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3" r:id="rId3"/>
    <p:sldId id="264" r:id="rId4"/>
    <p:sldId id="259" r:id="rId5"/>
    <p:sldId id="260" r:id="rId6"/>
    <p:sldId id="265" r:id="rId7"/>
    <p:sldId id="270" r:id="rId8"/>
    <p:sldId id="266" r:id="rId9"/>
    <p:sldId id="272"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660"/>
  </p:normalViewPr>
  <p:slideViewPr>
    <p:cSldViewPr snapToGrid="0">
      <p:cViewPr varScale="1">
        <p:scale>
          <a:sx n="122" d="100"/>
          <a:sy n="122" d="100"/>
        </p:scale>
        <p:origin x="232"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ACD7BA-B0B4-4DBD-A967-8B9336408C7B}" type="doc">
      <dgm:prSet loTypeId="urn:microsoft.com/office/officeart/2018/2/layout/IconLabelDescriptionList" loCatId="icon" qsTypeId="urn:microsoft.com/office/officeart/2005/8/quickstyle/simple4" qsCatId="simple" csTypeId="urn:microsoft.com/office/officeart/2018/5/colors/Iconchunking_neutralbg_colorful1" csCatId="colorful" phldr="1"/>
      <dgm:spPr/>
      <dgm:t>
        <a:bodyPr/>
        <a:lstStyle/>
        <a:p>
          <a:endParaRPr lang="en-US"/>
        </a:p>
      </dgm:t>
    </dgm:pt>
    <dgm:pt modelId="{7A8FD75C-2D9D-4E56-A08E-D2095746A391}">
      <dgm:prSet/>
      <dgm:spPr/>
      <dgm:t>
        <a:bodyPr/>
        <a:lstStyle/>
        <a:p>
          <a:pPr>
            <a:defRPr b="1"/>
          </a:pPr>
          <a:r>
            <a:rPr lang="en-US" b="1" dirty="0"/>
            <a:t>The data set is from the FMCG domain and following are the key points:</a:t>
          </a:r>
          <a:endParaRPr lang="en-US" dirty="0"/>
        </a:p>
      </dgm:t>
    </dgm:pt>
    <dgm:pt modelId="{55317933-DA54-4A9D-97AB-59B41C20754D}" type="parTrans" cxnId="{C83A6A41-FBAE-4D0D-8E18-5F9951690C86}">
      <dgm:prSet/>
      <dgm:spPr/>
      <dgm:t>
        <a:bodyPr/>
        <a:lstStyle/>
        <a:p>
          <a:endParaRPr lang="en-US"/>
        </a:p>
      </dgm:t>
    </dgm:pt>
    <dgm:pt modelId="{D93BB57E-FF19-4DD1-8A7C-72FDFD4947AB}" type="sibTrans" cxnId="{C83A6A41-FBAE-4D0D-8E18-5F9951690C86}">
      <dgm:prSet/>
      <dgm:spPr/>
      <dgm:t>
        <a:bodyPr/>
        <a:lstStyle/>
        <a:p>
          <a:endParaRPr lang="en-US"/>
        </a:p>
      </dgm:t>
    </dgm:pt>
    <dgm:pt modelId="{D97B3882-5272-45D0-A3DD-DFAC1CDEC9DC}">
      <dgm:prSet/>
      <dgm:spPr/>
      <dgm:t>
        <a:bodyPr/>
        <a:lstStyle/>
        <a:p>
          <a:r>
            <a:rPr lang="en-US" dirty="0"/>
            <a:t>Consists of 2500+ variants manufactured by many, from many brands and sub-brands, having one or more primary benefits for one or more body-parts.</a:t>
          </a:r>
        </a:p>
      </dgm:t>
    </dgm:pt>
    <dgm:pt modelId="{2CD8578B-03CC-4D34-8F26-4B97C5B33C77}" type="parTrans" cxnId="{7965D9C5-7297-473F-8173-9CADB6D68818}">
      <dgm:prSet/>
      <dgm:spPr/>
      <dgm:t>
        <a:bodyPr/>
        <a:lstStyle/>
        <a:p>
          <a:endParaRPr lang="en-US"/>
        </a:p>
      </dgm:t>
    </dgm:pt>
    <dgm:pt modelId="{DEA6808C-95DA-496D-ADFF-3273467B3678}" type="sibTrans" cxnId="{7965D9C5-7297-473F-8173-9CADB6D68818}">
      <dgm:prSet/>
      <dgm:spPr/>
      <dgm:t>
        <a:bodyPr/>
        <a:lstStyle/>
        <a:p>
          <a:endParaRPr lang="en-US"/>
        </a:p>
      </dgm:t>
    </dgm:pt>
    <dgm:pt modelId="{08D35BC0-791B-4C89-B5A5-25A8011F8E2A}">
      <dgm:prSet/>
      <dgm:spPr/>
      <dgm:t>
        <a:bodyPr/>
        <a:lstStyle/>
        <a:p>
          <a:r>
            <a:rPr lang="en-US"/>
            <a:t>For each instance of the variant, there are Volume sales, Revenue and No of Stores for all months of three years – 2011, 2012 and 2013.</a:t>
          </a:r>
        </a:p>
      </dgm:t>
    </dgm:pt>
    <dgm:pt modelId="{DFAEC66F-F2E6-4D53-A2FB-6E6B30DBC19E}" type="parTrans" cxnId="{2B1DAD5E-32AC-48ED-B2C5-3B8535474066}">
      <dgm:prSet/>
      <dgm:spPr/>
      <dgm:t>
        <a:bodyPr/>
        <a:lstStyle/>
        <a:p>
          <a:endParaRPr lang="en-US"/>
        </a:p>
      </dgm:t>
    </dgm:pt>
    <dgm:pt modelId="{FB9BE470-3CAD-4CC6-B5F4-5A3C18AABA88}" type="sibTrans" cxnId="{2B1DAD5E-32AC-48ED-B2C5-3B8535474066}">
      <dgm:prSet/>
      <dgm:spPr/>
      <dgm:t>
        <a:bodyPr/>
        <a:lstStyle/>
        <a:p>
          <a:endParaRPr lang="en-US"/>
        </a:p>
      </dgm:t>
    </dgm:pt>
    <dgm:pt modelId="{4D1CEE4B-0776-4DC4-8109-4C7DB3119623}">
      <dgm:prSet/>
      <dgm:spPr/>
      <dgm:t>
        <a:bodyPr/>
        <a:lstStyle/>
        <a:p>
          <a:r>
            <a:rPr lang="en-US"/>
            <a:t>Additionally, there is another data set that consists of Media spends of Two particular variants for one and half years.</a:t>
          </a:r>
        </a:p>
      </dgm:t>
    </dgm:pt>
    <dgm:pt modelId="{ABB22F72-0162-41F7-9C10-B5575EC45108}" type="parTrans" cxnId="{57D19DC7-3E9F-4B88-9016-6CE60E174319}">
      <dgm:prSet/>
      <dgm:spPr/>
      <dgm:t>
        <a:bodyPr/>
        <a:lstStyle/>
        <a:p>
          <a:endParaRPr lang="en-US"/>
        </a:p>
      </dgm:t>
    </dgm:pt>
    <dgm:pt modelId="{B91F241E-04BB-4803-B048-A1B1883AF005}" type="sibTrans" cxnId="{57D19DC7-3E9F-4B88-9016-6CE60E174319}">
      <dgm:prSet/>
      <dgm:spPr/>
      <dgm:t>
        <a:bodyPr/>
        <a:lstStyle/>
        <a:p>
          <a:endParaRPr lang="en-US"/>
        </a:p>
      </dgm:t>
    </dgm:pt>
    <dgm:pt modelId="{135A7C6E-A819-4C57-AA03-3CC60F7912CF}">
      <dgm:prSet/>
      <dgm:spPr/>
      <dgm:t>
        <a:bodyPr/>
        <a:lstStyle/>
        <a:p>
          <a:pPr>
            <a:defRPr b="1"/>
          </a:pPr>
          <a:r>
            <a:rPr lang="en-US" b="1"/>
            <a:t>Problem-Statement</a:t>
          </a:r>
          <a:r>
            <a:rPr lang="en-US"/>
            <a:t>:</a:t>
          </a:r>
        </a:p>
      </dgm:t>
    </dgm:pt>
    <dgm:pt modelId="{8E484A37-5EED-4A86-9969-69E273A03157}" type="parTrans" cxnId="{C15E4647-DC3C-4AF2-85C4-06A74351DD37}">
      <dgm:prSet/>
      <dgm:spPr/>
      <dgm:t>
        <a:bodyPr/>
        <a:lstStyle/>
        <a:p>
          <a:endParaRPr lang="en-US"/>
        </a:p>
      </dgm:t>
    </dgm:pt>
    <dgm:pt modelId="{424BCD4E-9F69-40B0-A0A3-F504795B5027}" type="sibTrans" cxnId="{C15E4647-DC3C-4AF2-85C4-06A74351DD37}">
      <dgm:prSet/>
      <dgm:spPr/>
      <dgm:t>
        <a:bodyPr/>
        <a:lstStyle/>
        <a:p>
          <a:endParaRPr lang="en-US"/>
        </a:p>
      </dgm:t>
    </dgm:pt>
    <dgm:pt modelId="{1E751493-FFCD-4B44-AF53-4813B42D4D1C}">
      <dgm:prSet/>
      <dgm:spPr/>
      <dgm:t>
        <a:bodyPr/>
        <a:lstStyle/>
        <a:p>
          <a:r>
            <a:rPr lang="en-IN" dirty="0"/>
            <a:t>Brand-434 is a popular  brand  for use in bodypart-1. It has recently</a:t>
          </a:r>
          <a:br>
            <a:rPr lang="en-IN" dirty="0"/>
          </a:br>
          <a:r>
            <a:rPr lang="en-IN" dirty="0"/>
            <a:t>launched a variant called "variant-1163". The brand is interested in</a:t>
          </a:r>
          <a:br>
            <a:rPr lang="en-IN" dirty="0"/>
          </a:br>
          <a:r>
            <a:rPr lang="en-IN" dirty="0"/>
            <a:t>increasing price of "variant-1163" by 10% in the next couple of months.</a:t>
          </a:r>
          <a:br>
            <a:rPr lang="en-IN" dirty="0"/>
          </a:br>
          <a:r>
            <a:rPr lang="en-IN" dirty="0"/>
            <a:t>Would you recommend it?</a:t>
          </a:r>
          <a:endParaRPr lang="en-US" dirty="0"/>
        </a:p>
      </dgm:t>
    </dgm:pt>
    <dgm:pt modelId="{D368F446-38EF-4FA8-A673-FDA27A7642C2}" type="parTrans" cxnId="{A4D533CF-E511-4BBD-8D92-8682637C657D}">
      <dgm:prSet/>
      <dgm:spPr/>
      <dgm:t>
        <a:bodyPr/>
        <a:lstStyle/>
        <a:p>
          <a:endParaRPr lang="en-US"/>
        </a:p>
      </dgm:t>
    </dgm:pt>
    <dgm:pt modelId="{99EB8D19-E10C-4EAD-B74F-D9E01BD58237}" type="sibTrans" cxnId="{A4D533CF-E511-4BBD-8D92-8682637C657D}">
      <dgm:prSet/>
      <dgm:spPr/>
      <dgm:t>
        <a:bodyPr/>
        <a:lstStyle/>
        <a:p>
          <a:endParaRPr lang="en-US"/>
        </a:p>
      </dgm:t>
    </dgm:pt>
    <dgm:pt modelId="{C382BBBB-3EB2-4E54-BD0D-5FECCE16629F}">
      <dgm:prSet/>
      <dgm:spPr/>
      <dgm:t>
        <a:bodyPr/>
        <a:lstStyle/>
        <a:p>
          <a:r>
            <a:rPr lang="en-IN"/>
            <a:t>A major player in this segment is "brand-311" along with its variant</a:t>
          </a:r>
          <a:br>
            <a:rPr lang="en-IN"/>
          </a:br>
          <a:r>
            <a:rPr lang="en-IN"/>
            <a:t>"variant-734". It is of interest to understand how this variant is affecting</a:t>
          </a:r>
          <a:br>
            <a:rPr lang="en-IN"/>
          </a:br>
          <a:r>
            <a:rPr lang="en-IN"/>
            <a:t>sales of "variant-1163"</a:t>
          </a:r>
          <a:endParaRPr lang="en-US"/>
        </a:p>
      </dgm:t>
    </dgm:pt>
    <dgm:pt modelId="{380BC899-3190-46DE-9AB4-5B4C17D9974B}" type="parTrans" cxnId="{198C923D-E8D9-4FF7-A542-1FE76F600DCC}">
      <dgm:prSet/>
      <dgm:spPr/>
      <dgm:t>
        <a:bodyPr/>
        <a:lstStyle/>
        <a:p>
          <a:endParaRPr lang="en-US"/>
        </a:p>
      </dgm:t>
    </dgm:pt>
    <dgm:pt modelId="{8E71EA3E-0301-4F15-8D6C-7B3E35D9EB38}" type="sibTrans" cxnId="{198C923D-E8D9-4FF7-A542-1FE76F600DCC}">
      <dgm:prSet/>
      <dgm:spPr/>
      <dgm:t>
        <a:bodyPr/>
        <a:lstStyle/>
        <a:p>
          <a:endParaRPr lang="en-US"/>
        </a:p>
      </dgm:t>
    </dgm:pt>
    <dgm:pt modelId="{403D26A9-81F3-4DF8-A2DF-7E332114593F}" type="pres">
      <dgm:prSet presAssocID="{A5ACD7BA-B0B4-4DBD-A967-8B9336408C7B}" presName="root" presStyleCnt="0">
        <dgm:presLayoutVars>
          <dgm:dir/>
          <dgm:resizeHandles val="exact"/>
        </dgm:presLayoutVars>
      </dgm:prSet>
      <dgm:spPr/>
    </dgm:pt>
    <dgm:pt modelId="{F43C6D23-2B27-4EC7-B8B3-C03D7F0F0255}" type="pres">
      <dgm:prSet presAssocID="{7A8FD75C-2D9D-4E56-A08E-D2095746A391}" presName="compNode" presStyleCnt="0"/>
      <dgm:spPr/>
    </dgm:pt>
    <dgm:pt modelId="{3143176E-CB5C-44BC-B98F-EEE4BED5023A}" type="pres">
      <dgm:prSet presAssocID="{7A8FD75C-2D9D-4E56-A08E-D2095746A39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7744CC3-69BA-40E7-B7E2-A0D21D13F1A7}" type="pres">
      <dgm:prSet presAssocID="{7A8FD75C-2D9D-4E56-A08E-D2095746A391}" presName="iconSpace" presStyleCnt="0"/>
      <dgm:spPr/>
    </dgm:pt>
    <dgm:pt modelId="{CAFB11D1-E7BC-4364-8B57-47DFC011F43D}" type="pres">
      <dgm:prSet presAssocID="{7A8FD75C-2D9D-4E56-A08E-D2095746A391}" presName="parTx" presStyleLbl="revTx" presStyleIdx="0" presStyleCnt="4" custLinFactNeighborX="-244" custLinFactNeighborY="-25223">
        <dgm:presLayoutVars>
          <dgm:chMax val="0"/>
          <dgm:chPref val="0"/>
        </dgm:presLayoutVars>
      </dgm:prSet>
      <dgm:spPr/>
    </dgm:pt>
    <dgm:pt modelId="{23EAA85F-A819-4B9D-8A32-416DD77B77DD}" type="pres">
      <dgm:prSet presAssocID="{7A8FD75C-2D9D-4E56-A08E-D2095746A391}" presName="txSpace" presStyleCnt="0"/>
      <dgm:spPr/>
    </dgm:pt>
    <dgm:pt modelId="{4B76F9C4-C53C-4E41-B6B3-EAA34778CCD0}" type="pres">
      <dgm:prSet presAssocID="{7A8FD75C-2D9D-4E56-A08E-D2095746A391}" presName="desTx" presStyleLbl="revTx" presStyleIdx="1" presStyleCnt="4" custLinFactNeighborY="-11039">
        <dgm:presLayoutVars/>
      </dgm:prSet>
      <dgm:spPr/>
    </dgm:pt>
    <dgm:pt modelId="{0CA5A659-5F32-455F-9285-D6C0A59ACDF5}" type="pres">
      <dgm:prSet presAssocID="{D93BB57E-FF19-4DD1-8A7C-72FDFD4947AB}" presName="sibTrans" presStyleCnt="0"/>
      <dgm:spPr/>
    </dgm:pt>
    <dgm:pt modelId="{F3F74ADF-179F-44A3-AF03-13EBC9E57615}" type="pres">
      <dgm:prSet presAssocID="{135A7C6E-A819-4C57-AA03-3CC60F7912CF}" presName="compNode" presStyleCnt="0"/>
      <dgm:spPr/>
    </dgm:pt>
    <dgm:pt modelId="{A0093F34-F712-4A8D-AA14-F5DE7571655F}" type="pres">
      <dgm:prSet presAssocID="{135A7C6E-A819-4C57-AA03-3CC60F7912C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51F44956-424D-46DE-BD09-1BE4E0BDD44A}" type="pres">
      <dgm:prSet presAssocID="{135A7C6E-A819-4C57-AA03-3CC60F7912CF}" presName="iconSpace" presStyleCnt="0"/>
      <dgm:spPr/>
    </dgm:pt>
    <dgm:pt modelId="{59743157-C841-4DC4-998B-4C43E9E332F4}" type="pres">
      <dgm:prSet presAssocID="{135A7C6E-A819-4C57-AA03-3CC60F7912CF}" presName="parTx" presStyleLbl="revTx" presStyleIdx="2" presStyleCnt="4">
        <dgm:presLayoutVars>
          <dgm:chMax val="0"/>
          <dgm:chPref val="0"/>
        </dgm:presLayoutVars>
      </dgm:prSet>
      <dgm:spPr/>
    </dgm:pt>
    <dgm:pt modelId="{612C33C7-0727-4CF3-BB67-C291333880DD}" type="pres">
      <dgm:prSet presAssocID="{135A7C6E-A819-4C57-AA03-3CC60F7912CF}" presName="txSpace" presStyleCnt="0"/>
      <dgm:spPr/>
    </dgm:pt>
    <dgm:pt modelId="{E8DC9D3E-154E-4D58-9604-89DAB399FAD7}" type="pres">
      <dgm:prSet presAssocID="{135A7C6E-A819-4C57-AA03-3CC60F7912CF}" presName="desTx" presStyleLbl="revTx" presStyleIdx="3" presStyleCnt="4" custScaleY="138633">
        <dgm:presLayoutVars/>
      </dgm:prSet>
      <dgm:spPr/>
    </dgm:pt>
  </dgm:ptLst>
  <dgm:cxnLst>
    <dgm:cxn modelId="{769EFF03-9E1E-4D8B-BD6B-852624871788}" type="presOf" srcId="{08D35BC0-791B-4C89-B5A5-25A8011F8E2A}" destId="{4B76F9C4-C53C-4E41-B6B3-EAA34778CCD0}" srcOrd="0" destOrd="1" presId="urn:microsoft.com/office/officeart/2018/2/layout/IconLabelDescriptionList"/>
    <dgm:cxn modelId="{198C923D-E8D9-4FF7-A542-1FE76F600DCC}" srcId="{135A7C6E-A819-4C57-AA03-3CC60F7912CF}" destId="{C382BBBB-3EB2-4E54-BD0D-5FECCE16629F}" srcOrd="1" destOrd="0" parTransId="{380BC899-3190-46DE-9AB4-5B4C17D9974B}" sibTransId="{8E71EA3E-0301-4F15-8D6C-7B3E35D9EB38}"/>
    <dgm:cxn modelId="{C83A6A41-FBAE-4D0D-8E18-5F9951690C86}" srcId="{A5ACD7BA-B0B4-4DBD-A967-8B9336408C7B}" destId="{7A8FD75C-2D9D-4E56-A08E-D2095746A391}" srcOrd="0" destOrd="0" parTransId="{55317933-DA54-4A9D-97AB-59B41C20754D}" sibTransId="{D93BB57E-FF19-4DD1-8A7C-72FDFD4947AB}"/>
    <dgm:cxn modelId="{C15E4647-DC3C-4AF2-85C4-06A74351DD37}" srcId="{A5ACD7BA-B0B4-4DBD-A967-8B9336408C7B}" destId="{135A7C6E-A819-4C57-AA03-3CC60F7912CF}" srcOrd="1" destOrd="0" parTransId="{8E484A37-5EED-4A86-9969-69E273A03157}" sibTransId="{424BCD4E-9F69-40B0-A0A3-F504795B5027}"/>
    <dgm:cxn modelId="{BE90055B-ED3D-447F-9676-99772F0E5EC9}" type="presOf" srcId="{D97B3882-5272-45D0-A3DD-DFAC1CDEC9DC}" destId="{4B76F9C4-C53C-4E41-B6B3-EAA34778CCD0}" srcOrd="0" destOrd="0" presId="urn:microsoft.com/office/officeart/2018/2/layout/IconLabelDescriptionList"/>
    <dgm:cxn modelId="{2B1DAD5E-32AC-48ED-B2C5-3B8535474066}" srcId="{7A8FD75C-2D9D-4E56-A08E-D2095746A391}" destId="{08D35BC0-791B-4C89-B5A5-25A8011F8E2A}" srcOrd="1" destOrd="0" parTransId="{DFAEC66F-F2E6-4D53-A2FB-6E6B30DBC19E}" sibTransId="{FB9BE470-3CAD-4CC6-B5F4-5A3C18AABA88}"/>
    <dgm:cxn modelId="{71AE3281-C67B-4B51-B3D1-A854DE964D86}" type="presOf" srcId="{A5ACD7BA-B0B4-4DBD-A967-8B9336408C7B}" destId="{403D26A9-81F3-4DF8-A2DF-7E332114593F}" srcOrd="0" destOrd="0" presId="urn:microsoft.com/office/officeart/2018/2/layout/IconLabelDescriptionList"/>
    <dgm:cxn modelId="{331185AF-8637-4EF6-9207-75B85554DA85}" type="presOf" srcId="{C382BBBB-3EB2-4E54-BD0D-5FECCE16629F}" destId="{E8DC9D3E-154E-4D58-9604-89DAB399FAD7}" srcOrd="0" destOrd="1" presId="urn:microsoft.com/office/officeart/2018/2/layout/IconLabelDescriptionList"/>
    <dgm:cxn modelId="{17AAE9BE-ED7A-4B08-80E8-FFD5145D243C}" type="presOf" srcId="{4D1CEE4B-0776-4DC4-8109-4C7DB3119623}" destId="{4B76F9C4-C53C-4E41-B6B3-EAA34778CCD0}" srcOrd="0" destOrd="2" presId="urn:microsoft.com/office/officeart/2018/2/layout/IconLabelDescriptionList"/>
    <dgm:cxn modelId="{2749C7C0-3563-47A8-A173-0DCBE7ADDCA2}" type="presOf" srcId="{7A8FD75C-2D9D-4E56-A08E-D2095746A391}" destId="{CAFB11D1-E7BC-4364-8B57-47DFC011F43D}" srcOrd="0" destOrd="0" presId="urn:microsoft.com/office/officeart/2018/2/layout/IconLabelDescriptionList"/>
    <dgm:cxn modelId="{7965D9C5-7297-473F-8173-9CADB6D68818}" srcId="{7A8FD75C-2D9D-4E56-A08E-D2095746A391}" destId="{D97B3882-5272-45D0-A3DD-DFAC1CDEC9DC}" srcOrd="0" destOrd="0" parTransId="{2CD8578B-03CC-4D34-8F26-4B97C5B33C77}" sibTransId="{DEA6808C-95DA-496D-ADFF-3273467B3678}"/>
    <dgm:cxn modelId="{57D19DC7-3E9F-4B88-9016-6CE60E174319}" srcId="{7A8FD75C-2D9D-4E56-A08E-D2095746A391}" destId="{4D1CEE4B-0776-4DC4-8109-4C7DB3119623}" srcOrd="2" destOrd="0" parTransId="{ABB22F72-0162-41F7-9C10-B5575EC45108}" sibTransId="{B91F241E-04BB-4803-B048-A1B1883AF005}"/>
    <dgm:cxn modelId="{A4D533CF-E511-4BBD-8D92-8682637C657D}" srcId="{135A7C6E-A819-4C57-AA03-3CC60F7912CF}" destId="{1E751493-FFCD-4B44-AF53-4813B42D4D1C}" srcOrd="0" destOrd="0" parTransId="{D368F446-38EF-4FA8-A673-FDA27A7642C2}" sibTransId="{99EB8D19-E10C-4EAD-B74F-D9E01BD58237}"/>
    <dgm:cxn modelId="{B230B3DB-0E0D-4824-8F5C-65252AEB1BD9}" type="presOf" srcId="{1E751493-FFCD-4B44-AF53-4813B42D4D1C}" destId="{E8DC9D3E-154E-4D58-9604-89DAB399FAD7}" srcOrd="0" destOrd="0" presId="urn:microsoft.com/office/officeart/2018/2/layout/IconLabelDescriptionList"/>
    <dgm:cxn modelId="{7363F1F4-70FA-4227-9072-2CEBA93E01FF}" type="presOf" srcId="{135A7C6E-A819-4C57-AA03-3CC60F7912CF}" destId="{59743157-C841-4DC4-998B-4C43E9E332F4}" srcOrd="0" destOrd="0" presId="urn:microsoft.com/office/officeart/2018/2/layout/IconLabelDescriptionList"/>
    <dgm:cxn modelId="{C79DB6BF-1F42-4951-968D-2A8185126BAC}" type="presParOf" srcId="{403D26A9-81F3-4DF8-A2DF-7E332114593F}" destId="{F43C6D23-2B27-4EC7-B8B3-C03D7F0F0255}" srcOrd="0" destOrd="0" presId="urn:microsoft.com/office/officeart/2018/2/layout/IconLabelDescriptionList"/>
    <dgm:cxn modelId="{C9AB1E6F-51C0-4139-A857-CCC0E1A15EC7}" type="presParOf" srcId="{F43C6D23-2B27-4EC7-B8B3-C03D7F0F0255}" destId="{3143176E-CB5C-44BC-B98F-EEE4BED5023A}" srcOrd="0" destOrd="0" presId="urn:microsoft.com/office/officeart/2018/2/layout/IconLabelDescriptionList"/>
    <dgm:cxn modelId="{766B1A38-EF07-4461-BF6C-9912BC51B97F}" type="presParOf" srcId="{F43C6D23-2B27-4EC7-B8B3-C03D7F0F0255}" destId="{47744CC3-69BA-40E7-B7E2-A0D21D13F1A7}" srcOrd="1" destOrd="0" presId="urn:microsoft.com/office/officeart/2018/2/layout/IconLabelDescriptionList"/>
    <dgm:cxn modelId="{7AC2CC7D-8F53-4566-924A-6683F3557F8F}" type="presParOf" srcId="{F43C6D23-2B27-4EC7-B8B3-C03D7F0F0255}" destId="{CAFB11D1-E7BC-4364-8B57-47DFC011F43D}" srcOrd="2" destOrd="0" presId="urn:microsoft.com/office/officeart/2018/2/layout/IconLabelDescriptionList"/>
    <dgm:cxn modelId="{BD0137BF-158C-455B-B1C0-9373754FA68F}" type="presParOf" srcId="{F43C6D23-2B27-4EC7-B8B3-C03D7F0F0255}" destId="{23EAA85F-A819-4B9D-8A32-416DD77B77DD}" srcOrd="3" destOrd="0" presId="urn:microsoft.com/office/officeart/2018/2/layout/IconLabelDescriptionList"/>
    <dgm:cxn modelId="{013103AB-3D6B-4212-B83B-8D0831382130}" type="presParOf" srcId="{F43C6D23-2B27-4EC7-B8B3-C03D7F0F0255}" destId="{4B76F9C4-C53C-4E41-B6B3-EAA34778CCD0}" srcOrd="4" destOrd="0" presId="urn:microsoft.com/office/officeart/2018/2/layout/IconLabelDescriptionList"/>
    <dgm:cxn modelId="{D017DCA4-7B35-4B57-9866-A74F3E6C8B22}" type="presParOf" srcId="{403D26A9-81F3-4DF8-A2DF-7E332114593F}" destId="{0CA5A659-5F32-455F-9285-D6C0A59ACDF5}" srcOrd="1" destOrd="0" presId="urn:microsoft.com/office/officeart/2018/2/layout/IconLabelDescriptionList"/>
    <dgm:cxn modelId="{1D914A80-D0FC-4E74-8919-9C14DF4AD3E0}" type="presParOf" srcId="{403D26A9-81F3-4DF8-A2DF-7E332114593F}" destId="{F3F74ADF-179F-44A3-AF03-13EBC9E57615}" srcOrd="2" destOrd="0" presId="urn:microsoft.com/office/officeart/2018/2/layout/IconLabelDescriptionList"/>
    <dgm:cxn modelId="{25B90F39-E2EC-4433-A66E-7FA343F3269E}" type="presParOf" srcId="{F3F74ADF-179F-44A3-AF03-13EBC9E57615}" destId="{A0093F34-F712-4A8D-AA14-F5DE7571655F}" srcOrd="0" destOrd="0" presId="urn:microsoft.com/office/officeart/2018/2/layout/IconLabelDescriptionList"/>
    <dgm:cxn modelId="{0E887A64-2D8D-4E29-8BD9-9BB05F57382A}" type="presParOf" srcId="{F3F74ADF-179F-44A3-AF03-13EBC9E57615}" destId="{51F44956-424D-46DE-BD09-1BE4E0BDD44A}" srcOrd="1" destOrd="0" presId="urn:microsoft.com/office/officeart/2018/2/layout/IconLabelDescriptionList"/>
    <dgm:cxn modelId="{B221E96D-CDBD-444F-816D-F8439EDB4D34}" type="presParOf" srcId="{F3F74ADF-179F-44A3-AF03-13EBC9E57615}" destId="{59743157-C841-4DC4-998B-4C43E9E332F4}" srcOrd="2" destOrd="0" presId="urn:microsoft.com/office/officeart/2018/2/layout/IconLabelDescriptionList"/>
    <dgm:cxn modelId="{A3023C5A-E529-4E20-AC07-1F77D910D4AB}" type="presParOf" srcId="{F3F74ADF-179F-44A3-AF03-13EBC9E57615}" destId="{612C33C7-0727-4CF3-BB67-C291333880DD}" srcOrd="3" destOrd="0" presId="urn:microsoft.com/office/officeart/2018/2/layout/IconLabelDescriptionList"/>
    <dgm:cxn modelId="{1C1D7F27-A22B-4C3C-9A62-4108C9985115}" type="presParOf" srcId="{F3F74ADF-179F-44A3-AF03-13EBC9E57615}" destId="{E8DC9D3E-154E-4D58-9604-89DAB399FAD7}"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D90DC7-56F4-4D3D-9283-27396D4C30EC}" type="doc">
      <dgm:prSet loTypeId="urn:microsoft.com/office/officeart/2018/2/layout/IconLabelDescriptionList" loCatId="icon" qsTypeId="urn:microsoft.com/office/officeart/2005/8/quickstyle/simple4" qsCatId="simple" csTypeId="urn:microsoft.com/office/officeart/2018/5/colors/Iconchunking_neutralbg_accent0_3" csCatId="mainScheme" phldr="1"/>
      <dgm:spPr/>
      <dgm:t>
        <a:bodyPr/>
        <a:lstStyle/>
        <a:p>
          <a:endParaRPr lang="en-US"/>
        </a:p>
      </dgm:t>
    </dgm:pt>
    <dgm:pt modelId="{187BF431-1F6B-4FB2-902C-A987897D6BEA}">
      <dgm:prSet/>
      <dgm:spPr/>
      <dgm:t>
        <a:bodyPr/>
        <a:lstStyle/>
        <a:p>
          <a:pPr>
            <a:defRPr b="1"/>
          </a:pPr>
          <a:r>
            <a:rPr lang="en-IN"/>
            <a:t>To know what is the aftermath of price increase, we need to know the behaviour of the product in the market on the whole.</a:t>
          </a:r>
          <a:endParaRPr lang="en-US"/>
        </a:p>
      </dgm:t>
    </dgm:pt>
    <dgm:pt modelId="{B20E1A64-D4B9-4E4A-B019-45EF139C7EF6}" type="parTrans" cxnId="{E4572CD0-D3DA-46F3-ADF1-5936D859ADD0}">
      <dgm:prSet/>
      <dgm:spPr/>
      <dgm:t>
        <a:bodyPr/>
        <a:lstStyle/>
        <a:p>
          <a:endParaRPr lang="en-US"/>
        </a:p>
      </dgm:t>
    </dgm:pt>
    <dgm:pt modelId="{748E45E4-EEA8-456C-9A77-984497523DA8}" type="sibTrans" cxnId="{E4572CD0-D3DA-46F3-ADF1-5936D859ADD0}">
      <dgm:prSet/>
      <dgm:spPr/>
      <dgm:t>
        <a:bodyPr/>
        <a:lstStyle/>
        <a:p>
          <a:endParaRPr lang="en-US"/>
        </a:p>
      </dgm:t>
    </dgm:pt>
    <dgm:pt modelId="{836BD397-5CD7-4E99-AB3F-BBEF082B4591}">
      <dgm:prSet/>
      <dgm:spPr/>
      <dgm:t>
        <a:bodyPr/>
        <a:lstStyle/>
        <a:p>
          <a:pPr>
            <a:defRPr b="1"/>
          </a:pPr>
          <a:r>
            <a:rPr lang="en-IN"/>
            <a:t>By this, what is implied?</a:t>
          </a:r>
          <a:endParaRPr lang="en-US"/>
        </a:p>
      </dgm:t>
    </dgm:pt>
    <dgm:pt modelId="{6AFB5596-542E-40A3-9473-E83EF29F8DB5}" type="parTrans" cxnId="{B58BB590-1314-4709-B4D9-737E7C534D47}">
      <dgm:prSet/>
      <dgm:spPr/>
      <dgm:t>
        <a:bodyPr/>
        <a:lstStyle/>
        <a:p>
          <a:endParaRPr lang="en-US"/>
        </a:p>
      </dgm:t>
    </dgm:pt>
    <dgm:pt modelId="{99E9162B-6C59-4329-A983-8E0902636EDC}" type="sibTrans" cxnId="{B58BB590-1314-4709-B4D9-737E7C534D47}">
      <dgm:prSet/>
      <dgm:spPr/>
      <dgm:t>
        <a:bodyPr/>
        <a:lstStyle/>
        <a:p>
          <a:endParaRPr lang="en-US"/>
        </a:p>
      </dgm:t>
    </dgm:pt>
    <dgm:pt modelId="{627823E9-9EA6-4CEE-A721-3FDC30C32E8A}">
      <dgm:prSet/>
      <dgm:spPr/>
      <dgm:t>
        <a:bodyPr/>
        <a:lstStyle/>
        <a:p>
          <a:r>
            <a:rPr lang="en-IN" dirty="0"/>
            <a:t>How is my volume sales affected when price is increased by 10%? (does it increase or decrease or not change at all?)</a:t>
          </a:r>
          <a:endParaRPr lang="en-US" dirty="0"/>
        </a:p>
      </dgm:t>
    </dgm:pt>
    <dgm:pt modelId="{0554F05F-186E-49EC-B8C4-0DF5B7FC6F11}" type="parTrans" cxnId="{75CECB66-C3B9-4CE5-98AB-C69BDC0C0645}">
      <dgm:prSet/>
      <dgm:spPr/>
      <dgm:t>
        <a:bodyPr/>
        <a:lstStyle/>
        <a:p>
          <a:endParaRPr lang="en-US"/>
        </a:p>
      </dgm:t>
    </dgm:pt>
    <dgm:pt modelId="{7517C075-B220-4D77-A0CB-80CDD1DA7009}" type="sibTrans" cxnId="{75CECB66-C3B9-4CE5-98AB-C69BDC0C0645}">
      <dgm:prSet/>
      <dgm:spPr/>
      <dgm:t>
        <a:bodyPr/>
        <a:lstStyle/>
        <a:p>
          <a:endParaRPr lang="en-US"/>
        </a:p>
      </dgm:t>
    </dgm:pt>
    <dgm:pt modelId="{FA268F10-7BAD-4E28-BF72-9A2BF1CFA190}">
      <dgm:prSet/>
      <dgm:spPr/>
      <dgm:t>
        <a:bodyPr/>
        <a:lstStyle/>
        <a:p>
          <a:r>
            <a:rPr lang="en-IN"/>
            <a:t>What effect does the Market share have on Sales?</a:t>
          </a:r>
          <a:endParaRPr lang="en-US"/>
        </a:p>
      </dgm:t>
    </dgm:pt>
    <dgm:pt modelId="{7521B209-E233-4992-BBE9-8562B07BB329}" type="parTrans" cxnId="{B7FA1CE9-DEEF-42A6-A6BC-23345F140D69}">
      <dgm:prSet/>
      <dgm:spPr/>
      <dgm:t>
        <a:bodyPr/>
        <a:lstStyle/>
        <a:p>
          <a:endParaRPr lang="en-US"/>
        </a:p>
      </dgm:t>
    </dgm:pt>
    <dgm:pt modelId="{DF24AAE9-175B-48B5-ACB8-8F8F3F1DCE37}" type="sibTrans" cxnId="{B7FA1CE9-DEEF-42A6-A6BC-23345F140D69}">
      <dgm:prSet/>
      <dgm:spPr/>
      <dgm:t>
        <a:bodyPr/>
        <a:lstStyle/>
        <a:p>
          <a:endParaRPr lang="en-US"/>
        </a:p>
      </dgm:t>
    </dgm:pt>
    <dgm:pt modelId="{3D276341-3B3D-4D2F-81D0-B5754ECBF829}">
      <dgm:prSet/>
      <dgm:spPr/>
      <dgm:t>
        <a:bodyPr/>
        <a:lstStyle/>
        <a:p>
          <a:r>
            <a:rPr lang="en-IN"/>
            <a:t>What effect does the Media Spends have on Sales?</a:t>
          </a:r>
          <a:endParaRPr lang="en-US"/>
        </a:p>
      </dgm:t>
    </dgm:pt>
    <dgm:pt modelId="{57DF390E-96E1-4812-97D3-C9C9AA5252D7}" type="parTrans" cxnId="{C1689A79-4942-4F2D-B5CD-76FFA0485B8D}">
      <dgm:prSet/>
      <dgm:spPr/>
      <dgm:t>
        <a:bodyPr/>
        <a:lstStyle/>
        <a:p>
          <a:endParaRPr lang="en-US"/>
        </a:p>
      </dgm:t>
    </dgm:pt>
    <dgm:pt modelId="{430A3A69-6349-4140-AD01-26F565BA2682}" type="sibTrans" cxnId="{C1689A79-4942-4F2D-B5CD-76FFA0485B8D}">
      <dgm:prSet/>
      <dgm:spPr/>
      <dgm:t>
        <a:bodyPr/>
        <a:lstStyle/>
        <a:p>
          <a:endParaRPr lang="en-US"/>
        </a:p>
      </dgm:t>
    </dgm:pt>
    <dgm:pt modelId="{F268AD7E-F42E-47D6-A183-E2D5C22590A5}">
      <dgm:prSet/>
      <dgm:spPr/>
      <dgm:t>
        <a:bodyPr/>
        <a:lstStyle/>
        <a:p>
          <a:pPr>
            <a:defRPr b="1"/>
          </a:pPr>
          <a:r>
            <a:rPr lang="en-IN"/>
            <a:t>This analysis, again, is not as simple as it sounds, but requires hours of diligent work to come to valuable insights after which we should come to a conclusion with concrete proofs for our decisions.</a:t>
          </a:r>
          <a:endParaRPr lang="en-US"/>
        </a:p>
      </dgm:t>
    </dgm:pt>
    <dgm:pt modelId="{33542292-AD92-474A-981D-4E5FC76E5D2C}" type="parTrans" cxnId="{E88BD4BB-D8AD-4EC9-84F5-5C5D13E48661}">
      <dgm:prSet/>
      <dgm:spPr/>
      <dgm:t>
        <a:bodyPr/>
        <a:lstStyle/>
        <a:p>
          <a:endParaRPr lang="en-US"/>
        </a:p>
      </dgm:t>
    </dgm:pt>
    <dgm:pt modelId="{DF2E43EA-E90A-4F30-BA9B-78F64A9B72E1}" type="sibTrans" cxnId="{E88BD4BB-D8AD-4EC9-84F5-5C5D13E48661}">
      <dgm:prSet/>
      <dgm:spPr/>
      <dgm:t>
        <a:bodyPr/>
        <a:lstStyle/>
        <a:p>
          <a:endParaRPr lang="en-US"/>
        </a:p>
      </dgm:t>
    </dgm:pt>
    <dgm:pt modelId="{837460ED-688E-47A8-B9EB-1B5F4A49A2F5}" type="pres">
      <dgm:prSet presAssocID="{E2D90DC7-56F4-4D3D-9283-27396D4C30EC}" presName="root" presStyleCnt="0">
        <dgm:presLayoutVars>
          <dgm:dir/>
          <dgm:resizeHandles val="exact"/>
        </dgm:presLayoutVars>
      </dgm:prSet>
      <dgm:spPr/>
    </dgm:pt>
    <dgm:pt modelId="{28E01AC1-3D36-4DC1-84AF-01131AE7BD54}" type="pres">
      <dgm:prSet presAssocID="{187BF431-1F6B-4FB2-902C-A987897D6BEA}" presName="compNode" presStyleCnt="0"/>
      <dgm:spPr/>
    </dgm:pt>
    <dgm:pt modelId="{ED37287A-AC23-4803-944A-D697357F41BD}" type="pres">
      <dgm:prSet presAssocID="{187BF431-1F6B-4FB2-902C-A987897D6BE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0161E891-F432-42E8-9A2F-489647CFC12A}" type="pres">
      <dgm:prSet presAssocID="{187BF431-1F6B-4FB2-902C-A987897D6BEA}" presName="iconSpace" presStyleCnt="0"/>
      <dgm:spPr/>
    </dgm:pt>
    <dgm:pt modelId="{294EDCAA-E270-47C3-A9B6-FC128C26720F}" type="pres">
      <dgm:prSet presAssocID="{187BF431-1F6B-4FB2-902C-A987897D6BEA}" presName="parTx" presStyleLbl="revTx" presStyleIdx="0" presStyleCnt="6">
        <dgm:presLayoutVars>
          <dgm:chMax val="0"/>
          <dgm:chPref val="0"/>
        </dgm:presLayoutVars>
      </dgm:prSet>
      <dgm:spPr/>
    </dgm:pt>
    <dgm:pt modelId="{C189707F-AD20-4F73-9802-0AFA7044F3B5}" type="pres">
      <dgm:prSet presAssocID="{187BF431-1F6B-4FB2-902C-A987897D6BEA}" presName="txSpace" presStyleCnt="0"/>
      <dgm:spPr/>
    </dgm:pt>
    <dgm:pt modelId="{56C3362C-F27E-45B6-B968-D015FF4B524F}" type="pres">
      <dgm:prSet presAssocID="{187BF431-1F6B-4FB2-902C-A987897D6BEA}" presName="desTx" presStyleLbl="revTx" presStyleIdx="1" presStyleCnt="6">
        <dgm:presLayoutVars/>
      </dgm:prSet>
      <dgm:spPr/>
    </dgm:pt>
    <dgm:pt modelId="{68195DED-74B4-4960-828F-64369EC2F0FE}" type="pres">
      <dgm:prSet presAssocID="{748E45E4-EEA8-456C-9A77-984497523DA8}" presName="sibTrans" presStyleCnt="0"/>
      <dgm:spPr/>
    </dgm:pt>
    <dgm:pt modelId="{6C0A515B-E0FF-4875-9967-80C42D9E612B}" type="pres">
      <dgm:prSet presAssocID="{836BD397-5CD7-4E99-AB3F-BBEF082B4591}" presName="compNode" presStyleCnt="0"/>
      <dgm:spPr/>
    </dgm:pt>
    <dgm:pt modelId="{898FF374-5C8F-45B1-8A23-B10B673CD87F}" type="pres">
      <dgm:prSet presAssocID="{836BD397-5CD7-4E99-AB3F-BBEF082B459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lp"/>
        </a:ext>
      </dgm:extLst>
    </dgm:pt>
    <dgm:pt modelId="{9E1CCF7C-10EC-4298-9545-178AC041DD14}" type="pres">
      <dgm:prSet presAssocID="{836BD397-5CD7-4E99-AB3F-BBEF082B4591}" presName="iconSpace" presStyleCnt="0"/>
      <dgm:spPr/>
    </dgm:pt>
    <dgm:pt modelId="{1D88951E-5F65-4B4B-8BB4-F2FC94BE47B7}" type="pres">
      <dgm:prSet presAssocID="{836BD397-5CD7-4E99-AB3F-BBEF082B4591}" presName="parTx" presStyleLbl="revTx" presStyleIdx="2" presStyleCnt="6">
        <dgm:presLayoutVars>
          <dgm:chMax val="0"/>
          <dgm:chPref val="0"/>
        </dgm:presLayoutVars>
      </dgm:prSet>
      <dgm:spPr/>
    </dgm:pt>
    <dgm:pt modelId="{3A91F8F8-11BA-427C-A21D-3E61D9AD093E}" type="pres">
      <dgm:prSet presAssocID="{836BD397-5CD7-4E99-AB3F-BBEF082B4591}" presName="txSpace" presStyleCnt="0"/>
      <dgm:spPr/>
    </dgm:pt>
    <dgm:pt modelId="{231AC6F6-F4FD-4D38-AD21-EF7CF5489780}" type="pres">
      <dgm:prSet presAssocID="{836BD397-5CD7-4E99-AB3F-BBEF082B4591}" presName="desTx" presStyleLbl="revTx" presStyleIdx="3" presStyleCnt="6" custLinFactNeighborY="-90300">
        <dgm:presLayoutVars/>
      </dgm:prSet>
      <dgm:spPr/>
    </dgm:pt>
    <dgm:pt modelId="{D774DABC-A6C5-4B05-8B21-27782ABF517B}" type="pres">
      <dgm:prSet presAssocID="{99E9162B-6C59-4329-A983-8E0902636EDC}" presName="sibTrans" presStyleCnt="0"/>
      <dgm:spPr/>
    </dgm:pt>
    <dgm:pt modelId="{35473829-F965-4606-8AAF-0643AA7A1E53}" type="pres">
      <dgm:prSet presAssocID="{F268AD7E-F42E-47D6-A183-E2D5C22590A5}" presName="compNode" presStyleCnt="0"/>
      <dgm:spPr/>
    </dgm:pt>
    <dgm:pt modelId="{4AFFA725-A83B-4093-9CD4-309BE65B0596}" type="pres">
      <dgm:prSet presAssocID="{F268AD7E-F42E-47D6-A183-E2D5C22590A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97E9C0DB-4DC6-4417-AD5F-F056CEC5BBB8}" type="pres">
      <dgm:prSet presAssocID="{F268AD7E-F42E-47D6-A183-E2D5C22590A5}" presName="iconSpace" presStyleCnt="0"/>
      <dgm:spPr/>
    </dgm:pt>
    <dgm:pt modelId="{FCF4599F-FC06-4A29-835D-F52D4F0A8D36}" type="pres">
      <dgm:prSet presAssocID="{F268AD7E-F42E-47D6-A183-E2D5C22590A5}" presName="parTx" presStyleLbl="revTx" presStyleIdx="4" presStyleCnt="6">
        <dgm:presLayoutVars>
          <dgm:chMax val="0"/>
          <dgm:chPref val="0"/>
        </dgm:presLayoutVars>
      </dgm:prSet>
      <dgm:spPr/>
    </dgm:pt>
    <dgm:pt modelId="{EC1B77E5-EBB0-4E0C-8A29-FA26A905733F}" type="pres">
      <dgm:prSet presAssocID="{F268AD7E-F42E-47D6-A183-E2D5C22590A5}" presName="txSpace" presStyleCnt="0"/>
      <dgm:spPr/>
    </dgm:pt>
    <dgm:pt modelId="{91029F6B-90D6-4189-81E4-78EFC555C2FD}" type="pres">
      <dgm:prSet presAssocID="{F268AD7E-F42E-47D6-A183-E2D5C22590A5}" presName="desTx" presStyleLbl="revTx" presStyleIdx="5" presStyleCnt="6">
        <dgm:presLayoutVars/>
      </dgm:prSet>
      <dgm:spPr/>
    </dgm:pt>
  </dgm:ptLst>
  <dgm:cxnLst>
    <dgm:cxn modelId="{E34ACD00-8811-4B03-BE5F-1FFC1230F206}" type="presOf" srcId="{187BF431-1F6B-4FB2-902C-A987897D6BEA}" destId="{294EDCAA-E270-47C3-A9B6-FC128C26720F}" srcOrd="0" destOrd="0" presId="urn:microsoft.com/office/officeart/2018/2/layout/IconLabelDescriptionList"/>
    <dgm:cxn modelId="{892B9046-DE20-4601-A1CD-EEB09A398652}" type="presOf" srcId="{836BD397-5CD7-4E99-AB3F-BBEF082B4591}" destId="{1D88951E-5F65-4B4B-8BB4-F2FC94BE47B7}" srcOrd="0" destOrd="0" presId="urn:microsoft.com/office/officeart/2018/2/layout/IconLabelDescriptionList"/>
    <dgm:cxn modelId="{51EF554A-8979-407B-AD8F-101AC50A7911}" type="presOf" srcId="{3D276341-3B3D-4D2F-81D0-B5754ECBF829}" destId="{231AC6F6-F4FD-4D38-AD21-EF7CF5489780}" srcOrd="0" destOrd="2" presId="urn:microsoft.com/office/officeart/2018/2/layout/IconLabelDescriptionList"/>
    <dgm:cxn modelId="{51AE1359-B50E-47ED-B2BD-5D68D72F333C}" type="presOf" srcId="{627823E9-9EA6-4CEE-A721-3FDC30C32E8A}" destId="{231AC6F6-F4FD-4D38-AD21-EF7CF5489780}" srcOrd="0" destOrd="0" presId="urn:microsoft.com/office/officeart/2018/2/layout/IconLabelDescriptionList"/>
    <dgm:cxn modelId="{75CECB66-C3B9-4CE5-98AB-C69BDC0C0645}" srcId="{836BD397-5CD7-4E99-AB3F-BBEF082B4591}" destId="{627823E9-9EA6-4CEE-A721-3FDC30C32E8A}" srcOrd="0" destOrd="0" parTransId="{0554F05F-186E-49EC-B8C4-0DF5B7FC6F11}" sibTransId="{7517C075-B220-4D77-A0CB-80CDD1DA7009}"/>
    <dgm:cxn modelId="{F978AB6F-F1EC-4566-ABAC-2113039F6FED}" type="presOf" srcId="{FA268F10-7BAD-4E28-BF72-9A2BF1CFA190}" destId="{231AC6F6-F4FD-4D38-AD21-EF7CF5489780}" srcOrd="0" destOrd="1" presId="urn:microsoft.com/office/officeart/2018/2/layout/IconLabelDescriptionList"/>
    <dgm:cxn modelId="{C1689A79-4942-4F2D-B5CD-76FFA0485B8D}" srcId="{836BD397-5CD7-4E99-AB3F-BBEF082B4591}" destId="{3D276341-3B3D-4D2F-81D0-B5754ECBF829}" srcOrd="2" destOrd="0" parTransId="{57DF390E-96E1-4812-97D3-C9C9AA5252D7}" sibTransId="{430A3A69-6349-4140-AD01-26F565BA2682}"/>
    <dgm:cxn modelId="{B58BB590-1314-4709-B4D9-737E7C534D47}" srcId="{E2D90DC7-56F4-4D3D-9283-27396D4C30EC}" destId="{836BD397-5CD7-4E99-AB3F-BBEF082B4591}" srcOrd="1" destOrd="0" parTransId="{6AFB5596-542E-40A3-9473-E83EF29F8DB5}" sibTransId="{99E9162B-6C59-4329-A983-8E0902636EDC}"/>
    <dgm:cxn modelId="{5ABC7AB2-84A2-49EA-B17E-59281CE74D50}" type="presOf" srcId="{F268AD7E-F42E-47D6-A183-E2D5C22590A5}" destId="{FCF4599F-FC06-4A29-835D-F52D4F0A8D36}" srcOrd="0" destOrd="0" presId="urn:microsoft.com/office/officeart/2018/2/layout/IconLabelDescriptionList"/>
    <dgm:cxn modelId="{E88BD4BB-D8AD-4EC9-84F5-5C5D13E48661}" srcId="{E2D90DC7-56F4-4D3D-9283-27396D4C30EC}" destId="{F268AD7E-F42E-47D6-A183-E2D5C22590A5}" srcOrd="2" destOrd="0" parTransId="{33542292-AD92-474A-981D-4E5FC76E5D2C}" sibTransId="{DF2E43EA-E90A-4F30-BA9B-78F64A9B72E1}"/>
    <dgm:cxn modelId="{E4572CD0-D3DA-46F3-ADF1-5936D859ADD0}" srcId="{E2D90DC7-56F4-4D3D-9283-27396D4C30EC}" destId="{187BF431-1F6B-4FB2-902C-A987897D6BEA}" srcOrd="0" destOrd="0" parTransId="{B20E1A64-D4B9-4E4A-B019-45EF139C7EF6}" sibTransId="{748E45E4-EEA8-456C-9A77-984497523DA8}"/>
    <dgm:cxn modelId="{D1D60ED7-781A-4F59-812D-DACD18C82ED8}" type="presOf" srcId="{E2D90DC7-56F4-4D3D-9283-27396D4C30EC}" destId="{837460ED-688E-47A8-B9EB-1B5F4A49A2F5}" srcOrd="0" destOrd="0" presId="urn:microsoft.com/office/officeart/2018/2/layout/IconLabelDescriptionList"/>
    <dgm:cxn modelId="{B7FA1CE9-DEEF-42A6-A6BC-23345F140D69}" srcId="{836BD397-5CD7-4E99-AB3F-BBEF082B4591}" destId="{FA268F10-7BAD-4E28-BF72-9A2BF1CFA190}" srcOrd="1" destOrd="0" parTransId="{7521B209-E233-4992-BBE9-8562B07BB329}" sibTransId="{DF24AAE9-175B-48B5-ACB8-8F8F3F1DCE37}"/>
    <dgm:cxn modelId="{BCFCE2B5-357B-4C73-93A1-1FDCBB8597F5}" type="presParOf" srcId="{837460ED-688E-47A8-B9EB-1B5F4A49A2F5}" destId="{28E01AC1-3D36-4DC1-84AF-01131AE7BD54}" srcOrd="0" destOrd="0" presId="urn:microsoft.com/office/officeart/2018/2/layout/IconLabelDescriptionList"/>
    <dgm:cxn modelId="{48F824E6-F025-4A0B-B8DD-747958A32F8C}" type="presParOf" srcId="{28E01AC1-3D36-4DC1-84AF-01131AE7BD54}" destId="{ED37287A-AC23-4803-944A-D697357F41BD}" srcOrd="0" destOrd="0" presId="urn:microsoft.com/office/officeart/2018/2/layout/IconLabelDescriptionList"/>
    <dgm:cxn modelId="{3D715FB0-DB8F-4EA5-9B18-533D0948C0E6}" type="presParOf" srcId="{28E01AC1-3D36-4DC1-84AF-01131AE7BD54}" destId="{0161E891-F432-42E8-9A2F-489647CFC12A}" srcOrd="1" destOrd="0" presId="urn:microsoft.com/office/officeart/2018/2/layout/IconLabelDescriptionList"/>
    <dgm:cxn modelId="{FF321A3E-A020-4A49-A62E-656E39D09769}" type="presParOf" srcId="{28E01AC1-3D36-4DC1-84AF-01131AE7BD54}" destId="{294EDCAA-E270-47C3-A9B6-FC128C26720F}" srcOrd="2" destOrd="0" presId="urn:microsoft.com/office/officeart/2018/2/layout/IconLabelDescriptionList"/>
    <dgm:cxn modelId="{9A7BF7F2-7BCF-491D-B71B-D4EF2921A562}" type="presParOf" srcId="{28E01AC1-3D36-4DC1-84AF-01131AE7BD54}" destId="{C189707F-AD20-4F73-9802-0AFA7044F3B5}" srcOrd="3" destOrd="0" presId="urn:microsoft.com/office/officeart/2018/2/layout/IconLabelDescriptionList"/>
    <dgm:cxn modelId="{0721546D-4EBB-48BD-A61E-ADDCAA7F4F06}" type="presParOf" srcId="{28E01AC1-3D36-4DC1-84AF-01131AE7BD54}" destId="{56C3362C-F27E-45B6-B968-D015FF4B524F}" srcOrd="4" destOrd="0" presId="urn:microsoft.com/office/officeart/2018/2/layout/IconLabelDescriptionList"/>
    <dgm:cxn modelId="{4B00533D-EBE1-4376-AE39-0B2F0E4D26C2}" type="presParOf" srcId="{837460ED-688E-47A8-B9EB-1B5F4A49A2F5}" destId="{68195DED-74B4-4960-828F-64369EC2F0FE}" srcOrd="1" destOrd="0" presId="urn:microsoft.com/office/officeart/2018/2/layout/IconLabelDescriptionList"/>
    <dgm:cxn modelId="{AB1C665E-DD71-4928-80E1-4010738BE0E1}" type="presParOf" srcId="{837460ED-688E-47A8-B9EB-1B5F4A49A2F5}" destId="{6C0A515B-E0FF-4875-9967-80C42D9E612B}" srcOrd="2" destOrd="0" presId="urn:microsoft.com/office/officeart/2018/2/layout/IconLabelDescriptionList"/>
    <dgm:cxn modelId="{C4207A53-3FC3-4FC5-8591-CCB10A2F516E}" type="presParOf" srcId="{6C0A515B-E0FF-4875-9967-80C42D9E612B}" destId="{898FF374-5C8F-45B1-8A23-B10B673CD87F}" srcOrd="0" destOrd="0" presId="urn:microsoft.com/office/officeart/2018/2/layout/IconLabelDescriptionList"/>
    <dgm:cxn modelId="{C94CD6EE-5B71-4B87-B7E0-5142EA4B7FD7}" type="presParOf" srcId="{6C0A515B-E0FF-4875-9967-80C42D9E612B}" destId="{9E1CCF7C-10EC-4298-9545-178AC041DD14}" srcOrd="1" destOrd="0" presId="urn:microsoft.com/office/officeart/2018/2/layout/IconLabelDescriptionList"/>
    <dgm:cxn modelId="{DCEE9DAC-468C-41AF-9CFC-FB9DD818C0A2}" type="presParOf" srcId="{6C0A515B-E0FF-4875-9967-80C42D9E612B}" destId="{1D88951E-5F65-4B4B-8BB4-F2FC94BE47B7}" srcOrd="2" destOrd="0" presId="urn:microsoft.com/office/officeart/2018/2/layout/IconLabelDescriptionList"/>
    <dgm:cxn modelId="{B976FE96-33AD-40E1-8294-65BCA1744895}" type="presParOf" srcId="{6C0A515B-E0FF-4875-9967-80C42D9E612B}" destId="{3A91F8F8-11BA-427C-A21D-3E61D9AD093E}" srcOrd="3" destOrd="0" presId="urn:microsoft.com/office/officeart/2018/2/layout/IconLabelDescriptionList"/>
    <dgm:cxn modelId="{D480E3DE-81E1-455B-AF6A-D0061E6807C1}" type="presParOf" srcId="{6C0A515B-E0FF-4875-9967-80C42D9E612B}" destId="{231AC6F6-F4FD-4D38-AD21-EF7CF5489780}" srcOrd="4" destOrd="0" presId="urn:microsoft.com/office/officeart/2018/2/layout/IconLabelDescriptionList"/>
    <dgm:cxn modelId="{40F3DCBA-DFD1-44D1-8232-E82FCCA0D853}" type="presParOf" srcId="{837460ED-688E-47A8-B9EB-1B5F4A49A2F5}" destId="{D774DABC-A6C5-4B05-8B21-27782ABF517B}" srcOrd="3" destOrd="0" presId="urn:microsoft.com/office/officeart/2018/2/layout/IconLabelDescriptionList"/>
    <dgm:cxn modelId="{459F080D-FA1F-490E-A262-2EE0F9CE94B8}" type="presParOf" srcId="{837460ED-688E-47A8-B9EB-1B5F4A49A2F5}" destId="{35473829-F965-4606-8AAF-0643AA7A1E53}" srcOrd="4" destOrd="0" presId="urn:microsoft.com/office/officeart/2018/2/layout/IconLabelDescriptionList"/>
    <dgm:cxn modelId="{E527EF31-B100-44C2-AC6B-2A5F663FCFB3}" type="presParOf" srcId="{35473829-F965-4606-8AAF-0643AA7A1E53}" destId="{4AFFA725-A83B-4093-9CD4-309BE65B0596}" srcOrd="0" destOrd="0" presId="urn:microsoft.com/office/officeart/2018/2/layout/IconLabelDescriptionList"/>
    <dgm:cxn modelId="{C8B34AF0-E290-4E19-9AA2-65613104D157}" type="presParOf" srcId="{35473829-F965-4606-8AAF-0643AA7A1E53}" destId="{97E9C0DB-4DC6-4417-AD5F-F056CEC5BBB8}" srcOrd="1" destOrd="0" presId="urn:microsoft.com/office/officeart/2018/2/layout/IconLabelDescriptionList"/>
    <dgm:cxn modelId="{AE484404-9029-4AD5-952C-D03E959B6EB5}" type="presParOf" srcId="{35473829-F965-4606-8AAF-0643AA7A1E53}" destId="{FCF4599F-FC06-4A29-835D-F52D4F0A8D36}" srcOrd="2" destOrd="0" presId="urn:microsoft.com/office/officeart/2018/2/layout/IconLabelDescriptionList"/>
    <dgm:cxn modelId="{DED6453F-89A8-4798-AE8A-A63CEECA336D}" type="presParOf" srcId="{35473829-F965-4606-8AAF-0643AA7A1E53}" destId="{EC1B77E5-EBB0-4E0C-8A29-FA26A905733F}" srcOrd="3" destOrd="0" presId="urn:microsoft.com/office/officeart/2018/2/layout/IconLabelDescriptionList"/>
    <dgm:cxn modelId="{4F87D9B6-739A-435B-88C7-A4C574DB5BD1}" type="presParOf" srcId="{35473829-F965-4606-8AAF-0643AA7A1E53}" destId="{91029F6B-90D6-4189-81E4-78EFC555C2FD}"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6843EC-D2DB-4240-8051-33427F1B2C70}" type="doc">
      <dgm:prSet loTypeId="urn:microsoft.com/office/officeart/2018/2/layout/IconLabelDescription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59A06D3-3984-4E06-85CC-D8C5ECA0AA7E}">
      <dgm:prSet/>
      <dgm:spPr/>
      <dgm:t>
        <a:bodyPr/>
        <a:lstStyle/>
        <a:p>
          <a:pPr>
            <a:defRPr b="1"/>
          </a:pPr>
          <a:r>
            <a:rPr lang="en-IN"/>
            <a:t>Consider the telecom industry, let us assume the markets have the following companies alone- Vodafone, Airtel, Idea and Aircel. Now, we have to answer Vodafone’s problem statement – Can data plans’ prices be increased by 10%.</a:t>
          </a:r>
          <a:endParaRPr lang="en-US"/>
        </a:p>
      </dgm:t>
    </dgm:pt>
    <dgm:pt modelId="{331891C5-3F28-4A2F-8487-7F65C29A7D19}" type="parTrans" cxnId="{916EA7D9-DEEC-4D41-B246-943A9038AC0F}">
      <dgm:prSet/>
      <dgm:spPr/>
      <dgm:t>
        <a:bodyPr/>
        <a:lstStyle/>
        <a:p>
          <a:endParaRPr lang="en-US"/>
        </a:p>
      </dgm:t>
    </dgm:pt>
    <dgm:pt modelId="{F1FC17E3-F7FC-4E67-A9E6-D11672FB9998}" type="sibTrans" cxnId="{916EA7D9-DEEC-4D41-B246-943A9038AC0F}">
      <dgm:prSet/>
      <dgm:spPr/>
      <dgm:t>
        <a:bodyPr/>
        <a:lstStyle/>
        <a:p>
          <a:endParaRPr lang="en-US"/>
        </a:p>
      </dgm:t>
    </dgm:pt>
    <dgm:pt modelId="{5D9174AF-8B44-449E-9B42-09A63130A7DE}">
      <dgm:prSet/>
      <dgm:spPr/>
      <dgm:t>
        <a:bodyPr/>
        <a:lstStyle/>
        <a:p>
          <a:pPr>
            <a:defRPr b="1"/>
          </a:pPr>
          <a:r>
            <a:rPr lang="en-IN" b="1" u="sng"/>
            <a:t>Competitor analysis:</a:t>
          </a:r>
          <a:endParaRPr lang="en-US"/>
        </a:p>
      </dgm:t>
    </dgm:pt>
    <dgm:pt modelId="{A5D29CD8-00A7-4DB3-9336-31467D761844}" type="parTrans" cxnId="{7F32DB6D-B38A-419D-9BDF-53315918E739}">
      <dgm:prSet/>
      <dgm:spPr/>
      <dgm:t>
        <a:bodyPr/>
        <a:lstStyle/>
        <a:p>
          <a:endParaRPr lang="en-US"/>
        </a:p>
      </dgm:t>
    </dgm:pt>
    <dgm:pt modelId="{6344C8E3-7B53-4290-989D-753661383954}" type="sibTrans" cxnId="{7F32DB6D-B38A-419D-9BDF-53315918E739}">
      <dgm:prSet/>
      <dgm:spPr/>
      <dgm:t>
        <a:bodyPr/>
        <a:lstStyle/>
        <a:p>
          <a:endParaRPr lang="en-US"/>
        </a:p>
      </dgm:t>
    </dgm:pt>
    <dgm:pt modelId="{EEFAAD34-6C55-4C73-AF8F-FE02F413D944}">
      <dgm:prSet/>
      <dgm:spPr/>
      <dgm:t>
        <a:bodyPr/>
        <a:lstStyle/>
        <a:p>
          <a:r>
            <a:rPr lang="en-IN" dirty="0"/>
            <a:t>To find those companies that directly affect our sales. For example, let us take Airtel to be our competitor. Airtel introduced a new offer leading to a boost in their sales. This in turn resulted in high churn rate in Vodafone. Therefore, a peak in their sales means a dip in ours’.</a:t>
          </a:r>
          <a:endParaRPr lang="en-US" dirty="0"/>
        </a:p>
      </dgm:t>
    </dgm:pt>
    <dgm:pt modelId="{16FD150B-E2B6-47B3-A9BD-257D51B18825}" type="parTrans" cxnId="{20BF11B5-9000-40AF-98EB-DD2D21E7B6AB}">
      <dgm:prSet/>
      <dgm:spPr/>
      <dgm:t>
        <a:bodyPr/>
        <a:lstStyle/>
        <a:p>
          <a:endParaRPr lang="en-US"/>
        </a:p>
      </dgm:t>
    </dgm:pt>
    <dgm:pt modelId="{95A81566-B16F-46A8-8BE0-93AD3D068465}" type="sibTrans" cxnId="{20BF11B5-9000-40AF-98EB-DD2D21E7B6AB}">
      <dgm:prSet/>
      <dgm:spPr/>
      <dgm:t>
        <a:bodyPr/>
        <a:lstStyle/>
        <a:p>
          <a:endParaRPr lang="en-US"/>
        </a:p>
      </dgm:t>
    </dgm:pt>
    <dgm:pt modelId="{675AEB6F-1D5E-47D2-AF33-C62466F3CF3B}">
      <dgm:prSet/>
      <dgm:spPr/>
      <dgm:t>
        <a:bodyPr/>
        <a:lstStyle/>
        <a:p>
          <a:pPr>
            <a:defRPr b="1"/>
          </a:pPr>
          <a:r>
            <a:rPr lang="en-IN" b="1" u="sng"/>
            <a:t>Supplementary Analysis:</a:t>
          </a:r>
          <a:r>
            <a:rPr lang="en-IN"/>
            <a:t> </a:t>
          </a:r>
          <a:endParaRPr lang="en-US"/>
        </a:p>
      </dgm:t>
    </dgm:pt>
    <dgm:pt modelId="{03C6F61A-69D8-4866-9F5F-13EABF65AAA1}" type="parTrans" cxnId="{95DF328F-A9E5-414C-9DB2-C1B40D61BCD0}">
      <dgm:prSet/>
      <dgm:spPr/>
      <dgm:t>
        <a:bodyPr/>
        <a:lstStyle/>
        <a:p>
          <a:endParaRPr lang="en-US"/>
        </a:p>
      </dgm:t>
    </dgm:pt>
    <dgm:pt modelId="{0851FBA2-4495-4464-A8BB-4AC02FB71D8A}" type="sibTrans" cxnId="{95DF328F-A9E5-414C-9DB2-C1B40D61BCD0}">
      <dgm:prSet/>
      <dgm:spPr/>
      <dgm:t>
        <a:bodyPr/>
        <a:lstStyle/>
        <a:p>
          <a:endParaRPr lang="en-US"/>
        </a:p>
      </dgm:t>
    </dgm:pt>
    <dgm:pt modelId="{B0BAA1C5-E0FC-4B82-95A3-45BDBFDA654F}">
      <dgm:prSet/>
      <dgm:spPr/>
      <dgm:t>
        <a:bodyPr/>
        <a:lstStyle/>
        <a:p>
          <a:r>
            <a:rPr lang="en-IN" dirty="0"/>
            <a:t>To find who all follow patterns similar to us. Consider here that Idea and Aircel are our supplementary companies. A dip in our sales means a dip in theirs. Similarly, a peak results in a peak i.e., they follow our trend. Therefore, we can use them as lab rats. In a business tone, we can check if they had raised their product’s price, if yes, then how was their sales affected. This is because, they mirror our trend. Our competitor is their competitor too. Therefore, Enemy of our enemy is our friend and hence, we analyse their trend for our benefit.</a:t>
          </a:r>
          <a:endParaRPr lang="en-US" dirty="0"/>
        </a:p>
      </dgm:t>
    </dgm:pt>
    <dgm:pt modelId="{659DDEBC-F395-418D-8E3F-DBC41ECAABDF}" type="parTrans" cxnId="{BF0E2BA7-5978-412D-9CB4-D5643FACD176}">
      <dgm:prSet/>
      <dgm:spPr/>
      <dgm:t>
        <a:bodyPr/>
        <a:lstStyle/>
        <a:p>
          <a:endParaRPr lang="en-US"/>
        </a:p>
      </dgm:t>
    </dgm:pt>
    <dgm:pt modelId="{FF498D28-78AB-4073-A49B-55A3D53D63EA}" type="sibTrans" cxnId="{BF0E2BA7-5978-412D-9CB4-D5643FACD176}">
      <dgm:prSet/>
      <dgm:spPr/>
      <dgm:t>
        <a:bodyPr/>
        <a:lstStyle/>
        <a:p>
          <a:endParaRPr lang="en-US"/>
        </a:p>
      </dgm:t>
    </dgm:pt>
    <dgm:pt modelId="{FE4DAABF-E9BB-4363-9753-F6CCAC748FB1}" type="pres">
      <dgm:prSet presAssocID="{1A6843EC-D2DB-4240-8051-33427F1B2C70}" presName="root" presStyleCnt="0">
        <dgm:presLayoutVars>
          <dgm:dir/>
          <dgm:resizeHandles val="exact"/>
        </dgm:presLayoutVars>
      </dgm:prSet>
      <dgm:spPr/>
    </dgm:pt>
    <dgm:pt modelId="{C8A09024-6AC6-488D-9E4A-A240FD1FC89C}" type="pres">
      <dgm:prSet presAssocID="{B59A06D3-3984-4E06-85CC-D8C5ECA0AA7E}" presName="compNode" presStyleCnt="0"/>
      <dgm:spPr/>
    </dgm:pt>
    <dgm:pt modelId="{274CFECD-7725-4145-B68A-AB6CB1A86A43}" type="pres">
      <dgm:prSet presAssocID="{B59A06D3-3984-4E06-85CC-D8C5ECA0AA7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1BA16D44-6EE3-46E0-AF01-2DC71A9F4173}" type="pres">
      <dgm:prSet presAssocID="{B59A06D3-3984-4E06-85CC-D8C5ECA0AA7E}" presName="iconSpace" presStyleCnt="0"/>
      <dgm:spPr/>
    </dgm:pt>
    <dgm:pt modelId="{30F8A693-CA7B-4B68-8450-4E653871089F}" type="pres">
      <dgm:prSet presAssocID="{B59A06D3-3984-4E06-85CC-D8C5ECA0AA7E}" presName="parTx" presStyleLbl="revTx" presStyleIdx="0" presStyleCnt="6">
        <dgm:presLayoutVars>
          <dgm:chMax val="0"/>
          <dgm:chPref val="0"/>
        </dgm:presLayoutVars>
      </dgm:prSet>
      <dgm:spPr/>
    </dgm:pt>
    <dgm:pt modelId="{DEB63BF5-D1A5-48FB-B374-A81BA09413D6}" type="pres">
      <dgm:prSet presAssocID="{B59A06D3-3984-4E06-85CC-D8C5ECA0AA7E}" presName="txSpace" presStyleCnt="0"/>
      <dgm:spPr/>
    </dgm:pt>
    <dgm:pt modelId="{818974F9-30CA-4AE4-9E6F-7CA5883BDCD9}" type="pres">
      <dgm:prSet presAssocID="{B59A06D3-3984-4E06-85CC-D8C5ECA0AA7E}" presName="desTx" presStyleLbl="revTx" presStyleIdx="1" presStyleCnt="6">
        <dgm:presLayoutVars/>
      </dgm:prSet>
      <dgm:spPr/>
    </dgm:pt>
    <dgm:pt modelId="{BB77915B-373D-486F-97D9-733CFB485C5C}" type="pres">
      <dgm:prSet presAssocID="{F1FC17E3-F7FC-4E67-A9E6-D11672FB9998}" presName="sibTrans" presStyleCnt="0"/>
      <dgm:spPr/>
    </dgm:pt>
    <dgm:pt modelId="{8881E59D-B922-4B62-B034-2EF515D0414C}" type="pres">
      <dgm:prSet presAssocID="{5D9174AF-8B44-449E-9B42-09A63130A7DE}" presName="compNode" presStyleCnt="0"/>
      <dgm:spPr/>
    </dgm:pt>
    <dgm:pt modelId="{B07D84D5-E2BC-45D0-9FE6-D69E799A04E4}" type="pres">
      <dgm:prSet presAssocID="{5D9174AF-8B44-449E-9B42-09A63130A7D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81CB13DF-3D17-4BB7-A861-00B95A4E351A}" type="pres">
      <dgm:prSet presAssocID="{5D9174AF-8B44-449E-9B42-09A63130A7DE}" presName="iconSpace" presStyleCnt="0"/>
      <dgm:spPr/>
    </dgm:pt>
    <dgm:pt modelId="{8BBBF65B-5E41-4D93-AF1C-E36197D23EC4}" type="pres">
      <dgm:prSet presAssocID="{5D9174AF-8B44-449E-9B42-09A63130A7DE}" presName="parTx" presStyleLbl="revTx" presStyleIdx="2" presStyleCnt="6">
        <dgm:presLayoutVars>
          <dgm:chMax val="0"/>
          <dgm:chPref val="0"/>
        </dgm:presLayoutVars>
      </dgm:prSet>
      <dgm:spPr/>
    </dgm:pt>
    <dgm:pt modelId="{24C6F461-1B73-4E42-B8A5-4CEF122E01C2}" type="pres">
      <dgm:prSet presAssocID="{5D9174AF-8B44-449E-9B42-09A63130A7DE}" presName="txSpace" presStyleCnt="0"/>
      <dgm:spPr/>
    </dgm:pt>
    <dgm:pt modelId="{3916167E-26D6-40EE-931B-713BA8437D63}" type="pres">
      <dgm:prSet presAssocID="{5D9174AF-8B44-449E-9B42-09A63130A7DE}" presName="desTx" presStyleLbl="revTx" presStyleIdx="3" presStyleCnt="6" custLinFactNeighborY="-58720">
        <dgm:presLayoutVars/>
      </dgm:prSet>
      <dgm:spPr/>
    </dgm:pt>
    <dgm:pt modelId="{DFF8A941-8EAB-4431-809E-E0F03B646303}" type="pres">
      <dgm:prSet presAssocID="{6344C8E3-7B53-4290-989D-753661383954}" presName="sibTrans" presStyleCnt="0"/>
      <dgm:spPr/>
    </dgm:pt>
    <dgm:pt modelId="{D8B8FBDF-1617-4C18-83A7-5BA7AC27408F}" type="pres">
      <dgm:prSet presAssocID="{675AEB6F-1D5E-47D2-AF33-C62466F3CF3B}" presName="compNode" presStyleCnt="0"/>
      <dgm:spPr/>
    </dgm:pt>
    <dgm:pt modelId="{51DD3F8F-2271-424A-878C-644F2757F506}" type="pres">
      <dgm:prSet presAssocID="{675AEB6F-1D5E-47D2-AF33-C62466F3CF3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12B42C9C-C451-4D83-9458-51949AD2EC72}" type="pres">
      <dgm:prSet presAssocID="{675AEB6F-1D5E-47D2-AF33-C62466F3CF3B}" presName="iconSpace" presStyleCnt="0"/>
      <dgm:spPr/>
    </dgm:pt>
    <dgm:pt modelId="{BF66FA99-2AC7-4739-B520-FB36CF81D91A}" type="pres">
      <dgm:prSet presAssocID="{675AEB6F-1D5E-47D2-AF33-C62466F3CF3B}" presName="parTx" presStyleLbl="revTx" presStyleIdx="4" presStyleCnt="6">
        <dgm:presLayoutVars>
          <dgm:chMax val="0"/>
          <dgm:chPref val="0"/>
        </dgm:presLayoutVars>
      </dgm:prSet>
      <dgm:spPr/>
    </dgm:pt>
    <dgm:pt modelId="{54E2A652-648D-4CE1-97B4-E38D88934E12}" type="pres">
      <dgm:prSet presAssocID="{675AEB6F-1D5E-47D2-AF33-C62466F3CF3B}" presName="txSpace" presStyleCnt="0"/>
      <dgm:spPr/>
    </dgm:pt>
    <dgm:pt modelId="{DDFF9115-2E5D-456A-B991-55CF20ED0B2D}" type="pres">
      <dgm:prSet presAssocID="{675AEB6F-1D5E-47D2-AF33-C62466F3CF3B}" presName="desTx" presStyleLbl="revTx" presStyleIdx="5" presStyleCnt="6" custLinFactNeighborX="13" custLinFactNeighborY="-58720">
        <dgm:presLayoutVars/>
      </dgm:prSet>
      <dgm:spPr/>
    </dgm:pt>
  </dgm:ptLst>
  <dgm:cxnLst>
    <dgm:cxn modelId="{4E55A719-D7C9-4FAC-8FA6-D5FEDD10485A}" type="presOf" srcId="{EEFAAD34-6C55-4C73-AF8F-FE02F413D944}" destId="{3916167E-26D6-40EE-931B-713BA8437D63}" srcOrd="0" destOrd="0" presId="urn:microsoft.com/office/officeart/2018/2/layout/IconLabelDescriptionList"/>
    <dgm:cxn modelId="{D17B675E-D226-4F2A-8826-2782F564725E}" type="presOf" srcId="{B0BAA1C5-E0FC-4B82-95A3-45BDBFDA654F}" destId="{DDFF9115-2E5D-456A-B991-55CF20ED0B2D}" srcOrd="0" destOrd="0" presId="urn:microsoft.com/office/officeart/2018/2/layout/IconLabelDescriptionList"/>
    <dgm:cxn modelId="{7F32DB6D-B38A-419D-9BDF-53315918E739}" srcId="{1A6843EC-D2DB-4240-8051-33427F1B2C70}" destId="{5D9174AF-8B44-449E-9B42-09A63130A7DE}" srcOrd="1" destOrd="0" parTransId="{A5D29CD8-00A7-4DB3-9336-31467D761844}" sibTransId="{6344C8E3-7B53-4290-989D-753661383954}"/>
    <dgm:cxn modelId="{95DF328F-A9E5-414C-9DB2-C1B40D61BCD0}" srcId="{1A6843EC-D2DB-4240-8051-33427F1B2C70}" destId="{675AEB6F-1D5E-47D2-AF33-C62466F3CF3B}" srcOrd="2" destOrd="0" parTransId="{03C6F61A-69D8-4866-9F5F-13EABF65AAA1}" sibTransId="{0851FBA2-4495-4464-A8BB-4AC02FB71D8A}"/>
    <dgm:cxn modelId="{ACF13192-5B65-45AC-99EC-EF2E7E553DDD}" type="presOf" srcId="{B59A06D3-3984-4E06-85CC-D8C5ECA0AA7E}" destId="{30F8A693-CA7B-4B68-8450-4E653871089F}" srcOrd="0" destOrd="0" presId="urn:microsoft.com/office/officeart/2018/2/layout/IconLabelDescriptionList"/>
    <dgm:cxn modelId="{BF0E2BA7-5978-412D-9CB4-D5643FACD176}" srcId="{675AEB6F-1D5E-47D2-AF33-C62466F3CF3B}" destId="{B0BAA1C5-E0FC-4B82-95A3-45BDBFDA654F}" srcOrd="0" destOrd="0" parTransId="{659DDEBC-F395-418D-8E3F-DBC41ECAABDF}" sibTransId="{FF498D28-78AB-4073-A49B-55A3D53D63EA}"/>
    <dgm:cxn modelId="{20BF11B5-9000-40AF-98EB-DD2D21E7B6AB}" srcId="{5D9174AF-8B44-449E-9B42-09A63130A7DE}" destId="{EEFAAD34-6C55-4C73-AF8F-FE02F413D944}" srcOrd="0" destOrd="0" parTransId="{16FD150B-E2B6-47B3-A9BD-257D51B18825}" sibTransId="{95A81566-B16F-46A8-8BE0-93AD3D068465}"/>
    <dgm:cxn modelId="{916EA7D9-DEEC-4D41-B246-943A9038AC0F}" srcId="{1A6843EC-D2DB-4240-8051-33427F1B2C70}" destId="{B59A06D3-3984-4E06-85CC-D8C5ECA0AA7E}" srcOrd="0" destOrd="0" parTransId="{331891C5-3F28-4A2F-8487-7F65C29A7D19}" sibTransId="{F1FC17E3-F7FC-4E67-A9E6-D11672FB9998}"/>
    <dgm:cxn modelId="{29C15ADE-E0FF-467B-95DD-EA50FCFB14BC}" type="presOf" srcId="{1A6843EC-D2DB-4240-8051-33427F1B2C70}" destId="{FE4DAABF-E9BB-4363-9753-F6CCAC748FB1}" srcOrd="0" destOrd="0" presId="urn:microsoft.com/office/officeart/2018/2/layout/IconLabelDescriptionList"/>
    <dgm:cxn modelId="{403911EA-C52A-41C7-AAA9-371D282DA90C}" type="presOf" srcId="{675AEB6F-1D5E-47D2-AF33-C62466F3CF3B}" destId="{BF66FA99-2AC7-4739-B520-FB36CF81D91A}" srcOrd="0" destOrd="0" presId="urn:microsoft.com/office/officeart/2018/2/layout/IconLabelDescriptionList"/>
    <dgm:cxn modelId="{B9B104F4-65F7-4346-A086-083B3B8FBCBC}" type="presOf" srcId="{5D9174AF-8B44-449E-9B42-09A63130A7DE}" destId="{8BBBF65B-5E41-4D93-AF1C-E36197D23EC4}" srcOrd="0" destOrd="0" presId="urn:microsoft.com/office/officeart/2018/2/layout/IconLabelDescriptionList"/>
    <dgm:cxn modelId="{C47A2E2A-F884-421A-9A3E-8F60D04F5876}" type="presParOf" srcId="{FE4DAABF-E9BB-4363-9753-F6CCAC748FB1}" destId="{C8A09024-6AC6-488D-9E4A-A240FD1FC89C}" srcOrd="0" destOrd="0" presId="urn:microsoft.com/office/officeart/2018/2/layout/IconLabelDescriptionList"/>
    <dgm:cxn modelId="{0B401233-51C9-43F3-B733-2C90FCEE24FF}" type="presParOf" srcId="{C8A09024-6AC6-488D-9E4A-A240FD1FC89C}" destId="{274CFECD-7725-4145-B68A-AB6CB1A86A43}" srcOrd="0" destOrd="0" presId="urn:microsoft.com/office/officeart/2018/2/layout/IconLabelDescriptionList"/>
    <dgm:cxn modelId="{70D94CDF-3679-433D-9654-EC1C81EC744D}" type="presParOf" srcId="{C8A09024-6AC6-488D-9E4A-A240FD1FC89C}" destId="{1BA16D44-6EE3-46E0-AF01-2DC71A9F4173}" srcOrd="1" destOrd="0" presId="urn:microsoft.com/office/officeart/2018/2/layout/IconLabelDescriptionList"/>
    <dgm:cxn modelId="{24BC8C83-9071-4E0A-B57B-7310FD6BB90D}" type="presParOf" srcId="{C8A09024-6AC6-488D-9E4A-A240FD1FC89C}" destId="{30F8A693-CA7B-4B68-8450-4E653871089F}" srcOrd="2" destOrd="0" presId="urn:microsoft.com/office/officeart/2018/2/layout/IconLabelDescriptionList"/>
    <dgm:cxn modelId="{0158981E-914C-4B38-8D27-AD12C6F1DE15}" type="presParOf" srcId="{C8A09024-6AC6-488D-9E4A-A240FD1FC89C}" destId="{DEB63BF5-D1A5-48FB-B374-A81BA09413D6}" srcOrd="3" destOrd="0" presId="urn:microsoft.com/office/officeart/2018/2/layout/IconLabelDescriptionList"/>
    <dgm:cxn modelId="{16CC68C2-AD3D-4A2B-ACCA-B37BE7BDBB97}" type="presParOf" srcId="{C8A09024-6AC6-488D-9E4A-A240FD1FC89C}" destId="{818974F9-30CA-4AE4-9E6F-7CA5883BDCD9}" srcOrd="4" destOrd="0" presId="urn:microsoft.com/office/officeart/2018/2/layout/IconLabelDescriptionList"/>
    <dgm:cxn modelId="{C95F5AFD-6A48-4C1E-B3A5-79491B12F890}" type="presParOf" srcId="{FE4DAABF-E9BB-4363-9753-F6CCAC748FB1}" destId="{BB77915B-373D-486F-97D9-733CFB485C5C}" srcOrd="1" destOrd="0" presId="urn:microsoft.com/office/officeart/2018/2/layout/IconLabelDescriptionList"/>
    <dgm:cxn modelId="{38C7CC4F-D1EE-4603-A8D7-4BFAAC7AB6E2}" type="presParOf" srcId="{FE4DAABF-E9BB-4363-9753-F6CCAC748FB1}" destId="{8881E59D-B922-4B62-B034-2EF515D0414C}" srcOrd="2" destOrd="0" presId="urn:microsoft.com/office/officeart/2018/2/layout/IconLabelDescriptionList"/>
    <dgm:cxn modelId="{8A3422C4-D3F8-49A8-8B21-5B921D3FEB24}" type="presParOf" srcId="{8881E59D-B922-4B62-B034-2EF515D0414C}" destId="{B07D84D5-E2BC-45D0-9FE6-D69E799A04E4}" srcOrd="0" destOrd="0" presId="urn:microsoft.com/office/officeart/2018/2/layout/IconLabelDescriptionList"/>
    <dgm:cxn modelId="{16A1CFC6-F4C0-425D-ADDB-0B2FA63CE6C7}" type="presParOf" srcId="{8881E59D-B922-4B62-B034-2EF515D0414C}" destId="{81CB13DF-3D17-4BB7-A861-00B95A4E351A}" srcOrd="1" destOrd="0" presId="urn:microsoft.com/office/officeart/2018/2/layout/IconLabelDescriptionList"/>
    <dgm:cxn modelId="{D8B4B184-926E-4FC9-A213-F6BB3EC34A9F}" type="presParOf" srcId="{8881E59D-B922-4B62-B034-2EF515D0414C}" destId="{8BBBF65B-5E41-4D93-AF1C-E36197D23EC4}" srcOrd="2" destOrd="0" presId="urn:microsoft.com/office/officeart/2018/2/layout/IconLabelDescriptionList"/>
    <dgm:cxn modelId="{7ABA3171-8490-4EAF-9613-383D06A1F0D7}" type="presParOf" srcId="{8881E59D-B922-4B62-B034-2EF515D0414C}" destId="{24C6F461-1B73-4E42-B8A5-4CEF122E01C2}" srcOrd="3" destOrd="0" presId="urn:microsoft.com/office/officeart/2018/2/layout/IconLabelDescriptionList"/>
    <dgm:cxn modelId="{F0571070-FCD4-4E5F-83B6-C5291F33EE3F}" type="presParOf" srcId="{8881E59D-B922-4B62-B034-2EF515D0414C}" destId="{3916167E-26D6-40EE-931B-713BA8437D63}" srcOrd="4" destOrd="0" presId="urn:microsoft.com/office/officeart/2018/2/layout/IconLabelDescriptionList"/>
    <dgm:cxn modelId="{4A8ADBFC-9DAF-41EC-9532-2EBF64B99BB4}" type="presParOf" srcId="{FE4DAABF-E9BB-4363-9753-F6CCAC748FB1}" destId="{DFF8A941-8EAB-4431-809E-E0F03B646303}" srcOrd="3" destOrd="0" presId="urn:microsoft.com/office/officeart/2018/2/layout/IconLabelDescriptionList"/>
    <dgm:cxn modelId="{706945E1-CF00-4D70-918E-24E9CA54785B}" type="presParOf" srcId="{FE4DAABF-E9BB-4363-9753-F6CCAC748FB1}" destId="{D8B8FBDF-1617-4C18-83A7-5BA7AC27408F}" srcOrd="4" destOrd="0" presId="urn:microsoft.com/office/officeart/2018/2/layout/IconLabelDescriptionList"/>
    <dgm:cxn modelId="{0AC22F08-737D-453D-8CA8-12220B82C637}" type="presParOf" srcId="{D8B8FBDF-1617-4C18-83A7-5BA7AC27408F}" destId="{51DD3F8F-2271-424A-878C-644F2757F506}" srcOrd="0" destOrd="0" presId="urn:microsoft.com/office/officeart/2018/2/layout/IconLabelDescriptionList"/>
    <dgm:cxn modelId="{1E4CB5B4-F660-4495-8EAE-0A58A07605C0}" type="presParOf" srcId="{D8B8FBDF-1617-4C18-83A7-5BA7AC27408F}" destId="{12B42C9C-C451-4D83-9458-51949AD2EC72}" srcOrd="1" destOrd="0" presId="urn:microsoft.com/office/officeart/2018/2/layout/IconLabelDescriptionList"/>
    <dgm:cxn modelId="{3FB7EEF5-A2C0-42E8-AD69-36540E973362}" type="presParOf" srcId="{D8B8FBDF-1617-4C18-83A7-5BA7AC27408F}" destId="{BF66FA99-2AC7-4739-B520-FB36CF81D91A}" srcOrd="2" destOrd="0" presId="urn:microsoft.com/office/officeart/2018/2/layout/IconLabelDescriptionList"/>
    <dgm:cxn modelId="{5EFD1815-A491-4A4B-AF3B-40A7FA358B2B}" type="presParOf" srcId="{D8B8FBDF-1617-4C18-83A7-5BA7AC27408F}" destId="{54E2A652-648D-4CE1-97B4-E38D88934E12}" srcOrd="3" destOrd="0" presId="urn:microsoft.com/office/officeart/2018/2/layout/IconLabelDescriptionList"/>
    <dgm:cxn modelId="{AEE550F3-15EE-45A0-B907-786565B05F37}" type="presParOf" srcId="{D8B8FBDF-1617-4C18-83A7-5BA7AC27408F}" destId="{DDFF9115-2E5D-456A-B991-55CF20ED0B2D}"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43176E-CB5C-44BC-B98F-EEE4BED5023A}">
      <dsp:nvSpPr>
        <dsp:cNvPr id="0" name=""/>
        <dsp:cNvSpPr/>
      </dsp:nvSpPr>
      <dsp:spPr>
        <a:xfrm>
          <a:off x="568971" y="58030"/>
          <a:ext cx="1509048" cy="1509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AFB11D1-E7BC-4364-8B57-47DFC011F43D}">
      <dsp:nvSpPr>
        <dsp:cNvPr id="0" name=""/>
        <dsp:cNvSpPr/>
      </dsp:nvSpPr>
      <dsp:spPr>
        <a:xfrm>
          <a:off x="558451" y="1603377"/>
          <a:ext cx="4311566" cy="64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90000"/>
            </a:lnSpc>
            <a:spcBef>
              <a:spcPct val="0"/>
            </a:spcBef>
            <a:spcAft>
              <a:spcPct val="35000"/>
            </a:spcAft>
            <a:buNone/>
            <a:defRPr b="1"/>
          </a:pPr>
          <a:r>
            <a:rPr lang="en-US" sz="2100" b="1" kern="1200" dirty="0"/>
            <a:t>The data set is from the FMCG domain and following are the key points:</a:t>
          </a:r>
          <a:endParaRPr lang="en-US" sz="2100" kern="1200" dirty="0"/>
        </a:p>
      </dsp:txBody>
      <dsp:txXfrm>
        <a:off x="558451" y="1603377"/>
        <a:ext cx="4311566" cy="646734"/>
      </dsp:txXfrm>
    </dsp:sp>
    <dsp:sp modelId="{4B76F9C4-C53C-4E41-B6B3-EAA34778CCD0}">
      <dsp:nvSpPr>
        <dsp:cNvPr id="0" name=""/>
        <dsp:cNvSpPr/>
      </dsp:nvSpPr>
      <dsp:spPr>
        <a:xfrm>
          <a:off x="568971" y="2264259"/>
          <a:ext cx="4311566" cy="2189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pPr>
          <a:r>
            <a:rPr lang="en-US" sz="1600" kern="1200" dirty="0"/>
            <a:t>Consists of 2500+ variants manufactured by many, from many brands and sub-brands, having one or more primary benefits for one or more body-parts.</a:t>
          </a:r>
        </a:p>
        <a:p>
          <a:pPr marL="0" lvl="0" indent="0" algn="l" defTabSz="711200">
            <a:lnSpc>
              <a:spcPct val="90000"/>
            </a:lnSpc>
            <a:spcBef>
              <a:spcPct val="0"/>
            </a:spcBef>
            <a:spcAft>
              <a:spcPct val="35000"/>
            </a:spcAft>
            <a:buNone/>
          </a:pPr>
          <a:r>
            <a:rPr lang="en-US" sz="1600" kern="1200"/>
            <a:t>For each instance of the variant, there are Volume sales, Revenue and No of Stores for all months of three years – 2011, 2012 and 2013.</a:t>
          </a:r>
        </a:p>
        <a:p>
          <a:pPr marL="0" lvl="0" indent="0" algn="l" defTabSz="711200">
            <a:lnSpc>
              <a:spcPct val="90000"/>
            </a:lnSpc>
            <a:spcBef>
              <a:spcPct val="0"/>
            </a:spcBef>
            <a:spcAft>
              <a:spcPct val="35000"/>
            </a:spcAft>
            <a:buNone/>
          </a:pPr>
          <a:r>
            <a:rPr lang="en-US" sz="1600" kern="1200"/>
            <a:t>Additionally, there is another data set that consists of Media spends of Two particular variants for one and half years.</a:t>
          </a:r>
        </a:p>
      </dsp:txBody>
      <dsp:txXfrm>
        <a:off x="568971" y="2264259"/>
        <a:ext cx="4311566" cy="2189826"/>
      </dsp:txXfrm>
    </dsp:sp>
    <dsp:sp modelId="{A0093F34-F712-4A8D-AA14-F5DE7571655F}">
      <dsp:nvSpPr>
        <dsp:cNvPr id="0" name=""/>
        <dsp:cNvSpPr/>
      </dsp:nvSpPr>
      <dsp:spPr>
        <a:xfrm>
          <a:off x="5635062" y="-163592"/>
          <a:ext cx="1509048" cy="1509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9743157-C841-4DC4-998B-4C43E9E332F4}">
      <dsp:nvSpPr>
        <dsp:cNvPr id="0" name=""/>
        <dsp:cNvSpPr/>
      </dsp:nvSpPr>
      <dsp:spPr>
        <a:xfrm>
          <a:off x="5635062" y="1544880"/>
          <a:ext cx="4311566" cy="64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90000"/>
            </a:lnSpc>
            <a:spcBef>
              <a:spcPct val="0"/>
            </a:spcBef>
            <a:spcAft>
              <a:spcPct val="35000"/>
            </a:spcAft>
            <a:buNone/>
            <a:defRPr b="1"/>
          </a:pPr>
          <a:r>
            <a:rPr lang="en-US" sz="2100" b="1" kern="1200"/>
            <a:t>Problem-Statement</a:t>
          </a:r>
          <a:r>
            <a:rPr lang="en-US" sz="2100" kern="1200"/>
            <a:t>:</a:t>
          </a:r>
        </a:p>
      </dsp:txBody>
      <dsp:txXfrm>
        <a:off x="5635062" y="1544880"/>
        <a:ext cx="4311566" cy="646734"/>
      </dsp:txXfrm>
    </dsp:sp>
    <dsp:sp modelId="{E8DC9D3E-154E-4D58-9604-89DAB399FAD7}">
      <dsp:nvSpPr>
        <dsp:cNvPr id="0" name=""/>
        <dsp:cNvSpPr/>
      </dsp:nvSpPr>
      <dsp:spPr>
        <a:xfrm>
          <a:off x="5635062" y="1841124"/>
          <a:ext cx="4311566" cy="3076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pPr>
          <a:r>
            <a:rPr lang="en-IN" sz="1600" kern="1200" dirty="0"/>
            <a:t>Brand-434 is a popular  brand  for use in bodypart-1. It has recently</a:t>
          </a:r>
          <a:br>
            <a:rPr lang="en-IN" sz="1600" kern="1200" dirty="0"/>
          </a:br>
          <a:r>
            <a:rPr lang="en-IN" sz="1600" kern="1200" dirty="0"/>
            <a:t>launched a variant called "variant-1163". The brand is interested in</a:t>
          </a:r>
          <a:br>
            <a:rPr lang="en-IN" sz="1600" kern="1200" dirty="0"/>
          </a:br>
          <a:r>
            <a:rPr lang="en-IN" sz="1600" kern="1200" dirty="0"/>
            <a:t>increasing price of "variant-1163" by 10% in the next couple of months.</a:t>
          </a:r>
          <a:br>
            <a:rPr lang="en-IN" sz="1600" kern="1200" dirty="0"/>
          </a:br>
          <a:r>
            <a:rPr lang="en-IN" sz="1600" kern="1200" dirty="0"/>
            <a:t>Would you recommend it?</a:t>
          </a:r>
          <a:endParaRPr lang="en-US" sz="1600" kern="1200" dirty="0"/>
        </a:p>
        <a:p>
          <a:pPr marL="0" lvl="0" indent="0" algn="l" defTabSz="711200">
            <a:lnSpc>
              <a:spcPct val="90000"/>
            </a:lnSpc>
            <a:spcBef>
              <a:spcPct val="0"/>
            </a:spcBef>
            <a:spcAft>
              <a:spcPct val="35000"/>
            </a:spcAft>
            <a:buNone/>
          </a:pPr>
          <a:r>
            <a:rPr lang="en-IN" sz="1600" kern="1200"/>
            <a:t>A major player in this segment is "brand-311" along with its variant</a:t>
          </a:r>
          <a:br>
            <a:rPr lang="en-IN" sz="1600" kern="1200"/>
          </a:br>
          <a:r>
            <a:rPr lang="en-IN" sz="1600" kern="1200"/>
            <a:t>"variant-734". It is of interest to understand how this variant is affecting</a:t>
          </a:r>
          <a:br>
            <a:rPr lang="en-IN" sz="1600" kern="1200"/>
          </a:br>
          <a:r>
            <a:rPr lang="en-IN" sz="1600" kern="1200"/>
            <a:t>sales of "variant-1163"</a:t>
          </a:r>
          <a:endParaRPr lang="en-US" sz="1600" kern="1200"/>
        </a:p>
      </dsp:txBody>
      <dsp:txXfrm>
        <a:off x="5635062" y="1841124"/>
        <a:ext cx="4311566" cy="30763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7287A-AC23-4803-944A-D697357F41BD}">
      <dsp:nvSpPr>
        <dsp:cNvPr id="0" name=""/>
        <dsp:cNvSpPr/>
      </dsp:nvSpPr>
      <dsp:spPr>
        <a:xfrm>
          <a:off x="393" y="684838"/>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94EDCAA-E270-47C3-A9B6-FC128C26720F}">
      <dsp:nvSpPr>
        <dsp:cNvPr id="0" name=""/>
        <dsp:cNvSpPr/>
      </dsp:nvSpPr>
      <dsp:spPr>
        <a:xfrm>
          <a:off x="393" y="1911612"/>
          <a:ext cx="3138750" cy="981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IN" sz="1400" kern="1200"/>
            <a:t>To know what is the aftermath of price increase, we need to know the behaviour of the product in the market on the whole.</a:t>
          </a:r>
          <a:endParaRPr lang="en-US" sz="1400" kern="1200"/>
        </a:p>
      </dsp:txBody>
      <dsp:txXfrm>
        <a:off x="393" y="1911612"/>
        <a:ext cx="3138750" cy="981165"/>
      </dsp:txXfrm>
    </dsp:sp>
    <dsp:sp modelId="{56C3362C-F27E-45B6-B968-D015FF4B524F}">
      <dsp:nvSpPr>
        <dsp:cNvPr id="0" name=""/>
        <dsp:cNvSpPr/>
      </dsp:nvSpPr>
      <dsp:spPr>
        <a:xfrm>
          <a:off x="393" y="2952411"/>
          <a:ext cx="3138750" cy="714088"/>
        </a:xfrm>
        <a:prstGeom prst="rect">
          <a:avLst/>
        </a:prstGeom>
        <a:noFill/>
        <a:ln>
          <a:noFill/>
        </a:ln>
        <a:effectLst/>
      </dsp:spPr>
      <dsp:style>
        <a:lnRef idx="0">
          <a:scrgbClr r="0" g="0" b="0"/>
        </a:lnRef>
        <a:fillRef idx="0">
          <a:scrgbClr r="0" g="0" b="0"/>
        </a:fillRef>
        <a:effectRef idx="0">
          <a:scrgbClr r="0" g="0" b="0"/>
        </a:effectRef>
        <a:fontRef idx="minor"/>
      </dsp:style>
    </dsp:sp>
    <dsp:sp modelId="{898FF374-5C8F-45B1-8A23-B10B673CD87F}">
      <dsp:nvSpPr>
        <dsp:cNvPr id="0" name=""/>
        <dsp:cNvSpPr/>
      </dsp:nvSpPr>
      <dsp:spPr>
        <a:xfrm>
          <a:off x="3688425" y="592039"/>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D88951E-5F65-4B4B-8BB4-F2FC94BE47B7}">
      <dsp:nvSpPr>
        <dsp:cNvPr id="0" name=""/>
        <dsp:cNvSpPr/>
      </dsp:nvSpPr>
      <dsp:spPr>
        <a:xfrm>
          <a:off x="3688425" y="1826794"/>
          <a:ext cx="3138750" cy="981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IN" sz="1400" kern="1200"/>
            <a:t>By this, what is implied?</a:t>
          </a:r>
          <a:endParaRPr lang="en-US" sz="1400" kern="1200"/>
        </a:p>
      </dsp:txBody>
      <dsp:txXfrm>
        <a:off x="3688425" y="1826794"/>
        <a:ext cx="3138750" cy="981165"/>
      </dsp:txXfrm>
    </dsp:sp>
    <dsp:sp modelId="{231AC6F6-F4FD-4D38-AD21-EF7CF5489780}">
      <dsp:nvSpPr>
        <dsp:cNvPr id="0" name=""/>
        <dsp:cNvSpPr/>
      </dsp:nvSpPr>
      <dsp:spPr>
        <a:xfrm>
          <a:off x="3688425" y="2069447"/>
          <a:ext cx="3138750" cy="887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IN" sz="1100" kern="1200" dirty="0"/>
            <a:t>How is my volume sales affected when price is increased by 10%? (does it increase or decrease or not change at all?)</a:t>
          </a:r>
          <a:endParaRPr lang="en-US" sz="1100" kern="1200" dirty="0"/>
        </a:p>
        <a:p>
          <a:pPr marL="0" lvl="0" indent="0" algn="l" defTabSz="488950">
            <a:lnSpc>
              <a:spcPct val="90000"/>
            </a:lnSpc>
            <a:spcBef>
              <a:spcPct val="0"/>
            </a:spcBef>
            <a:spcAft>
              <a:spcPct val="35000"/>
            </a:spcAft>
            <a:buNone/>
          </a:pPr>
          <a:r>
            <a:rPr lang="en-IN" sz="1100" kern="1200"/>
            <a:t>What effect does the Market share have on Sales?</a:t>
          </a:r>
          <a:endParaRPr lang="en-US" sz="1100" kern="1200"/>
        </a:p>
        <a:p>
          <a:pPr marL="0" lvl="0" indent="0" algn="l" defTabSz="488950">
            <a:lnSpc>
              <a:spcPct val="90000"/>
            </a:lnSpc>
            <a:spcBef>
              <a:spcPct val="0"/>
            </a:spcBef>
            <a:spcAft>
              <a:spcPct val="35000"/>
            </a:spcAft>
            <a:buNone/>
          </a:pPr>
          <a:r>
            <a:rPr lang="en-IN" sz="1100" kern="1200"/>
            <a:t>What effect does the Media Spends have on Sales?</a:t>
          </a:r>
          <a:endParaRPr lang="en-US" sz="1100" kern="1200"/>
        </a:p>
      </dsp:txBody>
      <dsp:txXfrm>
        <a:off x="3688425" y="2069447"/>
        <a:ext cx="3138750" cy="887993"/>
      </dsp:txXfrm>
    </dsp:sp>
    <dsp:sp modelId="{4AFFA725-A83B-4093-9CD4-309BE65B0596}">
      <dsp:nvSpPr>
        <dsp:cNvPr id="0" name=""/>
        <dsp:cNvSpPr/>
      </dsp:nvSpPr>
      <dsp:spPr>
        <a:xfrm>
          <a:off x="7376456" y="592039"/>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CF4599F-FC06-4A29-835D-F52D4F0A8D36}">
      <dsp:nvSpPr>
        <dsp:cNvPr id="0" name=""/>
        <dsp:cNvSpPr/>
      </dsp:nvSpPr>
      <dsp:spPr>
        <a:xfrm>
          <a:off x="7376456" y="1826794"/>
          <a:ext cx="3138750" cy="981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IN" sz="1400" kern="1200"/>
            <a:t>This analysis, again, is not as simple as it sounds, but requires hours of diligent work to come to valuable insights after which we should come to a conclusion with concrete proofs for our decisions.</a:t>
          </a:r>
          <a:endParaRPr lang="en-US" sz="1400" kern="1200"/>
        </a:p>
      </dsp:txBody>
      <dsp:txXfrm>
        <a:off x="7376456" y="1826794"/>
        <a:ext cx="3138750" cy="981165"/>
      </dsp:txXfrm>
    </dsp:sp>
    <dsp:sp modelId="{91029F6B-90D6-4189-81E4-78EFC555C2FD}">
      <dsp:nvSpPr>
        <dsp:cNvPr id="0" name=""/>
        <dsp:cNvSpPr/>
      </dsp:nvSpPr>
      <dsp:spPr>
        <a:xfrm>
          <a:off x="7376456" y="2871305"/>
          <a:ext cx="3138750" cy="887993"/>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4CFECD-7725-4145-B68A-AB6CB1A86A43}">
      <dsp:nvSpPr>
        <dsp:cNvPr id="0" name=""/>
        <dsp:cNvSpPr/>
      </dsp:nvSpPr>
      <dsp:spPr>
        <a:xfrm>
          <a:off x="393" y="56472"/>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0F8A693-CA7B-4B68-8450-4E653871089F}">
      <dsp:nvSpPr>
        <dsp:cNvPr id="0" name=""/>
        <dsp:cNvSpPr/>
      </dsp:nvSpPr>
      <dsp:spPr>
        <a:xfrm>
          <a:off x="393" y="1337308"/>
          <a:ext cx="3138750" cy="117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IN" sz="1400" kern="1200"/>
            <a:t>Consider the telecom industry, let us assume the markets have the following companies alone- Vodafone, Airtel, Idea and Aircel. Now, we have to answer Vodafone’s problem statement – Can data plans’ prices be increased by 10%.</a:t>
          </a:r>
          <a:endParaRPr lang="en-US" sz="1400" kern="1200"/>
        </a:p>
      </dsp:txBody>
      <dsp:txXfrm>
        <a:off x="393" y="1337308"/>
        <a:ext cx="3138750" cy="1177031"/>
      </dsp:txXfrm>
    </dsp:sp>
    <dsp:sp modelId="{818974F9-30CA-4AE4-9E6F-7CA5883BDCD9}">
      <dsp:nvSpPr>
        <dsp:cNvPr id="0" name=""/>
        <dsp:cNvSpPr/>
      </dsp:nvSpPr>
      <dsp:spPr>
        <a:xfrm>
          <a:off x="393" y="2599118"/>
          <a:ext cx="3138750" cy="1695747"/>
        </a:xfrm>
        <a:prstGeom prst="rect">
          <a:avLst/>
        </a:prstGeom>
        <a:noFill/>
        <a:ln>
          <a:noFill/>
        </a:ln>
        <a:effectLst/>
      </dsp:spPr>
      <dsp:style>
        <a:lnRef idx="0">
          <a:scrgbClr r="0" g="0" b="0"/>
        </a:lnRef>
        <a:fillRef idx="0">
          <a:scrgbClr r="0" g="0" b="0"/>
        </a:fillRef>
        <a:effectRef idx="0">
          <a:scrgbClr r="0" g="0" b="0"/>
        </a:effectRef>
        <a:fontRef idx="minor"/>
      </dsp:style>
    </dsp:sp>
    <dsp:sp modelId="{B07D84D5-E2BC-45D0-9FE6-D69E799A04E4}">
      <dsp:nvSpPr>
        <dsp:cNvPr id="0" name=""/>
        <dsp:cNvSpPr/>
      </dsp:nvSpPr>
      <dsp:spPr>
        <a:xfrm>
          <a:off x="3688425" y="56472"/>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BBBF65B-5E41-4D93-AF1C-E36197D23EC4}">
      <dsp:nvSpPr>
        <dsp:cNvPr id="0" name=""/>
        <dsp:cNvSpPr/>
      </dsp:nvSpPr>
      <dsp:spPr>
        <a:xfrm>
          <a:off x="3688425" y="1337308"/>
          <a:ext cx="3138750" cy="117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IN" sz="1400" b="1" u="sng" kern="1200"/>
            <a:t>Competitor analysis:</a:t>
          </a:r>
          <a:endParaRPr lang="en-US" sz="1400" kern="1200"/>
        </a:p>
      </dsp:txBody>
      <dsp:txXfrm>
        <a:off x="3688425" y="1337308"/>
        <a:ext cx="3138750" cy="1177031"/>
      </dsp:txXfrm>
    </dsp:sp>
    <dsp:sp modelId="{3916167E-26D6-40EE-931B-713BA8437D63}">
      <dsp:nvSpPr>
        <dsp:cNvPr id="0" name=""/>
        <dsp:cNvSpPr/>
      </dsp:nvSpPr>
      <dsp:spPr>
        <a:xfrm>
          <a:off x="3688425" y="1603375"/>
          <a:ext cx="3138750" cy="16957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IN" sz="1100" kern="1200" dirty="0"/>
            <a:t>To find those companies that directly affect our sales. For example, let us take Airtel to be our competitor. Airtel introduced a new offer leading to a boost in their sales. This in turn resulted in high churn rate in Vodafone. Therefore, a peak in their sales means a dip in ours’.</a:t>
          </a:r>
          <a:endParaRPr lang="en-US" sz="1100" kern="1200" dirty="0"/>
        </a:p>
      </dsp:txBody>
      <dsp:txXfrm>
        <a:off x="3688425" y="1603375"/>
        <a:ext cx="3138750" cy="1695747"/>
      </dsp:txXfrm>
    </dsp:sp>
    <dsp:sp modelId="{51DD3F8F-2271-424A-878C-644F2757F506}">
      <dsp:nvSpPr>
        <dsp:cNvPr id="0" name=""/>
        <dsp:cNvSpPr/>
      </dsp:nvSpPr>
      <dsp:spPr>
        <a:xfrm>
          <a:off x="7376456" y="56472"/>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F66FA99-2AC7-4739-B520-FB36CF81D91A}">
      <dsp:nvSpPr>
        <dsp:cNvPr id="0" name=""/>
        <dsp:cNvSpPr/>
      </dsp:nvSpPr>
      <dsp:spPr>
        <a:xfrm>
          <a:off x="7376456" y="1337308"/>
          <a:ext cx="3138750" cy="117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IN" sz="1400" b="1" u="sng" kern="1200"/>
            <a:t>Supplementary Analysis:</a:t>
          </a:r>
          <a:r>
            <a:rPr lang="en-IN" sz="1400" kern="1200"/>
            <a:t> </a:t>
          </a:r>
          <a:endParaRPr lang="en-US" sz="1400" kern="1200"/>
        </a:p>
      </dsp:txBody>
      <dsp:txXfrm>
        <a:off x="7376456" y="1337308"/>
        <a:ext cx="3138750" cy="1177031"/>
      </dsp:txXfrm>
    </dsp:sp>
    <dsp:sp modelId="{DDFF9115-2E5D-456A-B991-55CF20ED0B2D}">
      <dsp:nvSpPr>
        <dsp:cNvPr id="0" name=""/>
        <dsp:cNvSpPr/>
      </dsp:nvSpPr>
      <dsp:spPr>
        <a:xfrm>
          <a:off x="7376850" y="1603375"/>
          <a:ext cx="3138750" cy="16957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IN" sz="1100" kern="1200" dirty="0"/>
            <a:t>To find who all follow patterns similar to us. Consider here that Idea and Aircel are our supplementary companies. A dip in our sales means a dip in theirs. Similarly, a peak results in a peak i.e., they follow our trend. Therefore, we can use them as lab rats. In a business tone, we can check if they had raised their product’s price, if yes, then how was their sales affected. This is because, they mirror our trend. Our competitor is their competitor too. Therefore, Enemy of our enemy is our friend and hence, we analyse their trend for our benefit.</a:t>
          </a:r>
          <a:endParaRPr lang="en-US" sz="1100" kern="1200" dirty="0"/>
        </a:p>
      </dsp:txBody>
      <dsp:txXfrm>
        <a:off x="7376850" y="1603375"/>
        <a:ext cx="3138750" cy="169574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F803-26A0-5641-A6DB-D662AFBF0D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1BC28D-471A-E74D-8B04-F2B4CDD90A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3B663A-EBB5-1440-92B9-F40F4676482D}"/>
              </a:ext>
            </a:extLst>
          </p:cNvPr>
          <p:cNvSpPr>
            <a:spLocks noGrp="1"/>
          </p:cNvSpPr>
          <p:nvPr>
            <p:ph type="dt" sz="half" idx="10"/>
          </p:nvPr>
        </p:nvSpPr>
        <p:spPr/>
        <p:txBody>
          <a:bodyPr/>
          <a:lstStyle/>
          <a:p>
            <a:fld id="{3FAE1CDC-EC2C-4FA0-9371-12D535D52EDB}" type="datetimeFigureOut">
              <a:rPr lang="en-IN" smtClean="0"/>
              <a:t>01/01/19</a:t>
            </a:fld>
            <a:endParaRPr lang="en-IN"/>
          </a:p>
        </p:txBody>
      </p:sp>
      <p:sp>
        <p:nvSpPr>
          <p:cNvPr id="5" name="Footer Placeholder 4">
            <a:extLst>
              <a:ext uri="{FF2B5EF4-FFF2-40B4-BE49-F238E27FC236}">
                <a16:creationId xmlns:a16="http://schemas.microsoft.com/office/drawing/2014/main" id="{A174AD7C-23BB-214E-B9B0-679E578D1F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BCBAC4-5CD1-8A4F-AA9E-708BFC891228}"/>
              </a:ext>
            </a:extLst>
          </p:cNvPr>
          <p:cNvSpPr>
            <a:spLocks noGrp="1"/>
          </p:cNvSpPr>
          <p:nvPr>
            <p:ph type="sldNum" sz="quarter" idx="12"/>
          </p:nvPr>
        </p:nvSpPr>
        <p:spPr/>
        <p:txBody>
          <a:bodyPr/>
          <a:lstStyle/>
          <a:p>
            <a:fld id="{FD444670-F88A-4E1D-A96B-C2D28BEE972B}" type="slidenum">
              <a:rPr lang="en-IN" smtClean="0"/>
              <a:t>‹#›</a:t>
            </a:fld>
            <a:endParaRPr lang="en-IN"/>
          </a:p>
        </p:txBody>
      </p:sp>
    </p:spTree>
    <p:extLst>
      <p:ext uri="{BB962C8B-B14F-4D97-AF65-F5344CB8AC3E}">
        <p14:creationId xmlns:p14="http://schemas.microsoft.com/office/powerpoint/2010/main" val="3411790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91232-CAA8-6B49-8905-78BB57A5B8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2E66B6-71B1-BD4F-BDC0-1A62AD65E3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F82DC3-71C1-6E45-82A5-1BCF2B4D5A9B}"/>
              </a:ext>
            </a:extLst>
          </p:cNvPr>
          <p:cNvSpPr>
            <a:spLocks noGrp="1"/>
          </p:cNvSpPr>
          <p:nvPr>
            <p:ph type="dt" sz="half" idx="10"/>
          </p:nvPr>
        </p:nvSpPr>
        <p:spPr/>
        <p:txBody>
          <a:bodyPr/>
          <a:lstStyle/>
          <a:p>
            <a:fld id="{3FAE1CDC-EC2C-4FA0-9371-12D535D52EDB}" type="datetimeFigureOut">
              <a:rPr lang="en-IN" smtClean="0"/>
              <a:t>01/01/19</a:t>
            </a:fld>
            <a:endParaRPr lang="en-IN"/>
          </a:p>
        </p:txBody>
      </p:sp>
      <p:sp>
        <p:nvSpPr>
          <p:cNvPr id="5" name="Footer Placeholder 4">
            <a:extLst>
              <a:ext uri="{FF2B5EF4-FFF2-40B4-BE49-F238E27FC236}">
                <a16:creationId xmlns:a16="http://schemas.microsoft.com/office/drawing/2014/main" id="{A67C674F-9050-4949-8BF0-DD34AF5144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9FF83A-0CA7-9F47-86FB-E8F6BA79243F}"/>
              </a:ext>
            </a:extLst>
          </p:cNvPr>
          <p:cNvSpPr>
            <a:spLocks noGrp="1"/>
          </p:cNvSpPr>
          <p:nvPr>
            <p:ph type="sldNum" sz="quarter" idx="12"/>
          </p:nvPr>
        </p:nvSpPr>
        <p:spPr/>
        <p:txBody>
          <a:bodyPr/>
          <a:lstStyle/>
          <a:p>
            <a:fld id="{FD444670-F88A-4E1D-A96B-C2D28BEE972B}" type="slidenum">
              <a:rPr lang="en-IN" smtClean="0"/>
              <a:t>‹#›</a:t>
            </a:fld>
            <a:endParaRPr lang="en-IN"/>
          </a:p>
        </p:txBody>
      </p:sp>
    </p:spTree>
    <p:extLst>
      <p:ext uri="{BB962C8B-B14F-4D97-AF65-F5344CB8AC3E}">
        <p14:creationId xmlns:p14="http://schemas.microsoft.com/office/powerpoint/2010/main" val="605459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828EA4-9501-9448-9051-2E51A05211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2A365E-AC4E-CC42-BA15-F4D0DA9AE6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4429E6-6B2A-BB49-B364-0C74F2ACDB0E}"/>
              </a:ext>
            </a:extLst>
          </p:cNvPr>
          <p:cNvSpPr>
            <a:spLocks noGrp="1"/>
          </p:cNvSpPr>
          <p:nvPr>
            <p:ph type="dt" sz="half" idx="10"/>
          </p:nvPr>
        </p:nvSpPr>
        <p:spPr/>
        <p:txBody>
          <a:bodyPr/>
          <a:lstStyle/>
          <a:p>
            <a:fld id="{3FAE1CDC-EC2C-4FA0-9371-12D535D52EDB}" type="datetimeFigureOut">
              <a:rPr lang="en-IN" smtClean="0"/>
              <a:t>01/01/19</a:t>
            </a:fld>
            <a:endParaRPr lang="en-IN"/>
          </a:p>
        </p:txBody>
      </p:sp>
      <p:sp>
        <p:nvSpPr>
          <p:cNvPr id="5" name="Footer Placeholder 4">
            <a:extLst>
              <a:ext uri="{FF2B5EF4-FFF2-40B4-BE49-F238E27FC236}">
                <a16:creationId xmlns:a16="http://schemas.microsoft.com/office/drawing/2014/main" id="{8E60B7FD-13D7-D745-AECD-99B2B0B734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965EFE-120D-BB40-ADE0-F38723D7687D}"/>
              </a:ext>
            </a:extLst>
          </p:cNvPr>
          <p:cNvSpPr>
            <a:spLocks noGrp="1"/>
          </p:cNvSpPr>
          <p:nvPr>
            <p:ph type="sldNum" sz="quarter" idx="12"/>
          </p:nvPr>
        </p:nvSpPr>
        <p:spPr/>
        <p:txBody>
          <a:bodyPr/>
          <a:lstStyle/>
          <a:p>
            <a:fld id="{FD444670-F88A-4E1D-A96B-C2D28BEE972B}" type="slidenum">
              <a:rPr lang="en-IN" smtClean="0"/>
              <a:t>‹#›</a:t>
            </a:fld>
            <a:endParaRPr lang="en-IN"/>
          </a:p>
        </p:txBody>
      </p:sp>
    </p:spTree>
    <p:extLst>
      <p:ext uri="{BB962C8B-B14F-4D97-AF65-F5344CB8AC3E}">
        <p14:creationId xmlns:p14="http://schemas.microsoft.com/office/powerpoint/2010/main" val="1994322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DC64F-0631-7442-85D0-394B25493D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A04A2A-6F1C-5942-8499-0BF37FB8DAD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17CC16-9454-6F41-8711-406DC4BFCE33}"/>
              </a:ext>
            </a:extLst>
          </p:cNvPr>
          <p:cNvSpPr>
            <a:spLocks noGrp="1"/>
          </p:cNvSpPr>
          <p:nvPr>
            <p:ph type="dt" sz="half" idx="10"/>
          </p:nvPr>
        </p:nvSpPr>
        <p:spPr/>
        <p:txBody>
          <a:bodyPr/>
          <a:lstStyle/>
          <a:p>
            <a:fld id="{3FAE1CDC-EC2C-4FA0-9371-12D535D52EDB}" type="datetimeFigureOut">
              <a:rPr lang="en-IN" smtClean="0"/>
              <a:t>01/01/19</a:t>
            </a:fld>
            <a:endParaRPr lang="en-IN"/>
          </a:p>
        </p:txBody>
      </p:sp>
      <p:sp>
        <p:nvSpPr>
          <p:cNvPr id="5" name="Footer Placeholder 4">
            <a:extLst>
              <a:ext uri="{FF2B5EF4-FFF2-40B4-BE49-F238E27FC236}">
                <a16:creationId xmlns:a16="http://schemas.microsoft.com/office/drawing/2014/main" id="{FC36ACA7-C131-D04E-85D7-2189D11739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8516D6-915E-CB40-BC1B-0675EDDAD170}"/>
              </a:ext>
            </a:extLst>
          </p:cNvPr>
          <p:cNvSpPr>
            <a:spLocks noGrp="1"/>
          </p:cNvSpPr>
          <p:nvPr>
            <p:ph type="sldNum" sz="quarter" idx="12"/>
          </p:nvPr>
        </p:nvSpPr>
        <p:spPr/>
        <p:txBody>
          <a:bodyPr/>
          <a:lstStyle/>
          <a:p>
            <a:fld id="{FD444670-F88A-4E1D-A96B-C2D28BEE972B}" type="slidenum">
              <a:rPr lang="en-IN" smtClean="0"/>
              <a:t>‹#›</a:t>
            </a:fld>
            <a:endParaRPr lang="en-IN"/>
          </a:p>
        </p:txBody>
      </p:sp>
    </p:spTree>
    <p:extLst>
      <p:ext uri="{BB962C8B-B14F-4D97-AF65-F5344CB8AC3E}">
        <p14:creationId xmlns:p14="http://schemas.microsoft.com/office/powerpoint/2010/main" val="2828730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FA93B-3FBE-0E4E-8BA1-516C9CA001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81EA0E-071C-6C49-BB23-86C74D2739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B939EA3-3FEB-434B-92AD-FFA9F0048812}"/>
              </a:ext>
            </a:extLst>
          </p:cNvPr>
          <p:cNvSpPr>
            <a:spLocks noGrp="1"/>
          </p:cNvSpPr>
          <p:nvPr>
            <p:ph type="dt" sz="half" idx="10"/>
          </p:nvPr>
        </p:nvSpPr>
        <p:spPr/>
        <p:txBody>
          <a:bodyPr/>
          <a:lstStyle/>
          <a:p>
            <a:fld id="{3FAE1CDC-EC2C-4FA0-9371-12D535D52EDB}" type="datetimeFigureOut">
              <a:rPr lang="en-IN" smtClean="0"/>
              <a:t>01/01/19</a:t>
            </a:fld>
            <a:endParaRPr lang="en-IN"/>
          </a:p>
        </p:txBody>
      </p:sp>
      <p:sp>
        <p:nvSpPr>
          <p:cNvPr id="5" name="Footer Placeholder 4">
            <a:extLst>
              <a:ext uri="{FF2B5EF4-FFF2-40B4-BE49-F238E27FC236}">
                <a16:creationId xmlns:a16="http://schemas.microsoft.com/office/drawing/2014/main" id="{1FDF1C09-12DB-7B4A-BCDA-E03075E01F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C6E606-6D19-EB46-9AD2-D834833787A7}"/>
              </a:ext>
            </a:extLst>
          </p:cNvPr>
          <p:cNvSpPr>
            <a:spLocks noGrp="1"/>
          </p:cNvSpPr>
          <p:nvPr>
            <p:ph type="sldNum" sz="quarter" idx="12"/>
          </p:nvPr>
        </p:nvSpPr>
        <p:spPr/>
        <p:txBody>
          <a:bodyPr/>
          <a:lstStyle/>
          <a:p>
            <a:fld id="{FD444670-F88A-4E1D-A96B-C2D28BEE972B}" type="slidenum">
              <a:rPr lang="en-IN" smtClean="0"/>
              <a:t>‹#›</a:t>
            </a:fld>
            <a:endParaRPr lang="en-IN"/>
          </a:p>
        </p:txBody>
      </p:sp>
    </p:spTree>
    <p:extLst>
      <p:ext uri="{BB962C8B-B14F-4D97-AF65-F5344CB8AC3E}">
        <p14:creationId xmlns:p14="http://schemas.microsoft.com/office/powerpoint/2010/main" val="2862433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E9BD1-4237-3E42-B971-71E0AA0CDD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017C69-ED0C-1A4C-B652-60CA42F71D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25CCF8-8DA8-D248-83D6-ECD211F55E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BC77CF-8C04-1A43-BBC9-64DA413D504F}"/>
              </a:ext>
            </a:extLst>
          </p:cNvPr>
          <p:cNvSpPr>
            <a:spLocks noGrp="1"/>
          </p:cNvSpPr>
          <p:nvPr>
            <p:ph type="dt" sz="half" idx="10"/>
          </p:nvPr>
        </p:nvSpPr>
        <p:spPr/>
        <p:txBody>
          <a:bodyPr/>
          <a:lstStyle/>
          <a:p>
            <a:fld id="{3FAE1CDC-EC2C-4FA0-9371-12D535D52EDB}" type="datetimeFigureOut">
              <a:rPr lang="en-IN" smtClean="0"/>
              <a:t>01/01/19</a:t>
            </a:fld>
            <a:endParaRPr lang="en-IN"/>
          </a:p>
        </p:txBody>
      </p:sp>
      <p:sp>
        <p:nvSpPr>
          <p:cNvPr id="6" name="Footer Placeholder 5">
            <a:extLst>
              <a:ext uri="{FF2B5EF4-FFF2-40B4-BE49-F238E27FC236}">
                <a16:creationId xmlns:a16="http://schemas.microsoft.com/office/drawing/2014/main" id="{81522397-3E85-1047-AFFA-4F31834E07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C33C11-580D-FD43-92C6-2D6513857633}"/>
              </a:ext>
            </a:extLst>
          </p:cNvPr>
          <p:cNvSpPr>
            <a:spLocks noGrp="1"/>
          </p:cNvSpPr>
          <p:nvPr>
            <p:ph type="sldNum" sz="quarter" idx="12"/>
          </p:nvPr>
        </p:nvSpPr>
        <p:spPr/>
        <p:txBody>
          <a:bodyPr/>
          <a:lstStyle/>
          <a:p>
            <a:fld id="{FD444670-F88A-4E1D-A96B-C2D28BEE972B}" type="slidenum">
              <a:rPr lang="en-IN" smtClean="0"/>
              <a:t>‹#›</a:t>
            </a:fld>
            <a:endParaRPr lang="en-IN"/>
          </a:p>
        </p:txBody>
      </p:sp>
    </p:spTree>
    <p:extLst>
      <p:ext uri="{BB962C8B-B14F-4D97-AF65-F5344CB8AC3E}">
        <p14:creationId xmlns:p14="http://schemas.microsoft.com/office/powerpoint/2010/main" val="180015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27EC4-7BFA-1C4E-B3EE-2A24289E98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6435E0-C002-3647-A31A-7DD108DC2E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8E130E1-04A7-9040-8B5E-A65060554E8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3927D5-9799-AB45-9476-EC22FD4BAE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393D712-BF6D-6942-AB03-E8DB13BC577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4F2E24-20CE-8949-A673-64B85CF25A20}"/>
              </a:ext>
            </a:extLst>
          </p:cNvPr>
          <p:cNvSpPr>
            <a:spLocks noGrp="1"/>
          </p:cNvSpPr>
          <p:nvPr>
            <p:ph type="dt" sz="half" idx="10"/>
          </p:nvPr>
        </p:nvSpPr>
        <p:spPr/>
        <p:txBody>
          <a:bodyPr/>
          <a:lstStyle/>
          <a:p>
            <a:fld id="{3FAE1CDC-EC2C-4FA0-9371-12D535D52EDB}" type="datetimeFigureOut">
              <a:rPr lang="en-IN" smtClean="0"/>
              <a:t>01/01/19</a:t>
            </a:fld>
            <a:endParaRPr lang="en-IN"/>
          </a:p>
        </p:txBody>
      </p:sp>
      <p:sp>
        <p:nvSpPr>
          <p:cNvPr id="8" name="Footer Placeholder 7">
            <a:extLst>
              <a:ext uri="{FF2B5EF4-FFF2-40B4-BE49-F238E27FC236}">
                <a16:creationId xmlns:a16="http://schemas.microsoft.com/office/drawing/2014/main" id="{CB4FE1DF-DA0D-CB42-97E5-0E6D8B615A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965CE85-8FCD-DB42-9740-6468D8E6F353}"/>
              </a:ext>
            </a:extLst>
          </p:cNvPr>
          <p:cNvSpPr>
            <a:spLocks noGrp="1"/>
          </p:cNvSpPr>
          <p:nvPr>
            <p:ph type="sldNum" sz="quarter" idx="12"/>
          </p:nvPr>
        </p:nvSpPr>
        <p:spPr/>
        <p:txBody>
          <a:bodyPr/>
          <a:lstStyle/>
          <a:p>
            <a:fld id="{FD444670-F88A-4E1D-A96B-C2D28BEE972B}" type="slidenum">
              <a:rPr lang="en-IN" smtClean="0"/>
              <a:t>‹#›</a:t>
            </a:fld>
            <a:endParaRPr lang="en-IN"/>
          </a:p>
        </p:txBody>
      </p:sp>
    </p:spTree>
    <p:extLst>
      <p:ext uri="{BB962C8B-B14F-4D97-AF65-F5344CB8AC3E}">
        <p14:creationId xmlns:p14="http://schemas.microsoft.com/office/powerpoint/2010/main" val="2787087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9492-6D97-6F41-AE64-F9BB0EF1FF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BEF6C2-2251-9548-B6A8-FCC82C1AACB8}"/>
              </a:ext>
            </a:extLst>
          </p:cNvPr>
          <p:cNvSpPr>
            <a:spLocks noGrp="1"/>
          </p:cNvSpPr>
          <p:nvPr>
            <p:ph type="dt" sz="half" idx="10"/>
          </p:nvPr>
        </p:nvSpPr>
        <p:spPr/>
        <p:txBody>
          <a:bodyPr/>
          <a:lstStyle/>
          <a:p>
            <a:fld id="{3FAE1CDC-EC2C-4FA0-9371-12D535D52EDB}" type="datetimeFigureOut">
              <a:rPr lang="en-IN" smtClean="0"/>
              <a:t>01/01/19</a:t>
            </a:fld>
            <a:endParaRPr lang="en-IN"/>
          </a:p>
        </p:txBody>
      </p:sp>
      <p:sp>
        <p:nvSpPr>
          <p:cNvPr id="4" name="Footer Placeholder 3">
            <a:extLst>
              <a:ext uri="{FF2B5EF4-FFF2-40B4-BE49-F238E27FC236}">
                <a16:creationId xmlns:a16="http://schemas.microsoft.com/office/drawing/2014/main" id="{AF5EAFB7-3852-A942-A02B-AD81AA241E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41633CE-7ADC-D24F-8588-B24173492430}"/>
              </a:ext>
            </a:extLst>
          </p:cNvPr>
          <p:cNvSpPr>
            <a:spLocks noGrp="1"/>
          </p:cNvSpPr>
          <p:nvPr>
            <p:ph type="sldNum" sz="quarter" idx="12"/>
          </p:nvPr>
        </p:nvSpPr>
        <p:spPr/>
        <p:txBody>
          <a:bodyPr/>
          <a:lstStyle/>
          <a:p>
            <a:fld id="{FD444670-F88A-4E1D-A96B-C2D28BEE972B}" type="slidenum">
              <a:rPr lang="en-IN" smtClean="0"/>
              <a:t>‹#›</a:t>
            </a:fld>
            <a:endParaRPr lang="en-IN"/>
          </a:p>
        </p:txBody>
      </p:sp>
    </p:spTree>
    <p:extLst>
      <p:ext uri="{BB962C8B-B14F-4D97-AF65-F5344CB8AC3E}">
        <p14:creationId xmlns:p14="http://schemas.microsoft.com/office/powerpoint/2010/main" val="90265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39C982-57D5-D643-864A-1B96263CE597}"/>
              </a:ext>
            </a:extLst>
          </p:cNvPr>
          <p:cNvSpPr>
            <a:spLocks noGrp="1"/>
          </p:cNvSpPr>
          <p:nvPr>
            <p:ph type="dt" sz="half" idx="10"/>
          </p:nvPr>
        </p:nvSpPr>
        <p:spPr/>
        <p:txBody>
          <a:bodyPr/>
          <a:lstStyle/>
          <a:p>
            <a:fld id="{3FAE1CDC-EC2C-4FA0-9371-12D535D52EDB}" type="datetimeFigureOut">
              <a:rPr lang="en-IN" smtClean="0"/>
              <a:t>01/01/19</a:t>
            </a:fld>
            <a:endParaRPr lang="en-IN"/>
          </a:p>
        </p:txBody>
      </p:sp>
      <p:sp>
        <p:nvSpPr>
          <p:cNvPr id="3" name="Footer Placeholder 2">
            <a:extLst>
              <a:ext uri="{FF2B5EF4-FFF2-40B4-BE49-F238E27FC236}">
                <a16:creationId xmlns:a16="http://schemas.microsoft.com/office/drawing/2014/main" id="{66A7BBE5-803B-704D-AEDE-7AF612CC82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CC86708-5F9D-9842-8B37-9637A6E9F903}"/>
              </a:ext>
            </a:extLst>
          </p:cNvPr>
          <p:cNvSpPr>
            <a:spLocks noGrp="1"/>
          </p:cNvSpPr>
          <p:nvPr>
            <p:ph type="sldNum" sz="quarter" idx="12"/>
          </p:nvPr>
        </p:nvSpPr>
        <p:spPr/>
        <p:txBody>
          <a:bodyPr/>
          <a:lstStyle/>
          <a:p>
            <a:fld id="{FD444670-F88A-4E1D-A96B-C2D28BEE972B}" type="slidenum">
              <a:rPr lang="en-IN" smtClean="0"/>
              <a:t>‹#›</a:t>
            </a:fld>
            <a:endParaRPr lang="en-IN"/>
          </a:p>
        </p:txBody>
      </p:sp>
    </p:spTree>
    <p:extLst>
      <p:ext uri="{BB962C8B-B14F-4D97-AF65-F5344CB8AC3E}">
        <p14:creationId xmlns:p14="http://schemas.microsoft.com/office/powerpoint/2010/main" val="2148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6D68A-806A-7446-AF35-338E4AEC8D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D12F10-CD80-B147-B0F7-F596AF67DE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B379F6-5647-4241-9C4F-EB08A509B6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EE15904-53EA-274F-A560-B7C6D769C42E}"/>
              </a:ext>
            </a:extLst>
          </p:cNvPr>
          <p:cNvSpPr>
            <a:spLocks noGrp="1"/>
          </p:cNvSpPr>
          <p:nvPr>
            <p:ph type="dt" sz="half" idx="10"/>
          </p:nvPr>
        </p:nvSpPr>
        <p:spPr/>
        <p:txBody>
          <a:bodyPr/>
          <a:lstStyle/>
          <a:p>
            <a:fld id="{3FAE1CDC-EC2C-4FA0-9371-12D535D52EDB}" type="datetimeFigureOut">
              <a:rPr lang="en-IN" smtClean="0"/>
              <a:t>01/01/19</a:t>
            </a:fld>
            <a:endParaRPr lang="en-IN"/>
          </a:p>
        </p:txBody>
      </p:sp>
      <p:sp>
        <p:nvSpPr>
          <p:cNvPr id="6" name="Footer Placeholder 5">
            <a:extLst>
              <a:ext uri="{FF2B5EF4-FFF2-40B4-BE49-F238E27FC236}">
                <a16:creationId xmlns:a16="http://schemas.microsoft.com/office/drawing/2014/main" id="{E71DCEBB-7D26-334D-8C79-75B56B41FB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A91B03-A67E-5E41-A26A-BE470DD7B065}"/>
              </a:ext>
            </a:extLst>
          </p:cNvPr>
          <p:cNvSpPr>
            <a:spLocks noGrp="1"/>
          </p:cNvSpPr>
          <p:nvPr>
            <p:ph type="sldNum" sz="quarter" idx="12"/>
          </p:nvPr>
        </p:nvSpPr>
        <p:spPr/>
        <p:txBody>
          <a:bodyPr/>
          <a:lstStyle/>
          <a:p>
            <a:fld id="{FD444670-F88A-4E1D-A96B-C2D28BEE972B}" type="slidenum">
              <a:rPr lang="en-IN" smtClean="0"/>
              <a:t>‹#›</a:t>
            </a:fld>
            <a:endParaRPr lang="en-IN"/>
          </a:p>
        </p:txBody>
      </p:sp>
    </p:spTree>
    <p:extLst>
      <p:ext uri="{BB962C8B-B14F-4D97-AF65-F5344CB8AC3E}">
        <p14:creationId xmlns:p14="http://schemas.microsoft.com/office/powerpoint/2010/main" val="947391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2A29-837C-164E-B8A0-D3A99C9711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BC40F4-8E82-DF41-988F-04E77421B0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F9F1A8-A47C-5842-9C36-0362E52638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1C2C61-8A53-FF4E-85F2-2E16194D6AE5}"/>
              </a:ext>
            </a:extLst>
          </p:cNvPr>
          <p:cNvSpPr>
            <a:spLocks noGrp="1"/>
          </p:cNvSpPr>
          <p:nvPr>
            <p:ph type="dt" sz="half" idx="10"/>
          </p:nvPr>
        </p:nvSpPr>
        <p:spPr/>
        <p:txBody>
          <a:bodyPr/>
          <a:lstStyle/>
          <a:p>
            <a:fld id="{3FAE1CDC-EC2C-4FA0-9371-12D535D52EDB}" type="datetimeFigureOut">
              <a:rPr lang="en-IN" smtClean="0"/>
              <a:t>01/01/19</a:t>
            </a:fld>
            <a:endParaRPr lang="en-IN"/>
          </a:p>
        </p:txBody>
      </p:sp>
      <p:sp>
        <p:nvSpPr>
          <p:cNvPr id="6" name="Footer Placeholder 5">
            <a:extLst>
              <a:ext uri="{FF2B5EF4-FFF2-40B4-BE49-F238E27FC236}">
                <a16:creationId xmlns:a16="http://schemas.microsoft.com/office/drawing/2014/main" id="{EB861DC7-AD6F-D24A-B85E-C3207BE3FD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1C9F11-3710-ED4A-A984-242718C45808}"/>
              </a:ext>
            </a:extLst>
          </p:cNvPr>
          <p:cNvSpPr>
            <a:spLocks noGrp="1"/>
          </p:cNvSpPr>
          <p:nvPr>
            <p:ph type="sldNum" sz="quarter" idx="12"/>
          </p:nvPr>
        </p:nvSpPr>
        <p:spPr/>
        <p:txBody>
          <a:bodyPr/>
          <a:lstStyle/>
          <a:p>
            <a:fld id="{FD444670-F88A-4E1D-A96B-C2D28BEE972B}" type="slidenum">
              <a:rPr lang="en-IN" smtClean="0"/>
              <a:t>‹#›</a:t>
            </a:fld>
            <a:endParaRPr lang="en-IN"/>
          </a:p>
        </p:txBody>
      </p:sp>
    </p:spTree>
    <p:extLst>
      <p:ext uri="{BB962C8B-B14F-4D97-AF65-F5344CB8AC3E}">
        <p14:creationId xmlns:p14="http://schemas.microsoft.com/office/powerpoint/2010/main" val="1133260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06651-E035-8745-A82E-759B39E5D4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F4C62C-74BF-FB48-A7D9-5AE1F27FEF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5F78E3-DFD8-3A44-823A-0E7C77D996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AE1CDC-EC2C-4FA0-9371-12D535D52EDB}" type="datetimeFigureOut">
              <a:rPr lang="en-IN" smtClean="0"/>
              <a:t>01/01/19</a:t>
            </a:fld>
            <a:endParaRPr lang="en-IN"/>
          </a:p>
        </p:txBody>
      </p:sp>
      <p:sp>
        <p:nvSpPr>
          <p:cNvPr id="5" name="Footer Placeholder 4">
            <a:extLst>
              <a:ext uri="{FF2B5EF4-FFF2-40B4-BE49-F238E27FC236}">
                <a16:creationId xmlns:a16="http://schemas.microsoft.com/office/drawing/2014/main" id="{51F96267-E385-9942-8EC8-E186183721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52DAAEC-4011-1A4D-95AB-96C6D3C1F5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444670-F88A-4E1D-A96B-C2D28BEE972B}" type="slidenum">
              <a:rPr lang="en-IN" smtClean="0"/>
              <a:t>‹#›</a:t>
            </a:fld>
            <a:endParaRPr lang="en-IN"/>
          </a:p>
        </p:txBody>
      </p:sp>
    </p:spTree>
    <p:extLst>
      <p:ext uri="{BB962C8B-B14F-4D97-AF65-F5344CB8AC3E}">
        <p14:creationId xmlns:p14="http://schemas.microsoft.com/office/powerpoint/2010/main" val="33159113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029DE7B6-DC7C-4BA1-B406-EDDA0C0A3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
            <a:ext cx="753770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4654296" y="0"/>
            <a:ext cx="7537703" cy="3756074"/>
          </a:xfrm>
          <a:solidFill>
            <a:schemeClr val="tx1">
              <a:lumMod val="75000"/>
              <a:lumOff val="25000"/>
            </a:schemeClr>
          </a:solidFill>
        </p:spPr>
        <p:txBody>
          <a:bodyPr>
            <a:normAutofit/>
          </a:bodyPr>
          <a:lstStyle/>
          <a:p>
            <a:r>
              <a:rPr lang="en-US" sz="5400" dirty="0">
                <a:solidFill>
                  <a:srgbClr val="FFFFFF"/>
                </a:solidFill>
              </a:rPr>
              <a:t>FMCG Sales Analysis</a:t>
            </a:r>
            <a:endParaRPr lang="en-IN" sz="5400" dirty="0">
              <a:solidFill>
                <a:srgbClr val="FFFFFF"/>
              </a:solidFill>
            </a:endParaRPr>
          </a:p>
        </p:txBody>
      </p:sp>
      <p:sp>
        <p:nvSpPr>
          <p:cNvPr id="3" name="Subtitle 2"/>
          <p:cNvSpPr>
            <a:spLocks noGrp="1"/>
          </p:cNvSpPr>
          <p:nvPr>
            <p:ph type="subTitle" idx="1"/>
          </p:nvPr>
        </p:nvSpPr>
        <p:spPr>
          <a:xfrm>
            <a:off x="4654295" y="3756075"/>
            <a:ext cx="7537704" cy="3101926"/>
          </a:xfrm>
          <a:solidFill>
            <a:schemeClr val="tx1">
              <a:lumMod val="75000"/>
              <a:lumOff val="25000"/>
            </a:schemeClr>
          </a:solidFill>
        </p:spPr>
        <p:txBody>
          <a:bodyPr>
            <a:normAutofit/>
          </a:bodyPr>
          <a:lstStyle/>
          <a:p>
            <a:r>
              <a:rPr lang="en-IN" dirty="0">
                <a:solidFill>
                  <a:srgbClr val="FFFFFF"/>
                </a:solidFill>
              </a:rPr>
              <a:t>Dhivya Swaminathan</a:t>
            </a:r>
          </a:p>
        </p:txBody>
      </p:sp>
      <p:pic>
        <p:nvPicPr>
          <p:cNvPr id="7" name="Graphic 6" descr="Shopping cart">
            <a:extLst>
              <a:ext uri="{FF2B5EF4-FFF2-40B4-BE49-F238E27FC236}">
                <a16:creationId xmlns:a16="http://schemas.microsoft.com/office/drawing/2014/main" id="{9360D4C3-41B7-4A72-9511-18A43EFDD5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81723" y="2593485"/>
            <a:ext cx="1648572" cy="1648572"/>
          </a:xfrm>
          <a:prstGeom prst="rect">
            <a:avLst/>
          </a:prstGeom>
        </p:spPr>
      </p:pic>
      <p:sp>
        <p:nvSpPr>
          <p:cNvPr id="5" name="TextBox 4">
            <a:extLst>
              <a:ext uri="{FF2B5EF4-FFF2-40B4-BE49-F238E27FC236}">
                <a16:creationId xmlns:a16="http://schemas.microsoft.com/office/drawing/2014/main" id="{2339A74E-6694-994F-9BC9-39A962454D58}"/>
              </a:ext>
            </a:extLst>
          </p:cNvPr>
          <p:cNvSpPr txBox="1"/>
          <p:nvPr/>
        </p:nvSpPr>
        <p:spPr>
          <a:xfrm>
            <a:off x="9646454" y="1755713"/>
            <a:ext cx="254171" cy="433200"/>
          </a:xfrm>
          <a:prstGeom prst="rect">
            <a:avLst/>
          </a:prstGeom>
          <a:solidFill>
            <a:schemeClr val="tx1">
              <a:lumMod val="75000"/>
              <a:lumOff val="25000"/>
            </a:schemeClr>
          </a:solidFill>
        </p:spPr>
        <p:txBody>
          <a:bodyPr wrap="square" rtlCol="0">
            <a:spAutoFit/>
          </a:bodyPr>
          <a:lstStyle/>
          <a:p>
            <a:endParaRPr lang="en-US" dirty="0"/>
          </a:p>
        </p:txBody>
      </p:sp>
    </p:spTree>
    <p:extLst>
      <p:ext uri="{BB962C8B-B14F-4D97-AF65-F5344CB8AC3E}">
        <p14:creationId xmlns:p14="http://schemas.microsoft.com/office/powerpoint/2010/main" val="787489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IN" dirty="0"/>
              <a:t>Regression Analysis</a:t>
            </a:r>
          </a:p>
        </p:txBody>
      </p:sp>
      <p:sp>
        <p:nvSpPr>
          <p:cNvPr id="3" name="Content Placeholder 2"/>
          <p:cNvSpPr>
            <a:spLocks noGrp="1"/>
          </p:cNvSpPr>
          <p:nvPr>
            <p:ph idx="1"/>
          </p:nvPr>
        </p:nvSpPr>
        <p:spPr>
          <a:xfrm>
            <a:off x="838200" y="2057400"/>
            <a:ext cx="10515600" cy="3871762"/>
          </a:xfrm>
        </p:spPr>
        <p:txBody>
          <a:bodyPr>
            <a:normAutofit/>
          </a:bodyPr>
          <a:lstStyle/>
          <a:p>
            <a:r>
              <a:rPr lang="en-IN" sz="1800" dirty="0"/>
              <a:t>Some new findings include finding regression separately for price and number of stores on Volume sales</a:t>
            </a:r>
          </a:p>
          <a:p>
            <a:endParaRPr lang="en-IN" sz="1800" dirty="0"/>
          </a:p>
          <a:p>
            <a:endParaRPr lang="en-IN" sz="1800" dirty="0"/>
          </a:p>
          <a:p>
            <a:endParaRPr lang="en-IN" sz="1800" dirty="0"/>
          </a:p>
          <a:p>
            <a:endParaRPr lang="en-IN" sz="1800" dirty="0"/>
          </a:p>
          <a:p>
            <a:r>
              <a:rPr lang="en-IN" sz="1800" dirty="0"/>
              <a:t>On implementing multiple regression for the same, the results are as follows:</a:t>
            </a:r>
          </a:p>
          <a:p>
            <a:pPr marL="0" indent="0">
              <a:buNone/>
            </a:pPr>
            <a:r>
              <a:rPr lang="en-IN" sz="1800" dirty="0"/>
              <a:t>	</a:t>
            </a:r>
          </a:p>
          <a:p>
            <a:endParaRPr lang="en-IN" sz="1700" dirty="0"/>
          </a:p>
          <a:p>
            <a:endParaRPr lang="en-IN" sz="1700" dirty="0"/>
          </a:p>
          <a:p>
            <a:endParaRPr lang="en-IN" sz="1700" dirty="0"/>
          </a:p>
          <a:p>
            <a:endParaRPr lang="en-IN" sz="1700" dirty="0"/>
          </a:p>
        </p:txBody>
      </p:sp>
      <p:pic>
        <p:nvPicPr>
          <p:cNvPr id="4" name="Picture 3">
            <a:extLst>
              <a:ext uri="{FF2B5EF4-FFF2-40B4-BE49-F238E27FC236}">
                <a16:creationId xmlns:a16="http://schemas.microsoft.com/office/drawing/2014/main" id="{D367E470-1F3E-C949-A757-A69C69B8F985}"/>
              </a:ext>
            </a:extLst>
          </p:cNvPr>
          <p:cNvPicPr>
            <a:picLocks noChangeAspect="1"/>
          </p:cNvPicPr>
          <p:nvPr/>
        </p:nvPicPr>
        <p:blipFill>
          <a:blip r:embed="rId2">
            <a:grayscl/>
          </a:blip>
          <a:stretch>
            <a:fillRect/>
          </a:stretch>
        </p:blipFill>
        <p:spPr>
          <a:xfrm>
            <a:off x="2228850" y="2574384"/>
            <a:ext cx="7734300" cy="1371600"/>
          </a:xfrm>
          <a:prstGeom prst="rect">
            <a:avLst/>
          </a:prstGeom>
        </p:spPr>
      </p:pic>
      <p:pic>
        <p:nvPicPr>
          <p:cNvPr id="5" name="Picture 4">
            <a:extLst>
              <a:ext uri="{FF2B5EF4-FFF2-40B4-BE49-F238E27FC236}">
                <a16:creationId xmlns:a16="http://schemas.microsoft.com/office/drawing/2014/main" id="{E8629DBB-9278-214E-89E1-C0B9ADC0242C}"/>
              </a:ext>
            </a:extLst>
          </p:cNvPr>
          <p:cNvPicPr>
            <a:picLocks noChangeAspect="1"/>
          </p:cNvPicPr>
          <p:nvPr/>
        </p:nvPicPr>
        <p:blipFill>
          <a:blip r:embed="rId3">
            <a:grayscl/>
          </a:blip>
          <a:stretch>
            <a:fillRect/>
          </a:stretch>
        </p:blipFill>
        <p:spPr>
          <a:xfrm>
            <a:off x="3429000" y="4462968"/>
            <a:ext cx="5334000" cy="990600"/>
          </a:xfrm>
          <a:prstGeom prst="rect">
            <a:avLst/>
          </a:prstGeom>
        </p:spPr>
      </p:pic>
    </p:spTree>
    <p:extLst>
      <p:ext uri="{BB962C8B-B14F-4D97-AF65-F5344CB8AC3E}">
        <p14:creationId xmlns:p14="http://schemas.microsoft.com/office/powerpoint/2010/main" val="2854495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pPr algn="ctr"/>
            <a:r>
              <a:rPr lang="en-US" dirty="0"/>
              <a:t>The Data set and the problem statement</a:t>
            </a:r>
            <a:endParaRPr lang="en-IN"/>
          </a:p>
        </p:txBody>
      </p:sp>
      <p:graphicFrame>
        <p:nvGraphicFramePr>
          <p:cNvPr id="5" name="Content Placeholder 2">
            <a:extLst>
              <a:ext uri="{FF2B5EF4-FFF2-40B4-BE49-F238E27FC236}">
                <a16:creationId xmlns:a16="http://schemas.microsoft.com/office/drawing/2014/main" id="{E20E6710-8EB8-4C70-A0E0-F619DE021F82}"/>
              </a:ext>
            </a:extLst>
          </p:cNvPr>
          <p:cNvGraphicFramePr>
            <a:graphicFrameLocks noGrp="1"/>
          </p:cNvGraphicFramePr>
          <p:nvPr>
            <p:ph idx="1"/>
            <p:extLst>
              <p:ext uri="{D42A27DB-BD31-4B8C-83A1-F6EECF244321}">
                <p14:modId xmlns:p14="http://schemas.microsoft.com/office/powerpoint/2010/main" val="3310926709"/>
              </p:ext>
            </p:extLst>
          </p:nvPr>
        </p:nvGraphicFramePr>
        <p:xfrm>
          <a:off x="838200" y="1825624"/>
          <a:ext cx="10515600" cy="47538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731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Why isn’t this problem as simple as it sounds?</a:t>
            </a:r>
            <a:endParaRPr lang="en-IN"/>
          </a:p>
        </p:txBody>
      </p:sp>
      <p:graphicFrame>
        <p:nvGraphicFramePr>
          <p:cNvPr id="5" name="Content Placeholder 2">
            <a:extLst>
              <a:ext uri="{FF2B5EF4-FFF2-40B4-BE49-F238E27FC236}">
                <a16:creationId xmlns:a16="http://schemas.microsoft.com/office/drawing/2014/main" id="{CAD39251-C571-4E47-9186-FB9EEE0BA65D}"/>
              </a:ext>
            </a:extLst>
          </p:cNvPr>
          <p:cNvGraphicFramePr>
            <a:graphicFrameLocks noGrp="1"/>
          </p:cNvGraphicFramePr>
          <p:nvPr>
            <p:ph idx="1"/>
            <p:extLst>
              <p:ext uri="{D42A27DB-BD31-4B8C-83A1-F6EECF244321}">
                <p14:modId xmlns:p14="http://schemas.microsoft.com/office/powerpoint/2010/main" val="51964216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9393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Market share of Variants of same primary benefit and Body part</a:t>
            </a:r>
            <a:endParaRPr lang="en-IN" dirty="0"/>
          </a:p>
        </p:txBody>
      </p:sp>
      <p:pic>
        <p:nvPicPr>
          <p:cNvPr id="4" name="Content Placeholder 3"/>
          <p:cNvPicPr>
            <a:picLocks noGrp="1"/>
          </p:cNvPicPr>
          <p:nvPr>
            <p:ph idx="1"/>
          </p:nvPr>
        </p:nvPicPr>
        <p:blipFill>
          <a:blip r:embed="rId2"/>
          <a:stretch>
            <a:fillRect/>
          </a:stretch>
        </p:blipFill>
        <p:spPr>
          <a:xfrm>
            <a:off x="2538009" y="1741252"/>
            <a:ext cx="6271140" cy="5116748"/>
          </a:xfrm>
          <a:prstGeom prst="rect">
            <a:avLst/>
          </a:prstGeom>
        </p:spPr>
      </p:pic>
      <p:sp>
        <p:nvSpPr>
          <p:cNvPr id="7" name="Oval 6"/>
          <p:cNvSpPr/>
          <p:nvPr/>
        </p:nvSpPr>
        <p:spPr>
          <a:xfrm>
            <a:off x="4018208" y="2614411"/>
            <a:ext cx="1146220" cy="6825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p:cNvCxnSpPr/>
          <p:nvPr/>
        </p:nvCxnSpPr>
        <p:spPr>
          <a:xfrm>
            <a:off x="4893972" y="3155324"/>
            <a:ext cx="270456" cy="3348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237149" y="5550794"/>
            <a:ext cx="1030310" cy="7212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8057322" y="2239617"/>
            <a:ext cx="3591339" cy="923330"/>
          </a:xfrm>
          <a:prstGeom prst="rect">
            <a:avLst/>
          </a:prstGeom>
          <a:noFill/>
        </p:spPr>
        <p:txBody>
          <a:bodyPr wrap="square" rtlCol="0">
            <a:spAutoFit/>
          </a:bodyPr>
          <a:lstStyle/>
          <a:p>
            <a:pPr algn="ctr"/>
            <a:r>
              <a:rPr lang="en-IN" dirty="0">
                <a:ln>
                  <a:solidFill>
                    <a:srgbClr val="7030A0"/>
                  </a:solidFill>
                </a:ln>
              </a:rPr>
              <a:t>This is a medieval analysis of various players in the market and the shares they hold</a:t>
            </a:r>
          </a:p>
        </p:txBody>
      </p:sp>
    </p:spTree>
    <p:extLst>
      <p:ext uri="{BB962C8B-B14F-4D97-AF65-F5344CB8AC3E}">
        <p14:creationId xmlns:p14="http://schemas.microsoft.com/office/powerpoint/2010/main" val="2096524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US"/>
              <a:t>Evolution of Research Question</a:t>
            </a:r>
            <a:endParaRPr lang="en-IN"/>
          </a:p>
        </p:txBody>
      </p:sp>
      <p:sp>
        <p:nvSpPr>
          <p:cNvPr id="3" name="Content Placeholder 2"/>
          <p:cNvSpPr>
            <a:spLocks noGrp="1"/>
          </p:cNvSpPr>
          <p:nvPr>
            <p:ph idx="1"/>
          </p:nvPr>
        </p:nvSpPr>
        <p:spPr>
          <a:xfrm>
            <a:off x="838200" y="2057400"/>
            <a:ext cx="10515600" cy="3871762"/>
          </a:xfrm>
        </p:spPr>
        <p:txBody>
          <a:bodyPr>
            <a:normAutofit/>
          </a:bodyPr>
          <a:lstStyle/>
          <a:p>
            <a:r>
              <a:rPr lang="en-US" sz="2400" u="sng"/>
              <a:t>Stage1</a:t>
            </a:r>
            <a:r>
              <a:rPr lang="en-US" sz="2400"/>
              <a:t>: Does Price affect Sales?</a:t>
            </a:r>
          </a:p>
          <a:p>
            <a:r>
              <a:rPr lang="en-US" sz="2400" u="sng"/>
              <a:t>Stage2</a:t>
            </a:r>
            <a:r>
              <a:rPr lang="en-US" sz="2400"/>
              <a:t>: Can Price be increased without decreasing the sales?</a:t>
            </a:r>
          </a:p>
          <a:p>
            <a:r>
              <a:rPr lang="en-US" sz="2400" u="sng"/>
              <a:t>Stage3</a:t>
            </a:r>
            <a:r>
              <a:rPr lang="en-US" sz="2400"/>
              <a:t>: What is the threshold of increase in price up to which sales 		      doesn’t drop?</a:t>
            </a:r>
          </a:p>
          <a:p>
            <a:r>
              <a:rPr lang="en-US" sz="2400" u="sng"/>
              <a:t>Stage4</a:t>
            </a:r>
            <a:r>
              <a:rPr lang="en-US" sz="2400"/>
              <a:t>: What is the Maximum Rise% in Price up to which sales does 	      not drop? </a:t>
            </a:r>
          </a:p>
          <a:p>
            <a:r>
              <a:rPr lang="en-US" sz="2400" u="sng"/>
              <a:t>Stage5</a:t>
            </a:r>
            <a:r>
              <a:rPr lang="en-US" sz="2400"/>
              <a:t>: What is the Maximum Rise% up to which change in volume 		      with respect to previous month is greater than zero? i.e., </a:t>
            </a:r>
          </a:p>
          <a:p>
            <a:pPr marL="0" indent="0">
              <a:buNone/>
            </a:pPr>
            <a:r>
              <a:rPr lang="en-US" sz="2400" b="1"/>
              <a:t>			MAX RISE% upto which dv/dm &gt; 0</a:t>
            </a:r>
            <a:endParaRPr lang="en-IN" sz="2400" b="1" dirty="0"/>
          </a:p>
        </p:txBody>
      </p:sp>
    </p:spTree>
    <p:extLst>
      <p:ext uri="{BB962C8B-B14F-4D97-AF65-F5344CB8AC3E}">
        <p14:creationId xmlns:p14="http://schemas.microsoft.com/office/powerpoint/2010/main" val="4009631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IN"/>
              <a:t>Classifier Algorithms</a:t>
            </a:r>
          </a:p>
        </p:txBody>
      </p:sp>
      <p:sp>
        <p:nvSpPr>
          <p:cNvPr id="3" name="Content Placeholder 2"/>
          <p:cNvSpPr>
            <a:spLocks noGrp="1"/>
          </p:cNvSpPr>
          <p:nvPr>
            <p:ph idx="1"/>
          </p:nvPr>
        </p:nvSpPr>
        <p:spPr>
          <a:xfrm>
            <a:off x="838200" y="2057400"/>
            <a:ext cx="10515600" cy="3871762"/>
          </a:xfrm>
        </p:spPr>
        <p:txBody>
          <a:bodyPr>
            <a:normAutofit/>
          </a:bodyPr>
          <a:lstStyle/>
          <a:p>
            <a:pPr lvl="0"/>
            <a:r>
              <a:rPr lang="en-IN" sz="2400"/>
              <a:t>In order to identify all the competitor variants, a classifier algorithm is devised - This is to assess the effect of their sales on ours. </a:t>
            </a:r>
          </a:p>
          <a:p>
            <a:pPr lvl="0"/>
            <a:r>
              <a:rPr lang="en-IN" sz="2400"/>
              <a:t>In order to identify supplementary variants, a classifier algorithm is devised – This is to assess the effect of our competitor on their sales (These follow trends similar to us).</a:t>
            </a:r>
          </a:p>
          <a:p>
            <a:pPr marL="457200" lvl="1" indent="0">
              <a:buNone/>
            </a:pPr>
            <a:r>
              <a:rPr lang="en-IN"/>
              <a:t>(WHY? Basically, the variants identified as our supplementary ones, are lab rats for our experiments. Except that, we are not going to induce our decisions on them, but see if they have made any such decisions that have affected their sales)</a:t>
            </a:r>
          </a:p>
          <a:p>
            <a:endParaRPr lang="en-IN" sz="2400"/>
          </a:p>
        </p:txBody>
      </p:sp>
    </p:spTree>
    <p:extLst>
      <p:ext uri="{BB962C8B-B14F-4D97-AF65-F5344CB8AC3E}">
        <p14:creationId xmlns:p14="http://schemas.microsoft.com/office/powerpoint/2010/main" val="3731625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b="1" dirty="0"/>
              <a:t>Clarifying the above said with an analogy</a:t>
            </a:r>
            <a:endParaRPr lang="en-IN"/>
          </a:p>
        </p:txBody>
      </p:sp>
      <p:graphicFrame>
        <p:nvGraphicFramePr>
          <p:cNvPr id="5" name="Content Placeholder 2">
            <a:extLst>
              <a:ext uri="{FF2B5EF4-FFF2-40B4-BE49-F238E27FC236}">
                <a16:creationId xmlns:a16="http://schemas.microsoft.com/office/drawing/2014/main" id="{A639CDE5-987B-4C75-A7F6-AABB9D48AD50}"/>
              </a:ext>
            </a:extLst>
          </p:cNvPr>
          <p:cNvGraphicFramePr>
            <a:graphicFrameLocks noGrp="1"/>
          </p:cNvGraphicFramePr>
          <p:nvPr>
            <p:ph idx="1"/>
            <p:extLst>
              <p:ext uri="{D42A27DB-BD31-4B8C-83A1-F6EECF244321}">
                <p14:modId xmlns:p14="http://schemas.microsoft.com/office/powerpoint/2010/main" val="2287370782"/>
              </p:ext>
            </p:extLst>
          </p:nvPr>
        </p:nvGraphicFramePr>
        <p:xfrm>
          <a:off x="680545" y="1594396"/>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9358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IN" dirty="0"/>
              <a:t>Supplementary analysis</a:t>
            </a:r>
            <a:endParaRPr lang="en-IN"/>
          </a:p>
        </p:txBody>
      </p:sp>
      <p:sp>
        <p:nvSpPr>
          <p:cNvPr id="3" name="Content Placeholder 2"/>
          <p:cNvSpPr>
            <a:spLocks noGrp="1"/>
          </p:cNvSpPr>
          <p:nvPr>
            <p:ph idx="1"/>
          </p:nvPr>
        </p:nvSpPr>
        <p:spPr>
          <a:xfrm>
            <a:off x="838200" y="2057400"/>
            <a:ext cx="10515600" cy="3871762"/>
          </a:xfrm>
        </p:spPr>
        <p:txBody>
          <a:bodyPr>
            <a:normAutofit/>
          </a:bodyPr>
          <a:lstStyle/>
          <a:p>
            <a:r>
              <a:rPr lang="en-IN" sz="1700"/>
              <a:t>The Algorithm generates an 8 digit code based on the below strategy</a:t>
            </a:r>
          </a:p>
          <a:p>
            <a:r>
              <a:rPr lang="en-IN" sz="1700"/>
              <a:t>Each Quarter’s dv value is assigned any one of the following four categories and assigned a value as shown</a:t>
            </a:r>
          </a:p>
          <a:p>
            <a:pPr lvl="2"/>
            <a:r>
              <a:rPr lang="en-IN" sz="1700"/>
              <a:t>High growth in sales – (if </a:t>
            </a:r>
            <a:r>
              <a:rPr lang="en-IN" sz="1700" b="1"/>
              <a:t>dv/dq</a:t>
            </a:r>
            <a:r>
              <a:rPr lang="en-IN" sz="1700"/>
              <a:t> &gt; mean (high growth sales)) – (</a:t>
            </a:r>
            <a:r>
              <a:rPr lang="en-IN" sz="1700" b="1"/>
              <a:t>Value assigned – 1</a:t>
            </a:r>
            <a:r>
              <a:rPr lang="en-IN" sz="1700"/>
              <a:t>)</a:t>
            </a:r>
          </a:p>
          <a:p>
            <a:pPr lvl="2"/>
            <a:r>
              <a:rPr lang="en-IN" sz="1700"/>
              <a:t>Low growth in sales – (if </a:t>
            </a:r>
            <a:r>
              <a:rPr lang="en-IN" sz="1700" b="1"/>
              <a:t>dv/dq</a:t>
            </a:r>
            <a:r>
              <a:rPr lang="en-IN" sz="1700"/>
              <a:t> &lt; mean (Little growth sales) and </a:t>
            </a:r>
            <a:r>
              <a:rPr lang="en-IN" sz="1700" b="1"/>
              <a:t>dv/dq</a:t>
            </a:r>
            <a:r>
              <a:rPr lang="en-IN" sz="1700"/>
              <a:t>&gt;0)- (</a:t>
            </a:r>
            <a:r>
              <a:rPr lang="en-IN" sz="1700" b="1"/>
              <a:t>Value assigned – 2</a:t>
            </a:r>
            <a:r>
              <a:rPr lang="en-IN" sz="1700"/>
              <a:t>)</a:t>
            </a:r>
          </a:p>
          <a:p>
            <a:pPr lvl="2"/>
            <a:r>
              <a:rPr lang="en-IN" sz="1700"/>
              <a:t>Low Drop in sales – (if </a:t>
            </a:r>
            <a:r>
              <a:rPr lang="en-IN" sz="1700" b="1"/>
              <a:t>dv/dq</a:t>
            </a:r>
            <a:r>
              <a:rPr lang="en-IN" sz="1700"/>
              <a:t> &lt; 0 and dv/dq &gt;(Little drop sales))- (</a:t>
            </a:r>
            <a:r>
              <a:rPr lang="en-IN" sz="1700" b="1"/>
              <a:t>Value assigned – 3</a:t>
            </a:r>
            <a:r>
              <a:rPr lang="en-IN" sz="1700"/>
              <a:t>)</a:t>
            </a:r>
          </a:p>
          <a:p>
            <a:pPr lvl="2"/>
            <a:r>
              <a:rPr lang="en-IN" sz="1700"/>
              <a:t>High Drop in sales – if(</a:t>
            </a:r>
            <a:r>
              <a:rPr lang="en-IN" sz="1700" b="1"/>
              <a:t>dv/dq</a:t>
            </a:r>
            <a:r>
              <a:rPr lang="en-IN" sz="1700"/>
              <a:t> &lt; mean(High drop sales)) - (</a:t>
            </a:r>
            <a:r>
              <a:rPr lang="en-IN" sz="1700" b="1"/>
              <a:t>Value assigned – 4</a:t>
            </a:r>
            <a:r>
              <a:rPr lang="en-IN" sz="1700"/>
              <a:t>)</a:t>
            </a:r>
          </a:p>
          <a:p>
            <a:r>
              <a:rPr lang="en-IN" sz="1700" b="1"/>
              <a:t>Drawback</a:t>
            </a:r>
            <a:r>
              <a:rPr lang="en-IN" sz="1700"/>
              <a:t>: There is an almost nil chance that two products follow the exact same trend in the market</a:t>
            </a:r>
          </a:p>
          <a:p>
            <a:r>
              <a:rPr lang="en-IN" sz="1700"/>
              <a:t>A tweak to overcome the drawback:</a:t>
            </a:r>
          </a:p>
          <a:p>
            <a:pPr lvl="1"/>
            <a:r>
              <a:rPr lang="en-IN" sz="1700"/>
              <a:t>A new variable – MATCH% is introduced.</a:t>
            </a:r>
          </a:p>
          <a:p>
            <a:pPr lvl="1"/>
            <a:r>
              <a:rPr lang="en-IN" sz="1700"/>
              <a:t>MATCH% = (Total number of quarters matched/ 8 (total number of quarters considered here))x100</a:t>
            </a:r>
          </a:p>
          <a:p>
            <a:pPr lvl="1"/>
            <a:r>
              <a:rPr lang="en-IN" sz="1700"/>
              <a:t>For example, , variant-1163 has a value of 41114114 and variant 734 has 41214111. variant-734 ‘s MATCH%  with variant-1163 is  ((6/8)x100)=75%</a:t>
            </a:r>
          </a:p>
          <a:p>
            <a:endParaRPr lang="en-IN" sz="1700"/>
          </a:p>
        </p:txBody>
      </p:sp>
    </p:spTree>
    <p:extLst>
      <p:ext uri="{BB962C8B-B14F-4D97-AF65-F5344CB8AC3E}">
        <p14:creationId xmlns:p14="http://schemas.microsoft.com/office/powerpoint/2010/main" val="362041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IN" dirty="0"/>
              <a:t>Competitor analysis</a:t>
            </a:r>
          </a:p>
        </p:txBody>
      </p:sp>
      <p:sp>
        <p:nvSpPr>
          <p:cNvPr id="3" name="Content Placeholder 2"/>
          <p:cNvSpPr>
            <a:spLocks noGrp="1"/>
          </p:cNvSpPr>
          <p:nvPr>
            <p:ph idx="1"/>
          </p:nvPr>
        </p:nvSpPr>
        <p:spPr>
          <a:xfrm>
            <a:off x="838200" y="2057400"/>
            <a:ext cx="10515600" cy="3871762"/>
          </a:xfrm>
        </p:spPr>
        <p:txBody>
          <a:bodyPr>
            <a:normAutofit/>
          </a:bodyPr>
          <a:lstStyle/>
          <a:p>
            <a:r>
              <a:rPr lang="en-IN" sz="1800" dirty="0"/>
              <a:t>This employs the same algorithm, except that, instead of MATCH%, we use a new variable Competitor Quotient %</a:t>
            </a:r>
          </a:p>
          <a:p>
            <a:r>
              <a:rPr lang="en-IN" sz="1800" dirty="0"/>
              <a:t>The following pair-checks will be done:</a:t>
            </a:r>
          </a:p>
          <a:p>
            <a:pPr marL="0" indent="0">
              <a:buNone/>
            </a:pPr>
            <a:endParaRPr lang="en-IN" sz="1800" dirty="0"/>
          </a:p>
          <a:p>
            <a:pPr marL="914400" lvl="2" indent="0">
              <a:buNone/>
            </a:pPr>
            <a:endParaRPr lang="en-IN" sz="1700" dirty="0"/>
          </a:p>
          <a:p>
            <a:endParaRPr lang="en-IN" sz="1800" dirty="0"/>
          </a:p>
          <a:p>
            <a:endParaRPr lang="en-IN" sz="1800" dirty="0"/>
          </a:p>
          <a:p>
            <a:endParaRPr lang="en-IN" sz="1800" dirty="0"/>
          </a:p>
          <a:p>
            <a:endParaRPr lang="en-IN" sz="1800" dirty="0"/>
          </a:p>
          <a:p>
            <a:r>
              <a:rPr lang="en-IN" sz="1800" dirty="0"/>
              <a:t>So with the 8 digit code generated for each variant, the one that has the highest Competitor Quotient % (one that has most number of matches with the table template shown above), will be taken as competition.</a:t>
            </a:r>
          </a:p>
        </p:txBody>
      </p:sp>
      <p:pic>
        <p:nvPicPr>
          <p:cNvPr id="5" name="Picture 4">
            <a:extLst>
              <a:ext uri="{FF2B5EF4-FFF2-40B4-BE49-F238E27FC236}">
                <a16:creationId xmlns:a16="http://schemas.microsoft.com/office/drawing/2014/main" id="{364B2074-C737-DD4F-9A42-2F8A4D63B740}"/>
              </a:ext>
            </a:extLst>
          </p:cNvPr>
          <p:cNvPicPr>
            <a:picLocks noChangeAspect="1"/>
          </p:cNvPicPr>
          <p:nvPr/>
        </p:nvPicPr>
        <p:blipFill>
          <a:blip r:embed="rId2">
            <a:duotone>
              <a:prstClr val="black"/>
              <a:schemeClr val="tx1">
                <a:tint val="45000"/>
                <a:satMod val="400000"/>
              </a:schemeClr>
            </a:duotone>
          </a:blip>
          <a:stretch>
            <a:fillRect/>
          </a:stretch>
        </p:blipFill>
        <p:spPr>
          <a:xfrm>
            <a:off x="4572000" y="2955573"/>
            <a:ext cx="2941982" cy="2154365"/>
          </a:xfrm>
          <a:prstGeom prst="rect">
            <a:avLst/>
          </a:prstGeom>
          <a:solidFill>
            <a:schemeClr val="accent2">
              <a:alpha val="95000"/>
            </a:schemeClr>
          </a:solidFill>
        </p:spPr>
      </p:pic>
    </p:spTree>
    <p:extLst>
      <p:ext uri="{BB962C8B-B14F-4D97-AF65-F5344CB8AC3E}">
        <p14:creationId xmlns:p14="http://schemas.microsoft.com/office/powerpoint/2010/main" val="1585888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990</Words>
  <Application>Microsoft Macintosh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FMCG Sales Analysis</vt:lpstr>
      <vt:lpstr>The Data set and the problem statement</vt:lpstr>
      <vt:lpstr>Why isn’t this problem as simple as it sounds?</vt:lpstr>
      <vt:lpstr>Market share of Variants of same primary benefit and Body part</vt:lpstr>
      <vt:lpstr>Evolution of Research Question</vt:lpstr>
      <vt:lpstr>Classifier Algorithms</vt:lpstr>
      <vt:lpstr>Clarifying the above said with an analogy</vt:lpstr>
      <vt:lpstr>Supplementary analysis</vt:lpstr>
      <vt:lpstr>Competitor analysis</vt:lpstr>
      <vt:lpstr>Regression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FMCG Sales Analysis</dc:title>
  <dc:creator>Microsoft Office User</dc:creator>
  <cp:lastModifiedBy>Microsoft Office User</cp:lastModifiedBy>
  <cp:revision>1</cp:revision>
  <dcterms:created xsi:type="dcterms:W3CDTF">2019-01-02T00:40:44Z</dcterms:created>
  <dcterms:modified xsi:type="dcterms:W3CDTF">2019-01-02T00:46:56Z</dcterms:modified>
</cp:coreProperties>
</file>