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57"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3C9CD0F-C3ED-412A-B2E2-213C57B56C95}"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12990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C9CD0F-C3ED-412A-B2E2-213C57B56C95}"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43157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C9CD0F-C3ED-412A-B2E2-213C57B56C95}"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289679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C9CD0F-C3ED-412A-B2E2-213C57B56C95}"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8525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9CD0F-C3ED-412A-B2E2-213C57B56C95}" type="datetimeFigureOut">
              <a:rPr lang="en-IN" smtClean="0"/>
              <a:t>04-10-2016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416442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3C9CD0F-C3ED-412A-B2E2-213C57B56C95}" type="datetimeFigureOut">
              <a:rPr lang="en-IN" smtClean="0"/>
              <a:t>04-10-2016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113324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3C9CD0F-C3ED-412A-B2E2-213C57B56C95}" type="datetimeFigureOut">
              <a:rPr lang="en-IN" smtClean="0"/>
              <a:t>04-10-2016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220315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3C9CD0F-C3ED-412A-B2E2-213C57B56C95}" type="datetimeFigureOut">
              <a:rPr lang="en-IN" smtClean="0"/>
              <a:t>04-10-2016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248673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9CD0F-C3ED-412A-B2E2-213C57B56C95}" type="datetimeFigureOut">
              <a:rPr lang="en-IN" smtClean="0"/>
              <a:t>04-10-2016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376488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9CD0F-C3ED-412A-B2E2-213C57B56C95}" type="datetimeFigureOut">
              <a:rPr lang="en-IN" smtClean="0"/>
              <a:t>04-10-2016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71851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9CD0F-C3ED-412A-B2E2-213C57B56C95}" type="datetimeFigureOut">
              <a:rPr lang="en-IN" smtClean="0"/>
              <a:t>04-10-2016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C6ACA2-60BC-4CBF-9CB3-5F38B2D5A574}" type="slidenum">
              <a:rPr lang="en-IN" smtClean="0"/>
              <a:t>‹#›</a:t>
            </a:fld>
            <a:endParaRPr lang="en-IN"/>
          </a:p>
        </p:txBody>
      </p:sp>
    </p:spTree>
    <p:extLst>
      <p:ext uri="{BB962C8B-B14F-4D97-AF65-F5344CB8AC3E}">
        <p14:creationId xmlns:p14="http://schemas.microsoft.com/office/powerpoint/2010/main" val="50576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9CD0F-C3ED-412A-B2E2-213C57B56C95}" type="datetimeFigureOut">
              <a:rPr lang="en-IN" smtClean="0"/>
              <a:t>04-10-2016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6ACA2-60BC-4CBF-9CB3-5F38B2D5A574}" type="slidenum">
              <a:rPr lang="en-IN" smtClean="0"/>
              <a:t>‹#›</a:t>
            </a:fld>
            <a:endParaRPr lang="en-IN"/>
          </a:p>
        </p:txBody>
      </p:sp>
    </p:spTree>
    <p:extLst>
      <p:ext uri="{BB962C8B-B14F-4D97-AF65-F5344CB8AC3E}">
        <p14:creationId xmlns:p14="http://schemas.microsoft.com/office/powerpoint/2010/main" val="374138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775584"/>
          </a:xfrm>
        </p:spPr>
        <p:txBody>
          <a:bodyPr/>
          <a:lstStyle/>
          <a:p>
            <a:pPr algn="ctr"/>
            <a:r>
              <a:rPr lang="en-IN"/>
              <a:t>Classifying </a:t>
            </a:r>
            <a:r>
              <a:rPr lang="en-IN" dirty="0"/>
              <a:t>FMCG Products</a:t>
            </a:r>
          </a:p>
        </p:txBody>
      </p:sp>
      <p:sp>
        <p:nvSpPr>
          <p:cNvPr id="3" name="Text Placeholder 2"/>
          <p:cNvSpPr>
            <a:spLocks noGrp="1"/>
          </p:cNvSpPr>
          <p:nvPr>
            <p:ph type="body" idx="1"/>
          </p:nvPr>
        </p:nvSpPr>
        <p:spPr/>
        <p:txBody>
          <a:bodyPr/>
          <a:lstStyle/>
          <a:p>
            <a:pPr algn="r"/>
            <a:r>
              <a:rPr lang="en-IN" dirty="0"/>
              <a:t>-Dhivya Swaminathan</a:t>
            </a:r>
          </a:p>
        </p:txBody>
      </p:sp>
    </p:spTree>
    <p:extLst>
      <p:ext uri="{BB962C8B-B14F-4D97-AF65-F5344CB8AC3E}">
        <p14:creationId xmlns:p14="http://schemas.microsoft.com/office/powerpoint/2010/main" val="143830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Metrics used</a:t>
            </a:r>
          </a:p>
        </p:txBody>
      </p:sp>
      <p:sp>
        <p:nvSpPr>
          <p:cNvPr id="3" name="Content Placeholder 2"/>
          <p:cNvSpPr>
            <a:spLocks noGrp="1"/>
          </p:cNvSpPr>
          <p:nvPr>
            <p:ph idx="1"/>
          </p:nvPr>
        </p:nvSpPr>
        <p:spPr>
          <a:xfrm>
            <a:off x="838200" y="1921565"/>
            <a:ext cx="10515600" cy="4664764"/>
          </a:xfrm>
        </p:spPr>
        <p:txBody>
          <a:bodyPr>
            <a:normAutofit/>
          </a:bodyPr>
          <a:lstStyle/>
          <a:p>
            <a:r>
              <a:rPr lang="en-IN" dirty="0"/>
              <a:t>The Metrics used here are</a:t>
            </a:r>
          </a:p>
          <a:p>
            <a:pPr lvl="1"/>
            <a:r>
              <a:rPr lang="en-IN" dirty="0"/>
              <a:t>Relative Volume sales over each quarter for two years (dv/</a:t>
            </a:r>
            <a:r>
              <a:rPr lang="en-IN" dirty="0" err="1"/>
              <a:t>dq</a:t>
            </a:r>
            <a:r>
              <a:rPr lang="en-IN" dirty="0"/>
              <a:t>)</a:t>
            </a:r>
          </a:p>
          <a:p>
            <a:pPr lvl="1"/>
            <a:r>
              <a:rPr lang="en-IN" dirty="0"/>
              <a:t>Relative Price over each quarter for two years (</a:t>
            </a:r>
            <a:r>
              <a:rPr lang="en-IN" dirty="0" err="1"/>
              <a:t>dp</a:t>
            </a:r>
            <a:r>
              <a:rPr lang="en-IN" dirty="0"/>
              <a:t>/</a:t>
            </a:r>
            <a:r>
              <a:rPr lang="en-IN" dirty="0" err="1"/>
              <a:t>dq</a:t>
            </a:r>
            <a:r>
              <a:rPr lang="en-IN" dirty="0"/>
              <a:t>)</a:t>
            </a:r>
          </a:p>
          <a:p>
            <a:pPr lvl="1"/>
            <a:r>
              <a:rPr lang="en-IN" dirty="0"/>
              <a:t>Relative No of stores over each quarter for two years (ds/</a:t>
            </a:r>
            <a:r>
              <a:rPr lang="en-IN" dirty="0" err="1"/>
              <a:t>dq</a:t>
            </a:r>
            <a:r>
              <a:rPr lang="en-IN" dirty="0"/>
              <a:t>)</a:t>
            </a:r>
          </a:p>
          <a:p>
            <a:r>
              <a:rPr lang="en-IN" dirty="0"/>
              <a:t>For Example:</a:t>
            </a:r>
          </a:p>
          <a:p>
            <a:pPr marL="457200" lvl="1" indent="0">
              <a:buNone/>
            </a:pPr>
            <a:r>
              <a:rPr lang="en-IN" sz="2000" b="1" dirty="0"/>
              <a:t>Relative volume sales for 2012 Q2 = (Volume sales of 2012 Q2 – Volume sales 2012 Q1)</a:t>
            </a:r>
          </a:p>
        </p:txBody>
      </p:sp>
    </p:spTree>
    <p:extLst>
      <p:ext uri="{BB962C8B-B14F-4D97-AF65-F5344CB8AC3E}">
        <p14:creationId xmlns:p14="http://schemas.microsoft.com/office/powerpoint/2010/main" val="219520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101"/>
          </a:xfrm>
        </p:spPr>
        <p:txBody>
          <a:bodyPr/>
          <a:lstStyle/>
          <a:p>
            <a:pPr algn="ctr"/>
            <a:r>
              <a:rPr lang="en-IN" dirty="0"/>
              <a:t>Classifiers Definition</a:t>
            </a:r>
          </a:p>
        </p:txBody>
      </p:sp>
      <p:sp>
        <p:nvSpPr>
          <p:cNvPr id="3" name="Content Placeholder 2"/>
          <p:cNvSpPr>
            <a:spLocks noGrp="1"/>
          </p:cNvSpPr>
          <p:nvPr>
            <p:ph idx="1"/>
          </p:nvPr>
        </p:nvSpPr>
        <p:spPr>
          <a:xfrm>
            <a:off x="838200" y="1484243"/>
            <a:ext cx="10515600" cy="4692720"/>
          </a:xfrm>
        </p:spPr>
        <p:txBody>
          <a:bodyPr>
            <a:normAutofit fontScale="92500" lnSpcReduction="10000"/>
          </a:bodyPr>
          <a:lstStyle/>
          <a:p>
            <a:r>
              <a:rPr lang="en-IN" dirty="0"/>
              <a:t>The Classifier used categorises variants with respect to variant -1163</a:t>
            </a:r>
          </a:p>
          <a:p>
            <a:r>
              <a:rPr lang="en-IN" dirty="0"/>
              <a:t>The method used:</a:t>
            </a:r>
          </a:p>
          <a:p>
            <a:pPr lvl="1"/>
            <a:r>
              <a:rPr lang="en-IN" u="sng" dirty="0"/>
              <a:t>Graph axis definitions</a:t>
            </a:r>
            <a:r>
              <a:rPr lang="en-IN" dirty="0"/>
              <a:t>:</a:t>
            </a:r>
          </a:p>
          <a:p>
            <a:pPr lvl="2"/>
            <a:r>
              <a:rPr lang="en-IN" dirty="0"/>
              <a:t>X-Axis : Quarters of years 2012 and 2013</a:t>
            </a:r>
          </a:p>
          <a:p>
            <a:pPr marL="1371600" lvl="3" indent="0">
              <a:buNone/>
            </a:pPr>
            <a:r>
              <a:rPr lang="en-IN" dirty="0"/>
              <a:t>(Why? – Because variant – 1163 was launched in 2012-mid, analysis of trend for two years alone have been considered)</a:t>
            </a:r>
          </a:p>
          <a:p>
            <a:pPr lvl="2"/>
            <a:r>
              <a:rPr lang="en-IN" dirty="0"/>
              <a:t>Y-Axis : Change in Volume sales with respect to previous quarter (dv/</a:t>
            </a:r>
            <a:r>
              <a:rPr lang="en-IN" dirty="0" err="1"/>
              <a:t>dq</a:t>
            </a:r>
            <a:r>
              <a:rPr lang="en-IN" dirty="0"/>
              <a:t>)</a:t>
            </a:r>
          </a:p>
          <a:p>
            <a:pPr lvl="1"/>
            <a:r>
              <a:rPr lang="en-IN" u="sng" dirty="0"/>
              <a:t>Classifier algorithm used:</a:t>
            </a:r>
          </a:p>
          <a:p>
            <a:pPr lvl="2"/>
            <a:r>
              <a:rPr lang="en-IN" dirty="0"/>
              <a:t>Each Quarter’s dv value is assigned any one of the following four categories and assigned a value as shown</a:t>
            </a:r>
          </a:p>
          <a:p>
            <a:pPr lvl="3"/>
            <a:r>
              <a:rPr lang="en-IN" sz="1700" dirty="0"/>
              <a:t>High growth in sales – (if </a:t>
            </a:r>
            <a:r>
              <a:rPr lang="en-IN" sz="1700" b="1" dirty="0"/>
              <a:t>dv/</a:t>
            </a:r>
            <a:r>
              <a:rPr lang="en-IN" sz="1700" b="1" dirty="0" err="1"/>
              <a:t>dq</a:t>
            </a:r>
            <a:r>
              <a:rPr lang="en-IN" sz="1700" dirty="0"/>
              <a:t> &gt; mean (high growth sales)) – (</a:t>
            </a:r>
            <a:r>
              <a:rPr lang="en-IN" sz="1700" b="1" dirty="0"/>
              <a:t>Value assigned – 1</a:t>
            </a:r>
            <a:r>
              <a:rPr lang="en-IN" sz="1700" dirty="0"/>
              <a:t>)</a:t>
            </a:r>
          </a:p>
          <a:p>
            <a:pPr lvl="3"/>
            <a:r>
              <a:rPr lang="en-IN" sz="1700" dirty="0"/>
              <a:t>Little growth in sales – (if </a:t>
            </a:r>
            <a:r>
              <a:rPr lang="en-IN" sz="1700" b="1" dirty="0"/>
              <a:t>dv/</a:t>
            </a:r>
            <a:r>
              <a:rPr lang="en-IN" sz="1700" b="1" dirty="0" err="1"/>
              <a:t>dq</a:t>
            </a:r>
            <a:r>
              <a:rPr lang="en-IN" sz="1700" dirty="0"/>
              <a:t> &lt; mean (Little growth sales) and </a:t>
            </a:r>
            <a:r>
              <a:rPr lang="en-IN" sz="1700" b="1" dirty="0"/>
              <a:t>dv/</a:t>
            </a:r>
            <a:r>
              <a:rPr lang="en-IN" sz="1700" b="1" dirty="0" err="1"/>
              <a:t>dq</a:t>
            </a:r>
            <a:r>
              <a:rPr lang="en-IN" sz="1700" dirty="0"/>
              <a:t>&gt;0)- (</a:t>
            </a:r>
            <a:r>
              <a:rPr lang="en-IN" sz="1700" b="1" dirty="0"/>
              <a:t>Value assigned – 2</a:t>
            </a:r>
            <a:r>
              <a:rPr lang="en-IN" sz="1700" dirty="0"/>
              <a:t>)</a:t>
            </a:r>
          </a:p>
          <a:p>
            <a:pPr lvl="3"/>
            <a:r>
              <a:rPr lang="en-IN" sz="1700" dirty="0"/>
              <a:t>Little Drop in sales – (if </a:t>
            </a:r>
            <a:r>
              <a:rPr lang="en-IN" sz="1700" b="1" dirty="0"/>
              <a:t>dv/</a:t>
            </a:r>
            <a:r>
              <a:rPr lang="en-IN" sz="1700" b="1" dirty="0" err="1"/>
              <a:t>dq</a:t>
            </a:r>
            <a:r>
              <a:rPr lang="en-IN" sz="1700" dirty="0"/>
              <a:t> &lt; 0 and dv/</a:t>
            </a:r>
            <a:r>
              <a:rPr lang="en-IN" sz="1700" dirty="0" err="1"/>
              <a:t>dq</a:t>
            </a:r>
            <a:r>
              <a:rPr lang="en-IN" sz="1700" dirty="0"/>
              <a:t> &gt;(Little drop sales))- (</a:t>
            </a:r>
            <a:r>
              <a:rPr lang="en-IN" sz="1700" b="1" dirty="0"/>
              <a:t>Value assigned – 3</a:t>
            </a:r>
            <a:r>
              <a:rPr lang="en-IN" sz="1700" dirty="0"/>
              <a:t>)</a:t>
            </a:r>
          </a:p>
          <a:p>
            <a:pPr lvl="3"/>
            <a:r>
              <a:rPr lang="en-IN" sz="1700" dirty="0"/>
              <a:t>High Drop in sales – if(</a:t>
            </a:r>
            <a:r>
              <a:rPr lang="en-IN" sz="1700" b="1" dirty="0"/>
              <a:t>dv/</a:t>
            </a:r>
            <a:r>
              <a:rPr lang="en-IN" sz="1700" b="1" dirty="0" err="1"/>
              <a:t>dq</a:t>
            </a:r>
            <a:r>
              <a:rPr lang="en-IN" sz="1700" dirty="0"/>
              <a:t> &lt; mean(High drop sales)) - (</a:t>
            </a:r>
            <a:r>
              <a:rPr lang="en-IN" sz="1700" b="1" dirty="0"/>
              <a:t>Value assigned – 4</a:t>
            </a:r>
            <a:r>
              <a:rPr lang="en-IN" sz="1700" dirty="0"/>
              <a:t>)</a:t>
            </a:r>
          </a:p>
          <a:p>
            <a:pPr lvl="1"/>
            <a:r>
              <a:rPr lang="en-IN" dirty="0"/>
              <a:t>Similarly, the same is done for price change and no of stores change</a:t>
            </a:r>
          </a:p>
          <a:p>
            <a:pPr lvl="3"/>
            <a:endParaRPr lang="en-IN" dirty="0"/>
          </a:p>
          <a:p>
            <a:pPr marL="1371600" lvl="3" indent="0">
              <a:buNone/>
            </a:pPr>
            <a:endParaRPr lang="en-IN" dirty="0"/>
          </a:p>
        </p:txBody>
      </p:sp>
    </p:spTree>
    <p:extLst>
      <p:ext uri="{BB962C8B-B14F-4D97-AF65-F5344CB8AC3E}">
        <p14:creationId xmlns:p14="http://schemas.microsoft.com/office/powerpoint/2010/main" val="367782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Modifications in the Classifiers</a:t>
            </a:r>
          </a:p>
        </p:txBody>
      </p:sp>
      <p:sp>
        <p:nvSpPr>
          <p:cNvPr id="3" name="Content Placeholder 2"/>
          <p:cNvSpPr>
            <a:spLocks noGrp="1"/>
          </p:cNvSpPr>
          <p:nvPr>
            <p:ph idx="1"/>
          </p:nvPr>
        </p:nvSpPr>
        <p:spPr/>
        <p:txBody>
          <a:bodyPr>
            <a:normAutofit lnSpcReduction="10000"/>
          </a:bodyPr>
          <a:lstStyle/>
          <a:p>
            <a:r>
              <a:rPr lang="en-IN" dirty="0"/>
              <a:t>Drawbacks of the classifier used:</a:t>
            </a:r>
          </a:p>
          <a:p>
            <a:pPr lvl="1"/>
            <a:r>
              <a:rPr lang="en-IN" dirty="0"/>
              <a:t>There is an almost nil chance that two products follow the exact same trend in the market</a:t>
            </a:r>
          </a:p>
          <a:p>
            <a:pPr lvl="1"/>
            <a:r>
              <a:rPr lang="en-IN" dirty="0"/>
              <a:t>Classifying thus would result in one product in each bin, hence not serving the purpose.</a:t>
            </a:r>
          </a:p>
          <a:p>
            <a:r>
              <a:rPr lang="en-IN" dirty="0"/>
              <a:t>Therefore, a small tweak has to been done to overcome this setback</a:t>
            </a:r>
          </a:p>
          <a:p>
            <a:pPr lvl="1"/>
            <a:r>
              <a:rPr lang="en-IN" dirty="0"/>
              <a:t>After the said classifier algorithm is run, variant-1163 has a value of 41114114 and variant 734 has 41214111.</a:t>
            </a:r>
          </a:p>
          <a:p>
            <a:pPr lvl="1"/>
            <a:r>
              <a:rPr lang="en-IN" dirty="0"/>
              <a:t>Comparing these both, 6 quarters follow same trend. Therefore, a new variable – MATCH% is introduced.</a:t>
            </a:r>
          </a:p>
          <a:p>
            <a:pPr lvl="1"/>
            <a:r>
              <a:rPr lang="en-IN" dirty="0"/>
              <a:t>MATCH% = </a:t>
            </a:r>
            <a:r>
              <a:rPr lang="en-IN" sz="1800" dirty="0"/>
              <a:t>(Total number of quarters matched/ 8 (total number of quarters considered here))x100</a:t>
            </a:r>
          </a:p>
          <a:p>
            <a:pPr lvl="1"/>
            <a:r>
              <a:rPr lang="en-IN" dirty="0"/>
              <a:t>i.e., in the said example, variant-734 ‘s MATCH% is  ((6/8)x100)=75%</a:t>
            </a:r>
          </a:p>
        </p:txBody>
      </p:sp>
    </p:spTree>
    <p:extLst>
      <p:ext uri="{BB962C8B-B14F-4D97-AF65-F5344CB8AC3E}">
        <p14:creationId xmlns:p14="http://schemas.microsoft.com/office/powerpoint/2010/main" val="133970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0336"/>
          </a:xfrm>
        </p:spPr>
        <p:txBody>
          <a:bodyPr/>
          <a:lstStyle/>
          <a:p>
            <a:r>
              <a:rPr lang="en-IN" dirty="0"/>
              <a:t>Contd..</a:t>
            </a:r>
          </a:p>
        </p:txBody>
      </p:sp>
      <p:sp>
        <p:nvSpPr>
          <p:cNvPr id="3" name="Content Placeholder 2"/>
          <p:cNvSpPr>
            <a:spLocks noGrp="1"/>
          </p:cNvSpPr>
          <p:nvPr>
            <p:ph idx="1"/>
          </p:nvPr>
        </p:nvSpPr>
        <p:spPr>
          <a:xfrm>
            <a:off x="838200" y="1285462"/>
            <a:ext cx="10515600" cy="4891501"/>
          </a:xfrm>
        </p:spPr>
        <p:txBody>
          <a:bodyPr/>
          <a:lstStyle/>
          <a:p>
            <a:r>
              <a:rPr lang="en-IN" dirty="0"/>
              <a:t>Therefore, all those falling under MATCH% &gt;70 will be considered for supplementary analysis.</a:t>
            </a:r>
          </a:p>
          <a:p>
            <a:r>
              <a:rPr lang="en-IN" dirty="0"/>
              <a:t>This has to be repeated for change in price and change in number of stores.</a:t>
            </a:r>
          </a:p>
          <a:p>
            <a:r>
              <a:rPr lang="en-IN" dirty="0"/>
              <a:t>All those variants falling in the intersection of all three parameters would be considered for supplementary analysis.</a:t>
            </a:r>
          </a:p>
          <a:p>
            <a:r>
              <a:rPr lang="en-IN" dirty="0"/>
              <a:t>From these, all those falling under the same primary benefit and body part will be taken as competitors.</a:t>
            </a:r>
          </a:p>
          <a:p>
            <a:endParaRPr lang="en-IN" dirty="0"/>
          </a:p>
          <a:p>
            <a:pPr lvl="1"/>
            <a:endParaRPr lang="en-IN" dirty="0"/>
          </a:p>
        </p:txBody>
      </p:sp>
    </p:spTree>
    <p:extLst>
      <p:ext uri="{BB962C8B-B14F-4D97-AF65-F5344CB8AC3E}">
        <p14:creationId xmlns:p14="http://schemas.microsoft.com/office/powerpoint/2010/main" val="356644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Trend analysis</a:t>
            </a:r>
          </a:p>
        </p:txBody>
      </p:sp>
      <p:pic>
        <p:nvPicPr>
          <p:cNvPr id="4" name="Content Placeholder 3"/>
          <p:cNvPicPr>
            <a:picLocks noGrp="1" noChangeAspect="1"/>
          </p:cNvPicPr>
          <p:nvPr>
            <p:ph idx="1"/>
          </p:nvPr>
        </p:nvPicPr>
        <p:blipFill>
          <a:blip r:embed="rId2"/>
          <a:stretch>
            <a:fillRect/>
          </a:stretch>
        </p:blipFill>
        <p:spPr>
          <a:xfrm>
            <a:off x="1800070" y="1825625"/>
            <a:ext cx="8591860" cy="4351338"/>
          </a:xfrm>
          <a:prstGeom prst="rect">
            <a:avLst/>
          </a:prstGeom>
        </p:spPr>
      </p:pic>
    </p:spTree>
    <p:extLst>
      <p:ext uri="{BB962C8B-B14F-4D97-AF65-F5344CB8AC3E}">
        <p14:creationId xmlns:p14="http://schemas.microsoft.com/office/powerpoint/2010/main" val="125904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Inferences</a:t>
            </a:r>
          </a:p>
        </p:txBody>
      </p:sp>
      <p:sp>
        <p:nvSpPr>
          <p:cNvPr id="3" name="Content Placeholder 2"/>
          <p:cNvSpPr>
            <a:spLocks noGrp="1"/>
          </p:cNvSpPr>
          <p:nvPr>
            <p:ph idx="1"/>
          </p:nvPr>
        </p:nvSpPr>
        <p:spPr/>
        <p:txBody>
          <a:bodyPr/>
          <a:lstStyle/>
          <a:p>
            <a:r>
              <a:rPr lang="en-IN" dirty="0"/>
              <a:t>At a high level analysis (taking 4 variants for dry run), the following were the results:</a:t>
            </a:r>
          </a:p>
          <a:p>
            <a:pPr lvl="1"/>
            <a:r>
              <a:rPr lang="en-IN" dirty="0"/>
              <a:t>Variant-1163 	– 41114114</a:t>
            </a:r>
          </a:p>
          <a:p>
            <a:pPr lvl="1"/>
            <a:r>
              <a:rPr lang="en-IN" dirty="0"/>
              <a:t>Variant-734 	– 41214111 – MATCH% of 75</a:t>
            </a:r>
          </a:p>
          <a:p>
            <a:pPr lvl="1"/>
            <a:r>
              <a:rPr lang="en-IN" dirty="0"/>
              <a:t>Variant-1162 	– 41444134 – MATCH% of 50</a:t>
            </a:r>
          </a:p>
          <a:p>
            <a:pPr lvl="1"/>
            <a:r>
              <a:rPr lang="en-IN" dirty="0"/>
              <a:t>Variant-1164 	– 41444114 – MATCH% of 75</a:t>
            </a:r>
          </a:p>
          <a:p>
            <a:r>
              <a:rPr lang="en-IN" dirty="0"/>
              <a:t>From this we can infer that variant – 1164 and 734 follow 75% of similar trend of variant-1163 and can be considered for competitor analysis.</a:t>
            </a:r>
          </a:p>
          <a:p>
            <a:pPr lvl="1"/>
            <a:endParaRPr lang="en-IN" dirty="0"/>
          </a:p>
          <a:p>
            <a:endParaRPr lang="en-IN" dirty="0"/>
          </a:p>
        </p:txBody>
      </p:sp>
    </p:spTree>
    <p:extLst>
      <p:ext uri="{BB962C8B-B14F-4D97-AF65-F5344CB8AC3E}">
        <p14:creationId xmlns:p14="http://schemas.microsoft.com/office/powerpoint/2010/main" val="345679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Business Insights uncovered</a:t>
            </a:r>
          </a:p>
        </p:txBody>
      </p:sp>
      <p:sp>
        <p:nvSpPr>
          <p:cNvPr id="3" name="Content Placeholder 2"/>
          <p:cNvSpPr>
            <a:spLocks noGrp="1"/>
          </p:cNvSpPr>
          <p:nvPr>
            <p:ph idx="1"/>
          </p:nvPr>
        </p:nvSpPr>
        <p:spPr/>
        <p:txBody>
          <a:bodyPr/>
          <a:lstStyle/>
          <a:p>
            <a:r>
              <a:rPr lang="en-IN" dirty="0"/>
              <a:t>This shows two things</a:t>
            </a:r>
          </a:p>
          <a:p>
            <a:pPr lvl="1"/>
            <a:r>
              <a:rPr lang="en-IN" dirty="0"/>
              <a:t>The variant-1164 </a:t>
            </a:r>
          </a:p>
          <a:p>
            <a:pPr lvl="2"/>
            <a:r>
              <a:rPr lang="en-IN" dirty="0"/>
              <a:t>is similar to variant-1163 on the basis of sales trends over time</a:t>
            </a:r>
          </a:p>
          <a:p>
            <a:pPr lvl="2"/>
            <a:r>
              <a:rPr lang="en-IN" dirty="0"/>
              <a:t>it is on a similar scale to variant -1163</a:t>
            </a:r>
          </a:p>
          <a:p>
            <a:pPr lvl="2"/>
            <a:r>
              <a:rPr lang="en-IN" dirty="0"/>
              <a:t>therefore, we can take this directly as falling in the same bucket as that of variant-1163</a:t>
            </a:r>
          </a:p>
          <a:p>
            <a:pPr lvl="1"/>
            <a:r>
              <a:rPr lang="en-IN" dirty="0"/>
              <a:t>The variant-734 </a:t>
            </a:r>
          </a:p>
          <a:p>
            <a:pPr lvl="2"/>
            <a:r>
              <a:rPr lang="en-IN" dirty="0"/>
              <a:t>has very similar sales trend over time as that of variant – 1163</a:t>
            </a:r>
          </a:p>
          <a:p>
            <a:pPr lvl="2"/>
            <a:r>
              <a:rPr lang="en-IN" dirty="0"/>
              <a:t>but it is on a much larger scale compared to variant-1163</a:t>
            </a:r>
          </a:p>
          <a:p>
            <a:pPr lvl="2"/>
            <a:r>
              <a:rPr lang="en-IN" dirty="0"/>
              <a:t>this means we cannot put it on the same bucket as variant – 1163 , but , we can analyse the effect it has on itself, that is, with its price change, how is its own sales getting affected? And such similar questions can be looked into upon further.</a:t>
            </a:r>
          </a:p>
        </p:txBody>
      </p:sp>
    </p:spTree>
    <p:extLst>
      <p:ext uri="{BB962C8B-B14F-4D97-AF65-F5344CB8AC3E}">
        <p14:creationId xmlns:p14="http://schemas.microsoft.com/office/powerpoint/2010/main" val="312531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49205"/>
          </a:xfrm>
        </p:spPr>
        <p:txBody>
          <a:bodyPr>
            <a:normAutofit fontScale="90000"/>
          </a:bodyPr>
          <a:lstStyle/>
          <a:p>
            <a:pPr algn="ctr"/>
            <a:br>
              <a:rPr lang="en-IN" dirty="0"/>
            </a:br>
            <a:br>
              <a:rPr lang="en-IN" dirty="0"/>
            </a:br>
            <a:r>
              <a:rPr lang="en-IN" dirty="0"/>
              <a:t>Over all Effort - Time spent and Overall Progress - Clarity in completion time</a:t>
            </a:r>
            <a:br>
              <a:rPr lang="en-IN" dirty="0"/>
            </a:br>
            <a:br>
              <a:rPr lang="en-IN" dirty="0"/>
            </a:br>
            <a:endParaRPr lang="en-IN" dirty="0"/>
          </a:p>
        </p:txBody>
      </p:sp>
      <p:sp>
        <p:nvSpPr>
          <p:cNvPr id="3" name="Content Placeholder 2"/>
          <p:cNvSpPr>
            <a:spLocks noGrp="1"/>
          </p:cNvSpPr>
          <p:nvPr>
            <p:ph idx="1"/>
          </p:nvPr>
        </p:nvSpPr>
        <p:spPr>
          <a:xfrm>
            <a:off x="838200" y="2266121"/>
            <a:ext cx="10515600" cy="3910841"/>
          </a:xfrm>
        </p:spPr>
        <p:txBody>
          <a:bodyPr/>
          <a:lstStyle/>
          <a:p>
            <a:r>
              <a:rPr lang="en-IN" dirty="0"/>
              <a:t>Time spent : 8 hours</a:t>
            </a:r>
          </a:p>
          <a:p>
            <a:r>
              <a:rPr lang="en-IN" dirty="0"/>
              <a:t>Now that a classifier has taken shape, the following tasks remain:</a:t>
            </a:r>
          </a:p>
          <a:p>
            <a:pPr lvl="1"/>
            <a:r>
              <a:rPr lang="en-IN" dirty="0"/>
              <a:t>Coding the classifier in R – 2 hours</a:t>
            </a:r>
          </a:p>
          <a:p>
            <a:pPr lvl="1"/>
            <a:r>
              <a:rPr lang="en-IN" dirty="0"/>
              <a:t>Answering the given 5 questions – 8 to 12 hrs</a:t>
            </a:r>
          </a:p>
          <a:p>
            <a:r>
              <a:rPr lang="en-IN" dirty="0"/>
              <a:t>Total Time to finish the assignment = 2 + 12 = </a:t>
            </a:r>
            <a:r>
              <a:rPr lang="en-IN" b="1" dirty="0"/>
              <a:t>14 hrs +/- 2 hrs</a:t>
            </a:r>
          </a:p>
          <a:p>
            <a:pPr marL="457200" lvl="1" indent="0">
              <a:buNone/>
            </a:pPr>
            <a:endParaRPr lang="en-IN" dirty="0"/>
          </a:p>
        </p:txBody>
      </p:sp>
    </p:spTree>
    <p:extLst>
      <p:ext uri="{BB962C8B-B14F-4D97-AF65-F5344CB8AC3E}">
        <p14:creationId xmlns:p14="http://schemas.microsoft.com/office/powerpoint/2010/main" val="999965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674</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Classifying FMCG Products</vt:lpstr>
      <vt:lpstr>Metrics used</vt:lpstr>
      <vt:lpstr>Classifiers Definition</vt:lpstr>
      <vt:lpstr>Modifications in the Classifiers</vt:lpstr>
      <vt:lpstr>Contd..</vt:lpstr>
      <vt:lpstr>Trend analysis</vt:lpstr>
      <vt:lpstr>Inferences</vt:lpstr>
      <vt:lpstr>Business Insights uncovered</vt:lpstr>
      <vt:lpstr>  Over all Effort - Time spent and Overall Progress - Clarity in completion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FMCG products</dc:title>
  <dc:creator>Dhivya Swaminathan</dc:creator>
  <cp:lastModifiedBy>Dhivya Swaminathan</cp:lastModifiedBy>
  <cp:revision>11</cp:revision>
  <dcterms:created xsi:type="dcterms:W3CDTF">2016-09-24T04:22:02Z</dcterms:created>
  <dcterms:modified xsi:type="dcterms:W3CDTF">2016-10-04T15:33:34Z</dcterms:modified>
</cp:coreProperties>
</file>