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g1Kr51YegVE0ZTHjoD56+4+OT5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1" name="Shape 21"/>
        <p:cNvGrpSpPr/>
        <p:nvPr/>
      </p:nvGrpSpPr>
      <p:grpSpPr>
        <a:xfrm>
          <a:off x="0" y="0"/>
          <a:ext cx="0" cy="0"/>
          <a:chOff x="0" y="0"/>
          <a:chExt cx="0" cy="0"/>
        </a:xfrm>
      </p:grpSpPr>
      <p:sp>
        <p:nvSpPr>
          <p:cNvPr id="22" name="Google Shape;22;p13"/>
          <p:cNvSpPr txBox="1"/>
          <p:nvPr>
            <p:ph type="ctrTitle"/>
          </p:nvPr>
        </p:nvSpPr>
        <p:spPr>
          <a:xfrm>
            <a:off x="739775" y="291147"/>
            <a:ext cx="3304540"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4"/>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2" name="Shape 32"/>
        <p:cNvGrpSpPr/>
        <p:nvPr/>
      </p:nvGrpSpPr>
      <p:grpSpPr>
        <a:xfrm>
          <a:off x="0" y="0"/>
          <a:ext cx="0" cy="0"/>
          <a:chOff x="0" y="0"/>
          <a:chExt cx="0" cy="0"/>
        </a:xfrm>
      </p:grpSpPr>
      <p:sp>
        <p:nvSpPr>
          <p:cNvPr id="33" name="Google Shape;33;p15"/>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8" name="Shape 38"/>
        <p:cNvGrpSpPr/>
        <p:nvPr/>
      </p:nvGrpSpPr>
      <p:grpSpPr>
        <a:xfrm>
          <a:off x="0" y="0"/>
          <a:ext cx="0" cy="0"/>
          <a:chOff x="0" y="0"/>
          <a:chExt cx="0" cy="0"/>
        </a:xfrm>
      </p:grpSpPr>
      <p:sp>
        <p:nvSpPr>
          <p:cNvPr id="39" name="Google Shape;39;p16"/>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5" name="Shape 45"/>
        <p:cNvGrpSpPr/>
        <p:nvPr/>
      </p:nvGrpSpPr>
      <p:grpSpPr>
        <a:xfrm>
          <a:off x="0" y="0"/>
          <a:ext cx="0" cy="0"/>
          <a:chOff x="0" y="0"/>
          <a:chExt cx="0" cy="0"/>
        </a:xfrm>
      </p:grpSpPr>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 name="Google Shape;8;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 name="Google Shape;9;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 name="Google Shape;10;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 name="Google Shape;11;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 name="Google Shape;12;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 name="Google Shape;13;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 name="Google Shape;16;p12"/>
          <p:cNvSpPr txBox="1"/>
          <p:nvPr>
            <p:ph type="title"/>
          </p:nvPr>
        </p:nvSpPr>
        <p:spPr>
          <a:xfrm>
            <a:off x="558165" y="385444"/>
            <a:ext cx="9764395" cy="112236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8" name="Google Shape;18;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12"/>
          <p:cNvSpPr txBox="1"/>
          <p:nvPr>
            <p:ph idx="12" type="sldNum"/>
          </p:nvPr>
        </p:nvSpPr>
        <p:spPr>
          <a:xfrm>
            <a:off x="11277218" y="6473337"/>
            <a:ext cx="241300" cy="191770"/>
          </a:xfrm>
          <a:prstGeom prst="rect">
            <a:avLst/>
          </a:prstGeom>
          <a:noFill/>
          <a:ln>
            <a:noFill/>
          </a:ln>
        </p:spPr>
        <p:txBody>
          <a:bodyPr anchorCtr="0" anchor="t" bIns="0" lIns="0" spcFirstLastPara="1" rIns="0" wrap="square" tIns="0">
            <a:spAutoFit/>
          </a:bodyPr>
          <a:lstStyle>
            <a:lvl1pPr indent="0" lvl="0" marL="114300">
              <a:lnSpc>
                <a:spcPct val="100000"/>
              </a:lnSpc>
              <a:spcBef>
                <a:spcPts val="0"/>
              </a:spcBef>
              <a:buNone/>
              <a:defRPr b="0" i="0" sz="1100">
                <a:solidFill>
                  <a:srgbClr val="2D936B"/>
                </a:solidFill>
                <a:latin typeface="Trebuchet MS"/>
                <a:ea typeface="Trebuchet MS"/>
                <a:cs typeface="Trebuchet MS"/>
                <a:sym typeface="Trebuchet MS"/>
              </a:defRPr>
            </a:lvl1pPr>
            <a:lvl2pPr indent="0" lvl="1" marL="114300">
              <a:lnSpc>
                <a:spcPct val="100000"/>
              </a:lnSpc>
              <a:spcBef>
                <a:spcPts val="0"/>
              </a:spcBef>
              <a:buNone/>
              <a:defRPr b="0" i="0" sz="1100">
                <a:solidFill>
                  <a:srgbClr val="2D936B"/>
                </a:solidFill>
                <a:latin typeface="Trebuchet MS"/>
                <a:ea typeface="Trebuchet MS"/>
                <a:cs typeface="Trebuchet MS"/>
                <a:sym typeface="Trebuchet MS"/>
              </a:defRPr>
            </a:lvl2pPr>
            <a:lvl3pPr indent="0" lvl="2" marL="114300">
              <a:lnSpc>
                <a:spcPct val="100000"/>
              </a:lnSpc>
              <a:spcBef>
                <a:spcPts val="0"/>
              </a:spcBef>
              <a:buNone/>
              <a:defRPr b="0" i="0" sz="1100">
                <a:solidFill>
                  <a:srgbClr val="2D936B"/>
                </a:solidFill>
                <a:latin typeface="Trebuchet MS"/>
                <a:ea typeface="Trebuchet MS"/>
                <a:cs typeface="Trebuchet MS"/>
                <a:sym typeface="Trebuchet MS"/>
              </a:defRPr>
            </a:lvl3pPr>
            <a:lvl4pPr indent="0" lvl="3" marL="114300">
              <a:lnSpc>
                <a:spcPct val="100000"/>
              </a:lnSpc>
              <a:spcBef>
                <a:spcPts val="0"/>
              </a:spcBef>
              <a:buNone/>
              <a:defRPr b="0" i="0" sz="1100">
                <a:solidFill>
                  <a:srgbClr val="2D936B"/>
                </a:solidFill>
                <a:latin typeface="Trebuchet MS"/>
                <a:ea typeface="Trebuchet MS"/>
                <a:cs typeface="Trebuchet MS"/>
                <a:sym typeface="Trebuchet MS"/>
              </a:defRPr>
            </a:lvl4pPr>
            <a:lvl5pPr indent="0" lvl="4" marL="114300">
              <a:lnSpc>
                <a:spcPct val="100000"/>
              </a:lnSpc>
              <a:spcBef>
                <a:spcPts val="0"/>
              </a:spcBef>
              <a:buNone/>
              <a:defRPr b="0" i="0" sz="1100">
                <a:solidFill>
                  <a:srgbClr val="2D936B"/>
                </a:solidFill>
                <a:latin typeface="Trebuchet MS"/>
                <a:ea typeface="Trebuchet MS"/>
                <a:cs typeface="Trebuchet MS"/>
                <a:sym typeface="Trebuchet MS"/>
              </a:defRPr>
            </a:lvl5pPr>
            <a:lvl6pPr indent="0" lvl="5" marL="114300">
              <a:lnSpc>
                <a:spcPct val="100000"/>
              </a:lnSpc>
              <a:spcBef>
                <a:spcPts val="0"/>
              </a:spcBef>
              <a:buNone/>
              <a:defRPr b="0" i="0" sz="1100">
                <a:solidFill>
                  <a:srgbClr val="2D936B"/>
                </a:solidFill>
                <a:latin typeface="Trebuchet MS"/>
                <a:ea typeface="Trebuchet MS"/>
                <a:cs typeface="Trebuchet MS"/>
                <a:sym typeface="Trebuchet MS"/>
              </a:defRPr>
            </a:lvl6pPr>
            <a:lvl7pPr indent="0" lvl="6" marL="114300">
              <a:lnSpc>
                <a:spcPct val="100000"/>
              </a:lnSpc>
              <a:spcBef>
                <a:spcPts val="0"/>
              </a:spcBef>
              <a:buNone/>
              <a:defRPr b="0" i="0" sz="1100">
                <a:solidFill>
                  <a:srgbClr val="2D936B"/>
                </a:solidFill>
                <a:latin typeface="Trebuchet MS"/>
                <a:ea typeface="Trebuchet MS"/>
                <a:cs typeface="Trebuchet MS"/>
                <a:sym typeface="Trebuchet MS"/>
              </a:defRPr>
            </a:lvl7pPr>
            <a:lvl8pPr indent="0" lvl="7" marL="114300">
              <a:lnSpc>
                <a:spcPct val="100000"/>
              </a:lnSpc>
              <a:spcBef>
                <a:spcPts val="0"/>
              </a:spcBef>
              <a:buNone/>
              <a:defRPr b="0" i="0" sz="1100">
                <a:solidFill>
                  <a:srgbClr val="2D936B"/>
                </a:solidFill>
                <a:latin typeface="Trebuchet MS"/>
                <a:ea typeface="Trebuchet MS"/>
                <a:cs typeface="Trebuchet MS"/>
                <a:sym typeface="Trebuchet MS"/>
              </a:defRPr>
            </a:lvl8pPr>
            <a:lvl9pPr indent="0" lvl="8" marL="114300">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1143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hyperlink" Target="https://drive.google.com/file/d/1E2lLc1FGSRKmYAylv0-BC-nsH2qHvzf7/view?usp=sharing" TargetMode="External"/><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grpSp>
        <p:nvGrpSpPr>
          <p:cNvPr id="53" name="Google Shape;53;p1"/>
          <p:cNvGrpSpPr/>
          <p:nvPr/>
        </p:nvGrpSpPr>
        <p:grpSpPr>
          <a:xfrm>
            <a:off x="742950" y="1104900"/>
            <a:ext cx="1743075" cy="1333500"/>
            <a:chOff x="742950" y="1104900"/>
            <a:chExt cx="1743075" cy="1333500"/>
          </a:xfrm>
        </p:grpSpPr>
        <p:sp>
          <p:nvSpPr>
            <p:cNvPr id="54" name="Google Shape;5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5" name="Google Shape;5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56" name="Google Shape;56;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57" name="Google Shape;57;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58" name="Google Shape;58;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9" name="Google Shape;59;p1"/>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60" name="Google Shape;60;p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61" name="Google Shape;61;p1"/>
          <p:cNvSpPr txBox="1"/>
          <p:nvPr/>
        </p:nvSpPr>
        <p:spPr>
          <a:xfrm>
            <a:off x="676263" y="2941175"/>
            <a:ext cx="8487600" cy="585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i="0" lang="en-US" sz="3200">
                <a:solidFill>
                  <a:srgbClr val="00B050"/>
                </a:solidFill>
                <a:latin typeface="Times New Roman"/>
                <a:ea typeface="Times New Roman"/>
                <a:cs typeface="Times New Roman"/>
                <a:sym typeface="Times New Roman"/>
              </a:rPr>
              <a:t>Time-Series Forecasting </a:t>
            </a:r>
            <a:r>
              <a:rPr lang="en-US" sz="3200">
                <a:solidFill>
                  <a:srgbClr val="00B050"/>
                </a:solidFill>
                <a:latin typeface="Times New Roman"/>
                <a:ea typeface="Times New Roman"/>
                <a:cs typeface="Times New Roman"/>
                <a:sym typeface="Times New Roman"/>
              </a:rPr>
              <a:t>Using </a:t>
            </a:r>
            <a:r>
              <a:rPr i="0" lang="en-US" sz="3200">
                <a:solidFill>
                  <a:srgbClr val="00B050"/>
                </a:solidFill>
                <a:latin typeface="Times New Roman"/>
                <a:ea typeface="Times New Roman"/>
                <a:cs typeface="Times New Roman"/>
                <a:sym typeface="Times New Roman"/>
              </a:rPr>
              <a:t> Auto encoders</a:t>
            </a:r>
            <a:endParaRPr sz="3200"/>
          </a:p>
        </p:txBody>
      </p:sp>
      <p:sp>
        <p:nvSpPr>
          <p:cNvPr id="62" name="Google Shape;62;p1"/>
          <p:cNvSpPr txBox="1"/>
          <p:nvPr/>
        </p:nvSpPr>
        <p:spPr>
          <a:xfrm>
            <a:off x="6553200" y="4305895"/>
            <a:ext cx="4495418" cy="92333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DHIVYA S</a:t>
            </a:r>
            <a:endParaRPr/>
          </a:p>
          <a:p>
            <a:pPr indent="0" lvl="0" marL="0" rtl="0" algn="l">
              <a:spcBef>
                <a:spcPts val="0"/>
              </a:spcBef>
              <a:spcAft>
                <a:spcPts val="0"/>
              </a:spcAft>
              <a:buNone/>
            </a:pPr>
            <a:r>
              <a:rPr lang="en-US" sz="1800"/>
              <a:t>NM ID: au711721104033</a:t>
            </a:r>
            <a:endParaRPr/>
          </a:p>
          <a:p>
            <a:pPr indent="0" lvl="0" marL="0" rtl="0" algn="l">
              <a:spcBef>
                <a:spcPts val="0"/>
              </a:spcBef>
              <a:spcAft>
                <a:spcPts val="0"/>
              </a:spcAft>
              <a:buNone/>
            </a:pPr>
            <a:r>
              <a:rPr lang="en-US" sz="1800"/>
              <a:t>KGiSL INSTITUTE OF TECHNOLOGY</a:t>
            </a:r>
            <a:endParaRPr sz="1800"/>
          </a:p>
        </p:txBody>
      </p:sp>
      <p:sp>
        <p:nvSpPr>
          <p:cNvPr id="63" name="Google Shape;63;p1"/>
          <p:cNvSpPr txBox="1"/>
          <p:nvPr/>
        </p:nvSpPr>
        <p:spPr>
          <a:xfrm>
            <a:off x="5791200" y="3838221"/>
            <a:ext cx="2209800" cy="369332"/>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800"/>
              <a:t>SUBMITTED BY</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idx="1" type="body"/>
          </p:nvPr>
        </p:nvSpPr>
        <p:spPr>
          <a:xfrm>
            <a:off x="381000" y="152400"/>
            <a:ext cx="9144000" cy="6020100"/>
          </a:xfrm>
          <a:prstGeom prst="rect">
            <a:avLst/>
          </a:prstGeom>
          <a:noFill/>
          <a:ln>
            <a:noFill/>
          </a:ln>
        </p:spPr>
        <p:txBody>
          <a:bodyPr anchorCtr="0" anchor="t" bIns="0" lIns="0" spcFirstLastPara="1" rIns="0" wrap="square" tIns="0">
            <a:spAutoFit/>
          </a:bodyPr>
          <a:lstStyle/>
          <a:p>
            <a:pPr indent="-228600" lvl="0" marL="457200" rtl="0" algn="l">
              <a:lnSpc>
                <a:spcPct val="115000"/>
              </a:lnSpc>
              <a:spcBef>
                <a:spcPts val="1500"/>
              </a:spcBef>
              <a:spcAft>
                <a:spcPts val="0"/>
              </a:spcAft>
              <a:buClr>
                <a:srgbClr val="0D0D0D"/>
              </a:buClr>
              <a:buSzPts val="1900"/>
              <a:buFont typeface="Roboto"/>
              <a:buNone/>
            </a:pPr>
            <a:r>
              <a:rPr b="1" lang="en-US" sz="1900">
                <a:solidFill>
                  <a:srgbClr val="0D0D0D"/>
                </a:solidFill>
                <a:highlight>
                  <a:srgbClr val="FFFFFF"/>
                </a:highlight>
                <a:latin typeface="Roboto"/>
                <a:ea typeface="Roboto"/>
                <a:cs typeface="Roboto"/>
                <a:sym typeface="Roboto"/>
              </a:rPr>
              <a:t>Model Evaluation:</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Evaluate the performance of the forecasting model on a separate test dataset using appropriate evaluation metrics such as mean squared error (MSE) or mean absolute error (MAE).</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Compare the performance of the autoencoder-based forecasting model with baseline methods to assess improvement.</a:t>
            </a:r>
            <a:endParaRPr b="1" sz="19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900"/>
              <a:buFont typeface="Roboto"/>
              <a:buNone/>
            </a:pPr>
            <a:r>
              <a:rPr b="1" lang="en-US" sz="1900">
                <a:solidFill>
                  <a:srgbClr val="0D0D0D"/>
                </a:solidFill>
                <a:highlight>
                  <a:srgbClr val="FFFFFF"/>
                </a:highlight>
                <a:latin typeface="Roboto"/>
                <a:ea typeface="Roboto"/>
                <a:cs typeface="Roboto"/>
                <a:sym typeface="Roboto"/>
              </a:rPr>
              <a:t>Fine-tuning and Optimization:</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Fine-tune the model architecture and hyperparameters as needed to improve forecasting accuracy further.</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Experiment with different configurations to find the optimal model for the given dataset.</a:t>
            </a:r>
            <a:endParaRPr b="1" sz="19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900"/>
              <a:buFont typeface="Roboto"/>
              <a:buNone/>
            </a:pPr>
            <a:r>
              <a:rPr b="1" lang="en-US" sz="1900">
                <a:solidFill>
                  <a:srgbClr val="0D0D0D"/>
                </a:solidFill>
                <a:highlight>
                  <a:srgbClr val="FFFFFF"/>
                </a:highlight>
                <a:latin typeface="Roboto"/>
                <a:ea typeface="Roboto"/>
                <a:cs typeface="Roboto"/>
                <a:sym typeface="Roboto"/>
              </a:rPr>
              <a:t>Deployment:</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Once satisfied with the model's performance, deploy it for making real-time forecasts in the production environment.</a:t>
            </a:r>
            <a:endParaRPr b="1" sz="1900">
              <a:solidFill>
                <a:srgbClr val="0D0D0D"/>
              </a:solidFill>
              <a:highlight>
                <a:srgbClr val="FFFFFF"/>
              </a:highlight>
              <a:latin typeface="Roboto"/>
              <a:ea typeface="Roboto"/>
              <a:cs typeface="Roboto"/>
              <a:sym typeface="Roboto"/>
            </a:endParaRPr>
          </a:p>
          <a:p>
            <a:pPr indent="-349250" lvl="1" marL="914400" rtl="0" algn="l">
              <a:lnSpc>
                <a:spcPct val="115000"/>
              </a:lnSpc>
              <a:spcBef>
                <a:spcPts val="0"/>
              </a:spcBef>
              <a:spcAft>
                <a:spcPts val="0"/>
              </a:spcAft>
              <a:buClr>
                <a:srgbClr val="0D0D0D"/>
              </a:buClr>
              <a:buSzPts val="1900"/>
              <a:buFont typeface="Roboto"/>
              <a:buChar char="●"/>
            </a:pPr>
            <a:r>
              <a:rPr b="1" lang="en-US" sz="1900">
                <a:solidFill>
                  <a:srgbClr val="0D0D0D"/>
                </a:solidFill>
                <a:highlight>
                  <a:srgbClr val="FFFFFF"/>
                </a:highlight>
                <a:latin typeface="Roboto"/>
                <a:ea typeface="Roboto"/>
                <a:cs typeface="Roboto"/>
                <a:sym typeface="Roboto"/>
              </a:rPr>
              <a:t>Integrate the forecasting model into existing systems or workflows to automate the forecasting process.</a:t>
            </a:r>
            <a:endParaRPr b="1" sz="19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b="1" sz="2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1"/>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96" name="Google Shape;19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7" name="Google Shape;19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8" name="Google Shape;198;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9" name="Google Shape;199;p11"/>
          <p:cNvSpPr txBox="1"/>
          <p:nvPr>
            <p:ph type="title"/>
          </p:nvPr>
        </p:nvSpPr>
        <p:spPr>
          <a:xfrm>
            <a:off x="558165" y="385444"/>
            <a:ext cx="9764395" cy="1122362"/>
          </a:xfrm>
          <a:prstGeom prst="rect">
            <a:avLst/>
          </a:prstGeom>
          <a:noFill/>
          <a:ln>
            <a:noFill/>
          </a:ln>
        </p:spPr>
        <p:txBody>
          <a:bodyPr anchorCtr="0" anchor="t" bIns="0" lIns="0" spcFirstLastPara="1" rIns="0" wrap="square" tIns="13325">
            <a:spAutoFit/>
          </a:bodyPr>
          <a:lstStyle/>
          <a:p>
            <a:pPr indent="0" lvl="0" marL="209550" rtl="0" algn="l">
              <a:lnSpc>
                <a:spcPct val="100000"/>
              </a:lnSpc>
              <a:spcBef>
                <a:spcPts val="0"/>
              </a:spcBef>
              <a:spcAft>
                <a:spcPts val="0"/>
              </a:spcAft>
              <a:buNone/>
            </a:pPr>
            <a:r>
              <a:rPr lang="en-US"/>
              <a:t>RESULTS</a:t>
            </a:r>
            <a:endParaRPr/>
          </a:p>
        </p:txBody>
      </p:sp>
      <p:sp>
        <p:nvSpPr>
          <p:cNvPr id="200" name="Google Shape;200;p11"/>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01" name="Google Shape;201;p11"/>
          <p:cNvSpPr txBox="1"/>
          <p:nvPr/>
        </p:nvSpPr>
        <p:spPr>
          <a:xfrm>
            <a:off x="683258" y="6111875"/>
            <a:ext cx="10835259" cy="324448"/>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4"/>
              </a:rPr>
              <a:t>https://drive.google.com/file/d/1E2lLc1FGSRKmYAylv0-BC-nsH2qHvzf7/view?usp=sharing</a:t>
            </a:r>
            <a:endParaRPr sz="2000">
              <a:latin typeface="Trebuchet MS"/>
              <a:ea typeface="Trebuchet MS"/>
              <a:cs typeface="Trebuchet MS"/>
              <a:sym typeface="Trebuchet MS"/>
            </a:endParaRPr>
          </a:p>
        </p:txBody>
      </p:sp>
      <p:pic>
        <p:nvPicPr>
          <p:cNvPr id="202" name="Google Shape;202;p11"/>
          <p:cNvPicPr preferRelativeResize="0"/>
          <p:nvPr/>
        </p:nvPicPr>
        <p:blipFill rotWithShape="1">
          <a:blip r:embed="rId5">
            <a:alphaModFix/>
          </a:blip>
          <a:srcRect b="0" l="0" r="0" t="0"/>
          <a:stretch/>
        </p:blipFill>
        <p:spPr>
          <a:xfrm>
            <a:off x="683259" y="1369349"/>
            <a:ext cx="5509737" cy="3993226"/>
          </a:xfrm>
          <a:prstGeom prst="rect">
            <a:avLst/>
          </a:prstGeom>
          <a:noFill/>
          <a:ln>
            <a:noFill/>
          </a:ln>
        </p:spPr>
      </p:pic>
      <p:sp>
        <p:nvSpPr>
          <p:cNvPr id="203" name="Google Shape;203;p11"/>
          <p:cNvSpPr txBox="1"/>
          <p:nvPr/>
        </p:nvSpPr>
        <p:spPr>
          <a:xfrm>
            <a:off x="6222493" y="743340"/>
            <a:ext cx="3505200" cy="4602029"/>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2200">
                <a:latin typeface="Times New Roman"/>
                <a:ea typeface="Times New Roman"/>
                <a:cs typeface="Times New Roman"/>
                <a:sym typeface="Times New Roman"/>
              </a:rPr>
              <a:t>The project's results demonstrate the autoencoder's ability to accurately forecast future values in time-series data, showcasing its effectiveness in capturing temporal patterns and generating precise predictions.</a:t>
            </a:r>
            <a:endParaRPr sz="2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69" name="Google Shape;69;p2"/>
          <p:cNvGrpSpPr/>
          <p:nvPr/>
        </p:nvGrpSpPr>
        <p:grpSpPr>
          <a:xfrm>
            <a:off x="7448612" y="0"/>
            <a:ext cx="4743796" cy="6858466"/>
            <a:chOff x="7448612" y="0"/>
            <a:chExt cx="4743796" cy="6858466"/>
          </a:xfrm>
        </p:grpSpPr>
        <p:sp>
          <p:nvSpPr>
            <p:cNvPr id="70" name="Google Shape;7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1" name="Google Shape;7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4" name="Google Shape;7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5" name="Google Shape;7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8" name="Google Shape;7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79" name="Google Shape;7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2"/>
          <p:cNvSpPr/>
          <p:nvPr/>
        </p:nvSpPr>
        <p:spPr>
          <a:xfrm>
            <a:off x="603505" y="559117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2" name="Google Shape;8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3" name="Google Shape;83;p2"/>
          <p:cNvSpPr txBox="1"/>
          <p:nvPr>
            <p:ph type="title"/>
          </p:nvPr>
        </p:nvSpPr>
        <p:spPr>
          <a:xfrm>
            <a:off x="592308" y="-4783"/>
            <a:ext cx="9764400" cy="1019400"/>
          </a:xfrm>
          <a:prstGeom prst="rect">
            <a:avLst/>
          </a:prstGeom>
          <a:noFill/>
          <a:ln>
            <a:noFill/>
          </a:ln>
        </p:spPr>
        <p:txBody>
          <a:bodyPr anchorCtr="0" anchor="t" bIns="0" lIns="0" spcFirstLastPara="1" rIns="0" wrap="square" tIns="460675">
            <a:spAutoFit/>
          </a:bodyPr>
          <a:lstStyle/>
          <a:p>
            <a:pPr indent="0" lvl="0" marL="193675" rtl="0" algn="l">
              <a:lnSpc>
                <a:spcPct val="100000"/>
              </a:lnSpc>
              <a:spcBef>
                <a:spcPts val="0"/>
              </a:spcBef>
              <a:spcAft>
                <a:spcPts val="0"/>
              </a:spcAft>
              <a:buNone/>
            </a:pPr>
            <a:r>
              <a:rPr i="0" lang="en-US" sz="3600">
                <a:solidFill>
                  <a:srgbClr val="00B050"/>
                </a:solidFill>
                <a:latin typeface="Times New Roman"/>
                <a:ea typeface="Times New Roman"/>
                <a:cs typeface="Times New Roman"/>
                <a:sym typeface="Times New Roman"/>
              </a:rPr>
              <a:t>Time-Series Forecasting </a:t>
            </a:r>
            <a:r>
              <a:rPr lang="en-US" sz="3600">
                <a:solidFill>
                  <a:srgbClr val="00B050"/>
                </a:solidFill>
                <a:latin typeface="Times New Roman"/>
                <a:ea typeface="Times New Roman"/>
                <a:cs typeface="Times New Roman"/>
                <a:sym typeface="Times New Roman"/>
              </a:rPr>
              <a:t>Using</a:t>
            </a:r>
            <a:r>
              <a:rPr i="0" lang="en-US" sz="3600">
                <a:solidFill>
                  <a:srgbClr val="00B050"/>
                </a:solidFill>
                <a:latin typeface="Times New Roman"/>
                <a:ea typeface="Times New Roman"/>
                <a:cs typeface="Times New Roman"/>
                <a:sym typeface="Times New Roman"/>
              </a:rPr>
              <a:t> Autoencoders</a:t>
            </a:r>
            <a:endParaRPr sz="3600">
              <a:solidFill>
                <a:srgbClr val="00B050"/>
              </a:solidFill>
              <a:latin typeface="Times New Roman"/>
              <a:ea typeface="Times New Roman"/>
              <a:cs typeface="Times New Roman"/>
              <a:sym typeface="Times New Roman"/>
            </a:endParaRPr>
          </a:p>
        </p:txBody>
      </p:sp>
      <p:grpSp>
        <p:nvGrpSpPr>
          <p:cNvPr id="84" name="Google Shape;84;p2"/>
          <p:cNvGrpSpPr/>
          <p:nvPr/>
        </p:nvGrpSpPr>
        <p:grpSpPr>
          <a:xfrm>
            <a:off x="466725" y="6410325"/>
            <a:ext cx="3705225" cy="295275"/>
            <a:chOff x="466725" y="6410325"/>
            <a:chExt cx="3705225" cy="295275"/>
          </a:xfrm>
        </p:grpSpPr>
        <p:pic>
          <p:nvPicPr>
            <p:cNvPr id="85" name="Google Shape;8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6" name="Google Shape;86;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7" name="Google Shape;87;p2"/>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88" name="Google Shape;88;p2"/>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pic>
        <p:nvPicPr>
          <p:cNvPr id="89" name="Google Shape;89;p2"/>
          <p:cNvPicPr preferRelativeResize="0"/>
          <p:nvPr/>
        </p:nvPicPr>
        <p:blipFill>
          <a:blip r:embed="rId5">
            <a:alphaModFix/>
          </a:blip>
          <a:stretch>
            <a:fillRect/>
          </a:stretch>
        </p:blipFill>
        <p:spPr>
          <a:xfrm>
            <a:off x="739775" y="1212150"/>
            <a:ext cx="9248776" cy="500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95" name="Google Shape;95;p3"/>
          <p:cNvGrpSpPr/>
          <p:nvPr/>
        </p:nvGrpSpPr>
        <p:grpSpPr>
          <a:xfrm>
            <a:off x="7448612" y="0"/>
            <a:ext cx="4743796" cy="6858466"/>
            <a:chOff x="7448612" y="0"/>
            <a:chExt cx="4743796" cy="6858466"/>
          </a:xfrm>
        </p:grpSpPr>
        <p:sp>
          <p:nvSpPr>
            <p:cNvPr id="96" name="Google Shape;9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7" name="Google Shape;9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8" name="Google Shape;9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9" name="Google Shape;99;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0" name="Google Shape;10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1" name="Google Shape;10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05" name="Google Shape;10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7" name="Google Shape;10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8" name="Google Shape;10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09" name="Google Shape;10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0" name="Google Shape;110;p3"/>
          <p:cNvGrpSpPr/>
          <p:nvPr/>
        </p:nvGrpSpPr>
        <p:grpSpPr>
          <a:xfrm>
            <a:off x="47625" y="3819523"/>
            <a:ext cx="4124325" cy="3009898"/>
            <a:chOff x="47625" y="3819523"/>
            <a:chExt cx="4124325" cy="3009898"/>
          </a:xfrm>
        </p:grpSpPr>
        <p:pic>
          <p:nvPicPr>
            <p:cNvPr id="111" name="Google Shape;11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2" name="Google Shape;112;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3" name="Google Shape;113;p3"/>
          <p:cNvSpPr txBox="1"/>
          <p:nvPr>
            <p:ph type="title"/>
          </p:nvPr>
        </p:nvSpPr>
        <p:spPr>
          <a:xfrm>
            <a:off x="558165" y="385444"/>
            <a:ext cx="9764395" cy="1122362"/>
          </a:xfrm>
          <a:prstGeom prst="rect">
            <a:avLst/>
          </a:prstGeom>
          <a:noFill/>
          <a:ln>
            <a:noFill/>
          </a:ln>
        </p:spPr>
        <p:txBody>
          <a:bodyPr anchorCtr="0" anchor="t" bIns="0" lIns="0" spcFirstLastPara="1" rIns="0" wrap="square" tIns="73275">
            <a:spAutoFit/>
          </a:bodyPr>
          <a:lstStyle/>
          <a:p>
            <a:pPr indent="0" lvl="0" marL="193675" rtl="0" algn="l">
              <a:lnSpc>
                <a:spcPct val="100000"/>
              </a:lnSpc>
              <a:spcBef>
                <a:spcPts val="0"/>
              </a:spcBef>
              <a:spcAft>
                <a:spcPts val="0"/>
              </a:spcAft>
              <a:buNone/>
            </a:pPr>
            <a:r>
              <a:rPr lang="en-US"/>
              <a:t>AGENDA</a:t>
            </a:r>
            <a:endParaRPr/>
          </a:p>
        </p:txBody>
      </p:sp>
      <p:sp>
        <p:nvSpPr>
          <p:cNvPr id="114" name="Google Shape;114;p3"/>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15" name="Google Shape;115;p3"/>
          <p:cNvSpPr txBox="1"/>
          <p:nvPr/>
        </p:nvSpPr>
        <p:spPr>
          <a:xfrm>
            <a:off x="2285999" y="1752600"/>
            <a:ext cx="5052379" cy="5078313"/>
          </a:xfrm>
          <a:prstGeom prst="rect">
            <a:avLst/>
          </a:prstGeom>
          <a:noFill/>
          <a:ln>
            <a:noFill/>
          </a:ln>
        </p:spPr>
        <p:txBody>
          <a:bodyPr anchorCtr="0" anchor="t" bIns="45700" lIns="91425" spcFirstLastPara="1" rIns="91425" wrap="square" tIns="45700">
            <a:spAutoFit/>
          </a:bodyPr>
          <a:lstStyle/>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PROBLEM STATEMENT</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PROJECT OVERVIEW</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END USERS</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SOLUTION AND PROPOSITION</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KEY FEATURES</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MODELLING APPROACH</a:t>
            </a:r>
            <a:endParaRPr/>
          </a:p>
          <a:p>
            <a:pPr indent="-285750" lvl="0" marL="285750" rtl="0" algn="l">
              <a:lnSpc>
                <a:spcPct val="150000"/>
              </a:lnSpc>
              <a:spcBef>
                <a:spcPts val="0"/>
              </a:spcBef>
              <a:spcAft>
                <a:spcPts val="0"/>
              </a:spcAft>
              <a:buClr>
                <a:srgbClr val="00B050"/>
              </a:buClr>
              <a:buSzPts val="2400"/>
              <a:buFont typeface="Arial"/>
              <a:buChar char="•"/>
            </a:pPr>
            <a:r>
              <a:rPr lang="en-US" sz="2400">
                <a:solidFill>
                  <a:srgbClr val="00B050"/>
                </a:solidFill>
                <a:latin typeface="Times New Roman"/>
                <a:ea typeface="Times New Roman"/>
                <a:cs typeface="Times New Roman"/>
                <a:sym typeface="Times New Roman"/>
              </a:rPr>
              <a:t>RESULT</a:t>
            </a:r>
            <a:endParaRPr/>
          </a:p>
          <a:p>
            <a:pPr indent="-171450" lvl="0" marL="285750" rtl="0" algn="l">
              <a:spcBef>
                <a:spcPts val="0"/>
              </a:spcBef>
              <a:spcAft>
                <a:spcPts val="0"/>
              </a:spcAft>
              <a:buSzPts val="1800"/>
              <a:buFont typeface="Arial"/>
              <a:buNone/>
            </a:pPr>
            <a:r>
              <a:t/>
            </a:r>
            <a:endParaRPr sz="1800"/>
          </a:p>
          <a:p>
            <a:pPr indent="-171450" lvl="0" marL="285750" rtl="0" algn="l">
              <a:spcBef>
                <a:spcPts val="0"/>
              </a:spcBef>
              <a:spcAft>
                <a:spcPts val="0"/>
              </a:spcAft>
              <a:buSzPts val="1800"/>
              <a:buFont typeface="Arial"/>
              <a:buNone/>
            </a:pPr>
            <a:r>
              <a:t/>
            </a:r>
            <a:endParaRPr sz="1800"/>
          </a:p>
          <a:p>
            <a:pPr indent="-171450" lvl="0" marL="285750" rtl="0" algn="l">
              <a:spcBef>
                <a:spcPts val="0"/>
              </a:spcBef>
              <a:spcAft>
                <a:spcPts val="0"/>
              </a:spcAft>
              <a:buSzPts val="1800"/>
              <a:buFont typeface="Arial"/>
              <a:buNone/>
            </a:pPr>
            <a:r>
              <a:t/>
            </a:r>
            <a:endParaRPr sz="1800"/>
          </a:p>
          <a:p>
            <a:pPr indent="-171450" lvl="0" marL="285750" rtl="0" algn="l">
              <a:spcBef>
                <a:spcPts val="0"/>
              </a:spcBef>
              <a:spcAft>
                <a:spcPts val="0"/>
              </a:spcAft>
              <a:buSzPts val="1800"/>
              <a:buFont typeface="Arial"/>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4"/>
          <p:cNvGrpSpPr/>
          <p:nvPr/>
        </p:nvGrpSpPr>
        <p:grpSpPr>
          <a:xfrm rot="-1522798">
            <a:off x="8413425" y="3863776"/>
            <a:ext cx="2762250" cy="3257550"/>
            <a:chOff x="7991475" y="2933700"/>
            <a:chExt cx="2762250" cy="3257550"/>
          </a:xfrm>
        </p:grpSpPr>
        <p:sp>
          <p:nvSpPr>
            <p:cNvPr id="121" name="Google Shape;12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2" name="Google Shape;12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23" name="Google Shape;123;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4" name="Google Shape;124;p4"/>
          <p:cNvSpPr txBox="1"/>
          <p:nvPr>
            <p:ph type="title"/>
          </p:nvPr>
        </p:nvSpPr>
        <p:spPr>
          <a:xfrm>
            <a:off x="834072" y="575055"/>
            <a:ext cx="5638800"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5" name="Google Shape;125;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6" name="Google Shape;126;p4"/>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4"/>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28" name="Google Shape;128;p4"/>
          <p:cNvSpPr txBox="1"/>
          <p:nvPr/>
        </p:nvSpPr>
        <p:spPr>
          <a:xfrm>
            <a:off x="1438275" y="1524000"/>
            <a:ext cx="7401000" cy="3581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500"/>
              </a:spcBef>
              <a:spcAft>
                <a:spcPts val="0"/>
              </a:spcAft>
              <a:buClr>
                <a:schemeClr val="dk1"/>
              </a:buClr>
              <a:buSzPts val="1100"/>
              <a:buFont typeface="Arial"/>
              <a:buNone/>
            </a:pPr>
            <a:r>
              <a:rPr b="1" lang="en-US" sz="2100">
                <a:solidFill>
                  <a:srgbClr val="0D0D0D"/>
                </a:solidFill>
                <a:highlight>
                  <a:srgbClr val="FFFFFF"/>
                </a:highlight>
                <a:latin typeface="Roboto"/>
                <a:ea typeface="Roboto"/>
                <a:cs typeface="Roboto"/>
                <a:sym typeface="Roboto"/>
              </a:rPr>
              <a:t>You work for a retail company that wants to improve its sales forecasting accuracy for multiple products across different store locations. The company currently uses traditional time-series forecasting methods but wants to explore the potential of deep learning techniques, specifically autoencoders, to improve accuracy.</a:t>
            </a:r>
            <a:endParaRPr b="1" sz="21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b="1" lang="en-US" sz="2100">
                <a:solidFill>
                  <a:srgbClr val="0D0D0D"/>
                </a:solidFill>
                <a:highlight>
                  <a:srgbClr val="FFFFFF"/>
                </a:highlight>
                <a:latin typeface="Roboto"/>
                <a:ea typeface="Roboto"/>
                <a:cs typeface="Roboto"/>
                <a:sym typeface="Roboto"/>
              </a:rPr>
              <a:t>Your task is to develop a time-series forecasting model using autoencoders to predict future sales for each product and store location.</a:t>
            </a:r>
            <a:endParaRPr b="1" sz="2100">
              <a:solidFill>
                <a:srgbClr val="0D0D0D"/>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pSp>
        <p:nvGrpSpPr>
          <p:cNvPr id="133" name="Google Shape;133;p5"/>
          <p:cNvGrpSpPr/>
          <p:nvPr/>
        </p:nvGrpSpPr>
        <p:grpSpPr>
          <a:xfrm>
            <a:off x="8658225" y="2647950"/>
            <a:ext cx="3533775" cy="3810000"/>
            <a:chOff x="8658225" y="2647950"/>
            <a:chExt cx="3533775" cy="3810000"/>
          </a:xfrm>
        </p:grpSpPr>
        <p:sp>
          <p:nvSpPr>
            <p:cNvPr id="134" name="Google Shape;13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5" name="Google Shape;13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6" name="Google Shape;136;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7" name="Google Shape;137;p5"/>
          <p:cNvSpPr txBox="1"/>
          <p:nvPr>
            <p:ph type="title"/>
          </p:nvPr>
        </p:nvSpPr>
        <p:spPr>
          <a:xfrm>
            <a:off x="511175" y="69848"/>
            <a:ext cx="52869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8" name="Google Shape;138;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9" name="Google Shape;139;p5"/>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40" name="Google Shape;140;p5"/>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41" name="Google Shape;141;p5"/>
          <p:cNvSpPr txBox="1"/>
          <p:nvPr/>
        </p:nvSpPr>
        <p:spPr>
          <a:xfrm>
            <a:off x="1371600" y="1806931"/>
            <a:ext cx="7605600" cy="5387400"/>
          </a:xfrm>
          <a:prstGeom prst="rect">
            <a:avLst/>
          </a:prstGeom>
          <a:noFill/>
          <a:ln>
            <a:noFill/>
          </a:ln>
        </p:spPr>
        <p:txBody>
          <a:bodyPr anchorCtr="0" anchor="t" bIns="45700" lIns="91425" spcFirstLastPara="1" rIns="91425" wrap="square" tIns="45700">
            <a:spAutoFit/>
          </a:bodyPr>
          <a:lstStyle/>
          <a:p>
            <a:pPr indent="-406400" lvl="0" marL="342900" rtl="0" algn="just">
              <a:lnSpc>
                <a:spcPct val="150000"/>
              </a:lnSpc>
              <a:spcBef>
                <a:spcPts val="0"/>
              </a:spcBef>
              <a:spcAft>
                <a:spcPts val="0"/>
              </a:spcAft>
              <a:buSzPts val="3200"/>
              <a:buChar char="•"/>
            </a:pPr>
            <a:r>
              <a:rPr b="1" lang="en-US" sz="2200">
                <a:solidFill>
                  <a:srgbClr val="0D0D0D"/>
                </a:solidFill>
                <a:highlight>
                  <a:srgbClr val="FFFFFF"/>
                </a:highlight>
                <a:latin typeface="Roboto"/>
                <a:ea typeface="Roboto"/>
                <a:cs typeface="Roboto"/>
                <a:sym typeface="Roboto"/>
              </a:rPr>
              <a:t>A manufacturing company seeks to optimize its production planning and inventory management processes through more accurate sales forecasting. The current forecasting methods are primarily based on statistical techniques, but they often fall short in capturing the intricacies of the sales data. The objective is to develop a time-series forecasting model using autoencoders to predict future sales quantities for each product accurately.</a:t>
            </a:r>
            <a:endParaRPr b="1" sz="2400"/>
          </a:p>
          <a:p>
            <a:pPr indent="0" lvl="0" marL="457200" rtl="0" algn="just">
              <a:lnSpc>
                <a:spcPct val="150000"/>
              </a:lnSpc>
              <a:spcBef>
                <a:spcPts val="0"/>
              </a:spcBef>
              <a:spcAft>
                <a:spcPts val="0"/>
              </a:spcAft>
              <a:buNone/>
            </a:pPr>
            <a:r>
              <a:t/>
            </a:r>
            <a:endParaRPr b="1"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7" name="Google Shape;147;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8" name="Google Shape;148;p6"/>
          <p:cNvSpPr txBox="1"/>
          <p:nvPr>
            <p:ph type="title"/>
          </p:nvPr>
        </p:nvSpPr>
        <p:spPr>
          <a:xfrm>
            <a:off x="558165" y="385444"/>
            <a:ext cx="9764395" cy="1122362"/>
          </a:xfrm>
          <a:prstGeom prst="rect">
            <a:avLst/>
          </a:prstGeom>
          <a:noFill/>
          <a:ln>
            <a:noFill/>
          </a:ln>
        </p:spPr>
        <p:txBody>
          <a:bodyPr anchorCtr="0" anchor="t" bIns="0" lIns="0" spcFirstLastPara="1" rIns="0" wrap="square" tIns="522850">
            <a:spAutoFit/>
          </a:bodyPr>
          <a:lstStyle/>
          <a:p>
            <a:pPr indent="0" lvl="0" marL="153670" rtl="0" algn="l">
              <a:lnSpc>
                <a:spcPct val="100000"/>
              </a:lnSpc>
              <a:spcBef>
                <a:spcPts val="0"/>
              </a:spcBef>
              <a:spcAft>
                <a:spcPts val="0"/>
              </a:spcAft>
              <a:buNone/>
            </a:pPr>
            <a:r>
              <a:rPr lang="en-US" sz="3200"/>
              <a:t>WHO ARE THE END USERS?</a:t>
            </a:r>
            <a:endParaRPr sz="3200"/>
          </a:p>
        </p:txBody>
      </p:sp>
      <p:pic>
        <p:nvPicPr>
          <p:cNvPr id="149" name="Google Shape;149;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0" name="Google Shape;150;p6"/>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51" name="Google Shape;151;p6"/>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52" name="Google Shape;152;p6"/>
          <p:cNvSpPr txBox="1"/>
          <p:nvPr/>
        </p:nvSpPr>
        <p:spPr>
          <a:xfrm>
            <a:off x="1209675" y="1593850"/>
            <a:ext cx="7782000" cy="4714800"/>
          </a:xfrm>
          <a:prstGeom prst="rect">
            <a:avLst/>
          </a:prstGeom>
          <a:noFill/>
          <a:ln>
            <a:noFill/>
          </a:ln>
        </p:spPr>
        <p:txBody>
          <a:bodyPr anchorCtr="0" anchor="t" bIns="45700" lIns="91425" spcFirstLastPara="1" rIns="91425" wrap="square" tIns="45700">
            <a:spAutoFit/>
          </a:bodyPr>
          <a:lstStyle/>
          <a:p>
            <a:pPr indent="-368300" lvl="0" marL="457200" rtl="0" algn="l">
              <a:lnSpc>
                <a:spcPct val="115000"/>
              </a:lnSpc>
              <a:spcBef>
                <a:spcPts val="1500"/>
              </a:spcBef>
              <a:spcAft>
                <a:spcPts val="0"/>
              </a:spcAft>
              <a:buClr>
                <a:srgbClr val="0D0D0D"/>
              </a:buClr>
              <a:buSzPts val="2200"/>
              <a:buFont typeface="Roboto"/>
              <a:buAutoNum type="arabicPeriod"/>
            </a:pPr>
            <a:r>
              <a:rPr b="1" lang="en-US" sz="2200">
                <a:solidFill>
                  <a:srgbClr val="0D0D0D"/>
                </a:solidFill>
                <a:highlight>
                  <a:srgbClr val="FFFFFF"/>
                </a:highlight>
                <a:latin typeface="Roboto"/>
                <a:ea typeface="Roboto"/>
                <a:cs typeface="Roboto"/>
                <a:sym typeface="Roboto"/>
              </a:rPr>
              <a:t>Accurate Forecasting: The primary need is to develop a forecasting model that can accurately predict future sales quantities for each product. Users require forecasts that capture complex temporal patterns, seasonal variations, and other factors influencing sales accurately.</a:t>
            </a:r>
            <a:endParaRPr b="1" sz="2200">
              <a:solidFill>
                <a:srgbClr val="0D0D0D"/>
              </a:solidFill>
              <a:highlight>
                <a:srgbClr val="FFFFFF"/>
              </a:highlight>
              <a:latin typeface="Roboto"/>
              <a:ea typeface="Roboto"/>
              <a:cs typeface="Roboto"/>
              <a:sym typeface="Roboto"/>
            </a:endParaRPr>
          </a:p>
          <a:p>
            <a:pPr indent="-368300" lvl="0" marL="457200" rtl="0" algn="l">
              <a:lnSpc>
                <a:spcPct val="115000"/>
              </a:lnSpc>
              <a:spcBef>
                <a:spcPts val="0"/>
              </a:spcBef>
              <a:spcAft>
                <a:spcPts val="0"/>
              </a:spcAft>
              <a:buClr>
                <a:srgbClr val="0D0D0D"/>
              </a:buClr>
              <a:buSzPts val="2200"/>
              <a:buFont typeface="Roboto"/>
              <a:buAutoNum type="arabicPeriod"/>
            </a:pPr>
            <a:r>
              <a:rPr b="1" lang="en-US" sz="2200">
                <a:solidFill>
                  <a:srgbClr val="0D0D0D"/>
                </a:solidFill>
                <a:highlight>
                  <a:srgbClr val="FFFFFF"/>
                </a:highlight>
                <a:latin typeface="Roboto"/>
                <a:ea typeface="Roboto"/>
                <a:cs typeface="Roboto"/>
                <a:sym typeface="Roboto"/>
              </a:rPr>
              <a:t>Improved Planning and Decision-Making: Users need reliable forecasts to optimize production planning, inventory management, and resource allocation. Accurate forecasts enable better decision-making regarding production schedules, procurement, and stock levels.</a:t>
            </a:r>
            <a:endParaRPr b="1"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7"/>
          <p:cNvPicPr preferRelativeResize="0"/>
          <p:nvPr/>
        </p:nvPicPr>
        <p:blipFill rotWithShape="1">
          <a:blip r:embed="rId3">
            <a:alphaModFix/>
          </a:blip>
          <a:srcRect b="0" l="0" r="0" t="0"/>
          <a:stretch/>
        </p:blipFill>
        <p:spPr>
          <a:xfrm>
            <a:off x="0" y="2010208"/>
            <a:ext cx="2177538" cy="2866592"/>
          </a:xfrm>
          <a:prstGeom prst="rect">
            <a:avLst/>
          </a:prstGeom>
          <a:noFill/>
          <a:ln>
            <a:noFill/>
          </a:ln>
        </p:spPr>
      </p:pic>
      <p:sp>
        <p:nvSpPr>
          <p:cNvPr id="158" name="Google Shape;158;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9" name="Google Shape;159;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0" name="Google Shape;160;p7"/>
          <p:cNvSpPr txBox="1"/>
          <p:nvPr>
            <p:ph type="title"/>
          </p:nvPr>
        </p:nvSpPr>
        <p:spPr>
          <a:xfrm>
            <a:off x="76200" y="-206317"/>
            <a:ext cx="10017760" cy="1598515"/>
          </a:xfrm>
          <a:prstGeom prst="rect">
            <a:avLst/>
          </a:prstGeom>
          <a:noFill/>
          <a:ln>
            <a:noFill/>
          </a:ln>
        </p:spPr>
        <p:txBody>
          <a:bodyPr anchorCtr="0" anchor="t" bIns="0" lIns="0" spcFirstLastPara="1" rIns="0" wrap="square" tIns="485775">
            <a:spAutoFit/>
          </a:bodyPr>
          <a:lstStyle/>
          <a:p>
            <a:pPr indent="0" lvl="0" marL="12700" rtl="0" algn="ctr">
              <a:lnSpc>
                <a:spcPct val="100000"/>
              </a:lnSpc>
              <a:spcBef>
                <a:spcPts val="0"/>
              </a:spcBef>
              <a:spcAft>
                <a:spcPts val="0"/>
              </a:spcAft>
              <a:buNone/>
            </a:pPr>
            <a:r>
              <a:rPr lang="en-US" sz="3600"/>
              <a:t>YOUR SOLUTION AND ITS VALUE </a:t>
            </a:r>
            <a:br>
              <a:rPr lang="en-US" sz="3600"/>
            </a:br>
            <a:r>
              <a:rPr lang="en-US" sz="3600"/>
              <a:t>PROPOSITION</a:t>
            </a:r>
            <a:endParaRPr sz="3600"/>
          </a:p>
        </p:txBody>
      </p:sp>
      <p:pic>
        <p:nvPicPr>
          <p:cNvPr id="161" name="Google Shape;161;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2" name="Google Shape;162;p7"/>
          <p:cNvSpPr txBox="1"/>
          <p:nvPr/>
        </p:nvSpPr>
        <p:spPr>
          <a:xfrm>
            <a:off x="739775" y="6473337"/>
            <a:ext cx="1798955" cy="191770"/>
          </a:xfrm>
          <a:prstGeom prst="rect">
            <a:avLst/>
          </a:prstGeom>
          <a:noFill/>
          <a:ln>
            <a:noFill/>
          </a:ln>
        </p:spPr>
        <p:txBody>
          <a:bodyPr anchorCtr="0" anchor="t" bIns="0" lIns="0" spcFirstLastPara="1" rIns="0" wrap="square" tIns="6975">
            <a:spAutoFit/>
          </a:bodyPr>
          <a:lstStyle/>
          <a:p>
            <a:pPr indent="0" lvl="0" marL="1270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63" name="Google Shape;163;p7"/>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114300" rtl="0" algn="l">
              <a:lnSpc>
                <a:spcPct val="100000"/>
              </a:lnSpc>
              <a:spcBef>
                <a:spcPts val="0"/>
              </a:spcBef>
              <a:spcAft>
                <a:spcPts val="0"/>
              </a:spcAft>
              <a:buNone/>
            </a:pPr>
            <a:fld id="{00000000-1234-1234-1234-123412341234}" type="slidenum">
              <a:rPr lang="en-US"/>
              <a:t>‹#›</a:t>
            </a:fld>
            <a:endParaRPr/>
          </a:p>
        </p:txBody>
      </p:sp>
      <p:sp>
        <p:nvSpPr>
          <p:cNvPr id="164" name="Google Shape;164;p7"/>
          <p:cNvSpPr txBox="1"/>
          <p:nvPr/>
        </p:nvSpPr>
        <p:spPr>
          <a:xfrm>
            <a:off x="2333625" y="1444380"/>
            <a:ext cx="7248600" cy="46485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50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Model Development: Design and train an autoencoder model suitable for time-series forecasting, capable of capturing complex temporal patterns in the sales data.</a:t>
            </a:r>
            <a:endParaRPr b="1"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Forecasting Model: Develop a separate forecasting model that utilizes the learned representations from the autoencoder to predict future sales quantities for each product.</a:t>
            </a:r>
            <a:endParaRPr b="1"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Evaluation: Evaluate the forecasting model's performance using appropriate metrics such as mean squared error (MSE) or mean absolute error (MAE) on a separate test dataset.</a:t>
            </a:r>
            <a:endParaRPr b="1"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Optimization: Fine-tune the model architecture and hyperparameters to improve forecasting accuracy further.</a:t>
            </a:r>
            <a:endParaRPr b="1" sz="2000">
              <a:solidFill>
                <a:srgbClr val="0D0D0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70" name="Google Shape;17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2" name="Google Shape;172;p8"/>
          <p:cNvSpPr txBox="1"/>
          <p:nvPr>
            <p:ph type="title"/>
          </p:nvPr>
        </p:nvSpPr>
        <p:spPr>
          <a:xfrm>
            <a:off x="152400" y="-131762"/>
            <a:ext cx="9764395" cy="1122362"/>
          </a:xfrm>
          <a:prstGeom prst="rect">
            <a:avLst/>
          </a:prstGeom>
          <a:noFill/>
          <a:ln>
            <a:noFill/>
          </a:ln>
        </p:spPr>
        <p:txBody>
          <a:bodyPr anchorCtr="0" anchor="t" bIns="0" lIns="0" spcFirstLastPara="1" rIns="0" wrap="square" tIns="286000">
            <a:spAutoFit/>
          </a:bodyPr>
          <a:lstStyle/>
          <a:p>
            <a:pPr indent="0" lvl="0" marL="193675" rtl="0" algn="l">
              <a:lnSpc>
                <a:spcPct val="100000"/>
              </a:lnSpc>
              <a:spcBef>
                <a:spcPts val="0"/>
              </a:spcBef>
              <a:spcAft>
                <a:spcPts val="0"/>
              </a:spcAft>
              <a:buNone/>
            </a:pPr>
            <a:r>
              <a:rPr lang="en-US" sz="4250"/>
              <a:t>THE WOW IN YOUR SOLUTION</a:t>
            </a:r>
            <a:endParaRPr sz="4250"/>
          </a:p>
        </p:txBody>
      </p:sp>
      <p:sp>
        <p:nvSpPr>
          <p:cNvPr id="173" name="Google Shape;173;p8"/>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4" name="Google Shape;174;p8"/>
          <p:cNvSpPr txBox="1"/>
          <p:nvPr/>
        </p:nvSpPr>
        <p:spPr>
          <a:xfrm>
            <a:off x="1066800" y="1038225"/>
            <a:ext cx="9282000" cy="4402200"/>
          </a:xfrm>
          <a:prstGeom prst="rect">
            <a:avLst/>
          </a:prstGeom>
          <a:noFill/>
          <a:ln>
            <a:noFill/>
          </a:ln>
        </p:spPr>
        <p:txBody>
          <a:bodyPr anchorCtr="0" anchor="t" bIns="45700" lIns="91425" spcFirstLastPara="1" rIns="91425" wrap="square" tIns="45700">
            <a:spAutoFit/>
          </a:bodyPr>
          <a:lstStyle/>
          <a:p>
            <a:pPr indent="-393700" lvl="0" marL="342900" rtl="0" algn="just">
              <a:lnSpc>
                <a:spcPct val="150000"/>
              </a:lnSpc>
              <a:spcBef>
                <a:spcPts val="0"/>
              </a:spcBef>
              <a:spcAft>
                <a:spcPts val="0"/>
              </a:spcAft>
              <a:buSzPts val="3000"/>
              <a:buFont typeface="Noto Sans Symbols"/>
              <a:buChar char="⮚"/>
            </a:pPr>
            <a:r>
              <a:rPr b="1" lang="en-US" sz="2000">
                <a:solidFill>
                  <a:srgbClr val="0D0D0D"/>
                </a:solidFill>
                <a:highlight>
                  <a:srgbClr val="FFFFFF"/>
                </a:highlight>
                <a:latin typeface="Roboto"/>
                <a:ea typeface="Roboto"/>
                <a:cs typeface="Roboto"/>
                <a:sym typeface="Roboto"/>
              </a:rPr>
              <a:t>Accurate forecasting to support decision-making.</a:t>
            </a:r>
            <a:endParaRPr b="1" sz="2000">
              <a:solidFill>
                <a:srgbClr val="0D0D0D"/>
              </a:solidFill>
              <a:highlight>
                <a:srgbClr val="FFFFFF"/>
              </a:highlight>
              <a:latin typeface="Roboto"/>
              <a:ea typeface="Roboto"/>
              <a:cs typeface="Roboto"/>
              <a:sym typeface="Roboto"/>
            </a:endParaRPr>
          </a:p>
          <a:p>
            <a:pPr indent="-393700" lvl="0" marL="342900" rtl="0" algn="just">
              <a:lnSpc>
                <a:spcPct val="150000"/>
              </a:lnSpc>
              <a:spcBef>
                <a:spcPts val="0"/>
              </a:spcBef>
              <a:spcAft>
                <a:spcPts val="0"/>
              </a:spcAft>
              <a:buSzPts val="3000"/>
              <a:buFont typeface="Noto Sans Symbols"/>
              <a:buChar char="⮚"/>
            </a:pPr>
            <a:r>
              <a:rPr b="1" lang="en-US" sz="2000">
                <a:solidFill>
                  <a:srgbClr val="0D0D0D"/>
                </a:solidFill>
                <a:highlight>
                  <a:srgbClr val="FFFFFF"/>
                </a:highlight>
                <a:latin typeface="Roboto"/>
                <a:ea typeface="Roboto"/>
                <a:cs typeface="Roboto"/>
                <a:sym typeface="Roboto"/>
              </a:rPr>
              <a:t>Improved planning and resource allocation.</a:t>
            </a:r>
            <a:endParaRPr b="1" sz="2000">
              <a:solidFill>
                <a:srgbClr val="0D0D0D"/>
              </a:solidFill>
              <a:highlight>
                <a:srgbClr val="FFFFFF"/>
              </a:highlight>
              <a:latin typeface="Roboto"/>
              <a:ea typeface="Roboto"/>
              <a:cs typeface="Roboto"/>
              <a:sym typeface="Roboto"/>
            </a:endParaRPr>
          </a:p>
          <a:p>
            <a:pPr indent="-393700" lvl="0" marL="342900" rtl="0" algn="just">
              <a:lnSpc>
                <a:spcPct val="150000"/>
              </a:lnSpc>
              <a:spcBef>
                <a:spcPts val="0"/>
              </a:spcBef>
              <a:spcAft>
                <a:spcPts val="0"/>
              </a:spcAft>
              <a:buSzPts val="3000"/>
              <a:buFont typeface="Noto Sans Symbols"/>
              <a:buChar char="⮚"/>
            </a:pPr>
            <a:r>
              <a:rPr b="1" lang="en-US" sz="2000">
                <a:solidFill>
                  <a:srgbClr val="0D0D0D"/>
                </a:solidFill>
                <a:highlight>
                  <a:srgbClr val="FFFFFF"/>
                </a:highlight>
                <a:latin typeface="Roboto"/>
                <a:ea typeface="Roboto"/>
                <a:cs typeface="Roboto"/>
                <a:sym typeface="Roboto"/>
              </a:rPr>
              <a:t>Automation of forecasting processes.</a:t>
            </a:r>
            <a:endParaRPr b="1" sz="2000">
              <a:solidFill>
                <a:srgbClr val="0D0D0D"/>
              </a:solidFill>
              <a:highlight>
                <a:srgbClr val="FFFFFF"/>
              </a:highlight>
              <a:latin typeface="Roboto"/>
              <a:ea typeface="Roboto"/>
              <a:cs typeface="Roboto"/>
              <a:sym typeface="Roboto"/>
            </a:endParaRPr>
          </a:p>
          <a:p>
            <a:pPr indent="-393700" lvl="0" marL="342900" rtl="0" algn="just">
              <a:lnSpc>
                <a:spcPct val="150000"/>
              </a:lnSpc>
              <a:spcBef>
                <a:spcPts val="0"/>
              </a:spcBef>
              <a:spcAft>
                <a:spcPts val="0"/>
              </a:spcAft>
              <a:buSzPts val="3000"/>
              <a:buFont typeface="Noto Sans Symbols"/>
              <a:buChar char="⮚"/>
            </a:pPr>
            <a:r>
              <a:rPr b="1" lang="en-US" sz="2000">
                <a:solidFill>
                  <a:srgbClr val="0D0D0D"/>
                </a:solidFill>
                <a:highlight>
                  <a:srgbClr val="FFFFFF"/>
                </a:highlight>
                <a:latin typeface="Roboto"/>
                <a:ea typeface="Roboto"/>
                <a:cs typeface="Roboto"/>
                <a:sym typeface="Roboto"/>
              </a:rPr>
              <a:t>Adaptability to changing business conditions.</a:t>
            </a:r>
            <a:endParaRPr b="1" sz="2000">
              <a:solidFill>
                <a:srgbClr val="0D0D0D"/>
              </a:solidFill>
              <a:highlight>
                <a:srgbClr val="FFFFFF"/>
              </a:highlight>
              <a:latin typeface="Roboto"/>
              <a:ea typeface="Roboto"/>
              <a:cs typeface="Roboto"/>
              <a:sym typeface="Roboto"/>
            </a:endParaRPr>
          </a:p>
          <a:p>
            <a:pPr indent="-393700" lvl="0" marL="342900" rtl="0" algn="just">
              <a:lnSpc>
                <a:spcPct val="150000"/>
              </a:lnSpc>
              <a:spcBef>
                <a:spcPts val="0"/>
              </a:spcBef>
              <a:spcAft>
                <a:spcPts val="0"/>
              </a:spcAft>
              <a:buSzPts val="3000"/>
              <a:buFont typeface="Noto Sans Symbols"/>
              <a:buChar char="⮚"/>
            </a:pPr>
            <a:r>
              <a:rPr b="1" lang="en-US" sz="2000">
                <a:solidFill>
                  <a:srgbClr val="0D0D0D"/>
                </a:solidFill>
                <a:highlight>
                  <a:srgbClr val="FFFFFF"/>
                </a:highlight>
                <a:latin typeface="Roboto"/>
                <a:ea typeface="Roboto"/>
                <a:cs typeface="Roboto"/>
                <a:sym typeface="Roboto"/>
              </a:rPr>
              <a:t>Interpretability and insights into sales trends.</a:t>
            </a:r>
            <a:endParaRPr b="1" sz="2000">
              <a:solidFill>
                <a:srgbClr val="0D0D0D"/>
              </a:solidFill>
              <a:highlight>
                <a:srgbClr val="FFFFFF"/>
              </a:highlight>
              <a:latin typeface="Roboto"/>
              <a:ea typeface="Roboto"/>
              <a:cs typeface="Roboto"/>
              <a:sym typeface="Roboto"/>
            </a:endParaRPr>
          </a:p>
          <a:p>
            <a:pPr indent="-342900" lvl="0" marL="342900" rtl="0" algn="just">
              <a:lnSpc>
                <a:spcPct val="150000"/>
              </a:lnSpc>
              <a:spcBef>
                <a:spcPts val="0"/>
              </a:spcBef>
              <a:spcAft>
                <a:spcPts val="0"/>
              </a:spcAft>
              <a:buSzPts val="2200"/>
              <a:buFont typeface="Noto Sans Symbols"/>
              <a:buChar char="⮚"/>
            </a:pPr>
            <a:r>
              <a:rPr b="1" lang="en-US" sz="2000">
                <a:solidFill>
                  <a:srgbClr val="0D0D0D"/>
                </a:solidFill>
                <a:highlight>
                  <a:srgbClr val="FFFFFF"/>
                </a:highlight>
                <a:latin typeface="Roboto"/>
                <a:ea typeface="Roboto"/>
                <a:cs typeface="Roboto"/>
                <a:sym typeface="Roboto"/>
              </a:rPr>
              <a:t>Integration with existing systems and workflows.</a:t>
            </a:r>
            <a:endParaRPr b="1" sz="2000">
              <a:solidFill>
                <a:srgbClr val="0D0D0D"/>
              </a:solidFill>
              <a:highlight>
                <a:srgbClr val="FFFFFF"/>
              </a:highlight>
              <a:latin typeface="Roboto"/>
              <a:ea typeface="Roboto"/>
              <a:cs typeface="Roboto"/>
              <a:sym typeface="Roboto"/>
            </a:endParaRPr>
          </a:p>
          <a:p>
            <a:pPr indent="-342900" lvl="0" marL="342900" rtl="0" algn="just">
              <a:lnSpc>
                <a:spcPct val="150000"/>
              </a:lnSpc>
              <a:spcBef>
                <a:spcPts val="0"/>
              </a:spcBef>
              <a:spcAft>
                <a:spcPts val="0"/>
              </a:spcAft>
              <a:buSzPts val="2200"/>
              <a:buFont typeface="Noto Sans Symbols"/>
              <a:buChar char="⮚"/>
            </a:pPr>
            <a:r>
              <a:rPr b="1" lang="en-US" sz="2000">
                <a:solidFill>
                  <a:srgbClr val="0D0D0D"/>
                </a:solidFill>
                <a:highlight>
                  <a:srgbClr val="FFFFFF"/>
                </a:highlight>
                <a:latin typeface="Roboto"/>
                <a:ea typeface="Roboto"/>
                <a:cs typeface="Roboto"/>
                <a:sym typeface="Roboto"/>
              </a:rPr>
              <a:t>Reliability and robustness in forecasting.</a:t>
            </a:r>
            <a:endParaRPr b="1" sz="20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80" name="Google Shape;180;p9"/>
          <p:cNvSpPr/>
          <p:nvPr/>
        </p:nvSpPr>
        <p:spPr>
          <a:xfrm>
            <a:off x="9771000" y="54986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1" name="Google Shape;181;p9"/>
          <p:cNvSpPr/>
          <p:nvPr/>
        </p:nvSpPr>
        <p:spPr>
          <a:xfrm>
            <a:off x="9595094" y="6096000"/>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82" name="Google Shape;182;p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3" name="Google Shape;183;p9"/>
          <p:cNvSpPr txBox="1"/>
          <p:nvPr>
            <p:ph idx="12" type="sldNum"/>
          </p:nvPr>
        </p:nvSpPr>
        <p:spPr>
          <a:xfrm>
            <a:off x="11277218" y="6473337"/>
            <a:ext cx="241300"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84" name="Google Shape;184;p9"/>
          <p:cNvSpPr txBox="1"/>
          <p:nvPr>
            <p:ph type="ctrTitle"/>
          </p:nvPr>
        </p:nvSpPr>
        <p:spPr>
          <a:xfrm>
            <a:off x="304800" y="138218"/>
            <a:ext cx="330454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MODELLING</a:t>
            </a:r>
            <a:endParaRPr/>
          </a:p>
        </p:txBody>
      </p:sp>
      <p:sp>
        <p:nvSpPr>
          <p:cNvPr id="185" name="Google Shape;185;p9"/>
          <p:cNvSpPr txBox="1"/>
          <p:nvPr/>
        </p:nvSpPr>
        <p:spPr>
          <a:xfrm>
            <a:off x="1029353" y="1034589"/>
            <a:ext cx="8970300" cy="56412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50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Model Training:</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Split the dataset into training and validation sets.</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Train the autoencoder model using the training data, minimizing the reconstruction error between the input and output sequences.</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Monitor the model's performance on the validation set to prevent overfitting.</a:t>
            </a:r>
            <a:endParaRPr b="1"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Latent Representation Extraction:</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Extract the latent representations learned by the encoder part of the autoencoder for each input sequence in the training data.</a:t>
            </a:r>
            <a:endParaRPr b="1" sz="20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2000"/>
              <a:buFont typeface="Roboto"/>
              <a:buNone/>
            </a:pPr>
            <a:r>
              <a:rPr b="1" lang="en-US" sz="2000">
                <a:solidFill>
                  <a:srgbClr val="0D0D0D"/>
                </a:solidFill>
                <a:highlight>
                  <a:srgbClr val="FFFFFF"/>
                </a:highlight>
                <a:latin typeface="Roboto"/>
                <a:ea typeface="Roboto"/>
                <a:cs typeface="Roboto"/>
                <a:sym typeface="Roboto"/>
              </a:rPr>
              <a:t>Forecasting Model Development:</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Develop a separate forecasting model (e.g., LSTM, GRU) that utilizes the learned latent representations as input.</a:t>
            </a:r>
            <a:endParaRPr b="1" sz="2000">
              <a:solidFill>
                <a:srgbClr val="0D0D0D"/>
              </a:solidFill>
              <a:highlight>
                <a:srgbClr val="FFFFFF"/>
              </a:highlight>
              <a:latin typeface="Roboto"/>
              <a:ea typeface="Roboto"/>
              <a:cs typeface="Roboto"/>
              <a:sym typeface="Roboto"/>
            </a:endParaRPr>
          </a:p>
          <a:p>
            <a:pPr indent="-355600" lvl="1" marL="914400" rtl="0" algn="l">
              <a:lnSpc>
                <a:spcPct val="115000"/>
              </a:lnSpc>
              <a:spcBef>
                <a:spcPts val="0"/>
              </a:spcBef>
              <a:spcAft>
                <a:spcPts val="0"/>
              </a:spcAft>
              <a:buClr>
                <a:srgbClr val="0D0D0D"/>
              </a:buClr>
              <a:buSzPts val="2000"/>
              <a:buFont typeface="Roboto"/>
              <a:buChar char="●"/>
            </a:pPr>
            <a:r>
              <a:rPr b="1" lang="en-US" sz="2000">
                <a:solidFill>
                  <a:srgbClr val="0D0D0D"/>
                </a:solidFill>
                <a:highlight>
                  <a:srgbClr val="FFFFFF"/>
                </a:highlight>
                <a:latin typeface="Roboto"/>
                <a:ea typeface="Roboto"/>
                <a:cs typeface="Roboto"/>
                <a:sym typeface="Roboto"/>
              </a:rPr>
              <a:t>Train the forecasting model using the latent representations as features and the actual future values as targets.</a:t>
            </a:r>
            <a:endParaRPr b="1" sz="20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b="1" sz="2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2024-04-03T05:24:48Z</dcterms:created>
  <dc:creator>Praveena 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