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256" r:id="rId3"/>
    <p:sldId id="258" r:id="rId5"/>
    <p:sldId id="259" r:id="rId6"/>
    <p:sldId id="260" r:id="rId7"/>
    <p:sldId id="276" r:id="rId8"/>
    <p:sldId id="277" r:id="rId9"/>
    <p:sldId id="263" r:id="rId10"/>
    <p:sldId id="264" r:id="rId11"/>
    <p:sldId id="267" r:id="rId12"/>
    <p:sldId id="280" r:id="rId13"/>
    <p:sldId id="273" r:id="rId14"/>
    <p:sldId id="281" r:id="rId15"/>
    <p:sldId id="274" r:id="rId16"/>
    <p:sldId id="269" r:id="rId17"/>
    <p:sldId id="270" r:id="rId18"/>
    <p:sldId id="295" r:id="rId19"/>
    <p:sldId id="278" r:id="rId20"/>
    <p:sldId id="271" r:id="rId21"/>
    <p:sldId id="294" r:id="rId22"/>
    <p:sldId id="279" r:id="rId23"/>
    <p:sldId id="282" r:id="rId24"/>
    <p:sldId id="272" r:id="rId25"/>
    <p:sldId id="283" r:id="rId26"/>
    <p:sldId id="284" r:id="rId27"/>
    <p:sldId id="292" r:id="rId28"/>
    <p:sldId id="293" r:id="rId29"/>
    <p:sldId id="265" r:id="rId30"/>
    <p:sldId id="288" r:id="rId31"/>
    <p:sldId id="289" r:id="rId32"/>
    <p:sldId id="290" r:id="rId33"/>
    <p:sldId id="291" r:id="rId34"/>
    <p:sldId id="287" r:id="rId35"/>
    <p:sldId id="286" r:id="rId36"/>
    <p:sldId id="266" r:id="rId37"/>
    <p:sldId id="285" r:id="rId38"/>
    <p:sldId id="26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3548" autoAdjust="0"/>
  </p:normalViewPr>
  <p:slideViewPr>
    <p:cSldViewPr>
      <p:cViewPr>
        <p:scale>
          <a:sx n="66" d="100"/>
          <a:sy n="66" d="100"/>
        </p:scale>
        <p:origin x="-1853" y="-413"/>
      </p:cViewPr>
      <p:guideLst>
        <p:guide orient="horz" pos="2136"/>
        <p:guide pos="28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defRPr>
            </a:lvl1pPr>
          </a:lstStyle>
          <a:p>
            <a:r>
              <a:rPr lang="en-US"/>
              <a:t>Easwari Engineering College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defRPr>
            </a:lvl1pPr>
          </a:lstStyle>
          <a:p>
            <a:r>
              <a:rPr lang="en-US"/>
              <a:t>fvffb</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defRPr>
            </a:lvl1pPr>
          </a:lstStyle>
          <a:p>
            <a:r>
              <a:rPr lang="en-US"/>
              <a:t>Easwari Engineering College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defRPr>
            </a:lvl1pPr>
          </a:lstStyle>
          <a:p>
            <a:r>
              <a:rPr lang="en-US"/>
              <a:t>fvffb</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endParaRPr lang="en-US"/>
          </a:p>
        </p:txBody>
      </p:sp>
      <p:sp>
        <p:nvSpPr>
          <p:cNvPr id="15362" name="Slide Image Placeholder 1"/>
          <p:cNvSpPr>
            <a:spLocks noGrp="1" noRot="1" noChangeAspect="1" noTextEdit="1"/>
          </p:cNvSpPr>
          <p:nvPr>
            <p:ph type="sldImg"/>
          </p:nvPr>
        </p:nvSpPr>
        <p:spPr bwMode="auto">
          <a:noFill/>
          <a:ln>
            <a:solidFill>
              <a:srgbClr val="000000"/>
            </a:solidFill>
            <a:miter lim="800000"/>
          </a:ln>
        </p:spPr>
      </p:sp>
      <p:sp>
        <p:nvSpPr>
          <p:cNvPr id="1536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7172"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69677E2-55B8-4ED5-A6A8-535F4F6D9FAD}" type="slidenum">
              <a:rPr lang="en-US" smtClean="0"/>
            </a:fld>
            <a:endParaRPr lang="en-US" smtClean="0"/>
          </a:p>
        </p:txBody>
      </p:sp>
      <p:sp>
        <p:nvSpPr>
          <p:cNvPr id="7173" name="Header Placeholder 4"/>
          <p:cNvSpPr>
            <a:spLocks noGrp="1"/>
          </p:cNvSpPr>
          <p:nvPr>
            <p:ph type="hdr" sz="quarter"/>
          </p:nvPr>
        </p:nvSpPr>
        <p:spPr bwMode="auto">
          <a:ln>
            <a:miter lim="800000"/>
          </a:ln>
        </p:spPr>
        <p:txBody>
          <a:bodyPr rtlCol="0"/>
          <a:lstStyle/>
          <a:p>
            <a:pPr>
              <a:defRPr/>
            </a:pPr>
            <a:r>
              <a:rPr lang="en-US">
                <a:latin typeface="+mn-lt"/>
                <a:cs typeface="+mn-cs"/>
              </a:rPr>
              <a:t>Easwari Engineering College</a:t>
            </a:r>
            <a:endParaRPr lang="en-US">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Easwari Engineering College</a:t>
            </a:r>
            <a:endParaRPr lang="en-US"/>
          </a:p>
        </p:txBody>
      </p:sp>
      <p:sp>
        <p:nvSpPr>
          <p:cNvPr id="5" name="Footer Placeholder 4"/>
          <p:cNvSpPr>
            <a:spLocks noGrp="1"/>
          </p:cNvSpPr>
          <p:nvPr>
            <p:ph type="ftr" sz="quarter" idx="11"/>
          </p:nvPr>
        </p:nvSpPr>
        <p:spPr/>
        <p:txBody>
          <a:bodyPr/>
          <a:lstStyle/>
          <a:p>
            <a:r>
              <a:rPr lang="en-US" smtClean="0"/>
              <a:t>fvffb</a:t>
            </a:r>
            <a:endParaRPr lang="en-US"/>
          </a:p>
        </p:txBody>
      </p:sp>
      <p:sp>
        <p:nvSpPr>
          <p:cNvPr id="6" name="Slide Number Placeholder 5"/>
          <p:cNvSpPr>
            <a:spLocks noGrp="1"/>
          </p:cNvSpPr>
          <p:nvPr>
            <p:ph type="sldNum" sz="quarter" idx="12"/>
          </p:nvPr>
        </p:nvSpPr>
        <p:spPr/>
        <p:txBody>
          <a:bodyPr/>
          <a:lstStyle/>
          <a:p>
            <a:pPr>
              <a:defRPr/>
            </a:pPr>
            <a:fld id="{0EF8F86E-E6EC-48CA-9CA2-A3B67CEE200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Easwari Engineering College</a:t>
            </a:r>
            <a:endParaRPr lang="en-US"/>
          </a:p>
        </p:txBody>
      </p:sp>
      <p:sp>
        <p:nvSpPr>
          <p:cNvPr id="5" name="Footer Placeholder 4"/>
          <p:cNvSpPr>
            <a:spLocks noGrp="1"/>
          </p:cNvSpPr>
          <p:nvPr>
            <p:ph type="ftr" sz="quarter" idx="11"/>
          </p:nvPr>
        </p:nvSpPr>
        <p:spPr/>
        <p:txBody>
          <a:bodyPr/>
          <a:lstStyle/>
          <a:p>
            <a:r>
              <a:rPr lang="en-US" smtClean="0"/>
              <a:t>fvffb</a:t>
            </a:r>
            <a:endParaRPr lang="en-US"/>
          </a:p>
        </p:txBody>
      </p:sp>
      <p:sp>
        <p:nvSpPr>
          <p:cNvPr id="6" name="Slide Number Placeholder 5"/>
          <p:cNvSpPr>
            <a:spLocks noGrp="1"/>
          </p:cNvSpPr>
          <p:nvPr>
            <p:ph type="sldNum" sz="quarter" idx="12"/>
          </p:nvPr>
        </p:nvSpPr>
        <p:spPr/>
        <p:txBody>
          <a:bodyPr/>
          <a:lstStyle/>
          <a:p>
            <a:pPr>
              <a:defRPr/>
            </a:pPr>
            <a:fld id="{0EF8F86E-E6EC-48CA-9CA2-A3B67CEE200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endParaRPr lang="en-US"/>
          </a:p>
        </p:txBody>
      </p:sp>
      <p:sp>
        <p:nvSpPr>
          <p:cNvPr id="16386" name="Slide Image Placeholder 1"/>
          <p:cNvSpPr>
            <a:spLocks noGrp="1" noRot="1" noChangeAspect="1" noTextEdit="1"/>
          </p:cNvSpPr>
          <p:nvPr>
            <p:ph type="sldImg"/>
          </p:nvPr>
        </p:nvSpPr>
        <p:spPr bwMode="auto">
          <a:noFill/>
          <a:ln>
            <a:solidFill>
              <a:srgbClr val="000000"/>
            </a:solidFill>
            <a:miter lim="800000"/>
          </a:ln>
        </p:spPr>
      </p:sp>
      <p:sp>
        <p:nvSpPr>
          <p:cNvPr id="1638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8196" name="Header Placeholder 3"/>
          <p:cNvSpPr>
            <a:spLocks noGrp="1"/>
          </p:cNvSpPr>
          <p:nvPr>
            <p:ph type="hdr" sz="quarter"/>
          </p:nvPr>
        </p:nvSpPr>
        <p:spPr bwMode="auto">
          <a:ln>
            <a:miter lim="800000"/>
          </a:ln>
        </p:spPr>
        <p:txBody>
          <a:bodyPr rtlCol="0"/>
          <a:lstStyle/>
          <a:p>
            <a:pPr>
              <a:defRPr/>
            </a:pPr>
            <a:r>
              <a:rPr lang="en-US">
                <a:latin typeface="+mn-lt"/>
                <a:cs typeface="+mn-cs"/>
              </a:rPr>
              <a:t>Easwari Engineering College</a:t>
            </a:r>
            <a:endParaRPr lang="en-US">
              <a:latin typeface="+mn-lt"/>
              <a:cs typeface="+mn-cs"/>
            </a:endParaRPr>
          </a:p>
        </p:txBody>
      </p:sp>
      <p:sp>
        <p:nvSpPr>
          <p:cNvPr id="8197" name="Slide Number Placeholder 4"/>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E88E60B5-B61B-4A4C-8510-F812E8E55E30}" type="slidenum">
              <a:rPr lang="en-US" smtClean="0"/>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Easwari Engineering College</a:t>
            </a:r>
            <a:endParaRPr lang="en-US"/>
          </a:p>
        </p:txBody>
      </p:sp>
      <p:sp>
        <p:nvSpPr>
          <p:cNvPr id="5" name="Footer Placeholder 4"/>
          <p:cNvSpPr>
            <a:spLocks noGrp="1"/>
          </p:cNvSpPr>
          <p:nvPr>
            <p:ph type="ftr" sz="quarter" idx="11"/>
          </p:nvPr>
        </p:nvSpPr>
        <p:spPr/>
        <p:txBody>
          <a:bodyPr/>
          <a:lstStyle/>
          <a:p>
            <a:r>
              <a:rPr lang="en-US" smtClean="0"/>
              <a:t>fvffb</a:t>
            </a:r>
            <a:endParaRPr lang="en-US"/>
          </a:p>
        </p:txBody>
      </p:sp>
      <p:sp>
        <p:nvSpPr>
          <p:cNvPr id="6" name="Slide Number Placeholder 5"/>
          <p:cNvSpPr>
            <a:spLocks noGrp="1"/>
          </p:cNvSpPr>
          <p:nvPr>
            <p:ph type="sldNum" sz="quarter" idx="12"/>
          </p:nvPr>
        </p:nvSpPr>
        <p:spPr/>
        <p:txBody>
          <a:bodyPr/>
          <a:lstStyle/>
          <a:p>
            <a:pPr>
              <a:defRPr/>
            </a:pPr>
            <a:fld id="{0EF8F86E-E6EC-48CA-9CA2-A3B67CEE2003}"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Easwari Engineering College</a:t>
            </a:r>
            <a:endParaRPr lang="en-US"/>
          </a:p>
        </p:txBody>
      </p:sp>
      <p:sp>
        <p:nvSpPr>
          <p:cNvPr id="5" name="Footer Placeholder 4"/>
          <p:cNvSpPr>
            <a:spLocks noGrp="1"/>
          </p:cNvSpPr>
          <p:nvPr>
            <p:ph type="ftr" sz="quarter" idx="11"/>
          </p:nvPr>
        </p:nvSpPr>
        <p:spPr/>
        <p:txBody>
          <a:bodyPr/>
          <a:lstStyle/>
          <a:p>
            <a:r>
              <a:rPr lang="en-US" smtClean="0"/>
              <a:t>fvffb</a:t>
            </a:r>
            <a:endParaRPr lang="en-US"/>
          </a:p>
        </p:txBody>
      </p:sp>
      <p:sp>
        <p:nvSpPr>
          <p:cNvPr id="6" name="Slide Number Placeholder 5"/>
          <p:cNvSpPr>
            <a:spLocks noGrp="1"/>
          </p:cNvSpPr>
          <p:nvPr>
            <p:ph type="sldNum" sz="quarter" idx="12"/>
          </p:nvPr>
        </p:nvSpPr>
        <p:spPr/>
        <p:txBody>
          <a:bodyPr/>
          <a:lstStyle/>
          <a:p>
            <a:pPr>
              <a:defRPr/>
            </a:pPr>
            <a:fld id="{0EF8F86E-E6EC-48CA-9CA2-A3B67CEE2003}"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Easwari Engineering College</a:t>
            </a:r>
            <a:endParaRPr lang="en-US"/>
          </a:p>
        </p:txBody>
      </p:sp>
      <p:sp>
        <p:nvSpPr>
          <p:cNvPr id="5" name="Footer Placeholder 4"/>
          <p:cNvSpPr>
            <a:spLocks noGrp="1"/>
          </p:cNvSpPr>
          <p:nvPr>
            <p:ph type="ftr" sz="quarter" idx="4"/>
          </p:nvPr>
        </p:nvSpPr>
        <p:spPr/>
        <p:txBody>
          <a:bodyPr/>
          <a:p>
            <a:r>
              <a:rPr lang="en-US"/>
              <a:t>fvffb</a:t>
            </a:r>
            <a:endParaRPr lang="en-US"/>
          </a:p>
        </p:txBody>
      </p:sp>
      <p:sp>
        <p:nvSpPr>
          <p:cNvPr id="6" name="Slide Number Placeholder 5"/>
          <p:cNvSpPr>
            <a:spLocks noGrp="1"/>
          </p:cNvSpPr>
          <p:nvPr>
            <p:ph type="sldNum" sz="quarter" idx="5"/>
          </p:nvPr>
        </p:nvSpPr>
        <p:spPr/>
        <p:txBody>
          <a:bodyPr/>
          <a:p>
            <a:pPr>
              <a:defRPr/>
            </a:pPr>
            <a:fld id="{0EF8F86E-E6EC-48CA-9CA2-A3B67CEE2003}"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5"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5"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5"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5"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5"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6"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8"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4"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3"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6"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r>
              <a:rPr lang="en-US" smtClean="0"/>
              <a:t>23-June-22</a:t>
            </a:r>
            <a:endParaRPr lang="en-US"/>
          </a:p>
        </p:txBody>
      </p:sp>
      <p:sp>
        <p:nvSpPr>
          <p:cNvPr id="6" name="Footer Placeholder 4"/>
          <p:cNvSpPr>
            <a:spLocks noGrp="1"/>
          </p:cNvSpPr>
          <p:nvPr>
            <p:ph type="ftr" sz="quarter" idx="11"/>
          </p:nvPr>
        </p:nvSpPr>
        <p:spPr/>
        <p:txBody>
          <a:bodyPr/>
          <a:lstStyle>
            <a:lvl1pPr>
              <a:defRPr/>
            </a:lvl1pPr>
          </a:lstStyle>
          <a:p>
            <a:r>
              <a:rPr lang="en-US" smtClean="0"/>
              <a:t>Final Review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23-June-22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defRPr>
            </a:lvl1pPr>
          </a:lstStyle>
          <a:p>
            <a:r>
              <a:rPr lang="en-US" smtClean="0"/>
              <a:t>Final Review</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533400" y="6324600"/>
            <a:ext cx="2133600" cy="365125"/>
          </a:xfrm>
        </p:spPr>
        <p:txBody>
          <a:bodyPr/>
          <a:lstStyle/>
          <a:p>
            <a:pPr>
              <a:defRPr/>
            </a:pPr>
            <a:r>
              <a:rPr lang="en-IN" altLang="en-US" smtClean="0"/>
              <a:t>23-June</a:t>
            </a:r>
            <a:r>
              <a:rPr lang="en-US" smtClean="0"/>
              <a:t>-22</a:t>
            </a:r>
            <a:endParaRPr lang="en-US" dirty="0"/>
          </a:p>
        </p:txBody>
      </p:sp>
      <p:sp>
        <p:nvSpPr>
          <p:cNvPr id="19" name="Slide Number Placeholder 5"/>
          <p:cNvSpPr>
            <a:spLocks noGrp="1"/>
          </p:cNvSpPr>
          <p:nvPr>
            <p:ph type="sldNum" sz="quarter" idx="12"/>
          </p:nvPr>
        </p:nvSpPr>
        <p:spPr/>
        <p:txBody>
          <a:bodyPr/>
          <a:lstStyle/>
          <a:p>
            <a:pPr>
              <a:defRPr/>
            </a:pPr>
            <a:fld id="{8C4775C7-C811-4ADD-B0FC-0CF6B9FF4935}" type="slidenum">
              <a:rPr lang="en-US"/>
            </a:fld>
            <a:endParaRPr lang="en-US"/>
          </a:p>
        </p:txBody>
      </p:sp>
      <p:sp>
        <p:nvSpPr>
          <p:cNvPr id="4" name="Title 1"/>
          <p:cNvSpPr txBox="1"/>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11" name="Title 1"/>
          <p:cNvSpPr txBox="1"/>
          <p:nvPr/>
        </p:nvSpPr>
        <p:spPr>
          <a:xfrm>
            <a:off x="3200400" y="2286000"/>
            <a:ext cx="2362200" cy="990600"/>
          </a:xfrm>
          <a:prstGeom prst="rect">
            <a:avLst/>
          </a:prstGeom>
        </p:spPr>
        <p:txBody>
          <a:bodyPr anchor="ctr"/>
          <a:lstStyle/>
          <a:p>
            <a:pPr algn="ctr" fontAlgn="auto">
              <a:spcAft>
                <a:spcPts val="0"/>
              </a:spcAft>
              <a:defRPr/>
            </a:pPr>
            <a:endParaRPr lang="en-US" sz="3500" dirty="0">
              <a:latin typeface="Arial Black" panose="020B0A04020102020204" pitchFamily="34" charset="0"/>
              <a:ea typeface="+mj-ea"/>
              <a:cs typeface="+mj-cs"/>
            </a:endParaRPr>
          </a:p>
        </p:txBody>
      </p:sp>
      <p:sp>
        <p:nvSpPr>
          <p:cNvPr id="18" name="Title 1"/>
          <p:cNvSpPr txBox="1"/>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p:nvPr/>
        </p:nvSpPr>
        <p:spPr>
          <a:xfrm>
            <a:off x="304800" y="3886200"/>
            <a:ext cx="6553200" cy="1676400"/>
          </a:xfrm>
          <a:prstGeom prst="rect">
            <a:avLst/>
          </a:prstGeom>
        </p:spPr>
        <p:txBody>
          <a:bodyPr anchor="ctr"/>
          <a:lstStyle/>
          <a:p>
            <a:r>
              <a:rPr lang="en-US" sz="2000" b="1" dirty="0"/>
              <a:t>STUDENT MEMBERS:</a:t>
            </a:r>
            <a:endParaRPr lang="en-US" sz="2000" b="1" dirty="0"/>
          </a:p>
          <a:p>
            <a:r>
              <a:rPr lang="en-US" sz="2000" b="1" dirty="0"/>
              <a:t>ANEESA K BANU (</a:t>
            </a:r>
            <a:r>
              <a:rPr lang="en-US" sz="2000" b="1" dirty="0" smtClean="0"/>
              <a:t>310618104011)</a:t>
            </a:r>
            <a:endParaRPr lang="en-US" sz="2000" b="1" dirty="0"/>
          </a:p>
          <a:p>
            <a:r>
              <a:rPr lang="en-US" sz="2000" b="1" dirty="0"/>
              <a:t>DHIVYA S (310618104027)</a:t>
            </a:r>
            <a:endParaRPr lang="en-US" sz="2000" b="1" dirty="0"/>
          </a:p>
          <a:p>
            <a:r>
              <a:rPr lang="en-US" sz="2000" b="1" dirty="0"/>
              <a:t>MUKESH KARTHIKEYAN S (310618104061)</a:t>
            </a:r>
            <a:endParaRPr lang="en-US" sz="2000" b="1" dirty="0"/>
          </a:p>
          <a:p>
            <a:endParaRPr lang="en-US" dirty="0"/>
          </a:p>
          <a:p>
            <a:endParaRPr lang="en-US" sz="2500" dirty="0"/>
          </a:p>
        </p:txBody>
      </p:sp>
      <p:sp>
        <p:nvSpPr>
          <p:cNvPr id="23" name="Title 1"/>
          <p:cNvSpPr txBox="1"/>
          <p:nvPr/>
        </p:nvSpPr>
        <p:spPr>
          <a:xfrm>
            <a:off x="5448300" y="3581400"/>
            <a:ext cx="4343400" cy="1752600"/>
          </a:xfrm>
          <a:prstGeom prst="rect">
            <a:avLst/>
          </a:prstGeom>
        </p:spPr>
        <p:txBody>
          <a:bodyPr anchor="ctr">
            <a:normAutofit/>
          </a:bodyPr>
          <a:lstStyle/>
          <a:p>
            <a:pPr fontAlgn="auto">
              <a:spcAft>
                <a:spcPts val="0"/>
              </a:spcAft>
              <a:defRPr/>
            </a:pPr>
            <a:r>
              <a:rPr lang="en-US" sz="2000" b="1" dirty="0" smtClean="0"/>
              <a:t>   SUPERVISOR</a:t>
            </a:r>
            <a:r>
              <a:rPr lang="en-US" sz="2000" b="1" dirty="0"/>
              <a:t>:</a:t>
            </a:r>
            <a:endParaRPr lang="en-US" sz="2000" b="1" dirty="0"/>
          </a:p>
          <a:p>
            <a:pPr fontAlgn="auto">
              <a:spcAft>
                <a:spcPts val="0"/>
              </a:spcAft>
              <a:defRPr/>
            </a:pPr>
            <a:r>
              <a:rPr lang="en-US" sz="2000" b="1" dirty="0"/>
              <a:t>   MRS.B. PADMAVATHI</a:t>
            </a:r>
            <a:endParaRPr lang="en-US" sz="2000" b="1" dirty="0"/>
          </a:p>
          <a:p>
            <a:pPr fontAlgn="auto">
              <a:spcAft>
                <a:spcPts val="0"/>
              </a:spcAft>
              <a:defRPr/>
            </a:pPr>
            <a:r>
              <a:rPr lang="en-US" sz="2000" b="1" dirty="0"/>
              <a:t>   ASSISTANT PROFESSOR</a:t>
            </a:r>
            <a:endParaRPr lang="en-US" sz="2000" b="1" dirty="0"/>
          </a:p>
          <a:p>
            <a:pPr fontAlgn="auto">
              <a:spcAft>
                <a:spcPts val="0"/>
              </a:spcAft>
              <a:defRPr/>
            </a:pPr>
            <a:endParaRPr lang="en-US" sz="2400" dirty="0">
              <a:ea typeface="+mj-ea"/>
            </a:endParaRPr>
          </a:p>
        </p:txBody>
      </p:sp>
      <p:sp>
        <p:nvSpPr>
          <p:cNvPr id="26" name="Title 1"/>
          <p:cNvSpPr txBox="1"/>
          <p:nvPr/>
        </p:nvSpPr>
        <p:spPr>
          <a:xfrm>
            <a:off x="7543800" y="41148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anose="020B0604020202020204" pitchFamily="34" charset="0"/>
              <a:buNone/>
              <a:defRPr/>
            </a:pPr>
            <a:endParaRPr lang="en-US" sz="3200" b="1" dirty="0">
              <a:solidFill>
                <a:schemeClr val="tx1">
                  <a:tint val="75000"/>
                </a:schemeClr>
              </a:solidFill>
              <a:latin typeface="+mn-lt"/>
              <a:cs typeface="+mn-cs"/>
            </a:endParaRPr>
          </a:p>
        </p:txBody>
      </p:sp>
      <p:sp>
        <p:nvSpPr>
          <p:cNvPr id="37" name="Title 1"/>
          <p:cNvSpPr txBox="1"/>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fld>
            <a:endParaRPr lang="en-US" sz="1200" dirty="0">
              <a:solidFill>
                <a:schemeClr val="tx1">
                  <a:tint val="75000"/>
                </a:schemeClr>
              </a:solidFill>
              <a:latin typeface="+mn-lt"/>
              <a:cs typeface="+mn-cs"/>
            </a:endParaRPr>
          </a:p>
        </p:txBody>
      </p:sp>
      <p:sp>
        <p:nvSpPr>
          <p:cNvPr id="20" name="Footer Placeholder 19"/>
          <p:cNvSpPr>
            <a:spLocks noGrp="1"/>
          </p:cNvSpPr>
          <p:nvPr>
            <p:ph type="ftr" sz="quarter" idx="11"/>
          </p:nvPr>
        </p:nvSpPr>
        <p:spPr/>
        <p:txBody>
          <a:bodyPr/>
          <a:lstStyle/>
          <a:p>
            <a:r>
              <a:rPr lang="en-US" dirty="0" smtClean="0"/>
              <a:t>Final Review</a:t>
            </a:r>
            <a:endParaRPr lang="en-US" dirty="0"/>
          </a:p>
        </p:txBody>
      </p:sp>
      <p:sp>
        <p:nvSpPr>
          <p:cNvPr id="2" name="Rectangle 1"/>
          <p:cNvSpPr/>
          <p:nvPr/>
        </p:nvSpPr>
        <p:spPr>
          <a:xfrm>
            <a:off x="1219200" y="1981200"/>
            <a:ext cx="6553200" cy="1200329"/>
          </a:xfrm>
          <a:prstGeom prst="rect">
            <a:avLst/>
          </a:prstGeom>
        </p:spPr>
        <p:txBody>
          <a:bodyPr wrap="square">
            <a:spAutoFit/>
          </a:bodyPr>
          <a:lstStyle/>
          <a:p>
            <a:pPr algn="ctr" fontAlgn="auto">
              <a:spcAft>
                <a:spcPts val="0"/>
              </a:spcAft>
              <a:defRPr/>
            </a:pPr>
            <a:r>
              <a:rPr lang="en-US" sz="2400" dirty="0">
                <a:latin typeface="Arial Black" panose="020B0A04020102020204" pitchFamily="34" charset="0"/>
              </a:rPr>
              <a:t>LANE AND TRAFFIC SIGN DETECTION IN SELF DRIVING </a:t>
            </a:r>
            <a:r>
              <a:rPr lang="en-US" sz="2400" dirty="0" smtClean="0">
                <a:latin typeface="Arial Black" panose="020B0A04020102020204" pitchFamily="34" charset="0"/>
              </a:rPr>
              <a:t>CARS USING DEEP LEARNING</a:t>
            </a:r>
            <a:endParaRPr lang="en-US"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50EBCA6D-DC44-44C8-B918-0497E88F036A}" type="slidenum">
              <a:rPr lang="en-US" smtClean="0"/>
            </a:fld>
            <a:endParaRPr lang="en-US"/>
          </a:p>
        </p:txBody>
      </p:sp>
      <p:sp>
        <p:nvSpPr>
          <p:cNvPr id="9" name="Title 1"/>
          <p:cNvSpPr txBox="1"/>
          <p:nvPr/>
        </p:nvSpPr>
        <p:spPr bwMode="auto">
          <a:xfrm>
            <a:off x="457200" y="838200"/>
            <a:ext cx="8229600" cy="151066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r>
              <a:rPr lang="en-US" sz="2400" b="1" dirty="0" smtClean="0">
                <a:latin typeface="Arial" panose="020B0604020202020204" pitchFamily="34" charset="0"/>
                <a:cs typeface="Arial" panose="020B0604020202020204" pitchFamily="34" charset="0"/>
              </a:rPr>
              <a:t>System Architecture</a:t>
            </a:r>
            <a:endParaRPr lang="en-US" sz="3800" dirty="0" smtClean="0">
              <a:latin typeface="Arial" panose="020B0604020202020204" pitchFamily="34" charset="0"/>
              <a:cs typeface="Arial" panose="020B0604020202020204" pitchFamily="34" charset="0"/>
            </a:endParaRPr>
          </a:p>
          <a:p>
            <a:pPr eaLnBrk="1" hangingPunct="1"/>
            <a:endParaRPr lang="en-IN" sz="2000" dirty="0">
              <a:latin typeface="Arial" panose="020B0604020202020204" pitchFamily="34" charset="0"/>
              <a:cs typeface="Arial" panose="020B0604020202020204" pitchFamily="34" charset="0"/>
            </a:endParaRPr>
          </a:p>
          <a:p>
            <a:pPr eaLnBrk="1" hangingPunct="1"/>
            <a:r>
              <a:rPr lang="en-IN" sz="2000" dirty="0">
                <a:latin typeface="Arial" panose="020B0604020202020204" pitchFamily="34" charset="0"/>
                <a:cs typeface="Arial" panose="020B0604020202020204" pitchFamily="34" charset="0"/>
              </a:rPr>
              <a:t>CNN Model </a:t>
            </a:r>
            <a:r>
              <a:rPr lang="en-US" altLang="en-IN" sz="2000" dirty="0">
                <a:latin typeface="Arial" panose="020B0604020202020204" pitchFamily="34" charset="0"/>
                <a:cs typeface="Arial" panose="020B0604020202020204" pitchFamily="34" charset="0"/>
              </a:rPr>
              <a:t>A</a:t>
            </a:r>
            <a:r>
              <a:rPr lang="en-IN" sz="2000" dirty="0">
                <a:latin typeface="Arial" panose="020B0604020202020204" pitchFamily="34" charset="0"/>
                <a:cs typeface="Arial" panose="020B0604020202020204" pitchFamily="34" charset="0"/>
              </a:rPr>
              <a:t>rchitecture </a:t>
            </a:r>
            <a:endParaRPr lang="en-IN" sz="2000" dirty="0" smtClean="0">
              <a:latin typeface="Arial" panose="020B0604020202020204" pitchFamily="34" charset="0"/>
              <a:cs typeface="Arial" panose="020B0604020202020204" pitchFamily="34" charset="0"/>
            </a:endParaRPr>
          </a:p>
          <a:p>
            <a:pPr eaLnBrk="1" hangingPunct="1"/>
            <a:r>
              <a:rPr lang="en-IN" sz="2000" dirty="0" smtClean="0">
                <a:latin typeface="Arial" panose="020B0604020202020204" pitchFamily="34" charset="0"/>
                <a:cs typeface="Arial" panose="020B0604020202020204" pitchFamily="34" charset="0"/>
              </a:rPr>
              <a:t>for </a:t>
            </a:r>
            <a:r>
              <a:rPr lang="en-US" sz="2000" dirty="0" smtClean="0">
                <a:latin typeface="Arial" panose="020B0604020202020204" pitchFamily="34" charset="0"/>
                <a:cs typeface="Arial" panose="020B0604020202020204" pitchFamily="34" charset="0"/>
              </a:rPr>
              <a:t>Traffic Sign Detection</a:t>
            </a:r>
            <a:endParaRPr lang="en-US" sz="2000" dirty="0" smtClean="0">
              <a:latin typeface="Arial" panose="020B0604020202020204" pitchFamily="34" charset="0"/>
              <a:cs typeface="Arial" panose="020B0604020202020204" pitchFamily="34" charset="0"/>
            </a:endParaRPr>
          </a:p>
        </p:txBody>
      </p:sp>
      <p:sp>
        <p:nvSpPr>
          <p:cNvPr id="10"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7F31418-5084-4D68-8F53-21EECA98D304}"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11" name="Footer Placeholder 8"/>
          <p:cNvSpPr txBox="1"/>
          <p:nvPr/>
        </p:nvSpPr>
        <p:spPr>
          <a:xfrm>
            <a:off x="3124200" y="6356350"/>
            <a:ext cx="2895600" cy="365125"/>
          </a:xfrm>
          <a:prstGeom prst="rect">
            <a:avLst/>
          </a:prstGeom>
        </p:spPr>
        <p:txBody>
          <a:bodyPr vert="horz" wrap="square" lIns="91440" tIns="45720" rIns="91440" bIns="45720" numCol="1" anchor="ctr" anchorCtr="0" compatLnSpc="1"/>
          <a:lstStyle>
            <a:defPPr>
              <a:defRPr lang="en-US"/>
            </a:defPPr>
            <a:lvl1pPr algn="ct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13" name="Title 1"/>
          <p:cNvSpPr txBox="1"/>
          <p:nvPr/>
        </p:nvSpPr>
        <p:spPr>
          <a:xfrm>
            <a:off x="152400" y="7620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14" name="Content Placeholder 13"/>
          <p:cNvPicPr>
            <a:picLocks noGrp="1"/>
          </p:cNvPicPr>
          <p:nvPr>
            <p:ph idx="1"/>
          </p:nvPr>
        </p:nvPicPr>
        <p:blipFill>
          <a:blip r:embed="rId1"/>
          <a:stretch>
            <a:fillRect/>
          </a:stretch>
        </p:blipFill>
        <p:spPr>
          <a:xfrm>
            <a:off x="1295400" y="2367915"/>
            <a:ext cx="6953250" cy="33470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EF8F95C3-0B3E-4EA8-9E1A-F3A9A9CBB02D}" type="slidenum">
              <a:rPr lang="en-US"/>
            </a:fld>
            <a:endParaRPr lang="en-US"/>
          </a:p>
        </p:txBody>
      </p:sp>
      <p:sp>
        <p:nvSpPr>
          <p:cNvPr id="33794" name="Rectangle 2"/>
          <p:cNvSpPr>
            <a:spLocks noGrp="1"/>
          </p:cNvSpPr>
          <p:nvPr>
            <p:ph type="title"/>
          </p:nvPr>
        </p:nvSpPr>
        <p:spPr>
          <a:xfrm>
            <a:off x="457200" y="0"/>
            <a:ext cx="7848600" cy="838200"/>
          </a:xfrm>
        </p:spPr>
        <p:txBody>
          <a:bodyPr/>
          <a:lstStyle/>
          <a:p>
            <a:br>
              <a:rPr lang="en-US" sz="3800" dirty="0" smtClean="0">
                <a:latin typeface="Arial" panose="020B0604020202020204" pitchFamily="34" charset="0"/>
              </a:rPr>
            </a:br>
            <a:br>
              <a:rPr lang="en-US" sz="3800" dirty="0">
                <a:latin typeface="Arial" panose="020B0604020202020204" pitchFamily="34" charset="0"/>
              </a:rPr>
            </a:br>
            <a:br>
              <a:rPr lang="en-US" sz="3800" dirty="0" smtClean="0">
                <a:latin typeface="Arial" panose="020B0604020202020204" pitchFamily="34" charset="0"/>
              </a:rPr>
            </a:br>
            <a:br>
              <a:rPr lang="en-US" sz="3800" dirty="0">
                <a:latin typeface="Arial" panose="020B0604020202020204" pitchFamily="34" charset="0"/>
              </a:rPr>
            </a:br>
            <a:br>
              <a:rPr lang="en-US" sz="3800" dirty="0" smtClean="0">
                <a:latin typeface="Arial" panose="020B0604020202020204" pitchFamily="34" charset="0"/>
              </a:rPr>
            </a:br>
            <a:r>
              <a:rPr lang="en-US" sz="3800" dirty="0" smtClean="0">
                <a:latin typeface="Arial" panose="020B0604020202020204" pitchFamily="34" charset="0"/>
              </a:rPr>
              <a:t>  </a:t>
            </a:r>
            <a:r>
              <a:rPr lang="en-US" sz="2400" b="1" dirty="0" smtClean="0">
                <a:latin typeface="Arial" panose="020B0604020202020204" pitchFamily="34" charset="0"/>
                <a:cs typeface="Arial" panose="020B0604020202020204" pitchFamily="34" charset="0"/>
              </a:rPr>
              <a:t>Functional Architecture</a:t>
            </a:r>
            <a:br>
              <a:rPr lang="en-US" sz="3600" b="1" dirty="0" smtClean="0">
                <a:latin typeface="Arial" panose="020B0604020202020204" pitchFamily="34" charset="0"/>
                <a:cs typeface="Arial" panose="020B0604020202020204" pitchFamily="34" charset="0"/>
              </a:rPr>
            </a:br>
            <a:br>
              <a:rPr lang="en-IN" sz="3600" b="1" dirty="0">
                <a:latin typeface="Arial" panose="020B0604020202020204" pitchFamily="34" charset="0"/>
                <a:cs typeface="Arial" panose="020B0604020202020204" pitchFamily="34" charset="0"/>
              </a:rPr>
            </a:br>
            <a:br>
              <a:rPr lang="en-US" sz="3600" b="1" dirty="0" smtClean="0">
                <a:latin typeface="Arial" panose="020B0604020202020204" pitchFamily="34" charset="0"/>
                <a:cs typeface="Arial" panose="020B0604020202020204" pitchFamily="34" charset="0"/>
              </a:rPr>
            </a:br>
            <a:endParaRPr lang="en-US" sz="3600" b="1" dirty="0" smtClean="0">
              <a:latin typeface="Arial" panose="020B0604020202020204" pitchFamily="34" charset="0"/>
              <a:cs typeface="Arial" panose="020B0604020202020204" pitchFamily="34" charset="0"/>
            </a:endParaRPr>
          </a:p>
        </p:txBody>
      </p:sp>
      <p:sp>
        <p:nvSpPr>
          <p:cNvPr id="33795" name="Rectangle 3"/>
          <p:cNvSpPr>
            <a:spLocks noGrp="1"/>
          </p:cNvSpPr>
          <p:nvPr>
            <p:ph type="body" idx="1"/>
          </p:nvPr>
        </p:nvSpPr>
        <p:spPr/>
        <p:txBody>
          <a:bodyPr/>
          <a:lstStyle/>
          <a:p>
            <a:pPr marL="0" indent="0" algn="ctr">
              <a:buNone/>
            </a:pPr>
            <a:r>
              <a:rPr lang="en-IN" sz="2000" dirty="0" smtClean="0">
                <a:latin typeface="Arial" panose="020B0604020202020204" pitchFamily="34" charset="0"/>
                <a:cs typeface="Arial" panose="020B0604020202020204" pitchFamily="34" charset="0"/>
                <a:sym typeface="+mn-ea"/>
              </a:rPr>
              <a:t>Lane </a:t>
            </a:r>
            <a:r>
              <a:rPr lang="en-IN" sz="2000" dirty="0">
                <a:latin typeface="Arial" panose="020B0604020202020204" pitchFamily="34" charset="0"/>
                <a:cs typeface="Arial" panose="020B0604020202020204" pitchFamily="34" charset="0"/>
                <a:sym typeface="+mn-ea"/>
              </a:rPr>
              <a:t>Detection</a:t>
            </a:r>
            <a:endParaRPr lang="en-IN" sz="2000" dirty="0" smtClean="0">
              <a:latin typeface="Arial" panose="020B0604020202020204" pitchFamily="34" charset="0"/>
              <a:cs typeface="Arial" panose="020B0604020202020204" pitchFamily="34" charset="0"/>
              <a:sym typeface="+mn-ea"/>
            </a:endParaRPr>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8"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914400" y="2057400"/>
            <a:ext cx="7361555" cy="342900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US" sz="2400" b="1" dirty="0">
                <a:latin typeface="Arial" panose="020B0604020202020204" pitchFamily="34" charset="0"/>
                <a:cs typeface="Arial" panose="020B0604020202020204" pitchFamily="34" charset="0"/>
              </a:rPr>
              <a:t>Functional Architecture</a:t>
            </a:r>
            <a:br>
              <a:rPr lang="en-US" sz="3600" b="1" dirty="0">
                <a:latin typeface="Arial" panose="020B0604020202020204" pitchFamily="34" charset="0"/>
                <a:cs typeface="Arial" panose="020B0604020202020204" pitchFamily="34" charset="0"/>
              </a:rPr>
            </a:br>
            <a:br>
              <a:rPr lang="en-US" sz="3600" b="1" dirty="0">
                <a:latin typeface="Arial" panose="020B0604020202020204" pitchFamily="34" charset="0"/>
                <a:cs typeface="Arial" panose="020B0604020202020204" pitchFamily="34" charset="0"/>
              </a:rPr>
            </a:br>
            <a:r>
              <a:rPr lang="en-IN" sz="2000" dirty="0" smtClean="0">
                <a:latin typeface="Arial" panose="020B0604020202020204" pitchFamily="34" charset="0"/>
                <a:cs typeface="Arial" panose="020B0604020202020204" pitchFamily="34" charset="0"/>
              </a:rPr>
              <a:t>Traffic </a:t>
            </a:r>
            <a:r>
              <a:rPr lang="en-US" altLang="en-IN" sz="2000" dirty="0" smtClean="0">
                <a:latin typeface="Arial" panose="020B0604020202020204" pitchFamily="34" charset="0"/>
                <a:cs typeface="Arial" panose="020B0604020202020204" pitchFamily="34" charset="0"/>
              </a:rPr>
              <a:t>S</a:t>
            </a:r>
            <a:r>
              <a:rPr lang="en-IN" sz="2000" dirty="0" smtClean="0">
                <a:latin typeface="Arial" panose="020B0604020202020204" pitchFamily="34" charset="0"/>
                <a:cs typeface="Arial" panose="020B0604020202020204" pitchFamily="34" charset="0"/>
              </a:rPr>
              <a:t>ign </a:t>
            </a:r>
            <a:r>
              <a:rPr lang="en-IN" sz="2000" dirty="0">
                <a:latin typeface="Arial" panose="020B0604020202020204" pitchFamily="34" charset="0"/>
                <a:cs typeface="Arial" panose="020B0604020202020204" pitchFamily="34" charset="0"/>
              </a:rPr>
              <a:t>Detection</a:t>
            </a:r>
            <a:br>
              <a:rPr lang="en-IN" sz="3600" b="1" dirty="0">
                <a:latin typeface="Arial" panose="020B0604020202020204" pitchFamily="34" charset="0"/>
                <a:cs typeface="Arial" panose="020B0604020202020204" pitchFamily="34" charset="0"/>
              </a:rPr>
            </a:br>
            <a:endParaRPr lang="en-IN" sz="3600" dirty="0"/>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EF8F95C3-0B3E-4EA8-9E1A-F3A9A9CBB02D}" type="slidenum">
              <a:rPr lang="en-US" smtClean="0"/>
            </a:fld>
            <a:endParaRPr lang="en-US"/>
          </a:p>
        </p:txBody>
      </p:sp>
      <p:sp>
        <p:nvSpPr>
          <p:cNvPr id="9" name="Footer Placeholder 5"/>
          <p:cNvSpPr txBox="1"/>
          <p:nvPr/>
        </p:nvSpPr>
        <p:spPr>
          <a:xfrm>
            <a:off x="3124200" y="6356350"/>
            <a:ext cx="2895600" cy="365125"/>
          </a:xfrm>
          <a:prstGeom prst="rect">
            <a:avLst/>
          </a:prstGeom>
        </p:spPr>
        <p:txBody>
          <a:bodyPr vert="horz" wrap="square" lIns="91440" tIns="45720" rIns="91440" bIns="45720" numCol="1" anchor="ctr" anchorCtr="0" compatLnSpc="1"/>
          <a:lstStyle>
            <a:defPPr>
              <a:defRPr lang="en-US"/>
            </a:defPPr>
            <a:lvl1pPr algn="ct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dirty="0" smtClean="0"/>
              <a:t>Third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13" name="Content Placeholder 12"/>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2286000"/>
            <a:ext cx="7848600" cy="38100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p>
            <a:r>
              <a:rPr lang="en-US" smtClean="0"/>
              <a:t>Final Review</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8FB4FC85-3BF2-4EAD-BAE1-689344112D79}" type="slidenum">
              <a:rPr lang="en-US"/>
            </a:fld>
            <a:endParaRPr lang="en-US"/>
          </a:p>
        </p:txBody>
      </p:sp>
      <p:sp>
        <p:nvSpPr>
          <p:cNvPr id="34818" name="Rectangle 2"/>
          <p:cNvSpPr>
            <a:spLocks noGrp="1"/>
          </p:cNvSpPr>
          <p:nvPr>
            <p:ph type="title"/>
          </p:nvPr>
        </p:nvSpPr>
        <p:spPr>
          <a:xfrm>
            <a:off x="457200" y="274638"/>
            <a:ext cx="7924800" cy="411162"/>
          </a:xfrm>
        </p:spPr>
        <p:txBody>
          <a:bodyPr/>
          <a:lstStyle/>
          <a:p>
            <a:br>
              <a:rPr lang="en-US" sz="3400" dirty="0" smtClean="0">
                <a:latin typeface="Arial" panose="020B0604020202020204" pitchFamily="34" charset="0"/>
              </a:rPr>
            </a:br>
            <a:br>
              <a:rPr lang="en-US" sz="3400" dirty="0">
                <a:latin typeface="Arial" panose="020B0604020202020204" pitchFamily="34" charset="0"/>
              </a:rPr>
            </a:br>
            <a:r>
              <a:rPr lang="en-US" sz="3400" dirty="0">
                <a:latin typeface="Arial" panose="020B0604020202020204" pitchFamily="34" charset="0"/>
              </a:rPr>
              <a:t>  </a:t>
            </a:r>
            <a:r>
              <a:rPr lang="en-US" sz="2400" b="1" dirty="0" smtClean="0">
                <a:latin typeface="Arial" panose="020B0604020202020204" pitchFamily="34" charset="0"/>
              </a:rPr>
              <a:t>List of Modules</a:t>
            </a:r>
            <a:endParaRPr lang="en-US" sz="2400" b="1" dirty="0" smtClean="0">
              <a:latin typeface="Arial" panose="020B0604020202020204" pitchFamily="34" charset="0"/>
            </a:endParaRPr>
          </a:p>
        </p:txBody>
      </p:sp>
      <p:sp>
        <p:nvSpPr>
          <p:cNvPr id="34819" name="Rectangle 3"/>
          <p:cNvSpPr>
            <a:spLocks noGrp="1"/>
          </p:cNvSpPr>
          <p:nvPr>
            <p:ph type="body" idx="1"/>
          </p:nvPr>
        </p:nvSpPr>
        <p:spPr/>
        <p:txBody>
          <a:bodyPr/>
          <a:lstStyle/>
          <a:p>
            <a:pPr marL="0" indent="0" algn="just">
              <a:buNone/>
            </a:pPr>
            <a:r>
              <a:rPr lang="en-US" sz="2000" dirty="0" smtClean="0">
                <a:latin typeface="Arial" panose="020B0604020202020204" pitchFamily="34" charset="0"/>
                <a:cs typeface="Arial" panose="020B0604020202020204" pitchFamily="34" charset="0"/>
              </a:rPr>
              <a:t>1. Lane </a:t>
            </a:r>
            <a:r>
              <a:rPr lang="en-US" sz="2000" dirty="0">
                <a:latin typeface="Arial" panose="020B0604020202020204" pitchFamily="34" charset="0"/>
                <a:cs typeface="Arial" panose="020B0604020202020204" pitchFamily="34" charset="0"/>
              </a:rPr>
              <a:t>Detection using Fully connected CNN:</a:t>
            </a:r>
            <a:endParaRPr lang="en-US"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Data </a:t>
            </a:r>
            <a:r>
              <a:rPr lang="en-IN" sz="2000" dirty="0" smtClean="0">
                <a:latin typeface="Arial" panose="020B0604020202020204" pitchFamily="34" charset="0"/>
                <a:cs typeface="Arial" panose="020B0604020202020204" pitchFamily="34" charset="0"/>
              </a:rPr>
              <a:t>Pre-processing</a:t>
            </a:r>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Convolutional Neural Network</a:t>
            </a:r>
            <a:endParaRPr lang="en-US" sz="2000" dirty="0">
              <a:latin typeface="Arial" panose="020B0604020202020204" pitchFamily="34" charset="0"/>
              <a:cs typeface="Arial" panose="020B0604020202020204" pitchFamily="34" charset="0"/>
            </a:endParaRPr>
          </a:p>
          <a:p>
            <a:pPr marL="0" indent="0" algn="just">
              <a:buNone/>
            </a:pPr>
            <a:endParaRPr lang="en-IN" sz="2000" dirty="0" smtClean="0">
              <a:latin typeface="Arial" panose="020B0604020202020204" pitchFamily="34" charset="0"/>
              <a:cs typeface="Arial" panose="020B0604020202020204" pitchFamily="34" charset="0"/>
            </a:endParaRPr>
          </a:p>
          <a:p>
            <a:pPr marL="0" indent="0" algn="just">
              <a:buNone/>
            </a:pPr>
            <a:r>
              <a:rPr lang="en-IN" sz="2000" dirty="0" smtClean="0">
                <a:latin typeface="Arial" panose="020B0604020202020204" pitchFamily="34" charset="0"/>
                <a:cs typeface="Arial" panose="020B0604020202020204" pitchFamily="34" charset="0"/>
              </a:rPr>
              <a:t>2. </a:t>
            </a:r>
            <a:r>
              <a:rPr lang="en-IN" sz="2000" dirty="0">
                <a:latin typeface="Arial" panose="020B0604020202020204" pitchFamily="34" charset="0"/>
                <a:cs typeface="Arial" panose="020B0604020202020204" pitchFamily="34" charset="0"/>
              </a:rPr>
              <a:t>Traffic Sign Detection:</a:t>
            </a:r>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Data Pre-processing</a:t>
            </a:r>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Convolutional Neural Network</a:t>
            </a:r>
            <a:endParaRPr lang="en-US" sz="2000"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US" dirty="0" smtClean="0"/>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8"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4D6F5949-56BF-40F3-80AB-9E0402C665ED}" type="slidenum">
              <a:rPr lang="en-US"/>
            </a:fld>
            <a:endParaRPr lang="en-US"/>
          </a:p>
        </p:txBody>
      </p:sp>
      <p:sp>
        <p:nvSpPr>
          <p:cNvPr id="29698" name="Rectangle 2"/>
          <p:cNvSpPr>
            <a:spLocks noGrp="1"/>
          </p:cNvSpPr>
          <p:nvPr>
            <p:ph type="title"/>
          </p:nvPr>
        </p:nvSpPr>
        <p:spPr/>
        <p:txBody>
          <a:bodyPr/>
          <a:lstStyle/>
          <a:p>
            <a:br>
              <a:rPr lang="en-US" sz="3800" dirty="0" smtClean="0">
                <a:latin typeface="Arial" panose="020B0604020202020204" pitchFamily="34" charset="0"/>
              </a:rPr>
            </a:br>
            <a:r>
              <a:rPr lang="en-US" sz="2400" b="1" dirty="0" smtClean="0">
                <a:latin typeface="Arial" panose="020B0604020202020204" pitchFamily="34" charset="0"/>
              </a:rPr>
              <a:t>Input and Output of the System</a:t>
            </a:r>
            <a:endParaRPr lang="en-US" sz="2400" b="1" dirty="0" smtClean="0">
              <a:latin typeface="Arial" panose="020B0604020202020204" pitchFamily="34" charset="0"/>
            </a:endParaRPr>
          </a:p>
        </p:txBody>
      </p:sp>
      <p:sp>
        <p:nvSpPr>
          <p:cNvPr id="29699" name="Rectangle 3"/>
          <p:cNvSpPr>
            <a:spLocks noGrp="1"/>
          </p:cNvSpPr>
          <p:nvPr>
            <p:ph type="body" idx="1"/>
          </p:nvPr>
        </p:nvSpPr>
        <p:spPr/>
        <p:txBody>
          <a:bodyPr/>
          <a:lstStyle/>
          <a:p>
            <a:pPr marL="0" indent="0">
              <a:buNone/>
            </a:pPr>
            <a:r>
              <a:rPr lang="en-US" sz="2000" dirty="0">
                <a:latin typeface="Arial" panose="020B0604020202020204" pitchFamily="34" charset="0"/>
                <a:cs typeface="Arial" panose="020B0604020202020204" pitchFamily="34" charset="0"/>
              </a:rPr>
              <a:t>Lane detection: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input is an image of the road to be traversed</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output is the</a:t>
            </a:r>
            <a:r>
              <a:rPr lang="en-IN" altLang="en-US" sz="2000" dirty="0">
                <a:latin typeface="Arial" panose="020B0604020202020204" pitchFamily="34" charset="0"/>
                <a:cs typeface="Arial" panose="020B0604020202020204" pitchFamily="34" charset="0"/>
              </a:rPr>
              <a:t> image</a:t>
            </a:r>
            <a:r>
              <a:rPr lang="en-US" sz="2000" dirty="0">
                <a:latin typeface="Arial" panose="020B0604020202020204" pitchFamily="34" charset="0"/>
                <a:cs typeface="Arial" panose="020B0604020202020204" pitchFamily="34" charset="0"/>
              </a:rPr>
              <a:t> with the detected lane </a:t>
            </a:r>
            <a:r>
              <a:rPr lang="en-US" sz="2000" dirty="0" smtClean="0">
                <a:latin typeface="Arial" panose="020B0604020202020204" pitchFamily="34" charset="0"/>
                <a:cs typeface="Arial" panose="020B0604020202020204" pitchFamily="34" charset="0"/>
              </a:rPr>
              <a:t>markings</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INPUT IMAGE                        DETECTED LANE</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Traffic sign detection: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input is an image containing a traffic sign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output is the corresponding class of the traffic sign</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smtClean="0"/>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819400"/>
            <a:ext cx="570071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80553506-5E11-46D3-B137-EC2B220E1F5A}" type="slidenum">
              <a:rPr lang="en-US"/>
            </a:fld>
            <a:endParaRPr lang="en-US"/>
          </a:p>
        </p:txBody>
      </p:sp>
      <p:sp>
        <p:nvSpPr>
          <p:cNvPr id="30722" name="Rectangle 2"/>
          <p:cNvSpPr>
            <a:spLocks noGrp="1"/>
          </p:cNvSpPr>
          <p:nvPr>
            <p:ph type="title"/>
          </p:nvPr>
        </p:nvSpPr>
        <p:spPr>
          <a:xfrm>
            <a:off x="457200" y="274955"/>
            <a:ext cx="7848600" cy="496570"/>
          </a:xfrm>
        </p:spPr>
        <p:txBody>
          <a:bodyPr/>
          <a:lstStyle/>
          <a:p>
            <a:br>
              <a:rPr lang="en-US" sz="3600" dirty="0" smtClean="0">
                <a:latin typeface="Arial" panose="020B0604020202020204" pitchFamily="34" charset="0"/>
              </a:rPr>
            </a:br>
            <a:br>
              <a:rPr lang="en-US" sz="3600" dirty="0">
                <a:latin typeface="Arial" panose="020B0604020202020204" pitchFamily="34" charset="0"/>
              </a:rPr>
            </a:br>
            <a:br>
              <a:rPr lang="en-US" sz="3600" dirty="0" smtClean="0">
                <a:latin typeface="Arial" panose="020B0604020202020204" pitchFamily="34" charset="0"/>
              </a:rPr>
            </a:br>
            <a:r>
              <a:rPr lang="en-US" sz="3600" dirty="0" smtClean="0">
                <a:latin typeface="Arial" panose="020B0604020202020204" pitchFamily="34" charset="0"/>
              </a:rPr>
              <a:t> </a:t>
            </a:r>
            <a:br>
              <a:rPr lang="en-US" sz="3600" dirty="0" smtClean="0">
                <a:latin typeface="Arial" panose="020B0604020202020204" pitchFamily="34" charset="0"/>
              </a:rPr>
            </a:br>
            <a:r>
              <a:rPr lang="en-US" sz="2400" b="1" dirty="0" smtClean="0">
                <a:latin typeface="Arial" panose="020B0604020202020204" pitchFamily="34" charset="0"/>
                <a:cs typeface="Arial" panose="020B0604020202020204" pitchFamily="34" charset="0"/>
              </a:rPr>
              <a:t>Lane Detection</a:t>
            </a:r>
            <a:br>
              <a:rPr lang="en-US" sz="3600"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br>
              <a:rPr lang="en-US" sz="36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Module 1: </a:t>
            </a:r>
            <a:r>
              <a:rPr lang="en-IN" sz="2000" b="1" dirty="0">
                <a:latin typeface="Arial" panose="020B0604020202020204" pitchFamily="34" charset="0"/>
                <a:cs typeface="Arial" panose="020B0604020202020204" pitchFamily="34" charset="0"/>
              </a:rPr>
              <a:t>Data Pre-Processing</a:t>
            </a:r>
            <a:endParaRPr lang="en-IN" sz="2000" b="1" dirty="0" smtClean="0">
              <a:latin typeface="Arial" panose="020B0604020202020204" pitchFamily="34" charset="0"/>
              <a:cs typeface="Arial" panose="020B0604020202020204" pitchFamily="34" charset="0"/>
            </a:endParaRPr>
          </a:p>
        </p:txBody>
      </p:sp>
      <p:sp>
        <p:nvSpPr>
          <p:cNvPr id="30723" name="Rectangle 3"/>
          <p:cNvSpPr>
            <a:spLocks noGrp="1"/>
          </p:cNvSpPr>
          <p:nvPr>
            <p:ph type="body" idx="1"/>
          </p:nvPr>
        </p:nvSpPr>
        <p:spPr>
          <a:xfrm>
            <a:off x="457200" y="2438400"/>
            <a:ext cx="8229600" cy="4114800"/>
          </a:xfrm>
        </p:spPr>
        <p:txBody>
          <a:bodyPr/>
          <a:lstStyle/>
          <a:p>
            <a:pPr lvl="1" algn="just">
              <a:buFont typeface="Arial" panose="020B0604020202020204" pitchFamily="34" charset="0"/>
              <a:buChar char="•"/>
            </a:pPr>
            <a:r>
              <a:rPr lang="en-IN" sz="2000" dirty="0">
                <a:latin typeface="Arial" panose="020B0604020202020204" pitchFamily="34" charset="0"/>
                <a:cs typeface="Arial" panose="020B0604020202020204" pitchFamily="34" charset="0"/>
              </a:rPr>
              <a:t>The dataset consists of road segmentation images from the KITTI Road/Lane Detection Evaluation 2013[10] dataset. The dataset consists of images with roads having marked and unmarked lanes. </a:t>
            </a:r>
            <a:endParaRPr lang="en-IN" sz="2000" dirty="0" smtClean="0">
              <a:latin typeface="Arial" panose="020B0604020202020204" pitchFamily="34" charset="0"/>
              <a:cs typeface="Arial" panose="020B0604020202020204" pitchFamily="34" charset="0"/>
            </a:endParaRPr>
          </a:p>
          <a:p>
            <a:pPr marL="457200" lvl="1" indent="0" algn="just">
              <a:buNone/>
            </a:pPr>
            <a:endParaRPr lang="en-IN" sz="2000" dirty="0">
              <a:latin typeface="Arial" panose="020B0604020202020204" pitchFamily="34" charset="0"/>
              <a:cs typeface="Arial" panose="020B0604020202020204" pitchFamily="34" charset="0"/>
            </a:endParaRPr>
          </a:p>
          <a:p>
            <a:pPr lvl="1" algn="just">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given data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split into testing and training sets. The images are loaded and the constants are initialized. The images are rescaled and pre-processing is done.</a:t>
            </a:r>
            <a:endParaRPr lang="en-US" sz="2000" dirty="0" smtClean="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8"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smtClean="0"/>
              <a:t>Final Review</a:t>
            </a:r>
            <a:endParaRPr lang="en-US"/>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a:spLocks noGrp="1"/>
          </p:cNvSpPr>
          <p:nvPr>
            <p:ph type="title"/>
          </p:nvPr>
        </p:nvSpPr>
        <p:spPr>
          <a:xfrm>
            <a:off x="457200" y="41910"/>
            <a:ext cx="8229600" cy="580390"/>
          </a:xfrm>
          <a:prstGeom prst="rect">
            <a:avLst/>
          </a:prstGeom>
        </p:spPr>
        <p:txBody>
          <a:bodyPr anchor="ctr"/>
          <a:lstStyle/>
          <a:p>
            <a:pP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a:latin typeface="Arial Black" panose="020B0A04020102020204" pitchFamily="34" charset="0"/>
              </a:rPr>
              <a:t>College (Autonomous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8" name="Rectangle 7"/>
          <p:cNvSpPr/>
          <p:nvPr/>
        </p:nvSpPr>
        <p:spPr>
          <a:xfrm>
            <a:off x="1066816" y="762000"/>
            <a:ext cx="7239000" cy="1137285"/>
          </a:xfrm>
          <a:prstGeom prst="rect">
            <a:avLst/>
          </a:prstGeom>
        </p:spPr>
        <p:txBody>
          <a:bodyPr wrap="square">
            <a:spAutoFit/>
          </a:bodyPr>
          <a:lstStyle/>
          <a:p>
            <a:pPr algn="ctr"/>
            <a:r>
              <a:rPr lang="en-US" sz="2400" b="1" dirty="0"/>
              <a:t>Lane Detection</a:t>
            </a:r>
            <a:endParaRPr lang="en-US" sz="2400" b="1" dirty="0"/>
          </a:p>
          <a:p>
            <a:pPr algn="ctr"/>
            <a:endParaRPr lang="en-US" sz="2400" b="1" dirty="0"/>
          </a:p>
          <a:p>
            <a:pPr algn="ctr"/>
            <a:r>
              <a:rPr lang="en-US" sz="2000" b="1" dirty="0"/>
              <a:t>Module 1: </a:t>
            </a:r>
            <a:r>
              <a:rPr lang="en-IN" sz="2000" b="1" dirty="0"/>
              <a:t>Data </a:t>
            </a:r>
            <a:r>
              <a:rPr lang="en-IN" sz="2000" b="1" dirty="0" smtClean="0"/>
              <a:t>Pre-Processing</a:t>
            </a:r>
            <a:endParaRPr lang="en-IN" sz="2000" b="1" dirty="0" smtClean="0"/>
          </a:p>
        </p:txBody>
      </p:sp>
      <p:pic>
        <p:nvPicPr>
          <p:cNvPr id="102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47700" y="1889760"/>
            <a:ext cx="7848600" cy="449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br>
              <a:rPr lang="en-US" sz="3600" dirty="0" smtClean="0">
                <a:latin typeface="Arial" panose="020B0604020202020204" pitchFamily="34" charset="0"/>
              </a:rPr>
            </a:br>
            <a:br>
              <a:rPr lang="en-US" sz="3600" dirty="0" smtClean="0">
                <a:latin typeface="Arial" panose="020B0604020202020204" pitchFamily="34" charset="0"/>
              </a:rPr>
            </a:br>
            <a:r>
              <a:rPr lang="en-US" sz="2400" b="1" dirty="0" smtClean="0">
                <a:latin typeface="Arial" panose="020B0604020202020204" pitchFamily="34" charset="0"/>
                <a:cs typeface="Arial" panose="020B0604020202020204" pitchFamily="34" charset="0"/>
              </a:rPr>
              <a:t>Lane </a:t>
            </a:r>
            <a:r>
              <a:rPr lang="en-US" sz="2400" b="1" dirty="0">
                <a:latin typeface="Arial" panose="020B0604020202020204" pitchFamily="34" charset="0"/>
                <a:cs typeface="Arial" panose="020B0604020202020204" pitchFamily="34" charset="0"/>
              </a:rPr>
              <a:t>Detection</a:t>
            </a:r>
            <a:r>
              <a:rPr lang="en-US" sz="3200" dirty="0">
                <a:latin typeface="Arial" panose="020B0604020202020204" pitchFamily="34" charset="0"/>
                <a:cs typeface="Arial" panose="020B0604020202020204" pitchFamily="34" charset="0"/>
              </a:rPr>
              <a:t> </a:t>
            </a:r>
            <a:br>
              <a:rPr lang="en-US" sz="3200" dirty="0" smtClean="0">
                <a:latin typeface="Arial" panose="020B0604020202020204" pitchFamily="34" charset="0"/>
                <a:cs typeface="Arial" panose="020B0604020202020204" pitchFamily="34" charset="0"/>
              </a:rPr>
            </a:br>
            <a:br>
              <a:rPr lang="en-US" sz="32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Result of Module </a:t>
            </a:r>
            <a:r>
              <a:rPr lang="en-US" sz="2000" b="1" dirty="0">
                <a:latin typeface="Arial" panose="020B0604020202020204" pitchFamily="34" charset="0"/>
                <a:cs typeface="Arial" panose="020B0604020202020204" pitchFamily="34" charset="0"/>
              </a:rPr>
              <a:t>1: </a:t>
            </a:r>
            <a:r>
              <a:rPr lang="en-IN" sz="2000" b="1" dirty="0">
                <a:latin typeface="Arial" panose="020B0604020202020204" pitchFamily="34" charset="0"/>
                <a:cs typeface="Arial" panose="020B0604020202020204" pitchFamily="34" charset="0"/>
              </a:rPr>
              <a:t>Data </a:t>
            </a:r>
            <a:r>
              <a:rPr lang="en-IN" sz="2000" b="1" dirty="0" smtClean="0">
                <a:latin typeface="Arial" panose="020B0604020202020204" pitchFamily="34" charset="0"/>
                <a:cs typeface="Arial" panose="020B0604020202020204" pitchFamily="34" charset="0"/>
              </a:rPr>
              <a:t>Pre-Processing</a:t>
            </a:r>
            <a:endParaRPr lang="en-IN" sz="2000" b="1" dirty="0" smtClean="0">
              <a:latin typeface="Arial" panose="020B0604020202020204" pitchFamily="34" charset="0"/>
              <a:cs typeface="Arial" panose="020B0604020202020204" pitchFamily="34" charset="0"/>
            </a:endParaRPr>
          </a:p>
        </p:txBody>
      </p:sp>
      <p:sp>
        <p:nvSpPr>
          <p:cNvPr id="4" name="Date Placeholder 3"/>
          <p:cNvSpPr>
            <a:spLocks noGrp="1"/>
          </p:cNvSpPr>
          <p:nvPr>
            <p:ph type="dt" sz="quarter" idx="10"/>
          </p:nvPr>
        </p:nvSpPr>
        <p:spPr/>
        <p:txBody>
          <a:bodyPr/>
          <a:lstStyle/>
          <a:p>
            <a:pPr>
              <a:defRPr/>
            </a:pPr>
            <a:r>
              <a:rPr lang="en-US" smtClean="0"/>
              <a:t>23-June-22</a:t>
            </a:r>
            <a:endParaRPr lang="en-US"/>
          </a:p>
        </p:txBody>
      </p:sp>
      <p:sp>
        <p:nvSpPr>
          <p:cNvPr id="16389" name="Footer Placeholder 4"/>
          <p:cNvSpPr>
            <a:spLocks noGrp="1"/>
          </p:cNvSpPr>
          <p:nvPr>
            <p:ph type="ftr" sz="quarter" idx="11"/>
          </p:nvPr>
        </p:nvSpPr>
        <p:spPr bwMode="auto">
          <a:noFill/>
          <a:ln>
            <a:miter lim="800000"/>
          </a:ln>
        </p:spPr>
        <p:txBody>
          <a:bodyPr/>
          <a:lstStyle/>
          <a:p>
            <a:r>
              <a:rPr lang="en-US" dirty="0" smtClean="0"/>
              <a:t>Final Review</a:t>
            </a:r>
            <a:endParaRPr lang="en-US" dirty="0" smtClean="0"/>
          </a:p>
        </p:txBody>
      </p:sp>
      <p:sp>
        <p:nvSpPr>
          <p:cNvPr id="6" name="Slide Number Placeholder 5"/>
          <p:cNvSpPr>
            <a:spLocks noGrp="1"/>
          </p:cNvSpPr>
          <p:nvPr>
            <p:ph type="sldNum" sz="quarter" idx="12"/>
          </p:nvPr>
        </p:nvSpPr>
        <p:spPr/>
        <p:txBody>
          <a:bodyPr/>
          <a:lstStyle/>
          <a:p>
            <a:pPr>
              <a:defRPr/>
            </a:pPr>
            <a:fld id="{332F42D3-0EE5-4CAA-ABBE-498E398A9BC4}" type="slidenum">
              <a:rPr lang="en-US" smtClean="0"/>
            </a:fld>
            <a:endParaRPr lang="en-US"/>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59782" y="2590800"/>
            <a:ext cx="8024436"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833F268C-C07E-47F6-9887-2484F61EA42B}" type="slidenum">
              <a:rPr lang="en-US"/>
            </a:fld>
            <a:endParaRPr lang="en-US"/>
          </a:p>
        </p:txBody>
      </p:sp>
      <p:sp>
        <p:nvSpPr>
          <p:cNvPr id="31746" name="Rectangle 2"/>
          <p:cNvSpPr>
            <a:spLocks noGrp="1"/>
          </p:cNvSpPr>
          <p:nvPr>
            <p:ph type="title"/>
          </p:nvPr>
        </p:nvSpPr>
        <p:spPr>
          <a:xfrm>
            <a:off x="533400" y="632619"/>
            <a:ext cx="7848600" cy="411162"/>
          </a:xfrm>
        </p:spPr>
        <p:txBody>
          <a:bodyPr/>
          <a:lstStyle/>
          <a:p>
            <a:br>
              <a:rPr lang="en-US" sz="3600" dirty="0" smtClean="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Lane </a:t>
            </a:r>
            <a:r>
              <a:rPr lang="en-US" sz="2400" b="1" dirty="0">
                <a:latin typeface="Arial" panose="020B0604020202020204" pitchFamily="34" charset="0"/>
                <a:cs typeface="Arial" panose="020B0604020202020204" pitchFamily="34" charset="0"/>
              </a:rPr>
              <a:t>Detection</a:t>
            </a:r>
            <a:r>
              <a:rPr lang="en-US" sz="3200" dirty="0">
                <a:latin typeface="Arial" panose="020B0604020202020204" pitchFamily="34" charset="0"/>
                <a:cs typeface="Arial" panose="020B0604020202020204" pitchFamily="34" charset="0"/>
              </a:rPr>
              <a:t> </a:t>
            </a:r>
            <a:br>
              <a:rPr lang="en-US" sz="32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Module 2:</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VGG 16 Convolutional </a:t>
            </a:r>
            <a:r>
              <a:rPr lang="en-US" sz="2000" b="1" dirty="0">
                <a:latin typeface="Arial" panose="020B0604020202020204" pitchFamily="34" charset="0"/>
                <a:cs typeface="Arial" panose="020B0604020202020204" pitchFamily="34" charset="0"/>
              </a:rPr>
              <a:t>Neural Network</a:t>
            </a:r>
            <a:endParaRPr lang="en-US" sz="2000" b="1" dirty="0" smtClean="0">
              <a:latin typeface="Arial" panose="020B0604020202020204" pitchFamily="34" charset="0"/>
              <a:cs typeface="Arial" panose="020B0604020202020204" pitchFamily="34" charset="0"/>
            </a:endParaRPr>
          </a:p>
        </p:txBody>
      </p:sp>
      <p:sp>
        <p:nvSpPr>
          <p:cNvPr id="31747" name="Rectangle 3"/>
          <p:cNvSpPr>
            <a:spLocks noGrp="1"/>
          </p:cNvSpPr>
          <p:nvPr>
            <p:ph type="body" idx="1"/>
          </p:nvPr>
        </p:nvSpPr>
        <p:spPr>
          <a:xfrm>
            <a:off x="457200" y="2362200"/>
            <a:ext cx="8229600" cy="4191000"/>
          </a:xfrm>
        </p:spPr>
        <p:txBody>
          <a:bodyPr/>
          <a:lstStyle/>
          <a:p>
            <a:pPr algn="just"/>
            <a:r>
              <a:rPr lang="en-IN" sz="2000" dirty="0">
                <a:latin typeface="Arial" panose="020B0604020202020204" pitchFamily="34" charset="0"/>
                <a:cs typeface="Arial" panose="020B0604020202020204" pitchFamily="34" charset="0"/>
              </a:rPr>
              <a:t>The VGG16 CNN network is initialized and the final 3 layers are encoded and up sampling is done to them. </a:t>
            </a:r>
            <a:endParaRPr lang="en-IN" sz="2000" dirty="0" smtClean="0">
              <a:latin typeface="Arial" panose="020B0604020202020204" pitchFamily="34" charset="0"/>
              <a:cs typeface="Arial" panose="020B0604020202020204" pitchFamily="34" charset="0"/>
            </a:endParaRPr>
          </a:p>
          <a:p>
            <a:pPr marL="0" indent="0" algn="just">
              <a:buNone/>
            </a:pP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method is repeated and sigmoid activation function is used. </a:t>
            </a:r>
            <a:endParaRPr lang="en-IN" sz="2000" dirty="0" smtClean="0">
              <a:latin typeface="Arial" panose="020B0604020202020204" pitchFamily="34" charset="0"/>
              <a:cs typeface="Arial" panose="020B0604020202020204" pitchFamily="34" charset="0"/>
            </a:endParaRPr>
          </a:p>
          <a:p>
            <a:pPr marL="0" indent="0" algn="just">
              <a:buNone/>
            </a:pP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Adam </a:t>
            </a:r>
            <a:r>
              <a:rPr lang="en-IN" sz="2000" dirty="0">
                <a:latin typeface="Arial" panose="020B0604020202020204" pitchFamily="34" charset="0"/>
                <a:cs typeface="Arial" panose="020B0604020202020204" pitchFamily="34" charset="0"/>
              </a:rPr>
              <a:t>optimizer </a:t>
            </a:r>
            <a:r>
              <a:rPr lang="en-IN" sz="2000" dirty="0" smtClean="0">
                <a:latin typeface="Arial" panose="020B0604020202020204" pitchFamily="34" charset="0"/>
                <a:cs typeface="Arial" panose="020B0604020202020204" pitchFamily="34" charset="0"/>
              </a:rPr>
              <a:t>is used</a:t>
            </a:r>
            <a:r>
              <a:rPr lang="en-IN" sz="2000" dirty="0">
                <a:latin typeface="Arial" panose="020B0604020202020204" pitchFamily="34" charset="0"/>
                <a:cs typeface="Arial" panose="020B0604020202020204" pitchFamily="34" charset="0"/>
              </a:rPr>
              <a:t>. To optimise the results, binary cross-entropy was employed as a loss function. </a:t>
            </a:r>
            <a:endParaRPr lang="en-IN" sz="2000" dirty="0" smtClean="0">
              <a:latin typeface="Arial" panose="020B0604020202020204" pitchFamily="34" charset="0"/>
              <a:cs typeface="Arial" panose="020B0604020202020204" pitchFamily="34" charset="0"/>
            </a:endParaRPr>
          </a:p>
          <a:p>
            <a:pPr marL="0" indent="0" algn="just">
              <a:buNone/>
            </a:pP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model </a:t>
            </a:r>
            <a:r>
              <a:rPr lang="en-IN" sz="2000" dirty="0" smtClean="0">
                <a:latin typeface="Arial" panose="020B0604020202020204" pitchFamily="34" charset="0"/>
                <a:cs typeface="Arial" panose="020B0604020202020204" pitchFamily="34" charset="0"/>
              </a:rPr>
              <a:t>is trained </a:t>
            </a:r>
            <a:r>
              <a:rPr lang="en-IN" sz="2000" dirty="0">
                <a:latin typeface="Arial" panose="020B0604020202020204" pitchFamily="34" charset="0"/>
                <a:cs typeface="Arial" panose="020B0604020202020204" pitchFamily="34" charset="0"/>
              </a:rPr>
              <a:t>for 200 epochs.</a:t>
            </a:r>
            <a:endParaRPr lang="en-US" sz="2000" dirty="0" smtClean="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400" dirty="0" smtClean="0">
                <a:cs typeface="Arial" panose="020B0604020202020204" pitchFamily="34" charset="0"/>
              </a:rPr>
            </a:br>
            <a:br>
              <a:rPr lang="en-US" sz="2400" dirty="0" smtClean="0">
                <a:cs typeface="Arial" panose="020B0604020202020204" pitchFamily="34" charset="0"/>
              </a:rPr>
            </a:br>
            <a:r>
              <a:rPr lang="en-US" sz="2400" b="1" dirty="0" smtClean="0">
                <a:cs typeface="Arial" panose="020B0604020202020204" pitchFamily="34" charset="0"/>
              </a:rPr>
              <a:t>Lane </a:t>
            </a:r>
            <a:r>
              <a:rPr lang="en-US" sz="2400" b="1" dirty="0">
                <a:cs typeface="Arial" panose="020B0604020202020204" pitchFamily="34" charset="0"/>
              </a:rPr>
              <a:t>Detection</a:t>
            </a:r>
            <a:r>
              <a:rPr lang="en-US" sz="2800" dirty="0">
                <a:cs typeface="Arial" panose="020B0604020202020204" pitchFamily="34" charset="0"/>
              </a:rPr>
              <a:t> </a:t>
            </a:r>
            <a:br>
              <a:rPr lang="en-US" sz="2800" dirty="0">
                <a:cs typeface="Arial" panose="020B0604020202020204" pitchFamily="34" charset="0"/>
              </a:rPr>
            </a:br>
            <a:r>
              <a:rPr lang="en-US" sz="2000" b="1" dirty="0">
                <a:cs typeface="Arial" panose="020B0604020202020204" pitchFamily="34" charset="0"/>
              </a:rPr>
              <a:t>Module 2: VGG 16 Convolutional Neural Network</a:t>
            </a:r>
            <a:endParaRPr lang="en-US" sz="2000" b="1" dirty="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pic>
        <p:nvPicPr>
          <p:cNvPr id="7" name="Content Placeholder 6"/>
          <p:cNvPicPr>
            <a:picLocks noGrp="1"/>
          </p:cNvPicPr>
          <p:nvPr>
            <p:ph idx="1"/>
          </p:nvPr>
        </p:nvPicPr>
        <p:blipFill>
          <a:blip r:embed="rId1"/>
          <a:stretch>
            <a:fillRect/>
          </a:stretch>
        </p:blipFill>
        <p:spPr>
          <a:xfrm>
            <a:off x="753219" y="1600200"/>
            <a:ext cx="7637562" cy="4525963"/>
          </a:xfrm>
          <a:prstGeom prst="rect">
            <a:avLst/>
          </a:prstGeom>
        </p:spPr>
      </p:pic>
      <p:sp>
        <p:nvSpPr>
          <p:cNvPr id="8"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D59A1F6-3CE0-4DB9-9347-3274EE16BEA2}" type="slidenum">
              <a:rPr lang="en-US"/>
            </a:fld>
            <a:endParaRPr lang="en-US"/>
          </a:p>
        </p:txBody>
      </p:sp>
      <p:sp>
        <p:nvSpPr>
          <p:cNvPr id="3074" name="Title 1"/>
          <p:cNvSpPr>
            <a:spLocks noGrp="1"/>
          </p:cNvSpPr>
          <p:nvPr>
            <p:ph type="title"/>
          </p:nvPr>
        </p:nvSpPr>
        <p:spPr>
          <a:xfrm>
            <a:off x="342900" y="838200"/>
            <a:ext cx="8229600" cy="792163"/>
          </a:xfrm>
        </p:spPr>
        <p:txBody>
          <a:bodyPr/>
          <a:lstStyle/>
          <a:p>
            <a:pPr eaLnBrk="1" hangingPunct="1"/>
            <a:r>
              <a:rPr lang="en-US" sz="2400" b="1" dirty="0" smtClean="0">
                <a:latin typeface="Arial" panose="020B0604020202020204" pitchFamily="34" charset="0"/>
                <a:cs typeface="Arial" panose="020B0604020202020204" pitchFamily="34" charset="0"/>
              </a:rPr>
              <a:t>Objective</a:t>
            </a:r>
            <a:r>
              <a:rPr lang="en-US" sz="2800" b="1" dirty="0" smtClean="0">
                <a:latin typeface="Arial" panose="020B0604020202020204" pitchFamily="34" charset="0"/>
                <a:cs typeface="Arial" panose="020B0604020202020204" pitchFamily="34" charset="0"/>
              </a:rPr>
              <a:t>(s)</a:t>
            </a:r>
            <a:endParaRPr lang="en-US" sz="2800" b="1" dirty="0" smtClean="0">
              <a:latin typeface="Arial" panose="020B0604020202020204" pitchFamily="34" charset="0"/>
              <a:cs typeface="Arial" panose="020B0604020202020204" pitchFamily="34" charset="0"/>
            </a:endParaRPr>
          </a:p>
        </p:txBody>
      </p:sp>
      <p:sp>
        <p:nvSpPr>
          <p:cNvPr id="3075" name="Content Placeholder 2"/>
          <p:cNvSpPr>
            <a:spLocks noGrp="1"/>
          </p:cNvSpPr>
          <p:nvPr>
            <p:ph idx="1"/>
          </p:nvPr>
        </p:nvSpPr>
        <p:spPr>
          <a:xfrm>
            <a:off x="457200" y="1371600"/>
            <a:ext cx="8305800" cy="4572000"/>
          </a:xfrm>
        </p:spPr>
        <p:txBody>
          <a:bodyPr/>
          <a:lstStyle/>
          <a:p>
            <a:pPr eaLnBrk="1" hangingPunct="1"/>
            <a:endParaRPr lang="en-US" sz="2800" dirty="0" smtClean="0">
              <a:latin typeface="Airel"/>
            </a:endParaRPr>
          </a:p>
          <a:p>
            <a:pPr algn="just" eaLnBrk="1" hangingPunct="1"/>
            <a:r>
              <a:rPr lang="en-US" sz="2000" dirty="0">
                <a:latin typeface="Arial" panose="020B0604020202020204" pitchFamily="34" charset="0"/>
                <a:cs typeface="Arial" panose="020B0604020202020204" pitchFamily="34" charset="0"/>
              </a:rPr>
              <a:t>To assist keeping a car in a particular lane </a:t>
            </a: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self-driving cars</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IN" altLang="en-US" sz="2000" dirty="0">
                <a:latin typeface="Arial" panose="020B0604020202020204" pitchFamily="34" charset="0"/>
                <a:cs typeface="Arial" panose="020B0604020202020204" pitchFamily="34" charset="0"/>
              </a:rPr>
              <a:t>To detect lane lines in images using a fully connected CNN(Convolutional Neural Network).</a:t>
            </a:r>
            <a:endParaRPr lang="en-IN" altLang="en-US" sz="2000" dirty="0">
              <a:latin typeface="Arial" panose="020B0604020202020204" pitchFamily="34" charset="0"/>
              <a:cs typeface="Arial" panose="020B0604020202020204" pitchFamily="34" charset="0"/>
            </a:endParaRPr>
          </a:p>
          <a:p>
            <a:pPr marL="0" indent="0" algn="just" eaLnBrk="1" hangingPunct="1">
              <a:buNone/>
            </a:pPr>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To detect traffic signs  along with lane detection in  a self-driving car</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To distinguish different types of traffic sign for perception</a:t>
            </a:r>
            <a:endParaRPr lang="en-US" sz="2000" dirty="0">
              <a:latin typeface="Arial" panose="020B0604020202020204" pitchFamily="34" charset="0"/>
              <a:cs typeface="Arial" panose="020B0604020202020204" pitchFamily="34" charset="0"/>
            </a:endParaRPr>
          </a:p>
          <a:p>
            <a:pPr marL="0" indent="0" algn="just" eaLnBrk="1" hangingPunct="1">
              <a:buNone/>
            </a:pPr>
            <a:r>
              <a:rPr lang="en-US" sz="2000" dirty="0">
                <a:latin typeface="Arial" panose="020B0604020202020204" pitchFamily="34" charset="0"/>
                <a:cs typeface="Arial" panose="020B0604020202020204" pitchFamily="34" charset="0"/>
              </a:rPr>
              <a:t>     using a CNN(Convolution Neural Network) .</a:t>
            </a:r>
            <a:endParaRPr lang="en-US" sz="2000" dirty="0">
              <a:latin typeface="Arial" panose="020B0604020202020204" pitchFamily="34" charset="0"/>
              <a:cs typeface="Arial" panose="020B0604020202020204" pitchFamily="34" charset="0"/>
            </a:endParaRPr>
          </a:p>
          <a:p>
            <a:pPr algn="just" eaLnBrk="1" hangingPunct="1">
              <a:buNone/>
            </a:pPr>
            <a:r>
              <a:rPr lang="en-US" sz="2800" u="sng" dirty="0">
                <a:latin typeface="Arial" panose="020B0604020202020204" pitchFamily="34" charset="0"/>
                <a:cs typeface="Arial" panose="020B0604020202020204" pitchFamily="34" charset="0"/>
              </a:rPr>
              <a:t>               </a:t>
            </a:r>
            <a:endParaRPr lang="en-US" sz="2800" u="sng" dirty="0">
              <a:latin typeface="Arial" panose="020B0604020202020204" pitchFamily="34" charset="0"/>
              <a:cs typeface="Arial" panose="020B0604020202020204" pitchFamily="34" charset="0"/>
            </a:endParaRPr>
          </a:p>
          <a:p>
            <a:pPr eaLnBrk="1" hangingPunct="1"/>
            <a:endParaRPr lang="en-US" sz="2800" dirty="0" smtClean="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dirty="0" smtClean="0"/>
              <a:t>Final Review</a:t>
            </a:r>
            <a:endParaRPr lang="en-US" dirty="0"/>
          </a:p>
        </p:txBody>
      </p:sp>
      <p:sp>
        <p:nvSpPr>
          <p:cNvPr id="9" name="Title 1"/>
          <p:cNvSpPr txBox="1"/>
          <p:nvPr/>
        </p:nvSpPr>
        <p:spPr>
          <a:xfrm>
            <a:off x="228600" y="228600"/>
            <a:ext cx="8458200" cy="838200"/>
          </a:xfrm>
          <a:prstGeom prst="rect">
            <a:avLst/>
          </a:prstGeom>
        </p:spPr>
        <p:txBody>
          <a:bodyPr anchor="ctr"/>
          <a:lstStyle/>
          <a:p>
            <a:pPr algn="ctr" fontAlgn="auto">
              <a:spcAft>
                <a:spcPts val="0"/>
              </a:spcAft>
              <a:defRPr/>
            </a:pPr>
            <a:endParaRPr lang="en-US" sz="2000" dirty="0">
              <a:latin typeface="Arial Black" panose="020B0A04020102020204" pitchFamily="34" charset="0"/>
              <a:ea typeface="+mj-ea"/>
              <a:cs typeface="+mj-cs"/>
            </a:endParaRPr>
          </a:p>
        </p:txBody>
      </p:sp>
      <p:sp>
        <p:nvSpPr>
          <p:cNvPr id="10"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17" name="Date Placeholder 3"/>
          <p:cNvSpPr>
            <a:spLocks noGrp="1"/>
          </p:cNvSpPr>
          <p:nvPr/>
        </p:nvSpPr>
        <p:spPr>
          <a:xfrm>
            <a:off x="533400" y="6324600"/>
            <a:ext cx="21336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altLang="en-US" smtClean="0"/>
              <a:t>23-June</a:t>
            </a:r>
            <a:r>
              <a:rPr lang="en-US" smtClean="0"/>
              <a:t>-22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br>
              <a:rPr lang="en-US" sz="3600" dirty="0" smtClean="0">
                <a:latin typeface="Arial" panose="020B0604020202020204" pitchFamily="34" charset="0"/>
              </a:rPr>
            </a:br>
            <a:br>
              <a:rPr lang="en-US" sz="3600" dirty="0" smtClean="0">
                <a:latin typeface="Arial" panose="020B0604020202020204" pitchFamily="34" charset="0"/>
              </a:rPr>
            </a:br>
            <a:r>
              <a:rPr lang="en-US" sz="2400" b="1" dirty="0" smtClean="0">
                <a:latin typeface="Arial" panose="020B0604020202020204" pitchFamily="34" charset="0"/>
                <a:cs typeface="Arial" panose="020B0604020202020204" pitchFamily="34" charset="0"/>
              </a:rPr>
              <a:t>Lane </a:t>
            </a:r>
            <a:r>
              <a:rPr lang="en-US" sz="2400" b="1" dirty="0">
                <a:latin typeface="Arial" panose="020B0604020202020204" pitchFamily="34" charset="0"/>
                <a:cs typeface="Arial" panose="020B0604020202020204" pitchFamily="34" charset="0"/>
              </a:rPr>
              <a:t>Detection</a:t>
            </a:r>
            <a:r>
              <a:rPr lang="en-US" sz="2800" b="1" dirty="0">
                <a:latin typeface="Arial" panose="020B0604020202020204" pitchFamily="34" charset="0"/>
                <a:cs typeface="Arial" panose="020B0604020202020204" pitchFamily="34" charset="0"/>
              </a:rPr>
              <a:t> </a:t>
            </a:r>
            <a:br>
              <a:rPr lang="en-US" sz="28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Result </a:t>
            </a:r>
            <a:r>
              <a:rPr lang="en-US" sz="2000" b="1" dirty="0">
                <a:latin typeface="Arial" panose="020B0604020202020204" pitchFamily="34" charset="0"/>
                <a:cs typeface="Arial" panose="020B0604020202020204" pitchFamily="34" charset="0"/>
              </a:rPr>
              <a:t>of Module </a:t>
            </a:r>
            <a:r>
              <a:rPr lang="en-US" sz="2000" b="1" dirty="0" smtClean="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Convolutional Neural Network</a:t>
            </a:r>
            <a:endParaRPr lang="en-US" sz="2000" b="1" dirty="0" smtClean="0">
              <a:latin typeface="Arial" panose="020B0604020202020204" pitchFamily="34" charset="0"/>
              <a:cs typeface="Arial" panose="020B0604020202020204" pitchFamily="34" charset="0"/>
            </a:endParaRPr>
          </a:p>
        </p:txBody>
      </p:sp>
      <p:sp>
        <p:nvSpPr>
          <p:cNvPr id="4" name="Date Placeholder 3"/>
          <p:cNvSpPr>
            <a:spLocks noGrp="1"/>
          </p:cNvSpPr>
          <p:nvPr>
            <p:ph type="dt" sz="quarter" idx="10"/>
          </p:nvPr>
        </p:nvSpPr>
        <p:spPr/>
        <p:txBody>
          <a:bodyPr/>
          <a:lstStyle/>
          <a:p>
            <a:pPr>
              <a:defRPr/>
            </a:pPr>
            <a:r>
              <a:rPr lang="en-US" smtClean="0"/>
              <a:t>23-June-22</a:t>
            </a:r>
            <a:endParaRPr lang="en-US"/>
          </a:p>
        </p:txBody>
      </p:sp>
      <p:sp>
        <p:nvSpPr>
          <p:cNvPr id="18437" name="Footer Placeholder 4"/>
          <p:cNvSpPr>
            <a:spLocks noGrp="1"/>
          </p:cNvSpPr>
          <p:nvPr>
            <p:ph type="ftr" sz="quarter" idx="11"/>
          </p:nvPr>
        </p:nvSpPr>
        <p:spPr bwMode="auto">
          <a:noFill/>
          <a:ln>
            <a:miter lim="800000"/>
          </a:ln>
        </p:spPr>
        <p:txBody>
          <a:bodyPr/>
          <a:lstStyle/>
          <a:p>
            <a:r>
              <a:rPr lang="en-US" dirty="0" smtClean="0"/>
              <a:t>Final Review</a:t>
            </a:r>
            <a:endParaRPr lang="en-US" dirty="0" smtClean="0"/>
          </a:p>
        </p:txBody>
      </p:sp>
      <p:sp>
        <p:nvSpPr>
          <p:cNvPr id="6" name="Slide Number Placeholder 5"/>
          <p:cNvSpPr>
            <a:spLocks noGrp="1"/>
          </p:cNvSpPr>
          <p:nvPr>
            <p:ph type="sldNum" sz="quarter" idx="12"/>
          </p:nvPr>
        </p:nvSpPr>
        <p:spPr/>
        <p:txBody>
          <a:bodyPr/>
          <a:lstStyle/>
          <a:p>
            <a:pPr>
              <a:defRPr/>
            </a:pPr>
            <a:fld id="{56234104-0992-4159-B251-AD5B9F5424E1}" type="slidenum">
              <a:rPr lang="en-US" smtClean="0"/>
            </a:fld>
            <a:endParaRPr lang="en-US"/>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33600" y="2133601"/>
            <a:ext cx="444272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8" name="Date Placeholder 3"/>
          <p:cNvSpPr txBox="1"/>
          <p:nvPr/>
        </p:nvSpPr>
        <p:spPr>
          <a:xfrm>
            <a:off x="609600" y="6508750"/>
            <a:ext cx="2133600" cy="365125"/>
          </a:xfrm>
          <a:prstGeom prst="rect">
            <a:avLst/>
          </a:prstGeom>
        </p:spPr>
        <p:txBody>
          <a:bodyPr vert="horz" lIns="91440" tIns="45720" rIns="91440" bIns="45720" rtlCol="0" anchor="ctr"/>
          <a:lstStyle>
            <a:defPPr>
              <a:defRPr lang="en-US"/>
            </a:defPPr>
            <a:lvl1pPr algn="l"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endParaRPr lang="en-US" dirty="0"/>
          </a:p>
        </p:txBody>
      </p:sp>
      <p:sp>
        <p:nvSpPr>
          <p:cNvPr id="9" name="Slide Number Placeholder 5"/>
          <p:cNvSpPr txBox="1"/>
          <p:nvPr/>
        </p:nvSpPr>
        <p:spPr>
          <a:xfrm>
            <a:off x="6705600" y="65087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endParaRPr lang="en-US"/>
          </a:p>
        </p:txBody>
      </p:sp>
      <p:sp>
        <p:nvSpPr>
          <p:cNvPr id="10" name="Rectangle 2"/>
          <p:cNvSpPr txBox="1"/>
          <p:nvPr/>
        </p:nvSpPr>
        <p:spPr bwMode="auto">
          <a:xfrm>
            <a:off x="685800" y="917575"/>
            <a:ext cx="7314565" cy="17145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br>
              <a:rPr lang="en-US" sz="3600" dirty="0" smtClean="0">
                <a:latin typeface="Arial" panose="020B0604020202020204" pitchFamily="34" charset="0"/>
                <a:cs typeface="Arial" panose="020B0604020202020204" pitchFamily="34" charset="0"/>
              </a:rPr>
            </a:br>
            <a:br>
              <a:rPr lang="en-US" sz="3600" dirty="0" smtClean="0">
                <a:latin typeface="Arial" panose="020B0604020202020204" pitchFamily="34" charset="0"/>
                <a:cs typeface="Arial" panose="020B0604020202020204" pitchFamily="34" charset="0"/>
              </a:rPr>
            </a:br>
            <a:r>
              <a:rPr lang="en-IN" sz="2400" b="1" dirty="0">
                <a:latin typeface="Arial" panose="020B0604020202020204" pitchFamily="34" charset="0"/>
                <a:cs typeface="Arial" panose="020B0604020202020204" pitchFamily="34" charset="0"/>
              </a:rPr>
              <a:t>Traffic Sign Detection</a:t>
            </a:r>
            <a:br>
              <a:rPr lang="en-IN" sz="24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Module 1:</a:t>
            </a:r>
            <a:r>
              <a:rPr lang="en-IN" sz="2000" b="1" dirty="0">
                <a:latin typeface="Arial" panose="020B0604020202020204" pitchFamily="34" charset="0"/>
                <a:cs typeface="Arial" panose="020B0604020202020204" pitchFamily="34" charset="0"/>
              </a:rPr>
              <a:t>Data </a:t>
            </a:r>
            <a:r>
              <a:rPr lang="en-IN" sz="2000" b="1" dirty="0" smtClean="0">
                <a:latin typeface="Arial" panose="020B0604020202020204" pitchFamily="34" charset="0"/>
                <a:cs typeface="Arial" panose="020B0604020202020204" pitchFamily="34" charset="0"/>
              </a:rPr>
              <a:t>collection and </a:t>
            </a:r>
            <a:r>
              <a:rPr lang="en-IN" sz="2000" b="1" dirty="0" err="1">
                <a:latin typeface="Arial" panose="020B0604020202020204" pitchFamily="34" charset="0"/>
                <a:cs typeface="Arial" panose="020B0604020202020204" pitchFamily="34" charset="0"/>
              </a:rPr>
              <a:t>p</a:t>
            </a:r>
            <a:r>
              <a:rPr lang="en-IN" sz="2000" b="1" dirty="0" err="1" smtClean="0">
                <a:latin typeface="Arial" panose="020B0604020202020204" pitchFamily="34" charset="0"/>
                <a:cs typeface="Arial" panose="020B0604020202020204" pitchFamily="34" charset="0"/>
              </a:rPr>
              <a:t>reprocessing</a:t>
            </a:r>
            <a:br>
              <a:rPr lang="en-IN" sz="2000" b="1" dirty="0">
                <a:latin typeface="Arial" panose="020B0604020202020204" pitchFamily="34" charset="0"/>
                <a:cs typeface="Arial" panose="020B0604020202020204" pitchFamily="34" charset="0"/>
              </a:rPr>
            </a:br>
            <a:endParaRPr lang="en-IN" sz="2000" b="1" dirty="0" smtClean="0">
              <a:latin typeface="Arial" panose="020B0604020202020204" pitchFamily="34" charset="0"/>
              <a:cs typeface="Arial" panose="020B0604020202020204" pitchFamily="34" charset="0"/>
            </a:endParaRPr>
          </a:p>
        </p:txBody>
      </p:sp>
      <p:sp>
        <p:nvSpPr>
          <p:cNvPr id="11" name="Rectangle 3"/>
          <p:cNvSpPr txBox="1"/>
          <p:nvPr/>
        </p:nvSpPr>
        <p:spPr bwMode="auto">
          <a:xfrm>
            <a:off x="342900" y="1981200"/>
            <a:ext cx="8229600" cy="4191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2000" dirty="0">
                <a:latin typeface="Arial" panose="020B0604020202020204" pitchFamily="34" charset="0"/>
                <a:cs typeface="Arial" panose="020B0604020202020204" pitchFamily="34" charset="0"/>
              </a:rPr>
              <a:t>The dataset consists of traffic sign images from the German Traffic Sign Recognition Benchmark </a:t>
            </a:r>
            <a:r>
              <a:rPr lang="en-IN" sz="2000" dirty="0" smtClean="0">
                <a:latin typeface="Arial" panose="020B0604020202020204" pitchFamily="34" charset="0"/>
                <a:cs typeface="Arial" panose="020B0604020202020204" pitchFamily="34" charset="0"/>
              </a:rPr>
              <a:t>dataset.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It </a:t>
            </a:r>
            <a:r>
              <a:rPr lang="en-IN" sz="2000" dirty="0">
                <a:latin typeface="Arial" panose="020B0604020202020204" pitchFamily="34" charset="0"/>
                <a:cs typeface="Arial" panose="020B0604020202020204" pitchFamily="34" charset="0"/>
              </a:rPr>
              <a:t>consists of 43 different classes of traffic signs used.  It has more than 40,000 images. Some of the classes are ‘No Entry’, ‘Keep Left’ , ‘Stop’, ‘Yield’, ‘Turn right ahead’ etc.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All </a:t>
            </a:r>
            <a:r>
              <a:rPr lang="en-IN" sz="2000" dirty="0">
                <a:latin typeface="Arial" panose="020B0604020202020204" pitchFamily="34" charset="0"/>
                <a:cs typeface="Arial" panose="020B0604020202020204" pitchFamily="34" charset="0"/>
              </a:rPr>
              <a:t>the images are stored  in PPM format. The size of the dataset is 263 MB and all the images are annotated. </a:t>
            </a:r>
            <a:endParaRPr lang="en-IN" sz="2000" dirty="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dataset is </a:t>
            </a:r>
            <a:r>
              <a:rPr lang="en-IN" sz="2000" dirty="0">
                <a:latin typeface="Arial" panose="020B0604020202020204" pitchFamily="34" charset="0"/>
                <a:cs typeface="Arial" panose="020B0604020202020204" pitchFamily="34" charset="0"/>
              </a:rPr>
              <a:t>split into training and test set and is used in a pickled format.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dataset is pre-processed, augmented and normalized.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training set consists of 34799 images and the testing set consists of 12630 images. </a:t>
            </a:r>
            <a:endParaRPr lang="en-US" sz="2000" dirty="0" smtClean="0">
              <a:latin typeface="Arial" panose="020B0604020202020204" pitchFamily="34" charset="0"/>
              <a:cs typeface="Arial" panose="020B0604020202020204" pitchFamily="34" charset="0"/>
            </a:endParaRPr>
          </a:p>
        </p:txBody>
      </p:sp>
      <p:sp>
        <p:nvSpPr>
          <p:cNvPr id="12" name="Footer Placeholder 5"/>
          <p:cNvSpPr txBox="1"/>
          <p:nvPr/>
        </p:nvSpPr>
        <p:spPr>
          <a:xfrm>
            <a:off x="3276600" y="6508750"/>
            <a:ext cx="2895600" cy="365125"/>
          </a:xfrm>
          <a:prstGeom prst="rect">
            <a:avLst/>
          </a:prstGeom>
        </p:spPr>
        <p:txBody>
          <a:bodyPr vert="horz" wrap="square" lIns="91440" tIns="45720" rIns="91440" bIns="45720" numCol="1" anchor="ctr" anchorCtr="0" compatLnSpc="1"/>
          <a:lstStyle>
            <a:defPPr>
              <a:defRPr lang="en-US"/>
            </a:defPPr>
            <a:lvl1pPr algn="ct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13"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3" name="Footer Placeholder 2"/>
          <p:cNvSpPr>
            <a:spLocks noGrp="1"/>
          </p:cNvSpPr>
          <p:nvPr>
            <p:ph type="ftr" sz="quarter" idx="11"/>
          </p:nvPr>
        </p:nvSpPr>
        <p:spPr/>
        <p:txBody>
          <a:bodyPr/>
          <a:p>
            <a:r>
              <a:rPr lang="en-US" smtClean="0"/>
              <a:t>Final Review</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Slide Number Placeholder 5"/>
          <p:cNvSpPr>
            <a:spLocks noGrp="1"/>
          </p:cNvSpPr>
          <p:nvPr>
            <p:ph type="sldNum" sz="quarter" idx="12"/>
          </p:nvPr>
        </p:nvSpPr>
        <p:spPr/>
        <p:txBody>
          <a:bodyPr/>
          <a:lstStyle/>
          <a:p>
            <a:pPr>
              <a:defRPr/>
            </a:pPr>
            <a:fld id="{FB3009A9-A367-4163-B6D0-0DD0A480B739}" type="slidenum">
              <a:rPr lang="en-US"/>
            </a:fld>
            <a:endParaRPr lang="en-US"/>
          </a:p>
        </p:txBody>
      </p:sp>
      <p:sp>
        <p:nvSpPr>
          <p:cNvPr id="32770" name="Rectangle 2"/>
          <p:cNvSpPr>
            <a:spLocks noGrp="1"/>
          </p:cNvSpPr>
          <p:nvPr>
            <p:ph type="title"/>
          </p:nvPr>
        </p:nvSpPr>
        <p:spPr/>
        <p:txBody>
          <a:bodyPr/>
          <a:lstStyle/>
          <a:p>
            <a:br>
              <a:rPr lang="en-US" sz="3600" dirty="0" smtClean="0">
                <a:latin typeface="Arial" panose="020B0604020202020204" pitchFamily="34" charset="0"/>
              </a:rPr>
            </a:br>
            <a:br>
              <a:rPr lang="en-US" sz="3600" dirty="0" smtClean="0">
                <a:latin typeface="Arial" panose="020B0604020202020204" pitchFamily="34" charset="0"/>
              </a:rPr>
            </a:br>
            <a:br>
              <a:rPr lang="en-US" sz="3600" dirty="0">
                <a:latin typeface="Arial" panose="020B0604020202020204" pitchFamily="34" charset="0"/>
              </a:rPr>
            </a:br>
            <a:br>
              <a:rPr lang="en-US" sz="3600" dirty="0">
                <a:latin typeface="Arial" panose="020B0604020202020204" pitchFamily="34" charset="0"/>
              </a:rPr>
            </a:br>
            <a:br>
              <a:rPr lang="en-US" sz="3600" dirty="0">
                <a:latin typeface="Arial" panose="020B0604020202020204" pitchFamily="34" charset="0"/>
              </a:rPr>
            </a:br>
            <a:r>
              <a:rPr lang="en-IN" sz="2400" b="1" dirty="0" smtClean="0">
                <a:latin typeface="Arial" panose="020B0604020202020204" pitchFamily="34" charset="0"/>
                <a:cs typeface="Arial" panose="020B0604020202020204" pitchFamily="34" charset="0"/>
              </a:rPr>
              <a:t>Traffic </a:t>
            </a:r>
            <a:r>
              <a:rPr lang="en-IN" sz="2400" b="1" dirty="0">
                <a:latin typeface="Arial" panose="020B0604020202020204" pitchFamily="34" charset="0"/>
                <a:cs typeface="Arial" panose="020B0604020202020204" pitchFamily="34" charset="0"/>
              </a:rPr>
              <a:t>Sign Detection</a:t>
            </a:r>
            <a:br>
              <a:rPr lang="en-IN" sz="2400" b="1" dirty="0">
                <a:latin typeface="Arial" panose="020B0604020202020204" pitchFamily="34" charset="0"/>
                <a:cs typeface="Arial" panose="020B0604020202020204" pitchFamily="34" charset="0"/>
              </a:rPr>
            </a:br>
            <a:br>
              <a:rPr lang="en-IN" sz="3600" dirty="0">
                <a:latin typeface="Arial" panose="020B0604020202020204" pitchFamily="34" charset="0"/>
                <a:cs typeface="Arial" panose="020B0604020202020204" pitchFamily="34" charset="0"/>
              </a:rPr>
            </a:br>
            <a:r>
              <a:rPr lang="en-IN" sz="2000" b="1" dirty="0" smtClean="0">
                <a:latin typeface="Arial" panose="020B0604020202020204" pitchFamily="34" charset="0"/>
                <a:cs typeface="Arial" panose="020B0604020202020204" pitchFamily="34" charset="0"/>
              </a:rPr>
              <a:t>Result of </a:t>
            </a:r>
            <a:r>
              <a:rPr lang="en-US" sz="2000" b="1" dirty="0" smtClean="0">
                <a:latin typeface="Arial" panose="020B0604020202020204" pitchFamily="34" charset="0"/>
                <a:cs typeface="Arial" panose="020B0604020202020204" pitchFamily="34" charset="0"/>
              </a:rPr>
              <a:t>Module </a:t>
            </a:r>
            <a:r>
              <a:rPr lang="en-US" sz="2000" b="1" dirty="0">
                <a:latin typeface="Arial" panose="020B0604020202020204" pitchFamily="34" charset="0"/>
                <a:cs typeface="Arial" panose="020B0604020202020204" pitchFamily="34" charset="0"/>
              </a:rPr>
              <a:t>1:</a:t>
            </a:r>
            <a:r>
              <a:rPr lang="en-IN" sz="2000" b="1" dirty="0">
                <a:latin typeface="Arial" panose="020B0604020202020204" pitchFamily="34" charset="0"/>
                <a:cs typeface="Arial" panose="020B0604020202020204" pitchFamily="34" charset="0"/>
              </a:rPr>
              <a:t>Data collection and </a:t>
            </a:r>
            <a:r>
              <a:rPr lang="en-IN" sz="2000" b="1" dirty="0" err="1">
                <a:latin typeface="Arial" panose="020B0604020202020204" pitchFamily="34" charset="0"/>
                <a:cs typeface="Arial" panose="020B0604020202020204" pitchFamily="34" charset="0"/>
              </a:rPr>
              <a:t>preprocessing</a:t>
            </a:r>
            <a:br>
              <a:rPr lang="en-IN" sz="2000" b="1" dirty="0" err="1">
                <a:latin typeface="Arial" panose="020B0604020202020204" pitchFamily="34" charset="0"/>
                <a:cs typeface="Arial" panose="020B0604020202020204" pitchFamily="34" charset="0"/>
              </a:rPr>
            </a:br>
            <a:br>
              <a:rPr lang="en-US" sz="2000" dirty="0">
                <a:latin typeface="Arial" panose="020B0604020202020204" pitchFamily="34" charset="0"/>
              </a:rPr>
            </a:br>
            <a:endParaRPr lang="en-US" sz="2000" dirty="0" smtClean="0">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dirty="0" smtClean="0"/>
              <a:t>Final Review</a:t>
            </a:r>
            <a:endParaRPr lang="en-US" dirty="0"/>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9" name="Picture 8"/>
          <p:cNvPicPr/>
          <p:nvPr/>
        </p:nvPicPr>
        <p:blipFill>
          <a:blip r:embed="rId1"/>
          <a:stretch>
            <a:fillRect/>
          </a:stretch>
        </p:blipFill>
        <p:spPr>
          <a:xfrm>
            <a:off x="1828800" y="4267200"/>
            <a:ext cx="5013325" cy="2133600"/>
          </a:xfrm>
          <a:prstGeom prst="rect">
            <a:avLst/>
          </a:prstGeom>
        </p:spPr>
      </p:pic>
      <p:pic>
        <p:nvPicPr>
          <p:cNvPr id="2" name="Content Placeholder 1"/>
          <p:cNvPicPr>
            <a:picLocks noChangeAspect="1"/>
          </p:cNvPicPr>
          <p:nvPr>
            <p:ph idx="1"/>
          </p:nvPr>
        </p:nvPicPr>
        <p:blipFill>
          <a:blip r:embed="rId2"/>
          <a:stretch>
            <a:fillRect/>
          </a:stretch>
        </p:blipFill>
        <p:spPr>
          <a:xfrm>
            <a:off x="1295400" y="2819400"/>
            <a:ext cx="6797040" cy="12725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9"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45EA2ECD-A7C9-4BC5-B99B-D6CB857FEA44}" type="slidenum">
              <a:rPr lang="en-US" smtClean="0"/>
            </a:fld>
            <a:endParaRPr lang="en-US"/>
          </a:p>
        </p:txBody>
      </p:sp>
      <p:sp>
        <p:nvSpPr>
          <p:cNvPr id="11" name="Slide Number Placeholder 5"/>
          <p:cNvSpPr txBox="1"/>
          <p:nvPr/>
        </p:nvSpPr>
        <p:spPr>
          <a:xfrm>
            <a:off x="6705600" y="65087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endParaRPr lang="en-US"/>
          </a:p>
        </p:txBody>
      </p:sp>
      <p:sp>
        <p:nvSpPr>
          <p:cNvPr id="12" name="Rectangle 2"/>
          <p:cNvSpPr txBox="1"/>
          <p:nvPr/>
        </p:nvSpPr>
        <p:spPr bwMode="auto">
          <a:xfrm>
            <a:off x="685800" y="980440"/>
            <a:ext cx="6276340" cy="21526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Traffic Sign Detection</a:t>
            </a:r>
            <a:br>
              <a:rPr lang="en-IN" sz="3200" dirty="0">
                <a:latin typeface="Arial" panose="020B0604020202020204" pitchFamily="34" charset="0"/>
                <a:cs typeface="Arial" panose="020B0604020202020204" pitchFamily="34" charset="0"/>
              </a:rPr>
            </a:br>
            <a:r>
              <a:rPr lang="en-US" altLang="en-IN" sz="32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Module </a:t>
            </a:r>
            <a:r>
              <a:rPr lang="en-US" sz="2000" b="1" dirty="0" smtClean="0">
                <a:latin typeface="Arial" panose="020B0604020202020204" pitchFamily="34" charset="0"/>
                <a:cs typeface="Arial" panose="020B0604020202020204" pitchFamily="34" charset="0"/>
              </a:rPr>
              <a:t>2: </a:t>
            </a:r>
            <a:r>
              <a:rPr lang="en-IN" sz="2000" b="1" dirty="0">
                <a:latin typeface="Arial" panose="020B0604020202020204" pitchFamily="34" charset="0"/>
                <a:cs typeface="Arial" panose="020B0604020202020204" pitchFamily="34" charset="0"/>
              </a:rPr>
              <a:t>Convolutional Neural Network</a:t>
            </a:r>
            <a:endParaRPr lang="en-IN" sz="2000" b="1" dirty="0" smtClean="0">
              <a:latin typeface="Arial" panose="020B0604020202020204" pitchFamily="34" charset="0"/>
              <a:cs typeface="Arial" panose="020B0604020202020204" pitchFamily="34" charset="0"/>
            </a:endParaRPr>
          </a:p>
        </p:txBody>
      </p:sp>
      <p:sp>
        <p:nvSpPr>
          <p:cNvPr id="13" name="Rectangle 3"/>
          <p:cNvSpPr txBox="1"/>
          <p:nvPr/>
        </p:nvSpPr>
        <p:spPr bwMode="auto">
          <a:xfrm>
            <a:off x="342900" y="2209800"/>
            <a:ext cx="8229600" cy="4191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2000" dirty="0">
                <a:latin typeface="Arial" panose="020B0604020202020204" pitchFamily="34" charset="0"/>
                <a:cs typeface="Arial" panose="020B0604020202020204" pitchFamily="34" charset="0"/>
              </a:rPr>
              <a:t>The CNN model requires an image as the input</a:t>
            </a:r>
            <a:r>
              <a:rPr lang="en-IN" sz="2000" dirty="0" smtClean="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The CNN model consists of 2 convolutional layers of kernel size 5x5, each followed by a max pooling layer of kernel size 2x2.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convolutional layers produce feature maps which go to the max pooling layers. </a:t>
            </a: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max pooling layer is followed by one flattening layer and 2 fully connected layers. </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RELU </a:t>
            </a:r>
            <a:r>
              <a:rPr lang="en-IN" sz="2000" dirty="0">
                <a:latin typeface="Arial" panose="020B0604020202020204" pitchFamily="34" charset="0"/>
                <a:cs typeface="Arial" panose="020B0604020202020204" pitchFamily="34" charset="0"/>
              </a:rPr>
              <a:t>activation function is implemented after each convolutional layer. ADAM optimizer with a 0.001 learning rate was used and the CNN model was trained up to 15  epochs</a:t>
            </a:r>
            <a:r>
              <a:rPr lang="en-IN" sz="2000" dirty="0" smtClean="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Categorical cross-entropy was used as a loss function to optimize results.</a:t>
            </a:r>
            <a:endParaRPr lang="en-US" sz="2000" dirty="0" smtClean="0">
              <a:latin typeface="Arial" panose="020B0604020202020204" pitchFamily="34" charset="0"/>
              <a:cs typeface="Arial" panose="020B0604020202020204" pitchFamily="34" charset="0"/>
            </a:endParaRPr>
          </a:p>
        </p:txBody>
      </p:sp>
      <p:sp>
        <p:nvSpPr>
          <p:cNvPr id="14" name="Footer Placeholder 5"/>
          <p:cNvSpPr txBox="1"/>
          <p:nvPr/>
        </p:nvSpPr>
        <p:spPr>
          <a:xfrm>
            <a:off x="3276600" y="6508750"/>
            <a:ext cx="2895600" cy="365125"/>
          </a:xfrm>
          <a:prstGeom prst="rect">
            <a:avLst/>
          </a:prstGeom>
        </p:spPr>
        <p:txBody>
          <a:bodyPr vert="horz" wrap="square" lIns="91440" tIns="45720" rIns="91440" bIns="45720" numCol="1" anchor="ctr" anchorCtr="0" compatLnSpc="1"/>
          <a:lstStyle>
            <a:defPPr>
              <a:defRPr lang="en-US"/>
            </a:defPPr>
            <a:lvl1pPr algn="ct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15" name="Title 1"/>
          <p:cNvSpPr txBox="1"/>
          <p:nvPr/>
        </p:nvSpPr>
        <p:spPr>
          <a:xfrm>
            <a:off x="228600" y="7620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5" name="Footer Placeholder 4"/>
          <p:cNvSpPr>
            <a:spLocks noGrp="1"/>
          </p:cNvSpPr>
          <p:nvPr>
            <p:ph type="ftr" sz="quarter" idx="11"/>
          </p:nvPr>
        </p:nvSpPr>
        <p:spPr>
          <a:xfrm>
            <a:off x="3124200" y="6348095"/>
            <a:ext cx="2895600" cy="365125"/>
          </a:xfrm>
        </p:spPr>
        <p:txBody>
          <a:bodyPr/>
          <a:p>
            <a:r>
              <a:rPr lang="en-US" smtClean="0"/>
              <a:t>Final Review</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FB3009A9-A367-4163-B6D0-0DD0A480B739}" type="slidenum">
              <a:rPr lang="en-US" smtClean="0"/>
            </a:fld>
            <a:endParaRPr lang="en-US"/>
          </a:p>
        </p:txBody>
      </p:sp>
      <p:sp>
        <p:nvSpPr>
          <p:cNvPr id="9" name="Rectangle 2"/>
          <p:cNvSpPr txBox="1"/>
          <p:nvPr/>
        </p:nvSpPr>
        <p:spPr bwMode="auto">
          <a:xfrm>
            <a:off x="457200" y="274638"/>
            <a:ext cx="7848600" cy="411162"/>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br>
              <a:rPr lang="en-US" sz="3600" dirty="0" smtClean="0">
                <a:latin typeface="Arial" panose="020B0604020202020204" pitchFamily="34" charset="0"/>
              </a:rPr>
            </a:br>
            <a:br>
              <a:rPr lang="en-US" sz="3600" dirty="0" smtClean="0">
                <a:latin typeface="Arial" panose="020B0604020202020204" pitchFamily="34" charset="0"/>
              </a:rPr>
            </a:br>
            <a:br>
              <a:rPr lang="en-US" sz="3600" dirty="0" smtClean="0">
                <a:latin typeface="Arial" panose="020B0604020202020204" pitchFamily="34" charset="0"/>
              </a:rPr>
            </a:br>
            <a:br>
              <a:rPr lang="en-US" sz="3600" dirty="0" smtClean="0">
                <a:latin typeface="Arial" panose="020B0604020202020204" pitchFamily="34" charset="0"/>
              </a:rPr>
            </a:br>
            <a:br>
              <a:rPr lang="en-US" sz="3600" dirty="0" smtClean="0">
                <a:latin typeface="Arial" panose="020B0604020202020204" pitchFamily="34" charset="0"/>
              </a:rPr>
            </a:br>
            <a:r>
              <a:rPr lang="en-IN" sz="2400" b="1" dirty="0" smtClean="0">
                <a:cs typeface="Arial" panose="020B0604020202020204" pitchFamily="34" charset="0"/>
              </a:rPr>
              <a:t>Traffic Sign Detection</a:t>
            </a:r>
            <a:br>
              <a:rPr lang="en-IN" sz="2800" dirty="0" smtClean="0">
                <a:cs typeface="Arial" panose="020B0604020202020204" pitchFamily="34" charset="0"/>
              </a:rPr>
            </a:br>
            <a:r>
              <a:rPr lang="en-US" altLang="en-IN" sz="2800" dirty="0" smtClean="0">
                <a:cs typeface="Arial" panose="020B0604020202020204" pitchFamily="34" charset="0"/>
              </a:rPr>
              <a:t> </a:t>
            </a:r>
            <a:r>
              <a:rPr lang="en-IN" sz="2000" b="1" dirty="0" smtClean="0">
                <a:cs typeface="Arial" panose="020B0604020202020204" pitchFamily="34" charset="0"/>
              </a:rPr>
              <a:t>Result of </a:t>
            </a:r>
            <a:r>
              <a:rPr lang="en-US" sz="2000" b="1" dirty="0" smtClean="0">
                <a:cs typeface="Arial" panose="020B0604020202020204" pitchFamily="34" charset="0"/>
              </a:rPr>
              <a:t>Module 2: </a:t>
            </a:r>
            <a:r>
              <a:rPr lang="en-IN" sz="2000" b="1" dirty="0">
                <a:cs typeface="Arial" panose="020B0604020202020204" pitchFamily="34" charset="0"/>
              </a:rPr>
              <a:t>Convolutional Neural </a:t>
            </a:r>
            <a:r>
              <a:rPr lang="en-IN" sz="2000" b="1" dirty="0" smtClean="0">
                <a:cs typeface="Arial" panose="020B0604020202020204" pitchFamily="34" charset="0"/>
              </a:rPr>
              <a:t>Network</a:t>
            </a:r>
            <a:endParaRPr lang="en-IN" sz="2800" dirty="0" smtClean="0">
              <a:cs typeface="Arial" panose="020B0604020202020204" pitchFamily="34" charset="0"/>
            </a:endParaRPr>
          </a:p>
          <a:p>
            <a:endParaRPr lang="en-US" sz="3600" dirty="0">
              <a:latin typeface="Arial" panose="020B0604020202020204" pitchFamily="34" charset="0"/>
            </a:endParaRPr>
          </a:p>
          <a:p>
            <a:endParaRPr lang="en-US" sz="3600" dirty="0" smtClean="0">
              <a:latin typeface="Arial" panose="020B0604020202020204" pitchFamily="34" charset="0"/>
            </a:endParaRPr>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pic>
        <p:nvPicPr>
          <p:cNvPr id="1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2133600"/>
            <a:ext cx="1686560" cy="38989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3600" dirty="0" smtClean="0">
                <a:latin typeface="Arial" panose="020B0604020202020204" pitchFamily="34" charset="0"/>
                <a:cs typeface="Arial" panose="020B0604020202020204" pitchFamily="34" charset="0"/>
              </a:rPr>
            </a:br>
            <a:br>
              <a:rPr lang="en-IN" sz="3600" dirty="0">
                <a:latin typeface="Arial" panose="020B0604020202020204" pitchFamily="34" charset="0"/>
                <a:cs typeface="Arial" panose="020B0604020202020204" pitchFamily="34" charset="0"/>
              </a:rPr>
            </a:br>
            <a:r>
              <a:rPr lang="en-IN" sz="2400" b="1" dirty="0" smtClean="0">
                <a:cs typeface="Arial" panose="020B0604020202020204" pitchFamily="34" charset="0"/>
              </a:rPr>
              <a:t>Traffic </a:t>
            </a:r>
            <a:r>
              <a:rPr lang="en-IN" sz="2400" b="1" dirty="0">
                <a:cs typeface="Arial" panose="020B0604020202020204" pitchFamily="34" charset="0"/>
              </a:rPr>
              <a:t>Sign Detection</a:t>
            </a:r>
            <a:br>
              <a:rPr lang="en-IN" sz="3200" dirty="0">
                <a:cs typeface="Arial" panose="020B0604020202020204" pitchFamily="34" charset="0"/>
              </a:rPr>
            </a:br>
            <a:r>
              <a:rPr lang="en-IN" sz="2000" b="1" dirty="0">
                <a:cs typeface="Arial" panose="020B0604020202020204" pitchFamily="34" charset="0"/>
              </a:rPr>
              <a:t>Result of </a:t>
            </a:r>
            <a:r>
              <a:rPr lang="en-US" sz="2000" b="1" dirty="0">
                <a:cs typeface="Arial" panose="020B0604020202020204" pitchFamily="34" charset="0"/>
              </a:rPr>
              <a:t>Module 2:</a:t>
            </a:r>
            <a:r>
              <a:rPr lang="en-IN" sz="2000" b="1" dirty="0">
                <a:cs typeface="Arial" panose="020B0604020202020204" pitchFamily="34" charset="0"/>
              </a:rPr>
              <a:t>Convolutional Neural Network</a:t>
            </a:r>
            <a:endParaRPr lang="en-IN" sz="2000" b="1" dirty="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t>23-June-22</a:t>
            </a:r>
            <a:endParaRPr lang="en-US" dirty="0"/>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pic>
        <p:nvPicPr>
          <p:cNvPr id="7" name="Content Placeholder 6"/>
          <p:cNvPicPr>
            <a:picLocks noGrp="1"/>
          </p:cNvPicPr>
          <p:nvPr>
            <p:ph idx="1"/>
          </p:nvPr>
        </p:nvPicPr>
        <p:blipFill>
          <a:blip r:embed="rId1"/>
          <a:stretch>
            <a:fillRect/>
          </a:stretch>
        </p:blipFill>
        <p:spPr>
          <a:xfrm>
            <a:off x="1219200" y="2143125"/>
            <a:ext cx="6781800" cy="3983355"/>
          </a:xfrm>
          <a:prstGeom prst="rect">
            <a:avLst/>
          </a:prstGeom>
        </p:spPr>
      </p:pic>
      <p:sp>
        <p:nvSpPr>
          <p:cNvPr id="8"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smtClean="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pic>
        <p:nvPicPr>
          <p:cNvPr id="7" name="Content Placeholder 6"/>
          <p:cNvPicPr>
            <a:picLocks noGrp="1"/>
          </p:cNvPicPr>
          <p:nvPr>
            <p:ph idx="1"/>
          </p:nvPr>
        </p:nvPicPr>
        <p:blipFill>
          <a:blip r:embed="rId1"/>
          <a:stretch>
            <a:fillRect/>
          </a:stretch>
        </p:blipFill>
        <p:spPr>
          <a:xfrm>
            <a:off x="1905000" y="1905000"/>
            <a:ext cx="5617845" cy="4359275"/>
          </a:xfrm>
          <a:prstGeom prst="rect">
            <a:avLst/>
          </a:prstGeom>
        </p:spPr>
      </p:pic>
      <p:sp>
        <p:nvSpPr>
          <p:cNvPr id="8" name="Title 1"/>
          <p:cNvSpPr txBox="1"/>
          <p:nvPr/>
        </p:nvSpPr>
        <p:spPr bwMode="auto">
          <a:xfrm>
            <a:off x="829945" y="427355"/>
            <a:ext cx="8009255" cy="81978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endParaRPr lang="en-IN" sz="3600" dirty="0">
              <a:latin typeface="Arial" panose="020B0604020202020204" pitchFamily="34" charset="0"/>
              <a:cs typeface="Arial" panose="020B0604020202020204" pitchFamily="34" charset="0"/>
            </a:endParaRPr>
          </a:p>
          <a:p>
            <a:endParaRPr lang="en-IN" sz="2400" b="1" dirty="0" smtClean="0">
              <a:cs typeface="Arial" panose="020B0604020202020204" pitchFamily="34" charset="0"/>
            </a:endParaRPr>
          </a:p>
          <a:p>
            <a:r>
              <a:rPr lang="en-IN" sz="2400" b="1" dirty="0" smtClean="0">
                <a:cs typeface="Arial" panose="020B0604020202020204" pitchFamily="34" charset="0"/>
              </a:rPr>
              <a:t>Traffic Sign Detection</a:t>
            </a:r>
            <a:br>
              <a:rPr lang="en-IN" sz="2800" dirty="0" smtClean="0">
                <a:cs typeface="Arial" panose="020B0604020202020204" pitchFamily="34" charset="0"/>
              </a:rPr>
            </a:br>
            <a:r>
              <a:rPr lang="en-IN" sz="2000" b="1" dirty="0" smtClean="0">
                <a:cs typeface="Arial" panose="020B0604020202020204" pitchFamily="34" charset="0"/>
              </a:rPr>
              <a:t>Result of </a:t>
            </a:r>
            <a:r>
              <a:rPr lang="en-US" sz="2000" b="1" dirty="0" smtClean="0">
                <a:cs typeface="Arial" panose="020B0604020202020204" pitchFamily="34" charset="0"/>
              </a:rPr>
              <a:t>Module 2:</a:t>
            </a:r>
            <a:r>
              <a:rPr lang="en-IN" sz="2000" b="1" dirty="0" smtClean="0">
                <a:cs typeface="Arial" panose="020B0604020202020204" pitchFamily="34" charset="0"/>
              </a:rPr>
              <a:t>Convolutional Neural Network</a:t>
            </a:r>
            <a:endParaRPr lang="en-IN" sz="2000" b="1" dirty="0" smtClean="0">
              <a:cs typeface="Arial" panose="020B0604020202020204" pitchFamily="34" charset="0"/>
            </a:endParaRPr>
          </a:p>
        </p:txBody>
      </p:sp>
      <p:sp>
        <p:nvSpPr>
          <p:cNvPr id="9"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smtClean="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304800" y="6324600"/>
            <a:ext cx="2133600" cy="365125"/>
          </a:xfrm>
        </p:spPr>
        <p:txBody>
          <a:bodyPr/>
          <a:lstStyle/>
          <a:p>
            <a:pPr>
              <a:defRPr/>
            </a:pPr>
            <a:r>
              <a:rPr lang="en-US" smtClean="0"/>
              <a:t>23-June-22</a:t>
            </a:r>
            <a:endParaRPr lang="en-US" dirty="0"/>
          </a:p>
        </p:txBody>
      </p:sp>
      <p:sp>
        <p:nvSpPr>
          <p:cNvPr id="8" name="Slide Number Placeholder 5"/>
          <p:cNvSpPr>
            <a:spLocks noGrp="1"/>
          </p:cNvSpPr>
          <p:nvPr>
            <p:ph type="sldNum" sz="quarter" idx="12"/>
          </p:nvPr>
        </p:nvSpPr>
        <p:spPr/>
        <p:txBody>
          <a:bodyPr/>
          <a:lstStyle/>
          <a:p>
            <a:pPr>
              <a:defRPr/>
            </a:pPr>
            <a:fld id="{A097D2EA-2CA1-4AB1-B3A2-B4F68849D801}" type="slidenum">
              <a:rPr lang="en-US"/>
            </a:fld>
            <a:endParaRPr lang="en-US"/>
          </a:p>
        </p:txBody>
      </p:sp>
      <p:sp>
        <p:nvSpPr>
          <p:cNvPr id="11266" name="Title 1"/>
          <p:cNvSpPr>
            <a:spLocks noGrp="1"/>
          </p:cNvSpPr>
          <p:nvPr>
            <p:ph type="title"/>
          </p:nvPr>
        </p:nvSpPr>
        <p:spPr>
          <a:xfrm>
            <a:off x="457200" y="533400"/>
            <a:ext cx="8229600" cy="990600"/>
          </a:xfrm>
        </p:spPr>
        <p:txBody>
          <a:bodyPr/>
          <a:lstStyle/>
          <a:p>
            <a:pPr eaLnBrk="1" hangingPunct="1"/>
            <a:br>
              <a:rPr lang="en-US" sz="2400" b="1" smtClean="0">
                <a:latin typeface="Arial" panose="020B0604020202020204" pitchFamily="34" charset="0"/>
                <a:cs typeface="Arial" panose="020B0604020202020204" pitchFamily="34" charset="0"/>
              </a:rPr>
            </a:br>
            <a:r>
              <a:rPr lang="en-US" sz="2400" b="1" smtClean="0">
                <a:latin typeface="Arial" panose="020B0604020202020204" pitchFamily="34" charset="0"/>
                <a:cs typeface="Arial" panose="020B0604020202020204" pitchFamily="34" charset="0"/>
              </a:rPr>
              <a:t>System Requirements</a:t>
            </a:r>
            <a:endParaRPr lang="en-US" sz="2400" b="1" smtClean="0">
              <a:latin typeface="Arial" panose="020B0604020202020204" pitchFamily="34" charset="0"/>
              <a:cs typeface="Arial" panose="020B0604020202020204" pitchFamily="34" charset="0"/>
            </a:endParaRPr>
          </a:p>
        </p:txBody>
      </p:sp>
      <p:sp>
        <p:nvSpPr>
          <p:cNvPr id="11267" name="Content Placeholder 2"/>
          <p:cNvSpPr>
            <a:spLocks noGrp="1"/>
          </p:cNvSpPr>
          <p:nvPr>
            <p:ph idx="1"/>
          </p:nvPr>
        </p:nvSpPr>
        <p:spPr>
          <a:xfrm>
            <a:off x="457200" y="1600200"/>
            <a:ext cx="8382000" cy="4525963"/>
          </a:xfrm>
        </p:spPr>
        <p:txBody>
          <a:bodyPr/>
          <a:lstStyle/>
          <a:p>
            <a:pPr algn="just" eaLnBrk="1" hangingPunct="1"/>
            <a:r>
              <a:rPr lang="en-US" sz="2000" dirty="0" smtClean="0">
                <a:latin typeface="Arial" panose="020B0604020202020204" pitchFamily="34" charset="0"/>
                <a:cs typeface="Arial" panose="020B0604020202020204" pitchFamily="34" charset="0"/>
              </a:rPr>
              <a:t>OS:  windows, Mac etc.</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Development tool: Google </a:t>
            </a:r>
            <a:r>
              <a:rPr lang="en-US" sz="2000" dirty="0" err="1">
                <a:latin typeface="Arial" panose="020B0604020202020204" pitchFamily="34" charset="0"/>
                <a:cs typeface="Arial" panose="020B0604020202020204" pitchFamily="34" charset="0"/>
              </a:rPr>
              <a:t>collab</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Notebooks</a:t>
            </a:r>
            <a:endParaRPr lang="en-US" sz="2000" dirty="0">
              <a:latin typeface="Arial" panose="020B0604020202020204" pitchFamily="34" charset="0"/>
              <a:cs typeface="Arial" panose="020B0604020202020204" pitchFamily="34" charset="0"/>
            </a:endParaRPr>
          </a:p>
          <a:p>
            <a:pPr marL="0" indent="0" algn="just" eaLnBrk="1" hangingPunct="1">
              <a:buNone/>
            </a:pPr>
            <a:r>
              <a:rPr lang="en-US" sz="2000" dirty="0">
                <a:latin typeface="Arial" panose="020B0604020202020204" pitchFamily="34" charset="0"/>
                <a:cs typeface="Arial" panose="020B0604020202020204" pitchFamily="34" charset="0"/>
              </a:rPr>
              <a:t>     Language: Python 3.6 and above </a:t>
            </a:r>
            <a:endParaRPr lang="en-US" sz="2000" dirty="0" smtClean="0">
              <a:latin typeface="Arial" panose="020B0604020202020204" pitchFamily="34" charset="0"/>
              <a:cs typeface="Arial" panose="020B0604020202020204" pitchFamily="34" charset="0"/>
            </a:endParaRPr>
          </a:p>
          <a:p>
            <a:pPr marL="0" indent="0" algn="just" eaLnBrk="1" hangingPunct="1">
              <a:buNone/>
            </a:pPr>
            <a:endParaRPr lang="en-US" sz="2000" dirty="0">
              <a:latin typeface="Arial" panose="020B0604020202020204" pitchFamily="34" charset="0"/>
              <a:cs typeface="Arial" panose="020B0604020202020204" pitchFamily="34" charset="0"/>
            </a:endParaRPr>
          </a:p>
          <a:p>
            <a:pPr algn="just" eaLnBrk="1" hangingPunct="1"/>
            <a:r>
              <a:rPr lang="en-US" sz="2000" dirty="0" smtClean="0">
                <a:latin typeface="Arial" panose="020B0604020202020204" pitchFamily="34" charset="0"/>
                <a:cs typeface="Arial" panose="020B0604020202020204" pitchFamily="34" charset="0"/>
              </a:rPr>
              <a:t>Dataset: The </a:t>
            </a:r>
            <a:r>
              <a:rPr lang="en-US" sz="2000" dirty="0">
                <a:latin typeface="Arial" panose="020B0604020202020204" pitchFamily="34" charset="0"/>
                <a:cs typeface="Arial" panose="020B0604020202020204" pitchFamily="34" charset="0"/>
              </a:rPr>
              <a:t>GTSRB dataset </a:t>
            </a:r>
            <a:r>
              <a:rPr lang="en-US" sz="2000" dirty="0" smtClean="0">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KITTI Road/Lane Detection Evaluation </a:t>
            </a:r>
            <a:r>
              <a:rPr lang="en-IN" sz="2000" dirty="0" smtClean="0">
                <a:latin typeface="Arial" panose="020B0604020202020204" pitchFamily="34" charset="0"/>
                <a:cs typeface="Arial" panose="020B0604020202020204" pitchFamily="34" charset="0"/>
              </a:rPr>
              <a:t>Dataset </a:t>
            </a:r>
            <a:r>
              <a:rPr lang="en-US" sz="2000" dirty="0" smtClean="0">
                <a:latin typeface="Arial" panose="020B0604020202020204" pitchFamily="34" charset="0"/>
                <a:cs typeface="Arial" panose="020B0604020202020204" pitchFamily="34" charset="0"/>
              </a:rPr>
              <a:t>for </a:t>
            </a:r>
            <a:r>
              <a:rPr lang="en-US" sz="2000" dirty="0">
                <a:latin typeface="Arial" panose="020B0604020202020204" pitchFamily="34" charset="0"/>
                <a:cs typeface="Arial" panose="020B0604020202020204" pitchFamily="34" charset="0"/>
              </a:rPr>
              <a:t>lane </a:t>
            </a:r>
            <a:r>
              <a:rPr lang="en-US" sz="2000" dirty="0" smtClean="0">
                <a:latin typeface="Arial" panose="020B0604020202020204" pitchFamily="34" charset="0"/>
                <a:cs typeface="Arial" panose="020B0604020202020204" pitchFamily="34" charset="0"/>
              </a:rPr>
              <a:t>detection</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smtClean="0">
                <a:latin typeface="Arial" panose="020B0604020202020204" pitchFamily="34" charset="0"/>
                <a:cs typeface="Arial" panose="020B0604020202020204" pitchFamily="34" charset="0"/>
              </a:rPr>
              <a:t>Testing: 20</a:t>
            </a:r>
            <a:r>
              <a:rPr lang="en-US" sz="2000" dirty="0">
                <a:latin typeface="Arial" panose="020B0604020202020204" pitchFamily="34" charset="0"/>
                <a:cs typeface="Arial" panose="020B0604020202020204" pitchFamily="34" charset="0"/>
              </a:rPr>
              <a:t>% of the </a:t>
            </a:r>
            <a:r>
              <a:rPr lang="en-IN" sz="2000" dirty="0">
                <a:latin typeface="Arial" panose="020B0604020202020204" pitchFamily="34" charset="0"/>
                <a:cs typeface="Arial" panose="020B0604020202020204" pitchFamily="34" charset="0"/>
              </a:rPr>
              <a:t>KITTI Road/Lane Detection Evaluation 2013 </a:t>
            </a:r>
            <a:r>
              <a:rPr lang="en-IN" sz="2000" dirty="0" smtClean="0">
                <a:latin typeface="Arial" panose="020B0604020202020204" pitchFamily="34" charset="0"/>
                <a:cs typeface="Arial" panose="020B0604020202020204" pitchFamily="34" charset="0"/>
              </a:rPr>
              <a:t>Dataset </a:t>
            </a:r>
            <a:r>
              <a:rPr lang="en-US" sz="2000" dirty="0" smtClean="0">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GTSRB dataset for testing</a:t>
            </a:r>
            <a:endParaRPr lang="en-US" sz="2000" dirty="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endParaRPr lang="en-US" dirty="0" smtClean="0">
              <a:latin typeface="Arial" panose="020B0604020202020204" pitchFamily="34" charset="0"/>
              <a:cs typeface="Arial" panose="020B0604020202020204"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17DA436-11E5-4C43-8E36-FC73742893F9}"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0"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7469"/>
            <a:ext cx="8229600" cy="4525963"/>
          </a:xfrm>
        </p:spPr>
        <p:txBody>
          <a:bodyPr/>
          <a:lstStyle/>
          <a:p>
            <a:pPr marL="0" indent="0" algn="ctr">
              <a:buNone/>
            </a:pPr>
            <a:r>
              <a:rPr lang="en-US" sz="2000" b="1" dirty="0">
                <a:latin typeface="Arial" panose="020B0604020202020204" pitchFamily="34" charset="0"/>
                <a:cs typeface="Arial" panose="020B0604020202020204" pitchFamily="34" charset="0"/>
              </a:rPr>
              <a:t>LANE DETECTION IN SELF-DRIVING CARS</a:t>
            </a:r>
            <a:endParaRPr lang="en-IN"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We calculate the loss, train accuracy and valid accuracy for the model. The loss function keeps decreasing with every epoch and the accuracy keeps increasing.  After training the model for 200 epochs, the model gave an accuracy of about 98.58% and loss value of 0.0308. </a:t>
            </a:r>
            <a:endParaRPr lang="en-IN" sz="1800" dirty="0">
              <a:latin typeface="Arial" panose="020B0604020202020204" pitchFamily="34" charset="0"/>
              <a:cs typeface="Arial" panose="020B0604020202020204" pitchFamily="34" charset="0"/>
            </a:endParaRPr>
          </a:p>
          <a:p>
            <a:pPr marL="0" indent="0">
              <a:buNone/>
            </a:pPr>
            <a:r>
              <a:rPr lang="en-US" sz="1800" b="1" dirty="0"/>
              <a:t> </a:t>
            </a:r>
            <a:endParaRPr lang="en-IN" sz="1800" dirty="0"/>
          </a:p>
          <a:p>
            <a:r>
              <a:rPr lang="en-US" sz="1800" b="1" dirty="0"/>
              <a:t>Accuracy score: 0.98%</a:t>
            </a:r>
            <a:endParaRPr lang="en-IN" sz="1800" dirty="0"/>
          </a:p>
          <a:p>
            <a:endParaRPr lang="en-IN" dirty="0" smtClean="0"/>
          </a:p>
          <a:p>
            <a:endParaRPr lang="en-IN" dirty="0"/>
          </a:p>
          <a:p>
            <a:endParaRPr lang="en-IN" dirty="0" smtClean="0"/>
          </a:p>
          <a:p>
            <a:pPr marL="0" indent="0" algn="ctr">
              <a:buNone/>
            </a:pPr>
            <a:r>
              <a:rPr lang="en-US" sz="2000" b="1" dirty="0"/>
              <a:t>Sample prediction after 200 epochs</a:t>
            </a:r>
            <a:endParaRPr lang="en-US" sz="2000" b="1" dirty="0"/>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p:nvPr/>
        </p:nvSpPr>
        <p:spPr bwMode="auto">
          <a:xfrm>
            <a:off x="609600" y="141288"/>
            <a:ext cx="82296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en-US" sz="2000" dirty="0" smtClean="0">
                <a:latin typeface="Arial Black" panose="020B0A04020102020204" pitchFamily="34" charset="0"/>
              </a:rPr>
              <a:t>  </a:t>
            </a:r>
            <a:r>
              <a:rPr lang="en-US" sz="2000" dirty="0" err="1" smtClean="0">
                <a:latin typeface="Arial Black" panose="020B0A04020102020204" pitchFamily="34" charset="0"/>
              </a:rPr>
              <a:t>Easwari</a:t>
            </a:r>
            <a:r>
              <a:rPr lang="en-US" sz="2000" dirty="0" smtClean="0">
                <a:latin typeface="Arial Black" panose="020B0A04020102020204" pitchFamily="34" charset="0"/>
              </a:rPr>
              <a:t> Engineering </a:t>
            </a:r>
            <a:r>
              <a:rPr lang="en-US" sz="2000" dirty="0" smtClean="0">
                <a:latin typeface="Arial Black" panose="020B0A04020102020204" pitchFamily="34" charset="0"/>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smtClean="0">
              <a:latin typeface="Arial Black" panose="020B0A04020102020204" pitchFamily="34" charset="0"/>
            </a:endParaRPr>
          </a:p>
          <a:p>
            <a:pPr fontAlgn="auto">
              <a:spcAft>
                <a:spcPts val="0"/>
              </a:spcAft>
              <a:defRPr/>
            </a:pPr>
            <a:r>
              <a:rPr lang="en-US" sz="2000" dirty="0" smtClean="0">
                <a:latin typeface="Arial Black" panose="020B0A04020102020204" pitchFamily="34" charset="0"/>
              </a:rPr>
              <a:t>Department of Computer Science and Engineering</a:t>
            </a:r>
            <a:br>
              <a:rPr lang="en-US" sz="2000" dirty="0" smtClean="0">
                <a:latin typeface="Arial Black" panose="020B0A04020102020204" pitchFamily="34" charset="0"/>
              </a:rPr>
            </a:br>
            <a:endParaRPr lang="en-US" sz="2000" dirty="0" smtClean="0">
              <a:latin typeface="Arial Black" panose="020B0A04020102020204" pitchFamily="34" charset="0"/>
            </a:endParaRPr>
          </a:p>
          <a:p>
            <a:pPr fontAlgn="auto">
              <a:spcAft>
                <a:spcPts val="0"/>
              </a:spcAft>
              <a:defRPr/>
            </a:pPr>
            <a:r>
              <a:rPr lang="en-US" sz="2800" b="1" dirty="0" smtClean="0">
                <a:latin typeface="Arial" panose="020B0604020202020204" pitchFamily="34" charset="0"/>
                <a:cs typeface="Arial" panose="020B0604020202020204" pitchFamily="34" charset="0"/>
              </a:rPr>
              <a:t>Performance Analysis</a:t>
            </a:r>
            <a:endParaRPr lang="en-US" sz="2800" b="1" dirty="0" smtClean="0">
              <a:latin typeface="Arial" panose="020B0604020202020204" pitchFamily="34" charset="0"/>
              <a:cs typeface="Arial" panose="020B0604020202020204" pitchFamily="34" charset="0"/>
            </a:endParaRPr>
          </a:p>
        </p:txBody>
      </p:sp>
      <p:pic>
        <p:nvPicPr>
          <p:cNvPr id="8" name="Picture 7"/>
          <p:cNvPicPr/>
          <p:nvPr/>
        </p:nvPicPr>
        <p:blipFill>
          <a:blip r:embed="rId1"/>
          <a:stretch>
            <a:fillRect/>
          </a:stretch>
        </p:blipFill>
        <p:spPr>
          <a:xfrm>
            <a:off x="1752600" y="3886200"/>
            <a:ext cx="5688965" cy="16109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pic>
        <p:nvPicPr>
          <p:cNvPr id="7" name="Content Placeholder 6"/>
          <p:cNvPicPr>
            <a:picLocks noGrp="1"/>
          </p:cNvPicPr>
          <p:nvPr>
            <p:ph idx="1"/>
          </p:nvPr>
        </p:nvPicPr>
        <p:blipFill>
          <a:blip r:embed="rId1"/>
          <a:stretch>
            <a:fillRect/>
          </a:stretch>
        </p:blipFill>
        <p:spPr>
          <a:xfrm>
            <a:off x="2209852" y="1447801"/>
            <a:ext cx="4443044" cy="4343400"/>
          </a:xfrm>
          <a:prstGeom prst="rect">
            <a:avLst/>
          </a:prstGeom>
        </p:spPr>
      </p:pic>
      <p:sp>
        <p:nvSpPr>
          <p:cNvPr id="8" name="Title 1"/>
          <p:cNvSpPr txBox="1">
            <a:spLocks noGrp="1"/>
          </p:cNvSpPr>
          <p:nvPr>
            <p:ph type="title"/>
          </p:nvPr>
        </p:nvSpPr>
        <p:spPr bwMode="auto">
          <a:xfrm>
            <a:off x="457200" y="268605"/>
            <a:ext cx="8226425" cy="86614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en-US" sz="2000" dirty="0" smtClean="0">
                <a:latin typeface="Arial Black" panose="020B0A04020102020204" pitchFamily="34" charset="0"/>
              </a:rPr>
              <a:t>  </a:t>
            </a:r>
            <a:r>
              <a:rPr lang="en-US" sz="2000" dirty="0" err="1" smtClean="0">
                <a:latin typeface="Arial Black" panose="020B0A04020102020204" pitchFamily="34" charset="0"/>
              </a:rPr>
              <a:t>Easwari</a:t>
            </a:r>
            <a:r>
              <a:rPr lang="en-US" sz="2000" dirty="0" smtClean="0">
                <a:latin typeface="Arial Black" panose="020B0A04020102020204" pitchFamily="34" charset="0"/>
              </a:rPr>
              <a:t> Engineering </a:t>
            </a:r>
            <a:r>
              <a:rPr lang="en-US" sz="2000" dirty="0" smtClean="0">
                <a:latin typeface="Arial Black" panose="020B0A04020102020204" pitchFamily="34" charset="0"/>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smtClean="0">
              <a:latin typeface="Arial Black" panose="020B0A04020102020204" pitchFamily="34" charset="0"/>
            </a:endParaRPr>
          </a:p>
          <a:p>
            <a:pPr fontAlgn="auto">
              <a:spcAft>
                <a:spcPts val="0"/>
              </a:spcAft>
              <a:defRPr/>
            </a:pPr>
            <a:r>
              <a:rPr lang="en-US" sz="2000" dirty="0" smtClean="0">
                <a:latin typeface="Arial Black" panose="020B0A04020102020204" pitchFamily="34" charset="0"/>
              </a:rPr>
              <a:t>Department of Computer Science and Engineering</a:t>
            </a:r>
            <a:br>
              <a:rPr lang="en-US" sz="2000" dirty="0" smtClean="0">
                <a:latin typeface="Arial Black" panose="020B0A04020102020204" pitchFamily="34" charset="0"/>
              </a:rPr>
            </a:br>
            <a:br>
              <a:rPr lang="en-US" sz="2000" dirty="0" smtClean="0">
                <a:latin typeface="Arial Black" panose="020B0A04020102020204" pitchFamily="34" charset="0"/>
              </a:rPr>
            </a:br>
            <a:r>
              <a:rPr lang="en-US" sz="2400" b="1" dirty="0" smtClean="0"/>
              <a:t>Performance Analysis</a:t>
            </a:r>
            <a:endParaRPr lang="en-US" sz="2400" b="1" dirty="0" smtClean="0"/>
          </a:p>
        </p:txBody>
      </p:sp>
      <p:sp>
        <p:nvSpPr>
          <p:cNvPr id="9" name="Rectangle 8"/>
          <p:cNvSpPr/>
          <p:nvPr/>
        </p:nvSpPr>
        <p:spPr>
          <a:xfrm>
            <a:off x="1905000" y="5943600"/>
            <a:ext cx="5029200" cy="369332"/>
          </a:xfrm>
          <a:prstGeom prst="rect">
            <a:avLst/>
          </a:prstGeom>
        </p:spPr>
        <p:txBody>
          <a:bodyPr wrap="square">
            <a:spAutoFit/>
          </a:bodyPr>
          <a:lstStyle/>
          <a:p>
            <a:pPr algn="ctr"/>
            <a:r>
              <a:rPr lang="en-US" b="1" dirty="0"/>
              <a:t>Sample predictions for lane segmentation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fld>
            <a:endParaRPr lang="en-US"/>
          </a:p>
        </p:txBody>
      </p:sp>
      <p:sp>
        <p:nvSpPr>
          <p:cNvPr id="4098" name="Title 1"/>
          <p:cNvSpPr>
            <a:spLocks noGrp="1"/>
          </p:cNvSpPr>
          <p:nvPr>
            <p:ph type="title"/>
          </p:nvPr>
        </p:nvSpPr>
        <p:spPr>
          <a:xfrm>
            <a:off x="457200" y="0"/>
            <a:ext cx="8229600" cy="914400"/>
          </a:xfrm>
        </p:spPr>
        <p:txBody>
          <a:bodyPr/>
          <a:lstStyle/>
          <a:p>
            <a:pPr eaLnBrk="1" hangingPunct="1"/>
            <a:br>
              <a:rPr lang="en-US" sz="3800" dirty="0" smtClean="0">
                <a:latin typeface="Arial" panose="020B0604020202020204" pitchFamily="34" charset="0"/>
                <a:cs typeface="Arial" panose="020B0604020202020204" pitchFamily="34" charset="0"/>
              </a:rPr>
            </a:br>
            <a:br>
              <a:rPr lang="en-US" sz="3800" dirty="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Motivation</a:t>
            </a:r>
            <a:endParaRPr lang="en-US" sz="2400" b="1" dirty="0" smtClean="0">
              <a:latin typeface="Arial" panose="020B0604020202020204" pitchFamily="34" charset="0"/>
              <a:cs typeface="Arial" panose="020B0604020202020204" pitchFamily="34" charset="0"/>
            </a:endParaRPr>
          </a:p>
        </p:txBody>
      </p:sp>
      <p:sp>
        <p:nvSpPr>
          <p:cNvPr id="4099" name="Content Placeholder 2"/>
          <p:cNvSpPr>
            <a:spLocks noGrp="1"/>
          </p:cNvSpPr>
          <p:nvPr>
            <p:ph idx="1"/>
          </p:nvPr>
        </p:nvSpPr>
        <p:spPr/>
        <p:txBody>
          <a:bodyPr/>
          <a:lstStyle/>
          <a:p>
            <a:pPr algn="just" eaLnBrk="1" hangingPunct="1"/>
            <a:r>
              <a:rPr lang="en-US" sz="2000" dirty="0">
                <a:latin typeface="Arial" panose="020B0604020202020204" pitchFamily="34" charset="0"/>
                <a:cs typeface="Arial" panose="020B0604020202020204" pitchFamily="34" charset="0"/>
              </a:rPr>
              <a:t>Human beings, when fully attentive, do quite well at identifying lane line markings under most driving conditions</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Computers are not inherently good at doing the same</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Humans have a disadvantage of not always being attentive, while a computer is not subject to this downfall. </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Training  a computer to get as good as a human at detecting lane lines would let the computer take over this job from the human driver.</a:t>
            </a:r>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10" name="Footer Placeholder 9"/>
          <p:cNvSpPr>
            <a:spLocks noGrp="1"/>
          </p:cNvSpPr>
          <p:nvPr>
            <p:ph type="ftr" sz="quarter" idx="11"/>
          </p:nvPr>
        </p:nvSpPr>
        <p:spPr/>
        <p:txBody>
          <a:bodyPr/>
          <a:lstStyle/>
          <a:p>
            <a:r>
              <a:rPr lang="en-US" dirty="0" smtClean="0"/>
              <a:t>Final Review</a:t>
            </a:r>
            <a:endParaRPr lang="en-US" dirty="0"/>
          </a:p>
        </p:txBody>
      </p:sp>
      <p:sp>
        <p:nvSpPr>
          <p:cNvPr id="12"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
        <p:nvSpPr>
          <p:cNvPr id="2" name="Date Placeholder 3"/>
          <p:cNvSpPr>
            <a:spLocks noGrp="1"/>
          </p:cNvSpPr>
          <p:nvPr/>
        </p:nvSpPr>
        <p:spPr>
          <a:xfrm>
            <a:off x="533400" y="6324600"/>
            <a:ext cx="21336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altLang="en-US" smtClean="0"/>
              <a:t>23-June</a:t>
            </a:r>
            <a:r>
              <a:rPr lang="en-US" smtClean="0"/>
              <a:t>-22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2000" b="1" dirty="0"/>
              <a:t>TRAFFIC SIGN </a:t>
            </a:r>
            <a:r>
              <a:rPr lang="en-US" sz="2000" b="1" dirty="0" smtClean="0"/>
              <a:t>DETECTION </a:t>
            </a:r>
            <a:r>
              <a:rPr lang="en-US" sz="2000" b="1" dirty="0"/>
              <a:t>IN SELF-DRIVING </a:t>
            </a:r>
            <a:r>
              <a:rPr lang="en-US" sz="2000" b="1" dirty="0" smtClean="0"/>
              <a:t>CARS</a:t>
            </a:r>
            <a:endParaRPr lang="en-US" sz="2000" b="1" dirty="0" smtClean="0"/>
          </a:p>
          <a:p>
            <a:r>
              <a:rPr lang="en-US" sz="2000" dirty="0"/>
              <a:t>We calculate the loss, train accuracy and valid accuracy for the CNN </a:t>
            </a:r>
            <a:r>
              <a:rPr lang="en-US" sz="2000" dirty="0" smtClean="0"/>
              <a:t>model. </a:t>
            </a:r>
            <a:r>
              <a:rPr lang="en-US" sz="2000" dirty="0"/>
              <a:t>The training set gave an accuracy of 95% at the end of the 15th epoch</a:t>
            </a:r>
            <a:r>
              <a:rPr lang="en-US" sz="2000" dirty="0" smtClean="0"/>
              <a:t>.</a:t>
            </a:r>
            <a:r>
              <a:rPr lang="en-US" sz="2000" dirty="0"/>
              <a:t>  The test dataset gave an accuracy of  86.7%.</a:t>
            </a:r>
            <a:endParaRPr lang="en-IN" sz="2000" dirty="0"/>
          </a:p>
          <a:p>
            <a:endParaRPr lang="en-IN" sz="2000" dirty="0"/>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p:nvPr/>
        </p:nvSpPr>
        <p:spPr bwMode="auto">
          <a:xfrm>
            <a:off x="609600" y="152083"/>
            <a:ext cx="82296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en-US" sz="2000" dirty="0" smtClean="0">
                <a:latin typeface="Arial Black" panose="020B0A04020102020204" pitchFamily="34" charset="0"/>
              </a:rPr>
              <a:t> </a:t>
            </a:r>
            <a:r>
              <a:rPr lang="en-US" sz="2000" dirty="0" err="1" smtClean="0">
                <a:latin typeface="Arial Black" panose="020B0A04020102020204" pitchFamily="34" charset="0"/>
              </a:rPr>
              <a:t>Easwari</a:t>
            </a:r>
            <a:r>
              <a:rPr lang="en-US" sz="2000" dirty="0" smtClean="0">
                <a:latin typeface="Arial Black" panose="020B0A04020102020204" pitchFamily="34" charset="0"/>
              </a:rPr>
              <a:t> Engineering </a:t>
            </a:r>
            <a:r>
              <a:rPr lang="en-US" sz="2000" dirty="0" smtClean="0">
                <a:latin typeface="Arial Black" panose="020B0A04020102020204" pitchFamily="34" charset="0"/>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smtClean="0">
              <a:latin typeface="Arial Black" panose="020B0A04020102020204" pitchFamily="34" charset="0"/>
            </a:endParaRPr>
          </a:p>
          <a:p>
            <a:pPr fontAlgn="auto">
              <a:spcAft>
                <a:spcPts val="0"/>
              </a:spcAft>
              <a:defRPr/>
            </a:pPr>
            <a:r>
              <a:rPr lang="en-US" sz="2000" dirty="0" smtClean="0">
                <a:latin typeface="Arial Black" panose="020B0A04020102020204" pitchFamily="34" charset="0"/>
              </a:rPr>
              <a:t>Department of Computer Science and Engineering</a:t>
            </a:r>
            <a:br>
              <a:rPr lang="en-US" sz="2000" dirty="0" smtClean="0">
                <a:latin typeface="Arial Black" panose="020B0A04020102020204" pitchFamily="34" charset="0"/>
              </a:rPr>
            </a:br>
            <a:endParaRPr lang="en-US" sz="2000" dirty="0" smtClean="0">
              <a:latin typeface="Arial Black" panose="020B0A04020102020204" pitchFamily="34" charset="0"/>
            </a:endParaRPr>
          </a:p>
          <a:p>
            <a:pPr fontAlgn="auto">
              <a:spcAft>
                <a:spcPts val="0"/>
              </a:spcAft>
              <a:defRPr/>
            </a:pPr>
            <a:r>
              <a:rPr lang="en-US" sz="2400" b="1" dirty="0" smtClean="0"/>
              <a:t>Performance Analysis</a:t>
            </a:r>
            <a:endParaRPr lang="en-US" sz="2400" b="1" dirty="0" smtClean="0"/>
          </a:p>
        </p:txBody>
      </p:sp>
      <p:pic>
        <p:nvPicPr>
          <p:cNvPr id="8" name="Picture 7"/>
          <p:cNvPicPr/>
          <p:nvPr/>
        </p:nvPicPr>
        <p:blipFill>
          <a:blip r:embed="rId1"/>
          <a:stretch>
            <a:fillRect/>
          </a:stretch>
        </p:blipFill>
        <p:spPr>
          <a:xfrm>
            <a:off x="1524000" y="2971800"/>
            <a:ext cx="2560320" cy="2506980"/>
          </a:xfrm>
          <a:prstGeom prst="rect">
            <a:avLst/>
          </a:prstGeom>
        </p:spPr>
      </p:pic>
      <p:pic>
        <p:nvPicPr>
          <p:cNvPr id="9" name="Picture 8"/>
          <p:cNvPicPr/>
          <p:nvPr/>
        </p:nvPicPr>
        <p:blipFill>
          <a:blip r:embed="rId2"/>
          <a:stretch>
            <a:fillRect/>
          </a:stretch>
        </p:blipFill>
        <p:spPr>
          <a:xfrm>
            <a:off x="4876800" y="2942059"/>
            <a:ext cx="2720340" cy="2536832"/>
          </a:xfrm>
          <a:prstGeom prst="rect">
            <a:avLst/>
          </a:prstGeom>
        </p:spPr>
      </p:pic>
      <p:sp>
        <p:nvSpPr>
          <p:cNvPr id="10" name="Rectangle 9"/>
          <p:cNvSpPr/>
          <p:nvPr/>
        </p:nvSpPr>
        <p:spPr>
          <a:xfrm>
            <a:off x="2209800" y="5486511"/>
            <a:ext cx="1529586" cy="338554"/>
          </a:xfrm>
          <a:prstGeom prst="rect">
            <a:avLst/>
          </a:prstGeom>
        </p:spPr>
        <p:txBody>
          <a:bodyPr wrap="none">
            <a:spAutoFit/>
          </a:bodyPr>
          <a:lstStyle/>
          <a:p>
            <a:r>
              <a:rPr lang="en-US" sz="1600" b="1" dirty="0">
                <a:latin typeface="+mj-lt"/>
              </a:rPr>
              <a:t>model loss plot </a:t>
            </a:r>
            <a:endParaRPr lang="en-IN" sz="1600" dirty="0">
              <a:latin typeface="+mj-lt"/>
            </a:endParaRPr>
          </a:p>
        </p:txBody>
      </p:sp>
      <p:sp>
        <p:nvSpPr>
          <p:cNvPr id="11" name="Rectangle 10"/>
          <p:cNvSpPr/>
          <p:nvPr/>
        </p:nvSpPr>
        <p:spPr>
          <a:xfrm>
            <a:off x="5287645" y="5478891"/>
            <a:ext cx="1898597" cy="338554"/>
          </a:xfrm>
          <a:prstGeom prst="rect">
            <a:avLst/>
          </a:prstGeom>
        </p:spPr>
        <p:txBody>
          <a:bodyPr wrap="none">
            <a:spAutoFit/>
          </a:bodyPr>
          <a:lstStyle/>
          <a:p>
            <a:r>
              <a:rPr lang="en-US" sz="1600" b="1" dirty="0">
                <a:latin typeface="+mj-lt"/>
              </a:rPr>
              <a:t>model accuracy plot</a:t>
            </a:r>
            <a:endParaRPr lang="en-IN" sz="1600"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p:nvPr/>
        </p:nvSpPr>
        <p:spPr bwMode="auto">
          <a:xfrm>
            <a:off x="609600" y="381000"/>
            <a:ext cx="8299450" cy="70739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en-US" sz="2000" dirty="0" smtClean="0">
                <a:latin typeface="Arial Black" panose="020B0A04020102020204" pitchFamily="34" charset="0"/>
              </a:rPr>
              <a:t>  </a:t>
            </a:r>
            <a:r>
              <a:rPr lang="en-US" sz="2000" dirty="0" err="1" smtClean="0">
                <a:latin typeface="Arial Black" panose="020B0A04020102020204" pitchFamily="34" charset="0"/>
              </a:rPr>
              <a:t>Easwari</a:t>
            </a:r>
            <a:r>
              <a:rPr lang="en-US" sz="2000" dirty="0" smtClean="0">
                <a:latin typeface="Arial Black" panose="020B0A04020102020204" pitchFamily="34" charset="0"/>
              </a:rPr>
              <a:t> Engineering </a:t>
            </a:r>
            <a:r>
              <a:rPr lang="en-US" sz="2000" dirty="0" smtClean="0">
                <a:latin typeface="Arial Black" panose="020B0A04020102020204" pitchFamily="34" charset="0"/>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smtClean="0">
              <a:latin typeface="Arial Black" panose="020B0A04020102020204" pitchFamily="34" charset="0"/>
            </a:endParaRPr>
          </a:p>
          <a:p>
            <a:pPr fontAlgn="auto">
              <a:spcAft>
                <a:spcPts val="0"/>
              </a:spcAft>
              <a:defRPr/>
            </a:pPr>
            <a:r>
              <a:rPr lang="en-US" sz="2000" dirty="0" smtClean="0">
                <a:latin typeface="Arial Black" panose="020B0A04020102020204" pitchFamily="34" charset="0"/>
              </a:rPr>
              <a:t>Department of Computer Science and Engineering</a:t>
            </a:r>
            <a:br>
              <a:rPr lang="en-US" sz="2000" dirty="0" smtClean="0">
                <a:latin typeface="Arial Black" panose="020B0A04020102020204" pitchFamily="34" charset="0"/>
              </a:rPr>
            </a:br>
            <a:endParaRPr lang="en-US" sz="2000" dirty="0" smtClean="0">
              <a:latin typeface="Arial Black" panose="020B0A04020102020204" pitchFamily="34" charset="0"/>
            </a:endParaRPr>
          </a:p>
          <a:p>
            <a:pPr fontAlgn="auto">
              <a:spcAft>
                <a:spcPts val="0"/>
              </a:spcAft>
              <a:defRPr/>
            </a:pPr>
            <a:r>
              <a:rPr lang="en-US" sz="2400" b="1" dirty="0" smtClean="0"/>
              <a:t>Performance Analysis</a:t>
            </a:r>
            <a:endParaRPr lang="en-US" sz="2400" b="1" dirty="0" smtClean="0"/>
          </a:p>
        </p:txBody>
      </p:sp>
      <p:pic>
        <p:nvPicPr>
          <p:cNvPr id="8" name="Content Placeholder 7"/>
          <p:cNvPicPr>
            <a:picLocks noGrp="1"/>
          </p:cNvPicPr>
          <p:nvPr>
            <p:ph idx="1"/>
          </p:nvPr>
        </p:nvPicPr>
        <p:blipFill>
          <a:blip r:embed="rId1"/>
          <a:stretch>
            <a:fillRect/>
          </a:stretch>
        </p:blipFill>
        <p:spPr>
          <a:xfrm>
            <a:off x="5726784" y="2362200"/>
            <a:ext cx="3417216" cy="1028789"/>
          </a:xfrm>
          <a:prstGeom prst="rect">
            <a:avLst/>
          </a:prstGeom>
        </p:spPr>
      </p:pic>
      <p:sp>
        <p:nvSpPr>
          <p:cNvPr id="9" name="Rectangle 8"/>
          <p:cNvSpPr/>
          <p:nvPr/>
        </p:nvSpPr>
        <p:spPr>
          <a:xfrm>
            <a:off x="5181600" y="3514129"/>
            <a:ext cx="4572000" cy="338554"/>
          </a:xfrm>
          <a:prstGeom prst="rect">
            <a:avLst/>
          </a:prstGeom>
        </p:spPr>
        <p:txBody>
          <a:bodyPr wrap="square">
            <a:spAutoFit/>
          </a:bodyPr>
          <a:lstStyle/>
          <a:p>
            <a:pPr algn="ctr"/>
            <a:r>
              <a:rPr lang="en-US" sz="1600" b="1" dirty="0">
                <a:latin typeface="+mj-lt"/>
              </a:rPr>
              <a:t>Test images and their predicted classes</a:t>
            </a:r>
            <a:endParaRPr lang="en-IN" sz="1600" dirty="0">
              <a:latin typeface="+mj-lt"/>
            </a:endParaRPr>
          </a:p>
        </p:txBody>
      </p:sp>
      <p:pic>
        <p:nvPicPr>
          <p:cNvPr id="10" name="Picture 9"/>
          <p:cNvPicPr/>
          <p:nvPr/>
        </p:nvPicPr>
        <p:blipFill>
          <a:blip r:embed="rId2"/>
          <a:stretch>
            <a:fillRect/>
          </a:stretch>
        </p:blipFill>
        <p:spPr>
          <a:xfrm>
            <a:off x="381000" y="1648460"/>
            <a:ext cx="5238750" cy="4107180"/>
          </a:xfrm>
          <a:prstGeom prst="rect">
            <a:avLst/>
          </a:prstGeom>
        </p:spPr>
      </p:pic>
      <p:sp>
        <p:nvSpPr>
          <p:cNvPr id="11" name="Rectangle 10"/>
          <p:cNvSpPr/>
          <p:nvPr/>
        </p:nvSpPr>
        <p:spPr>
          <a:xfrm>
            <a:off x="838200" y="5715000"/>
            <a:ext cx="4572000" cy="645160"/>
          </a:xfrm>
          <a:prstGeom prst="rect">
            <a:avLst/>
          </a:prstGeom>
        </p:spPr>
        <p:txBody>
          <a:bodyPr wrap="square">
            <a:spAutoFit/>
          </a:bodyPr>
          <a:lstStyle/>
          <a:p>
            <a:pPr algn="ctr"/>
            <a:r>
              <a:rPr lang="en-US" b="1" dirty="0">
                <a:latin typeface="+mj-lt"/>
              </a:rPr>
              <a:t>Confusion matrix for the CNN model for traffic sign detection</a:t>
            </a:r>
            <a:endParaRPr lang="en-IN" b="1"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t>Real-time Computer Vision applications</a:t>
            </a:r>
            <a:endParaRPr lang="en-IN" sz="2400" dirty="0" smtClean="0"/>
          </a:p>
          <a:p>
            <a:r>
              <a:rPr lang="en-IN" sz="2400" dirty="0" smtClean="0"/>
              <a:t>Assists self-driving cars</a:t>
            </a:r>
            <a:endParaRPr lang="en-IN" sz="2400" dirty="0" smtClean="0"/>
          </a:p>
          <a:p>
            <a:r>
              <a:rPr lang="en-IN" sz="2400" dirty="0" smtClean="0"/>
              <a:t>Machine learning research</a:t>
            </a:r>
            <a:endParaRPr lang="en-IN" sz="2400" dirty="0" smtClean="0"/>
          </a:p>
          <a:p>
            <a:pPr marL="0" indent="0">
              <a:buNone/>
            </a:pPr>
            <a:endParaRPr lang="en-IN" sz="2400" dirty="0" smtClean="0"/>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a:spLocks noGrp="1"/>
          </p:cNvSpPr>
          <p:nvPr>
            <p:ph type="title"/>
          </p:nvPr>
        </p:nvSpPr>
        <p:spPr>
          <a:prstGeom prst="rect">
            <a:avLst/>
          </a:prstGeom>
        </p:spPr>
        <p:txBody>
          <a:bodyPr anchor="ctr"/>
          <a:lstStyle/>
          <a:p>
            <a:pP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a:latin typeface="Arial Black" panose="020B0A04020102020204" pitchFamily="34" charset="0"/>
              </a:rPr>
              <a:t>College (Autonomous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br>
              <a:rPr lang="en-US" sz="2000" dirty="0" smtClean="0">
                <a:latin typeface="Arial Black" panose="020B0A04020102020204" pitchFamily="34" charset="0"/>
                <a:ea typeface="+mj-ea"/>
                <a:cs typeface="+mj-cs"/>
              </a:rPr>
            </a:br>
            <a:br>
              <a:rPr lang="en-US" sz="2000" dirty="0" smtClean="0">
                <a:latin typeface="Arial Black" panose="020B0A04020102020204" pitchFamily="34" charset="0"/>
                <a:ea typeface="+mj-ea"/>
                <a:cs typeface="+mj-cs"/>
              </a:rPr>
            </a:br>
            <a:r>
              <a:rPr lang="en-US" sz="2800" b="1" dirty="0" smtClean="0"/>
              <a:t>Applications</a:t>
            </a:r>
            <a:endParaRPr lang="en-US" sz="2800" b="1" dirty="0" smtClean="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smtClean="0"/>
            </a:br>
            <a:r>
              <a:rPr lang="en-US" sz="2400" b="1" dirty="0" smtClean="0"/>
              <a:t>Conclusion </a:t>
            </a:r>
            <a:r>
              <a:rPr lang="en-US" sz="2400" b="1" dirty="0"/>
              <a:t>&amp; Future Work</a:t>
            </a:r>
            <a:endParaRPr lang="en-US" sz="2400" b="1" dirty="0"/>
          </a:p>
        </p:txBody>
      </p:sp>
      <p:sp>
        <p:nvSpPr>
          <p:cNvPr id="3" name="Content Placeholder 2"/>
          <p:cNvSpPr>
            <a:spLocks noGrp="1"/>
          </p:cNvSpPr>
          <p:nvPr>
            <p:ph idx="1"/>
          </p:nvPr>
        </p:nvSpPr>
        <p:spPr>
          <a:xfrm>
            <a:off x="457200" y="1447800"/>
            <a:ext cx="8229600" cy="4525963"/>
          </a:xfrm>
        </p:spPr>
        <p:txBody>
          <a:bodyPr/>
          <a:lstStyle/>
          <a:p>
            <a:pPr algn="just"/>
            <a:r>
              <a:rPr lang="en-US" sz="1800" dirty="0">
                <a:latin typeface="Arial" panose="020B0604020202020204" pitchFamily="34" charset="0"/>
                <a:cs typeface="Arial" panose="020B0604020202020204" pitchFamily="34" charset="0"/>
              </a:rPr>
              <a:t>The model presented deep learning methodology for Lane segmentation and traffic sign detection in self-driving cars. Lane segmentation was performed on the KITTI Road/Lane Detection Evaluation 2013[10] dataset using a VGG16 CNN model. It performed well and segmented lanes correctly in most of the test images with an accuracy of about 98.58 </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endParaRPr lang="en-US" sz="1800" dirty="0" smtClean="0">
              <a:latin typeface="Arial" panose="020B0604020202020204" pitchFamily="34" charset="0"/>
              <a:cs typeface="Arial" panose="020B0604020202020204" pitchFamily="34" charset="0"/>
            </a:endParaRPr>
          </a:p>
          <a:p>
            <a:pPr algn="just"/>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For traffic sign detection the German Traffic Sign Recognition Benchmark dataset[11] was used. A CNN model with ADAM optimizer was trained to give an accuracy of 95</a:t>
            </a: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proposed methodology gives greater accuracy when compared to models using other non-deep learning methodologies</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endParaRPr lang="en-US" sz="1800" dirty="0" smtClean="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There are many more opportunities for further research in this area, particularly training a classifier with a larger dataset</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endParaRPr lang="en-US" sz="1800" dirty="0" smtClean="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We’ll try looking for more data and better data augmentation techniques, as well as further improving the model.</a:t>
            </a:r>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7"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119BE891-0525-40D8-AC1A-933AD5130E45}" type="slidenum">
              <a:rPr lang="en-US"/>
            </a:fld>
            <a:endParaRPr lang="en-US"/>
          </a:p>
        </p:txBody>
      </p:sp>
      <p:sp>
        <p:nvSpPr>
          <p:cNvPr id="12290" name="Title 1"/>
          <p:cNvSpPr>
            <a:spLocks noGrp="1"/>
          </p:cNvSpPr>
          <p:nvPr>
            <p:ph type="title"/>
          </p:nvPr>
        </p:nvSpPr>
        <p:spPr>
          <a:xfrm>
            <a:off x="457200" y="274638"/>
            <a:ext cx="8229600" cy="639762"/>
          </a:xfrm>
        </p:spPr>
        <p:txBody>
          <a:bodyPr/>
          <a:lstStyle/>
          <a:p>
            <a:pPr eaLnBrk="1" hangingPunct="1"/>
            <a:br>
              <a:rPr lang="en-US" sz="3800" dirty="0" smtClean="0">
                <a:latin typeface="Arial" panose="020B0604020202020204" pitchFamily="34" charset="0"/>
                <a:cs typeface="Arial" panose="020B0604020202020204" pitchFamily="34" charset="0"/>
              </a:rPr>
            </a:br>
            <a:br>
              <a:rPr lang="en-US" sz="3800" dirty="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References</a:t>
            </a:r>
            <a:endParaRPr lang="en-US" sz="2400" b="1" dirty="0" smtClean="0">
              <a:latin typeface="Arial" panose="020B0604020202020204" pitchFamily="34" charset="0"/>
              <a:cs typeface="Arial" panose="020B0604020202020204" pitchFamily="34" charset="0"/>
            </a:endParaRPr>
          </a:p>
        </p:txBody>
      </p:sp>
      <p:sp>
        <p:nvSpPr>
          <p:cNvPr id="12291" name="Content Placeholder 2"/>
          <p:cNvSpPr>
            <a:spLocks noGrp="1"/>
          </p:cNvSpPr>
          <p:nvPr>
            <p:ph idx="1"/>
          </p:nvPr>
        </p:nvSpPr>
        <p:spPr>
          <a:xfrm>
            <a:off x="228600" y="1752600"/>
            <a:ext cx="8763000" cy="4495800"/>
          </a:xfrm>
        </p:spPr>
        <p:txBody>
          <a:bodyPr/>
          <a:lstStyle/>
          <a:p>
            <a:pPr marL="457200" indent="-457200" algn="just" eaLnBrk="1" hangingPunct="1">
              <a:buAutoNum type="arabicPeriod"/>
            </a:pPr>
            <a:r>
              <a:rPr lang="en-US" sz="1600" b="1" dirty="0" err="1" smtClean="0">
                <a:latin typeface="Arial" panose="020B0604020202020204" pitchFamily="34" charset="0"/>
                <a:cs typeface="Arial" panose="020B0604020202020204" pitchFamily="34" charset="0"/>
              </a:rPr>
              <a:t>Kanagaraj</a:t>
            </a:r>
            <a:r>
              <a:rPr lang="en-US" sz="1600" b="1" dirty="0">
                <a:latin typeface="Arial" panose="020B0604020202020204" pitchFamily="34" charset="0"/>
                <a:cs typeface="Arial" panose="020B0604020202020204" pitchFamily="34" charset="0"/>
              </a:rPr>
              <a:t>, N., Hicks, D., </a:t>
            </a:r>
            <a:r>
              <a:rPr lang="en-US" sz="1600" b="1" dirty="0" err="1">
                <a:latin typeface="Arial" panose="020B0604020202020204" pitchFamily="34" charset="0"/>
                <a:cs typeface="Arial" panose="020B0604020202020204" pitchFamily="34" charset="0"/>
              </a:rPr>
              <a:t>Goyal</a:t>
            </a:r>
            <a:r>
              <a:rPr lang="en-US" sz="1600" b="1" dirty="0">
                <a:latin typeface="Arial" panose="020B0604020202020204" pitchFamily="34" charset="0"/>
                <a:cs typeface="Arial" panose="020B0604020202020204" pitchFamily="34" charset="0"/>
              </a:rPr>
              <a:t>, A., </a:t>
            </a:r>
            <a:r>
              <a:rPr lang="en-US" sz="1600" b="1" dirty="0" err="1">
                <a:latin typeface="Arial" panose="020B0604020202020204" pitchFamily="34" charset="0"/>
                <a:cs typeface="Arial" panose="020B0604020202020204" pitchFamily="34" charset="0"/>
              </a:rPr>
              <a:t>Tiwari</a:t>
            </a:r>
            <a:r>
              <a:rPr lang="en-US" sz="1600" b="1" dirty="0">
                <a:latin typeface="Arial" panose="020B0604020202020204" pitchFamily="34" charset="0"/>
                <a:cs typeface="Arial" panose="020B0604020202020204" pitchFamily="34" charset="0"/>
              </a:rPr>
              <a:t>, S. and Singh, G., (2021),  ‘ Deep learning using computer vision in self driving cars for lane and traffic sign detection.’, </a:t>
            </a:r>
            <a:r>
              <a:rPr lang="en-US" sz="1600" b="1" i="1" dirty="0">
                <a:latin typeface="Arial" panose="020B0604020202020204" pitchFamily="34" charset="0"/>
                <a:cs typeface="Arial" panose="020B0604020202020204" pitchFamily="34" charset="0"/>
              </a:rPr>
              <a:t>International Journal of System Assurance Engineering and Management  in Springer</a:t>
            </a:r>
            <a:r>
              <a:rPr lang="en-US" sz="1600" b="1" dirty="0">
                <a:latin typeface="Arial" panose="020B0604020202020204" pitchFamily="34" charset="0"/>
                <a:cs typeface="Arial" panose="020B0604020202020204" pitchFamily="34" charset="0"/>
              </a:rPr>
              <a:t>, 12, </a:t>
            </a:r>
            <a:r>
              <a:rPr lang="en-US" sz="1600" b="1" dirty="0" smtClean="0">
                <a:latin typeface="Arial" panose="020B0604020202020204" pitchFamily="34" charset="0"/>
                <a:cs typeface="Arial" panose="020B0604020202020204" pitchFamily="34" charset="0"/>
              </a:rPr>
              <a:t>pp.1-15.</a:t>
            </a:r>
            <a:endParaRPr lang="en-US" sz="1600" b="1" dirty="0" smtClean="0">
              <a:latin typeface="Arial" panose="020B0604020202020204" pitchFamily="34" charset="0"/>
              <a:cs typeface="Arial" panose="020B0604020202020204" pitchFamily="34" charset="0"/>
            </a:endParaRPr>
          </a:p>
          <a:p>
            <a:pPr marL="457200" indent="-457200" algn="just" eaLnBrk="1" hangingPunct="1">
              <a:buAutoNum type="arabicPeriod"/>
            </a:pPr>
            <a:endParaRPr lang="en-US" sz="1600" b="1" dirty="0" smtClean="0">
              <a:latin typeface="Arial" panose="020B0604020202020204" pitchFamily="34" charset="0"/>
              <a:cs typeface="Arial" panose="020B0604020202020204" pitchFamily="34" charset="0"/>
            </a:endParaRPr>
          </a:p>
          <a:p>
            <a:pPr marL="457200" indent="-457200" algn="just" eaLnBrk="1" hangingPunct="1">
              <a:buAutoNum type="arabicPeriod"/>
            </a:pPr>
            <a:r>
              <a:rPr lang="en-US" sz="1600" dirty="0" err="1" smtClean="0">
                <a:latin typeface="Arial" panose="020B0604020202020204" pitchFamily="34" charset="0"/>
                <a:cs typeface="Arial" panose="020B0604020202020204" pitchFamily="34" charset="0"/>
              </a:rPr>
              <a:t>Y.Liu</a:t>
            </a:r>
            <a:r>
              <a:rPr lang="en-US" sz="1600" dirty="0" smtClean="0">
                <a:latin typeface="Arial" panose="020B0604020202020204" pitchFamily="34" charset="0"/>
                <a:cs typeface="Arial" panose="020B0604020202020204" pitchFamily="34" charset="0"/>
              </a:rPr>
              <a:t>, C. </a:t>
            </a:r>
            <a:r>
              <a:rPr lang="en-US" sz="1600" dirty="0" err="1" smtClean="0">
                <a:latin typeface="Arial" panose="020B0604020202020204" pitchFamily="34" charset="0"/>
                <a:cs typeface="Arial" panose="020B0604020202020204" pitchFamily="34" charset="0"/>
              </a:rPr>
              <a:t>Shen</a:t>
            </a:r>
            <a:r>
              <a:rPr lang="en-US" sz="1600" dirty="0" smtClean="0">
                <a:latin typeface="Arial" panose="020B0604020202020204" pitchFamily="34" charset="0"/>
                <a:cs typeface="Arial" panose="020B0604020202020204" pitchFamily="34" charset="0"/>
              </a:rPr>
              <a:t>, M. Qi and X. Fan, 2020,"SADANet: Integrating Scale</a:t>
            </a:r>
            <a:r>
              <a:rPr lang="en-IN" altLang="en-US"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Aware </a:t>
            </a:r>
            <a:r>
              <a:rPr lang="en-US" sz="1600" dirty="0">
                <a:latin typeface="Arial" panose="020B0604020202020204" pitchFamily="34" charset="0"/>
                <a:cs typeface="Arial" panose="020B0604020202020204" pitchFamily="34" charset="0"/>
              </a:rPr>
              <a:t>and Domain Adaptive for Traffic Sign Detection," in IEEE Access,</a:t>
            </a:r>
            <a:r>
              <a:rPr lang="en-US" sz="1600" dirty="0" smtClean="0">
                <a:latin typeface="Arial" panose="020B0604020202020204" pitchFamily="34" charset="0"/>
                <a:cs typeface="Arial" panose="020B0604020202020204" pitchFamily="34" charset="0"/>
              </a:rPr>
              <a:t>vol</a:t>
            </a:r>
            <a:r>
              <a:rPr lang="en-US" sz="1600" dirty="0">
                <a:latin typeface="Arial" panose="020B0604020202020204" pitchFamily="34" charset="0"/>
                <a:cs typeface="Arial" panose="020B0604020202020204" pitchFamily="34" charset="0"/>
              </a:rPr>
              <a:t>. 8, pp. </a:t>
            </a:r>
            <a:r>
              <a:rPr lang="en-US" sz="1600" dirty="0" smtClean="0">
                <a:latin typeface="Arial" panose="020B0604020202020204" pitchFamily="34" charset="0"/>
                <a:cs typeface="Arial" panose="020B0604020202020204" pitchFamily="34" charset="0"/>
              </a:rPr>
              <a:t>77920-77933.</a:t>
            </a:r>
            <a:endParaRPr lang="en-US" sz="1600" dirty="0" smtClean="0">
              <a:latin typeface="Arial" panose="020B0604020202020204" pitchFamily="34" charset="0"/>
              <a:cs typeface="Arial" panose="020B0604020202020204" pitchFamily="34" charset="0"/>
            </a:endParaRPr>
          </a:p>
          <a:p>
            <a:pPr algn="just" eaLnBrk="1" hangingPunct="1">
              <a:buNone/>
            </a:pPr>
            <a:endParaRPr lang="en-US" sz="1600" dirty="0" smtClean="0">
              <a:latin typeface="Arial" panose="020B0604020202020204" pitchFamily="34" charset="0"/>
              <a:cs typeface="Arial" panose="020B0604020202020204" pitchFamily="34" charset="0"/>
            </a:endParaRPr>
          </a:p>
          <a:p>
            <a:pPr algn="just" eaLnBrk="1" hangingPunct="1">
              <a:buAutoNum type="arabicPeriod" startAt="3"/>
            </a:pPr>
            <a:r>
              <a:rPr lang="en-US" sz="1600" dirty="0" smtClean="0">
                <a:latin typeface="Arial" panose="020B0604020202020204" pitchFamily="34" charset="0"/>
                <a:cs typeface="Arial" panose="020B0604020202020204" pitchFamily="34" charset="0"/>
              </a:rPr>
              <a:t>Y</a:t>
            </a:r>
            <a:r>
              <a:rPr lang="en-US" sz="1600" dirty="0">
                <a:latin typeface="Arial" panose="020B0604020202020204" pitchFamily="34" charset="0"/>
                <a:cs typeface="Arial" panose="020B0604020202020204" pitchFamily="34" charset="0"/>
              </a:rPr>
              <a:t>. Zhang, Z. Lu, D. Ma, J. -H. </a:t>
            </a:r>
            <a:r>
              <a:rPr lang="en-US" sz="1600" dirty="0" err="1">
                <a:latin typeface="Arial" panose="020B0604020202020204" pitchFamily="34" charset="0"/>
                <a:cs typeface="Arial" panose="020B0604020202020204" pitchFamily="34" charset="0"/>
              </a:rPr>
              <a:t>Xue</a:t>
            </a:r>
            <a:r>
              <a:rPr lang="en-US" sz="1600" dirty="0">
                <a:latin typeface="Arial" panose="020B0604020202020204" pitchFamily="34" charset="0"/>
                <a:cs typeface="Arial" panose="020B0604020202020204" pitchFamily="34" charset="0"/>
              </a:rPr>
              <a:t> and Q. Liao, 2021,"Ripple GAN: Lane Line </a:t>
            </a:r>
            <a:r>
              <a:rPr lang="en-US" sz="1600" dirty="0" smtClean="0">
                <a:latin typeface="Arial" panose="020B0604020202020204" pitchFamily="34" charset="0"/>
                <a:cs typeface="Arial" panose="020B0604020202020204" pitchFamily="34" charset="0"/>
              </a:rPr>
              <a:t>Detection </a:t>
            </a:r>
            <a:r>
              <a:rPr lang="en-US" sz="1600" dirty="0">
                <a:latin typeface="Arial" panose="020B0604020202020204" pitchFamily="34" charset="0"/>
                <a:cs typeface="Arial" panose="020B0604020202020204" pitchFamily="34" charset="0"/>
              </a:rPr>
              <a:t>With Ripple Lane Line Detection Network and Wasserstein GAN," in IEEE Transactions on Intelligent Transportation Systems, vol.22, no.3,pp.1532-1542</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lgn="just" eaLnBrk="1" hangingPunct="1">
              <a:buAutoNum type="arabicPeriod" startAt="3"/>
            </a:pPr>
            <a:endParaRPr lang="en-US" sz="1600" dirty="0" smtClean="0">
              <a:latin typeface="Arial" panose="020B0604020202020204" pitchFamily="34" charset="0"/>
              <a:cs typeface="Arial" panose="020B0604020202020204" pitchFamily="34" charset="0"/>
            </a:endParaRPr>
          </a:p>
          <a:p>
            <a:pPr algn="just" eaLnBrk="1" hangingPunct="1">
              <a:buFont typeface="Arial" panose="020B0604020202020204" pitchFamily="34" charset="0"/>
              <a:buAutoNum type="arabicPeriod" startAt="3"/>
            </a:pPr>
            <a:r>
              <a:rPr lang="en-IN" sz="1600" dirty="0">
                <a:latin typeface="Arial" panose="020B0604020202020204" pitchFamily="34" charset="0"/>
                <a:cs typeface="Arial" panose="020B0604020202020204" pitchFamily="34" charset="0"/>
              </a:rPr>
              <a:t>Y. Zhang, J. Wang, X. Wang and J. M. Dolan, 2018, "Road-Segmentation-Based Curb Detection Method for Self-Driving via a 3D-LiDAR Sensor," in IEEE Transactions on Intelligent Transportation Systems, vol. 19, no. 12, pp. 3981-3991.</a:t>
            </a:r>
            <a:endParaRPr lang="en-IN" sz="1600" dirty="0">
              <a:latin typeface="Arial" panose="020B0604020202020204" pitchFamily="34" charset="0"/>
              <a:cs typeface="Arial" panose="020B0604020202020204" pitchFamily="34" charset="0"/>
            </a:endParaRPr>
          </a:p>
          <a:p>
            <a:pPr algn="just" eaLnBrk="1" hangingPunct="1">
              <a:buAutoNum type="arabicPeriod" startAt="3"/>
            </a:pPr>
            <a:endParaRPr lang="en-IN" sz="1800" dirty="0" smtClean="0">
              <a:latin typeface="Arial" panose="020B0604020202020204" pitchFamily="34" charset="0"/>
              <a:cs typeface="Arial" panose="020B0604020202020204" pitchFamily="34" charset="0"/>
            </a:endParaRPr>
          </a:p>
          <a:p>
            <a:pPr marL="0" indent="0" algn="just" eaLnBrk="1" hangingPunct="1">
              <a:buNone/>
            </a:pPr>
            <a:endParaRPr lang="en-US" sz="1800" dirty="0" smtClean="0">
              <a:latin typeface="Arial" panose="020B0604020202020204" pitchFamily="34" charset="0"/>
              <a:cs typeface="Arial" panose="020B0604020202020204" pitchFamily="34" charset="0"/>
            </a:endParaRPr>
          </a:p>
          <a:p>
            <a:pPr marL="514350" indent="-514350" algn="just" eaLnBrk="1" hangingPunct="1">
              <a:buFont typeface="Calibri" panose="020F0502020204030204" pitchFamily="34" charset="0"/>
              <a:buAutoNum type="arabicPeriod"/>
            </a:pPr>
            <a:endParaRPr lang="en-US" sz="1800" dirty="0" smtClean="0">
              <a:latin typeface="Arial" panose="020B0604020202020204" pitchFamily="34" charset="0"/>
              <a:cs typeface="Arial" panose="020B0604020202020204"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0"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lgn="just">
              <a:buAutoNum type="arabicPeriod" startAt="5"/>
            </a:pPr>
            <a:r>
              <a:rPr lang="en-IN" sz="1600" dirty="0" smtClean="0">
                <a:latin typeface="Arial" panose="020B0604020202020204" pitchFamily="34" charset="0"/>
                <a:cs typeface="Arial" panose="020B0604020202020204" pitchFamily="34" charset="0"/>
              </a:rPr>
              <a:t>P</a:t>
            </a:r>
            <a:r>
              <a:rPr lang="en-IN" sz="1600" dirty="0">
                <a:latin typeface="Arial" panose="020B0604020202020204" pitchFamily="34" charset="0"/>
                <a:cs typeface="Arial" panose="020B0604020202020204" pitchFamily="34" charset="0"/>
              </a:rPr>
              <a:t>. Lu, C. Cui, S. </a:t>
            </a:r>
            <a:r>
              <a:rPr lang="en-IN" sz="1600" dirty="0" err="1">
                <a:latin typeface="Arial" panose="020B0604020202020204" pitchFamily="34" charset="0"/>
                <a:cs typeface="Arial" panose="020B0604020202020204" pitchFamily="34" charset="0"/>
              </a:rPr>
              <a:t>Xu</a:t>
            </a:r>
            <a:r>
              <a:rPr lang="en-IN" sz="1600" dirty="0">
                <a:latin typeface="Arial" panose="020B0604020202020204" pitchFamily="34" charset="0"/>
                <a:cs typeface="Arial" panose="020B0604020202020204" pitchFamily="34" charset="0"/>
              </a:rPr>
              <a:t>, H. </a:t>
            </a:r>
            <a:r>
              <a:rPr lang="en-IN" sz="1600" dirty="0" err="1">
                <a:latin typeface="Arial" panose="020B0604020202020204" pitchFamily="34" charset="0"/>
                <a:cs typeface="Arial" panose="020B0604020202020204" pitchFamily="34" charset="0"/>
              </a:rPr>
              <a:t>Peng</a:t>
            </a:r>
            <a:r>
              <a:rPr lang="en-IN" sz="1600" dirty="0">
                <a:latin typeface="Arial" panose="020B0604020202020204" pitchFamily="34" charset="0"/>
                <a:cs typeface="Arial" panose="020B0604020202020204" pitchFamily="34" charset="0"/>
              </a:rPr>
              <a:t> and F. Wang, 2021, "SUPER: A Novel Lane Detection System," in IEEE Transactions on Intelligent Vehicles, vol. 6, no. 3, pp. </a:t>
            </a:r>
            <a:r>
              <a:rPr lang="en-IN" sz="1600" dirty="0" smtClean="0">
                <a:latin typeface="Arial" panose="020B0604020202020204" pitchFamily="34" charset="0"/>
                <a:cs typeface="Arial" panose="020B0604020202020204" pitchFamily="34" charset="0"/>
              </a:rPr>
              <a:t>583-593.</a:t>
            </a: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r>
              <a:rPr lang="en-IN" sz="1600" dirty="0" smtClean="0">
                <a:latin typeface="Arial" panose="020B0604020202020204" pitchFamily="34" charset="0"/>
                <a:cs typeface="Arial" panose="020B0604020202020204" pitchFamily="34" charset="0"/>
              </a:rPr>
              <a:t>J</a:t>
            </a:r>
            <a:r>
              <a:rPr lang="en-IN" sz="1600" dirty="0">
                <a:latin typeface="Arial" panose="020B0604020202020204" pitchFamily="34" charset="0"/>
                <a:cs typeface="Arial" panose="020B0604020202020204" pitchFamily="34" charset="0"/>
              </a:rPr>
              <a:t>. Zhang, Z. </a:t>
            </a:r>
            <a:r>
              <a:rPr lang="en-IN" sz="1600" dirty="0" err="1">
                <a:latin typeface="Arial" panose="020B0604020202020204" pitchFamily="34" charset="0"/>
                <a:cs typeface="Arial" panose="020B0604020202020204" pitchFamily="34" charset="0"/>
              </a:rPr>
              <a:t>Xie</a:t>
            </a:r>
            <a:r>
              <a:rPr lang="en-IN" sz="1600" dirty="0">
                <a:latin typeface="Arial" panose="020B0604020202020204" pitchFamily="34" charset="0"/>
                <a:cs typeface="Arial" panose="020B0604020202020204" pitchFamily="34" charset="0"/>
              </a:rPr>
              <a:t>, J. Sun, X. </a:t>
            </a:r>
            <a:r>
              <a:rPr lang="en-IN" sz="1600" dirty="0" err="1">
                <a:latin typeface="Arial" panose="020B0604020202020204" pitchFamily="34" charset="0"/>
                <a:cs typeface="Arial" panose="020B0604020202020204" pitchFamily="34" charset="0"/>
              </a:rPr>
              <a:t>Zou</a:t>
            </a:r>
            <a:r>
              <a:rPr lang="en-IN" sz="1600" dirty="0">
                <a:latin typeface="Arial" panose="020B0604020202020204" pitchFamily="34" charset="0"/>
                <a:cs typeface="Arial" panose="020B0604020202020204" pitchFamily="34" charset="0"/>
              </a:rPr>
              <a:t> and J. Wang, 2020,"A Cascaded R-CNN With </a:t>
            </a:r>
            <a:r>
              <a:rPr lang="en-IN" sz="1600" dirty="0" err="1">
                <a:latin typeface="Arial" panose="020B0604020202020204" pitchFamily="34" charset="0"/>
                <a:cs typeface="Arial" panose="020B0604020202020204" pitchFamily="34" charset="0"/>
              </a:rPr>
              <a:t>Multiscale</a:t>
            </a:r>
            <a:r>
              <a:rPr lang="en-IN" sz="1600" dirty="0">
                <a:latin typeface="Arial" panose="020B0604020202020204" pitchFamily="34" charset="0"/>
                <a:cs typeface="Arial" panose="020B0604020202020204" pitchFamily="34" charset="0"/>
              </a:rPr>
              <a:t> Attention and Imbalanced Samples for Traffic Sign Detection," in IEEE Access, vol. 8, pp. </a:t>
            </a:r>
            <a:r>
              <a:rPr lang="en-IN" sz="1600" dirty="0" smtClean="0">
                <a:latin typeface="Arial" panose="020B0604020202020204" pitchFamily="34" charset="0"/>
                <a:cs typeface="Arial" panose="020B0604020202020204" pitchFamily="34" charset="0"/>
              </a:rPr>
              <a:t>29742-29754</a:t>
            </a: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r>
              <a:rPr lang="en-IN" sz="1600" dirty="0" smtClean="0">
                <a:latin typeface="Arial" panose="020B0604020202020204" pitchFamily="34" charset="0"/>
                <a:cs typeface="Arial" panose="020B0604020202020204" pitchFamily="34" charset="0"/>
              </a:rPr>
              <a:t>Liu</a:t>
            </a:r>
            <a:r>
              <a:rPr lang="en-IN" sz="1600" dirty="0">
                <a:latin typeface="Arial" panose="020B0604020202020204" pitchFamily="34" charset="0"/>
                <a:cs typeface="Arial" panose="020B0604020202020204" pitchFamily="34" charset="0"/>
              </a:rPr>
              <a:t>, Z., </a:t>
            </a:r>
            <a:r>
              <a:rPr lang="en-IN" sz="1600" dirty="0" err="1">
                <a:latin typeface="Arial" panose="020B0604020202020204" pitchFamily="34" charset="0"/>
                <a:cs typeface="Arial" panose="020B0604020202020204" pitchFamily="34" charset="0"/>
              </a:rPr>
              <a:t>Shen</a:t>
            </a:r>
            <a:r>
              <a:rPr lang="en-IN" sz="1600" dirty="0">
                <a:latin typeface="Arial" panose="020B0604020202020204" pitchFamily="34" charset="0"/>
                <a:cs typeface="Arial" panose="020B0604020202020204" pitchFamily="34" charset="0"/>
              </a:rPr>
              <a:t>, C., Qi, M. and Fan, X., 2020, “</a:t>
            </a:r>
            <a:r>
              <a:rPr lang="en-IN" sz="1600" dirty="0" err="1">
                <a:latin typeface="Arial" panose="020B0604020202020204" pitchFamily="34" charset="0"/>
                <a:cs typeface="Arial" panose="020B0604020202020204" pitchFamily="34" charset="0"/>
              </a:rPr>
              <a:t>Sadanet</a:t>
            </a:r>
            <a:r>
              <a:rPr lang="en-IN" sz="1600" dirty="0">
                <a:latin typeface="Arial" panose="020B0604020202020204" pitchFamily="34" charset="0"/>
                <a:cs typeface="Arial" panose="020B0604020202020204" pitchFamily="34" charset="0"/>
              </a:rPr>
              <a:t>: Integrating scale-aware and domain adaptive for traffic sign detection.”, </a:t>
            </a:r>
            <a:r>
              <a:rPr lang="en-IN" sz="1600" i="1" dirty="0">
                <a:latin typeface="Arial" panose="020B0604020202020204" pitchFamily="34" charset="0"/>
                <a:cs typeface="Arial" panose="020B0604020202020204" pitchFamily="34" charset="0"/>
              </a:rPr>
              <a:t>IEEE Access</a:t>
            </a:r>
            <a:r>
              <a:rPr lang="en-IN" sz="1600" dirty="0">
                <a:latin typeface="Arial" panose="020B0604020202020204" pitchFamily="34" charset="0"/>
                <a:cs typeface="Arial" panose="020B0604020202020204" pitchFamily="34" charset="0"/>
              </a:rPr>
              <a:t>, </a:t>
            </a:r>
            <a:r>
              <a:rPr lang="en-IN" sz="1600" i="1" dirty="0">
                <a:latin typeface="Arial" panose="020B0604020202020204" pitchFamily="34" charset="0"/>
                <a:cs typeface="Arial" panose="020B0604020202020204" pitchFamily="34" charset="0"/>
              </a:rPr>
              <a:t>8</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pp.77920-77933.</a:t>
            </a: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endParaRPr lang="en-IN" sz="1600" dirty="0" smtClean="0">
              <a:latin typeface="Arial" panose="020B0604020202020204" pitchFamily="34" charset="0"/>
              <a:cs typeface="Arial" panose="020B0604020202020204" pitchFamily="34" charset="0"/>
            </a:endParaRPr>
          </a:p>
          <a:p>
            <a:pPr marL="457200" indent="-457200" algn="just">
              <a:buAutoNum type="arabicPeriod" startAt="5"/>
            </a:pPr>
            <a:r>
              <a:rPr lang="en-IN" sz="1600" dirty="0" smtClean="0">
                <a:latin typeface="Arial" panose="020B0604020202020204" pitchFamily="34" charset="0"/>
                <a:cs typeface="Arial" panose="020B0604020202020204" pitchFamily="34" charset="0"/>
              </a:rPr>
              <a:t>Jin</a:t>
            </a:r>
            <a:r>
              <a:rPr lang="en-IN" sz="1600" dirty="0">
                <a:latin typeface="Arial" panose="020B0604020202020204" pitchFamily="34" charset="0"/>
                <a:cs typeface="Arial" panose="020B0604020202020204" pitchFamily="34" charset="0"/>
              </a:rPr>
              <a:t>, Y., Fu, Y., Wang, W., </a:t>
            </a:r>
            <a:r>
              <a:rPr lang="en-IN" sz="1600" dirty="0" err="1">
                <a:latin typeface="Arial" panose="020B0604020202020204" pitchFamily="34" charset="0"/>
                <a:cs typeface="Arial" panose="020B0604020202020204" pitchFamily="34" charset="0"/>
              </a:rPr>
              <a:t>Guo</a:t>
            </a:r>
            <a:r>
              <a:rPr lang="en-IN" sz="1600" dirty="0">
                <a:latin typeface="Arial" panose="020B0604020202020204" pitchFamily="34" charset="0"/>
                <a:cs typeface="Arial" panose="020B0604020202020204" pitchFamily="34" charset="0"/>
              </a:rPr>
              <a:t>, J., </a:t>
            </a:r>
            <a:r>
              <a:rPr lang="en-IN" sz="1600" dirty="0" err="1">
                <a:latin typeface="Arial" panose="020B0604020202020204" pitchFamily="34" charset="0"/>
                <a:cs typeface="Arial" panose="020B0604020202020204" pitchFamily="34" charset="0"/>
              </a:rPr>
              <a:t>Ren</a:t>
            </a:r>
            <a:r>
              <a:rPr lang="en-IN" sz="1600" dirty="0">
                <a:latin typeface="Arial" panose="020B0604020202020204" pitchFamily="34" charset="0"/>
                <a:cs typeface="Arial" panose="020B0604020202020204" pitchFamily="34" charset="0"/>
              </a:rPr>
              <a:t>, C. and Xiang, X., 2020, “Multi-feature fusion and enhancement single shot detector for traffic sign recognition”, </a:t>
            </a:r>
            <a:r>
              <a:rPr lang="en-IN" sz="1600" i="1" dirty="0">
                <a:latin typeface="Arial" panose="020B0604020202020204" pitchFamily="34" charset="0"/>
                <a:cs typeface="Arial" panose="020B0604020202020204" pitchFamily="34" charset="0"/>
              </a:rPr>
              <a:t>IEEE Access</a:t>
            </a:r>
            <a:r>
              <a:rPr lang="en-IN" sz="1600" dirty="0">
                <a:latin typeface="Arial" panose="020B0604020202020204" pitchFamily="34" charset="0"/>
                <a:cs typeface="Arial" panose="020B0604020202020204" pitchFamily="34" charset="0"/>
              </a:rPr>
              <a:t>, </a:t>
            </a:r>
            <a:r>
              <a:rPr lang="en-IN" sz="1600" i="1" dirty="0">
                <a:latin typeface="Arial" panose="020B0604020202020204" pitchFamily="34" charset="0"/>
                <a:cs typeface="Arial" panose="020B0604020202020204" pitchFamily="34" charset="0"/>
              </a:rPr>
              <a:t>8</a:t>
            </a:r>
            <a:r>
              <a:rPr lang="en-IN" sz="1600" dirty="0">
                <a:latin typeface="Arial" panose="020B0604020202020204" pitchFamily="34" charset="0"/>
                <a:cs typeface="Arial" panose="020B0604020202020204" pitchFamily="34" charset="0"/>
              </a:rPr>
              <a:t>, pp.38931-38940.</a:t>
            </a:r>
            <a:endParaRPr lang="en-IN" sz="1600" dirty="0">
              <a:latin typeface="Arial" panose="020B0604020202020204" pitchFamily="34" charset="0"/>
              <a:cs typeface="Arial" panose="020B0604020202020204" pitchFamily="34" charset="0"/>
            </a:endParaRPr>
          </a:p>
          <a:p>
            <a:pPr marL="0" indent="0" algn="just">
              <a:buNone/>
            </a:pPr>
            <a:r>
              <a:rPr lang="en-IN"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t>23-June-22</a:t>
            </a:r>
            <a:endParaRPr lang="en-US"/>
          </a:p>
        </p:txBody>
      </p:sp>
      <p:sp>
        <p:nvSpPr>
          <p:cNvPr id="5" name="Footer Placeholder 4"/>
          <p:cNvSpPr>
            <a:spLocks noGrp="1"/>
          </p:cNvSpPr>
          <p:nvPr>
            <p:ph type="ftr" sz="quarter" idx="11"/>
          </p:nvPr>
        </p:nvSpPr>
        <p:spPr/>
        <p:txBody>
          <a:bodyPr/>
          <a:lstStyle/>
          <a:p>
            <a:r>
              <a:rPr lang="en-US" dirty="0" smtClean="0"/>
              <a:t>Final Review</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fld>
            <a:endParaRPr lang="en-US"/>
          </a:p>
        </p:txBody>
      </p:sp>
      <p:sp>
        <p:nvSpPr>
          <p:cNvPr id="8" name="Slide Number Placeholder 5"/>
          <p:cNvSpPr txBox="1"/>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119BE891-0525-40D8-AC1A-933AD5130E45}" type="slidenum">
              <a:rPr lang="en-US" smtClean="0"/>
            </a:fld>
            <a:endParaRPr lang="en-US"/>
          </a:p>
        </p:txBody>
      </p:sp>
      <p:sp>
        <p:nvSpPr>
          <p:cNvPr id="9" name="Title 1"/>
          <p:cNvSpPr txBox="1"/>
          <p:nvPr/>
        </p:nvSpPr>
        <p:spPr bwMode="auto">
          <a:xfrm>
            <a:off x="457200" y="274638"/>
            <a:ext cx="8229600" cy="639762"/>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br>
              <a:rPr lang="en-US" sz="3800" smtClean="0">
                <a:latin typeface="Arial" panose="020B0604020202020204" pitchFamily="34" charset="0"/>
                <a:cs typeface="Arial" panose="020B0604020202020204" pitchFamily="34" charset="0"/>
              </a:rPr>
            </a:br>
            <a:br>
              <a:rPr lang="en-US" sz="3800" smtClean="0">
                <a:latin typeface="Arial" panose="020B0604020202020204" pitchFamily="34" charset="0"/>
                <a:cs typeface="Arial" panose="020B0604020202020204" pitchFamily="34" charset="0"/>
              </a:rPr>
            </a:br>
            <a:r>
              <a:rPr lang="en-US" sz="2400" b="1" smtClean="0">
                <a:latin typeface="Arial" panose="020B0604020202020204" pitchFamily="34" charset="0"/>
                <a:cs typeface="Arial" panose="020B0604020202020204" pitchFamily="34" charset="0"/>
              </a:rPr>
              <a:t>References</a:t>
            </a:r>
            <a:endParaRPr lang="en-US" sz="2400" b="1" dirty="0" smtClean="0">
              <a:latin typeface="Arial" panose="020B0604020202020204" pitchFamily="34" charset="0"/>
              <a:cs typeface="Arial" panose="020B0604020202020204" pitchFamily="34" charset="0"/>
            </a:endParaRPr>
          </a:p>
        </p:txBody>
      </p:sp>
      <p:sp>
        <p:nvSpPr>
          <p:cNvPr id="11"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13"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rPr>
              <a:t>(Autonomous</a:t>
            </a:r>
            <a:r>
              <a:rPr lang="en-US" sz="2000" dirty="0" smtClean="0">
                <a:latin typeface="Arial Black" panose="020B0A04020102020204" pitchFamily="34" charset="0"/>
              </a:rPr>
              <a:t>)</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pPr>
              <a:defRPr/>
            </a:pPr>
            <a:r>
              <a:rPr lang="en-US" smtClean="0"/>
              <a:t>23-June-22</a:t>
            </a:r>
            <a:endParaRPr lang="en-US"/>
          </a:p>
        </p:txBody>
      </p:sp>
      <p:sp>
        <p:nvSpPr>
          <p:cNvPr id="7" name="Slide Number Placeholder 5"/>
          <p:cNvSpPr>
            <a:spLocks noGrp="1"/>
          </p:cNvSpPr>
          <p:nvPr>
            <p:ph type="sldNum" sz="quarter" idx="12"/>
          </p:nvPr>
        </p:nvSpPr>
        <p:spPr/>
        <p:txBody>
          <a:bodyPr/>
          <a:lstStyle/>
          <a:p>
            <a:pPr>
              <a:defRPr/>
            </a:pPr>
            <a:fld id="{80AAA658-0B5B-4829-9F4B-D6A114A0C0FB}" type="slidenum">
              <a:rPr lang="en-US"/>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anose="020B0604020202020204" pitchFamily="34" charset="0"/>
              <a:buNone/>
            </a:pPr>
            <a:endParaRPr lang="en-US" smtClean="0"/>
          </a:p>
          <a:p>
            <a:pPr algn="ctr">
              <a:buFont typeface="Arial" panose="020B0604020202020204" pitchFamily="34" charset="0"/>
              <a:buNone/>
            </a:pPr>
            <a:endParaRPr lang="en-US" smtClean="0"/>
          </a:p>
          <a:p>
            <a:pPr algn="ctr">
              <a:buFont typeface="Arial" panose="020B0604020202020204" pitchFamily="34" charset="0"/>
              <a:buNone/>
            </a:pPr>
            <a:endParaRPr lang="en-US" smtClean="0"/>
          </a:p>
          <a:p>
            <a:pPr algn="ctr">
              <a:buFont typeface="Arial" panose="020B0604020202020204" pitchFamily="34" charset="0"/>
              <a:buNone/>
            </a:pPr>
            <a:r>
              <a:rPr lang="en-US" sz="4800" smtClean="0">
                <a:latin typeface="Arial Black" panose="020B0A04020102020204" pitchFamily="34" charset="0"/>
              </a:rPr>
              <a:t>Thank You</a:t>
            </a:r>
            <a:endParaRPr lang="en-US" sz="4800" smtClean="0">
              <a:latin typeface="Arial Black" panose="020B0A04020102020204"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8" name="Footer Placeholder 7"/>
          <p:cNvSpPr>
            <a:spLocks noGrp="1"/>
          </p:cNvSpPr>
          <p:nvPr>
            <p:ph type="ftr" sz="quarter" idx="11"/>
          </p:nvPr>
        </p:nvSpPr>
        <p:spPr/>
        <p:txBody>
          <a:bodyPr/>
          <a:lstStyle/>
          <a:p>
            <a:r>
              <a:rPr lang="en-US" dirty="0" smtClean="0"/>
              <a:t>Final Review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A67148B2-3498-47A5-8B62-C3A72A17BDFA}" type="slidenum">
              <a:rPr lang="en-US"/>
            </a:fld>
            <a:endParaRPr lang="en-US"/>
          </a:p>
        </p:txBody>
      </p:sp>
      <p:sp>
        <p:nvSpPr>
          <p:cNvPr id="5122" name="Title 1"/>
          <p:cNvSpPr>
            <a:spLocks noGrp="1"/>
          </p:cNvSpPr>
          <p:nvPr>
            <p:ph type="title"/>
          </p:nvPr>
        </p:nvSpPr>
        <p:spPr>
          <a:xfrm>
            <a:off x="457200" y="152400"/>
            <a:ext cx="8458200" cy="609600"/>
          </a:xfrm>
        </p:spPr>
        <p:txBody>
          <a:bodyPr/>
          <a:lstStyle/>
          <a:p>
            <a:pPr algn="ctr" eaLnBrk="1" hangingPunct="1"/>
            <a:r>
              <a:rPr lang="en-US" sz="3800" dirty="0" smtClean="0">
                <a:latin typeface="Arial" panose="020B0604020202020204" pitchFamily="34" charset="0"/>
                <a:cs typeface="Arial" panose="020B0604020202020204" pitchFamily="34" charset="0"/>
              </a:rPr>
              <a:t>		</a:t>
            </a:r>
            <a:br>
              <a:rPr lang="en-US" sz="3800" dirty="0" smtClean="0">
                <a:latin typeface="Arial" panose="020B0604020202020204" pitchFamily="34" charset="0"/>
                <a:cs typeface="Arial" panose="020B0604020202020204" pitchFamily="34" charset="0"/>
              </a:rPr>
            </a:br>
            <a:br>
              <a:rPr lang="en-US" sz="3800" dirty="0">
                <a:latin typeface="Arial" panose="020B0604020202020204" pitchFamily="34" charset="0"/>
                <a:cs typeface="Arial" panose="020B0604020202020204" pitchFamily="34" charset="0"/>
              </a:rPr>
            </a:br>
            <a:r>
              <a:rPr lang="en-US" sz="38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Literature Survey (1)</a:t>
            </a:r>
            <a:endParaRPr lang="en-US" sz="2400" b="1" dirty="0" smtClean="0">
              <a:latin typeface="Arial" panose="020B0604020202020204" pitchFamily="34" charset="0"/>
              <a:cs typeface="Arial" panose="020B0604020202020204" pitchFamily="34" charset="0"/>
            </a:endParaRPr>
          </a:p>
        </p:txBody>
      </p:sp>
      <p:sp>
        <p:nvSpPr>
          <p:cNvPr id="5123" name="Content Placeholder 2"/>
          <p:cNvSpPr>
            <a:spLocks noGrp="1"/>
          </p:cNvSpPr>
          <p:nvPr>
            <p:ph idx="1"/>
          </p:nvPr>
        </p:nvSpPr>
        <p:spPr>
          <a:xfrm>
            <a:off x="114300" y="1311275"/>
            <a:ext cx="8686800" cy="4757420"/>
          </a:xfrm>
        </p:spPr>
        <p:txBody>
          <a:bodyPr/>
          <a:lstStyle/>
          <a:p>
            <a:pPr marL="0" algn="just" eaLnBrk="1" hangingPunct="1">
              <a:spcBef>
                <a:spcPts val="0"/>
              </a:spcBef>
              <a:buNone/>
            </a:pPr>
            <a:r>
              <a:rPr lang="en-US" sz="2000" dirty="0" err="1">
                <a:latin typeface="Arial" panose="020B0604020202020204" pitchFamily="34" charset="0"/>
                <a:cs typeface="Arial" panose="020B0604020202020204" pitchFamily="34" charset="0"/>
              </a:rPr>
              <a:t>Kanagaraj</a:t>
            </a:r>
            <a:r>
              <a:rPr lang="en-US" sz="2000" dirty="0">
                <a:latin typeface="Arial" panose="020B0604020202020204" pitchFamily="34" charset="0"/>
                <a:cs typeface="Arial" panose="020B0604020202020204" pitchFamily="34" charset="0"/>
              </a:rPr>
              <a:t>, N., Hicks, D., </a:t>
            </a:r>
            <a:r>
              <a:rPr lang="en-US" sz="2000" dirty="0" err="1">
                <a:latin typeface="Arial" panose="020B0604020202020204" pitchFamily="34" charset="0"/>
                <a:cs typeface="Arial" panose="020B0604020202020204" pitchFamily="34" charset="0"/>
              </a:rPr>
              <a:t>Goyal</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Tiwari</a:t>
            </a:r>
            <a:r>
              <a:rPr lang="en-US" sz="2000" dirty="0">
                <a:latin typeface="Arial" panose="020B0604020202020204" pitchFamily="34" charset="0"/>
                <a:cs typeface="Arial" panose="020B0604020202020204" pitchFamily="34" charset="0"/>
              </a:rPr>
              <a:t>, S. and Singh, G.,2021,“Deep learning using computer vision in self driving cars for lane and traffic sign detection.”, </a:t>
            </a:r>
            <a:r>
              <a:rPr lang="en-US" sz="2000" i="1" dirty="0">
                <a:latin typeface="Arial" panose="020B0604020202020204" pitchFamily="34" charset="0"/>
                <a:cs typeface="Arial" panose="020B0604020202020204" pitchFamily="34" charset="0"/>
              </a:rPr>
              <a:t>International Journal of System Assurance Engineering and Management</a:t>
            </a:r>
            <a:r>
              <a:rPr lang="en-US" sz="2000" dirty="0">
                <a:latin typeface="Arial" panose="020B0604020202020204" pitchFamily="34" charset="0"/>
                <a:cs typeface="Arial" panose="020B0604020202020204" pitchFamily="34" charset="0"/>
              </a:rPr>
              <a:t>,12, pp.1-15</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algn="just" eaLnBrk="1" hangingPunct="1">
              <a:spcBef>
                <a:spcPts val="0"/>
              </a:spcBef>
              <a:buNone/>
            </a:pPr>
            <a:endParaRPr lang="en-US" sz="2000" b="1"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Techniques/algorithms/Approaches used:</a:t>
            </a:r>
            <a:endParaRPr lang="en-US" sz="2000" b="1" dirty="0">
              <a:latin typeface="Arial" panose="020B0604020202020204" pitchFamily="34" charset="0"/>
              <a:cs typeface="Arial" panose="020B0604020202020204" pitchFamily="34" charset="0"/>
            </a:endParaRPr>
          </a:p>
          <a:p>
            <a:pPr marL="0" algn="just">
              <a:spcBef>
                <a:spcPts val="0"/>
              </a:spcBef>
            </a:pPr>
            <a:r>
              <a:rPr lang="en-US" sz="2000" dirty="0">
                <a:latin typeface="Arial" panose="020B0604020202020204" pitchFamily="34" charset="0"/>
                <a:cs typeface="Arial" panose="020B0604020202020204" pitchFamily="34" charset="0"/>
              </a:rPr>
              <a:t>Convolution Neural Network (CNN) employing a Spatial Transformer Network (STN) for lane detection </a:t>
            </a:r>
            <a:endParaRPr lang="en-US" sz="2000" dirty="0">
              <a:latin typeface="Arial" panose="020B0604020202020204" pitchFamily="34" charset="0"/>
              <a:cs typeface="Arial" panose="020B0604020202020204" pitchFamily="34" charset="0"/>
            </a:endParaRPr>
          </a:p>
          <a:p>
            <a:pPr marL="0" algn="just">
              <a:spcBef>
                <a:spcPts val="0"/>
              </a:spcBef>
            </a:pP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LeNet</a:t>
            </a:r>
            <a:r>
              <a:rPr lang="en-US" sz="2000" dirty="0">
                <a:latin typeface="Arial" panose="020B0604020202020204" pitchFamily="34" charset="0"/>
                <a:cs typeface="Arial" panose="020B0604020202020204" pitchFamily="34" charset="0"/>
              </a:rPr>
              <a:t> architecture with </a:t>
            </a:r>
            <a:r>
              <a:rPr lang="en-US" sz="2000" dirty="0" err="1">
                <a:latin typeface="Arial" panose="020B0604020202020204" pitchFamily="34" charset="0"/>
                <a:cs typeface="Arial" panose="020B0604020202020204" pitchFamily="34" charset="0"/>
              </a:rPr>
              <a:t>adam</a:t>
            </a:r>
            <a:r>
              <a:rPr lang="en-US" sz="2000" dirty="0">
                <a:latin typeface="Arial" panose="020B0604020202020204" pitchFamily="34" charset="0"/>
                <a:cs typeface="Arial" panose="020B0604020202020204" pitchFamily="34" charset="0"/>
              </a:rPr>
              <a:t> optimizer for traffic sign detection</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algn="just">
              <a:spcBef>
                <a:spcPts val="0"/>
              </a:spcBef>
            </a:pPr>
            <a:endParaRPr lang="en-US" sz="2000"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Achieved Result:</a:t>
            </a: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LeNet-5 design was 97% accurate</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The Feed Forward Neural Network was 94% </a:t>
            </a:r>
            <a:r>
              <a:rPr lang="en-US" sz="2000" dirty="0" smtClean="0">
                <a:latin typeface="Arial" panose="020B0604020202020204" pitchFamily="34" charset="0"/>
                <a:cs typeface="Arial" panose="020B0604020202020204" pitchFamily="34" charset="0"/>
              </a:rPr>
              <a:t>accurate</a:t>
            </a:r>
            <a:endParaRPr lang="en-IN" sz="2000" dirty="0">
              <a:latin typeface="Arial" panose="020B0604020202020204" pitchFamily="34" charset="0"/>
              <a:cs typeface="Arial" panose="020B0604020202020204" pitchFamily="34" charset="0"/>
            </a:endParaRPr>
          </a:p>
          <a:p>
            <a:pPr marL="0" indent="0" algn="just">
              <a:buNone/>
            </a:pPr>
            <a:r>
              <a:rPr lang="en-US" sz="2000" b="1" dirty="0">
                <a:latin typeface="Arial" panose="020B0604020202020204" pitchFamily="34" charset="0"/>
                <a:cs typeface="Arial" panose="020B0604020202020204" pitchFamily="34" charset="0"/>
              </a:rPr>
              <a:t>Issues:</a:t>
            </a: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dataset was imbalanced which led to wrong classification results</a:t>
            </a:r>
            <a:endParaRPr lang="en-US" sz="2000" dirty="0">
              <a:latin typeface="Arial" panose="020B0604020202020204" pitchFamily="34" charset="0"/>
              <a:cs typeface="Arial" panose="020B0604020202020204" pitchFamily="34" charset="0"/>
            </a:endParaRPr>
          </a:p>
          <a:p>
            <a:pPr algn="just" eaLnBrk="1" hangingPunct="1">
              <a:buNone/>
            </a:pPr>
            <a:endParaRPr lang="en-US" sz="2000" dirty="0">
              <a:latin typeface="Arial" panose="020B0604020202020204" pitchFamily="34" charset="0"/>
            </a:endParaRPr>
          </a:p>
          <a:p>
            <a:pPr eaLnBrk="1" hangingPunct="1">
              <a:buNone/>
            </a:pPr>
            <a:endParaRPr lang="en-US" sz="2000" dirty="0" smtClean="0">
              <a:latin typeface="Arial" panose="020B0604020202020204" pitchFamily="34" charset="0"/>
            </a:endParaRPr>
          </a:p>
          <a:p>
            <a:pPr eaLnBrk="1" hangingPunct="1">
              <a:buFont typeface="Arial" panose="020B0604020202020204" pitchFamily="34" charset="0"/>
              <a:buNone/>
            </a:pPr>
            <a:endParaRPr lang="en-US" sz="2400" dirty="0" smtClean="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A67148B2-3498-47A5-8B62-C3A72A17BDFA}" type="slidenum">
              <a:rPr lang="en-US"/>
            </a:fld>
            <a:endParaRPr lang="en-US"/>
          </a:p>
        </p:txBody>
      </p:sp>
      <p:sp>
        <p:nvSpPr>
          <p:cNvPr id="5122" name="Title 1"/>
          <p:cNvSpPr>
            <a:spLocks noGrp="1"/>
          </p:cNvSpPr>
          <p:nvPr>
            <p:ph type="title"/>
          </p:nvPr>
        </p:nvSpPr>
        <p:spPr>
          <a:xfrm>
            <a:off x="457200" y="152400"/>
            <a:ext cx="8458200" cy="609600"/>
          </a:xfrm>
        </p:spPr>
        <p:txBody>
          <a:bodyPr/>
          <a:lstStyle/>
          <a:p>
            <a:pPr eaLnBrk="1" hangingPunct="1"/>
            <a:r>
              <a:rPr lang="en-US" sz="3800" dirty="0" smtClean="0">
                <a:latin typeface="Arial" panose="020B0604020202020204" pitchFamily="34" charset="0"/>
                <a:cs typeface="Arial" panose="020B0604020202020204" pitchFamily="34" charset="0"/>
              </a:rPr>
              <a:t>		</a:t>
            </a:r>
            <a:br>
              <a:rPr lang="en-US" sz="3800" dirty="0" smtClean="0">
                <a:latin typeface="Arial" panose="020B0604020202020204" pitchFamily="34" charset="0"/>
                <a:cs typeface="Arial" panose="020B0604020202020204" pitchFamily="34" charset="0"/>
              </a:rPr>
            </a:br>
            <a:r>
              <a:rPr lang="en-US" sz="3800" dirty="0" smtClean="0">
                <a:latin typeface="Arial" panose="020B0604020202020204" pitchFamily="34" charset="0"/>
                <a:cs typeface="Arial" panose="020B0604020202020204" pitchFamily="34" charset="0"/>
              </a:rPr>
              <a:t>              </a:t>
            </a:r>
            <a:br>
              <a:rPr lang="en-US" sz="38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Literature Survey (2)</a:t>
            </a:r>
            <a:endParaRPr lang="en-US" sz="2400" b="1" dirty="0" smtClean="0">
              <a:latin typeface="Arial" panose="020B0604020202020204" pitchFamily="34" charset="0"/>
              <a:cs typeface="Arial" panose="020B0604020202020204" pitchFamily="34" charset="0"/>
            </a:endParaRPr>
          </a:p>
        </p:txBody>
      </p:sp>
      <p:sp>
        <p:nvSpPr>
          <p:cNvPr id="5123" name="Content Placeholder 2"/>
          <p:cNvSpPr>
            <a:spLocks noGrp="1"/>
          </p:cNvSpPr>
          <p:nvPr>
            <p:ph idx="1"/>
          </p:nvPr>
        </p:nvSpPr>
        <p:spPr>
          <a:xfrm>
            <a:off x="228600" y="1311275"/>
            <a:ext cx="8686800" cy="5410200"/>
          </a:xfrm>
        </p:spPr>
        <p:txBody>
          <a:bodyPr/>
          <a:lstStyle/>
          <a:p>
            <a:pPr algn="just" eaLnBrk="1" hangingPunct="1">
              <a:buNone/>
            </a:pPr>
            <a:r>
              <a:rPr lang="en-US" sz="2000" dirty="0" err="1">
                <a:latin typeface="Arial" panose="020B0604020202020204" pitchFamily="34" charset="0"/>
                <a:cs typeface="Arial" panose="020B0604020202020204" pitchFamily="34" charset="0"/>
              </a:rPr>
              <a:t>Y.Liu</a:t>
            </a:r>
            <a:r>
              <a:rPr lang="en-US" sz="2000" dirty="0">
                <a:latin typeface="Arial" panose="020B0604020202020204" pitchFamily="34" charset="0"/>
                <a:cs typeface="Arial" panose="020B0604020202020204" pitchFamily="34" charset="0"/>
              </a:rPr>
              <a:t>, C. </a:t>
            </a:r>
            <a:r>
              <a:rPr lang="en-US" sz="2000" dirty="0" err="1">
                <a:latin typeface="Arial" panose="020B0604020202020204" pitchFamily="34" charset="0"/>
                <a:cs typeface="Arial" panose="020B0604020202020204" pitchFamily="34" charset="0"/>
              </a:rPr>
              <a:t>Shen</a:t>
            </a:r>
            <a:r>
              <a:rPr lang="en-US" sz="2000" dirty="0">
                <a:latin typeface="Arial" panose="020B0604020202020204" pitchFamily="34" charset="0"/>
                <a:cs typeface="Arial" panose="020B0604020202020204" pitchFamily="34" charset="0"/>
              </a:rPr>
              <a:t>, M. Qi and X. Fan, 2020,"SADANet: Integrating Scale</a:t>
            </a:r>
            <a:endParaRPr lang="en-US" sz="2000" dirty="0">
              <a:latin typeface="Arial" panose="020B0604020202020204" pitchFamily="34" charset="0"/>
              <a:cs typeface="Arial" panose="020B0604020202020204" pitchFamily="34" charset="0"/>
            </a:endParaRPr>
          </a:p>
          <a:p>
            <a:pPr algn="just" eaLnBrk="1" hangingPunct="1">
              <a:buNone/>
            </a:pPr>
            <a:r>
              <a:rPr lang="en-US" sz="2000" dirty="0">
                <a:latin typeface="Arial" panose="020B0604020202020204" pitchFamily="34" charset="0"/>
                <a:cs typeface="Arial" panose="020B0604020202020204" pitchFamily="34" charset="0"/>
              </a:rPr>
              <a:t>Aware and Domain Adaptive for Traffic Sign Detection," in IEEE Access,</a:t>
            </a:r>
            <a:endParaRPr lang="en-US" sz="2000" dirty="0">
              <a:latin typeface="Arial" panose="020B0604020202020204" pitchFamily="34" charset="0"/>
              <a:cs typeface="Arial" panose="020B0604020202020204" pitchFamily="34" charset="0"/>
            </a:endParaRPr>
          </a:p>
          <a:p>
            <a:pPr algn="just" eaLnBrk="1" hangingPunct="1">
              <a:buNone/>
            </a:pPr>
            <a:r>
              <a:rPr lang="en-US" sz="2000" dirty="0">
                <a:latin typeface="Arial" panose="020B0604020202020204" pitchFamily="34" charset="0"/>
                <a:cs typeface="Arial" panose="020B0604020202020204" pitchFamily="34" charset="0"/>
              </a:rPr>
              <a:t>vol. 8, pp. </a:t>
            </a:r>
            <a:r>
              <a:rPr lang="en-US" sz="2000" dirty="0" smtClean="0">
                <a:latin typeface="Arial" panose="020B0604020202020204" pitchFamily="34" charset="0"/>
                <a:cs typeface="Arial" panose="020B0604020202020204" pitchFamily="34" charset="0"/>
              </a:rPr>
              <a:t>77920-77933</a:t>
            </a:r>
            <a:endParaRPr lang="en-US" sz="2000" dirty="0" smtClean="0">
              <a:latin typeface="Arial" panose="020B0604020202020204" pitchFamily="34" charset="0"/>
              <a:cs typeface="Arial" panose="020B0604020202020204" pitchFamily="34" charset="0"/>
            </a:endParaRPr>
          </a:p>
          <a:p>
            <a:pPr algn="just" eaLnBrk="1" hangingPunct="1">
              <a:buNone/>
            </a:pPr>
            <a:endParaRPr lang="en-US" sz="2000" dirty="0">
              <a:latin typeface="Arial" panose="020B0604020202020204" pitchFamily="34" charset="0"/>
              <a:cs typeface="Arial" panose="020B0604020202020204" pitchFamily="34" charset="0"/>
            </a:endParaRPr>
          </a:p>
          <a:p>
            <a:pPr algn="just" eaLnBrk="1" hangingPunct="1">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Techniques/algorithms/Approaches used:</a:t>
            </a:r>
            <a:endParaRPr lang="en-US" sz="2000" b="1"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 A scale-aware and domain adaptive network (</a:t>
            </a:r>
            <a:r>
              <a:rPr lang="en-US" sz="2000" dirty="0" err="1">
                <a:latin typeface="Arial" panose="020B0604020202020204" pitchFamily="34" charset="0"/>
                <a:cs typeface="Arial" panose="020B0604020202020204" pitchFamily="34" charset="0"/>
              </a:rPr>
              <a:t>SADANet</a:t>
            </a:r>
            <a:r>
              <a:rPr lang="en-US" sz="2000" dirty="0">
                <a:latin typeface="Arial" panose="020B0604020202020204" pitchFamily="34" charset="0"/>
                <a:cs typeface="Arial" panose="020B0604020202020204" pitchFamily="34" charset="0"/>
              </a:rPr>
              <a:t>) for traffic sign detection </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Achieved Result</a:t>
            </a: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 precision value of 95.59%</a:t>
            </a:r>
            <a:endParaRPr lang="en-US" sz="2000"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Issues:</a:t>
            </a:r>
            <a:endParaRPr lang="en-US" sz="2000" b="1"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The method was not able to perform to its extent when there was an excessive discrepancy between the training and the test domain which makes it easy to have false detection.</a:t>
            </a:r>
            <a:endParaRPr lang="en-IN" sz="2000" dirty="0">
              <a:latin typeface="Arial" panose="020B0604020202020204" pitchFamily="34" charset="0"/>
              <a:cs typeface="Arial" panose="020B0604020202020204" pitchFamily="34" charset="0"/>
            </a:endParaRPr>
          </a:p>
          <a:p>
            <a:pPr eaLnBrk="1" hangingPunct="1">
              <a:buFont typeface="Arial" panose="020B0604020202020204" pitchFamily="34" charset="0"/>
              <a:buNone/>
            </a:pPr>
            <a:endParaRPr lang="en-US" sz="2000" dirty="0" smtClean="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smtClean="0">
                <a:latin typeface="Arial Black" panose="020B0A04020102020204" pitchFamily="34" charset="0"/>
                <a:ea typeface="+mj-ea"/>
                <a:cs typeface="+mj-cs"/>
              </a:rPr>
              <a:t>Department </a:t>
            </a:r>
            <a:r>
              <a:rPr lang="en-US" sz="2000" dirty="0">
                <a:latin typeface="Arial Black" panose="020B0A04020102020204" pitchFamily="34" charset="0"/>
                <a:ea typeface="+mj-ea"/>
                <a:cs typeface="+mj-cs"/>
              </a:rPr>
              <a:t>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A67148B2-3498-47A5-8B62-C3A72A17BDFA}" type="slidenum">
              <a:rPr lang="en-US"/>
            </a:fld>
            <a:endParaRPr lang="en-US"/>
          </a:p>
        </p:txBody>
      </p:sp>
      <p:sp>
        <p:nvSpPr>
          <p:cNvPr id="5122" name="Title 1"/>
          <p:cNvSpPr>
            <a:spLocks noGrp="1"/>
          </p:cNvSpPr>
          <p:nvPr>
            <p:ph type="title"/>
          </p:nvPr>
        </p:nvSpPr>
        <p:spPr>
          <a:xfrm>
            <a:off x="457200" y="152400"/>
            <a:ext cx="8458200" cy="609600"/>
          </a:xfrm>
        </p:spPr>
        <p:txBody>
          <a:bodyPr/>
          <a:lstStyle/>
          <a:p>
            <a:pPr eaLnBrk="1" hangingPunct="1"/>
            <a:r>
              <a:rPr lang="en-US" sz="3800" dirty="0" smtClean="0">
                <a:latin typeface="Arial" panose="020B0604020202020204" pitchFamily="34" charset="0"/>
                <a:cs typeface="Arial" panose="020B0604020202020204" pitchFamily="34" charset="0"/>
              </a:rPr>
              <a:t>		</a:t>
            </a:r>
            <a:br>
              <a:rPr lang="en-US" sz="3800" dirty="0" smtClean="0">
                <a:latin typeface="Arial" panose="020B0604020202020204" pitchFamily="34" charset="0"/>
                <a:cs typeface="Arial" panose="020B0604020202020204" pitchFamily="34" charset="0"/>
              </a:rPr>
            </a:br>
            <a:br>
              <a:rPr lang="en-US" sz="38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Literature Survey(3)</a:t>
            </a:r>
            <a:endParaRPr lang="en-US" sz="2400" b="1" dirty="0" smtClean="0">
              <a:latin typeface="Arial" panose="020B0604020202020204" pitchFamily="34" charset="0"/>
              <a:cs typeface="Arial" panose="020B0604020202020204" pitchFamily="34" charset="0"/>
            </a:endParaRPr>
          </a:p>
        </p:txBody>
      </p:sp>
      <p:sp>
        <p:nvSpPr>
          <p:cNvPr id="5123" name="Content Placeholder 2"/>
          <p:cNvSpPr>
            <a:spLocks noGrp="1"/>
          </p:cNvSpPr>
          <p:nvPr>
            <p:ph idx="1"/>
          </p:nvPr>
        </p:nvSpPr>
        <p:spPr>
          <a:xfrm>
            <a:off x="228600" y="990600"/>
            <a:ext cx="8686800" cy="5410200"/>
          </a:xfrm>
        </p:spPr>
        <p:txBody>
          <a:bodyPr/>
          <a:lstStyle/>
          <a:p>
            <a:pPr algn="just" eaLnBrk="1" hangingPunct="1">
              <a:buNone/>
            </a:pPr>
            <a:endParaRPr lang="en-IN" sz="2000" dirty="0" smtClean="0">
              <a:latin typeface="Arial" panose="020B0604020202020204" pitchFamily="34" charset="0"/>
              <a:cs typeface="Arial" panose="020B0604020202020204" pitchFamily="34" charset="0"/>
            </a:endParaRPr>
          </a:p>
          <a:p>
            <a:pPr algn="just" eaLnBrk="1" hangingPunct="1">
              <a:buNone/>
            </a:pPr>
            <a:r>
              <a:rPr lang="en-IN" sz="2000" dirty="0" smtClean="0">
                <a:latin typeface="Arial" panose="020B0604020202020204" pitchFamily="34" charset="0"/>
                <a:cs typeface="Arial" panose="020B0604020202020204" pitchFamily="34" charset="0"/>
              </a:rPr>
              <a:t>Y</a:t>
            </a:r>
            <a:r>
              <a:rPr lang="en-IN" sz="2000" dirty="0">
                <a:latin typeface="Arial" panose="020B0604020202020204" pitchFamily="34" charset="0"/>
                <a:cs typeface="Arial" panose="020B0604020202020204" pitchFamily="34" charset="0"/>
              </a:rPr>
              <a:t>. Zhang, Z. Lu, D. Ma, J. -H. </a:t>
            </a:r>
            <a:r>
              <a:rPr lang="en-IN" sz="2000" dirty="0" err="1">
                <a:latin typeface="Arial" panose="020B0604020202020204" pitchFamily="34" charset="0"/>
                <a:cs typeface="Arial" panose="020B0604020202020204" pitchFamily="34" charset="0"/>
              </a:rPr>
              <a:t>Xue</a:t>
            </a:r>
            <a:r>
              <a:rPr lang="en-IN" sz="2000" dirty="0">
                <a:latin typeface="Arial" panose="020B0604020202020204" pitchFamily="34" charset="0"/>
                <a:cs typeface="Arial" panose="020B0604020202020204" pitchFamily="34" charset="0"/>
              </a:rPr>
              <a:t> and Q. Liao, 2021</a:t>
            </a:r>
            <a:r>
              <a:rPr lang="en-US" sz="20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"Ripple GAN: Lane</a:t>
            </a:r>
            <a:endParaRPr lang="en-IN" sz="2000" dirty="0">
              <a:latin typeface="Arial" panose="020B0604020202020204" pitchFamily="34" charset="0"/>
              <a:cs typeface="Arial" panose="020B0604020202020204" pitchFamily="34" charset="0"/>
            </a:endParaRPr>
          </a:p>
          <a:p>
            <a:pPr algn="just" eaLnBrk="1" hangingPunct="1">
              <a:buNone/>
            </a:pPr>
            <a:r>
              <a:rPr lang="en-IN" sz="2000" dirty="0">
                <a:latin typeface="Arial" panose="020B0604020202020204" pitchFamily="34" charset="0"/>
                <a:cs typeface="Arial" panose="020B0604020202020204" pitchFamily="34" charset="0"/>
              </a:rPr>
              <a:t>Line Detection With Ripple Lane Line Detection Network and Wasserstein</a:t>
            </a:r>
            <a:endParaRPr lang="en-IN" sz="2000" dirty="0">
              <a:latin typeface="Arial" panose="020B0604020202020204" pitchFamily="34" charset="0"/>
              <a:cs typeface="Arial" panose="020B0604020202020204" pitchFamily="34" charset="0"/>
            </a:endParaRPr>
          </a:p>
          <a:p>
            <a:pPr algn="just" eaLnBrk="1" hangingPunct="1">
              <a:buNone/>
            </a:pPr>
            <a:r>
              <a:rPr lang="en-IN" sz="2000" dirty="0">
                <a:latin typeface="Arial" panose="020B0604020202020204" pitchFamily="34" charset="0"/>
                <a:cs typeface="Arial" panose="020B0604020202020204" pitchFamily="34" charset="0"/>
              </a:rPr>
              <a:t>GAN," in </a:t>
            </a:r>
            <a:r>
              <a:rPr lang="en-IN" sz="2000" i="1" dirty="0">
                <a:latin typeface="Arial" panose="020B0604020202020204" pitchFamily="34" charset="0"/>
                <a:cs typeface="Arial" panose="020B0604020202020204" pitchFamily="34" charset="0"/>
              </a:rPr>
              <a:t>IEEE Transactions on Intelligent Transportation Systems</a:t>
            </a:r>
            <a:r>
              <a:rPr lang="en-IN" sz="2000" dirty="0">
                <a:latin typeface="Arial" panose="020B0604020202020204" pitchFamily="34" charset="0"/>
                <a:cs typeface="Arial" panose="020B0604020202020204" pitchFamily="34" charset="0"/>
              </a:rPr>
              <a:t>, vol.22,</a:t>
            </a:r>
            <a:endParaRPr lang="en-IN" sz="2000" dirty="0">
              <a:latin typeface="Arial" panose="020B0604020202020204" pitchFamily="34" charset="0"/>
              <a:cs typeface="Arial" panose="020B0604020202020204" pitchFamily="34" charset="0"/>
            </a:endParaRPr>
          </a:p>
          <a:p>
            <a:pPr algn="just" eaLnBrk="1" hangingPunct="1">
              <a:buNone/>
            </a:pPr>
            <a:r>
              <a:rPr lang="en-IN" sz="2000" dirty="0">
                <a:latin typeface="Arial" panose="020B0604020202020204" pitchFamily="34" charset="0"/>
                <a:cs typeface="Arial" panose="020B0604020202020204" pitchFamily="34" charset="0"/>
              </a:rPr>
              <a:t>no.3,pp.1532-1542</a:t>
            </a:r>
            <a:r>
              <a:rPr lang="en-IN" sz="2000" dirty="0" smtClean="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pPr algn="just" eaLnBrk="1" hangingPunct="1">
              <a:buNone/>
            </a:pPr>
            <a:endParaRPr lang="en-IN" sz="2000"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Techniques/algorithms/Approaches used:</a:t>
            </a: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multiscale</a:t>
            </a:r>
            <a:r>
              <a:rPr lang="en-US" sz="2000" dirty="0">
                <a:latin typeface="Arial" panose="020B0604020202020204" pitchFamily="34" charset="0"/>
                <a:cs typeface="Arial" panose="020B0604020202020204" pitchFamily="34" charset="0"/>
              </a:rPr>
              <a:t> region-based convolutional neural network (MR-CNN) on the </a:t>
            </a:r>
            <a:r>
              <a:rPr lang="en-US" sz="2000" dirty="0" err="1">
                <a:latin typeface="Arial" panose="020B0604020202020204" pitchFamily="34" charset="0"/>
                <a:cs typeface="Arial" panose="020B0604020202020204" pitchFamily="34" charset="0"/>
              </a:rPr>
              <a:t>TsinghuaTencent</a:t>
            </a:r>
            <a:r>
              <a:rPr lang="en-US" sz="2000" dirty="0">
                <a:latin typeface="Arial" panose="020B0604020202020204" pitchFamily="34" charset="0"/>
                <a:cs typeface="Arial" panose="020B0604020202020204" pitchFamily="34" charset="0"/>
              </a:rPr>
              <a:t> 100K </a:t>
            </a:r>
            <a:r>
              <a:rPr lang="en-US" sz="2000" dirty="0" smtClean="0">
                <a:latin typeface="Arial" panose="020B0604020202020204" pitchFamily="34" charset="0"/>
                <a:cs typeface="Arial" panose="020B0604020202020204" pitchFamily="34" charset="0"/>
              </a:rPr>
              <a:t>dataset</a:t>
            </a:r>
            <a:endParaRPr lang="en-US" sz="2000" dirty="0" smtClean="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buNone/>
            </a:pPr>
            <a:r>
              <a:rPr lang="en-US" sz="2000" b="1" dirty="0">
                <a:latin typeface="Arial" panose="020B0604020202020204" pitchFamily="34" charset="0"/>
                <a:cs typeface="Arial" panose="020B0604020202020204" pitchFamily="34" charset="0"/>
              </a:rPr>
              <a:t>Achieved Result:</a:t>
            </a:r>
            <a:endParaRPr lang="en-US" sz="2000" b="1"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RiLLD</a:t>
            </a:r>
            <a:r>
              <a:rPr lang="en-US" sz="2000" dirty="0">
                <a:latin typeface="Arial" panose="020B0604020202020204" pitchFamily="34" charset="0"/>
                <a:cs typeface="Arial" panose="020B0604020202020204" pitchFamily="34" charset="0"/>
              </a:rPr>
              <a:t>-Net can perform rapid detection with a  recall of 95.13%.</a:t>
            </a:r>
            <a:endParaRPr lang="en-US" sz="2000" dirty="0">
              <a:latin typeface="Arial" panose="020B0604020202020204" pitchFamily="34" charset="0"/>
              <a:cs typeface="Arial" panose="020B0604020202020204" pitchFamily="34" charset="0"/>
            </a:endParaRPr>
          </a:p>
          <a:p>
            <a:pPr algn="just">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Issues:</a:t>
            </a: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training of the network is unstable and the network is not easy to converge.</a:t>
            </a:r>
            <a:endParaRPr lang="en-US" sz="2000" dirty="0">
              <a:latin typeface="Arial" panose="020B0604020202020204" pitchFamily="34" charset="0"/>
              <a:cs typeface="Arial" panose="020B0604020202020204" pitchFamily="34" charset="0"/>
            </a:endParaRPr>
          </a:p>
          <a:p>
            <a:pPr algn="just">
              <a:buNone/>
            </a:pPr>
            <a:endParaRPr lang="en-US" sz="2000" dirty="0">
              <a:latin typeface="Arial" panose="020B0604020202020204" pitchFamily="34" charset="0"/>
              <a:cs typeface="Arial" panose="020B0604020202020204" pitchFamily="34" charset="0"/>
            </a:endParaRPr>
          </a:p>
          <a:p>
            <a:pPr eaLnBrk="1" hangingPunct="1">
              <a:buNone/>
            </a:pPr>
            <a:endParaRPr lang="en-US" sz="2000" dirty="0" smtClean="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FD2079B2-2536-41D6-B92C-73E0B67F1750}" type="slidenum">
              <a:rPr lang="en-US"/>
            </a:fld>
            <a:endParaRPr lang="en-US"/>
          </a:p>
        </p:txBody>
      </p:sp>
      <p:sp>
        <p:nvSpPr>
          <p:cNvPr id="8194" name="Title 1"/>
          <p:cNvSpPr>
            <a:spLocks noGrp="1"/>
          </p:cNvSpPr>
          <p:nvPr>
            <p:ph type="title"/>
          </p:nvPr>
        </p:nvSpPr>
        <p:spPr>
          <a:xfrm>
            <a:off x="457200" y="0"/>
            <a:ext cx="8686800" cy="762000"/>
          </a:xfrm>
        </p:spPr>
        <p:txBody>
          <a:bodyPr/>
          <a:lstStyle/>
          <a:p>
            <a:pPr eaLnBrk="1" hangingPunct="1"/>
            <a:br>
              <a:rPr lang="en-US" sz="3800" smtClean="0">
                <a:latin typeface="Arial" panose="020B0604020202020204" pitchFamily="34" charset="0"/>
                <a:cs typeface="Arial" panose="020B0604020202020204" pitchFamily="34" charset="0"/>
              </a:rPr>
            </a:br>
            <a:br>
              <a:rPr lang="en-US" sz="3800">
                <a:latin typeface="Arial" panose="020B0604020202020204" pitchFamily="34" charset="0"/>
                <a:cs typeface="Arial" panose="020B0604020202020204" pitchFamily="34" charset="0"/>
              </a:rPr>
            </a:br>
            <a:br>
              <a:rPr lang="en-US" sz="3800">
                <a:latin typeface="Arial" panose="020B0604020202020204" pitchFamily="34" charset="0"/>
                <a:cs typeface="Arial" panose="020B0604020202020204" pitchFamily="34" charset="0"/>
              </a:rPr>
            </a:br>
            <a:r>
              <a:rPr lang="en-US" sz="2400" b="1" smtClean="0">
                <a:latin typeface="Arial" panose="020B0604020202020204" pitchFamily="34" charset="0"/>
                <a:cs typeface="Arial" panose="020B0604020202020204" pitchFamily="34" charset="0"/>
              </a:rPr>
              <a:t>Issues in the Existing Systems</a:t>
            </a:r>
            <a:endParaRPr lang="en-US" sz="2400" b="1" smtClean="0">
              <a:latin typeface="Arial" panose="020B0604020202020204" pitchFamily="34" charset="0"/>
              <a:cs typeface="Arial" panose="020B0604020202020204" pitchFamily="34" charset="0"/>
            </a:endParaRPr>
          </a:p>
        </p:txBody>
      </p:sp>
      <p:sp>
        <p:nvSpPr>
          <p:cNvPr id="8195" name="Content Placeholder 2"/>
          <p:cNvSpPr>
            <a:spLocks noGrp="1"/>
          </p:cNvSpPr>
          <p:nvPr>
            <p:ph idx="1"/>
          </p:nvPr>
        </p:nvSpPr>
        <p:spPr>
          <a:xfrm>
            <a:off x="457200" y="1263015"/>
            <a:ext cx="8229600" cy="4669790"/>
          </a:xfrm>
        </p:spPr>
        <p:txBody>
          <a:bodyPr/>
          <a:lstStyle/>
          <a:p>
            <a:pPr eaLnBrk="1" hangingPunct="1"/>
            <a:endParaRPr lang="en-US" sz="2800" dirty="0"/>
          </a:p>
          <a:p>
            <a:pPr algn="just" eaLnBrk="1" hangingPunct="1"/>
            <a:r>
              <a:rPr lang="en-US" sz="2000" dirty="0">
                <a:latin typeface="Arial" panose="020B0604020202020204" pitchFamily="34" charset="0"/>
                <a:cs typeface="Arial" panose="020B0604020202020204" pitchFamily="34" charset="0"/>
              </a:rPr>
              <a:t>In some models the dataset was not balanced and hence some classes had more images pertaining to them than the rest, this led to wrong classification outputs</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To tackle this issue we propose to use a balanced dataset</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a:latin typeface="Arial" panose="020B0604020202020204" pitchFamily="34" charset="0"/>
                <a:cs typeface="Arial" panose="020B0604020202020204" pitchFamily="34" charset="0"/>
              </a:rPr>
              <a:t>One challenge for accurate lane detection is to deal with noise appearing in the input image, such as object shadows, brake marks, breaking lane lines. </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eaLnBrk="1" hangingPunct="1"/>
            <a:r>
              <a:rPr lang="en-US" sz="2000" dirty="0" smtClean="0">
                <a:latin typeface="Arial" panose="020B0604020202020204" pitchFamily="34" charset="0"/>
                <a:cs typeface="Arial" panose="020B0604020202020204" pitchFamily="34" charset="0"/>
              </a:rPr>
              <a:t>To leverage the </a:t>
            </a:r>
            <a:r>
              <a:rPr lang="en-US" sz="2000" dirty="0">
                <a:latin typeface="Arial" panose="020B0604020202020204" pitchFamily="34" charset="0"/>
                <a:cs typeface="Arial" panose="020B0604020202020204" pitchFamily="34" charset="0"/>
              </a:rPr>
              <a:t>strength of color filters to find a rough localization of the lane marks and employ an optimized filter to screen out the embedded noises.</a:t>
            </a:r>
            <a:endParaRPr lang="en-US" sz="2000" dirty="0">
              <a:latin typeface="Arial" panose="020B0604020202020204" pitchFamily="34" charset="0"/>
              <a:cs typeface="Arial" panose="020B0604020202020204" pitchFamily="34" charset="0"/>
            </a:endParaRPr>
          </a:p>
          <a:p>
            <a:pPr eaLnBrk="1" hangingPunct="1"/>
            <a:endParaRPr lang="en-US" sz="2000" dirty="0" smtClean="0"/>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6767A40E-7E29-4C7B-8526-1FBAB8E78BB5}" type="slidenum">
              <a:rPr lang="en-US"/>
            </a:fld>
            <a:endParaRPr lang="en-US"/>
          </a:p>
        </p:txBody>
      </p:sp>
      <p:sp>
        <p:nvSpPr>
          <p:cNvPr id="9218" name="Title 1"/>
          <p:cNvSpPr>
            <a:spLocks noGrp="1"/>
          </p:cNvSpPr>
          <p:nvPr>
            <p:ph type="title"/>
          </p:nvPr>
        </p:nvSpPr>
        <p:spPr>
          <a:xfrm>
            <a:off x="457200" y="228600"/>
            <a:ext cx="8229600" cy="609600"/>
          </a:xfrm>
        </p:spPr>
        <p:txBody>
          <a:bodyPr/>
          <a:lstStyle/>
          <a:p>
            <a:pPr eaLnBrk="1" hangingPunct="1"/>
            <a:br>
              <a:rPr lang="en-US" sz="3800" dirty="0" smtClean="0">
                <a:latin typeface="Arial" panose="020B0604020202020204" pitchFamily="34" charset="0"/>
                <a:cs typeface="Arial" panose="020B0604020202020204" pitchFamily="34" charset="0"/>
              </a:rPr>
            </a:br>
            <a:br>
              <a:rPr lang="en-US" sz="3800" dirty="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Proposed System</a:t>
            </a:r>
            <a:endParaRPr lang="en-US" sz="2400" b="1" dirty="0" smtClean="0">
              <a:latin typeface="Arial" panose="020B0604020202020204" pitchFamily="34" charset="0"/>
              <a:cs typeface="Arial" panose="020B0604020202020204" pitchFamily="34" charset="0"/>
            </a:endParaRPr>
          </a:p>
        </p:txBody>
      </p:sp>
      <p:sp>
        <p:nvSpPr>
          <p:cNvPr id="9219" name="Content Placeholder 2"/>
          <p:cNvSpPr>
            <a:spLocks noGrp="1"/>
          </p:cNvSpPr>
          <p:nvPr>
            <p:ph idx="1"/>
          </p:nvPr>
        </p:nvSpPr>
        <p:spPr>
          <a:xfrm>
            <a:off x="457200" y="1219200"/>
            <a:ext cx="8229600" cy="4906963"/>
          </a:xfrm>
        </p:spPr>
        <p:txBody>
          <a:bodyPr/>
          <a:lstStyle/>
          <a:p>
            <a:pPr marL="0" indent="0" algn="just" eaLnBrk="1" hangingPunct="1">
              <a:buNone/>
            </a:pPr>
            <a:endParaRPr lang="en-US" sz="2000" dirty="0" smtClean="0">
              <a:latin typeface="Arial" panose="020B0604020202020204" pitchFamily="34" charset="0"/>
              <a:cs typeface="Arial" panose="020B0604020202020204" pitchFamily="34" charset="0"/>
            </a:endParaRPr>
          </a:p>
          <a:p>
            <a:pPr algn="just" eaLnBrk="1" hangingPunct="1"/>
            <a:r>
              <a:rPr lang="en-US" sz="2000" dirty="0" smtClean="0">
                <a:latin typeface="Arial" panose="020B0604020202020204" pitchFamily="34" charset="0"/>
                <a:cs typeface="Arial" panose="020B0604020202020204" pitchFamily="34" charset="0"/>
              </a:rPr>
              <a:t>To detect </a:t>
            </a:r>
            <a:r>
              <a:rPr lang="en-US" sz="2000" dirty="0">
                <a:latin typeface="Arial" panose="020B0604020202020204" pitchFamily="34" charset="0"/>
                <a:cs typeface="Arial" panose="020B0604020202020204" pitchFamily="34" charset="0"/>
              </a:rPr>
              <a:t>lane lines in </a:t>
            </a:r>
            <a:r>
              <a:rPr lang="en-US" sz="2000" dirty="0" smtClean="0">
                <a:latin typeface="Arial" panose="020B0604020202020204" pitchFamily="34" charset="0"/>
                <a:cs typeface="Arial" panose="020B0604020202020204" pitchFamily="34" charset="0"/>
              </a:rPr>
              <a:t>images. </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smtClean="0">
              <a:latin typeface="Arial" panose="020B0604020202020204" pitchFamily="34" charset="0"/>
              <a:cs typeface="Arial" panose="020B0604020202020204" pitchFamily="34" charset="0"/>
            </a:endParaRPr>
          </a:p>
          <a:p>
            <a:pPr algn="just" eaLnBrk="1" hangingPunct="1"/>
            <a:r>
              <a:rPr lang="en-US" sz="2000" dirty="0" smtClean="0">
                <a:latin typeface="Arial" panose="020B0604020202020204" pitchFamily="34" charset="0"/>
                <a:cs typeface="Arial" panose="020B0604020202020204" pitchFamily="34" charset="0"/>
              </a:rPr>
              <a:t>To build </a:t>
            </a:r>
            <a:r>
              <a:rPr lang="en-US" sz="2000" dirty="0">
                <a:latin typeface="Arial" panose="020B0604020202020204" pitchFamily="34" charset="0"/>
                <a:cs typeface="Arial" panose="020B0604020202020204" pitchFamily="34" charset="0"/>
              </a:rPr>
              <a:t>a deep learning model using fully connected CNN </a:t>
            </a:r>
            <a:r>
              <a:rPr lang="en-US" sz="2000" dirty="0" smtClean="0">
                <a:latin typeface="Arial" panose="020B0604020202020204" pitchFamily="34" charset="0"/>
                <a:cs typeface="Arial" panose="020B0604020202020204" pitchFamily="34" charset="0"/>
              </a:rPr>
              <a:t>pre-trained </a:t>
            </a:r>
            <a:r>
              <a:rPr lang="en-US" sz="2000" dirty="0">
                <a:latin typeface="Arial" panose="020B0604020202020204" pitchFamily="34" charset="0"/>
                <a:cs typeface="Arial" panose="020B0604020202020204" pitchFamily="34" charset="0"/>
              </a:rPr>
              <a:t>model to detect lane in a image</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eaLnBrk="1" hangingPunct="1"/>
            <a:endParaRPr lang="en-US" sz="2000"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To implement </a:t>
            </a:r>
            <a:r>
              <a:rPr lang="en-US" sz="2000" dirty="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Convolutional Neural Network </a:t>
            </a:r>
            <a:r>
              <a:rPr lang="en-US" sz="2000" dirty="0">
                <a:latin typeface="Arial" panose="020B0604020202020204" pitchFamily="34" charset="0"/>
                <a:cs typeface="Arial" panose="020B0604020202020204" pitchFamily="34" charset="0"/>
              </a:rPr>
              <a:t>that can classify traffic signs present in the image into different categories. </a:t>
            </a:r>
            <a:endParaRPr lang="en-US" sz="2000" dirty="0">
              <a:latin typeface="Arial" panose="020B0604020202020204" pitchFamily="34" charset="0"/>
              <a:cs typeface="Arial" panose="020B0604020202020204" pitchFamily="34" charset="0"/>
            </a:endParaRPr>
          </a:p>
          <a:p>
            <a:pPr marL="0" indent="0">
              <a:buNone/>
            </a:pPr>
            <a:br>
              <a:rPr lang="en-US" sz="2000" dirty="0"/>
            </a:br>
            <a:endParaRPr lang="en-US" sz="2000" dirty="0">
              <a:latin typeface="Arial" panose="020B0604020202020204" pitchFamily="34" charset="0"/>
              <a:cs typeface="Arial" panose="020B0604020202020204" pitchFamily="34" charset="0"/>
            </a:endParaRPr>
          </a:p>
          <a:p>
            <a:pPr eaLnBrk="1" hangingPunct="1"/>
            <a:endParaRPr lang="en-US" sz="2800" dirty="0" smtClean="0">
              <a:latin typeface="Arial" panose="020B0604020202020204" pitchFamily="34" charset="0"/>
              <a:cs typeface="Arial" panose="020B0604020202020204"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46A2788-B897-4700-A53B-C9D65B6B8923}"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sp>
        <p:nvSpPr>
          <p:cNvPr id="11"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ea typeface="+mj-ea"/>
                <a:cs typeface="+mj-cs"/>
              </a:rPr>
              <a:t>(</a:t>
            </a:r>
            <a:r>
              <a:rPr lang="en-US" sz="2000" dirty="0" smtClean="0">
                <a:latin typeface="Arial Black" panose="020B0A04020102020204" pitchFamily="34" charset="0"/>
                <a:ea typeface="+mj-ea"/>
                <a:cs typeface="+mj-cs"/>
              </a:rPr>
              <a:t>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r>
              <a:rPr lang="en-US" smtClean="0"/>
              <a:t>23-June-22</a:t>
            </a:r>
            <a:endParaRPr lang="en-US"/>
          </a:p>
        </p:txBody>
      </p:sp>
      <p:sp>
        <p:nvSpPr>
          <p:cNvPr id="8" name="Slide Number Placeholder 5"/>
          <p:cNvSpPr>
            <a:spLocks noGrp="1"/>
          </p:cNvSpPr>
          <p:nvPr>
            <p:ph type="sldNum" sz="quarter" idx="12"/>
          </p:nvPr>
        </p:nvSpPr>
        <p:spPr/>
        <p:txBody>
          <a:bodyPr/>
          <a:lstStyle/>
          <a:p>
            <a:pPr>
              <a:defRPr/>
            </a:pPr>
            <a:fld id="{50EBCA6D-DC44-44C8-B918-0497E88F036A}" type="slidenum">
              <a:rPr lang="en-US"/>
            </a:fld>
            <a:endParaRPr lang="en-US"/>
          </a:p>
        </p:txBody>
      </p:sp>
      <p:sp>
        <p:nvSpPr>
          <p:cNvPr id="10242" name="Title 1"/>
          <p:cNvSpPr>
            <a:spLocks noGrp="1"/>
          </p:cNvSpPr>
          <p:nvPr>
            <p:ph type="title"/>
          </p:nvPr>
        </p:nvSpPr>
        <p:spPr>
          <a:xfrm>
            <a:off x="457200" y="274638"/>
            <a:ext cx="8229600" cy="639762"/>
          </a:xfrm>
        </p:spPr>
        <p:txBody>
          <a:bodyPr/>
          <a:lstStyle/>
          <a:p>
            <a:pPr eaLnBrk="1" hangingPunct="1"/>
            <a:br>
              <a:rPr lang="en-US" sz="3800" dirty="0" smtClean="0">
                <a:latin typeface="Arial" panose="020B0604020202020204" pitchFamily="34" charset="0"/>
                <a:cs typeface="Arial" panose="020B0604020202020204" pitchFamily="34" charset="0"/>
              </a:rPr>
            </a:br>
            <a:br>
              <a:rPr lang="en-US" sz="3800" dirty="0">
                <a:latin typeface="Arial" panose="020B0604020202020204" pitchFamily="34" charset="0"/>
                <a:cs typeface="Arial" panose="020B0604020202020204" pitchFamily="34" charset="0"/>
              </a:rPr>
            </a:br>
            <a:br>
              <a:rPr lang="en-US" sz="3800"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System Architecture</a:t>
            </a:r>
            <a:br>
              <a:rPr lang="en-US" sz="2400" b="1" dirty="0" smtClean="0">
                <a:latin typeface="Arial" panose="020B0604020202020204" pitchFamily="34" charset="0"/>
                <a:cs typeface="Arial" panose="020B0604020202020204" pitchFamily="34" charset="0"/>
              </a:rPr>
            </a:br>
            <a:br>
              <a:rPr lang="en-US" sz="2400" b="1" dirty="0" smtClean="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VGG 16 CNN Model Architecture</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for </a:t>
            </a:r>
            <a:r>
              <a:rPr lang="en-US" sz="1800" dirty="0" smtClean="0">
                <a:latin typeface="Arial" panose="020B0604020202020204" pitchFamily="34" charset="0"/>
                <a:cs typeface="Arial" panose="020B0604020202020204" pitchFamily="34" charset="0"/>
              </a:rPr>
              <a:t>Lane </a:t>
            </a:r>
            <a:r>
              <a:rPr lang="en-US" sz="1800" dirty="0">
                <a:latin typeface="Arial" panose="020B0604020202020204" pitchFamily="34" charset="0"/>
                <a:cs typeface="Arial" panose="020B0604020202020204" pitchFamily="34" charset="0"/>
              </a:rPr>
              <a:t>Detection</a:t>
            </a:r>
            <a:endParaRPr lang="en-US" sz="1800" dirty="0" smtClean="0">
              <a:latin typeface="Arial" panose="020B0604020202020204" pitchFamily="34" charset="0"/>
              <a:cs typeface="Arial" panose="020B0604020202020204"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7F31418-5084-4D68-8F53-21EECA98D304}" type="slidenum">
              <a:rPr lang="en-US" sz="120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dirty="0" smtClean="0"/>
              <a:t>Final Review</a:t>
            </a:r>
            <a:endParaRPr lang="en-US" dirty="0"/>
          </a:p>
        </p:txBody>
      </p:sp>
      <p:pic>
        <p:nvPicPr>
          <p:cNvPr id="11" name="Content Placeholder 10"/>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676400" y="2209641"/>
            <a:ext cx="5692140" cy="3710940"/>
          </a:xfrm>
          <a:prstGeom prst="rect">
            <a:avLst/>
          </a:prstGeom>
        </p:spPr>
      </p:pic>
      <p:sp>
        <p:nvSpPr>
          <p:cNvPr id="12" name="Title 1"/>
          <p:cNvSpPr txBox="1"/>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anose="020B0A04020102020204" pitchFamily="34" charset="0"/>
                <a:ea typeface="+mj-ea"/>
                <a:cs typeface="+mj-cs"/>
              </a:rPr>
              <a:t>  </a:t>
            </a:r>
            <a:r>
              <a:rPr lang="en-US" sz="2000" dirty="0" err="1">
                <a:latin typeface="Arial Black" panose="020B0A04020102020204" pitchFamily="34" charset="0"/>
                <a:ea typeface="+mj-ea"/>
                <a:cs typeface="+mj-cs"/>
              </a:rPr>
              <a:t>Easwari</a:t>
            </a:r>
            <a:r>
              <a:rPr lang="en-US" sz="2000" dirty="0">
                <a:latin typeface="Arial Black" panose="020B0A04020102020204" pitchFamily="34" charset="0"/>
                <a:ea typeface="+mj-ea"/>
                <a:cs typeface="+mj-cs"/>
              </a:rPr>
              <a:t> Engineering </a:t>
            </a:r>
            <a:r>
              <a:rPr lang="en-US" sz="2000" dirty="0" smtClean="0">
                <a:latin typeface="Arial Black" panose="020B0A04020102020204" pitchFamily="34" charset="0"/>
                <a:ea typeface="+mj-ea"/>
                <a:cs typeface="+mj-cs"/>
              </a:rPr>
              <a:t>College </a:t>
            </a:r>
            <a:r>
              <a:rPr lang="en-US" sz="2000" dirty="0">
                <a:latin typeface="Arial Black" panose="020B0A04020102020204" pitchFamily="34" charset="0"/>
                <a:ea typeface="+mj-ea"/>
                <a:cs typeface="+mj-cs"/>
              </a:rPr>
              <a:t>(</a:t>
            </a:r>
            <a:r>
              <a:rPr lang="en-US" sz="2000" dirty="0" smtClean="0">
                <a:latin typeface="Arial Black" panose="020B0A04020102020204" pitchFamily="34" charset="0"/>
                <a:ea typeface="+mj-ea"/>
                <a:cs typeface="+mj-cs"/>
              </a:rPr>
              <a:t>Autonomous)</a:t>
            </a:r>
            <a:endParaRPr lang="en-US" sz="2000" dirty="0">
              <a:latin typeface="Arial Black" panose="020B0A04020102020204" pitchFamily="34" charset="0"/>
              <a:ea typeface="+mj-ea"/>
              <a:cs typeface="+mj-cs"/>
            </a:endParaRPr>
          </a:p>
          <a:p>
            <a:pPr algn="ctr" fontAlgn="auto">
              <a:spcAft>
                <a:spcPts val="0"/>
              </a:spcAft>
              <a:defRPr/>
            </a:pPr>
            <a:r>
              <a:rPr lang="en-US" sz="2000" dirty="0">
                <a:latin typeface="Arial Black" panose="020B0A04020102020204" pitchFamily="34" charset="0"/>
                <a:ea typeface="+mj-ea"/>
                <a:cs typeface="+mj-cs"/>
              </a:rPr>
              <a:t>Department of Computer Science and </a:t>
            </a:r>
            <a:r>
              <a:rPr lang="en-US" sz="2000" dirty="0" smtClean="0">
                <a:latin typeface="Arial Black" panose="020B0A04020102020204" pitchFamily="34" charset="0"/>
                <a:ea typeface="+mj-ea"/>
                <a:cs typeface="+mj-cs"/>
              </a:rPr>
              <a:t>Engineering</a:t>
            </a:r>
            <a:endParaRPr lang="en-US" sz="2000" dirty="0">
              <a:latin typeface="Arial Black" panose="020B0A04020102020204" pitchFamily="34" charset="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14756</Words>
  <Application>WPS Presentation</Application>
  <PresentationFormat>On-screen Show (4:3)</PresentationFormat>
  <Paragraphs>653</Paragraphs>
  <Slides>36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Calibri</vt:lpstr>
      <vt:lpstr>Arial Black</vt:lpstr>
      <vt:lpstr>Airel</vt:lpstr>
      <vt:lpstr>Microsoft YaHei</vt:lpstr>
      <vt:lpstr>Arial Unicode MS</vt:lpstr>
      <vt:lpstr>Segoe Print</vt:lpstr>
      <vt:lpstr>Office Theme</vt:lpstr>
      <vt:lpstr>PowerPoint 演示文稿</vt:lpstr>
      <vt:lpstr>Objective(s)</vt:lpstr>
      <vt:lpstr>  Motivation</vt:lpstr>
      <vt:lpstr>		   Literature Survey (1)</vt:lpstr>
      <vt:lpstr>		                Literature Survey (2)</vt:lpstr>
      <vt:lpstr>		  Literature Survey(3)</vt:lpstr>
      <vt:lpstr>   Issues in the Existing Systems</vt:lpstr>
      <vt:lpstr>  Proposed System</vt:lpstr>
      <vt:lpstr>   System Architecture  VGG 16 CNN Model Architecture for Lane Detection</vt:lpstr>
      <vt:lpstr>PowerPoint 演示文稿</vt:lpstr>
      <vt:lpstr>       Functional Architecture   </vt:lpstr>
      <vt:lpstr>Functional Architecture  Traffic Sign Detection </vt:lpstr>
      <vt:lpstr>    List of Modules</vt:lpstr>
      <vt:lpstr> Input and Output of the System</vt:lpstr>
      <vt:lpstr>     Lane Detection      Module 1: Data Pre-Processing</vt:lpstr>
      <vt:lpstr>Department of Computer Science and Engineering</vt:lpstr>
      <vt:lpstr>  Lane Detection   Result of Module 1: Data Pre-Processing</vt:lpstr>
      <vt:lpstr>  Lane Detection  Module 2: VGG 16 Convolutional Neural Network</vt:lpstr>
      <vt:lpstr>  Lane Detection  Module 2: VGG 16 Convolutional Neural Network</vt:lpstr>
      <vt:lpstr>  Lane Detection  Result of Module 2 :Convolutional Neural Network</vt:lpstr>
      <vt:lpstr>PowerPoint 演示文稿</vt:lpstr>
      <vt:lpstr>     Traffic Sign Detection  Result of Module 1:Data collection and preprocessing  </vt:lpstr>
      <vt:lpstr>PowerPoint 演示文稿</vt:lpstr>
      <vt:lpstr>PowerPoint 演示文稿</vt:lpstr>
      <vt:lpstr>  Traffic Sign Detection Result of Module 2:Convolutional Neural Network</vt:lpstr>
      <vt:lpstr>PowerPoint 演示文稿</vt:lpstr>
      <vt:lpstr> System Requirements</vt:lpstr>
      <vt:lpstr>PowerPoint 演示文稿</vt:lpstr>
      <vt:lpstr>Department of Computer Science and Engineering  Performance Analysis</vt:lpstr>
      <vt:lpstr>PowerPoint 演示文稿</vt:lpstr>
      <vt:lpstr>PowerPoint 演示文稿</vt:lpstr>
      <vt:lpstr>Department of Computer Science and Engineering  Applications</vt:lpstr>
      <vt:lpstr> Conclusion &amp; Future Work</vt:lpstr>
      <vt:lpstr>  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Lenovo</cp:lastModifiedBy>
  <cp:revision>94</cp:revision>
  <dcterms:created xsi:type="dcterms:W3CDTF">2011-08-12T07:40:00Z</dcterms:created>
  <dcterms:modified xsi:type="dcterms:W3CDTF">2022-06-23T06:23:04Z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10837449502849769B3A15FEA2D5ACCD</vt:lpwstr>
  </property>
  <property fmtid="{D5CDD505-2E9C-101B-9397-08002B2CF9AE}" pid="3" name="KSOProductBuildVer">
    <vt:lpwstr>1033-11.2.0.11156</vt:lpwstr>
  </property>
</Properties>
</file>