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D4E7-7571-C328-233E-BC30697F7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38842"/>
            <a:ext cx="8825658" cy="3329581"/>
          </a:xfrm>
        </p:spPr>
        <p:txBody>
          <a:bodyPr/>
          <a:lstStyle/>
          <a:p>
            <a:r>
              <a:rPr lang="en-IN" dirty="0"/>
              <a:t>Customer Churn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D87DA-BEB7-3BAE-BB84-5A2E29092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382219"/>
            <a:ext cx="8825658" cy="1256581"/>
          </a:xfrm>
        </p:spPr>
        <p:txBody>
          <a:bodyPr>
            <a:normAutofit/>
          </a:bodyPr>
          <a:lstStyle/>
          <a:p>
            <a:r>
              <a:rPr lang="en-IN"/>
              <a:t>- Dhivyesh </a:t>
            </a:r>
            <a:r>
              <a:rPr lang="en-IN" dirty="0"/>
              <a:t>r k</a:t>
            </a:r>
          </a:p>
          <a:p>
            <a:r>
              <a:rPr lang="en-IN" sz="1300" dirty="0"/>
              <a:t>3</a:t>
            </a:r>
            <a:r>
              <a:rPr lang="en-IN" sz="1300" baseline="30000" dirty="0"/>
              <a:t>RD</a:t>
            </a:r>
            <a:r>
              <a:rPr lang="en-IN" sz="1300" dirty="0"/>
              <a:t> YEAR b.Tech CSE student</a:t>
            </a:r>
          </a:p>
          <a:p>
            <a:r>
              <a:rPr lang="en-IN" sz="1400" dirty="0"/>
              <a:t>IIIT Kottayam</a:t>
            </a:r>
          </a:p>
        </p:txBody>
      </p:sp>
    </p:spTree>
    <p:extLst>
      <p:ext uri="{BB962C8B-B14F-4D97-AF65-F5344CB8AC3E}">
        <p14:creationId xmlns:p14="http://schemas.microsoft.com/office/powerpoint/2010/main" val="227032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FF9F-3E52-4BA5-DE55-1124EE2A89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F8432-E92F-7EE5-432B-F17E0AB51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527190"/>
            <a:ext cx="5223416" cy="5803619"/>
          </a:xfrm>
        </p:spPr>
        <p:txBody>
          <a:bodyPr/>
          <a:lstStyle/>
          <a:p>
            <a:r>
              <a:rPr lang="en-IN" dirty="0"/>
              <a:t>~ 64% customers who didn’t opt for Online Backup left. </a:t>
            </a:r>
          </a:p>
          <a:p>
            <a:r>
              <a:rPr lang="en-IN" dirty="0"/>
              <a:t>~7% customers who don’t have an internet service left. </a:t>
            </a:r>
          </a:p>
          <a:p>
            <a:r>
              <a:rPr lang="en-IN" dirty="0"/>
              <a:t>~26% customers who opted for Online Backup left. </a:t>
            </a:r>
          </a:p>
          <a:p>
            <a:endParaRPr lang="en-IN" dirty="0"/>
          </a:p>
          <a:p>
            <a:r>
              <a:rPr lang="en-IN" b="1" dirty="0"/>
              <a:t>Company should encourage customers to take up Online Backup to reduce customer churn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5871C-7792-79E4-203C-7B48450F7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0" y="1056307"/>
            <a:ext cx="5508805" cy="520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3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F642-D326-DBA3-750B-29BB4AFDE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4264" y="486299"/>
            <a:ext cx="5007945" cy="5885402"/>
          </a:xfrm>
        </p:spPr>
        <p:txBody>
          <a:bodyPr/>
          <a:lstStyle/>
          <a:p>
            <a:r>
              <a:rPr lang="en-IN" dirty="0"/>
              <a:t>~70% customers who didn’t opt for Technical Support left. </a:t>
            </a:r>
          </a:p>
          <a:p>
            <a:r>
              <a:rPr lang="en-IN" dirty="0"/>
              <a:t>17% customers who opted for Technical Support left.</a:t>
            </a:r>
          </a:p>
          <a:p>
            <a:endParaRPr lang="en-IN" dirty="0"/>
          </a:p>
          <a:p>
            <a:r>
              <a:rPr lang="en-IN" b="1" dirty="0"/>
              <a:t>Company should encourage customers to take up tech support feature or include it by default to reduce customer churn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33496-CC39-E57E-E066-AEFABC10BE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2C391A-640F-1CD0-07A2-9F4731788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925" y="851271"/>
            <a:ext cx="5655964" cy="540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48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80E33-7CD5-00A5-176C-79FDFFD53B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EC7FE-C92F-7F45-7F06-2FE2B8D03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601663"/>
            <a:ext cx="5248138" cy="5756907"/>
          </a:xfrm>
        </p:spPr>
        <p:txBody>
          <a:bodyPr/>
          <a:lstStyle/>
          <a:p>
            <a:r>
              <a:rPr lang="en-IN" dirty="0"/>
              <a:t>~35% of customers who didn’t opt for Phone Service left. </a:t>
            </a:r>
          </a:p>
          <a:p>
            <a:r>
              <a:rPr lang="en-IN" dirty="0"/>
              <a:t>~36% of customers who opted for Phone Service left. </a:t>
            </a:r>
          </a:p>
          <a:p>
            <a:endParaRPr lang="en-IN" dirty="0"/>
          </a:p>
          <a:p>
            <a:r>
              <a:rPr lang="en-IN" b="1" dirty="0"/>
              <a:t>No correlation between phone service and customer churn rate</a:t>
            </a:r>
          </a:p>
          <a:p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623C25-492B-0CA6-BAEF-C6B317F2C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5" y="2056092"/>
            <a:ext cx="5688510" cy="430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87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2088B-CBBC-CCB9-1B3D-8F8769137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7366" y="644063"/>
            <a:ext cx="4792285" cy="5612275"/>
          </a:xfrm>
        </p:spPr>
        <p:txBody>
          <a:bodyPr/>
          <a:lstStyle/>
          <a:p>
            <a:r>
              <a:rPr lang="en-IN" dirty="0"/>
              <a:t>~64% of Customers who didn’t opt for Device Protection left. </a:t>
            </a:r>
          </a:p>
          <a:p>
            <a:r>
              <a:rPr lang="en-IN" dirty="0"/>
              <a:t>29% of customers who opted for Device Protection churned. </a:t>
            </a:r>
          </a:p>
          <a:p>
            <a:endParaRPr lang="en-IN" dirty="0"/>
          </a:p>
          <a:p>
            <a:r>
              <a:rPr lang="en-IN" b="1" dirty="0"/>
              <a:t>Company should encourage customers to take up Device Protection to reduce customer churn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F42D5-02C3-FA75-5748-227FC9A3A7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D25B54-BF4F-8E29-9277-74FE55FA6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93" y="644063"/>
            <a:ext cx="6081287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59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8BCC-4B24-0057-80A1-4697C473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074531" cy="591078"/>
          </a:xfrm>
        </p:spPr>
        <p:txBody>
          <a:bodyPr/>
          <a:lstStyle/>
          <a:p>
            <a:r>
              <a:rPr lang="en-IN" sz="2000" b="1" i="1" dirty="0"/>
              <a:t>Distribution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509C3-4EF4-E445-F7C2-C130C9342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20" y="966158"/>
            <a:ext cx="5874509" cy="5736567"/>
          </a:xfrm>
        </p:spPr>
        <p:txBody>
          <a:bodyPr/>
          <a:lstStyle/>
          <a:p>
            <a:r>
              <a:rPr lang="en-IN" dirty="0"/>
              <a:t>Data is vastly spread over multiple range of values. </a:t>
            </a:r>
          </a:p>
          <a:p>
            <a:r>
              <a:rPr lang="en-IN" dirty="0"/>
              <a:t>Normalize the data using z-score normalization. (plots in next page)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5D421-C9CC-D9B8-4080-1F2487318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29" y="259733"/>
            <a:ext cx="5089663" cy="2341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E7E4BE-A146-9FD8-806F-2E0E70CA1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138" y="2650138"/>
            <a:ext cx="5545644" cy="24462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1C3039-0EE4-F93A-42E6-D2891E1F3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79" y="3986558"/>
            <a:ext cx="5623069" cy="241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4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CE9A3-62C3-B33D-D0CF-2C2863CE8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/>
              <a:t>z-score normalized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6B6A4-ECA0-2226-3460-84012FD16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902" y="259506"/>
            <a:ext cx="5603650" cy="2524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89C43A-08E5-A682-D9C2-298ED8502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902" y="2859417"/>
            <a:ext cx="5562897" cy="24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61312D-D7FA-A0C8-8050-C0DABF726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4063500"/>
            <a:ext cx="5562897" cy="241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30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478B-41BC-BF0B-774E-87A70BBD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7508"/>
            <a:ext cx="9118991" cy="858497"/>
          </a:xfrm>
        </p:spPr>
        <p:txBody>
          <a:bodyPr/>
          <a:lstStyle/>
          <a:p>
            <a:r>
              <a:rPr lang="en-IN" b="1" i="1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E1A7-8D73-15A0-F696-E956C486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810883"/>
            <a:ext cx="9403742" cy="5437516"/>
          </a:xfrm>
        </p:spPr>
        <p:txBody>
          <a:bodyPr/>
          <a:lstStyle/>
          <a:p>
            <a:r>
              <a:rPr lang="en-IN" dirty="0"/>
              <a:t>Random Forest model with 5000 estimators, max number of features less than square root of total features and not more than 50 leaf nodes yields 79.8 % accuracy.</a:t>
            </a:r>
          </a:p>
          <a:p>
            <a:r>
              <a:rPr lang="en-IN" dirty="0"/>
              <a:t>Test size is taken as 30% for more accurate metric scores</a:t>
            </a:r>
          </a:p>
          <a:p>
            <a:r>
              <a:rPr lang="en-IN" dirty="0"/>
              <a:t>The f1-score for “Not Churn” is 0.87. </a:t>
            </a:r>
          </a:p>
          <a:p>
            <a:pPr lvl="1"/>
            <a:r>
              <a:rPr lang="en-IN" dirty="0"/>
              <a:t>This is very good considering the imbalance in the data. </a:t>
            </a:r>
          </a:p>
          <a:p>
            <a:endParaRPr lang="en-IN" dirty="0"/>
          </a:p>
          <a:p>
            <a:r>
              <a:rPr lang="en-IN" dirty="0"/>
              <a:t>1117 out of 1407 values are classified correctly. </a:t>
            </a:r>
          </a:p>
          <a:p>
            <a:r>
              <a:rPr lang="en-IN" dirty="0"/>
              <a:t>201 people who didn’t churn were classified as churn</a:t>
            </a:r>
          </a:p>
          <a:p>
            <a:r>
              <a:rPr lang="en-IN" dirty="0"/>
              <a:t>89 people who did churn were classified otherwise. </a:t>
            </a:r>
          </a:p>
          <a:p>
            <a:r>
              <a:rPr lang="en-IN" b="1" dirty="0"/>
              <a:t>The model is sensitive toward customers who churn</a:t>
            </a:r>
          </a:p>
          <a:p>
            <a:r>
              <a:rPr lang="en-IN" b="1" dirty="0"/>
              <a:t>The model little overestimates customers who churn.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13BD6-C96E-4EFD-9274-B094F8C09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930" y="1494140"/>
            <a:ext cx="4221846" cy="2088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71DE35-BB5A-66B9-D439-3BB551229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930" y="3749615"/>
            <a:ext cx="3795089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31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9D1B-A742-7A5E-C07D-D2D411D2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2295-E0C5-3DEC-5992-0A9091DF6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64" y="2027039"/>
            <a:ext cx="5107707" cy="4195481"/>
          </a:xfrm>
        </p:spPr>
        <p:txBody>
          <a:bodyPr/>
          <a:lstStyle/>
          <a:p>
            <a:r>
              <a:rPr lang="en-IN" dirty="0"/>
              <a:t>Through the ROC curve, it is clear that our model performs a lot better than a random classifier. </a:t>
            </a:r>
          </a:p>
          <a:p>
            <a:endParaRPr lang="en-IN" dirty="0"/>
          </a:p>
          <a:p>
            <a:r>
              <a:rPr lang="en-IN" dirty="0"/>
              <a:t>Other algorithms have been explored in the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93A1A-01DD-386D-A87D-9C37CE214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924" y="1040840"/>
            <a:ext cx="6108922" cy="49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61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9591-2E91-2D00-EA19-9C758D26D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34B9C-0C19-1DD7-514E-A4C19AA34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29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9745-286D-97E1-C12B-756F9DEB9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Documentation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521BD-DF12-4ED0-6262-8027ED63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 consists of 7032 rows and 27 columns/features and one target variable “Churn”. </a:t>
            </a:r>
          </a:p>
          <a:p>
            <a:pPr lvl="1"/>
            <a:r>
              <a:rPr lang="en-IN" dirty="0"/>
              <a:t>A ‘yes’ indicates the customer no longer stayed. ‘No’ indicates otherwise</a:t>
            </a:r>
          </a:p>
          <a:p>
            <a:r>
              <a:rPr lang="en-IN" dirty="0"/>
              <a:t>There are 11 columns where Tenure of the customer is zero, Churn is no and Total Charges incurred from the customer is missing. </a:t>
            </a:r>
          </a:p>
          <a:p>
            <a:pPr lvl="1"/>
            <a:r>
              <a:rPr lang="en-IN" dirty="0"/>
              <a:t>We drop these 11 columns</a:t>
            </a:r>
          </a:p>
          <a:p>
            <a:r>
              <a:rPr lang="en-IN" dirty="0"/>
              <a:t>Except </a:t>
            </a:r>
            <a:r>
              <a:rPr lang="en-IN" dirty="0" err="1"/>
              <a:t>MonthlyCharges</a:t>
            </a:r>
            <a:r>
              <a:rPr lang="en-IN" dirty="0"/>
              <a:t>, </a:t>
            </a:r>
            <a:r>
              <a:rPr lang="en-IN" dirty="0" err="1"/>
              <a:t>TotalCharges</a:t>
            </a:r>
            <a:r>
              <a:rPr lang="en-IN" dirty="0"/>
              <a:t> and tenure, all data is categorical. </a:t>
            </a:r>
          </a:p>
          <a:p>
            <a:pPr lvl="1"/>
            <a:r>
              <a:rPr lang="en-IN" dirty="0"/>
              <a:t>Convert them to Numeric features using </a:t>
            </a:r>
            <a:r>
              <a:rPr lang="en-IN" dirty="0" err="1"/>
              <a:t>LabelEncoder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16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EF82-555D-252C-C3C2-4BA57F04A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8634"/>
            <a:ext cx="8946541" cy="4669765"/>
          </a:xfrm>
        </p:spPr>
        <p:txBody>
          <a:bodyPr/>
          <a:lstStyle/>
          <a:p>
            <a:r>
              <a:rPr lang="en-IN" dirty="0"/>
              <a:t>Label Encoding may introduce incorrect information through unintended ordinality implying a relationship among features though none exists. </a:t>
            </a:r>
          </a:p>
          <a:p>
            <a:r>
              <a:rPr lang="en-IN" dirty="0"/>
              <a:t>One Hot Encoding introduces higher dimensionality into the data. </a:t>
            </a:r>
          </a:p>
          <a:p>
            <a:r>
              <a:rPr lang="en-IN" dirty="0"/>
              <a:t>Here, Label Encoding is used because Random Forest and other tree based algorithms are not sensitive to the ordinality. </a:t>
            </a:r>
          </a:p>
          <a:p>
            <a:r>
              <a:rPr lang="en-IN" dirty="0"/>
              <a:t>We use a train test split of 70:30 here. </a:t>
            </a:r>
          </a:p>
          <a:p>
            <a:r>
              <a:rPr lang="en-IN" dirty="0"/>
              <a:t>The distribution of the numeric features are over many range values.</a:t>
            </a:r>
          </a:p>
          <a:p>
            <a:pPr lvl="1"/>
            <a:r>
              <a:rPr lang="en-IN" dirty="0"/>
              <a:t>We scale them from 0 to 1 using z-score normalization technique.</a:t>
            </a:r>
          </a:p>
        </p:txBody>
      </p:sp>
    </p:spTree>
    <p:extLst>
      <p:ext uri="{BB962C8B-B14F-4D97-AF65-F5344CB8AC3E}">
        <p14:creationId xmlns:p14="http://schemas.microsoft.com/office/powerpoint/2010/main" val="237163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A1A1-9819-B3FF-EC28-A780A1B0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EDA &amp;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74F80-6640-68A6-6CC1-D2F337AC9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6106"/>
            <a:ext cx="8946541" cy="4842293"/>
          </a:xfrm>
        </p:spPr>
        <p:txBody>
          <a:bodyPr/>
          <a:lstStyle/>
          <a:p>
            <a:r>
              <a:rPr lang="en-IN" dirty="0"/>
              <a:t>Checking for Null Values </a:t>
            </a:r>
          </a:p>
          <a:p>
            <a:r>
              <a:rPr lang="en-IN" dirty="0"/>
              <a:t>There aren’t any null values visible here. </a:t>
            </a:r>
          </a:p>
          <a:p>
            <a:r>
              <a:rPr lang="en-IN" dirty="0"/>
              <a:t>But however, after converting them to	</a:t>
            </a:r>
          </a:p>
          <a:p>
            <a:pPr marL="0" indent="0">
              <a:buNone/>
            </a:pPr>
            <a:r>
              <a:rPr lang="en-IN" dirty="0"/>
              <a:t>	numeric values, we see 11 rows with </a:t>
            </a:r>
          </a:p>
          <a:p>
            <a:pPr marL="0" indent="0">
              <a:buNone/>
            </a:pPr>
            <a:r>
              <a:rPr lang="en-IN" dirty="0"/>
              <a:t>	the </a:t>
            </a:r>
            <a:r>
              <a:rPr lang="en-IN" dirty="0" err="1"/>
              <a:t>TotalCharges</a:t>
            </a:r>
            <a:r>
              <a:rPr lang="en-IN" dirty="0"/>
              <a:t> column having </a:t>
            </a:r>
            <a:r>
              <a:rPr lang="en-IN" dirty="0" err="1"/>
              <a:t>NaN</a:t>
            </a:r>
            <a:r>
              <a:rPr lang="en-IN" dirty="0"/>
              <a:t>. </a:t>
            </a:r>
          </a:p>
          <a:p>
            <a:r>
              <a:rPr lang="en-IN" dirty="0"/>
              <a:t>Also, the tenure column contains all 0. </a:t>
            </a:r>
          </a:p>
          <a:p>
            <a:r>
              <a:rPr lang="en-IN" b="1" dirty="0"/>
              <a:t>This refers to customers who didn’t opt for any plan and didn’t leave the company either.</a:t>
            </a:r>
          </a:p>
          <a:p>
            <a:r>
              <a:rPr lang="en-IN" b="1" dirty="0"/>
              <a:t>These customers don’t contribute to any profit to the company. </a:t>
            </a:r>
          </a:p>
          <a:p>
            <a:r>
              <a:rPr lang="en-IN" dirty="0"/>
              <a:t>Therefore we drop these rows.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76C4C-9B4F-E0AC-E5A3-282D0D65C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416" y="1185151"/>
            <a:ext cx="5543923" cy="264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7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7B63-5F81-8199-41E9-CF8E07D2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96" y="96848"/>
            <a:ext cx="9404723" cy="50481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B53720-DCDC-7B64-0FC8-F1D84037F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6496" y="948907"/>
            <a:ext cx="4793155" cy="5624422"/>
          </a:xfrm>
        </p:spPr>
        <p:txBody>
          <a:bodyPr/>
          <a:lstStyle/>
          <a:p>
            <a:r>
              <a:rPr lang="en-IN" b="1" dirty="0"/>
              <a:t>The company is able to retain 73.4% of its customers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CA97E5-4002-E1C7-73C5-9924F039B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740" y="2570671"/>
            <a:ext cx="3452665" cy="3690370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65BD2A4-ACDC-5E6C-DC62-A904AA1CA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759125"/>
            <a:ext cx="5160767" cy="5814203"/>
          </a:xfrm>
        </p:spPr>
        <p:txBody>
          <a:bodyPr/>
          <a:lstStyle/>
          <a:p>
            <a:r>
              <a:rPr lang="en-IN" dirty="0"/>
              <a:t>A larger portion of customers who have left are senior citizens than those who have stayed are senior citizens.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F059B1D-7A92-0C7D-DDCF-76832DCDB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820" y="2522347"/>
            <a:ext cx="4360924" cy="37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9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85E6-7F6E-5891-5B0A-FD397F798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488" y="569344"/>
            <a:ext cx="4818164" cy="5686994"/>
          </a:xfrm>
        </p:spPr>
        <p:txBody>
          <a:bodyPr/>
          <a:lstStyle/>
          <a:p>
            <a:r>
              <a:rPr lang="en-IN" b="1" dirty="0"/>
              <a:t>Customers who have dependents tend to be a little more loyal to the company.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6F278-F20E-8D8D-3E7F-6C0BAE9C0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569344"/>
            <a:ext cx="4904239" cy="5686994"/>
          </a:xfrm>
        </p:spPr>
        <p:txBody>
          <a:bodyPr/>
          <a:lstStyle/>
          <a:p>
            <a:r>
              <a:rPr lang="en-IN" b="1" dirty="0"/>
              <a:t>Customers who are partners are more loyal to the company.</a:t>
            </a:r>
          </a:p>
          <a:p>
            <a:r>
              <a:rPr lang="en-IN" b="1" dirty="0"/>
              <a:t> The company can reduce the cost of becoming a partner to help reduce customer churn.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CBB583-04EC-8523-AC9A-040B097D1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52" y="2619678"/>
            <a:ext cx="5393141" cy="36689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BD8DDE-863E-6B7A-A4FB-712DAA300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127" y="2681493"/>
            <a:ext cx="4286827" cy="354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6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74D5-1B46-F318-F515-7CD6B8DB3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6378" y="178969"/>
            <a:ext cx="4723274" cy="6077369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Number of customers with a one-year contract who stay is significantly larger than those with month-to-month contract. </a:t>
            </a:r>
          </a:p>
          <a:p>
            <a:r>
              <a:rPr lang="en-IN" dirty="0"/>
              <a:t>~70% customers with month-to-month contract leave the company.</a:t>
            </a:r>
          </a:p>
          <a:p>
            <a:r>
              <a:rPr lang="en-IN" dirty="0"/>
              <a:t>&lt;15% customers with one-year contract leave</a:t>
            </a:r>
          </a:p>
          <a:p>
            <a:r>
              <a:rPr lang="en-IN" dirty="0"/>
              <a:t>&lt;4% customers with two-year contract leave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35FE2-9B83-6BA6-06CC-9B17D9262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560716"/>
            <a:ext cx="4723274" cy="5695621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190361-A196-40F0-F273-37D4B21E5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93" y="560716"/>
            <a:ext cx="5885522" cy="55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04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61983-F64A-8F7D-1DB2-2CEA0878D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4016" y="1751163"/>
            <a:ext cx="4645636" cy="450517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4C6042-BDE8-405A-27D1-7711EA666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7722" y="534838"/>
            <a:ext cx="5420262" cy="5721499"/>
          </a:xfrm>
        </p:spPr>
        <p:txBody>
          <a:bodyPr/>
          <a:lstStyle/>
          <a:p>
            <a:r>
              <a:rPr lang="en-IN" dirty="0"/>
              <a:t>~82% of customers who pay using Electronic Check left the company</a:t>
            </a:r>
          </a:p>
          <a:p>
            <a:r>
              <a:rPr lang="en-IN" dirty="0"/>
              <a:t>&lt;17% of customers who pay using Credit Card automatically left the company. </a:t>
            </a:r>
          </a:p>
          <a:p>
            <a:r>
              <a:rPr lang="en-IN" dirty="0"/>
              <a:t>&lt;18% of customers who pay using Bank Transfer automatically left the company. </a:t>
            </a:r>
          </a:p>
          <a:p>
            <a:r>
              <a:rPr lang="en-IN" dirty="0"/>
              <a:t>23% of customers who pay using Mailed Check left the company. 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b="1" dirty="0"/>
              <a:t>Company should encourage Bank Transfer and Credit Card payment modes to retain customers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3FE339-E338-1FCD-F290-F5346BA6D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22" y="664036"/>
            <a:ext cx="5770100" cy="596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3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F07C9-39A7-581B-7B4C-715700D1B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2092" y="370937"/>
            <a:ext cx="4947560" cy="5885402"/>
          </a:xfrm>
        </p:spPr>
        <p:txBody>
          <a:bodyPr/>
          <a:lstStyle/>
          <a:p>
            <a:r>
              <a:rPr lang="en-IN" dirty="0"/>
              <a:t>~72% customers who had an internet service and opted for No Online Security left. </a:t>
            </a:r>
          </a:p>
          <a:p>
            <a:r>
              <a:rPr lang="en-IN" dirty="0"/>
              <a:t>~7% customers who didn’t have an internet service left. </a:t>
            </a:r>
          </a:p>
          <a:p>
            <a:r>
              <a:rPr lang="en-IN" dirty="0"/>
              <a:t>17% customers who opted for Online Security stayed. </a:t>
            </a:r>
          </a:p>
          <a:p>
            <a:endParaRPr lang="en-IN" dirty="0"/>
          </a:p>
          <a:p>
            <a:r>
              <a:rPr lang="en-IN" b="1" dirty="0"/>
              <a:t>Company should encourage customers to take up online security to reduce customer churn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1C28D-AA70-41CA-9DC7-B5574A3414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50EBB1-B906-54EC-F516-EDB568CB6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93" y="1024444"/>
            <a:ext cx="5434195" cy="519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02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Words>839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Customer Churn Report</vt:lpstr>
      <vt:lpstr>Data Cleaning Documentation  </vt:lpstr>
      <vt:lpstr>PowerPoint Presentation</vt:lpstr>
      <vt:lpstr>EDA &amp;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Distribution of Data</vt:lpstr>
      <vt:lpstr>PowerPoint Presentation</vt:lpstr>
      <vt:lpstr>Model Building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Report</dc:title>
  <dc:creator>Dhivyesh R K</dc:creator>
  <cp:lastModifiedBy>Dhivyesh R K</cp:lastModifiedBy>
  <cp:revision>2</cp:revision>
  <dcterms:created xsi:type="dcterms:W3CDTF">2023-09-13T01:50:29Z</dcterms:created>
  <dcterms:modified xsi:type="dcterms:W3CDTF">2023-09-13T03:34:06Z</dcterms:modified>
</cp:coreProperties>
</file>