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14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ndhiyavijay\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AL</c:v>
                </c:pt>
              </c:strCache>
            </c:strRef>
          </c:tx>
          <c:spPr>
            <a:solidFill>
              <a:schemeClr val="accent1"/>
            </a:solidFill>
            <a:ln>
              <a:noFill/>
            </a:ln>
            <a:effectLst/>
          </c:spPr>
          <c:invertIfNegative val="0"/>
          <c:cat>
            <c:strRef>
              <c:f>Sheet1!$A$5:$A$9</c:f>
              <c:strCache>
                <c:ptCount val="4"/>
                <c:pt idx="0">
                  <c:v>Divorced</c:v>
                </c:pt>
                <c:pt idx="1">
                  <c:v>Married</c:v>
                </c:pt>
                <c:pt idx="2">
                  <c:v>Single</c:v>
                </c:pt>
                <c:pt idx="3">
                  <c:v>Widowed</c:v>
                </c:pt>
              </c:strCache>
            </c:strRef>
          </c:cat>
          <c:val>
            <c:numRef>
              <c:f>Sheet1!$B$5:$B$9</c:f>
              <c:numCache>
                <c:formatCode>General</c:formatCode>
                <c:ptCount val="4"/>
                <c:pt idx="0">
                  <c:v>10</c:v>
                </c:pt>
                <c:pt idx="1">
                  <c:v>11</c:v>
                </c:pt>
                <c:pt idx="2">
                  <c:v>8</c:v>
                </c:pt>
                <c:pt idx="3">
                  <c:v>1</c:v>
                </c:pt>
              </c:numCache>
            </c:numRef>
          </c:val>
          <c:extLst>
            <c:ext xmlns:c16="http://schemas.microsoft.com/office/drawing/2014/chart" uri="{C3380CC4-5D6E-409C-BE32-E72D297353CC}">
              <c16:uniqueId val="{00000000-F21D-498E-8147-70A27A81A5A5}"/>
            </c:ext>
          </c:extLst>
        </c:ser>
        <c:ser>
          <c:idx val="1"/>
          <c:order val="1"/>
          <c:tx>
            <c:strRef>
              <c:f>Sheet1!$C$3:$C$4</c:f>
              <c:strCache>
                <c:ptCount val="1"/>
                <c:pt idx="0">
                  <c:v>AZ</c:v>
                </c:pt>
              </c:strCache>
            </c:strRef>
          </c:tx>
          <c:spPr>
            <a:solidFill>
              <a:schemeClr val="accent2"/>
            </a:solidFill>
            <a:ln>
              <a:noFill/>
            </a:ln>
            <a:effectLst/>
          </c:spPr>
          <c:invertIfNegative val="0"/>
          <c:cat>
            <c:strRef>
              <c:f>Sheet1!$A$5:$A$9</c:f>
              <c:strCache>
                <c:ptCount val="4"/>
                <c:pt idx="0">
                  <c:v>Divorced</c:v>
                </c:pt>
                <c:pt idx="1">
                  <c:v>Married</c:v>
                </c:pt>
                <c:pt idx="2">
                  <c:v>Single</c:v>
                </c:pt>
                <c:pt idx="3">
                  <c:v>Widowed</c:v>
                </c:pt>
              </c:strCache>
            </c:strRef>
          </c:cat>
          <c:val>
            <c:numRef>
              <c:f>Sheet1!$C$5:$C$9</c:f>
              <c:numCache>
                <c:formatCode>General</c:formatCode>
                <c:ptCount val="4"/>
                <c:pt idx="0">
                  <c:v>12</c:v>
                </c:pt>
                <c:pt idx="1">
                  <c:v>32</c:v>
                </c:pt>
                <c:pt idx="2">
                  <c:v>38</c:v>
                </c:pt>
                <c:pt idx="3">
                  <c:v>11</c:v>
                </c:pt>
              </c:numCache>
            </c:numRef>
          </c:val>
          <c:extLst>
            <c:ext xmlns:c16="http://schemas.microsoft.com/office/drawing/2014/chart" uri="{C3380CC4-5D6E-409C-BE32-E72D297353CC}">
              <c16:uniqueId val="{00000001-F21D-498E-8147-70A27A81A5A5}"/>
            </c:ext>
          </c:extLst>
        </c:ser>
        <c:ser>
          <c:idx val="2"/>
          <c:order val="2"/>
          <c:tx>
            <c:strRef>
              <c:f>Sheet1!$D$3:$D$4</c:f>
              <c:strCache>
                <c:ptCount val="1"/>
                <c:pt idx="0">
                  <c:v>CA</c:v>
                </c:pt>
              </c:strCache>
            </c:strRef>
          </c:tx>
          <c:spPr>
            <a:solidFill>
              <a:schemeClr val="accent3"/>
            </a:solidFill>
            <a:ln>
              <a:noFill/>
            </a:ln>
            <a:effectLst/>
          </c:spPr>
          <c:invertIfNegative val="0"/>
          <c:cat>
            <c:strRef>
              <c:f>Sheet1!$A$5:$A$9</c:f>
              <c:strCache>
                <c:ptCount val="4"/>
                <c:pt idx="0">
                  <c:v>Divorced</c:v>
                </c:pt>
                <c:pt idx="1">
                  <c:v>Married</c:v>
                </c:pt>
                <c:pt idx="2">
                  <c:v>Single</c:v>
                </c:pt>
                <c:pt idx="3">
                  <c:v>Widowed</c:v>
                </c:pt>
              </c:strCache>
            </c:strRef>
          </c:cat>
          <c:val>
            <c:numRef>
              <c:f>Sheet1!$D$5:$D$9</c:f>
              <c:numCache>
                <c:formatCode>General</c:formatCode>
                <c:ptCount val="4"/>
                <c:pt idx="0">
                  <c:v>5</c:v>
                </c:pt>
                <c:pt idx="1">
                  <c:v>2</c:v>
                </c:pt>
                <c:pt idx="2">
                  <c:v>10</c:v>
                </c:pt>
                <c:pt idx="3">
                  <c:v>9</c:v>
                </c:pt>
              </c:numCache>
            </c:numRef>
          </c:val>
          <c:extLst>
            <c:ext xmlns:c16="http://schemas.microsoft.com/office/drawing/2014/chart" uri="{C3380CC4-5D6E-409C-BE32-E72D297353CC}">
              <c16:uniqueId val="{00000002-F21D-498E-8147-70A27A81A5A5}"/>
            </c:ext>
          </c:extLst>
        </c:ser>
        <c:ser>
          <c:idx val="3"/>
          <c:order val="3"/>
          <c:tx>
            <c:strRef>
              <c:f>Sheet1!$E$3:$E$4</c:f>
              <c:strCache>
                <c:ptCount val="1"/>
                <c:pt idx="0">
                  <c:v>CO</c:v>
                </c:pt>
              </c:strCache>
            </c:strRef>
          </c:tx>
          <c:spPr>
            <a:solidFill>
              <a:schemeClr val="accent4"/>
            </a:solidFill>
            <a:ln>
              <a:noFill/>
            </a:ln>
            <a:effectLst/>
          </c:spPr>
          <c:invertIfNegative val="0"/>
          <c:cat>
            <c:strRef>
              <c:f>Sheet1!$A$5:$A$9</c:f>
              <c:strCache>
                <c:ptCount val="4"/>
                <c:pt idx="0">
                  <c:v>Divorced</c:v>
                </c:pt>
                <c:pt idx="1">
                  <c:v>Married</c:v>
                </c:pt>
                <c:pt idx="2">
                  <c:v>Single</c:v>
                </c:pt>
                <c:pt idx="3">
                  <c:v>Widowed</c:v>
                </c:pt>
              </c:strCache>
            </c:strRef>
          </c:cat>
          <c:val>
            <c:numRef>
              <c:f>Sheet1!$E$5:$E$9</c:f>
              <c:numCache>
                <c:formatCode>General</c:formatCode>
                <c:ptCount val="4"/>
                <c:pt idx="0">
                  <c:v>17</c:v>
                </c:pt>
                <c:pt idx="1">
                  <c:v>5</c:v>
                </c:pt>
                <c:pt idx="2">
                  <c:v>32</c:v>
                </c:pt>
                <c:pt idx="3">
                  <c:v>19</c:v>
                </c:pt>
              </c:numCache>
            </c:numRef>
          </c:val>
          <c:extLst>
            <c:ext xmlns:c16="http://schemas.microsoft.com/office/drawing/2014/chart" uri="{C3380CC4-5D6E-409C-BE32-E72D297353CC}">
              <c16:uniqueId val="{00000003-F21D-498E-8147-70A27A81A5A5}"/>
            </c:ext>
          </c:extLst>
        </c:ser>
        <c:ser>
          <c:idx val="4"/>
          <c:order val="4"/>
          <c:tx>
            <c:strRef>
              <c:f>Sheet1!$F$3:$F$4</c:f>
              <c:strCache>
                <c:ptCount val="1"/>
                <c:pt idx="0">
                  <c:v>CT</c:v>
                </c:pt>
              </c:strCache>
            </c:strRef>
          </c:tx>
          <c:spPr>
            <a:solidFill>
              <a:schemeClr val="accent5"/>
            </a:solidFill>
            <a:ln>
              <a:noFill/>
            </a:ln>
            <a:effectLst/>
          </c:spPr>
          <c:invertIfNegative val="0"/>
          <c:cat>
            <c:strRef>
              <c:f>Sheet1!$A$5:$A$9</c:f>
              <c:strCache>
                <c:ptCount val="4"/>
                <c:pt idx="0">
                  <c:v>Divorced</c:v>
                </c:pt>
                <c:pt idx="1">
                  <c:v>Married</c:v>
                </c:pt>
                <c:pt idx="2">
                  <c:v>Single</c:v>
                </c:pt>
                <c:pt idx="3">
                  <c:v>Widowed</c:v>
                </c:pt>
              </c:strCache>
            </c:strRef>
          </c:cat>
          <c:val>
            <c:numRef>
              <c:f>Sheet1!$F$5:$F$9</c:f>
              <c:numCache>
                <c:formatCode>General</c:formatCode>
                <c:ptCount val="4"/>
                <c:pt idx="0">
                  <c:v>34</c:v>
                </c:pt>
                <c:pt idx="1">
                  <c:v>40</c:v>
                </c:pt>
                <c:pt idx="2">
                  <c:v>21</c:v>
                </c:pt>
                <c:pt idx="3">
                  <c:v>29</c:v>
                </c:pt>
              </c:numCache>
            </c:numRef>
          </c:val>
          <c:extLst>
            <c:ext xmlns:c16="http://schemas.microsoft.com/office/drawing/2014/chart" uri="{C3380CC4-5D6E-409C-BE32-E72D297353CC}">
              <c16:uniqueId val="{00000004-F21D-498E-8147-70A27A81A5A5}"/>
            </c:ext>
          </c:extLst>
        </c:ser>
        <c:ser>
          <c:idx val="5"/>
          <c:order val="5"/>
          <c:tx>
            <c:strRef>
              <c:f>Sheet1!$G$3:$G$4</c:f>
              <c:strCache>
                <c:ptCount val="1"/>
                <c:pt idx="0">
                  <c:v>FL</c:v>
                </c:pt>
              </c:strCache>
            </c:strRef>
          </c:tx>
          <c:spPr>
            <a:solidFill>
              <a:schemeClr val="accent6"/>
            </a:solidFill>
            <a:ln>
              <a:noFill/>
            </a:ln>
            <a:effectLst/>
          </c:spPr>
          <c:invertIfNegative val="0"/>
          <c:cat>
            <c:strRef>
              <c:f>Sheet1!$A$5:$A$9</c:f>
              <c:strCache>
                <c:ptCount val="4"/>
                <c:pt idx="0">
                  <c:v>Divorced</c:v>
                </c:pt>
                <c:pt idx="1">
                  <c:v>Married</c:v>
                </c:pt>
                <c:pt idx="2">
                  <c:v>Single</c:v>
                </c:pt>
                <c:pt idx="3">
                  <c:v>Widowed</c:v>
                </c:pt>
              </c:strCache>
            </c:strRef>
          </c:cat>
          <c:val>
            <c:numRef>
              <c:f>Sheet1!$G$5:$G$9</c:f>
              <c:numCache>
                <c:formatCode>General</c:formatCode>
                <c:ptCount val="4"/>
                <c:pt idx="1">
                  <c:v>3</c:v>
                </c:pt>
              </c:numCache>
            </c:numRef>
          </c:val>
          <c:extLst>
            <c:ext xmlns:c16="http://schemas.microsoft.com/office/drawing/2014/chart" uri="{C3380CC4-5D6E-409C-BE32-E72D297353CC}">
              <c16:uniqueId val="{00000005-F21D-498E-8147-70A27A81A5A5}"/>
            </c:ext>
          </c:extLst>
        </c:ser>
        <c:ser>
          <c:idx val="6"/>
          <c:order val="6"/>
          <c:tx>
            <c:strRef>
              <c:f>Sheet1!$H$3:$H$4</c:f>
              <c:strCache>
                <c:ptCount val="1"/>
                <c:pt idx="0">
                  <c:v>GA</c:v>
                </c:pt>
              </c:strCache>
            </c:strRef>
          </c:tx>
          <c:spPr>
            <a:solidFill>
              <a:schemeClr val="accent1">
                <a:lumMod val="60000"/>
              </a:schemeClr>
            </a:solidFill>
            <a:ln>
              <a:noFill/>
            </a:ln>
            <a:effectLst/>
          </c:spPr>
          <c:invertIfNegative val="0"/>
          <c:cat>
            <c:strRef>
              <c:f>Sheet1!$A$5:$A$9</c:f>
              <c:strCache>
                <c:ptCount val="4"/>
                <c:pt idx="0">
                  <c:v>Divorced</c:v>
                </c:pt>
                <c:pt idx="1">
                  <c:v>Married</c:v>
                </c:pt>
                <c:pt idx="2">
                  <c:v>Single</c:v>
                </c:pt>
                <c:pt idx="3">
                  <c:v>Widowed</c:v>
                </c:pt>
              </c:strCache>
            </c:strRef>
          </c:cat>
          <c:val>
            <c:numRef>
              <c:f>Sheet1!$H$5:$H$9</c:f>
              <c:numCache>
                <c:formatCode>General</c:formatCode>
                <c:ptCount val="4"/>
                <c:pt idx="0">
                  <c:v>2</c:v>
                </c:pt>
                <c:pt idx="1">
                  <c:v>3</c:v>
                </c:pt>
                <c:pt idx="2">
                  <c:v>2</c:v>
                </c:pt>
              </c:numCache>
            </c:numRef>
          </c:val>
          <c:extLst>
            <c:ext xmlns:c16="http://schemas.microsoft.com/office/drawing/2014/chart" uri="{C3380CC4-5D6E-409C-BE32-E72D297353CC}">
              <c16:uniqueId val="{00000006-F21D-498E-8147-70A27A81A5A5}"/>
            </c:ext>
          </c:extLst>
        </c:ser>
        <c:ser>
          <c:idx val="7"/>
          <c:order val="7"/>
          <c:tx>
            <c:strRef>
              <c:f>Sheet1!$I$3:$I$4</c:f>
              <c:strCache>
                <c:ptCount val="1"/>
                <c:pt idx="0">
                  <c:v>ID</c:v>
                </c:pt>
              </c:strCache>
            </c:strRef>
          </c:tx>
          <c:spPr>
            <a:solidFill>
              <a:schemeClr val="accent2">
                <a:lumMod val="60000"/>
              </a:schemeClr>
            </a:solidFill>
            <a:ln>
              <a:noFill/>
            </a:ln>
            <a:effectLst/>
          </c:spPr>
          <c:invertIfNegative val="0"/>
          <c:cat>
            <c:strRef>
              <c:f>Sheet1!$A$5:$A$9</c:f>
              <c:strCache>
                <c:ptCount val="4"/>
                <c:pt idx="0">
                  <c:v>Divorced</c:v>
                </c:pt>
                <c:pt idx="1">
                  <c:v>Married</c:v>
                </c:pt>
                <c:pt idx="2">
                  <c:v>Single</c:v>
                </c:pt>
                <c:pt idx="3">
                  <c:v>Widowed</c:v>
                </c:pt>
              </c:strCache>
            </c:strRef>
          </c:cat>
          <c:val>
            <c:numRef>
              <c:f>Sheet1!$I$5:$I$9</c:f>
              <c:numCache>
                <c:formatCode>General</c:formatCode>
                <c:ptCount val="4"/>
                <c:pt idx="0">
                  <c:v>27</c:v>
                </c:pt>
                <c:pt idx="1">
                  <c:v>15</c:v>
                </c:pt>
                <c:pt idx="2">
                  <c:v>34</c:v>
                </c:pt>
                <c:pt idx="3">
                  <c:v>18</c:v>
                </c:pt>
              </c:numCache>
            </c:numRef>
          </c:val>
          <c:extLst>
            <c:ext xmlns:c16="http://schemas.microsoft.com/office/drawing/2014/chart" uri="{C3380CC4-5D6E-409C-BE32-E72D297353CC}">
              <c16:uniqueId val="{00000007-F21D-498E-8147-70A27A81A5A5}"/>
            </c:ext>
          </c:extLst>
        </c:ser>
        <c:ser>
          <c:idx val="8"/>
          <c:order val="8"/>
          <c:tx>
            <c:strRef>
              <c:f>Sheet1!$J$3:$J$4</c:f>
              <c:strCache>
                <c:ptCount val="1"/>
                <c:pt idx="0">
                  <c:v>IN</c:v>
                </c:pt>
              </c:strCache>
            </c:strRef>
          </c:tx>
          <c:spPr>
            <a:solidFill>
              <a:schemeClr val="accent3">
                <a:lumMod val="60000"/>
              </a:schemeClr>
            </a:solidFill>
            <a:ln>
              <a:noFill/>
            </a:ln>
            <a:effectLst/>
          </c:spPr>
          <c:invertIfNegative val="0"/>
          <c:cat>
            <c:strRef>
              <c:f>Sheet1!$A$5:$A$9</c:f>
              <c:strCache>
                <c:ptCount val="4"/>
                <c:pt idx="0">
                  <c:v>Divorced</c:v>
                </c:pt>
                <c:pt idx="1">
                  <c:v>Married</c:v>
                </c:pt>
                <c:pt idx="2">
                  <c:v>Single</c:v>
                </c:pt>
                <c:pt idx="3">
                  <c:v>Widowed</c:v>
                </c:pt>
              </c:strCache>
            </c:strRef>
          </c:cat>
          <c:val>
            <c:numRef>
              <c:f>Sheet1!$J$5:$J$9</c:f>
              <c:numCache>
                <c:formatCode>General</c:formatCode>
                <c:ptCount val="4"/>
                <c:pt idx="0">
                  <c:v>2</c:v>
                </c:pt>
                <c:pt idx="1">
                  <c:v>9</c:v>
                </c:pt>
                <c:pt idx="2">
                  <c:v>8</c:v>
                </c:pt>
                <c:pt idx="3">
                  <c:v>16</c:v>
                </c:pt>
              </c:numCache>
            </c:numRef>
          </c:val>
          <c:extLst>
            <c:ext xmlns:c16="http://schemas.microsoft.com/office/drawing/2014/chart" uri="{C3380CC4-5D6E-409C-BE32-E72D297353CC}">
              <c16:uniqueId val="{00000008-F21D-498E-8147-70A27A81A5A5}"/>
            </c:ext>
          </c:extLst>
        </c:ser>
        <c:ser>
          <c:idx val="9"/>
          <c:order val="9"/>
          <c:tx>
            <c:strRef>
              <c:f>Sheet1!$K$3:$K$4</c:f>
              <c:strCache>
                <c:ptCount val="1"/>
                <c:pt idx="0">
                  <c:v>KY</c:v>
                </c:pt>
              </c:strCache>
            </c:strRef>
          </c:tx>
          <c:spPr>
            <a:solidFill>
              <a:schemeClr val="accent4">
                <a:lumMod val="60000"/>
              </a:schemeClr>
            </a:solidFill>
            <a:ln>
              <a:noFill/>
            </a:ln>
            <a:effectLst/>
          </c:spPr>
          <c:invertIfNegative val="0"/>
          <c:cat>
            <c:strRef>
              <c:f>Sheet1!$A$5:$A$9</c:f>
              <c:strCache>
                <c:ptCount val="4"/>
                <c:pt idx="0">
                  <c:v>Divorced</c:v>
                </c:pt>
                <c:pt idx="1">
                  <c:v>Married</c:v>
                </c:pt>
                <c:pt idx="2">
                  <c:v>Single</c:v>
                </c:pt>
                <c:pt idx="3">
                  <c:v>Widowed</c:v>
                </c:pt>
              </c:strCache>
            </c:strRef>
          </c:cat>
          <c:val>
            <c:numRef>
              <c:f>Sheet1!$K$5:$K$9</c:f>
              <c:numCache>
                <c:formatCode>General</c:formatCode>
                <c:ptCount val="4"/>
                <c:pt idx="0">
                  <c:v>22</c:v>
                </c:pt>
                <c:pt idx="1">
                  <c:v>20</c:v>
                </c:pt>
                <c:pt idx="2">
                  <c:v>18</c:v>
                </c:pt>
                <c:pt idx="3">
                  <c:v>19</c:v>
                </c:pt>
              </c:numCache>
            </c:numRef>
          </c:val>
          <c:extLst>
            <c:ext xmlns:c16="http://schemas.microsoft.com/office/drawing/2014/chart" uri="{C3380CC4-5D6E-409C-BE32-E72D297353CC}">
              <c16:uniqueId val="{00000009-F21D-498E-8147-70A27A81A5A5}"/>
            </c:ext>
          </c:extLst>
        </c:ser>
        <c:ser>
          <c:idx val="10"/>
          <c:order val="10"/>
          <c:tx>
            <c:strRef>
              <c:f>Sheet1!$L$3:$L$4</c:f>
              <c:strCache>
                <c:ptCount val="1"/>
                <c:pt idx="0">
                  <c:v>MA</c:v>
                </c:pt>
              </c:strCache>
            </c:strRef>
          </c:tx>
          <c:spPr>
            <a:solidFill>
              <a:schemeClr val="accent5">
                <a:lumMod val="60000"/>
              </a:schemeClr>
            </a:solidFill>
            <a:ln>
              <a:noFill/>
            </a:ln>
            <a:effectLst/>
          </c:spPr>
          <c:invertIfNegative val="0"/>
          <c:cat>
            <c:strRef>
              <c:f>Sheet1!$A$5:$A$9</c:f>
              <c:strCache>
                <c:ptCount val="4"/>
                <c:pt idx="0">
                  <c:v>Divorced</c:v>
                </c:pt>
                <c:pt idx="1">
                  <c:v>Married</c:v>
                </c:pt>
                <c:pt idx="2">
                  <c:v>Single</c:v>
                </c:pt>
                <c:pt idx="3">
                  <c:v>Widowed</c:v>
                </c:pt>
              </c:strCache>
            </c:strRef>
          </c:cat>
          <c:val>
            <c:numRef>
              <c:f>Sheet1!$L$5:$L$9</c:f>
              <c:numCache>
                <c:formatCode>General</c:formatCode>
                <c:ptCount val="4"/>
                <c:pt idx="0">
                  <c:v>1943</c:v>
                </c:pt>
                <c:pt idx="1">
                  <c:v>1970</c:v>
                </c:pt>
                <c:pt idx="2">
                  <c:v>2056</c:v>
                </c:pt>
                <c:pt idx="3">
                  <c:v>1921</c:v>
                </c:pt>
              </c:numCache>
            </c:numRef>
          </c:val>
          <c:extLst>
            <c:ext xmlns:c16="http://schemas.microsoft.com/office/drawing/2014/chart" uri="{C3380CC4-5D6E-409C-BE32-E72D297353CC}">
              <c16:uniqueId val="{0000000A-F21D-498E-8147-70A27A81A5A5}"/>
            </c:ext>
          </c:extLst>
        </c:ser>
        <c:ser>
          <c:idx val="11"/>
          <c:order val="11"/>
          <c:tx>
            <c:strRef>
              <c:f>Sheet1!$M$3:$M$4</c:f>
              <c:strCache>
                <c:ptCount val="1"/>
                <c:pt idx="0">
                  <c:v>ME</c:v>
                </c:pt>
              </c:strCache>
            </c:strRef>
          </c:tx>
          <c:spPr>
            <a:solidFill>
              <a:schemeClr val="accent6">
                <a:lumMod val="60000"/>
              </a:schemeClr>
            </a:solidFill>
            <a:ln>
              <a:noFill/>
            </a:ln>
            <a:effectLst/>
          </c:spPr>
          <c:invertIfNegative val="0"/>
          <c:cat>
            <c:strRef>
              <c:f>Sheet1!$A$5:$A$9</c:f>
              <c:strCache>
                <c:ptCount val="4"/>
                <c:pt idx="0">
                  <c:v>Divorced</c:v>
                </c:pt>
                <c:pt idx="1">
                  <c:v>Married</c:v>
                </c:pt>
                <c:pt idx="2">
                  <c:v>Single</c:v>
                </c:pt>
                <c:pt idx="3">
                  <c:v>Widowed</c:v>
                </c:pt>
              </c:strCache>
            </c:strRef>
          </c:cat>
          <c:val>
            <c:numRef>
              <c:f>Sheet1!$M$5:$M$9</c:f>
              <c:numCache>
                <c:formatCode>General</c:formatCode>
                <c:ptCount val="4"/>
                <c:pt idx="2">
                  <c:v>6</c:v>
                </c:pt>
              </c:numCache>
            </c:numRef>
          </c:val>
          <c:extLst>
            <c:ext xmlns:c16="http://schemas.microsoft.com/office/drawing/2014/chart" uri="{C3380CC4-5D6E-409C-BE32-E72D297353CC}">
              <c16:uniqueId val="{0000000B-F21D-498E-8147-70A27A81A5A5}"/>
            </c:ext>
          </c:extLst>
        </c:ser>
        <c:ser>
          <c:idx val="12"/>
          <c:order val="12"/>
          <c:tx>
            <c:strRef>
              <c:f>Sheet1!$N$3:$N$4</c:f>
              <c:strCache>
                <c:ptCount val="1"/>
                <c:pt idx="0">
                  <c:v>MT</c:v>
                </c:pt>
              </c:strCache>
            </c:strRef>
          </c:tx>
          <c:spPr>
            <a:solidFill>
              <a:schemeClr val="accent1">
                <a:lumMod val="80000"/>
                <a:lumOff val="20000"/>
              </a:schemeClr>
            </a:solidFill>
            <a:ln>
              <a:noFill/>
            </a:ln>
            <a:effectLst/>
          </c:spPr>
          <c:invertIfNegative val="0"/>
          <c:cat>
            <c:strRef>
              <c:f>Sheet1!$A$5:$A$9</c:f>
              <c:strCache>
                <c:ptCount val="4"/>
                <c:pt idx="0">
                  <c:v>Divorced</c:v>
                </c:pt>
                <c:pt idx="1">
                  <c:v>Married</c:v>
                </c:pt>
                <c:pt idx="2">
                  <c:v>Single</c:v>
                </c:pt>
                <c:pt idx="3">
                  <c:v>Widowed</c:v>
                </c:pt>
              </c:strCache>
            </c:strRef>
          </c:cat>
          <c:val>
            <c:numRef>
              <c:f>Sheet1!$N$5:$N$9</c:f>
              <c:numCache>
                <c:formatCode>General</c:formatCode>
                <c:ptCount val="4"/>
                <c:pt idx="3">
                  <c:v>1</c:v>
                </c:pt>
              </c:numCache>
            </c:numRef>
          </c:val>
          <c:extLst>
            <c:ext xmlns:c16="http://schemas.microsoft.com/office/drawing/2014/chart" uri="{C3380CC4-5D6E-409C-BE32-E72D297353CC}">
              <c16:uniqueId val="{0000000C-F21D-498E-8147-70A27A81A5A5}"/>
            </c:ext>
          </c:extLst>
        </c:ser>
        <c:ser>
          <c:idx val="13"/>
          <c:order val="13"/>
          <c:tx>
            <c:strRef>
              <c:f>Sheet1!$O$3:$O$4</c:f>
              <c:strCache>
                <c:ptCount val="1"/>
                <c:pt idx="0">
                  <c:v>NC</c:v>
                </c:pt>
              </c:strCache>
            </c:strRef>
          </c:tx>
          <c:spPr>
            <a:solidFill>
              <a:schemeClr val="accent2">
                <a:lumMod val="80000"/>
                <a:lumOff val="20000"/>
              </a:schemeClr>
            </a:solidFill>
            <a:ln>
              <a:noFill/>
            </a:ln>
            <a:effectLst/>
          </c:spPr>
          <c:invertIfNegative val="0"/>
          <c:cat>
            <c:strRef>
              <c:f>Sheet1!$A$5:$A$9</c:f>
              <c:strCache>
                <c:ptCount val="4"/>
                <c:pt idx="0">
                  <c:v>Divorced</c:v>
                </c:pt>
                <c:pt idx="1">
                  <c:v>Married</c:v>
                </c:pt>
                <c:pt idx="2">
                  <c:v>Single</c:v>
                </c:pt>
                <c:pt idx="3">
                  <c:v>Widowed</c:v>
                </c:pt>
              </c:strCache>
            </c:strRef>
          </c:cat>
          <c:val>
            <c:numRef>
              <c:f>Sheet1!$O$5:$O$9</c:f>
              <c:numCache>
                <c:formatCode>General</c:formatCode>
                <c:ptCount val="4"/>
                <c:pt idx="0">
                  <c:v>4</c:v>
                </c:pt>
                <c:pt idx="1">
                  <c:v>4</c:v>
                </c:pt>
                <c:pt idx="2">
                  <c:v>2</c:v>
                </c:pt>
                <c:pt idx="3">
                  <c:v>6</c:v>
                </c:pt>
              </c:numCache>
            </c:numRef>
          </c:val>
          <c:extLst>
            <c:ext xmlns:c16="http://schemas.microsoft.com/office/drawing/2014/chart" uri="{C3380CC4-5D6E-409C-BE32-E72D297353CC}">
              <c16:uniqueId val="{0000000D-F21D-498E-8147-70A27A81A5A5}"/>
            </c:ext>
          </c:extLst>
        </c:ser>
        <c:ser>
          <c:idx val="14"/>
          <c:order val="14"/>
          <c:tx>
            <c:strRef>
              <c:f>Sheet1!$P$3:$P$4</c:f>
              <c:strCache>
                <c:ptCount val="1"/>
                <c:pt idx="0">
                  <c:v>ND</c:v>
                </c:pt>
              </c:strCache>
            </c:strRef>
          </c:tx>
          <c:spPr>
            <a:solidFill>
              <a:schemeClr val="accent3">
                <a:lumMod val="80000"/>
                <a:lumOff val="20000"/>
              </a:schemeClr>
            </a:solidFill>
            <a:ln>
              <a:noFill/>
            </a:ln>
            <a:effectLst/>
          </c:spPr>
          <c:invertIfNegative val="0"/>
          <c:cat>
            <c:strRef>
              <c:f>Sheet1!$A$5:$A$9</c:f>
              <c:strCache>
                <c:ptCount val="4"/>
                <c:pt idx="0">
                  <c:v>Divorced</c:v>
                </c:pt>
                <c:pt idx="1">
                  <c:v>Married</c:v>
                </c:pt>
                <c:pt idx="2">
                  <c:v>Single</c:v>
                </c:pt>
                <c:pt idx="3">
                  <c:v>Widowed</c:v>
                </c:pt>
              </c:strCache>
            </c:strRef>
          </c:cat>
          <c:val>
            <c:numRef>
              <c:f>Sheet1!$P$5:$P$9</c:f>
              <c:numCache>
                <c:formatCode>General</c:formatCode>
                <c:ptCount val="4"/>
                <c:pt idx="0">
                  <c:v>1</c:v>
                </c:pt>
                <c:pt idx="1">
                  <c:v>2</c:v>
                </c:pt>
                <c:pt idx="2">
                  <c:v>2</c:v>
                </c:pt>
                <c:pt idx="3">
                  <c:v>1</c:v>
                </c:pt>
              </c:numCache>
            </c:numRef>
          </c:val>
          <c:extLst>
            <c:ext xmlns:c16="http://schemas.microsoft.com/office/drawing/2014/chart" uri="{C3380CC4-5D6E-409C-BE32-E72D297353CC}">
              <c16:uniqueId val="{0000000E-F21D-498E-8147-70A27A81A5A5}"/>
            </c:ext>
          </c:extLst>
        </c:ser>
        <c:ser>
          <c:idx val="15"/>
          <c:order val="15"/>
          <c:tx>
            <c:strRef>
              <c:f>Sheet1!$Q$3:$Q$4</c:f>
              <c:strCache>
                <c:ptCount val="1"/>
                <c:pt idx="0">
                  <c:v>NH</c:v>
                </c:pt>
              </c:strCache>
            </c:strRef>
          </c:tx>
          <c:spPr>
            <a:solidFill>
              <a:schemeClr val="accent4">
                <a:lumMod val="80000"/>
                <a:lumOff val="20000"/>
              </a:schemeClr>
            </a:solidFill>
            <a:ln>
              <a:noFill/>
            </a:ln>
            <a:effectLst/>
          </c:spPr>
          <c:invertIfNegative val="0"/>
          <c:cat>
            <c:strRef>
              <c:f>Sheet1!$A$5:$A$9</c:f>
              <c:strCache>
                <c:ptCount val="4"/>
                <c:pt idx="0">
                  <c:v>Divorced</c:v>
                </c:pt>
                <c:pt idx="1">
                  <c:v>Married</c:v>
                </c:pt>
                <c:pt idx="2">
                  <c:v>Single</c:v>
                </c:pt>
                <c:pt idx="3">
                  <c:v>Widowed</c:v>
                </c:pt>
              </c:strCache>
            </c:strRef>
          </c:cat>
          <c:val>
            <c:numRef>
              <c:f>Sheet1!$Q$5:$Q$9</c:f>
              <c:numCache>
                <c:formatCode>General</c:formatCode>
                <c:ptCount val="4"/>
                <c:pt idx="1">
                  <c:v>2</c:v>
                </c:pt>
                <c:pt idx="2">
                  <c:v>2</c:v>
                </c:pt>
              </c:numCache>
            </c:numRef>
          </c:val>
          <c:extLst>
            <c:ext xmlns:c16="http://schemas.microsoft.com/office/drawing/2014/chart" uri="{C3380CC4-5D6E-409C-BE32-E72D297353CC}">
              <c16:uniqueId val="{0000000F-F21D-498E-8147-70A27A81A5A5}"/>
            </c:ext>
          </c:extLst>
        </c:ser>
        <c:ser>
          <c:idx val="16"/>
          <c:order val="16"/>
          <c:tx>
            <c:strRef>
              <c:f>Sheet1!$R$3:$R$4</c:f>
              <c:strCache>
                <c:ptCount val="1"/>
                <c:pt idx="0">
                  <c:v>NV</c:v>
                </c:pt>
              </c:strCache>
            </c:strRef>
          </c:tx>
          <c:spPr>
            <a:solidFill>
              <a:schemeClr val="accent5">
                <a:lumMod val="80000"/>
                <a:lumOff val="20000"/>
              </a:schemeClr>
            </a:solidFill>
            <a:ln>
              <a:noFill/>
            </a:ln>
            <a:effectLst/>
          </c:spPr>
          <c:invertIfNegative val="0"/>
          <c:cat>
            <c:strRef>
              <c:f>Sheet1!$A$5:$A$9</c:f>
              <c:strCache>
                <c:ptCount val="4"/>
                <c:pt idx="0">
                  <c:v>Divorced</c:v>
                </c:pt>
                <c:pt idx="1">
                  <c:v>Married</c:v>
                </c:pt>
                <c:pt idx="2">
                  <c:v>Single</c:v>
                </c:pt>
                <c:pt idx="3">
                  <c:v>Widowed</c:v>
                </c:pt>
              </c:strCache>
            </c:strRef>
          </c:cat>
          <c:val>
            <c:numRef>
              <c:f>Sheet1!$R$5:$R$9</c:f>
              <c:numCache>
                <c:formatCode>General</c:formatCode>
                <c:ptCount val="4"/>
                <c:pt idx="3">
                  <c:v>4</c:v>
                </c:pt>
              </c:numCache>
            </c:numRef>
          </c:val>
          <c:extLst>
            <c:ext xmlns:c16="http://schemas.microsoft.com/office/drawing/2014/chart" uri="{C3380CC4-5D6E-409C-BE32-E72D297353CC}">
              <c16:uniqueId val="{00000010-F21D-498E-8147-70A27A81A5A5}"/>
            </c:ext>
          </c:extLst>
        </c:ser>
        <c:ser>
          <c:idx val="17"/>
          <c:order val="17"/>
          <c:tx>
            <c:strRef>
              <c:f>Sheet1!$S$3:$S$4</c:f>
              <c:strCache>
                <c:ptCount val="1"/>
                <c:pt idx="0">
                  <c:v>NY</c:v>
                </c:pt>
              </c:strCache>
            </c:strRef>
          </c:tx>
          <c:spPr>
            <a:solidFill>
              <a:schemeClr val="accent6">
                <a:lumMod val="80000"/>
                <a:lumOff val="20000"/>
              </a:schemeClr>
            </a:solidFill>
            <a:ln>
              <a:noFill/>
            </a:ln>
            <a:effectLst/>
          </c:spPr>
          <c:invertIfNegative val="0"/>
          <c:cat>
            <c:strRef>
              <c:f>Sheet1!$A$5:$A$9</c:f>
              <c:strCache>
                <c:ptCount val="4"/>
                <c:pt idx="0">
                  <c:v>Divorced</c:v>
                </c:pt>
                <c:pt idx="1">
                  <c:v>Married</c:v>
                </c:pt>
                <c:pt idx="2">
                  <c:v>Single</c:v>
                </c:pt>
                <c:pt idx="3">
                  <c:v>Widowed</c:v>
                </c:pt>
              </c:strCache>
            </c:strRef>
          </c:cat>
          <c:val>
            <c:numRef>
              <c:f>Sheet1!$S$5:$S$9</c:f>
              <c:numCache>
                <c:formatCode>General</c:formatCode>
                <c:ptCount val="4"/>
                <c:pt idx="0">
                  <c:v>9</c:v>
                </c:pt>
                <c:pt idx="1">
                  <c:v>16</c:v>
                </c:pt>
                <c:pt idx="2">
                  <c:v>6</c:v>
                </c:pt>
                <c:pt idx="3">
                  <c:v>6</c:v>
                </c:pt>
              </c:numCache>
            </c:numRef>
          </c:val>
          <c:extLst>
            <c:ext xmlns:c16="http://schemas.microsoft.com/office/drawing/2014/chart" uri="{C3380CC4-5D6E-409C-BE32-E72D297353CC}">
              <c16:uniqueId val="{00000011-F21D-498E-8147-70A27A81A5A5}"/>
            </c:ext>
          </c:extLst>
        </c:ser>
        <c:ser>
          <c:idx val="18"/>
          <c:order val="18"/>
          <c:tx>
            <c:strRef>
              <c:f>Sheet1!$T$3:$T$4</c:f>
              <c:strCache>
                <c:ptCount val="1"/>
                <c:pt idx="0">
                  <c:v>OH</c:v>
                </c:pt>
              </c:strCache>
            </c:strRef>
          </c:tx>
          <c:spPr>
            <a:solidFill>
              <a:schemeClr val="accent1">
                <a:lumMod val="80000"/>
              </a:schemeClr>
            </a:solidFill>
            <a:ln>
              <a:noFill/>
            </a:ln>
            <a:effectLst/>
          </c:spPr>
          <c:invertIfNegative val="0"/>
          <c:cat>
            <c:strRef>
              <c:f>Sheet1!$A$5:$A$9</c:f>
              <c:strCache>
                <c:ptCount val="4"/>
                <c:pt idx="0">
                  <c:v>Divorced</c:v>
                </c:pt>
                <c:pt idx="1">
                  <c:v>Married</c:v>
                </c:pt>
                <c:pt idx="2">
                  <c:v>Single</c:v>
                </c:pt>
                <c:pt idx="3">
                  <c:v>Widowed</c:v>
                </c:pt>
              </c:strCache>
            </c:strRef>
          </c:cat>
          <c:val>
            <c:numRef>
              <c:f>Sheet1!$T$5:$T$9</c:f>
              <c:numCache>
                <c:formatCode>General</c:formatCode>
                <c:ptCount val="4"/>
                <c:pt idx="2">
                  <c:v>1</c:v>
                </c:pt>
              </c:numCache>
            </c:numRef>
          </c:val>
          <c:extLst>
            <c:ext xmlns:c16="http://schemas.microsoft.com/office/drawing/2014/chart" uri="{C3380CC4-5D6E-409C-BE32-E72D297353CC}">
              <c16:uniqueId val="{00000012-F21D-498E-8147-70A27A81A5A5}"/>
            </c:ext>
          </c:extLst>
        </c:ser>
        <c:ser>
          <c:idx val="19"/>
          <c:order val="19"/>
          <c:tx>
            <c:strRef>
              <c:f>Sheet1!$U$3:$U$4</c:f>
              <c:strCache>
                <c:ptCount val="1"/>
                <c:pt idx="0">
                  <c:v>OR</c:v>
                </c:pt>
              </c:strCache>
            </c:strRef>
          </c:tx>
          <c:spPr>
            <a:solidFill>
              <a:schemeClr val="accent2">
                <a:lumMod val="80000"/>
              </a:schemeClr>
            </a:solidFill>
            <a:ln>
              <a:noFill/>
            </a:ln>
            <a:effectLst/>
          </c:spPr>
          <c:invertIfNegative val="0"/>
          <c:cat>
            <c:strRef>
              <c:f>Sheet1!$A$5:$A$9</c:f>
              <c:strCache>
                <c:ptCount val="4"/>
                <c:pt idx="0">
                  <c:v>Divorced</c:v>
                </c:pt>
                <c:pt idx="1">
                  <c:v>Married</c:v>
                </c:pt>
                <c:pt idx="2">
                  <c:v>Single</c:v>
                </c:pt>
                <c:pt idx="3">
                  <c:v>Widowed</c:v>
                </c:pt>
              </c:strCache>
            </c:strRef>
          </c:cat>
          <c:val>
            <c:numRef>
              <c:f>Sheet1!$U$5:$U$9</c:f>
              <c:numCache>
                <c:formatCode>General</c:formatCode>
                <c:ptCount val="4"/>
                <c:pt idx="0">
                  <c:v>8</c:v>
                </c:pt>
                <c:pt idx="1">
                  <c:v>3</c:v>
                </c:pt>
                <c:pt idx="2">
                  <c:v>5</c:v>
                </c:pt>
                <c:pt idx="3">
                  <c:v>6</c:v>
                </c:pt>
              </c:numCache>
            </c:numRef>
          </c:val>
          <c:extLst>
            <c:ext xmlns:c16="http://schemas.microsoft.com/office/drawing/2014/chart" uri="{C3380CC4-5D6E-409C-BE32-E72D297353CC}">
              <c16:uniqueId val="{00000013-F21D-498E-8147-70A27A81A5A5}"/>
            </c:ext>
          </c:extLst>
        </c:ser>
        <c:ser>
          <c:idx val="20"/>
          <c:order val="20"/>
          <c:tx>
            <c:strRef>
              <c:f>Sheet1!$V$3:$V$4</c:f>
              <c:strCache>
                <c:ptCount val="1"/>
                <c:pt idx="0">
                  <c:v>PA</c:v>
                </c:pt>
              </c:strCache>
            </c:strRef>
          </c:tx>
          <c:spPr>
            <a:solidFill>
              <a:schemeClr val="accent3">
                <a:lumMod val="80000"/>
              </a:schemeClr>
            </a:solidFill>
            <a:ln>
              <a:noFill/>
            </a:ln>
            <a:effectLst/>
          </c:spPr>
          <c:invertIfNegative val="0"/>
          <c:cat>
            <c:strRef>
              <c:f>Sheet1!$A$5:$A$9</c:f>
              <c:strCache>
                <c:ptCount val="4"/>
                <c:pt idx="0">
                  <c:v>Divorced</c:v>
                </c:pt>
                <c:pt idx="1">
                  <c:v>Married</c:v>
                </c:pt>
                <c:pt idx="2">
                  <c:v>Single</c:v>
                </c:pt>
                <c:pt idx="3">
                  <c:v>Widowed</c:v>
                </c:pt>
              </c:strCache>
            </c:strRef>
          </c:cat>
          <c:val>
            <c:numRef>
              <c:f>Sheet1!$V$5:$V$9</c:f>
              <c:numCache>
                <c:formatCode>General</c:formatCode>
                <c:ptCount val="4"/>
                <c:pt idx="0">
                  <c:v>6</c:v>
                </c:pt>
                <c:pt idx="1">
                  <c:v>12</c:v>
                </c:pt>
                <c:pt idx="2">
                  <c:v>6</c:v>
                </c:pt>
                <c:pt idx="3">
                  <c:v>15</c:v>
                </c:pt>
              </c:numCache>
            </c:numRef>
          </c:val>
          <c:extLst>
            <c:ext xmlns:c16="http://schemas.microsoft.com/office/drawing/2014/chart" uri="{C3380CC4-5D6E-409C-BE32-E72D297353CC}">
              <c16:uniqueId val="{00000014-F21D-498E-8147-70A27A81A5A5}"/>
            </c:ext>
          </c:extLst>
        </c:ser>
        <c:ser>
          <c:idx val="21"/>
          <c:order val="21"/>
          <c:tx>
            <c:strRef>
              <c:f>Sheet1!$W$3:$W$4</c:f>
              <c:strCache>
                <c:ptCount val="1"/>
                <c:pt idx="0">
                  <c:v>RI</c:v>
                </c:pt>
              </c:strCache>
            </c:strRef>
          </c:tx>
          <c:spPr>
            <a:solidFill>
              <a:schemeClr val="accent4">
                <a:lumMod val="80000"/>
              </a:schemeClr>
            </a:solidFill>
            <a:ln>
              <a:noFill/>
            </a:ln>
            <a:effectLst/>
          </c:spPr>
          <c:invertIfNegative val="0"/>
          <c:cat>
            <c:strRef>
              <c:f>Sheet1!$A$5:$A$9</c:f>
              <c:strCache>
                <c:ptCount val="4"/>
                <c:pt idx="0">
                  <c:v>Divorced</c:v>
                </c:pt>
                <c:pt idx="1">
                  <c:v>Married</c:v>
                </c:pt>
                <c:pt idx="2">
                  <c:v>Single</c:v>
                </c:pt>
                <c:pt idx="3">
                  <c:v>Widowed</c:v>
                </c:pt>
              </c:strCache>
            </c:strRef>
          </c:cat>
          <c:val>
            <c:numRef>
              <c:f>Sheet1!$W$5:$W$9</c:f>
              <c:numCache>
                <c:formatCode>General</c:formatCode>
                <c:ptCount val="4"/>
                <c:pt idx="0">
                  <c:v>2</c:v>
                </c:pt>
                <c:pt idx="1">
                  <c:v>4</c:v>
                </c:pt>
                <c:pt idx="2">
                  <c:v>5</c:v>
                </c:pt>
                <c:pt idx="3">
                  <c:v>2</c:v>
                </c:pt>
              </c:numCache>
            </c:numRef>
          </c:val>
          <c:extLst>
            <c:ext xmlns:c16="http://schemas.microsoft.com/office/drawing/2014/chart" uri="{C3380CC4-5D6E-409C-BE32-E72D297353CC}">
              <c16:uniqueId val="{00000015-F21D-498E-8147-70A27A81A5A5}"/>
            </c:ext>
          </c:extLst>
        </c:ser>
        <c:ser>
          <c:idx val="22"/>
          <c:order val="22"/>
          <c:tx>
            <c:strRef>
              <c:f>Sheet1!$X$3:$X$4</c:f>
              <c:strCache>
                <c:ptCount val="1"/>
                <c:pt idx="0">
                  <c:v>TN</c:v>
                </c:pt>
              </c:strCache>
            </c:strRef>
          </c:tx>
          <c:spPr>
            <a:solidFill>
              <a:schemeClr val="accent5">
                <a:lumMod val="80000"/>
              </a:schemeClr>
            </a:solidFill>
            <a:ln>
              <a:noFill/>
            </a:ln>
            <a:effectLst/>
          </c:spPr>
          <c:invertIfNegative val="0"/>
          <c:cat>
            <c:strRef>
              <c:f>Sheet1!$A$5:$A$9</c:f>
              <c:strCache>
                <c:ptCount val="4"/>
                <c:pt idx="0">
                  <c:v>Divorced</c:v>
                </c:pt>
                <c:pt idx="1">
                  <c:v>Married</c:v>
                </c:pt>
                <c:pt idx="2">
                  <c:v>Single</c:v>
                </c:pt>
                <c:pt idx="3">
                  <c:v>Widowed</c:v>
                </c:pt>
              </c:strCache>
            </c:strRef>
          </c:cat>
          <c:val>
            <c:numRef>
              <c:f>Sheet1!$X$5:$X$9</c:f>
              <c:numCache>
                <c:formatCode>General</c:formatCode>
                <c:ptCount val="4"/>
                <c:pt idx="0">
                  <c:v>25</c:v>
                </c:pt>
                <c:pt idx="1">
                  <c:v>21</c:v>
                </c:pt>
                <c:pt idx="2">
                  <c:v>7</c:v>
                </c:pt>
                <c:pt idx="3">
                  <c:v>17</c:v>
                </c:pt>
              </c:numCache>
            </c:numRef>
          </c:val>
          <c:extLst>
            <c:ext xmlns:c16="http://schemas.microsoft.com/office/drawing/2014/chart" uri="{C3380CC4-5D6E-409C-BE32-E72D297353CC}">
              <c16:uniqueId val="{00000016-F21D-498E-8147-70A27A81A5A5}"/>
            </c:ext>
          </c:extLst>
        </c:ser>
        <c:ser>
          <c:idx val="23"/>
          <c:order val="23"/>
          <c:tx>
            <c:strRef>
              <c:f>Sheet1!$Y$3:$Y$4</c:f>
              <c:strCache>
                <c:ptCount val="1"/>
                <c:pt idx="0">
                  <c:v>TX</c:v>
                </c:pt>
              </c:strCache>
            </c:strRef>
          </c:tx>
          <c:spPr>
            <a:solidFill>
              <a:schemeClr val="accent6">
                <a:lumMod val="80000"/>
              </a:schemeClr>
            </a:solidFill>
            <a:ln>
              <a:noFill/>
            </a:ln>
            <a:effectLst/>
          </c:spPr>
          <c:invertIfNegative val="0"/>
          <c:cat>
            <c:strRef>
              <c:f>Sheet1!$A$5:$A$9</c:f>
              <c:strCache>
                <c:ptCount val="4"/>
                <c:pt idx="0">
                  <c:v>Divorced</c:v>
                </c:pt>
                <c:pt idx="1">
                  <c:v>Married</c:v>
                </c:pt>
                <c:pt idx="2">
                  <c:v>Single</c:v>
                </c:pt>
                <c:pt idx="3">
                  <c:v>Widowed</c:v>
                </c:pt>
              </c:strCache>
            </c:strRef>
          </c:cat>
          <c:val>
            <c:numRef>
              <c:f>Sheet1!$Y$5:$Y$9</c:f>
              <c:numCache>
                <c:formatCode>General</c:formatCode>
                <c:ptCount val="4"/>
                <c:pt idx="0">
                  <c:v>24</c:v>
                </c:pt>
                <c:pt idx="1">
                  <c:v>45</c:v>
                </c:pt>
                <c:pt idx="2">
                  <c:v>28</c:v>
                </c:pt>
                <c:pt idx="3">
                  <c:v>50</c:v>
                </c:pt>
              </c:numCache>
            </c:numRef>
          </c:val>
          <c:extLst>
            <c:ext xmlns:c16="http://schemas.microsoft.com/office/drawing/2014/chart" uri="{C3380CC4-5D6E-409C-BE32-E72D297353CC}">
              <c16:uniqueId val="{00000017-F21D-498E-8147-70A27A81A5A5}"/>
            </c:ext>
          </c:extLst>
        </c:ser>
        <c:ser>
          <c:idx val="24"/>
          <c:order val="24"/>
          <c:tx>
            <c:strRef>
              <c:f>Sheet1!$Z$3:$Z$4</c:f>
              <c:strCache>
                <c:ptCount val="1"/>
                <c:pt idx="0">
                  <c:v>UT</c:v>
                </c:pt>
              </c:strCache>
            </c:strRef>
          </c:tx>
          <c:spPr>
            <a:solidFill>
              <a:schemeClr val="accent1">
                <a:lumMod val="60000"/>
                <a:lumOff val="40000"/>
              </a:schemeClr>
            </a:solidFill>
            <a:ln>
              <a:noFill/>
            </a:ln>
            <a:effectLst/>
          </c:spPr>
          <c:invertIfNegative val="0"/>
          <c:cat>
            <c:strRef>
              <c:f>Sheet1!$A$5:$A$9</c:f>
              <c:strCache>
                <c:ptCount val="4"/>
                <c:pt idx="0">
                  <c:v>Divorced</c:v>
                </c:pt>
                <c:pt idx="1">
                  <c:v>Married</c:v>
                </c:pt>
                <c:pt idx="2">
                  <c:v>Single</c:v>
                </c:pt>
                <c:pt idx="3">
                  <c:v>Widowed</c:v>
                </c:pt>
              </c:strCache>
            </c:strRef>
          </c:cat>
          <c:val>
            <c:numRef>
              <c:f>Sheet1!$Z$5:$Z$9</c:f>
              <c:numCache>
                <c:formatCode>General</c:formatCode>
                <c:ptCount val="4"/>
                <c:pt idx="1">
                  <c:v>4</c:v>
                </c:pt>
                <c:pt idx="3">
                  <c:v>2</c:v>
                </c:pt>
              </c:numCache>
            </c:numRef>
          </c:val>
          <c:extLst>
            <c:ext xmlns:c16="http://schemas.microsoft.com/office/drawing/2014/chart" uri="{C3380CC4-5D6E-409C-BE32-E72D297353CC}">
              <c16:uniqueId val="{00000018-F21D-498E-8147-70A27A81A5A5}"/>
            </c:ext>
          </c:extLst>
        </c:ser>
        <c:ser>
          <c:idx val="25"/>
          <c:order val="25"/>
          <c:tx>
            <c:strRef>
              <c:f>Sheet1!$AA$3:$AA$4</c:f>
              <c:strCache>
                <c:ptCount val="1"/>
                <c:pt idx="0">
                  <c:v>VA</c:v>
                </c:pt>
              </c:strCache>
            </c:strRef>
          </c:tx>
          <c:spPr>
            <a:solidFill>
              <a:schemeClr val="accent2">
                <a:lumMod val="60000"/>
                <a:lumOff val="40000"/>
              </a:schemeClr>
            </a:solidFill>
            <a:ln>
              <a:noFill/>
            </a:ln>
            <a:effectLst/>
          </c:spPr>
          <c:invertIfNegative val="0"/>
          <c:cat>
            <c:strRef>
              <c:f>Sheet1!$A$5:$A$9</c:f>
              <c:strCache>
                <c:ptCount val="4"/>
                <c:pt idx="0">
                  <c:v>Divorced</c:v>
                </c:pt>
                <c:pt idx="1">
                  <c:v>Married</c:v>
                </c:pt>
                <c:pt idx="2">
                  <c:v>Single</c:v>
                </c:pt>
                <c:pt idx="3">
                  <c:v>Widowed</c:v>
                </c:pt>
              </c:strCache>
            </c:strRef>
          </c:cat>
          <c:val>
            <c:numRef>
              <c:f>Sheet1!$AA$5:$AA$9</c:f>
              <c:numCache>
                <c:formatCode>General</c:formatCode>
                <c:ptCount val="4"/>
                <c:pt idx="0">
                  <c:v>9</c:v>
                </c:pt>
              </c:numCache>
            </c:numRef>
          </c:val>
          <c:extLst>
            <c:ext xmlns:c16="http://schemas.microsoft.com/office/drawing/2014/chart" uri="{C3380CC4-5D6E-409C-BE32-E72D297353CC}">
              <c16:uniqueId val="{00000019-F21D-498E-8147-70A27A81A5A5}"/>
            </c:ext>
          </c:extLst>
        </c:ser>
        <c:ser>
          <c:idx val="26"/>
          <c:order val="26"/>
          <c:tx>
            <c:strRef>
              <c:f>Sheet1!$AB$3:$AB$4</c:f>
              <c:strCache>
                <c:ptCount val="1"/>
                <c:pt idx="0">
                  <c:v>VT</c:v>
                </c:pt>
              </c:strCache>
            </c:strRef>
          </c:tx>
          <c:spPr>
            <a:solidFill>
              <a:schemeClr val="accent3">
                <a:lumMod val="60000"/>
                <a:lumOff val="40000"/>
              </a:schemeClr>
            </a:solidFill>
            <a:ln>
              <a:noFill/>
            </a:ln>
            <a:effectLst/>
          </c:spPr>
          <c:invertIfNegative val="0"/>
          <c:cat>
            <c:strRef>
              <c:f>Sheet1!$A$5:$A$9</c:f>
              <c:strCache>
                <c:ptCount val="4"/>
                <c:pt idx="0">
                  <c:v>Divorced</c:v>
                </c:pt>
                <c:pt idx="1">
                  <c:v>Married</c:v>
                </c:pt>
                <c:pt idx="2">
                  <c:v>Single</c:v>
                </c:pt>
                <c:pt idx="3">
                  <c:v>Widowed</c:v>
                </c:pt>
              </c:strCache>
            </c:strRef>
          </c:cat>
          <c:val>
            <c:numRef>
              <c:f>Sheet1!$AB$5:$AB$9</c:f>
              <c:numCache>
                <c:formatCode>General</c:formatCode>
                <c:ptCount val="4"/>
                <c:pt idx="1">
                  <c:v>4</c:v>
                </c:pt>
                <c:pt idx="2">
                  <c:v>7</c:v>
                </c:pt>
                <c:pt idx="3">
                  <c:v>3</c:v>
                </c:pt>
              </c:numCache>
            </c:numRef>
          </c:val>
          <c:extLst>
            <c:ext xmlns:c16="http://schemas.microsoft.com/office/drawing/2014/chart" uri="{C3380CC4-5D6E-409C-BE32-E72D297353CC}">
              <c16:uniqueId val="{0000001A-F21D-498E-8147-70A27A81A5A5}"/>
            </c:ext>
          </c:extLst>
        </c:ser>
        <c:ser>
          <c:idx val="27"/>
          <c:order val="27"/>
          <c:tx>
            <c:strRef>
              <c:f>Sheet1!$AC$3:$AC$4</c:f>
              <c:strCache>
                <c:ptCount val="1"/>
                <c:pt idx="0">
                  <c:v>WA</c:v>
                </c:pt>
              </c:strCache>
            </c:strRef>
          </c:tx>
          <c:spPr>
            <a:solidFill>
              <a:schemeClr val="accent4">
                <a:lumMod val="60000"/>
                <a:lumOff val="40000"/>
              </a:schemeClr>
            </a:solidFill>
            <a:ln>
              <a:noFill/>
            </a:ln>
            <a:effectLst/>
          </c:spPr>
          <c:invertIfNegative val="0"/>
          <c:cat>
            <c:strRef>
              <c:f>Sheet1!$A$5:$A$9</c:f>
              <c:strCache>
                <c:ptCount val="4"/>
                <c:pt idx="0">
                  <c:v>Divorced</c:v>
                </c:pt>
                <c:pt idx="1">
                  <c:v>Married</c:v>
                </c:pt>
                <c:pt idx="2">
                  <c:v>Single</c:v>
                </c:pt>
                <c:pt idx="3">
                  <c:v>Widowed</c:v>
                </c:pt>
              </c:strCache>
            </c:strRef>
          </c:cat>
          <c:val>
            <c:numRef>
              <c:f>Sheet1!$AC$5:$AC$9</c:f>
              <c:numCache>
                <c:formatCode>General</c:formatCode>
                <c:ptCount val="4"/>
                <c:pt idx="0">
                  <c:v>16</c:v>
                </c:pt>
                <c:pt idx="1">
                  <c:v>12</c:v>
                </c:pt>
                <c:pt idx="2">
                  <c:v>24</c:v>
                </c:pt>
                <c:pt idx="3">
                  <c:v>6</c:v>
                </c:pt>
              </c:numCache>
            </c:numRef>
          </c:val>
          <c:extLst>
            <c:ext xmlns:c16="http://schemas.microsoft.com/office/drawing/2014/chart" uri="{C3380CC4-5D6E-409C-BE32-E72D297353CC}">
              <c16:uniqueId val="{0000001B-F21D-498E-8147-70A27A81A5A5}"/>
            </c:ext>
          </c:extLst>
        </c:ser>
        <c:dLbls>
          <c:showLegendKey val="0"/>
          <c:showVal val="0"/>
          <c:showCatName val="0"/>
          <c:showSerName val="0"/>
          <c:showPercent val="0"/>
          <c:showBubbleSize val="0"/>
        </c:dLbls>
        <c:gapWidth val="219"/>
        <c:overlap val="-27"/>
        <c:axId val="224591856"/>
        <c:axId val="224589936"/>
      </c:barChart>
      <c:catAx>
        <c:axId val="224591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4589936"/>
        <c:crosses val="autoZero"/>
        <c:auto val="1"/>
        <c:lblAlgn val="ctr"/>
        <c:lblOffset val="100"/>
        <c:noMultiLvlLbl val="0"/>
      </c:catAx>
      <c:valAx>
        <c:axId val="224589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45918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company needs to analyze employee data to identify trends, patterns, and insights that can enhance HR strategies. This includes understanding factors affecting employee retention, performance, and satisfaction, and using these insights to improve workforce management and decision-making. The analysis will involve cleaning and preparing data, conducting exploratory and predictive analyses, and providing actionable recommendations.</a:t>
            </a:r>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250856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Collection:</a:t>
            </a:r>
            <a:r>
              <a:rPr lang="en-US" dirty="0"/>
              <a:t> Gather performance-related data from sources such as performance reviews, productivity metrics, and feedback from supervisors and </a:t>
            </a:r>
            <a:r>
              <a:rPr lang="en-US" dirty="0" err="1"/>
              <a:t>peers.</a:t>
            </a:r>
            <a:r>
              <a:rPr lang="en-US" b="1" dirty="0" err="1"/>
              <a:t>Data</a:t>
            </a:r>
            <a:r>
              <a:rPr lang="en-US" b="1" dirty="0"/>
              <a:t> Preparation:</a:t>
            </a:r>
            <a:r>
              <a:rPr lang="en-US" dirty="0"/>
              <a:t> Clean and preprocess the data to address missing values, inconsistencies, and </a:t>
            </a:r>
            <a:r>
              <a:rPr lang="en-US" dirty="0" err="1"/>
              <a:t>outliers.</a:t>
            </a:r>
            <a:r>
              <a:rPr lang="en-US" b="1" dirty="0" err="1"/>
              <a:t>Exploratory</a:t>
            </a:r>
            <a:r>
              <a:rPr lang="en-US" b="1" dirty="0"/>
              <a:t> Analysis:</a:t>
            </a:r>
            <a:r>
              <a:rPr lang="en-US" dirty="0"/>
              <a:t> Explore the data to understand distribution, identify patterns, and detect anomalies in performance metrics.</a:t>
            </a:r>
          </a:p>
          <a:p>
            <a:r>
              <a:rPr lang="en-US" b="1" dirty="0"/>
              <a:t>Performance Metrics Analysis:</a:t>
            </a:r>
            <a:r>
              <a:rPr lang="en-US" dirty="0"/>
              <a:t> Analyze performance metrics such as goals achieved, productivity levels, and quality of work.</a:t>
            </a:r>
          </a:p>
          <a:p>
            <a:r>
              <a:rPr lang="en-US" b="1" dirty="0"/>
              <a:t>Driver Analysis:</a:t>
            </a:r>
            <a:r>
              <a:rPr lang="en-US" dirty="0"/>
              <a:t> Identify factors influencing performance, such as training, experience, and work environment.</a:t>
            </a:r>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859337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HR Department</a:t>
            </a:r>
            <a:r>
              <a:rPr lang="en-US" dirty="0"/>
              <a:t> - for refining performance management and training programs.</a:t>
            </a:r>
          </a:p>
          <a:p>
            <a:r>
              <a:rPr lang="en-US" b="1" dirty="0"/>
              <a:t>Line Managers</a:t>
            </a:r>
            <a:r>
              <a:rPr lang="en-US" dirty="0"/>
              <a:t> - for assessing team performance and making personnel decisions.</a:t>
            </a:r>
          </a:p>
          <a:p>
            <a:r>
              <a:rPr lang="en-US" b="1" dirty="0"/>
              <a:t>Senior Leadership</a:t>
            </a:r>
            <a:r>
              <a:rPr lang="en-US" dirty="0"/>
              <a:t> - for strategic planning and aligning performance with business goals.</a:t>
            </a:r>
          </a:p>
          <a:p>
            <a:r>
              <a:rPr lang="en-US" b="1" dirty="0"/>
              <a:t>Employees</a:t>
            </a:r>
            <a:r>
              <a:rPr lang="en-US" dirty="0"/>
              <a:t> - for receiving feedback and guidance on career development.</a:t>
            </a:r>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317048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offer a comprehensive Employee Performance Analysis that leverages advanced data analytics to assess individual and team performance, identify key drivers of success, and provide actionable insights.</a:t>
            </a:r>
          </a:p>
          <a:p>
            <a:r>
              <a:rPr lang="en-US" b="1" dirty="0"/>
              <a:t>Value Proposition:</a:t>
            </a:r>
            <a:endParaRPr lang="en-US" dirty="0"/>
          </a:p>
          <a:p>
            <a:r>
              <a:rPr lang="en-US" dirty="0"/>
              <a:t>Our solution helps organizations optimize performance management by delivering clear, data-driven insights that enhance decision-making, improve employee development, and align performance with strategic goals, ultimately driving productivity and organizational success.</a:t>
            </a:r>
          </a:p>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784037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Employee Performance Analysis dataset includes data on individual employee performance metrics, such as goals achieved, productivity scores, quality of work, performance reviews, and feedback. It also contains demographic details (e.g., age, department, tenure) and training history. This data is used to evaluate and compare performance, identify trends, and develop insights for improvement.</a:t>
            </a:r>
          </a:p>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1553273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Employee Performance Analysis modeling involves using statistical and machine learning techniques to evaluate performance data. Key approaches include regression analysis to identify factors influencing performance, classification models to predict high and low performers, and clustering to segment employees based on performance patterns. The goal is to uncover insights and predict future performance trends.</a:t>
            </a:r>
          </a:p>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1044912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53617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Employee Performance Analysis reveals key drivers of performance and identifies trends, helping to optimize management practices. </a:t>
            </a:r>
            <a:r>
              <a:rPr lang="en-US"/>
              <a:t>By leveraging data-driven insights, organizations can enhance employee development, improve productivity, and align performance with strategic goals, leading to better overall organizational effectiveness.</a:t>
            </a:r>
          </a:p>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291522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SANDHIYA V</a:t>
            </a:r>
          </a:p>
          <a:p>
            <a:r>
              <a:rPr lang="en-US" sz="2400" dirty="0"/>
              <a:t>REGISTER NO: 122202408 </a:t>
            </a:r>
          </a:p>
          <a:p>
            <a:r>
              <a:rPr lang="en-US" sz="2400" dirty="0"/>
              <a:t>DEPARTMENT: B.C0M CORPORATE SECRETARYSHIP</a:t>
            </a:r>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F601DE8-0C89-0B74-207A-128047C42A17}"/>
              </a:ext>
            </a:extLst>
          </p:cNvPr>
          <p:cNvGraphicFramePr>
            <a:graphicFrameLocks/>
          </p:cNvGraphicFramePr>
          <p:nvPr>
            <p:extLst>
              <p:ext uri="{D42A27DB-BD31-4B8C-83A1-F6EECF244321}">
                <p14:modId xmlns:p14="http://schemas.microsoft.com/office/powerpoint/2010/main" val="339598678"/>
              </p:ext>
            </p:extLst>
          </p:nvPr>
        </p:nvGraphicFramePr>
        <p:xfrm>
          <a:off x="228600" y="1066800"/>
          <a:ext cx="8839200" cy="571500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Words>566</Words>
  <Application>Microsoft Office PowerPoint</Application>
  <PresentationFormat>Widescreen</PresentationFormat>
  <Paragraphs>63</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Sandhiya V</cp:lastModifiedBy>
  <cp:revision>13</cp:revision>
  <dcterms:created xsi:type="dcterms:W3CDTF">2024-03-29T15:07:22Z</dcterms:created>
  <dcterms:modified xsi:type="dcterms:W3CDTF">2024-09-05T06:56:03Z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