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1F52-1AE7-B251-EE00-052E9B864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8361A-B52D-C4C6-7A5C-038926CFB6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41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5E61-6E0C-6770-79BB-7F3C0851B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8D0A7-A094-8C3A-CEE3-A5B5650459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51B6F-E8D5-9228-820A-2A9A5D4B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542" y="1111045"/>
            <a:ext cx="9801034" cy="45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9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E3741D-37FD-3FF5-7FA2-84048B30624C}"/>
              </a:ext>
            </a:extLst>
          </p:cNvPr>
          <p:cNvSpPr txBox="1"/>
          <p:nvPr/>
        </p:nvSpPr>
        <p:spPr>
          <a:xfrm>
            <a:off x="786581" y="275754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fkGrotesk"/>
              </a:rPr>
              <a:t> </a:t>
            </a:r>
            <a:r>
              <a:rPr lang="en-US" sz="1600" b="0" i="0" u="sng" dirty="0">
                <a:effectLst/>
                <a:latin typeface="Arial Black" panose="020B0A04020102020204" pitchFamily="34" charset="0"/>
              </a:rPr>
              <a:t>Sale Price Average</a:t>
            </a:r>
          </a:p>
          <a:p>
            <a:pPr algn="l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sale price for books is shown as 4.87, indicating an accessible pricing point in the market for most titles.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6A3CE-2EA4-3D97-B693-59255F8F979C}"/>
              </a:ext>
            </a:extLst>
          </p:cNvPr>
          <p:cNvSpPr txBox="1"/>
          <p:nvPr/>
        </p:nvSpPr>
        <p:spPr>
          <a:xfrm>
            <a:off x="786581" y="123846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 u="sng" dirty="0">
                <a:effectLst/>
                <a:latin typeface="Arial Black" panose="020B0A04020102020204" pitchFamily="34" charset="0"/>
              </a:rPr>
              <a:t>Overall Engagement</a:t>
            </a:r>
          </a:p>
          <a:p>
            <a:pPr algn="l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ratings have been substantial, with a total count reaching 101 million, suggesting a large and active reader base engaging with these books.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C9036-222A-9142-2453-5DC5B6FBE3D2}"/>
              </a:ext>
            </a:extLst>
          </p:cNvPr>
          <p:cNvSpPr txBox="1"/>
          <p:nvPr/>
        </p:nvSpPr>
        <p:spPr>
          <a:xfrm>
            <a:off x="786581" y="2416626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 u="sng" dirty="0">
                <a:effectLst/>
                <a:latin typeface="Arial Black" panose="020B0A04020102020204" pitchFamily="34" charset="0"/>
              </a:rPr>
              <a:t>Genre Popularity</a:t>
            </a:r>
          </a:p>
          <a:p>
            <a:pPr algn="l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 fiction dominates the market, both in terms of units sold (76.1% or 8 million out of the total units) and publisher representation (822 counts), confirming that fiction is the most popular and widely published genre.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6725C-76A2-5D74-DAD9-2B9077611194}"/>
              </a:ext>
            </a:extLst>
          </p:cNvPr>
          <p:cNvSpPr txBox="1"/>
          <p:nvPr/>
        </p:nvSpPr>
        <p:spPr>
          <a:xfrm>
            <a:off x="786581" y="3893954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fkGrotesk"/>
              </a:rPr>
              <a:t> </a:t>
            </a:r>
            <a:r>
              <a:rPr lang="en-US" sz="1600" b="0" i="0" u="sng" dirty="0">
                <a:effectLst/>
                <a:latin typeface="Arial Black" panose="020B0A04020102020204" pitchFamily="34" charset="0"/>
              </a:rPr>
              <a:t>Price Trends Over Time</a:t>
            </a:r>
          </a:p>
          <a:p>
            <a:pPr algn="l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sale prices have seen a significant increase in recent years, with a steep upward trend visible post-2000, indicating changing market dynamics, possibly driven by demand, inflation, or shifting publishing models</a:t>
            </a:r>
          </a:p>
        </p:txBody>
      </p:sp>
    </p:spTree>
    <p:extLst>
      <p:ext uri="{BB962C8B-B14F-4D97-AF65-F5344CB8AC3E}">
        <p14:creationId xmlns:p14="http://schemas.microsoft.com/office/powerpoint/2010/main" val="274042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B70F-51A4-865C-398B-5DEAA92F0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C1493-6C0A-5D0B-0740-F844B0548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757D5-71C7-4D32-C246-DC4D17D46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3" y="1170039"/>
            <a:ext cx="9881421" cy="454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3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142C6F-4AD3-7735-5469-5B77951DBDEE}"/>
              </a:ext>
            </a:extLst>
          </p:cNvPr>
          <p:cNvSpPr txBox="1"/>
          <p:nvPr/>
        </p:nvSpPr>
        <p:spPr>
          <a:xfrm>
            <a:off x="1219200" y="133255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 err="1">
                <a:latin typeface="Arial Black" panose="020B0A04020102020204" pitchFamily="34" charset="0"/>
              </a:rPr>
              <a:t>Avg</a:t>
            </a:r>
            <a:r>
              <a:rPr lang="en-IN" b="1" u="sng" dirty="0">
                <a:latin typeface="Arial Black" panose="020B0A04020102020204" pitchFamily="34" charset="0"/>
              </a:rPr>
              <a:t> Price </a:t>
            </a:r>
          </a:p>
          <a:p>
            <a:r>
              <a:rPr lang="en-IN" dirty="0"/>
              <a:t>Books average are quite affordable.</a:t>
            </a:r>
          </a:p>
          <a:p>
            <a:endParaRPr lang="en-IN" dirty="0"/>
          </a:p>
          <a:p>
            <a:r>
              <a:rPr lang="en-IN" u="sng" dirty="0">
                <a:latin typeface="Arial Black" panose="020B0A04020102020204" pitchFamily="34" charset="0"/>
              </a:rPr>
              <a:t>Engagement</a:t>
            </a:r>
            <a:r>
              <a:rPr lang="en-IN" dirty="0">
                <a:latin typeface="Arial Black" panose="020B0A04020102020204" pitchFamily="34" charset="0"/>
              </a:rPr>
              <a:t> </a:t>
            </a:r>
          </a:p>
          <a:p>
            <a:r>
              <a:rPr lang="en-IN" dirty="0"/>
              <a:t> Very high with 71M ratings.</a:t>
            </a:r>
          </a:p>
          <a:p>
            <a:endParaRPr lang="en-IN" dirty="0"/>
          </a:p>
          <a:p>
            <a:r>
              <a:rPr lang="en-IN" b="1" u="sng" dirty="0">
                <a:latin typeface="Arial Black" panose="020B0A04020102020204" pitchFamily="34" charset="0"/>
              </a:rPr>
              <a:t>Genre Sales </a:t>
            </a:r>
          </a:p>
          <a:p>
            <a:r>
              <a:rPr lang="en-IN" dirty="0"/>
              <a:t> Genre fiction leads (79%), dominating other genres.</a:t>
            </a:r>
          </a:p>
          <a:p>
            <a:endParaRPr lang="en-IN" dirty="0"/>
          </a:p>
          <a:p>
            <a:r>
              <a:rPr lang="en-IN" b="1" u="sng" dirty="0">
                <a:latin typeface="Arial Black" panose="020B0A04020102020204" pitchFamily="34" charset="0"/>
              </a:rPr>
              <a:t>Publisher Focus </a:t>
            </a:r>
          </a:p>
          <a:p>
            <a:r>
              <a:rPr lang="en-IN" dirty="0"/>
              <a:t>Most titles in genre fiction (578), fewer in other genres.</a:t>
            </a:r>
          </a:p>
        </p:txBody>
      </p:sp>
    </p:spTree>
    <p:extLst>
      <p:ext uri="{BB962C8B-B14F-4D97-AF65-F5344CB8AC3E}">
        <p14:creationId xmlns:p14="http://schemas.microsoft.com/office/powerpoint/2010/main" val="1775341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292E-51E4-F097-94DC-960921FCD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93EF6-4D7F-BC73-87C4-391570ABB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DCC79-A4F0-3FFE-BDBA-AE0111162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03" y="1111045"/>
            <a:ext cx="9822426" cy="45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8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5B2A40-3BDD-5087-DA67-AA654101025A}"/>
              </a:ext>
            </a:extLst>
          </p:cNvPr>
          <p:cNvSpPr txBox="1"/>
          <p:nvPr/>
        </p:nvSpPr>
        <p:spPr>
          <a:xfrm>
            <a:off x="1111045" y="1043176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Arial Black" panose="020B0A04020102020204" pitchFamily="34" charset="0"/>
              </a:rPr>
              <a:t>Average Price </a:t>
            </a:r>
          </a:p>
          <a:p>
            <a:r>
              <a:rPr lang="en-IN" dirty="0"/>
              <a:t> Books sell at an average higher than before.</a:t>
            </a:r>
          </a:p>
          <a:p>
            <a:endParaRPr lang="en-IN" dirty="0"/>
          </a:p>
          <a:p>
            <a:r>
              <a:rPr lang="en-IN" b="1" u="sng" dirty="0">
                <a:latin typeface="Arial Black" panose="020B0A04020102020204" pitchFamily="34" charset="0"/>
              </a:rPr>
              <a:t>Engagement</a:t>
            </a:r>
            <a:r>
              <a:rPr lang="en-IN" dirty="0"/>
              <a:t> </a:t>
            </a:r>
          </a:p>
          <a:p>
            <a:r>
              <a:rPr lang="en-IN" dirty="0"/>
              <a:t> 10M ratings, showing strong but smaller interaction compared to the first dashboard.</a:t>
            </a:r>
          </a:p>
          <a:p>
            <a:endParaRPr lang="en-IN" dirty="0"/>
          </a:p>
          <a:p>
            <a:r>
              <a:rPr lang="en-IN" u="sng" dirty="0">
                <a:latin typeface="Arial Black" panose="020B0A04020102020204" pitchFamily="34" charset="0"/>
              </a:rPr>
              <a:t>Genre Sales </a:t>
            </a:r>
          </a:p>
          <a:p>
            <a:r>
              <a:rPr lang="en-IN" dirty="0"/>
              <a:t>Genre fiction dominates (88%), nonfiction and fiction are much smaller.</a:t>
            </a:r>
          </a:p>
          <a:p>
            <a:endParaRPr lang="en-IN" u="sng" dirty="0">
              <a:latin typeface="Arial Black" panose="020B0A04020102020204" pitchFamily="34" charset="0"/>
            </a:endParaRPr>
          </a:p>
          <a:p>
            <a:r>
              <a:rPr lang="en-IN" u="sng" dirty="0">
                <a:latin typeface="Arial Black" panose="020B0A04020102020204" pitchFamily="34" charset="0"/>
              </a:rPr>
              <a:t>Publisher Focus</a:t>
            </a:r>
          </a:p>
          <a:p>
            <a:r>
              <a:rPr lang="en-IN" dirty="0"/>
              <a:t> Genre fiction leads (89 titles), far ahead of fiction (11) and nonfiction (8).</a:t>
            </a:r>
          </a:p>
        </p:txBody>
      </p:sp>
    </p:spTree>
    <p:extLst>
      <p:ext uri="{BB962C8B-B14F-4D97-AF65-F5344CB8AC3E}">
        <p14:creationId xmlns:p14="http://schemas.microsoft.com/office/powerpoint/2010/main" val="25861337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{79246AC3-31DE-4CBC-B78E-128348F65382}tf10001105</Template>
  <TotalTime>23</TotalTime>
  <Words>253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fkGrotesk</vt:lpstr>
      <vt:lpstr>Franklin Gothic Book</vt:lpstr>
      <vt:lpstr>Times New Roman</vt:lpstr>
      <vt:lpstr>Crop</vt:lpstr>
      <vt:lpstr>BOOK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SANDHIYA D</dc:creator>
  <cp:lastModifiedBy>SANDHIYA D</cp:lastModifiedBy>
  <cp:revision>1</cp:revision>
  <dcterms:created xsi:type="dcterms:W3CDTF">2025-09-25T16:56:28Z</dcterms:created>
  <dcterms:modified xsi:type="dcterms:W3CDTF">2025-09-25T17:20:13Z</dcterms:modified>
</cp:coreProperties>
</file>