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5" r:id="rId20"/>
    <p:sldId id="277" r:id="rId21"/>
    <p:sldId id="274"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4" d="100"/>
          <a:sy n="74" d="100"/>
        </p:scale>
        <p:origin x="552"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25DC47E-236F-4FB3-8B31-BAD5CAF31EDC}" type="datetimeFigureOut">
              <a:rPr lang="en-IN" smtClean="0"/>
              <a:t>12-01-2022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13C483C-94D7-4789-8637-CE85BFB8E6D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6305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5DC47E-236F-4FB3-8B31-BAD5CAF31EDC}"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3C483C-94D7-4789-8637-CE85BFB8E6DA}" type="slidenum">
              <a:rPr lang="en-IN" smtClean="0"/>
              <a:t>‹#›</a:t>
            </a:fld>
            <a:endParaRPr lang="en-IN"/>
          </a:p>
        </p:txBody>
      </p:sp>
    </p:spTree>
    <p:extLst>
      <p:ext uri="{BB962C8B-B14F-4D97-AF65-F5344CB8AC3E}">
        <p14:creationId xmlns:p14="http://schemas.microsoft.com/office/powerpoint/2010/main" val="4152003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DC47E-236F-4FB3-8B31-BAD5CAF31EDC}"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3C483C-94D7-4789-8637-CE85BFB8E6D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689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DC47E-236F-4FB3-8B31-BAD5CAF31EDC}"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3C483C-94D7-4789-8637-CE85BFB8E6D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2582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DC47E-236F-4FB3-8B31-BAD5CAF31EDC}"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3C483C-94D7-4789-8637-CE85BFB8E6DA}" type="slidenum">
              <a:rPr lang="en-IN" smtClean="0"/>
              <a:t>‹#›</a:t>
            </a:fld>
            <a:endParaRPr lang="en-IN"/>
          </a:p>
        </p:txBody>
      </p:sp>
    </p:spTree>
    <p:extLst>
      <p:ext uri="{BB962C8B-B14F-4D97-AF65-F5344CB8AC3E}">
        <p14:creationId xmlns:p14="http://schemas.microsoft.com/office/powerpoint/2010/main" val="3703567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DC47E-236F-4FB3-8B31-BAD5CAF31EDC}"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3C483C-94D7-4789-8637-CE85BFB8E6D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7126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DC47E-236F-4FB3-8B31-BAD5CAF31EDC}"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3C483C-94D7-4789-8637-CE85BFB8E6D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2712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DC47E-236F-4FB3-8B31-BAD5CAF31EDC}"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3C483C-94D7-4789-8637-CE85BFB8E6D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950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DC47E-236F-4FB3-8B31-BAD5CAF31EDC}"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3C483C-94D7-4789-8637-CE85BFB8E6D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7409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DC47E-236F-4FB3-8B31-BAD5CAF31EDC}"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3C483C-94D7-4789-8637-CE85BFB8E6DA}" type="slidenum">
              <a:rPr lang="en-IN" smtClean="0"/>
              <a:t>‹#›</a:t>
            </a:fld>
            <a:endParaRPr lang="en-IN"/>
          </a:p>
        </p:txBody>
      </p:sp>
    </p:spTree>
    <p:extLst>
      <p:ext uri="{BB962C8B-B14F-4D97-AF65-F5344CB8AC3E}">
        <p14:creationId xmlns:p14="http://schemas.microsoft.com/office/powerpoint/2010/main" val="131927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DC47E-236F-4FB3-8B31-BAD5CAF31EDC}"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3C483C-94D7-4789-8637-CE85BFB8E6D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342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5DC47E-236F-4FB3-8B31-BAD5CAF31EDC}"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3C483C-94D7-4789-8637-CE85BFB8E6DA}" type="slidenum">
              <a:rPr lang="en-IN" smtClean="0"/>
              <a:t>‹#›</a:t>
            </a:fld>
            <a:endParaRPr lang="en-IN"/>
          </a:p>
        </p:txBody>
      </p:sp>
    </p:spTree>
    <p:extLst>
      <p:ext uri="{BB962C8B-B14F-4D97-AF65-F5344CB8AC3E}">
        <p14:creationId xmlns:p14="http://schemas.microsoft.com/office/powerpoint/2010/main" val="2428220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5DC47E-236F-4FB3-8B31-BAD5CAF31EDC}" type="datetimeFigureOut">
              <a:rPr lang="en-IN" smtClean="0"/>
              <a:t>12-01-2022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3C483C-94D7-4789-8637-CE85BFB8E6D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2135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5DC47E-236F-4FB3-8B31-BAD5CAF31EDC}" type="datetimeFigureOut">
              <a:rPr lang="en-IN" smtClean="0"/>
              <a:t>12-01-2022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3C483C-94D7-4789-8637-CE85BFB8E6D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5526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DC47E-236F-4FB3-8B31-BAD5CAF31EDC}" type="datetimeFigureOut">
              <a:rPr lang="en-IN" smtClean="0"/>
              <a:t>12-01-2022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3C483C-94D7-4789-8637-CE85BFB8E6DA}" type="slidenum">
              <a:rPr lang="en-IN" smtClean="0"/>
              <a:t>‹#›</a:t>
            </a:fld>
            <a:endParaRPr lang="en-IN"/>
          </a:p>
        </p:txBody>
      </p:sp>
    </p:spTree>
    <p:extLst>
      <p:ext uri="{BB962C8B-B14F-4D97-AF65-F5344CB8AC3E}">
        <p14:creationId xmlns:p14="http://schemas.microsoft.com/office/powerpoint/2010/main" val="931837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5DC47E-236F-4FB3-8B31-BAD5CAF31EDC}"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3C483C-94D7-4789-8637-CE85BFB8E6D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479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5DC47E-236F-4FB3-8B31-BAD5CAF31EDC}"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3C483C-94D7-4789-8637-CE85BFB8E6DA}" type="slidenum">
              <a:rPr lang="en-IN" smtClean="0"/>
              <a:t>‹#›</a:t>
            </a:fld>
            <a:endParaRPr lang="en-IN"/>
          </a:p>
        </p:txBody>
      </p:sp>
    </p:spTree>
    <p:extLst>
      <p:ext uri="{BB962C8B-B14F-4D97-AF65-F5344CB8AC3E}">
        <p14:creationId xmlns:p14="http://schemas.microsoft.com/office/powerpoint/2010/main" val="3201962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5DC47E-236F-4FB3-8B31-BAD5CAF31EDC}" type="datetimeFigureOut">
              <a:rPr lang="en-IN" smtClean="0"/>
              <a:t>12-01-2022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3C483C-94D7-4789-8637-CE85BFB8E6DA}" type="slidenum">
              <a:rPr lang="en-IN" smtClean="0"/>
              <a:t>‹#›</a:t>
            </a:fld>
            <a:endParaRPr lang="en-IN"/>
          </a:p>
        </p:txBody>
      </p:sp>
    </p:spTree>
    <p:extLst>
      <p:ext uri="{BB962C8B-B14F-4D97-AF65-F5344CB8AC3E}">
        <p14:creationId xmlns:p14="http://schemas.microsoft.com/office/powerpoint/2010/main" val="1327574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973E-4242-4803-AC0A-409D8120919B}"/>
              </a:ext>
            </a:extLst>
          </p:cNvPr>
          <p:cNvSpPr>
            <a:spLocks noGrp="1"/>
          </p:cNvSpPr>
          <p:nvPr>
            <p:ph type="ctrTitle"/>
          </p:nvPr>
        </p:nvSpPr>
        <p:spPr/>
        <p:txBody>
          <a:bodyPr>
            <a:normAutofit/>
          </a:bodyPr>
          <a:lstStyle/>
          <a:p>
            <a:pPr>
              <a:lnSpc>
                <a:spcPts val="3000"/>
              </a:lnSpc>
              <a:spcBef>
                <a:spcPts val="840"/>
              </a:spcBef>
              <a:spcAft>
                <a:spcPts val="1650"/>
              </a:spcAft>
            </a:pPr>
            <a:r>
              <a:rPr lang="en-IN" sz="3200" i="1" u="sng" kern="1800" spc="40" dirty="0">
                <a:solidFill>
                  <a:srgbClr val="000000"/>
                </a:solidFill>
                <a:effectLst/>
                <a:latin typeface="typonine sans medium"/>
                <a:ea typeface="Times New Roman" panose="02020603050405020304" pitchFamily="18" charset="0"/>
                <a:cs typeface="Times New Roman" panose="02020603050405020304" pitchFamily="18" charset="0"/>
              </a:rPr>
              <a:t> “ MINI PROJECT-                     </a:t>
            </a:r>
            <a:br>
              <a:rPr lang="en-IN" sz="3200" i="1" u="sng" dirty="0">
                <a:effectLst/>
                <a:latin typeface="Calibri" panose="020F0502020204030204" pitchFamily="34" charset="0"/>
                <a:ea typeface="Calibri" panose="020F0502020204030204" pitchFamily="34" charset="0"/>
                <a:cs typeface="Times New Roman" panose="02020603050405020304" pitchFamily="18" charset="0"/>
              </a:rPr>
            </a:br>
            <a:r>
              <a:rPr lang="en-IN" sz="3200" i="1" u="sng" kern="1800" spc="40" dirty="0">
                <a:solidFill>
                  <a:srgbClr val="000000"/>
                </a:solidFill>
                <a:effectLst/>
                <a:latin typeface="typonine sans medium"/>
                <a:ea typeface="Times New Roman" panose="02020603050405020304" pitchFamily="18" charset="0"/>
                <a:cs typeface="Times New Roman" panose="02020603050405020304" pitchFamily="18" charset="0"/>
              </a:rPr>
              <a:t>Hand Gesture Controlled Robot using Arduino.</a:t>
            </a:r>
            <a:endParaRPr lang="en-IN" sz="3200" i="1" u="sng" dirty="0"/>
          </a:p>
        </p:txBody>
      </p:sp>
      <p:sp>
        <p:nvSpPr>
          <p:cNvPr id="3" name="Subtitle 2">
            <a:extLst>
              <a:ext uri="{FF2B5EF4-FFF2-40B4-BE49-F238E27FC236}">
                <a16:creationId xmlns:a16="http://schemas.microsoft.com/office/drawing/2014/main" id="{67F5E179-9F37-4C0F-B0DF-1E349E0AF341}"/>
              </a:ext>
            </a:extLst>
          </p:cNvPr>
          <p:cNvSpPr>
            <a:spLocks noGrp="1"/>
          </p:cNvSpPr>
          <p:nvPr>
            <p:ph type="subTitle" idx="1"/>
          </p:nvPr>
        </p:nvSpPr>
        <p:spPr/>
        <p:txBody>
          <a:bodyPr>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Done by </a:t>
            </a:r>
            <a:r>
              <a:rPr lang="en-IN" sz="1800" b="1" dirty="0">
                <a:latin typeface="Calibri Light" panose="020F03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b="1" dirty="0" err="1">
                <a:latin typeface="Calibri Light" panose="020F0302020204030204" pitchFamily="34" charset="0"/>
                <a:ea typeface="Calibri" panose="020F0502020204030204" pitchFamily="34" charset="0"/>
                <a:cs typeface="Times New Roman" panose="02020603050405020304" pitchFamily="18" charset="0"/>
              </a:rPr>
              <a:t>Dhiyaneshkv</a:t>
            </a:r>
            <a:r>
              <a:rPr lang="en-IN" sz="1800" b="1" dirty="0">
                <a:effectLst/>
                <a:latin typeface="Calibri Light" panose="020F0302020204030204" pitchFamily="34" charset="0"/>
                <a:ea typeface="Calibri" panose="020F0502020204030204" pitchFamily="34" charset="0"/>
                <a:cs typeface="Times New Roman" panose="02020603050405020304" pitchFamily="18" charset="0"/>
              </a:rPr>
              <a:t> [2019105524]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06685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B151-3617-4D6E-B653-FF4C5795E713}"/>
              </a:ext>
            </a:extLst>
          </p:cNvPr>
          <p:cNvSpPr>
            <a:spLocks noGrp="1"/>
          </p:cNvSpPr>
          <p:nvPr>
            <p:ph type="title"/>
          </p:nvPr>
        </p:nvSpPr>
        <p:spPr/>
        <p:txBody>
          <a:bodyPr>
            <a:normAutofit/>
          </a:bodyPr>
          <a:lstStyle/>
          <a:p>
            <a:r>
              <a:rPr lang="en-IN" sz="3600" b="1" dirty="0">
                <a:effectLst/>
                <a:latin typeface="Calibri" panose="020F0502020204030204" pitchFamily="34" charset="0"/>
                <a:ea typeface="Calibri" panose="020F0502020204030204" pitchFamily="34" charset="0"/>
                <a:cs typeface="Times New Roman" panose="02020603050405020304" pitchFamily="18" charset="0"/>
              </a:rPr>
              <a:t>BLOCK DAIGRAM:</a:t>
            </a:r>
            <a:endParaRPr lang="en-IN" sz="3600" dirty="0"/>
          </a:p>
        </p:txBody>
      </p:sp>
      <p:pic>
        <p:nvPicPr>
          <p:cNvPr id="9" name="Content Placeholder 8">
            <a:extLst>
              <a:ext uri="{FF2B5EF4-FFF2-40B4-BE49-F238E27FC236}">
                <a16:creationId xmlns:a16="http://schemas.microsoft.com/office/drawing/2014/main" id="{4D66308D-C47C-4832-979C-508829B437AF}"/>
              </a:ext>
            </a:extLst>
          </p:cNvPr>
          <p:cNvPicPr>
            <a:picLocks noGrp="1" noChangeAspect="1"/>
          </p:cNvPicPr>
          <p:nvPr>
            <p:ph idx="1"/>
          </p:nvPr>
        </p:nvPicPr>
        <p:blipFill>
          <a:blip r:embed="rId2"/>
          <a:stretch>
            <a:fillRect/>
          </a:stretch>
        </p:blipFill>
        <p:spPr>
          <a:xfrm>
            <a:off x="1154607" y="2485241"/>
            <a:ext cx="5787106" cy="1402231"/>
          </a:xfrm>
          <a:prstGeom prst="rect">
            <a:avLst/>
          </a:prstGeom>
        </p:spPr>
      </p:pic>
      <p:pic>
        <p:nvPicPr>
          <p:cNvPr id="10" name="Picture 9">
            <a:extLst>
              <a:ext uri="{FF2B5EF4-FFF2-40B4-BE49-F238E27FC236}">
                <a16:creationId xmlns:a16="http://schemas.microsoft.com/office/drawing/2014/main" id="{04205DD5-229B-4B31-9BE6-C01FBD135F1F}"/>
              </a:ext>
            </a:extLst>
          </p:cNvPr>
          <p:cNvPicPr>
            <a:picLocks noChangeAspect="1"/>
          </p:cNvPicPr>
          <p:nvPr/>
        </p:nvPicPr>
        <p:blipFill>
          <a:blip r:embed="rId3"/>
          <a:stretch>
            <a:fillRect/>
          </a:stretch>
        </p:blipFill>
        <p:spPr>
          <a:xfrm>
            <a:off x="7331457" y="2918108"/>
            <a:ext cx="589050" cy="1016399"/>
          </a:xfrm>
          <a:prstGeom prst="rect">
            <a:avLst/>
          </a:prstGeom>
        </p:spPr>
      </p:pic>
      <p:pic>
        <p:nvPicPr>
          <p:cNvPr id="11" name="Picture 10">
            <a:extLst>
              <a:ext uri="{FF2B5EF4-FFF2-40B4-BE49-F238E27FC236}">
                <a16:creationId xmlns:a16="http://schemas.microsoft.com/office/drawing/2014/main" id="{A93C7596-463A-4A49-9D43-C0C89BA21091}"/>
              </a:ext>
            </a:extLst>
          </p:cNvPr>
          <p:cNvPicPr>
            <a:picLocks noChangeAspect="1"/>
          </p:cNvPicPr>
          <p:nvPr/>
        </p:nvPicPr>
        <p:blipFill>
          <a:blip r:embed="rId4"/>
          <a:stretch>
            <a:fillRect/>
          </a:stretch>
        </p:blipFill>
        <p:spPr>
          <a:xfrm>
            <a:off x="1154607" y="4669560"/>
            <a:ext cx="5787106" cy="1738390"/>
          </a:xfrm>
          <a:prstGeom prst="rect">
            <a:avLst/>
          </a:prstGeom>
        </p:spPr>
      </p:pic>
      <p:pic>
        <p:nvPicPr>
          <p:cNvPr id="12" name="Picture 11">
            <a:extLst>
              <a:ext uri="{FF2B5EF4-FFF2-40B4-BE49-F238E27FC236}">
                <a16:creationId xmlns:a16="http://schemas.microsoft.com/office/drawing/2014/main" id="{A10F9D5A-2A71-4F39-8EA6-EE80F538B4B4}"/>
              </a:ext>
            </a:extLst>
          </p:cNvPr>
          <p:cNvPicPr>
            <a:picLocks noChangeAspect="1"/>
          </p:cNvPicPr>
          <p:nvPr/>
        </p:nvPicPr>
        <p:blipFill>
          <a:blip r:embed="rId5"/>
          <a:stretch>
            <a:fillRect/>
          </a:stretch>
        </p:blipFill>
        <p:spPr>
          <a:xfrm>
            <a:off x="7331457" y="4566617"/>
            <a:ext cx="589049" cy="1022814"/>
          </a:xfrm>
          <a:prstGeom prst="rect">
            <a:avLst/>
          </a:prstGeom>
        </p:spPr>
      </p:pic>
      <p:sp>
        <p:nvSpPr>
          <p:cNvPr id="14" name="TextBox 13">
            <a:extLst>
              <a:ext uri="{FF2B5EF4-FFF2-40B4-BE49-F238E27FC236}">
                <a16:creationId xmlns:a16="http://schemas.microsoft.com/office/drawing/2014/main" id="{3455CD41-FACB-47B2-BFC6-4E2C5C3A5DA3}"/>
              </a:ext>
            </a:extLst>
          </p:cNvPr>
          <p:cNvSpPr txBox="1"/>
          <p:nvPr/>
        </p:nvSpPr>
        <p:spPr>
          <a:xfrm>
            <a:off x="779173" y="2435978"/>
            <a:ext cx="6162540" cy="375552"/>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Transmitter (hand)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E76FBC0E-F00D-4BA0-9525-03A80A25C414}"/>
              </a:ext>
            </a:extLst>
          </p:cNvPr>
          <p:cNvPicPr>
            <a:picLocks noChangeAspect="1"/>
          </p:cNvPicPr>
          <p:nvPr/>
        </p:nvPicPr>
        <p:blipFill>
          <a:blip r:embed="rId6"/>
          <a:stretch>
            <a:fillRect/>
          </a:stretch>
        </p:blipFill>
        <p:spPr>
          <a:xfrm>
            <a:off x="927279" y="4519581"/>
            <a:ext cx="8809149" cy="541815"/>
          </a:xfrm>
          <a:prstGeom prst="rect">
            <a:avLst/>
          </a:prstGeom>
        </p:spPr>
      </p:pic>
    </p:spTree>
    <p:extLst>
      <p:ext uri="{BB962C8B-B14F-4D97-AF65-F5344CB8AC3E}">
        <p14:creationId xmlns:p14="http://schemas.microsoft.com/office/powerpoint/2010/main" val="3280430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0EB9-D989-45FA-9DD8-60471D06EC09}"/>
              </a:ext>
            </a:extLst>
          </p:cNvPr>
          <p:cNvSpPr>
            <a:spLocks noGrp="1"/>
          </p:cNvSpPr>
          <p:nvPr>
            <p:ph type="title"/>
          </p:nvPr>
        </p:nvSpPr>
        <p:spPr/>
        <p:txBody>
          <a:bodyPr/>
          <a:lstStyle/>
          <a:p>
            <a:r>
              <a:rPr lang="en-IN" dirty="0"/>
              <a:t>EXAMPLE MODEL:</a:t>
            </a:r>
          </a:p>
        </p:txBody>
      </p:sp>
      <p:pic>
        <p:nvPicPr>
          <p:cNvPr id="4" name="Content Placeholder 3">
            <a:extLst>
              <a:ext uri="{FF2B5EF4-FFF2-40B4-BE49-F238E27FC236}">
                <a16:creationId xmlns:a16="http://schemas.microsoft.com/office/drawing/2014/main" id="{91C26DD2-5CB0-40A4-903A-126DEA087408}"/>
              </a:ext>
            </a:extLst>
          </p:cNvPr>
          <p:cNvPicPr>
            <a:picLocks noGrp="1" noChangeAspect="1"/>
          </p:cNvPicPr>
          <p:nvPr>
            <p:ph idx="1"/>
          </p:nvPr>
        </p:nvPicPr>
        <p:blipFill>
          <a:blip r:embed="rId2"/>
          <a:stretch>
            <a:fillRect/>
          </a:stretch>
        </p:blipFill>
        <p:spPr>
          <a:xfrm>
            <a:off x="2112136" y="2484702"/>
            <a:ext cx="6684134" cy="3756996"/>
          </a:xfrm>
          <a:prstGeom prst="rect">
            <a:avLst/>
          </a:prstGeom>
        </p:spPr>
      </p:pic>
    </p:spTree>
    <p:extLst>
      <p:ext uri="{BB962C8B-B14F-4D97-AF65-F5344CB8AC3E}">
        <p14:creationId xmlns:p14="http://schemas.microsoft.com/office/powerpoint/2010/main" val="2513786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B9F29-7A10-47DB-B175-CD8F1C87D288}"/>
              </a:ext>
            </a:extLst>
          </p:cNvPr>
          <p:cNvSpPr>
            <a:spLocks noGrp="1"/>
          </p:cNvSpPr>
          <p:nvPr>
            <p:ph type="title"/>
          </p:nvPr>
        </p:nvSpPr>
        <p:spPr/>
        <p:txBody>
          <a:bodyPr/>
          <a:lstStyle/>
          <a:p>
            <a:r>
              <a:rPr lang="en-IN" dirty="0"/>
              <a:t>HAND GESTURES:</a:t>
            </a:r>
          </a:p>
        </p:txBody>
      </p:sp>
      <p:pic>
        <p:nvPicPr>
          <p:cNvPr id="4" name="Content Placeholder 3">
            <a:extLst>
              <a:ext uri="{FF2B5EF4-FFF2-40B4-BE49-F238E27FC236}">
                <a16:creationId xmlns:a16="http://schemas.microsoft.com/office/drawing/2014/main" id="{474F1DFF-1907-46E1-A38E-AC5C0BB0F81A}"/>
              </a:ext>
            </a:extLst>
          </p:cNvPr>
          <p:cNvPicPr>
            <a:picLocks noGrp="1" noChangeAspect="1"/>
          </p:cNvPicPr>
          <p:nvPr>
            <p:ph idx="1"/>
          </p:nvPr>
        </p:nvPicPr>
        <p:blipFill>
          <a:blip r:embed="rId2"/>
          <a:stretch>
            <a:fillRect/>
          </a:stretch>
        </p:blipFill>
        <p:spPr>
          <a:xfrm>
            <a:off x="2550017" y="2557463"/>
            <a:ext cx="7186411" cy="3740306"/>
          </a:xfrm>
          <a:prstGeom prst="rect">
            <a:avLst/>
          </a:prstGeom>
        </p:spPr>
      </p:pic>
    </p:spTree>
    <p:extLst>
      <p:ext uri="{BB962C8B-B14F-4D97-AF65-F5344CB8AC3E}">
        <p14:creationId xmlns:p14="http://schemas.microsoft.com/office/powerpoint/2010/main" val="433842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CD06-67D0-4004-B585-B50164CC95CB}"/>
              </a:ext>
            </a:extLst>
          </p:cNvPr>
          <p:cNvSpPr>
            <a:spLocks noGrp="1"/>
          </p:cNvSpPr>
          <p:nvPr>
            <p:ph type="title"/>
          </p:nvPr>
        </p:nvSpPr>
        <p:spPr>
          <a:xfrm>
            <a:off x="1295401" y="982132"/>
            <a:ext cx="9638761" cy="1348944"/>
          </a:xfrm>
        </p:spPr>
        <p:txBody>
          <a:bodyPr>
            <a:normAutofit fontScale="90000"/>
          </a:bodyPr>
          <a:lstStyle/>
          <a:p>
            <a:r>
              <a:rPr lang="en-IN" dirty="0"/>
              <a:t>Project division</a:t>
            </a:r>
            <a:br>
              <a:rPr lang="en-IN" dirty="0"/>
            </a:br>
            <a:endParaRPr lang="en-IN" dirty="0"/>
          </a:p>
        </p:txBody>
      </p:sp>
      <p:sp>
        <p:nvSpPr>
          <p:cNvPr id="3" name="Content Placeholder 2">
            <a:extLst>
              <a:ext uri="{FF2B5EF4-FFF2-40B4-BE49-F238E27FC236}">
                <a16:creationId xmlns:a16="http://schemas.microsoft.com/office/drawing/2014/main" id="{08C711FC-0762-408B-94AA-3191404E9A8F}"/>
              </a:ext>
            </a:extLst>
          </p:cNvPr>
          <p:cNvSpPr>
            <a:spLocks noGrp="1"/>
          </p:cNvSpPr>
          <p:nvPr>
            <p:ph idx="1"/>
          </p:nvPr>
        </p:nvSpPr>
        <p:spPr/>
        <p:txBody>
          <a:bodyPr/>
          <a:lstStyle/>
          <a:p>
            <a:r>
              <a:rPr lang="en-IN" dirty="0"/>
              <a:t>This project is divided into 2 sections </a:t>
            </a:r>
          </a:p>
          <a:p>
            <a:r>
              <a:rPr lang="en-IN" dirty="0"/>
              <a:t>1. Transmitter</a:t>
            </a:r>
          </a:p>
          <a:p>
            <a:r>
              <a:rPr lang="en-IN" dirty="0"/>
              <a:t>2. Receiver</a:t>
            </a:r>
          </a:p>
          <a:p>
            <a:endParaRPr lang="en-IN" dirty="0"/>
          </a:p>
        </p:txBody>
      </p:sp>
    </p:spTree>
    <p:extLst>
      <p:ext uri="{BB962C8B-B14F-4D97-AF65-F5344CB8AC3E}">
        <p14:creationId xmlns:p14="http://schemas.microsoft.com/office/powerpoint/2010/main" val="3754546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E267A-D7A0-47AE-8C8B-3E9C56410FCF}"/>
              </a:ext>
            </a:extLst>
          </p:cNvPr>
          <p:cNvSpPr>
            <a:spLocks noGrp="1"/>
          </p:cNvSpPr>
          <p:nvPr>
            <p:ph type="title"/>
          </p:nvPr>
        </p:nvSpPr>
        <p:spPr/>
        <p:txBody>
          <a:bodyPr>
            <a:normAutofit fontScale="90000"/>
          </a:bodyPr>
          <a:lstStyle/>
          <a:p>
            <a:r>
              <a:rPr lang="en-IN" dirty="0"/>
              <a:t>Transmitter</a:t>
            </a:r>
            <a:br>
              <a:rPr lang="en-IN" dirty="0"/>
            </a:br>
            <a:endParaRPr lang="en-IN" dirty="0"/>
          </a:p>
        </p:txBody>
      </p:sp>
      <p:sp>
        <p:nvSpPr>
          <p:cNvPr id="3" name="Content Placeholder 2">
            <a:extLst>
              <a:ext uri="{FF2B5EF4-FFF2-40B4-BE49-F238E27FC236}">
                <a16:creationId xmlns:a16="http://schemas.microsoft.com/office/drawing/2014/main" id="{4D6B9F92-CC09-4B1E-A16D-1E55199B9878}"/>
              </a:ext>
            </a:extLst>
          </p:cNvPr>
          <p:cNvSpPr>
            <a:spLocks noGrp="1"/>
          </p:cNvSpPr>
          <p:nvPr>
            <p:ph idx="1"/>
          </p:nvPr>
        </p:nvSpPr>
        <p:spPr/>
        <p:txBody>
          <a:bodyPr/>
          <a:lstStyle/>
          <a:p>
            <a:r>
              <a:rPr lang="en-IN" dirty="0"/>
              <a:t>This part is presented in the hand which detects the hand gesture and send the signal.</a:t>
            </a:r>
          </a:p>
          <a:p>
            <a:r>
              <a:rPr lang="en-IN" dirty="0"/>
              <a:t>Here the components are </a:t>
            </a:r>
            <a:r>
              <a:rPr lang="en-IN" b="1" dirty="0"/>
              <a:t>ARDUINO</a:t>
            </a:r>
            <a:r>
              <a:rPr lang="en-IN" dirty="0"/>
              <a:t> ,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RF pair module</a:t>
            </a:r>
            <a:r>
              <a:rPr lang="en-IN" dirty="0"/>
              <a:t>,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ADXL335 SENSOR</a:t>
            </a:r>
          </a:p>
          <a:p>
            <a:r>
              <a:rPr lang="en-IN" dirty="0">
                <a:latin typeface="Calibri" panose="020F0502020204030204" pitchFamily="34" charset="0"/>
                <a:cs typeface="Times New Roman" panose="02020603050405020304" pitchFamily="18" charset="0"/>
              </a:rPr>
              <a:t>The sensor receives the hand gesture  (X,Y,Z) values and send the data to Arduino and Arduino send’s the data to the car part using the RF pair module </a:t>
            </a:r>
          </a:p>
          <a:p>
            <a:endParaRPr lang="en-IN" dirty="0"/>
          </a:p>
        </p:txBody>
      </p:sp>
    </p:spTree>
    <p:extLst>
      <p:ext uri="{BB962C8B-B14F-4D97-AF65-F5344CB8AC3E}">
        <p14:creationId xmlns:p14="http://schemas.microsoft.com/office/powerpoint/2010/main" val="4175328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6BD0A-5CF6-485C-A54E-595FC3AA1F70}"/>
              </a:ext>
            </a:extLst>
          </p:cNvPr>
          <p:cNvSpPr>
            <a:spLocks noGrp="1"/>
          </p:cNvSpPr>
          <p:nvPr>
            <p:ph type="title"/>
          </p:nvPr>
        </p:nvSpPr>
        <p:spPr/>
        <p:txBody>
          <a:bodyPr>
            <a:normAutofit fontScale="90000"/>
          </a:bodyPr>
          <a:lstStyle/>
          <a:p>
            <a:r>
              <a:rPr lang="en-IN" dirty="0"/>
              <a:t>Circuit diagram </a:t>
            </a:r>
            <a:br>
              <a:rPr lang="en-IN" dirty="0"/>
            </a:br>
            <a:endParaRPr lang="en-IN" dirty="0"/>
          </a:p>
        </p:txBody>
      </p:sp>
      <p:pic>
        <p:nvPicPr>
          <p:cNvPr id="5" name="Content Placeholder 4">
            <a:extLst>
              <a:ext uri="{FF2B5EF4-FFF2-40B4-BE49-F238E27FC236}">
                <a16:creationId xmlns:a16="http://schemas.microsoft.com/office/drawing/2014/main" id="{31D0348A-4BAD-4E77-86D9-602AC0DBCD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1634065"/>
            <a:ext cx="9601196" cy="4404575"/>
          </a:xfrm>
        </p:spPr>
      </p:pic>
    </p:spTree>
    <p:extLst>
      <p:ext uri="{BB962C8B-B14F-4D97-AF65-F5344CB8AC3E}">
        <p14:creationId xmlns:p14="http://schemas.microsoft.com/office/powerpoint/2010/main" val="344368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E894-CBB8-4419-B227-B2E048A30F40}"/>
              </a:ext>
            </a:extLst>
          </p:cNvPr>
          <p:cNvSpPr>
            <a:spLocks noGrp="1"/>
          </p:cNvSpPr>
          <p:nvPr>
            <p:ph type="title"/>
          </p:nvPr>
        </p:nvSpPr>
        <p:spPr/>
        <p:txBody>
          <a:bodyPr>
            <a:normAutofit fontScale="90000"/>
          </a:bodyPr>
          <a:lstStyle/>
          <a:p>
            <a:r>
              <a:rPr lang="en-IN" dirty="0"/>
              <a:t>Receiver</a:t>
            </a:r>
            <a:br>
              <a:rPr lang="en-IN" dirty="0"/>
            </a:br>
            <a:endParaRPr lang="en-IN" dirty="0"/>
          </a:p>
        </p:txBody>
      </p:sp>
      <p:sp>
        <p:nvSpPr>
          <p:cNvPr id="3" name="Content Placeholder 2">
            <a:extLst>
              <a:ext uri="{FF2B5EF4-FFF2-40B4-BE49-F238E27FC236}">
                <a16:creationId xmlns:a16="http://schemas.microsoft.com/office/drawing/2014/main" id="{A5C356B5-F02D-4D21-872A-7CCD2EC4B8F3}"/>
              </a:ext>
            </a:extLst>
          </p:cNvPr>
          <p:cNvSpPr>
            <a:spLocks noGrp="1"/>
          </p:cNvSpPr>
          <p:nvPr>
            <p:ph idx="1"/>
          </p:nvPr>
        </p:nvSpPr>
        <p:spPr/>
        <p:txBody>
          <a:bodyPr>
            <a:normAutofit fontScale="92500" lnSpcReduction="20000"/>
          </a:bodyPr>
          <a:lstStyle/>
          <a:p>
            <a:r>
              <a:rPr lang="en-IN" dirty="0"/>
              <a:t>This part is presented in the car body which detects the data from hand part and drives the car .</a:t>
            </a:r>
          </a:p>
          <a:p>
            <a:r>
              <a:rPr lang="en-IN" dirty="0"/>
              <a:t>Here the components are </a:t>
            </a:r>
            <a:r>
              <a:rPr lang="en-IN" b="1" dirty="0"/>
              <a:t>ARDUINO,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RF pair module, L293D Motor driver module</a:t>
            </a:r>
          </a:p>
          <a:p>
            <a:r>
              <a:rPr lang="en-IN" dirty="0">
                <a:latin typeface="Calibri" panose="020F0502020204030204" pitchFamily="34" charset="0"/>
                <a:ea typeface="Calibri" panose="020F0502020204030204" pitchFamily="34" charset="0"/>
                <a:cs typeface="Times New Roman" panose="02020603050405020304" pitchFamily="18" charset="0"/>
              </a:rPr>
              <a:t>T</a:t>
            </a:r>
            <a:r>
              <a:rPr lang="en-IN" sz="2400" dirty="0">
                <a:effectLst/>
                <a:latin typeface="Calibri" panose="020F0502020204030204" pitchFamily="34" charset="0"/>
                <a:ea typeface="Calibri" panose="020F0502020204030204" pitchFamily="34" charset="0"/>
                <a:cs typeface="Times New Roman" panose="02020603050405020304" pitchFamily="18" charset="0"/>
              </a:rPr>
              <a:t>he RF module receives data from othe</a:t>
            </a:r>
            <a:r>
              <a:rPr lang="en-IN" dirty="0">
                <a:latin typeface="Calibri" panose="020F0502020204030204" pitchFamily="34" charset="0"/>
                <a:ea typeface="Calibri" panose="020F0502020204030204" pitchFamily="34" charset="0"/>
                <a:cs typeface="Times New Roman" panose="02020603050405020304" pitchFamily="18" charset="0"/>
              </a:rPr>
              <a:t>r unit from hand part and send the data to Arduino and Arduino send the data to L293D motor driver module and it control’s the wheel accordingly to the code. Written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br>
              <a:rPr lang="en-IN" sz="12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a:p>
            <a:endParaRPr lang="en-IN" dirty="0"/>
          </a:p>
        </p:txBody>
      </p:sp>
    </p:spTree>
    <p:extLst>
      <p:ext uri="{BB962C8B-B14F-4D97-AF65-F5344CB8AC3E}">
        <p14:creationId xmlns:p14="http://schemas.microsoft.com/office/powerpoint/2010/main" val="2787722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8FFB9-0291-481F-8E42-8AAD41560593}"/>
              </a:ext>
            </a:extLst>
          </p:cNvPr>
          <p:cNvSpPr>
            <a:spLocks noGrp="1"/>
          </p:cNvSpPr>
          <p:nvPr>
            <p:ph type="title"/>
          </p:nvPr>
        </p:nvSpPr>
        <p:spPr/>
        <p:txBody>
          <a:bodyPr>
            <a:normAutofit fontScale="90000"/>
          </a:bodyPr>
          <a:lstStyle/>
          <a:p>
            <a:r>
              <a:rPr lang="en-IN" dirty="0"/>
              <a:t>Circuit diagram</a:t>
            </a:r>
            <a:br>
              <a:rPr lang="en-IN" dirty="0"/>
            </a:br>
            <a:endParaRPr lang="en-IN" dirty="0"/>
          </a:p>
        </p:txBody>
      </p:sp>
      <p:pic>
        <p:nvPicPr>
          <p:cNvPr id="5" name="Content Placeholder 4">
            <a:extLst>
              <a:ext uri="{FF2B5EF4-FFF2-40B4-BE49-F238E27FC236}">
                <a16:creationId xmlns:a16="http://schemas.microsoft.com/office/drawing/2014/main" id="{341E3BE5-6052-4562-8938-D4526EF227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0310" y="1757802"/>
            <a:ext cx="10135673" cy="4488451"/>
          </a:xfrm>
        </p:spPr>
      </p:pic>
    </p:spTree>
    <p:extLst>
      <p:ext uri="{BB962C8B-B14F-4D97-AF65-F5344CB8AC3E}">
        <p14:creationId xmlns:p14="http://schemas.microsoft.com/office/powerpoint/2010/main" val="3203589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007B-D2BC-40AC-9AE1-3206BCDAC4EA}"/>
              </a:ext>
            </a:extLst>
          </p:cNvPr>
          <p:cNvSpPr>
            <a:spLocks noGrp="1"/>
          </p:cNvSpPr>
          <p:nvPr>
            <p:ph type="title"/>
          </p:nvPr>
        </p:nvSpPr>
        <p:spPr/>
        <p:txBody>
          <a:bodyPr>
            <a:normAutofit fontScale="90000"/>
          </a:bodyPr>
          <a:lstStyle/>
          <a:p>
            <a:r>
              <a:rPr lang="en-IN" dirty="0"/>
              <a:t>Conclusion</a:t>
            </a:r>
            <a:br>
              <a:rPr lang="en-IN" dirty="0"/>
            </a:br>
            <a:endParaRPr lang="en-IN" dirty="0"/>
          </a:p>
        </p:txBody>
      </p:sp>
      <p:sp>
        <p:nvSpPr>
          <p:cNvPr id="3" name="Content Placeholder 2">
            <a:extLst>
              <a:ext uri="{FF2B5EF4-FFF2-40B4-BE49-F238E27FC236}">
                <a16:creationId xmlns:a16="http://schemas.microsoft.com/office/drawing/2014/main" id="{6CE62D1F-0C69-42D5-8C88-3AC107922AD4}"/>
              </a:ext>
            </a:extLst>
          </p:cNvPr>
          <p:cNvSpPr>
            <a:spLocks noGrp="1"/>
          </p:cNvSpPr>
          <p:nvPr>
            <p:ph idx="1"/>
          </p:nvPr>
        </p:nvSpPr>
        <p:spPr/>
        <p:txBody>
          <a:bodyPr/>
          <a:lstStyle/>
          <a:p>
            <a:r>
              <a:rPr lang="en-IN" dirty="0"/>
              <a:t>Here the robot which we have designed is a simple concept of hand gesture controlled activities ,where we use a sensor to detect at which angle does our and hand move and send the value of (X,Y,Z) to the Arduino and the microcontroller send’s the data to the other micro controller (in car body)</a:t>
            </a:r>
          </a:p>
          <a:p>
            <a:r>
              <a:rPr lang="en-IN" dirty="0"/>
              <a:t>Using RF pair module which consist of 2 part transmitter and receiver at its position and send’s the data to Arduino and Arduino send the data to drover shield to control the wheels accordingly</a:t>
            </a:r>
          </a:p>
          <a:p>
            <a:endParaRPr lang="en-IN" dirty="0"/>
          </a:p>
        </p:txBody>
      </p:sp>
    </p:spTree>
    <p:extLst>
      <p:ext uri="{BB962C8B-B14F-4D97-AF65-F5344CB8AC3E}">
        <p14:creationId xmlns:p14="http://schemas.microsoft.com/office/powerpoint/2010/main" val="4218864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75D0-AE85-4459-B4F8-1F7A80F3AD5A}"/>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2115E5A2-57F3-469F-AF83-5B2ED1EBD2E9}"/>
              </a:ext>
            </a:extLst>
          </p:cNvPr>
          <p:cNvSpPr>
            <a:spLocks noGrp="1"/>
          </p:cNvSpPr>
          <p:nvPr>
            <p:ph idx="1"/>
          </p:nvPr>
        </p:nvSpPr>
        <p:spPr/>
        <p:txBody>
          <a:bodyPr>
            <a:normAutofit/>
          </a:bodyPr>
          <a:lstStyle/>
          <a:p>
            <a:r>
              <a:rPr lang="en-US" dirty="0"/>
              <a:t>The proposed system is applicable in hazardous environment where a camera can be attached to the robot and can be viewed by the user who is in his station. This system can also be employed in medical field where miniature robot are created that can help doctors for efficient surgery operations</a:t>
            </a:r>
          </a:p>
          <a:p>
            <a:r>
              <a:rPr lang="en-US" dirty="0"/>
              <a:t>It also having proposed utility in field of construction, Military war etc.</a:t>
            </a:r>
          </a:p>
        </p:txBody>
      </p:sp>
    </p:spTree>
    <p:extLst>
      <p:ext uri="{BB962C8B-B14F-4D97-AF65-F5344CB8AC3E}">
        <p14:creationId xmlns:p14="http://schemas.microsoft.com/office/powerpoint/2010/main" val="3064382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47E42-DBAE-44FC-A885-DEBF0474C558}"/>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D8A69329-0900-4C9E-BAD2-9A8BF8BBC66A}"/>
              </a:ext>
            </a:extLst>
          </p:cNvPr>
          <p:cNvSpPr>
            <a:spLocks noGrp="1"/>
          </p:cNvSpPr>
          <p:nvPr>
            <p:ph idx="1"/>
          </p:nvPr>
        </p:nvSpPr>
        <p:spPr>
          <a:xfrm>
            <a:off x="736979" y="2415653"/>
            <a:ext cx="10645254" cy="3794077"/>
          </a:xfrm>
        </p:spPr>
        <p:txBody>
          <a:bodyPr>
            <a:normAutofit fontScale="85000" lnSpcReduction="10000"/>
          </a:bodyPr>
          <a:lstStyle/>
          <a:p>
            <a:r>
              <a:rPr lang="en-US" dirty="0"/>
              <a:t> Gesture Controlled Car is a robot which can be controlled by simple human gestures. The user just needs to wear a gesture device in which a sensor is included. The sensor will record the movement of hand in a specific direction which will result in the motion of the robot in the respective directions. The robot and the Gesture instrument are connected wirelessly through radio waves. User can interact with the robot in a more friendly way due to the wireless communication. We can control the car using accelerometer sensors connected to a hand glove. The sensors are intended to replace the remote control that is generally used to run the car. It will allow user to control the forward, backward, leftward and rightward movements, while using the same accelerometer sensor to control the throttle of the car. Movement of car is controlled by the differential mechanism. The mechanism involves the rotation of both forth &amp; rear wheels of left or right side to move in the anticlockwise direction and the other pair to rotate in the clockwise direction which makes the car to rotate about its own axis without any kind of forward or backward motion. The main advantage of this mechanism is the car with this mechanism can take sharp turn without any difficulty.</a:t>
            </a:r>
            <a:endParaRPr lang="en-IN" dirty="0"/>
          </a:p>
        </p:txBody>
      </p:sp>
    </p:spTree>
    <p:extLst>
      <p:ext uri="{BB962C8B-B14F-4D97-AF65-F5344CB8AC3E}">
        <p14:creationId xmlns:p14="http://schemas.microsoft.com/office/powerpoint/2010/main" val="756028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A864B-3F24-49B8-9A48-609C60B380DA}"/>
              </a:ext>
            </a:extLst>
          </p:cNvPr>
          <p:cNvSpPr>
            <a:spLocks noGrp="1"/>
          </p:cNvSpPr>
          <p:nvPr>
            <p:ph type="title"/>
          </p:nvPr>
        </p:nvSpPr>
        <p:spPr/>
        <p:txBody>
          <a:bodyPr/>
          <a:lstStyle/>
          <a:p>
            <a:r>
              <a:rPr lang="en-IN" dirty="0"/>
              <a:t>Future Ideas:</a:t>
            </a:r>
          </a:p>
        </p:txBody>
      </p:sp>
      <p:sp>
        <p:nvSpPr>
          <p:cNvPr id="3" name="Content Placeholder 2">
            <a:extLst>
              <a:ext uri="{FF2B5EF4-FFF2-40B4-BE49-F238E27FC236}">
                <a16:creationId xmlns:a16="http://schemas.microsoft.com/office/drawing/2014/main" id="{9492575A-8409-43C5-8BC3-F93630FA1465}"/>
              </a:ext>
            </a:extLst>
          </p:cNvPr>
          <p:cNvSpPr>
            <a:spLocks noGrp="1"/>
          </p:cNvSpPr>
          <p:nvPr>
            <p:ph idx="1"/>
          </p:nvPr>
        </p:nvSpPr>
        <p:spPr/>
        <p:txBody>
          <a:bodyPr/>
          <a:lstStyle/>
          <a:p>
            <a:r>
              <a:rPr lang="en-US" dirty="0"/>
              <a:t>. The design and implementation of a gesture control robotic arm using flex sensor is proposed. The robotic arm is designed in such a way that it consists of four movable fingers, each with three linkages, an opposing thumb, a rotating wrist and an elbow. The robotic arm is made to imitate the human hand movements using a hand glove.</a:t>
            </a:r>
            <a:endParaRPr lang="en-IN" dirty="0"/>
          </a:p>
        </p:txBody>
      </p:sp>
    </p:spTree>
    <p:extLst>
      <p:ext uri="{BB962C8B-B14F-4D97-AF65-F5344CB8AC3E}">
        <p14:creationId xmlns:p14="http://schemas.microsoft.com/office/powerpoint/2010/main" val="3726942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35F7-7C54-4403-B90D-8379C2A80562}"/>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C12B4A0-F489-47FC-844F-39DB20833383}"/>
              </a:ext>
            </a:extLst>
          </p:cNvPr>
          <p:cNvSpPr>
            <a:spLocks noGrp="1"/>
          </p:cNvSpPr>
          <p:nvPr>
            <p:ph idx="1"/>
          </p:nvPr>
        </p:nvSpPr>
        <p:spPr>
          <a:xfrm>
            <a:off x="614148" y="2402007"/>
            <a:ext cx="10945505" cy="3807724"/>
          </a:xfrm>
        </p:spPr>
        <p:txBody>
          <a:bodyPr>
            <a:normAutofit fontScale="92500" lnSpcReduction="20000"/>
          </a:bodyPr>
          <a:lstStyle/>
          <a:p>
            <a:pPr marL="0" indent="0">
              <a:buNone/>
            </a:pPr>
            <a:r>
              <a:rPr lang="en-IN" dirty="0"/>
              <a:t> [1] Diksha Goyal , </a:t>
            </a:r>
            <a:r>
              <a:rPr lang="en-IN" dirty="0" err="1"/>
              <a:t>Dr.</a:t>
            </a:r>
            <a:r>
              <a:rPr lang="en-IN" dirty="0"/>
              <a:t> S.P.S. Saini ,” Accelerometer Based Hand Gesture Controlled Wheelchair”, in International Journal on Emerging Technologies , Vol. 2,2013</a:t>
            </a:r>
          </a:p>
          <a:p>
            <a:pPr marL="0" indent="0">
              <a:buNone/>
            </a:pPr>
            <a:r>
              <a:rPr lang="en-IN" dirty="0"/>
              <a:t> [2] </a:t>
            </a:r>
            <a:r>
              <a:rPr lang="en-IN" dirty="0" err="1"/>
              <a:t>Amornched</a:t>
            </a:r>
            <a:r>
              <a:rPr lang="en-IN" dirty="0"/>
              <a:t> </a:t>
            </a:r>
            <a:r>
              <a:rPr lang="en-IN" dirty="0" err="1"/>
              <a:t>Jinda-apiraksa</a:t>
            </a:r>
            <a:r>
              <a:rPr lang="en-IN" dirty="0"/>
              <a:t>, </a:t>
            </a:r>
            <a:r>
              <a:rPr lang="en-IN" dirty="0" err="1"/>
              <a:t>Warong</a:t>
            </a:r>
            <a:r>
              <a:rPr lang="en-IN" dirty="0"/>
              <a:t> </a:t>
            </a:r>
            <a:r>
              <a:rPr lang="en-IN" dirty="0" err="1"/>
              <a:t>Pongstiensak</a:t>
            </a:r>
            <a:r>
              <a:rPr lang="en-IN" dirty="0"/>
              <a:t>, and Toshiaki Kondo,” A Simple Shape-Based Approach to Hand Gesture Recognition , Electrical Engineering/Electronics Computer Telecommunications and Information Technology (ECTI-CON), 2010 International Conference on 2010 </a:t>
            </a:r>
          </a:p>
          <a:p>
            <a:pPr marL="0" indent="0">
              <a:buNone/>
            </a:pPr>
            <a:r>
              <a:rPr lang="en-IN" dirty="0"/>
              <a:t>[3] Akira </a:t>
            </a:r>
            <a:r>
              <a:rPr lang="en-IN" dirty="0" err="1"/>
              <a:t>Utsumi</a:t>
            </a:r>
            <a:r>
              <a:rPr lang="en-IN" dirty="0"/>
              <a:t>, Tsutomu </a:t>
            </a:r>
            <a:r>
              <a:rPr lang="en-IN" dirty="0" err="1"/>
              <a:t>Miyasato</a:t>
            </a:r>
            <a:r>
              <a:rPr lang="en-IN" dirty="0"/>
              <a:t> and Fumio </a:t>
            </a:r>
            <a:r>
              <a:rPr lang="en-IN" dirty="0" err="1"/>
              <a:t>Kishino</a:t>
            </a:r>
            <a:r>
              <a:rPr lang="en-IN" dirty="0"/>
              <a:t>,” </a:t>
            </a:r>
            <a:r>
              <a:rPr lang="en-IN" dirty="0" err="1"/>
              <a:t>MultiCamera</a:t>
            </a:r>
            <a:r>
              <a:rPr lang="en-IN" dirty="0"/>
              <a:t> Hand Pose Recognition System Using Skeleton Image”, Robot and Human Communication, 1995. RO-MAN'95 TOKYO, Proceedings., 4th IEEE International Workshop on 1995</a:t>
            </a:r>
          </a:p>
          <a:p>
            <a:pPr marL="0" indent="0">
              <a:buNone/>
            </a:pPr>
            <a:r>
              <a:rPr lang="en-IN" dirty="0"/>
              <a:t> [4] J. Davis, M. Shah, “Visual gesture recognition”, IEEE Proc.-Vis. Image Signal Process., Vol. 141, No. 2, April 1994</a:t>
            </a:r>
          </a:p>
        </p:txBody>
      </p:sp>
    </p:spTree>
    <p:extLst>
      <p:ext uri="{BB962C8B-B14F-4D97-AF65-F5344CB8AC3E}">
        <p14:creationId xmlns:p14="http://schemas.microsoft.com/office/powerpoint/2010/main" val="2906660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FA8FB-B705-44E7-ACBC-5F4211FFB071}"/>
              </a:ext>
            </a:extLst>
          </p:cNvPr>
          <p:cNvSpPr>
            <a:spLocks noGrp="1"/>
          </p:cNvSpPr>
          <p:nvPr>
            <p:ph type="title"/>
          </p:nvPr>
        </p:nvSpPr>
        <p:spPr/>
        <p:txBody>
          <a:bodyPr>
            <a:normAutofit fontScale="90000"/>
          </a:bodyPr>
          <a:lstStyle/>
          <a:p>
            <a:r>
              <a:rPr lang="en-IN" dirty="0"/>
              <a:t>THE END</a:t>
            </a:r>
            <a:br>
              <a:rPr lang="en-IN" dirty="0"/>
            </a:br>
            <a:endParaRPr lang="en-IN" dirty="0"/>
          </a:p>
        </p:txBody>
      </p:sp>
      <p:sp>
        <p:nvSpPr>
          <p:cNvPr id="3" name="Content Placeholder 2">
            <a:extLst>
              <a:ext uri="{FF2B5EF4-FFF2-40B4-BE49-F238E27FC236}">
                <a16:creationId xmlns:a16="http://schemas.microsoft.com/office/drawing/2014/main" id="{B49939BB-4531-4E0D-B9F3-593555498443}"/>
              </a:ext>
            </a:extLst>
          </p:cNvPr>
          <p:cNvSpPr>
            <a:spLocks noGrp="1"/>
          </p:cNvSpPr>
          <p:nvPr>
            <p:ph idx="1"/>
          </p:nvPr>
        </p:nvSpPr>
        <p:spPr/>
        <p:txBody>
          <a:bodyPr/>
          <a:lstStyle/>
          <a:p>
            <a:r>
              <a:rPr lang="en-IN" dirty="0"/>
              <a:t>THANK YOU </a:t>
            </a:r>
          </a:p>
          <a:p>
            <a:r>
              <a:rPr lang="en-IN" dirty="0"/>
              <a:t>    SUBBMITTED BY :</a:t>
            </a:r>
          </a:p>
          <a:p>
            <a:r>
              <a:rPr lang="en-IN" dirty="0"/>
              <a:t>                     </a:t>
            </a:r>
            <a:r>
              <a:rPr lang="en-IN" dirty="0" err="1"/>
              <a:t>Dhiyaneshkv</a:t>
            </a:r>
            <a:r>
              <a:rPr lang="en-IN" dirty="0"/>
              <a:t>(2019105524)</a:t>
            </a:r>
          </a:p>
          <a:p>
            <a:pPr marL="0" indent="0">
              <a:buNone/>
            </a:pPr>
            <a:endParaRPr lang="en-IN" dirty="0"/>
          </a:p>
          <a:p>
            <a:endParaRPr lang="en-IN" dirty="0"/>
          </a:p>
        </p:txBody>
      </p:sp>
    </p:spTree>
    <p:extLst>
      <p:ext uri="{BB962C8B-B14F-4D97-AF65-F5344CB8AC3E}">
        <p14:creationId xmlns:p14="http://schemas.microsoft.com/office/powerpoint/2010/main" val="383110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140B-4F56-48EC-A413-1A8891C08289}"/>
              </a:ext>
            </a:extLst>
          </p:cNvPr>
          <p:cNvSpPr>
            <a:spLocks noGrp="1"/>
          </p:cNvSpPr>
          <p:nvPr>
            <p:ph type="title"/>
          </p:nvPr>
        </p:nvSpPr>
        <p:spPr/>
        <p:txBody>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 Components used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DD8F878-5A49-4E2E-BBD5-2329A9B0137A}"/>
              </a:ext>
            </a:extLst>
          </p:cNvPr>
          <p:cNvSpPr>
            <a:spLocks noGrp="1"/>
          </p:cNvSpPr>
          <p:nvPr>
            <p:ph idx="1"/>
          </p:nvPr>
        </p:nvSpPr>
        <p:spPr>
          <a:xfrm>
            <a:off x="618186" y="1648495"/>
            <a:ext cx="11024315" cy="4584879"/>
          </a:xfrm>
        </p:spPr>
        <p:txBody>
          <a:bodyPr>
            <a:normAutofit lnSpcReduction="10000"/>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Arduino uno (Receiver and transmitter)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RF pair module (receiver and transmitter)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95275">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L293D Motor driver module(Receiver)</a:t>
            </a:r>
          </a:p>
          <a:p>
            <a:pPr marL="295275">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ADXL335 SENSOR (accelerometer(transmitter))</a:t>
            </a:r>
          </a:p>
          <a:p>
            <a:pPr marL="295275">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Car body with motor.  </a:t>
            </a:r>
          </a:p>
          <a:p>
            <a:pPr marL="295275">
              <a:lnSpc>
                <a:spcPct val="107000"/>
              </a:lnSpc>
            </a:pPr>
            <a:r>
              <a:rPr lang="en-IN" sz="1800" b="1"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1.chasis.</a:t>
            </a:r>
          </a:p>
          <a:p>
            <a:pPr marL="295275">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2.motor with 100 RPM.</a:t>
            </a:r>
          </a:p>
          <a:p>
            <a:pPr marL="295275">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3. caster wheel .</a:t>
            </a:r>
          </a:p>
          <a:p>
            <a:pPr marL="295275">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4.mini bread board .</a:t>
            </a:r>
          </a:p>
          <a:p>
            <a:pPr marL="295275">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5.Jumper wires (m-f).</a:t>
            </a:r>
          </a:p>
          <a:p>
            <a:pPr marL="295275">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6. And pair of 9V battery for power source.</a:t>
            </a:r>
          </a:p>
          <a:p>
            <a:pPr marL="9525" indent="0">
              <a:lnSpc>
                <a:spcPct val="107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95275">
              <a:lnSpc>
                <a:spcPct val="107000"/>
              </a:lnSpc>
            </a:pP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marL="295275">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494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A5BC-83C8-495A-8B43-3F69B55B0A89}"/>
              </a:ext>
            </a:extLst>
          </p:cNvPr>
          <p:cNvSpPr>
            <a:spLocks noGrp="1"/>
          </p:cNvSpPr>
          <p:nvPr>
            <p:ph type="title"/>
          </p:nvPr>
        </p:nvSpPr>
        <p:spPr/>
        <p:txBody>
          <a:bodyPr/>
          <a:lstStyle/>
          <a:p>
            <a:r>
              <a:rPr lang="en-IN" dirty="0"/>
              <a:t>Hardware and software used :</a:t>
            </a:r>
          </a:p>
        </p:txBody>
      </p:sp>
      <p:sp>
        <p:nvSpPr>
          <p:cNvPr id="3" name="Content Placeholder 2">
            <a:extLst>
              <a:ext uri="{FF2B5EF4-FFF2-40B4-BE49-F238E27FC236}">
                <a16:creationId xmlns:a16="http://schemas.microsoft.com/office/drawing/2014/main" id="{E236FF4E-9E76-4A5A-908F-566B3ED669BA}"/>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This is a hardware project which consist the above mentioned parts .</a:t>
            </a:r>
          </a:p>
          <a:p>
            <a:pPr>
              <a:lnSpc>
                <a:spcPct val="115000"/>
              </a:lnSpc>
            </a:pPr>
            <a:r>
              <a:rPr lang="en-IN" dirty="0"/>
              <a:t> </a:t>
            </a:r>
            <a:r>
              <a:rPr lang="en-IN" dirty="0">
                <a:effectLst/>
                <a:latin typeface="Times New Roman" panose="02020603050405020304" pitchFamily="18" charset="0"/>
                <a:ea typeface="Times New Roman" panose="02020603050405020304" pitchFamily="18" charset="0"/>
              </a:rPr>
              <a:t>In this part the overall project of Hardware is divided into 2 parts.:</a:t>
            </a:r>
          </a:p>
          <a:p>
            <a:pPr>
              <a:lnSpc>
                <a:spcPct val="115000"/>
              </a:lnSpc>
            </a:pPr>
            <a:r>
              <a:rPr lang="en-IN" dirty="0">
                <a:effectLst/>
                <a:latin typeface="Times New Roman" panose="02020603050405020304" pitchFamily="18" charset="0"/>
                <a:ea typeface="Times New Roman" panose="02020603050405020304" pitchFamily="18" charset="0"/>
              </a:rPr>
              <a:t> 1.Hand (Transmitter)</a:t>
            </a:r>
          </a:p>
          <a:p>
            <a:pPr>
              <a:lnSpc>
                <a:spcPct val="115000"/>
              </a:lnSpc>
            </a:pPr>
            <a:r>
              <a:rPr lang="en-IN" dirty="0">
                <a:effectLst/>
                <a:latin typeface="Times New Roman" panose="02020603050405020304" pitchFamily="18" charset="0"/>
                <a:ea typeface="Times New Roman" panose="02020603050405020304" pitchFamily="18" charset="0"/>
              </a:rPr>
              <a:t> 2. car body (Receiver)</a:t>
            </a:r>
            <a:endParaRPr lang="en-IN" dirty="0"/>
          </a:p>
          <a:p>
            <a:r>
              <a:rPr lang="en-IN" dirty="0">
                <a:latin typeface="Times New Roman" panose="02020603050405020304" pitchFamily="18" charset="0"/>
                <a:cs typeface="Times New Roman" panose="02020603050405020304" pitchFamily="18" charset="0"/>
              </a:rPr>
              <a:t>The software which is used for this project is Arduino IDE </a:t>
            </a:r>
          </a:p>
          <a:p>
            <a:r>
              <a:rPr lang="en-IN" dirty="0">
                <a:latin typeface="Times New Roman" panose="02020603050405020304" pitchFamily="18" charset="0"/>
                <a:cs typeface="Times New Roman" panose="02020603050405020304" pitchFamily="18" charset="0"/>
              </a:rPr>
              <a:t>Which run’s using C++.</a:t>
            </a:r>
          </a:p>
          <a:p>
            <a:endParaRPr lang="en-IN" dirty="0"/>
          </a:p>
          <a:p>
            <a:endParaRPr lang="en-IN" dirty="0"/>
          </a:p>
        </p:txBody>
      </p:sp>
    </p:spTree>
    <p:extLst>
      <p:ext uri="{BB962C8B-B14F-4D97-AF65-F5344CB8AC3E}">
        <p14:creationId xmlns:p14="http://schemas.microsoft.com/office/powerpoint/2010/main" val="3820973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6926E-BAB2-44D2-B11B-C2A005E67ADB}"/>
              </a:ext>
            </a:extLst>
          </p:cNvPr>
          <p:cNvSpPr>
            <a:spLocks noGrp="1"/>
          </p:cNvSpPr>
          <p:nvPr>
            <p:ph type="title"/>
          </p:nvPr>
        </p:nvSpPr>
        <p:spPr/>
        <p:txBody>
          <a:bodyPr>
            <a:normAutofit/>
          </a:bodyPr>
          <a:lstStyle/>
          <a:p>
            <a:r>
              <a:rPr lang="en-IN" dirty="0"/>
              <a:t>ARDUINO UNO:</a:t>
            </a:r>
          </a:p>
        </p:txBody>
      </p:sp>
      <p:sp>
        <p:nvSpPr>
          <p:cNvPr id="3" name="Content Placeholder 2">
            <a:extLst>
              <a:ext uri="{FF2B5EF4-FFF2-40B4-BE49-F238E27FC236}">
                <a16:creationId xmlns:a16="http://schemas.microsoft.com/office/drawing/2014/main" id="{1D544553-F0E8-44FB-9747-352C486D4F98}"/>
              </a:ext>
            </a:extLst>
          </p:cNvPr>
          <p:cNvSpPr>
            <a:spLocks noGrp="1"/>
          </p:cNvSpPr>
          <p:nvPr>
            <p:ph idx="1"/>
          </p:nvPr>
        </p:nvSpPr>
        <p:spPr>
          <a:xfrm>
            <a:off x="631064" y="2714462"/>
            <a:ext cx="5464936" cy="3715079"/>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Arduino uno , which is the microcontroller used to control all the process going through the whole system .it is an open source hardware and software controller .the language which we are going to use is C/C#. We use 2 board because one for the car bot And the other in hand .  we connect it to our computer and program it and do the further process by running it .and applying it to the used components.</a:t>
            </a:r>
          </a:p>
          <a:p>
            <a:endParaRPr lang="en-IN" dirty="0"/>
          </a:p>
        </p:txBody>
      </p:sp>
      <p:pic>
        <p:nvPicPr>
          <p:cNvPr id="5" name="Picture 4">
            <a:extLst>
              <a:ext uri="{FF2B5EF4-FFF2-40B4-BE49-F238E27FC236}">
                <a16:creationId xmlns:a16="http://schemas.microsoft.com/office/drawing/2014/main" id="{230F2497-8E3E-479B-BD51-3210412AF076}"/>
              </a:ext>
            </a:extLst>
          </p:cNvPr>
          <p:cNvPicPr/>
          <p:nvPr/>
        </p:nvPicPr>
        <p:blipFill>
          <a:blip r:embed="rId2">
            <a:extLst>
              <a:ext uri="{28A0092B-C50C-407E-A947-70E740481C1C}">
                <a14:useLocalDpi xmlns:a14="http://schemas.microsoft.com/office/drawing/2010/main" val="0"/>
              </a:ext>
            </a:extLst>
          </a:blip>
          <a:stretch>
            <a:fillRect/>
          </a:stretch>
        </p:blipFill>
        <p:spPr>
          <a:xfrm>
            <a:off x="6096000" y="2714461"/>
            <a:ext cx="5464936" cy="3518913"/>
          </a:xfrm>
          <a:prstGeom prst="rect">
            <a:avLst/>
          </a:prstGeom>
        </p:spPr>
      </p:pic>
    </p:spTree>
    <p:extLst>
      <p:ext uri="{BB962C8B-B14F-4D97-AF65-F5344CB8AC3E}">
        <p14:creationId xmlns:p14="http://schemas.microsoft.com/office/powerpoint/2010/main" val="1812608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2B6C-2F30-4C8D-B4EE-B39F62355EAA}"/>
              </a:ext>
            </a:extLst>
          </p:cNvPr>
          <p:cNvSpPr>
            <a:spLocks noGrp="1"/>
          </p:cNvSpPr>
          <p:nvPr>
            <p:ph type="title"/>
          </p:nvPr>
        </p:nvSpPr>
        <p:spPr/>
        <p:txBody>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RF pair module (receiver and transmitter):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D750E0A-6EAA-4BEE-B727-EFC39BFBBB0A}"/>
              </a:ext>
            </a:extLst>
          </p:cNvPr>
          <p:cNvSpPr>
            <a:spLocks noGrp="1"/>
          </p:cNvSpPr>
          <p:nvPr>
            <p:ph idx="1"/>
          </p:nvPr>
        </p:nvSpPr>
        <p:spPr>
          <a:xfrm>
            <a:off x="625699" y="2446986"/>
            <a:ext cx="5470301" cy="3784484"/>
          </a:xfrm>
        </p:spPr>
        <p:txBody>
          <a:bodyPr>
            <a:normAutofit lnSpcReduction="10000"/>
          </a:bodyPr>
          <a:lstStyle/>
          <a:p>
            <a:pPr marL="295275">
              <a:lnSpc>
                <a:spcPct val="107000"/>
              </a:lnSpc>
            </a:pP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An RF module (short for radio-frequency module) is a small electronic device used to transmit and/or receive radio signals between two devices.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95275">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RF pair module is the transmitter and receiver used for this project where 1 part is connected to the hand Arduino board and other to the bot ,which collects the received data from the other part .</a:t>
            </a:r>
          </a:p>
          <a:p>
            <a:pPr marL="295275">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Its is 433MHz</a:t>
            </a:r>
          </a:p>
          <a:p>
            <a:pPr marL="295275">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So without antenna min range (3 meter ) and max will be (100 meter )with antenna.</a:t>
            </a:r>
          </a:p>
          <a:p>
            <a:pPr marL="295275">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pic>
        <p:nvPicPr>
          <p:cNvPr id="4" name="Picture 3">
            <a:extLst>
              <a:ext uri="{FF2B5EF4-FFF2-40B4-BE49-F238E27FC236}">
                <a16:creationId xmlns:a16="http://schemas.microsoft.com/office/drawing/2014/main" id="{4A3968F3-197B-4AEF-93D8-2FC508D58EFE}"/>
              </a:ext>
            </a:extLst>
          </p:cNvPr>
          <p:cNvPicPr>
            <a:picLocks noChangeAspect="1"/>
          </p:cNvPicPr>
          <p:nvPr/>
        </p:nvPicPr>
        <p:blipFill>
          <a:blip r:embed="rId2"/>
          <a:stretch>
            <a:fillRect/>
          </a:stretch>
        </p:blipFill>
        <p:spPr>
          <a:xfrm>
            <a:off x="6096000" y="2627293"/>
            <a:ext cx="5254580" cy="1944709"/>
          </a:xfrm>
          <a:prstGeom prst="rect">
            <a:avLst/>
          </a:prstGeom>
        </p:spPr>
      </p:pic>
    </p:spTree>
    <p:extLst>
      <p:ext uri="{BB962C8B-B14F-4D97-AF65-F5344CB8AC3E}">
        <p14:creationId xmlns:p14="http://schemas.microsoft.com/office/powerpoint/2010/main" val="46922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30EE-73DC-4FA4-8E24-A3B82E53A2E8}"/>
              </a:ext>
            </a:extLst>
          </p:cNvPr>
          <p:cNvSpPr>
            <a:spLocks noGrp="1"/>
          </p:cNvSpPr>
          <p:nvPr>
            <p:ph type="title"/>
          </p:nvPr>
        </p:nvSpPr>
        <p:spPr/>
        <p:txBody>
          <a:bodyPr>
            <a:normAutofit fontScale="90000"/>
          </a:bodyPr>
          <a:lstStyle/>
          <a:p>
            <a:pPr marL="295275">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3600" b="1" dirty="0">
                <a:effectLst/>
                <a:latin typeface="Calibri" panose="020F0502020204030204" pitchFamily="34" charset="0"/>
                <a:ea typeface="Calibri" panose="020F0502020204030204" pitchFamily="34" charset="0"/>
                <a:cs typeface="Times New Roman" panose="02020603050405020304" pitchFamily="18" charset="0"/>
              </a:rPr>
              <a:t>L293D Motor driver module: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8084C96-061E-4465-8A22-17B1BCBD1A9D}"/>
              </a:ext>
            </a:extLst>
          </p:cNvPr>
          <p:cNvSpPr>
            <a:spLocks noGrp="1"/>
          </p:cNvSpPr>
          <p:nvPr>
            <p:ph idx="1"/>
          </p:nvPr>
        </p:nvSpPr>
        <p:spPr>
          <a:xfrm>
            <a:off x="592429" y="2446986"/>
            <a:ext cx="5503572" cy="3812146"/>
          </a:xfrm>
        </p:spPr>
        <p:txBody>
          <a:bodyPr/>
          <a:lstStyle/>
          <a:p>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L293D is a typical Motor driver or Motor Driver IC which allows DC motor to drive on either direction. </a:t>
            </a:r>
            <a:r>
              <a:rPr lang="en-IN" sz="1800" dirty="0">
                <a:effectLst/>
                <a:latin typeface="Calibri" panose="020F0502020204030204" pitchFamily="34" charset="0"/>
                <a:ea typeface="Calibri" panose="020F0502020204030204" pitchFamily="34" charset="0"/>
                <a:cs typeface="Calibri" panose="020F0502020204030204" pitchFamily="34" charset="0"/>
              </a:rPr>
              <a:t>L293D IS 16 PIN IC which drive 2 motors simultaneously in 2 different direction.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E6EB7DF-AD9B-4987-8548-26E2AC8C3F5C}"/>
              </a:ext>
            </a:extLst>
          </p:cNvPr>
          <p:cNvPicPr>
            <a:picLocks noChangeAspect="1"/>
          </p:cNvPicPr>
          <p:nvPr/>
        </p:nvPicPr>
        <p:blipFill>
          <a:blip r:embed="rId2"/>
          <a:stretch>
            <a:fillRect/>
          </a:stretch>
        </p:blipFill>
        <p:spPr>
          <a:xfrm>
            <a:off x="6095999" y="2446986"/>
            <a:ext cx="5134377" cy="3700452"/>
          </a:xfrm>
          <a:prstGeom prst="rect">
            <a:avLst/>
          </a:prstGeom>
        </p:spPr>
      </p:pic>
    </p:spTree>
    <p:extLst>
      <p:ext uri="{BB962C8B-B14F-4D97-AF65-F5344CB8AC3E}">
        <p14:creationId xmlns:p14="http://schemas.microsoft.com/office/powerpoint/2010/main" val="1750514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8DF0-A5DA-4499-A601-DA86E9B2318A}"/>
              </a:ext>
            </a:extLst>
          </p:cNvPr>
          <p:cNvSpPr>
            <a:spLocks noGrp="1"/>
          </p:cNvSpPr>
          <p:nvPr>
            <p:ph type="title"/>
          </p:nvPr>
        </p:nvSpPr>
        <p:spPr/>
        <p:txBody>
          <a:bodyPr>
            <a:norm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ADXL335 SENSOR (accelerometer ):</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35C411BD-DD66-43EC-9F03-9C3CC8C7BA7B}"/>
              </a:ext>
            </a:extLst>
          </p:cNvPr>
          <p:cNvSpPr>
            <a:spLocks noGrp="1"/>
          </p:cNvSpPr>
          <p:nvPr>
            <p:ph idx="1"/>
          </p:nvPr>
        </p:nvSpPr>
        <p:spPr>
          <a:xfrm>
            <a:off x="605307" y="2434107"/>
            <a:ext cx="5490693" cy="3825025"/>
          </a:xfrm>
        </p:spPr>
        <p:txBody>
          <a:bodyPr/>
          <a:lstStyle/>
          <a:p>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The ADXL335 is a small, low power, complete 3-axis accelerometer with signal conditioned voltage outputs. It finds the axis’s (X,Y,Z) and send data so that we can calculate the angle at what hand moves and then send the data to bot so that it can </a:t>
            </a:r>
            <a:r>
              <a:rPr lang="en-IN" sz="1800" dirty="0" err="1">
                <a:solidFill>
                  <a:srgbClr val="202124"/>
                </a:solidFill>
                <a:effectLst/>
                <a:latin typeface="Calibri" panose="020F0502020204030204" pitchFamily="34" charset="0"/>
                <a:ea typeface="Calibri" panose="020F0502020204030204" pitchFamily="34" charset="0"/>
                <a:cs typeface="Calibri" panose="020F0502020204030204" pitchFamily="34" charset="0"/>
              </a:rPr>
              <a:t>decied</a:t>
            </a: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its path using code written in Arduino.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AF7401C-45C8-4030-AEA7-66E10933FB55}"/>
              </a:ext>
            </a:extLst>
          </p:cNvPr>
          <p:cNvPicPr>
            <a:picLocks noChangeAspect="1"/>
          </p:cNvPicPr>
          <p:nvPr/>
        </p:nvPicPr>
        <p:blipFill>
          <a:blip r:embed="rId2"/>
          <a:stretch>
            <a:fillRect/>
          </a:stretch>
        </p:blipFill>
        <p:spPr>
          <a:xfrm>
            <a:off x="6096000" y="2493183"/>
            <a:ext cx="4438918" cy="3548822"/>
          </a:xfrm>
          <a:prstGeom prst="rect">
            <a:avLst/>
          </a:prstGeom>
        </p:spPr>
      </p:pic>
    </p:spTree>
    <p:extLst>
      <p:ext uri="{BB962C8B-B14F-4D97-AF65-F5344CB8AC3E}">
        <p14:creationId xmlns:p14="http://schemas.microsoft.com/office/powerpoint/2010/main" val="772754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07F7-DA86-43DC-A3ED-1C9E904DAC68}"/>
              </a:ext>
            </a:extLst>
          </p:cNvPr>
          <p:cNvSpPr>
            <a:spLocks noGrp="1"/>
          </p:cNvSpPr>
          <p:nvPr>
            <p:ph type="title"/>
          </p:nvPr>
        </p:nvSpPr>
        <p:spPr/>
        <p:txBody>
          <a:bodyPr>
            <a:normAutofit/>
          </a:bodyPr>
          <a:lstStyle/>
          <a:p>
            <a:r>
              <a:rPr lang="en-IN" sz="3600" b="1" dirty="0">
                <a:effectLst/>
                <a:latin typeface="Calibri" panose="020F0502020204030204" pitchFamily="34" charset="0"/>
                <a:ea typeface="Calibri" panose="020F0502020204030204" pitchFamily="34" charset="0"/>
                <a:cs typeface="Times New Roman" panose="02020603050405020304" pitchFamily="18" charset="0"/>
              </a:rPr>
              <a:t>Car body with motor:</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sp>
        <p:nvSpPr>
          <p:cNvPr id="3" name="Content Placeholder 2">
            <a:extLst>
              <a:ext uri="{FF2B5EF4-FFF2-40B4-BE49-F238E27FC236}">
                <a16:creationId xmlns:a16="http://schemas.microsoft.com/office/drawing/2014/main" id="{1A477BC7-9FA8-44F4-A03C-057219F45569}"/>
              </a:ext>
            </a:extLst>
          </p:cNvPr>
          <p:cNvSpPr>
            <a:spLocks noGrp="1"/>
          </p:cNvSpPr>
          <p:nvPr>
            <p:ph idx="1"/>
          </p:nvPr>
        </p:nvSpPr>
        <p:spPr>
          <a:xfrm>
            <a:off x="618187" y="2459865"/>
            <a:ext cx="5477814" cy="3786389"/>
          </a:xfrm>
        </p:spPr>
        <p:txBody>
          <a:bodyPr/>
          <a:lstStyle/>
          <a:p>
            <a:pPr marL="295275">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1.chasis</a:t>
            </a:r>
          </a:p>
          <a:p>
            <a:pPr marL="295275">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2.motor with 100 RPM</a:t>
            </a:r>
          </a:p>
          <a:p>
            <a:pPr marL="295275">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3. caster wheel </a:t>
            </a:r>
          </a:p>
          <a:p>
            <a:pPr marL="295275">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4.mini bread board </a:t>
            </a:r>
          </a:p>
          <a:p>
            <a:pPr marL="295275">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5.Jumper wires (m-f)</a:t>
            </a:r>
          </a:p>
          <a:p>
            <a:pPr marL="295275">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6. And pair of 9V battery for power source.</a:t>
            </a:r>
          </a:p>
          <a:p>
            <a:endParaRPr lang="en-IN" dirty="0"/>
          </a:p>
        </p:txBody>
      </p:sp>
      <p:pic>
        <p:nvPicPr>
          <p:cNvPr id="4" name="Picture 3">
            <a:extLst>
              <a:ext uri="{FF2B5EF4-FFF2-40B4-BE49-F238E27FC236}">
                <a16:creationId xmlns:a16="http://schemas.microsoft.com/office/drawing/2014/main" id="{837D4202-9D89-4D91-97A1-049D9D720CBF}"/>
              </a:ext>
            </a:extLst>
          </p:cNvPr>
          <p:cNvPicPr>
            <a:picLocks noChangeAspect="1"/>
          </p:cNvPicPr>
          <p:nvPr/>
        </p:nvPicPr>
        <p:blipFill>
          <a:blip r:embed="rId2"/>
          <a:stretch>
            <a:fillRect/>
          </a:stretch>
        </p:blipFill>
        <p:spPr>
          <a:xfrm>
            <a:off x="6198647" y="2459864"/>
            <a:ext cx="1461911" cy="1303867"/>
          </a:xfrm>
          <a:prstGeom prst="rect">
            <a:avLst/>
          </a:prstGeom>
        </p:spPr>
      </p:pic>
      <p:pic>
        <p:nvPicPr>
          <p:cNvPr id="5" name="Picture 4">
            <a:extLst>
              <a:ext uri="{FF2B5EF4-FFF2-40B4-BE49-F238E27FC236}">
                <a16:creationId xmlns:a16="http://schemas.microsoft.com/office/drawing/2014/main" id="{463761D0-9B5B-41E6-8AC4-A81900F8E672}"/>
              </a:ext>
            </a:extLst>
          </p:cNvPr>
          <p:cNvPicPr>
            <a:picLocks noChangeAspect="1"/>
          </p:cNvPicPr>
          <p:nvPr/>
        </p:nvPicPr>
        <p:blipFill>
          <a:blip r:embed="rId3"/>
          <a:stretch>
            <a:fillRect/>
          </a:stretch>
        </p:blipFill>
        <p:spPr>
          <a:xfrm>
            <a:off x="7763204" y="2484037"/>
            <a:ext cx="1148976" cy="1309495"/>
          </a:xfrm>
          <a:prstGeom prst="rect">
            <a:avLst/>
          </a:prstGeom>
        </p:spPr>
      </p:pic>
      <p:pic>
        <p:nvPicPr>
          <p:cNvPr id="6" name="Picture 5">
            <a:extLst>
              <a:ext uri="{FF2B5EF4-FFF2-40B4-BE49-F238E27FC236}">
                <a16:creationId xmlns:a16="http://schemas.microsoft.com/office/drawing/2014/main" id="{93EFE85B-02D8-42E7-A756-D88D05EEEBA4}"/>
              </a:ext>
            </a:extLst>
          </p:cNvPr>
          <p:cNvPicPr>
            <a:picLocks noChangeAspect="1"/>
          </p:cNvPicPr>
          <p:nvPr/>
        </p:nvPicPr>
        <p:blipFill>
          <a:blip r:embed="rId4"/>
          <a:stretch>
            <a:fillRect/>
          </a:stretch>
        </p:blipFill>
        <p:spPr>
          <a:xfrm>
            <a:off x="9037826" y="2881969"/>
            <a:ext cx="2052045" cy="911563"/>
          </a:xfrm>
          <a:prstGeom prst="rect">
            <a:avLst/>
          </a:prstGeom>
        </p:spPr>
      </p:pic>
      <p:pic>
        <p:nvPicPr>
          <p:cNvPr id="7" name="Picture 6">
            <a:extLst>
              <a:ext uri="{FF2B5EF4-FFF2-40B4-BE49-F238E27FC236}">
                <a16:creationId xmlns:a16="http://schemas.microsoft.com/office/drawing/2014/main" id="{0A719081-56CA-4F99-A33B-568CEE3BA1BC}"/>
              </a:ext>
            </a:extLst>
          </p:cNvPr>
          <p:cNvPicPr>
            <a:picLocks noChangeAspect="1"/>
          </p:cNvPicPr>
          <p:nvPr/>
        </p:nvPicPr>
        <p:blipFill>
          <a:blip r:embed="rId5"/>
          <a:stretch>
            <a:fillRect/>
          </a:stretch>
        </p:blipFill>
        <p:spPr>
          <a:xfrm>
            <a:off x="6229083" y="4353059"/>
            <a:ext cx="1577768" cy="1210614"/>
          </a:xfrm>
          <a:prstGeom prst="rect">
            <a:avLst/>
          </a:prstGeom>
        </p:spPr>
      </p:pic>
      <p:pic>
        <p:nvPicPr>
          <p:cNvPr id="8" name="Picture 7">
            <a:extLst>
              <a:ext uri="{FF2B5EF4-FFF2-40B4-BE49-F238E27FC236}">
                <a16:creationId xmlns:a16="http://schemas.microsoft.com/office/drawing/2014/main" id="{CC24BA9E-8076-4700-825B-EA367867A1B9}"/>
              </a:ext>
            </a:extLst>
          </p:cNvPr>
          <p:cNvPicPr>
            <a:picLocks noChangeAspect="1"/>
          </p:cNvPicPr>
          <p:nvPr/>
        </p:nvPicPr>
        <p:blipFill>
          <a:blip r:embed="rId6"/>
          <a:stretch>
            <a:fillRect/>
          </a:stretch>
        </p:blipFill>
        <p:spPr>
          <a:xfrm>
            <a:off x="8119630" y="4353058"/>
            <a:ext cx="1475131" cy="1338963"/>
          </a:xfrm>
          <a:prstGeom prst="rect">
            <a:avLst/>
          </a:prstGeom>
        </p:spPr>
      </p:pic>
    </p:spTree>
    <p:extLst>
      <p:ext uri="{BB962C8B-B14F-4D97-AF65-F5344CB8AC3E}">
        <p14:creationId xmlns:p14="http://schemas.microsoft.com/office/powerpoint/2010/main" val="4590080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379</TotalTime>
  <Words>1320</Words>
  <Application>Microsoft Office PowerPoint</Application>
  <PresentationFormat>Widescreen</PresentationFormat>
  <Paragraphs>82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Garamond</vt:lpstr>
      <vt:lpstr>Times New Roman</vt:lpstr>
      <vt:lpstr>typonine sans medium</vt:lpstr>
      <vt:lpstr>Organic</vt:lpstr>
      <vt:lpstr> “ MINI PROJECT-                      Hand Gesture Controlled Robot using Arduino.</vt:lpstr>
      <vt:lpstr>ABSTRACT:</vt:lpstr>
      <vt:lpstr> Components used : </vt:lpstr>
      <vt:lpstr>Hardware and software used :</vt:lpstr>
      <vt:lpstr>ARDUINO UNO:</vt:lpstr>
      <vt:lpstr>RF pair module (receiver and transmitter): </vt:lpstr>
      <vt:lpstr>  L293D Motor driver module: </vt:lpstr>
      <vt:lpstr>ADXL335 SENSOR (accelerometer ): </vt:lpstr>
      <vt:lpstr>Car body with motor: </vt:lpstr>
      <vt:lpstr>BLOCK DAIGRAM:</vt:lpstr>
      <vt:lpstr>EXAMPLE MODEL:</vt:lpstr>
      <vt:lpstr>HAND GESTURES:</vt:lpstr>
      <vt:lpstr>Project division </vt:lpstr>
      <vt:lpstr>Transmitter </vt:lpstr>
      <vt:lpstr>Circuit diagram  </vt:lpstr>
      <vt:lpstr>Receiver </vt:lpstr>
      <vt:lpstr>Circuit diagram </vt:lpstr>
      <vt:lpstr>Conclusion </vt:lpstr>
      <vt:lpstr>FUTURE SCOPE</vt:lpstr>
      <vt:lpstr>Future Ideas:</vt:lpstr>
      <vt:lpstr>REFERENCES</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 MINI PROJECT-                      Hand Gesture Controlled Robot using Arduino.</dc:title>
  <dc:creator>DHIYANESH KV</dc:creator>
  <cp:lastModifiedBy>dhiyanesh kv</cp:lastModifiedBy>
  <cp:revision>7</cp:revision>
  <dcterms:created xsi:type="dcterms:W3CDTF">2021-10-11T10:15:07Z</dcterms:created>
  <dcterms:modified xsi:type="dcterms:W3CDTF">2022-01-12T07:05:07Z</dcterms:modified>
</cp:coreProperties>
</file>