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000" autoAdjust="0"/>
    <p:restoredTop sz="94660"/>
  </p:normalViewPr>
  <p:slideViewPr>
    <p:cSldViewPr snapToGrid="0">
      <p:cViewPr varScale="1">
        <p:scale>
          <a:sx n="67" d="100"/>
          <a:sy n="67" d="100"/>
        </p:scale>
        <p:origin x="858"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C35E99F5-70EB-474F-B7EA-166F0D2DD04A}" type="datetimeFigureOut">
              <a:rPr lang="en-IN" smtClean="0"/>
              <a:t>23-09-2024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IN"/>
          </a:p>
        </p:txBody>
      </p:sp>
      <p:sp>
        <p:nvSpPr>
          <p:cNvPr id="104864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5" name="Date Placeholder 3"/>
          <p:cNvSpPr>
            <a:spLocks noGrp="1"/>
          </p:cNvSpPr>
          <p:nvPr>
            <p:ph type="dt" sz="half" idx="10"/>
          </p:nvPr>
        </p:nvSpPr>
        <p:spPr/>
        <p:txBody>
          <a:bodyPr/>
          <a:p>
            <a:fld id="{C35E99F5-70EB-474F-B7EA-166F0D2DD04A}" type="datetimeFigureOut">
              <a:rPr lang="en-IN" smtClean="0"/>
              <a:t>23-09-2024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32"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3"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4" name="Date Placeholder 3"/>
          <p:cNvSpPr>
            <a:spLocks noGrp="1"/>
          </p:cNvSpPr>
          <p:nvPr>
            <p:ph type="dt" sz="half" idx="10"/>
          </p:nvPr>
        </p:nvSpPr>
        <p:spPr/>
        <p:txBody>
          <a:bodyPr/>
          <a:p>
            <a:fld id="{C35E99F5-70EB-474F-B7EA-166F0D2DD04A}" type="datetimeFigureOut">
              <a:rPr lang="en-IN" smtClean="0"/>
              <a:t>23-09-2024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lang="en-IN"/>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10"/>
          </p:nvPr>
        </p:nvSpPr>
        <p:spPr/>
        <p:txBody>
          <a:bodyPr/>
          <a:p>
            <a:fld id="{C35E99F5-70EB-474F-B7EA-166F0D2DD04A}" type="datetimeFigureOut">
              <a:rPr lang="en-IN" smtClean="0"/>
              <a:t>23-09-2024</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4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p>
            <a:fld id="{C35E99F5-70EB-474F-B7EA-166F0D2DD04A}" type="datetimeFigureOut">
              <a:rPr lang="en-IN" smtClean="0"/>
              <a:t>23-09-2024</a:t>
            </a:fld>
            <a:endParaRPr lang="en-IN"/>
          </a:p>
        </p:txBody>
      </p:sp>
      <p:sp>
        <p:nvSpPr>
          <p:cNvPr id="1048651" name="Footer Placeholder 4"/>
          <p:cNvSpPr>
            <a:spLocks noGrp="1"/>
          </p:cNvSpPr>
          <p:nvPr>
            <p:ph type="ftr" sz="quarter" idx="11"/>
          </p:nvPr>
        </p:nvSpPr>
        <p:spPr/>
        <p:txBody>
          <a:bodyPr/>
          <a:p>
            <a:endParaRPr lang="en-IN"/>
          </a:p>
        </p:txBody>
      </p:sp>
      <p:sp>
        <p:nvSpPr>
          <p:cNvPr id="1048652" name="Slide Number Placeholder 5"/>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lang="en-IN"/>
          </a:p>
        </p:txBody>
      </p:sp>
      <p:sp>
        <p:nvSpPr>
          <p:cNvPr id="1048654"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5"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Date Placeholder 4"/>
          <p:cNvSpPr>
            <a:spLocks noGrp="1"/>
          </p:cNvSpPr>
          <p:nvPr>
            <p:ph type="dt" sz="half" idx="10"/>
          </p:nvPr>
        </p:nvSpPr>
        <p:spPr/>
        <p:txBody>
          <a:bodyPr/>
          <a:p>
            <a:fld id="{C35E99F5-70EB-474F-B7EA-166F0D2DD04A}" type="datetimeFigureOut">
              <a:rPr lang="en-IN" smtClean="0"/>
              <a:t>23-09-2024</a:t>
            </a:fld>
            <a:endParaRPr lang="en-IN"/>
          </a:p>
        </p:txBody>
      </p:sp>
      <p:sp>
        <p:nvSpPr>
          <p:cNvPr id="1048657" name="Footer Placeholder 5"/>
          <p:cNvSpPr>
            <a:spLocks noGrp="1"/>
          </p:cNvSpPr>
          <p:nvPr>
            <p:ph type="ftr" sz="quarter" idx="11"/>
          </p:nvPr>
        </p:nvSpPr>
        <p:spPr/>
        <p:txBody>
          <a:bodyPr/>
          <a:p>
            <a:endParaRPr lang="en-IN"/>
          </a:p>
        </p:txBody>
      </p:sp>
      <p:sp>
        <p:nvSpPr>
          <p:cNvPr id="1048658" name="Slide Number Placeholder 6"/>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59"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6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Date Placeholder 6"/>
          <p:cNvSpPr>
            <a:spLocks noGrp="1"/>
          </p:cNvSpPr>
          <p:nvPr>
            <p:ph type="dt" sz="half" idx="10"/>
          </p:nvPr>
        </p:nvSpPr>
        <p:spPr/>
        <p:txBody>
          <a:bodyPr/>
          <a:p>
            <a:fld id="{C35E99F5-70EB-474F-B7EA-166F0D2DD04A}" type="datetimeFigureOut">
              <a:rPr lang="en-IN" smtClean="0"/>
              <a:t>23-09-2024</a:t>
            </a:fld>
            <a:endParaRPr lang="en-IN"/>
          </a:p>
        </p:txBody>
      </p:sp>
      <p:sp>
        <p:nvSpPr>
          <p:cNvPr id="1048665" name="Footer Placeholder 7"/>
          <p:cNvSpPr>
            <a:spLocks noGrp="1"/>
          </p:cNvSpPr>
          <p:nvPr>
            <p:ph type="ftr" sz="quarter" idx="11"/>
          </p:nvPr>
        </p:nvSpPr>
        <p:spPr/>
        <p:txBody>
          <a:bodyPr/>
          <a:p>
            <a:endParaRPr lang="en-IN"/>
          </a:p>
        </p:txBody>
      </p:sp>
      <p:sp>
        <p:nvSpPr>
          <p:cNvPr id="1048666" name="Slide Number Placeholder 8"/>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lang="en-IN"/>
          </a:p>
        </p:txBody>
      </p:sp>
      <p:sp>
        <p:nvSpPr>
          <p:cNvPr id="1048629" name="Date Placeholder 2"/>
          <p:cNvSpPr>
            <a:spLocks noGrp="1"/>
          </p:cNvSpPr>
          <p:nvPr>
            <p:ph type="dt" sz="half" idx="10"/>
          </p:nvPr>
        </p:nvSpPr>
        <p:spPr/>
        <p:txBody>
          <a:bodyPr/>
          <a:p>
            <a:fld id="{C35E99F5-70EB-474F-B7EA-166F0D2DD04A}" type="datetimeFigureOut">
              <a:rPr lang="en-IN" smtClean="0"/>
              <a:t>23-09-2024</a:t>
            </a:fld>
            <a:endParaRPr lang="en-IN"/>
          </a:p>
        </p:txBody>
      </p:sp>
      <p:sp>
        <p:nvSpPr>
          <p:cNvPr id="1048630" name="Footer Placeholder 3"/>
          <p:cNvSpPr>
            <a:spLocks noGrp="1"/>
          </p:cNvSpPr>
          <p:nvPr>
            <p:ph type="ftr" sz="quarter" idx="11"/>
          </p:nvPr>
        </p:nvSpPr>
        <p:spPr/>
        <p:txBody>
          <a:bodyPr/>
          <a:p>
            <a:endParaRPr lang="en-IN"/>
          </a:p>
        </p:txBody>
      </p:sp>
      <p:sp>
        <p:nvSpPr>
          <p:cNvPr id="1048631" name="Slide Number Placeholder 4"/>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588" name="Date Placeholder 1"/>
          <p:cNvSpPr>
            <a:spLocks noGrp="1"/>
          </p:cNvSpPr>
          <p:nvPr>
            <p:ph type="dt" sz="half" idx="10"/>
          </p:nvPr>
        </p:nvSpPr>
        <p:spPr/>
        <p:txBody>
          <a:bodyPr/>
          <a:p>
            <a:fld id="{C35E99F5-70EB-474F-B7EA-166F0D2DD04A}" type="datetimeFigureOut">
              <a:rPr lang="en-IN" smtClean="0"/>
              <a:t>23-09-2024</a:t>
            </a:fld>
            <a:endParaRPr lang="en-IN"/>
          </a:p>
        </p:txBody>
      </p:sp>
      <p:sp>
        <p:nvSpPr>
          <p:cNvPr id="1048589" name="Footer Placeholder 2"/>
          <p:cNvSpPr>
            <a:spLocks noGrp="1"/>
          </p:cNvSpPr>
          <p:nvPr>
            <p:ph type="ftr" sz="quarter" idx="11"/>
          </p:nvPr>
        </p:nvSpPr>
        <p:spPr/>
        <p:txBody>
          <a:bodyPr/>
          <a:p>
            <a:endParaRPr lang="en-IN"/>
          </a:p>
        </p:txBody>
      </p:sp>
      <p:sp>
        <p:nvSpPr>
          <p:cNvPr id="1048590" name="Slide Number Placeholder 3"/>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6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Date Placeholder 4"/>
          <p:cNvSpPr>
            <a:spLocks noGrp="1"/>
          </p:cNvSpPr>
          <p:nvPr>
            <p:ph type="dt" sz="half" idx="10"/>
          </p:nvPr>
        </p:nvSpPr>
        <p:spPr/>
        <p:txBody>
          <a:bodyPr/>
          <a:p>
            <a:fld id="{C35E99F5-70EB-474F-B7EA-166F0D2DD04A}" type="datetimeFigureOut">
              <a:rPr lang="en-IN" smtClean="0"/>
              <a:t>23-09-2024</a:t>
            </a:fld>
            <a:endParaRPr lang="en-IN"/>
          </a:p>
        </p:txBody>
      </p:sp>
      <p:sp>
        <p:nvSpPr>
          <p:cNvPr id="1048671" name="Footer Placeholder 5"/>
          <p:cNvSpPr>
            <a:spLocks noGrp="1"/>
          </p:cNvSpPr>
          <p:nvPr>
            <p:ph type="ftr" sz="quarter" idx="11"/>
          </p:nvPr>
        </p:nvSpPr>
        <p:spPr/>
        <p:txBody>
          <a:bodyPr/>
          <a:p>
            <a:endParaRPr lang="en-IN"/>
          </a:p>
        </p:txBody>
      </p:sp>
      <p:sp>
        <p:nvSpPr>
          <p:cNvPr id="1048672" name="Slide Number Placeholder 6"/>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0" name="Date Placeholder 4"/>
          <p:cNvSpPr>
            <a:spLocks noGrp="1"/>
          </p:cNvSpPr>
          <p:nvPr>
            <p:ph type="dt" sz="half" idx="10"/>
          </p:nvPr>
        </p:nvSpPr>
        <p:spPr/>
        <p:txBody>
          <a:bodyPr/>
          <a:p>
            <a:fld id="{C35E99F5-70EB-474F-B7EA-166F0D2DD04A}" type="datetimeFigureOut">
              <a:rPr lang="en-IN" smtClean="0"/>
              <a:t>23-09-2024</a:t>
            </a:fld>
            <a:endParaRPr lang="en-IN"/>
          </a:p>
        </p:txBody>
      </p:sp>
      <p:sp>
        <p:nvSpPr>
          <p:cNvPr id="1048641" name="Footer Placeholder 5"/>
          <p:cNvSpPr>
            <a:spLocks noGrp="1"/>
          </p:cNvSpPr>
          <p:nvPr>
            <p:ph type="ftr" sz="quarter" idx="11"/>
          </p:nvPr>
        </p:nvSpPr>
        <p:spPr/>
        <p:txBody>
          <a:bodyPr/>
          <a:p>
            <a:endParaRPr lang="en-IN"/>
          </a:p>
        </p:txBody>
      </p:sp>
      <p:sp>
        <p:nvSpPr>
          <p:cNvPr id="1048642" name="Slide Number Placeholder 6"/>
          <p:cNvSpPr>
            <a:spLocks noGrp="1"/>
          </p:cNvSpPr>
          <p:nvPr>
            <p:ph type="sldNum" sz="quarter" idx="12"/>
          </p:nvPr>
        </p:nvSpPr>
        <p:spPr/>
        <p:txBody>
          <a:bodyPr/>
          <a:p>
            <a:fld id="{55E1FA8F-7907-405A-ACCF-8B2B6D2AABD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35E99F5-70EB-474F-B7EA-166F0D2DD04A}" type="datetimeFigureOut">
              <a:rPr lang="en-IN" smtClean="0"/>
              <a:t>23-09-2024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5E1FA8F-7907-405A-ACCF-8B2B6D2AABD7}"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028699" y="0"/>
            <a:ext cx="9986963" cy="1655762"/>
          </a:xfrm>
        </p:spPr>
        <p:txBody>
          <a:bodyPr>
            <a:normAutofit fontScale="96667"/>
          </a:bodyPr>
          <a:p>
            <a:r>
              <a:rPr b="1" dirty="0" i="0" lang="en-IN">
                <a:solidFill>
                  <a:srgbClr val="000000"/>
                </a:solidFill>
                <a:effectLst/>
                <a:latin typeface="Times New Roman" panose="02020603050405020304" pitchFamily="18" charset="0"/>
                <a:cs typeface="Times New Roman" panose="02020603050405020304" pitchFamily="18" charset="0"/>
              </a:rPr>
              <a:t>MGB1201 Python Programming Project Phase - </a:t>
            </a:r>
            <a:r>
              <a:rPr b="1" dirty="0" i="0" lang="en-US">
                <a:solidFill>
                  <a:srgbClr val="000000"/>
                </a:solidFill>
                <a:effectLst/>
                <a:latin typeface="Times New Roman" panose="02020603050405020304" pitchFamily="18" charset="0"/>
                <a:cs typeface="Times New Roman" panose="02020603050405020304" pitchFamily="18" charset="0"/>
              </a:rPr>
              <a:t>2</a:t>
            </a:r>
            <a:endParaRPr dirty="0" lang="en-IN">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1524000" y="5202238"/>
            <a:ext cx="9144000" cy="1655762"/>
          </a:xfrm>
        </p:spPr>
        <p:txBody>
          <a:bodyPr/>
          <a:p>
            <a:r>
              <a:rPr dirty="0" lang="en-US"/>
              <a:t>Project Member 1:</a:t>
            </a:r>
            <a:r>
              <a:rPr dirty="0" lang="en-US"/>
              <a:t>D</a:t>
            </a:r>
            <a:r>
              <a:rPr dirty="0" lang="en-US"/>
              <a:t>H</a:t>
            </a:r>
            <a:r>
              <a:rPr dirty="0" lang="en-US"/>
              <a:t>I</a:t>
            </a:r>
            <a:r>
              <a:rPr dirty="0" lang="en-US"/>
              <a:t>Y</a:t>
            </a:r>
            <a:r>
              <a:rPr dirty="0" lang="en-US"/>
              <a:t>A</a:t>
            </a:r>
            <a:r>
              <a:rPr dirty="0" lang="en-US"/>
              <a:t>N</a:t>
            </a:r>
            <a:r>
              <a:rPr dirty="0" lang="en-US"/>
              <a:t>E</a:t>
            </a:r>
            <a:r>
              <a:rPr dirty="0" lang="en-US"/>
              <a:t>S</a:t>
            </a:r>
            <a:r>
              <a:rPr dirty="0" lang="en-US"/>
              <a:t>H</a:t>
            </a:r>
            <a:r>
              <a:rPr dirty="0" lang="en-US"/>
              <a:t>W</a:t>
            </a:r>
            <a:r>
              <a:rPr dirty="0" lang="en-US"/>
              <a:t>A</a:t>
            </a:r>
            <a:r>
              <a:rPr dirty="0" lang="en-US"/>
              <a:t>R</a:t>
            </a:r>
            <a:r>
              <a:rPr dirty="0" lang="en-US"/>
              <a:t>A</a:t>
            </a:r>
            <a:r>
              <a:rPr dirty="0" lang="en-US"/>
              <a:t>N</a:t>
            </a:r>
            <a:r>
              <a:rPr dirty="0" lang="en-US"/>
              <a:t>.</a:t>
            </a:r>
            <a:r>
              <a:rPr dirty="0" lang="en-US"/>
              <a:t>V</a:t>
            </a:r>
            <a:endParaRPr altLang="en-US" lang="zh-CN"/>
          </a:p>
          <a:p>
            <a:r>
              <a:rPr dirty="0" lang="en-US"/>
              <a:t>Project Member 2:</a:t>
            </a:r>
            <a:r>
              <a:rPr dirty="0" lang="en-US"/>
              <a:t>R</a:t>
            </a:r>
            <a:r>
              <a:rPr dirty="0" lang="en-US"/>
              <a:t>A</a:t>
            </a:r>
            <a:r>
              <a:rPr dirty="0" lang="en-US"/>
              <a:t>H</a:t>
            </a:r>
            <a:r>
              <a:rPr dirty="0" lang="en-US"/>
              <a:t>U</a:t>
            </a:r>
            <a:r>
              <a:rPr dirty="0" lang="en-US"/>
              <a:t>L</a:t>
            </a:r>
            <a:r>
              <a:rPr dirty="0" lang="en-US"/>
              <a:t>.</a:t>
            </a:r>
            <a:r>
              <a:rPr dirty="0" lang="en-US"/>
              <a:t>D</a:t>
            </a: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5" name="Title 1"/>
          <p:cNvSpPr>
            <a:spLocks noGrp="1"/>
          </p:cNvSpPr>
          <p:nvPr>
            <p:ph type="title"/>
          </p:nvPr>
        </p:nvSpPr>
        <p:spPr/>
        <p:txBody>
          <a:bodyPr/>
          <a:p>
            <a:pPr algn="ctr"/>
            <a:r>
              <a:rPr b="1" dirty="0" lang="en-US"/>
              <a:t>Work Methodology Flowchart</a:t>
            </a:r>
            <a:br>
              <a:rPr b="1" dirty="0" lang="en-US"/>
            </a:br>
            <a:endParaRPr dirty="0" lang="en-IN"/>
          </a:p>
        </p:txBody>
      </p:sp>
      <p:pic>
        <p:nvPicPr>
          <p:cNvPr id="2097154" name=""/>
          <p:cNvPicPr>
            <a:picLocks/>
          </p:cNvPicPr>
          <p:nvPr/>
        </p:nvPicPr>
        <p:blipFill>
          <a:blip xmlns:r="http://schemas.openxmlformats.org/officeDocument/2006/relationships" r:embed="rId1"/>
          <a:srcRect l="0" t="0" r="2124" b="10610"/>
          <a:stretch>
            <a:fillRect/>
          </a:stretch>
        </p:blipFill>
        <p:spPr>
          <a:xfrm>
            <a:off x="3803651" y="1366863"/>
            <a:ext cx="4487315" cy="454603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b="1" dirty="0" lang="en-US"/>
              <a:t>Python Programming Work Methodology Flowchart Template</a:t>
            </a:r>
            <a:br>
              <a:rPr b="1" dirty="0" lang="en-US"/>
            </a:br>
            <a:endParaRPr dirty="0" lang="en-IN"/>
          </a:p>
        </p:txBody>
      </p:sp>
      <p:sp>
        <p:nvSpPr>
          <p:cNvPr id="1048617" name="Content Placeholder 2"/>
          <p:cNvSpPr>
            <a:spLocks noGrp="1"/>
          </p:cNvSpPr>
          <p:nvPr>
            <p:ph idx="1"/>
          </p:nvPr>
        </p:nvSpPr>
        <p:spPr/>
        <p:txBody>
          <a:bodyPr>
            <a:normAutofit/>
          </a:bodyPr>
          <a:p>
            <a:r>
              <a:rPr b="1" dirty="0" lang="en-US"/>
              <a:t>Start</a:t>
            </a:r>
            <a:endParaRPr dirty="0" lang="en-US"/>
          </a:p>
          <a:p>
            <a:pPr>
              <a:buFont typeface="+mj-lt"/>
              <a:buAutoNum type="arabicPeriod"/>
            </a:pPr>
            <a:r>
              <a:rPr b="1" dirty="0" lang="en-US"/>
              <a:t>Understand the Problem:</a:t>
            </a:r>
            <a:r>
              <a:rPr b="1" dirty="0" lang="en-US"/>
              <a:t> </a:t>
            </a:r>
            <a:r>
              <a:rPr b="1" dirty="0" lang="en-US"/>
              <a:t>Issue: Designers often spend excessive time on repetitive tasks such as drawing, modifying, and updating components.</a:t>
            </a:r>
            <a:endParaRPr altLang="en-US" lang="zh-CN"/>
          </a:p>
          <a:p>
            <a:pPr>
              <a:buFont typeface="+mj-lt"/>
              <a:buAutoNum type="arabicPeriod"/>
            </a:pPr>
            <a:r>
              <a:rPr b="1" dirty="0" lang="en-US"/>
              <a:t>Plan Your Approach:</a:t>
            </a:r>
            <a:r>
              <a:rPr dirty="0" lang="en-US"/>
              <a:t> </a:t>
            </a:r>
            <a:r>
              <a:rPr dirty="0" lang="en-US"/>
              <a:t>Develop essential functionalities such as 2D and 3D modeling, parametric design, and geometric constra</a:t>
            </a:r>
            <a:r>
              <a:rPr b="1" dirty="0" lang="en-US"/>
              <a:t>c</a:t>
            </a:r>
            <a:r>
              <a:rPr b="1" dirty="0" lang="en-US"/>
              <a:t>t</a:t>
            </a:r>
            <a:endParaRPr altLang="en-US" lang="zh-CN"/>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8" name=""/>
          <p:cNvSpPr txBox="1"/>
          <p:nvPr/>
        </p:nvSpPr>
        <p:spPr>
          <a:xfrm>
            <a:off x="235103" y="737408"/>
            <a:ext cx="4000000" cy="510540"/>
          </a:xfrm>
          <a:prstGeom prst="rect"/>
        </p:spPr>
        <p:txBody>
          <a:bodyPr rtlCol="0" wrap="square">
            <a:spAutoFit/>
          </a:bodyPr>
          <a:p>
            <a:r>
              <a:rPr sz="2800" lang="en-US">
                <a:solidFill>
                  <a:srgbClr val="000000"/>
                </a:solidFill>
              </a:rPr>
              <a:t>Design</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d</a:t>
            </a:r>
            <a:r>
              <a:rPr sz="2800" lang="en-US">
                <a:solidFill>
                  <a:srgbClr val="000000"/>
                </a:solidFill>
              </a:rPr>
              <a:t>e</a:t>
            </a:r>
            <a:r>
              <a:rPr sz="2800" lang="en-US">
                <a:solidFill>
                  <a:srgbClr val="000000"/>
                </a:solidFill>
              </a:rPr>
              <a:t> </a:t>
            </a:r>
            <a:r>
              <a:rPr sz="2800" lang="en-US">
                <a:solidFill>
                  <a:srgbClr val="000000"/>
                </a:solidFill>
              </a:rPr>
              <a:t>:</a:t>
            </a:r>
            <a:endParaRPr sz="2800" lang="en-IN">
              <a:solidFill>
                <a:srgbClr val="000000"/>
              </a:solidFill>
            </a:endParaRPr>
          </a:p>
        </p:txBody>
      </p:sp>
      <p:pic>
        <p:nvPicPr>
          <p:cNvPr id="2097155" name=""/>
          <p:cNvPicPr>
            <a:picLocks/>
          </p:cNvPicPr>
          <p:nvPr/>
        </p:nvPicPr>
        <p:blipFill>
          <a:blip xmlns:r="http://schemas.openxmlformats.org/officeDocument/2006/relationships" r:embed="rId1"/>
          <a:srcRect l="2406" t="0" r="8185" b="39107"/>
          <a:stretch>
            <a:fillRect/>
          </a:stretch>
        </p:blipFill>
        <p:spPr>
          <a:xfrm rot="0">
            <a:off x="535045" y="1574231"/>
            <a:ext cx="10219422" cy="458248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1"/>
          <p:cNvSpPr>
            <a:spLocks noGrp="1"/>
          </p:cNvSpPr>
          <p:nvPr>
            <p:ph type="title"/>
          </p:nvPr>
        </p:nvSpPr>
        <p:spPr/>
        <p:txBody>
          <a:bodyPr/>
          <a:p>
            <a:r>
              <a:rPr dirty="0" lang="en-IN"/>
              <a:t>Literature Review &amp; Problem Identification</a:t>
            </a:r>
          </a:p>
        </p:txBody>
      </p:sp>
      <p:sp>
        <p:nvSpPr>
          <p:cNvPr id="1048620" name="Content Placeholder 2"/>
          <p:cNvSpPr>
            <a:spLocks noGrp="1"/>
          </p:cNvSpPr>
          <p:nvPr>
            <p:ph idx="1"/>
          </p:nvPr>
        </p:nvSpPr>
        <p:spPr/>
        <p:txBody>
          <a:bodyPr/>
          <a:p>
            <a:pPr>
              <a:buFont typeface="Arial" panose="020B0604020202020204" pitchFamily="34" charset="0"/>
              <a:buChar char="•"/>
            </a:pPr>
            <a:r>
              <a:rPr b="1" dirty="0" lang="en-US"/>
              <a:t>Key Points:</a:t>
            </a:r>
          </a:p>
          <a:p>
            <a:pPr>
              <a:buFont typeface="Arial" panose="020B0604020202020204" pitchFamily="34" charset="0"/>
              <a:buChar char="•"/>
            </a:pPr>
            <a:r>
              <a:rPr altLang="en-US" b="1" dirty="0" lang="en-US"/>
              <a:t> </a:t>
            </a:r>
            <a:r>
              <a:rPr altLang="en-US" b="1" dirty="0" lang="en-US"/>
              <a:t> </a:t>
            </a:r>
            <a:r>
              <a:rPr altLang="en-US" b="1" dirty="0" lang="en-US"/>
              <a:t> </a:t>
            </a:r>
            <a:r>
              <a:rPr altLang="en-US" b="1" dirty="0" lang="en-US"/>
              <a:t> </a:t>
            </a:r>
            <a:r>
              <a:rPr altLang="en-US" b="1" dirty="0" lang="en-US"/>
              <a:t> </a:t>
            </a:r>
            <a:r>
              <a:rPr altLang="en-US" b="1" dirty="0" lang="en-US"/>
              <a:t>CAD has transformed design practices across various fields, enabling efficient creation and manipulation of 2D and 3D models.</a:t>
            </a:r>
            <a:endParaRPr altLang="en-US" 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Title 1"/>
          <p:cNvSpPr>
            <a:spLocks noGrp="1"/>
          </p:cNvSpPr>
          <p:nvPr>
            <p:ph type="title"/>
          </p:nvPr>
        </p:nvSpPr>
        <p:spPr/>
        <p:txBody>
          <a:bodyPr/>
          <a:p>
            <a:pPr algn="ctr"/>
            <a:r>
              <a:rPr dirty="0" lang="en-US"/>
              <a:t>Gantt Chart Template</a:t>
            </a:r>
            <a:endParaRPr dirty="0" lang="en-IN"/>
          </a:p>
        </p:txBody>
      </p:sp>
      <p:graphicFrame>
        <p:nvGraphicFramePr>
          <p:cNvPr id="4194304" name="Content Placeholder 8"/>
          <p:cNvGraphicFramePr>
            <a:graphicFrameLocks noGrp="1"/>
          </p:cNvGraphicFramePr>
          <p:nvPr>
            <p:ph idx="1"/>
          </p:nvPr>
        </p:nvGraphicFramePr>
        <p:xfrm>
          <a:off x="838200" y="1950244"/>
          <a:ext cx="10763250" cy="2957512"/>
        </p:xfrm>
        <a:graphic>
          <a:graphicData uri="http://schemas.openxmlformats.org/drawingml/2006/table">
            <a:tbl>
              <a:tblPr/>
              <a:tblGrid>
                <a:gridCol w="2152650"/>
                <a:gridCol w="2152650"/>
                <a:gridCol w="2152650"/>
                <a:gridCol w="2152650"/>
                <a:gridCol w="2152650"/>
              </a:tblGrid>
              <a:tr h="739378">
                <a:tc>
                  <a:txBody>
                    <a:bodyPr/>
                    <a:p>
                      <a:r>
                        <a:rPr lang="en-IN"/>
                        <a:t>Task</a:t>
                      </a:r>
                    </a:p>
                  </a:txBody>
                  <a:tcPr anchor="ctr">
                    <a:lnL>
                      <a:noFill/>
                    </a:lnL>
                    <a:lnR>
                      <a:noFill/>
                    </a:lnR>
                    <a:lnT>
                      <a:noFill/>
                    </a:lnT>
                    <a:lnB>
                      <a:noFill/>
                    </a:lnB>
                    <a:noFill/>
                  </a:tcPr>
                </a:tc>
                <a:tc>
                  <a:txBody>
                    <a:bodyPr/>
                    <a:p>
                      <a:r>
                        <a:rPr altLang="en-US" lang="en-US"/>
                        <a:t>2</a:t>
                      </a:r>
                      <a:r>
                        <a:rPr altLang="en-US" lang="en-US"/>
                        <a:t>3</a:t>
                      </a:r>
                      <a:r>
                        <a:rPr altLang="en-US" lang="en-US"/>
                        <a:t>.</a:t>
                      </a:r>
                      <a:r>
                        <a:rPr altLang="en-US" lang="en-US"/>
                        <a:t>0</a:t>
                      </a:r>
                      <a:r>
                        <a:rPr altLang="en-US" lang="en-US"/>
                        <a:t>9</a:t>
                      </a:r>
                      <a:r>
                        <a:rPr altLang="en-US" lang="en-US"/>
                        <a:t>.</a:t>
                      </a:r>
                      <a:r>
                        <a:rPr altLang="en-US" lang="en-US"/>
                        <a:t>2</a:t>
                      </a:r>
                      <a:r>
                        <a:rPr altLang="en-US" lang="en-US"/>
                        <a:t>4</a:t>
                      </a:r>
                      <a:endParaRPr altLang="en-US" lang="zh-CN"/>
                    </a:p>
                  </a:txBody>
                  <a:tcPr anchor="ctr">
                    <a:lnL>
                      <a:noFill/>
                    </a:lnL>
                    <a:lnR>
                      <a:noFill/>
                    </a:lnR>
                    <a:lnT>
                      <a:noFill/>
                    </a:lnT>
                    <a:lnB>
                      <a:noFill/>
                    </a:lnB>
                    <a:noFill/>
                  </a:tcPr>
                </a:tc>
                <a:tc>
                  <a:txBody>
                    <a:bodyPr/>
                    <a:p>
                      <a:r>
                        <a:rPr lang="en-US"/>
                        <a:t>2</a:t>
                      </a:r>
                      <a:r>
                        <a:rPr lang="en-US"/>
                        <a:t>4</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4</a:t>
                      </a:r>
                      <a:r>
                        <a:rPr lang="en-US"/>
                        <a:t> </a:t>
                      </a:r>
                      <a:r>
                        <a:rPr lang="en-US"/>
                        <a:t>h</a:t>
                      </a:r>
                      <a:r>
                        <a:rPr lang="en-US"/>
                        <a:t>o</a:t>
                      </a:r>
                      <a:r>
                        <a:rPr lang="en-US"/>
                        <a:t>u</a:t>
                      </a:r>
                      <a:r>
                        <a:rPr lang="en-US"/>
                        <a:t>r</a:t>
                      </a:r>
                      <a:r>
                        <a:rPr lang="en-US"/>
                        <a:t>s</a:t>
                      </a:r>
                      <a:endParaRPr altLang="en-US" lang="zh-CN"/>
                    </a:p>
                  </a:txBody>
                  <a:tcPr anchor="ctr">
                    <a:lnL>
                      <a:noFill/>
                    </a:lnL>
                    <a:lnR>
                      <a:noFill/>
                    </a:lnR>
                    <a:lnT>
                      <a:noFill/>
                    </a:lnT>
                    <a:lnB>
                      <a:noFill/>
                    </a:lnB>
                    <a:noFill/>
                  </a:tcPr>
                </a:tc>
                <a:tc>
                  <a:txBody>
                    <a:bodyPr/>
                    <a:p>
                      <a:r>
                        <a:rPr lang="en-US"/>
                        <a:t>C</a:t>
                      </a:r>
                      <a:r>
                        <a:rPr lang="en-US"/>
                        <a:t>O</a:t>
                      </a:r>
                      <a:r>
                        <a:rPr lang="en-US"/>
                        <a:t>M</a:t>
                      </a:r>
                      <a:r>
                        <a:rPr lang="en-US"/>
                        <a:t>P</a:t>
                      </a:r>
                      <a:r>
                        <a:rPr lang="en-US"/>
                        <a:t>L</a:t>
                      </a:r>
                      <a:r>
                        <a:rPr lang="en-US"/>
                        <a:t>E</a:t>
                      </a:r>
                      <a:r>
                        <a:rPr lang="en-US"/>
                        <a:t>T</a:t>
                      </a:r>
                      <a:r>
                        <a:rPr lang="en-US"/>
                        <a:t>E</a:t>
                      </a:r>
                      <a:r>
                        <a:rPr lang="en-US"/>
                        <a:t>D</a:t>
                      </a:r>
                      <a:endParaRPr altLang="en-US" lang="zh-CN"/>
                    </a:p>
                  </a:txBody>
                  <a:tcPr anchor="ctr">
                    <a:lnL>
                      <a:noFill/>
                    </a:lnL>
                    <a:lnR>
                      <a:noFill/>
                    </a:lnR>
                    <a:lnT>
                      <a:noFill/>
                    </a:lnT>
                    <a:lnB>
                      <a:noFill/>
                    </a:lnB>
                    <a:noFill/>
                  </a:tcPr>
                </a:tc>
              </a:tr>
              <a:tr h="739378">
                <a:tc>
                  <a:txBody>
                    <a:bodyPr/>
                    <a:p>
                      <a:r>
                        <a:rPr lang="en-IN"/>
                        <a:t>Task 1</a:t>
                      </a:r>
                    </a:p>
                  </a:txBody>
                  <a:tcPr anchor="ctr">
                    <a:lnL>
                      <a:noFill/>
                    </a:lnL>
                    <a:lnR>
                      <a:noFill/>
                    </a:lnR>
                    <a:lnT>
                      <a:noFill/>
                    </a:lnT>
                    <a:lnB>
                      <a:noFill/>
                    </a:lnB>
                    <a:noFill/>
                  </a:tcPr>
                </a:tc>
                <a:tc>
                  <a:txBody>
                    <a:bodyPr/>
                    <a:p>
                      <a:r>
                        <a:rPr lang="en-US"/>
                        <a:t>2</a:t>
                      </a:r>
                      <a:r>
                        <a:rPr lang="en-US"/>
                        <a:t>3</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4</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4</a:t>
                      </a:r>
                      <a:r>
                        <a:rPr lang="en-US"/>
                        <a:t> </a:t>
                      </a:r>
                      <a:r>
                        <a:rPr lang="en-US"/>
                        <a:t>h</a:t>
                      </a:r>
                      <a:r>
                        <a:rPr lang="en-US"/>
                        <a:t>o</a:t>
                      </a:r>
                      <a:r>
                        <a:rPr lang="en-US"/>
                        <a:t>u</a:t>
                      </a:r>
                      <a:r>
                        <a:rPr lang="en-US"/>
                        <a:t>r</a:t>
                      </a:r>
                      <a:r>
                        <a:rPr lang="en-US"/>
                        <a:t>s</a:t>
                      </a:r>
                      <a:endParaRPr altLang="en-US" lang="zh-CN"/>
                    </a:p>
                  </a:txBody>
                  <a:tcPr anchor="ctr">
                    <a:lnL>
                      <a:noFill/>
                    </a:lnL>
                    <a:lnR>
                      <a:noFill/>
                    </a:lnR>
                    <a:lnT>
                      <a:noFill/>
                    </a:lnT>
                    <a:lnB>
                      <a:noFill/>
                    </a:lnB>
                    <a:noFill/>
                  </a:tcPr>
                </a:tc>
                <a:tc>
                  <a:txBody>
                    <a:bodyPr/>
                    <a:p>
                      <a:r>
                        <a:rPr lang="en-US"/>
                        <a:t>C</a:t>
                      </a:r>
                      <a:r>
                        <a:rPr lang="en-US"/>
                        <a:t>O</a:t>
                      </a:r>
                      <a:r>
                        <a:rPr lang="en-US"/>
                        <a:t>M</a:t>
                      </a:r>
                      <a:r>
                        <a:rPr lang="en-US"/>
                        <a:t>P</a:t>
                      </a:r>
                      <a:r>
                        <a:rPr lang="en-US"/>
                        <a:t>LETED</a:t>
                      </a:r>
                      <a:endParaRPr altLang="en-US" lang="zh-CN"/>
                    </a:p>
                  </a:txBody>
                  <a:tcPr anchor="ctr">
                    <a:lnL>
                      <a:noFill/>
                    </a:lnL>
                    <a:lnR>
                      <a:noFill/>
                    </a:lnR>
                    <a:lnT>
                      <a:noFill/>
                    </a:lnT>
                    <a:lnB>
                      <a:noFill/>
                    </a:lnB>
                    <a:noFill/>
                  </a:tcPr>
                </a:tc>
              </a:tr>
              <a:tr h="739378">
                <a:tc>
                  <a:txBody>
                    <a:bodyPr/>
                    <a:p>
                      <a:r>
                        <a:rPr lang="en-IN"/>
                        <a:t>Task 2</a:t>
                      </a:r>
                    </a:p>
                  </a:txBody>
                  <a:tcPr anchor="ctr">
                    <a:lnL>
                      <a:noFill/>
                    </a:lnL>
                    <a:lnR>
                      <a:noFill/>
                    </a:lnR>
                    <a:lnT>
                      <a:noFill/>
                    </a:lnT>
                    <a:lnB>
                      <a:noFill/>
                    </a:lnB>
                    <a:noFill/>
                  </a:tcPr>
                </a:tc>
                <a:tc>
                  <a:txBody>
                    <a:bodyPr/>
                    <a:p>
                      <a:r>
                        <a:rPr lang="en-US"/>
                        <a:t>2</a:t>
                      </a:r>
                      <a:r>
                        <a:rPr lang="en-US"/>
                        <a:t>3</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4</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4</a:t>
                      </a:r>
                      <a:r>
                        <a:rPr lang="en-US"/>
                        <a:t> </a:t>
                      </a:r>
                      <a:r>
                        <a:rPr lang="en-US"/>
                        <a:t>h</a:t>
                      </a:r>
                      <a:r>
                        <a:rPr lang="en-US"/>
                        <a:t>o</a:t>
                      </a:r>
                      <a:r>
                        <a:rPr lang="en-US"/>
                        <a:t>u</a:t>
                      </a:r>
                      <a:r>
                        <a:rPr lang="en-US"/>
                        <a:t>r</a:t>
                      </a:r>
                      <a:r>
                        <a:rPr lang="en-US"/>
                        <a:t>s</a:t>
                      </a:r>
                      <a:endParaRPr altLang="en-US" lang="zh-CN"/>
                    </a:p>
                  </a:txBody>
                  <a:tcPr anchor="ctr">
                    <a:lnL>
                      <a:noFill/>
                    </a:lnL>
                    <a:lnR>
                      <a:noFill/>
                    </a:lnR>
                    <a:lnT>
                      <a:noFill/>
                    </a:lnT>
                    <a:lnB>
                      <a:noFill/>
                    </a:lnB>
                    <a:noFill/>
                  </a:tcPr>
                </a:tc>
                <a:tc>
                  <a:txBody>
                    <a:bodyPr/>
                    <a:p>
                      <a:r>
                        <a:rPr dirty="0" lang="en-US"/>
                        <a:t>C</a:t>
                      </a:r>
                      <a:r>
                        <a:rPr dirty="0" lang="en-US"/>
                        <a:t>O</a:t>
                      </a:r>
                      <a:r>
                        <a:rPr dirty="0" lang="en-US"/>
                        <a:t>M</a:t>
                      </a:r>
                      <a:r>
                        <a:rPr dirty="0" lang="en-US"/>
                        <a:t>P</a:t>
                      </a:r>
                      <a:r>
                        <a:rPr dirty="0" lang="en-US"/>
                        <a:t>LETED</a:t>
                      </a:r>
                      <a:endParaRPr altLang="en-US" lang="zh-CN"/>
                    </a:p>
                  </a:txBody>
                  <a:tcPr anchor="ctr">
                    <a:lnL>
                      <a:noFill/>
                    </a:lnL>
                    <a:lnR>
                      <a:noFill/>
                    </a:lnR>
                    <a:lnT>
                      <a:noFill/>
                    </a:lnT>
                    <a:lnB>
                      <a:noFill/>
                    </a:lnB>
                    <a:noFill/>
                  </a:tcPr>
                </a:tc>
              </a:tr>
              <a:tr h="739378">
                <a:tc>
                  <a:txBody>
                    <a:bodyPr/>
                    <a:p>
                      <a:r>
                        <a:rPr lang="en-IN"/>
                        <a:t>Task 3</a:t>
                      </a:r>
                    </a:p>
                  </a:txBody>
                  <a:tcPr anchor="ctr">
                    <a:lnL>
                      <a:noFill/>
                    </a:lnL>
                    <a:lnR>
                      <a:noFill/>
                    </a:lnR>
                    <a:lnT>
                      <a:noFill/>
                    </a:lnT>
                    <a:lnB>
                      <a:noFill/>
                    </a:lnB>
                    <a:noFill/>
                  </a:tcPr>
                </a:tc>
                <a:tc>
                  <a:txBody>
                    <a:bodyPr/>
                    <a:p>
                      <a:r>
                        <a:rPr lang="en-US"/>
                        <a:t>2</a:t>
                      </a:r>
                      <a:r>
                        <a:rPr lang="en-US"/>
                        <a:t>6</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6</a:t>
                      </a:r>
                      <a:r>
                        <a:rPr lang="en-US"/>
                        <a:t>.</a:t>
                      </a:r>
                      <a:r>
                        <a:rPr lang="en-US"/>
                        <a:t>0</a:t>
                      </a:r>
                      <a:r>
                        <a:rPr lang="en-US"/>
                        <a:t>9</a:t>
                      </a:r>
                      <a:r>
                        <a:rPr lang="en-US"/>
                        <a:t>.</a:t>
                      </a:r>
                      <a:r>
                        <a:rPr lang="en-US"/>
                        <a:t>2</a:t>
                      </a:r>
                      <a:r>
                        <a:rPr lang="en-US"/>
                        <a:t>4</a:t>
                      </a:r>
                      <a:endParaRPr altLang="en-US" lang="zh-CN"/>
                    </a:p>
                  </a:txBody>
                  <a:tcPr anchor="ctr">
                    <a:lnL>
                      <a:noFill/>
                    </a:lnL>
                    <a:lnR>
                      <a:noFill/>
                    </a:lnR>
                    <a:lnT>
                      <a:noFill/>
                    </a:lnT>
                    <a:lnB>
                      <a:noFill/>
                    </a:lnB>
                    <a:noFill/>
                  </a:tcPr>
                </a:tc>
                <a:tc>
                  <a:txBody>
                    <a:bodyPr/>
                    <a:p>
                      <a:r>
                        <a:rPr lang="en-US"/>
                        <a:t>2</a:t>
                      </a:r>
                      <a:r>
                        <a:rPr lang="en-US"/>
                        <a:t>4</a:t>
                      </a:r>
                      <a:r>
                        <a:rPr lang="en-US"/>
                        <a:t> </a:t>
                      </a:r>
                      <a:r>
                        <a:rPr lang="en-US"/>
                        <a:t>h</a:t>
                      </a:r>
                      <a:r>
                        <a:rPr lang="en-US"/>
                        <a:t>o</a:t>
                      </a:r>
                      <a:r>
                        <a:rPr lang="en-US"/>
                        <a:t>u</a:t>
                      </a:r>
                      <a:r>
                        <a:rPr lang="en-US"/>
                        <a:t>r</a:t>
                      </a:r>
                      <a:r>
                        <a:rPr lang="en-US"/>
                        <a:t>s</a:t>
                      </a:r>
                      <a:endParaRPr altLang="en-US" lang="zh-CN"/>
                    </a:p>
                  </a:txBody>
                  <a:tcPr anchor="ctr">
                    <a:lnL>
                      <a:noFill/>
                    </a:lnL>
                    <a:lnR>
                      <a:noFill/>
                    </a:lnR>
                    <a:lnT>
                      <a:noFill/>
                    </a:lnT>
                    <a:lnB>
                      <a:noFill/>
                    </a:lnB>
                    <a:noFill/>
                  </a:tcPr>
                </a:tc>
                <a:tc>
                  <a:txBody>
                    <a:bodyPr/>
                    <a:p>
                      <a:r>
                        <a:rPr dirty="0" lang="en-US"/>
                        <a:t>C</a:t>
                      </a:r>
                      <a:r>
                        <a:rPr dirty="0" lang="en-US"/>
                        <a:t>O</a:t>
                      </a:r>
                      <a:r>
                        <a:rPr dirty="0" lang="en-US"/>
                        <a:t>M</a:t>
                      </a:r>
                      <a:r>
                        <a:rPr dirty="0" lang="en-US"/>
                        <a:t>PLETED</a:t>
                      </a:r>
                      <a:endParaRPr altLang="en-US" lang="zh-CN"/>
                    </a:p>
                  </a:txBody>
                  <a:tcPr anchor="ctr">
                    <a:lnL>
                      <a:noFill/>
                    </a:lnL>
                    <a:lnR>
                      <a:noFill/>
                    </a:lnR>
                    <a:lnT>
                      <a:noFill/>
                    </a:lnT>
                    <a:lnB>
                      <a:noFill/>
                    </a:lnB>
                    <a:noFill/>
                  </a:tcPr>
                </a:tc>
              </a:tr>
            </a:tbl>
          </a:graphicData>
        </a:graphic>
      </p:graphicFrame>
      <p:sp>
        <p:nvSpPr>
          <p:cNvPr id="1048622" name="TextBox 10"/>
          <p:cNvSpPr txBox="1"/>
          <p:nvPr/>
        </p:nvSpPr>
        <p:spPr>
          <a:xfrm>
            <a:off x="838200" y="6123543"/>
            <a:ext cx="9763125" cy="369332"/>
          </a:xfrm>
          <a:prstGeom prst="rect"/>
          <a:noFill/>
        </p:spPr>
        <p:txBody>
          <a:bodyPr wrap="square">
            <a:spAutoFit/>
          </a:bodyPr>
          <a:p>
            <a:r>
              <a:rPr b="1" dirty="0" lang="en-US"/>
              <a:t>Status:</a:t>
            </a:r>
            <a:r>
              <a:rPr dirty="0" lang="en-US"/>
              <a:t> [Legend for different status indicators, e.g., Completed, In Progress, Not Started]</a:t>
            </a:r>
            <a:endParaRPr dirty="0" lang="en-IN"/>
          </a:p>
        </p:txBody>
      </p:sp>
      <p:sp>
        <p:nvSpPr>
          <p:cNvPr id="1048623" name="TextBox 12"/>
          <p:cNvSpPr txBox="1"/>
          <p:nvPr/>
        </p:nvSpPr>
        <p:spPr>
          <a:xfrm>
            <a:off x="838199" y="5616059"/>
            <a:ext cx="8220075" cy="369332"/>
          </a:xfrm>
          <a:prstGeom prst="rect"/>
          <a:noFill/>
        </p:spPr>
        <p:txBody>
          <a:bodyPr wrap="square">
            <a:spAutoFit/>
          </a:bodyPr>
          <a:p>
            <a:r>
              <a:rPr b="1" dirty="0" lang="en-US"/>
              <a:t>Task: </a:t>
            </a:r>
            <a:r>
              <a:rPr dirty="0" lang="en-US"/>
              <a:t>A task is a specific activity or job that needs to be completed.</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4" name="Title 1"/>
          <p:cNvSpPr>
            <a:spLocks noGrp="1"/>
          </p:cNvSpPr>
          <p:nvPr>
            <p:ph type="title"/>
          </p:nvPr>
        </p:nvSpPr>
        <p:spPr>
          <a:xfrm>
            <a:off x="182915" y="0"/>
            <a:ext cx="10515600" cy="1325563"/>
          </a:xfrm>
        </p:spPr>
        <p:txBody>
          <a:bodyPr/>
          <a:p>
            <a:pPr algn="ctr"/>
            <a:r>
              <a:rPr b="1" dirty="0" lang="en-US"/>
              <a:t>Conclusion and Future Directions</a:t>
            </a:r>
          </a:p>
        </p:txBody>
      </p:sp>
      <p:sp>
        <p:nvSpPr>
          <p:cNvPr id="1048625" name=""/>
          <p:cNvSpPr txBox="1"/>
          <p:nvPr/>
        </p:nvSpPr>
        <p:spPr>
          <a:xfrm>
            <a:off x="1069613" y="1586295"/>
            <a:ext cx="8094816" cy="2186940"/>
          </a:xfrm>
          <a:prstGeom prst="rect"/>
        </p:spPr>
        <p:txBody>
          <a:bodyPr rtlCol="0" wrap="square">
            <a:spAutoFit/>
          </a:bodyPr>
          <a:p>
            <a:r>
              <a:rPr sz="2800" lang="en-US">
                <a:solidFill>
                  <a:srgbClr val="000000"/>
                </a:solidFill>
              </a:rPr>
              <a:t>The literature review highlights critical areas of research, such as user interface design, parametric modeling, and integration with other systems, which underscore the importance of user-centric design approaches and seamless interoperability.</a:t>
            </a:r>
            <a:endParaRPr sz="2800" lang="en-IN">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Title 1"/>
          <p:cNvSpPr>
            <a:spLocks noGrp="1"/>
          </p:cNvSpPr>
          <p:nvPr>
            <p:ph type="title"/>
          </p:nvPr>
        </p:nvSpPr>
        <p:spPr/>
        <p:txBody>
          <a:bodyPr/>
          <a:p>
            <a:r>
              <a:rPr dirty="0" lang="en-US"/>
              <a:t>Reference format</a:t>
            </a:r>
            <a:endParaRPr dirty="0" lang="en-IN"/>
          </a:p>
        </p:txBody>
      </p:sp>
      <p:sp>
        <p:nvSpPr>
          <p:cNvPr id="1048627" name=""/>
          <p:cNvSpPr txBox="1"/>
          <p:nvPr/>
        </p:nvSpPr>
        <p:spPr>
          <a:xfrm>
            <a:off x="1921031" y="1690688"/>
            <a:ext cx="9145936" cy="1767840"/>
          </a:xfrm>
          <a:prstGeom prst="rect"/>
        </p:spPr>
        <p:txBody>
          <a:bodyPr rtlCol="0" wrap="square">
            <a:spAutoFit/>
          </a:bodyPr>
          <a:p>
            <a:r>
              <a:rPr sz="2800" lang="en-US">
                <a:solidFill>
                  <a:srgbClr val="000000"/>
                </a:solidFill>
              </a:rPr>
              <a:t>K. M. S. L. B. Silva, R. T. da Cruz, and P. M. S. A. L. Silva. (2021). "User-Centered Design in CAD: A Study of User Interface and Usability." Journal of Engineering Design, 32(5), 243-261.</a:t>
            </a:r>
            <a:endParaRPr sz="2800" lang="en-IN">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1114470" y="262905"/>
            <a:ext cx="5168505" cy="5734444"/>
          </a:xfrm>
          <a:prstGeom prst="rect"/>
        </p:spPr>
      </p:pic>
      <p:pic>
        <p:nvPicPr>
          <p:cNvPr id="2097157" name=""/>
          <p:cNvPicPr>
            <a:picLocks/>
          </p:cNvPicPr>
          <p:nvPr/>
        </p:nvPicPr>
        <p:blipFill>
          <a:blip xmlns:r="http://schemas.openxmlformats.org/officeDocument/2006/relationships" r:embed="rId2"/>
          <a:stretch>
            <a:fillRect/>
          </a:stretch>
        </p:blipFill>
        <p:spPr>
          <a:xfrm rot="0">
            <a:off x="6882365" y="262905"/>
            <a:ext cx="4662467" cy="574602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1" name=""/>
          <p:cNvSpPr txBox="1"/>
          <p:nvPr/>
        </p:nvSpPr>
        <p:spPr>
          <a:xfrm>
            <a:off x="3989983" y="838232"/>
            <a:ext cx="7398412" cy="510540"/>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R</a:t>
            </a:r>
            <a:r>
              <a:rPr sz="2800" lang="en-US">
                <a:solidFill>
                  <a:srgbClr val="000000"/>
                </a:solidFill>
              </a:rPr>
              <a:t>ODUCTION</a:t>
            </a:r>
            <a:r>
              <a:rPr sz="2800" lang="en-US">
                <a:solidFill>
                  <a:srgbClr val="000000"/>
                </a:solidFill>
              </a:rPr>
              <a:t> </a:t>
            </a:r>
            <a:endParaRPr sz="2800" lang="en-GB">
              <a:solidFill>
                <a:srgbClr val="000000"/>
              </a:solidFill>
            </a:endParaRPr>
          </a:p>
        </p:txBody>
      </p:sp>
      <p:sp>
        <p:nvSpPr>
          <p:cNvPr id="1048592" name=""/>
          <p:cNvSpPr txBox="1"/>
          <p:nvPr/>
        </p:nvSpPr>
        <p:spPr>
          <a:xfrm>
            <a:off x="1386741" y="2125980"/>
            <a:ext cx="9453055" cy="2606040"/>
          </a:xfrm>
          <a:prstGeom prst="rect"/>
        </p:spPr>
        <p:txBody>
          <a:bodyPr rtlCol="0" wrap="square">
            <a:spAutoFit/>
          </a:bodyPr>
          <a:p>
            <a:r>
              <a:rPr sz="2800" lang="en-US">
                <a:solidFill>
                  <a:srgbClr val="000000"/>
                </a:solidFill>
              </a:rPr>
              <a:t>CAD is mainly used for detailed design of 3D models or 2D drawings of physical components, but it is also used throughout the engineering process from conceptual design and layout of products, through strength and dynamic analysis of assemblies to definition of manufacturing methods of components.</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Content Placeholder 2"/>
          <p:cNvSpPr>
            <a:spLocks noGrp="1"/>
          </p:cNvSpPr>
          <p:nvPr>
            <p:ph idx="1"/>
          </p:nvPr>
        </p:nvSpPr>
        <p:spPr>
          <a:xfrm>
            <a:off x="838200" y="456804"/>
            <a:ext cx="10515600" cy="5720159"/>
          </a:xfrm>
        </p:spPr>
        <p:txBody>
          <a:bodyPr/>
          <a:p>
            <a:pPr indent="0" marL="0">
              <a:buNone/>
            </a:pPr>
          </a:p>
          <a:p>
            <a:pPr>
              <a:buFont typeface="Arial" panose="020B0604020202020204" pitchFamily="34" charset="0"/>
              <a:buChar char="•"/>
            </a:pPr>
            <a:r>
              <a:rPr b="1" dirty="0" lang="en-US"/>
              <a:t>Title:</a:t>
            </a:r>
            <a:r>
              <a:rPr dirty="0" lang="en-US"/>
              <a:t> </a:t>
            </a:r>
            <a:r>
              <a:rPr dirty="0" lang="en-US"/>
              <a:t>Drawing and CAD: Create 2D and 3D drawings of mechanical components using Python libraries (e.g., Shapely, Plotly).</a:t>
            </a:r>
            <a:endParaRPr altLang="en-US" lang="zh-CN"/>
          </a:p>
          <a:p>
            <a:pPr>
              <a:buFont typeface="Arial" panose="020B0604020202020204" pitchFamily="34" charset="0"/>
              <a:buChar char="•"/>
            </a:pPr>
            <a:r>
              <a:rPr b="1" dirty="0" lang="en-US"/>
              <a:t>Image:</a:t>
            </a:r>
            <a:r>
              <a:rPr dirty="0" lang="en-US"/>
              <a:t> </a:t>
            </a:r>
          </a:p>
          <a:p>
            <a:pPr>
              <a:buFont typeface="Arial" panose="020B0604020202020204" pitchFamily="34" charset="0"/>
              <a:buChar char="•"/>
            </a:pPr>
            <a:endParaRPr dirty="0" lang="en-US"/>
          </a:p>
        </p:txBody>
      </p:sp>
      <p:pic>
        <p:nvPicPr>
          <p:cNvPr id="2097152" name=""/>
          <p:cNvPicPr>
            <a:picLocks/>
          </p:cNvPicPr>
          <p:nvPr/>
        </p:nvPicPr>
        <p:blipFill>
          <a:blip xmlns:r="http://schemas.openxmlformats.org/officeDocument/2006/relationships" r:embed="rId1"/>
          <a:stretch>
            <a:fillRect/>
          </a:stretch>
        </p:blipFill>
        <p:spPr>
          <a:xfrm rot="0">
            <a:off x="2690208" y="2976898"/>
            <a:ext cx="4666965" cy="259583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
          <p:cNvSpPr txBox="1"/>
          <p:nvPr/>
        </p:nvSpPr>
        <p:spPr>
          <a:xfrm>
            <a:off x="268195" y="568966"/>
            <a:ext cx="4000000" cy="929639"/>
          </a:xfrm>
          <a:prstGeom prst="rect"/>
        </p:spPr>
        <p:txBody>
          <a:bodyPr rtlCol="0" wrap="square">
            <a:spAutoFit/>
          </a:bodyPr>
          <a:p>
            <a:r>
              <a:rPr sz="2800" lang="en-US">
                <a:solidFill>
                  <a:srgbClr val="000000"/>
                </a:solidFill>
              </a:rPr>
              <a:t>K</a:t>
            </a:r>
            <a:r>
              <a:rPr sz="2800" lang="en-US">
                <a:solidFill>
                  <a:srgbClr val="000000"/>
                </a:solidFill>
              </a:rPr>
              <a:t>e</a:t>
            </a:r>
            <a:r>
              <a:rPr sz="2800" lang="en-US">
                <a:solidFill>
                  <a:srgbClr val="000000"/>
                </a:solidFill>
              </a:rPr>
              <a:t>y</a:t>
            </a:r>
            <a:r>
              <a:rPr sz="2800" lang="en-US">
                <a:solidFill>
                  <a:srgbClr val="000000"/>
                </a:solidFill>
              </a:rPr>
              <a:t> </a:t>
            </a:r>
            <a:r>
              <a:rPr sz="2800" lang="en-US">
                <a:solidFill>
                  <a:srgbClr val="000000"/>
                </a:solidFill>
              </a:rPr>
              <a:t>w</a:t>
            </a:r>
            <a:r>
              <a:rPr sz="2800" lang="en-US">
                <a:solidFill>
                  <a:srgbClr val="000000"/>
                </a:solidFill>
              </a:rPr>
              <a:t>ords</a:t>
            </a:r>
            <a:r>
              <a:rPr sz="2800" lang="en-US">
                <a:solidFill>
                  <a:srgbClr val="000000"/>
                </a:solidFill>
              </a:rPr>
              <a:t>:</a:t>
            </a:r>
            <a:endParaRPr sz="2800" lang="en-IN">
              <a:solidFill>
                <a:srgbClr val="000000"/>
              </a:solidFill>
            </a:endParaRPr>
          </a:p>
          <a:p>
            <a:endParaRPr sz="2800" lang="en-IN">
              <a:solidFill>
                <a:srgbClr val="000000"/>
              </a:solidFill>
            </a:endParaRPr>
          </a:p>
        </p:txBody>
      </p:sp>
      <p:sp>
        <p:nvSpPr>
          <p:cNvPr id="1048600" name=""/>
          <p:cNvSpPr txBox="1"/>
          <p:nvPr/>
        </p:nvSpPr>
        <p:spPr>
          <a:xfrm>
            <a:off x="3627950" y="1498604"/>
            <a:ext cx="4572000" cy="2186940"/>
          </a:xfrm>
          <a:prstGeom prst="rect"/>
        </p:spPr>
        <p:txBody>
          <a:bodyPr rtlCol="0" wrap="square">
            <a:spAutoFit/>
          </a:bodyPr>
          <a:p>
            <a:r>
              <a:rPr sz="2800" lang="en-IN">
                <a:solidFill>
                  <a:srgbClr val="000000"/>
                </a:solidFill>
              </a:rPr>
              <a:t>•2D Drawings
•3D Drawings
•Mechanical components •Shapely (Library)
•Plotly (Library)</a:t>
            </a:r>
            <a:endParaRPr sz="2800" lang="en-IN">
              <a:solidFill>
                <a:srgbClr val="000000"/>
              </a:solidFill>
            </a:endParaRPr>
          </a:p>
        </p:txBody>
      </p:sp>
      <p:sp>
        <p:nvSpPr>
          <p:cNvPr id="1048601" name=""/>
          <p:cNvSpPr txBox="1"/>
          <p:nvPr/>
        </p:nvSpPr>
        <p:spPr>
          <a:xfrm>
            <a:off x="795441" y="988065"/>
            <a:ext cx="5665018" cy="5105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blem</a:t>
            </a:r>
            <a:r>
              <a:rPr sz="2800" lang="en-US">
                <a:solidFill>
                  <a:srgbClr val="000000"/>
                </a:solidFill>
              </a:rPr>
              <a:t> </a:t>
            </a:r>
            <a:r>
              <a:rPr sz="2800" lang="en-US">
                <a:solidFill>
                  <a:srgbClr val="000000"/>
                </a:solidFill>
              </a:rPr>
              <a:t>statement</a:t>
            </a:r>
            <a:endParaRPr sz="2800" lang="en-IN">
              <a:solidFill>
                <a:srgbClr val="000000"/>
              </a:solidFill>
            </a:endParaRPr>
          </a:p>
        </p:txBody>
      </p:sp>
      <p:sp>
        <p:nvSpPr>
          <p:cNvPr id="1048602" name=""/>
          <p:cNvSpPr txBox="1"/>
          <p:nvPr/>
        </p:nvSpPr>
        <p:spPr>
          <a:xfrm>
            <a:off x="3627949" y="4196083"/>
            <a:ext cx="4000000" cy="1767839"/>
          </a:xfrm>
          <a:prstGeom prst="rect"/>
        </p:spPr>
        <p:txBody>
          <a:bodyPr rtlCol="0" wrap="square">
            <a:spAutoFit/>
          </a:bodyPr>
          <a:p>
            <a:r>
              <a:rPr altLang="en-US" sz="2800" lang="en-IN">
                <a:solidFill>
                  <a:srgbClr val="000000"/>
                </a:solidFill>
              </a:rPr>
              <a:t>•Geometric Features</a:t>
            </a:r>
            <a:endParaRPr sz="2800" lang="en-IN">
              <a:solidFill>
                <a:srgbClr val="000000"/>
              </a:solidFill>
            </a:endParaRPr>
          </a:p>
          <a:p>
            <a:r>
              <a:rPr altLang="en-US" sz="2800" lang="en-IN">
                <a:solidFill>
                  <a:srgbClr val="000000"/>
                </a:solidFill>
              </a:rPr>
              <a:t>•Python Libraries</a:t>
            </a:r>
            <a:endParaRPr sz="2800" lang="en-IN">
              <a:solidFill>
                <a:srgbClr val="000000"/>
              </a:solidFill>
            </a:endParaRPr>
          </a:p>
          <a:p>
            <a:r>
              <a:rPr altLang="en-US" sz="2800" lang="en-IN">
                <a:solidFill>
                  <a:srgbClr val="000000"/>
                </a:solidFill>
              </a:rPr>
              <a:t>•Visualization</a:t>
            </a:r>
            <a:endParaRPr sz="2800" lang="en-IN">
              <a:solidFill>
                <a:srgbClr val="000000"/>
              </a:solidFill>
            </a:endParaRPr>
          </a:p>
          <a:p>
            <a:r>
              <a:rPr altLang="en-US" sz="2800" lang="en-IN">
                <a:solidFill>
                  <a:srgbClr val="000000"/>
                </a:solidFill>
              </a:rPr>
              <a:t>•Modular System</a:t>
            </a:r>
            <a:endParaRPr sz="2800" lang="en-IN">
              <a:solidFill>
                <a:srgbClr val="000000"/>
              </a:solidFill>
            </a:endParaRPr>
          </a:p>
        </p:txBody>
      </p:sp>
      <p:sp>
        <p:nvSpPr>
          <p:cNvPr id="1048603" name=""/>
          <p:cNvSpPr txBox="1"/>
          <p:nvPr/>
        </p:nvSpPr>
        <p:spPr>
          <a:xfrm>
            <a:off x="795440" y="3685543"/>
            <a:ext cx="4000000" cy="5105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a:t>
            </a:r>
            <a:r>
              <a:rPr sz="2800" lang="en-US">
                <a:solidFill>
                  <a:srgbClr val="000000"/>
                </a:solidFill>
              </a:rPr>
              <a:t>ct</a:t>
            </a:r>
            <a:r>
              <a:rPr sz="2800" lang="en-US">
                <a:solidFill>
                  <a:srgbClr val="000000"/>
                </a:solidFill>
              </a:rPr>
              <a:t> </a:t>
            </a:r>
            <a:r>
              <a:rPr sz="2800" lang="en-US">
                <a:solidFill>
                  <a:srgbClr val="000000"/>
                </a:solidFill>
              </a:rPr>
              <a:t>g</a:t>
            </a:r>
            <a:r>
              <a:rPr sz="2800" lang="en-US">
                <a:solidFill>
                  <a:srgbClr val="000000"/>
                </a:solidFill>
              </a:rPr>
              <a:t>o</a:t>
            </a:r>
            <a:r>
              <a:rPr sz="2800" lang="en-US">
                <a:solidFill>
                  <a:srgbClr val="000000"/>
                </a:solidFill>
              </a:rPr>
              <a:t>a</a:t>
            </a:r>
            <a:r>
              <a:rPr sz="2800" lang="en-US">
                <a:solidFill>
                  <a:srgbClr val="000000"/>
                </a:solidFill>
              </a:rPr>
              <a:t>ls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p>
            <a:pPr algn="ctr"/>
            <a:r>
              <a:rPr b="1" dirty="0" lang="en-US"/>
              <a:t>Empathy and Design Challenge</a:t>
            </a:r>
            <a:br>
              <a:rPr b="1" dirty="0" lang="en-US"/>
            </a:br>
            <a:endParaRPr dirty="0" lang="en-IN"/>
          </a:p>
        </p:txBody>
      </p:sp>
      <p:sp>
        <p:nvSpPr>
          <p:cNvPr id="1048605" name="Content Placeholder 2"/>
          <p:cNvSpPr>
            <a:spLocks noGrp="1"/>
          </p:cNvSpPr>
          <p:nvPr>
            <p:ph idx="1"/>
          </p:nvPr>
        </p:nvSpPr>
        <p:spPr/>
        <p:txBody>
          <a:bodyPr/>
          <a:p>
            <a:pPr>
              <a:buFont typeface="Arial" panose="020B0604020202020204" pitchFamily="34" charset="0"/>
              <a:buChar char="•"/>
            </a:pPr>
            <a:r>
              <a:rPr b="1" dirty="0" lang="en-US"/>
              <a:t>Title:</a:t>
            </a:r>
            <a:r>
              <a:rPr dirty="0" lang="en-US"/>
              <a:t> </a:t>
            </a:r>
            <a:r>
              <a:rPr dirty="0" lang="en-US"/>
              <a:t>G</a:t>
            </a:r>
            <a:r>
              <a:rPr dirty="0" lang="en-US"/>
              <a:t>e</a:t>
            </a:r>
            <a:r>
              <a:rPr dirty="0" lang="en-US"/>
              <a:t>a</a:t>
            </a:r>
            <a:r>
              <a:rPr dirty="0" lang="en-US"/>
              <a:t>r</a:t>
            </a:r>
            <a:endParaRPr altLang="en-US" lang="zh-CN"/>
          </a:p>
          <a:p>
            <a:pPr>
              <a:buFont typeface="Arial" panose="020B0604020202020204" pitchFamily="34" charset="0"/>
              <a:buChar char="•"/>
            </a:pPr>
            <a:r>
              <a:rPr b="1" dirty="0" lang="en-US"/>
              <a:t>Image:</a:t>
            </a:r>
          </a:p>
          <a:p>
            <a:pPr>
              <a:buFont typeface="Arial" panose="020B0604020202020204" pitchFamily="34" charset="0"/>
              <a:buChar char="•"/>
            </a:pPr>
            <a:endParaRPr dirty="0" lang="en-US"/>
          </a:p>
          <a:p>
            <a:endParaRPr dirty="0" lang="en-IN"/>
          </a:p>
        </p:txBody>
      </p:sp>
      <p:pic>
        <p:nvPicPr>
          <p:cNvPr id="2097153" name=""/>
          <p:cNvPicPr>
            <a:picLocks/>
          </p:cNvPicPr>
          <p:nvPr/>
        </p:nvPicPr>
        <p:blipFill>
          <a:blip xmlns:r="http://schemas.openxmlformats.org/officeDocument/2006/relationships" r:embed="rId1"/>
          <a:stretch>
            <a:fillRect/>
          </a:stretch>
        </p:blipFill>
        <p:spPr>
          <a:xfrm rot="0">
            <a:off x="1953315" y="3098186"/>
            <a:ext cx="4666965" cy="2595838"/>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
          <p:cNvSpPr txBox="1"/>
          <p:nvPr/>
        </p:nvSpPr>
        <p:spPr>
          <a:xfrm>
            <a:off x="255537" y="717248"/>
            <a:ext cx="4000000" cy="510540"/>
          </a:xfrm>
          <a:prstGeom prst="rect"/>
        </p:spPr>
        <p:txBody>
          <a:bodyPr rtlCol="0" wrap="square">
            <a:spAutoFit/>
          </a:bodyPr>
          <a:p>
            <a:r>
              <a:rPr sz="2800" lang="en-US">
                <a:solidFill>
                  <a:srgbClr val="000000"/>
                </a:solidFill>
              </a:rPr>
              <a:t>K</a:t>
            </a:r>
            <a:r>
              <a:rPr sz="2800" lang="en-US">
                <a:solidFill>
                  <a:srgbClr val="000000"/>
                </a:solidFill>
              </a:rPr>
              <a:t>e</a:t>
            </a:r>
            <a:r>
              <a:rPr sz="2800" lang="en-US">
                <a:solidFill>
                  <a:srgbClr val="000000"/>
                </a:solidFill>
              </a:rPr>
              <a:t>y</a:t>
            </a:r>
            <a:r>
              <a:rPr sz="2800" lang="en-US">
                <a:solidFill>
                  <a:srgbClr val="000000"/>
                </a:solidFill>
              </a:rPr>
              <a:t> </a:t>
            </a:r>
            <a:r>
              <a:rPr sz="2800" lang="en-US">
                <a:solidFill>
                  <a:srgbClr val="000000"/>
                </a:solidFill>
              </a:rPr>
              <a:t>points</a:t>
            </a:r>
            <a:r>
              <a:rPr sz="2800" lang="en-US">
                <a:solidFill>
                  <a:srgbClr val="000000"/>
                </a:solidFill>
              </a:rPr>
              <a:t>:</a:t>
            </a:r>
            <a:endParaRPr sz="2800" lang="en-IN">
              <a:solidFill>
                <a:srgbClr val="000000"/>
              </a:solidFill>
            </a:endParaRPr>
          </a:p>
        </p:txBody>
      </p:sp>
      <p:sp>
        <p:nvSpPr>
          <p:cNvPr id="1048607" name=""/>
          <p:cNvSpPr txBox="1"/>
          <p:nvPr/>
        </p:nvSpPr>
        <p:spPr>
          <a:xfrm>
            <a:off x="867082" y="1398407"/>
            <a:ext cx="5904685" cy="510540"/>
          </a:xfrm>
          <a:prstGeom prst="rect"/>
        </p:spPr>
        <p:txBody>
          <a:bodyPr rtlCol="0" wrap="square">
            <a:spAutoFit/>
          </a:bodyPr>
          <a:p>
            <a:r>
              <a:rPr altLang="en-US" sz="2800" lang="en-IN">
                <a:solidFill>
                  <a:srgbClr val="000000"/>
                </a:solidFill>
              </a:rPr>
              <a:t>•</a:t>
            </a:r>
            <a:r>
              <a:rPr altLang="en-US" sz="2800" lang="en-US">
                <a:solidFill>
                  <a:srgbClr val="000000"/>
                </a:solidFill>
              </a:rPr>
              <a:t> </a:t>
            </a:r>
            <a:r>
              <a:rPr altLang="en-US" sz="2800" lang="en-US">
                <a:solidFill>
                  <a:srgbClr val="000000"/>
                </a:solidFill>
              </a:rPr>
              <a:t>U</a:t>
            </a:r>
            <a:r>
              <a:rPr altLang="en-US" sz="2800" lang="en-US">
                <a:solidFill>
                  <a:srgbClr val="000000"/>
                </a:solidFill>
              </a:rPr>
              <a:t>n</a:t>
            </a:r>
            <a:r>
              <a:rPr altLang="en-US" sz="2800" lang="en-US">
                <a:solidFill>
                  <a:srgbClr val="000000"/>
                </a:solidFill>
              </a:rPr>
              <a:t>d</a:t>
            </a:r>
            <a:r>
              <a:rPr altLang="en-US" sz="2800" lang="en-US">
                <a:solidFill>
                  <a:srgbClr val="000000"/>
                </a:solidFill>
              </a:rPr>
              <a:t>erstan</a:t>
            </a:r>
            <a:r>
              <a:rPr altLang="en-US" sz="2800" lang="en-US">
                <a:solidFill>
                  <a:srgbClr val="000000"/>
                </a:solidFill>
              </a:rPr>
              <a:t>d</a:t>
            </a:r>
            <a:r>
              <a:rPr altLang="en-US" sz="2800" lang="en-US">
                <a:solidFill>
                  <a:srgbClr val="000000"/>
                </a:solidFill>
              </a:rPr>
              <a:t>ing</a:t>
            </a:r>
            <a:r>
              <a:rPr altLang="en-US" sz="2800" lang="en-US">
                <a:solidFill>
                  <a:srgbClr val="000000"/>
                </a:solidFill>
              </a:rPr>
              <a:t> </a:t>
            </a:r>
            <a:r>
              <a:rPr altLang="en-US" sz="2800" lang="en-US">
                <a:solidFill>
                  <a:srgbClr val="000000"/>
                </a:solidFill>
              </a:rPr>
              <a:t>u</a:t>
            </a:r>
            <a:r>
              <a:rPr altLang="en-US" sz="2800" lang="en-US">
                <a:solidFill>
                  <a:srgbClr val="000000"/>
                </a:solidFill>
              </a:rPr>
              <a:t>s</a:t>
            </a:r>
            <a:r>
              <a:rPr altLang="en-US" sz="2800" lang="en-US">
                <a:solidFill>
                  <a:srgbClr val="000000"/>
                </a:solidFill>
              </a:rPr>
              <a:t>e</a:t>
            </a:r>
            <a:r>
              <a:rPr altLang="en-US" sz="2800" lang="en-US">
                <a:solidFill>
                  <a:srgbClr val="000000"/>
                </a:solidFill>
              </a:rPr>
              <a:t>r</a:t>
            </a:r>
            <a:r>
              <a:rPr altLang="en-US" sz="2800" lang="en-US">
                <a:solidFill>
                  <a:srgbClr val="000000"/>
                </a:solidFill>
              </a:rPr>
              <a:t> </a:t>
            </a:r>
            <a:r>
              <a:rPr altLang="en-US" sz="2800" lang="en-US">
                <a:solidFill>
                  <a:srgbClr val="000000"/>
                </a:solidFill>
              </a:rPr>
              <a:t>N</a:t>
            </a:r>
            <a:r>
              <a:rPr altLang="en-US" sz="2800" lang="en-US">
                <a:solidFill>
                  <a:srgbClr val="000000"/>
                </a:solidFill>
              </a:rPr>
              <a:t>e</a:t>
            </a:r>
            <a:r>
              <a:rPr altLang="en-US" sz="2800" lang="en-US">
                <a:solidFill>
                  <a:srgbClr val="000000"/>
                </a:solidFill>
              </a:rPr>
              <a:t>e</a:t>
            </a:r>
            <a:r>
              <a:rPr altLang="en-US" sz="2800" lang="en-US">
                <a:solidFill>
                  <a:srgbClr val="000000"/>
                </a:solidFill>
              </a:rPr>
              <a:t>d</a:t>
            </a:r>
            <a:r>
              <a:rPr altLang="en-US" sz="2800" lang="en-US">
                <a:solidFill>
                  <a:srgbClr val="000000"/>
                </a:solidFill>
              </a:rPr>
              <a:t>s</a:t>
            </a:r>
            <a:r>
              <a:rPr altLang="en-US" sz="2800" lang="en-US">
                <a:solidFill>
                  <a:srgbClr val="000000"/>
                </a:solidFill>
              </a:rPr>
              <a:t>:</a:t>
            </a:r>
            <a:endParaRPr sz="2800" lang="en-IN">
              <a:solidFill>
                <a:srgbClr val="000000"/>
              </a:solidFill>
            </a:endParaRPr>
          </a:p>
        </p:txBody>
      </p:sp>
      <p:sp>
        <p:nvSpPr>
          <p:cNvPr id="1048608" name=""/>
          <p:cNvSpPr txBox="1"/>
          <p:nvPr/>
        </p:nvSpPr>
        <p:spPr>
          <a:xfrm>
            <a:off x="3819424" y="1908947"/>
            <a:ext cx="7837717" cy="929641"/>
          </a:xfrm>
          <a:prstGeom prst="rect"/>
        </p:spPr>
        <p:txBody>
          <a:bodyPr rtlCol="0" wrap="square">
            <a:spAutoFit/>
          </a:bodyPr>
          <a:p>
            <a:r>
              <a:rPr sz="2800" lang="en-US">
                <a:solidFill>
                  <a:srgbClr val="000000"/>
                </a:solidFill>
              </a:rPr>
              <a:t>Detailed Geometry: Provides realistic representation of gears, including helical teeth, hubs, and keyways.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Ideation and Prototyping</a:t>
            </a:r>
            <a:endParaRPr dirty="0" lang="en-IN"/>
          </a:p>
        </p:txBody>
      </p:sp>
      <p:sp>
        <p:nvSpPr>
          <p:cNvPr id="1048610" name="Content Placeholder 2"/>
          <p:cNvSpPr>
            <a:spLocks noGrp="1"/>
          </p:cNvSpPr>
          <p:nvPr>
            <p:ph idx="1"/>
          </p:nvPr>
        </p:nvSpPr>
        <p:spPr>
          <a:xfrm>
            <a:off x="838200" y="1690688"/>
            <a:ext cx="10515600" cy="4351338"/>
          </a:xfrm>
        </p:spPr>
        <p:txBody>
          <a:bodyPr/>
          <a:p>
            <a:pPr>
              <a:buFont typeface="Arial" panose="020B0604020202020204" pitchFamily="34" charset="0"/>
              <a:buChar char="•"/>
            </a:pPr>
            <a:r>
              <a:rPr b="1" dirty="0" lang="en-US"/>
              <a:t>Title:</a:t>
            </a:r>
            <a:r>
              <a:rPr dirty="0" lang="en-US"/>
              <a:t> Brainstorming Solutions</a:t>
            </a:r>
          </a:p>
          <a:p>
            <a:pPr>
              <a:buFont typeface="Arial" panose="020B0604020202020204" pitchFamily="34" charset="0"/>
              <a:buChar char="•"/>
            </a:pPr>
            <a:r>
              <a:rPr b="1" dirty="0" lang="en-US"/>
              <a:t>Key points:</a:t>
            </a:r>
          </a:p>
          <a:p>
            <a:pPr lvl="1"/>
            <a:r>
              <a:rPr dirty="0" lang="en-US"/>
              <a:t>AI-Assisted Component Design</a:t>
            </a:r>
            <a:endParaRPr altLang="en-US" lang="zh-CN"/>
          </a:p>
          <a:p>
            <a:pPr lvl="1"/>
            <a:r>
              <a:rPr dirty="0" lang="en-US"/>
              <a:t>Smart Component Library</a:t>
            </a:r>
            <a:endParaRPr altLang="en-US" lang="zh-CN"/>
          </a:p>
          <a:p>
            <a:pPr lvl="1"/>
            <a:r>
              <a:rPr dirty="0" lang="en-US"/>
              <a:t>Real-Time 2D-to-3D Transitions</a:t>
            </a:r>
            <a:r>
              <a:rPr dirty="0" lang="en-US"/>
              <a:t>n every steps)</a:t>
            </a:r>
            <a:endParaRPr altLang="en-US" lang="zh-CN"/>
          </a:p>
          <a:p>
            <a:pPr indent="0" marL="0">
              <a:buNone/>
            </a:pPr>
            <a:endParaRPr dirty="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1"/>
          <p:cNvSpPr>
            <a:spLocks noGrp="1"/>
          </p:cNvSpPr>
          <p:nvPr>
            <p:ph type="title"/>
          </p:nvPr>
        </p:nvSpPr>
        <p:spPr/>
        <p:txBody>
          <a:bodyPr/>
          <a:p>
            <a:pPr algn="ctr"/>
            <a:r>
              <a:rPr b="1" dirty="0" lang="en-US"/>
              <a:t>Testing and Iteration</a:t>
            </a:r>
            <a:br>
              <a:rPr b="1" dirty="0" lang="en-US"/>
            </a:br>
            <a:endParaRPr dirty="0" lang="en-IN"/>
          </a:p>
        </p:txBody>
      </p:sp>
      <p:sp>
        <p:nvSpPr>
          <p:cNvPr id="1048612" name="Content Placeholder 2"/>
          <p:cNvSpPr>
            <a:spLocks noGrp="1"/>
          </p:cNvSpPr>
          <p:nvPr>
            <p:ph idx="1"/>
          </p:nvPr>
        </p:nvSpPr>
        <p:spPr/>
        <p:txBody>
          <a:bodyPr/>
          <a:p>
            <a:pPr>
              <a:buFont typeface="Arial" panose="020B0604020202020204" pitchFamily="34" charset="0"/>
              <a:buChar char="•"/>
            </a:pPr>
            <a:r>
              <a:rPr b="1" dirty="0" lang="en-US"/>
              <a:t>Title:</a:t>
            </a:r>
            <a:r>
              <a:rPr dirty="0" lang="en-US"/>
              <a:t> User Testing and Feedback</a:t>
            </a:r>
            <a:r>
              <a:rPr dirty="0" lang="en-US"/>
              <a:t> </a:t>
            </a:r>
            <a:r>
              <a:rPr dirty="0" lang="en-US"/>
              <a:t> </a:t>
            </a:r>
            <a:r>
              <a:rPr dirty="0" lang="en-US"/>
              <a:t> </a:t>
            </a:r>
            <a:endParaRPr altLang="en-US" lang="zh-CN"/>
          </a:p>
          <a:p>
            <a:pPr>
              <a:buFont typeface="Arial" panose="020B0604020202020204" pitchFamily="34" charset="0"/>
              <a:buChar char="•"/>
            </a:pP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Testing Method: Use known geometric and mechanical standards (e.g., ISO gear profiles) and compare the generated output with existing CAD models.</a:t>
            </a:r>
            <a:endParaRPr altLang="en-US" lang="zh-CN"/>
          </a:p>
          <a:p>
            <a:pPr>
              <a:buFont typeface="Arial" panose="020B0604020202020204" pitchFamily="34" charset="0"/>
              <a:buChar char="•"/>
            </a:pP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Feedback Collection: Engineers or CAD designers review the drawings and confirm whether the dimensions and shapes are as expected.</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
          <p:cNvSpPr txBox="1"/>
          <p:nvPr/>
        </p:nvSpPr>
        <p:spPr>
          <a:xfrm>
            <a:off x="374215" y="683716"/>
            <a:ext cx="4000000" cy="929639"/>
          </a:xfrm>
          <a:prstGeom prst="rect"/>
        </p:spPr>
        <p:txBody>
          <a:bodyPr rtlCol="0" wrap="square">
            <a:spAutoFit/>
          </a:bodyPr>
          <a:p>
            <a:r>
              <a:rPr sz="2800" lang="en-US">
                <a:solidFill>
                  <a:srgbClr val="000000"/>
                </a:solidFill>
              </a:rPr>
              <a:t>K</a:t>
            </a:r>
            <a:r>
              <a:rPr sz="2800" lang="en-US">
                <a:solidFill>
                  <a:srgbClr val="000000"/>
                </a:solidFill>
              </a:rPr>
              <a:t>e</a:t>
            </a:r>
            <a:r>
              <a:rPr sz="2800" lang="en-US">
                <a:solidFill>
                  <a:srgbClr val="000000"/>
                </a:solidFill>
              </a:rPr>
              <a:t>y</a:t>
            </a:r>
            <a:r>
              <a:rPr sz="2800" lang="en-US">
                <a:solidFill>
                  <a:srgbClr val="000000"/>
                </a:solidFill>
              </a:rPr>
              <a:t> </a:t>
            </a:r>
            <a:r>
              <a:rPr sz="2800" lang="en-US">
                <a:solidFill>
                  <a:srgbClr val="000000"/>
                </a:solidFill>
              </a:rPr>
              <a:t>points</a:t>
            </a:r>
            <a:r>
              <a:rPr sz="2800" lang="en-US">
                <a:solidFill>
                  <a:srgbClr val="000000"/>
                </a:solidFill>
              </a:rPr>
              <a:t>:</a:t>
            </a:r>
            <a:endParaRPr sz="2800" lang="en-IN">
              <a:solidFill>
                <a:srgbClr val="000000"/>
              </a:solidFill>
            </a:endParaRPr>
          </a:p>
          <a:p>
            <a:endParaRPr sz="2800" lang="en-IN">
              <a:solidFill>
                <a:srgbClr val="000000"/>
              </a:solidFill>
            </a:endParaRPr>
          </a:p>
        </p:txBody>
      </p:sp>
      <p:sp>
        <p:nvSpPr>
          <p:cNvPr id="1048614" name=""/>
          <p:cNvSpPr txBox="1"/>
          <p:nvPr/>
        </p:nvSpPr>
        <p:spPr>
          <a:xfrm>
            <a:off x="1780002" y="1613355"/>
            <a:ext cx="6821661" cy="929640"/>
          </a:xfrm>
          <a:prstGeom prst="rect"/>
        </p:spPr>
        <p:txBody>
          <a:bodyPr rtlCol="0" wrap="square">
            <a:spAutoFit/>
          </a:bodyPr>
          <a:p>
            <a:r>
              <a:rPr sz="2800" lang="en-US">
                <a:solidFill>
                  <a:srgbClr val="000000"/>
                </a:solidFill>
              </a:rPr>
              <a:t>2D CAD is two-dimensional, while 3D CAD is three-dimensional.</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Suresh Kumar</dc:creator>
  <cp:lastModifiedBy>Suresh Kumar</cp:lastModifiedBy>
  <dcterms:created xsi:type="dcterms:W3CDTF">2024-09-20T08:58:08Z</dcterms:created>
  <dcterms:modified xsi:type="dcterms:W3CDTF">2024-11-28T05:58:26Z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ee2c2dce9b474eec92f9d928888863e8</vt:lpwstr>
  </property>
</Properties>
</file>