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357" r:id="rId2"/>
    <p:sldId id="257" r:id="rId3"/>
    <p:sldId id="346" r:id="rId4"/>
    <p:sldId id="348" r:id="rId5"/>
    <p:sldId id="349" r:id="rId6"/>
    <p:sldId id="356" r:id="rId7"/>
    <p:sldId id="352" r:id="rId8"/>
    <p:sldId id="351" r:id="rId9"/>
    <p:sldId id="258" r:id="rId10"/>
    <p:sldId id="355" r:id="rId11"/>
    <p:sldId id="344" r:id="rId12"/>
    <p:sldId id="259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690764"/>
    <a:srgbClr val="FF3300"/>
    <a:srgbClr val="DDDDDD"/>
    <a:srgbClr val="01000C"/>
    <a:srgbClr val="0300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D87E-2008-41DA-89E1-6A8D68FAFD4A}" type="datetimeFigureOut">
              <a:rPr lang="zh-CN" altLang="en-US" smtClean="0"/>
              <a:pPr/>
              <a:t>2020/1/30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8E2E-14FE-4927-92BD-502A005B3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872A-08DF-4613-A0AA-AD237BB28E2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872A-08DF-4613-A0AA-AD237BB28E2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872A-08DF-4613-A0AA-AD237BB28E2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C927-6A7A-4293-88F2-BF9D94C0DE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500034" y="1857364"/>
            <a:ext cx="7858180" cy="3929090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857224" y="2824459"/>
            <a:ext cx="3492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排序的基本概念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4971" y="1214422"/>
            <a:ext cx="1482451" cy="1346106"/>
            <a:chOff x="552422" y="500043"/>
            <a:chExt cx="1482451" cy="1346106"/>
          </a:xfrm>
        </p:grpSpPr>
        <p:grpSp>
          <p:nvGrpSpPr>
            <p:cNvPr id="6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9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0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ext Box 15" descr="信纸"/>
          <p:cNvSpPr txBox="1">
            <a:spLocks noChangeArrowheads="1"/>
          </p:cNvSpPr>
          <p:nvPr/>
        </p:nvSpPr>
        <p:spPr bwMode="auto">
          <a:xfrm>
            <a:off x="4714876" y="2824459"/>
            <a:ext cx="3071834" cy="4514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插入排序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857224" y="3571876"/>
            <a:ext cx="3492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10.3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交换排序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4714876" y="3571876"/>
            <a:ext cx="307183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选择排序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14612" y="642918"/>
            <a:ext cx="3429024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内排序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 Box 15" descr="信纸"/>
          <p:cNvSpPr txBox="1">
            <a:spLocks noChangeArrowheads="1"/>
          </p:cNvSpPr>
          <p:nvPr/>
        </p:nvSpPr>
        <p:spPr bwMode="auto">
          <a:xfrm>
            <a:off x="857224" y="4324657"/>
            <a:ext cx="3492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10.5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 Box 15" descr="信纸"/>
          <p:cNvSpPr txBox="1">
            <a:spLocks noChangeArrowheads="1"/>
          </p:cNvSpPr>
          <p:nvPr/>
        </p:nvSpPr>
        <p:spPr bwMode="auto">
          <a:xfrm>
            <a:off x="4714876" y="4324657"/>
            <a:ext cx="30708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10.6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Text Box 15" descr="信纸"/>
          <p:cNvSpPr txBox="1">
            <a:spLocks noChangeArrowheads="1"/>
          </p:cNvSpPr>
          <p:nvPr/>
        </p:nvSpPr>
        <p:spPr bwMode="auto">
          <a:xfrm>
            <a:off x="1785918" y="5072074"/>
            <a:ext cx="542928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10.7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各种内排序方法的比较和选择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382000" cy="83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如果待排序的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中，存在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有多个关键字相同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记录，经过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排序后这些具有相同关键字的记录之间的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相对次序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保持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不变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称这种排序方法是</a:t>
            </a:r>
            <a:r>
              <a:rPr kumimoji="1" lang="zh-CN" altLang="en-US" sz="1800">
                <a:solidFill>
                  <a:srgbClr val="F92D37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稳定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3404" y="3447974"/>
            <a:ext cx="8382000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反之，若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具有相同关键字的记录之间的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相对次序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变化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称这种排序方法是</a:t>
            </a:r>
            <a:r>
              <a:rPr kumimoji="1" lang="zh-CN" altLang="en-US" sz="1800" dirty="0">
                <a:solidFill>
                  <a:srgbClr val="F92D37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不稳</a:t>
            </a:r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14480" y="1714488"/>
            <a:ext cx="2786082" cy="1400242"/>
            <a:chOff x="1714480" y="1714488"/>
            <a:chExt cx="2786082" cy="1400242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714488"/>
              <a:ext cx="2786082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4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1   5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2714620"/>
              <a:ext cx="2786082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1   2 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895588" y="2214554"/>
              <a:ext cx="142876" cy="428628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14480" y="4643446"/>
            <a:ext cx="2857520" cy="1400242"/>
            <a:chOff x="1714480" y="4643446"/>
            <a:chExt cx="2857520" cy="1400242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4643446"/>
              <a:ext cx="28575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4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1   5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5643578"/>
              <a:ext cx="28575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1   2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03526" y="5143512"/>
              <a:ext cx="142876" cy="428628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06442" y="1428736"/>
            <a:ext cx="8280400" cy="136919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待排序的表中元素已按关键字排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好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序，称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此表中元素为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正序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待排序的表中元素的关键字顺序正好和排好序的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相反，称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此表中元素为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39750" y="571480"/>
            <a:ext cx="280828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、正序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和反序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214686"/>
            <a:ext cx="8001056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有一些排序算法与初始序列的正序或反序有关，另一些排序算法与初始序列的情况无关。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42910" y="2071678"/>
            <a:ext cx="7818464" cy="2302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定义关键字类型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  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数据项，类型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     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排序的记录类型定义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313" y="1357298"/>
            <a:ext cx="55324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待排序的顺序表的数据元素</a:t>
            </a:r>
            <a:r>
              <a:rPr kumimoji="1" lang="zh-CN" altLang="en-US" sz="1800">
                <a:latin typeface="楷体" pitchFamily="49" charset="-122"/>
                <a:ea typeface="楷体" pitchFamily="49" charset="-122"/>
              </a:rPr>
              <a:t>类</a:t>
            </a: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型声明如</a:t>
            </a: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下：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5650" y="549275"/>
            <a:ext cx="33845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内排序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数据的组织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604" y="186916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14546" y="243114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有序区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314" y="186916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8" y="243114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无序区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3714744" y="2440669"/>
            <a:ext cx="2071702" cy="769441"/>
            <a:chOff x="3575630" y="2528826"/>
            <a:chExt cx="1635555" cy="937070"/>
          </a:xfrm>
        </p:grpSpPr>
        <p:sp>
          <p:nvSpPr>
            <p:cNvPr id="7" name="右弧形箭头 6"/>
            <p:cNvSpPr/>
            <p:nvPr/>
          </p:nvSpPr>
          <p:spPr>
            <a:xfrm rot="5400000">
              <a:off x="4174190" y="2355132"/>
              <a:ext cx="438429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5630" y="3016102"/>
              <a:ext cx="1635555" cy="44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一个一个地插入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571736" y="357166"/>
            <a:ext cx="3214710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10.2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插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入排序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24" y="119770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9"/>
          <p:cNvGrpSpPr/>
          <p:nvPr/>
        </p:nvGrpSpPr>
        <p:grpSpPr>
          <a:xfrm>
            <a:off x="2295509" y="2786059"/>
            <a:ext cx="1643074" cy="794042"/>
            <a:chOff x="1938319" y="3286125"/>
            <a:chExt cx="1643074" cy="794042"/>
          </a:xfrm>
        </p:grpSpPr>
        <p:sp>
          <p:nvSpPr>
            <p:cNvPr id="13" name="TextBox 12"/>
            <p:cNvSpPr txBox="1"/>
            <p:nvPr/>
          </p:nvSpPr>
          <p:spPr>
            <a:xfrm>
              <a:off x="1938319" y="3698844"/>
              <a:ext cx="1643074" cy="38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局部有序区</a:t>
              </a:r>
              <a:endParaRPr lang="en-US" altLang="zh-CN" sz="1800" smtClean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6200000" flipV="1">
              <a:off x="2454700" y="3484125"/>
              <a:ext cx="396000" cy="0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357290" y="4429132"/>
            <a:ext cx="6572296" cy="17056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局部有序区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：其中元素在后面排序中会发生位置的改变。       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[3,6,8]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,1,5,7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[3,6,8]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为局部有序区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全局有序区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：其中元素在后面排序中不再发生位置的改变。     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[2,4,5]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,6,8,9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[2,4,5]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为全局有序区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有</a:t>
            </a: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序区类型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71538" y="1500174"/>
            <a:ext cx="3000396" cy="14490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）直接插入排序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）折半插入排序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）希尔排序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85723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主要的插入排序方法：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457474" y="1568735"/>
            <a:ext cx="1150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9411" y="2030770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    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 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481661" y="1568735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760936" y="2030770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449411" y="3759557"/>
            <a:ext cx="6408738" cy="936074"/>
            <a:chOff x="971550" y="3505200"/>
            <a:chExt cx="6408738" cy="936074"/>
          </a:xfrm>
        </p:grpSpPr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979613" y="4071942"/>
              <a:ext cx="11509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971550" y="3505200"/>
              <a:ext cx="36718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    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……   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5003800" y="4071942"/>
              <a:ext cx="11509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4787900" y="3505200"/>
              <a:ext cx="25923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……  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84674" y="2678470"/>
            <a:ext cx="2030412" cy="792162"/>
            <a:chOff x="2335" y="1527"/>
            <a:chExt cx="1279" cy="499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 rot="5400000">
              <a:off x="2528" y="1334"/>
              <a:ext cx="113" cy="499"/>
            </a:xfrm>
            <a:prstGeom prst="curvedLeftArrow">
              <a:avLst>
                <a:gd name="adj1" fmla="val 109670"/>
                <a:gd name="adj2" fmla="val 219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2517" y="1709"/>
              <a:ext cx="226" cy="317"/>
            </a:xfrm>
            <a:prstGeom prst="downArrow">
              <a:avLst>
                <a:gd name="adj1" fmla="val 50000"/>
                <a:gd name="adj2" fmla="val 35066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804" y="1709"/>
              <a:ext cx="8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097111" y="5270857"/>
            <a:ext cx="4968875" cy="910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时，有序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区只有一个元素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1~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经过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8" name="Text Box 3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3748084" cy="5886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10.2.1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直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接插入排序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2858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3352800" y="2952752"/>
            <a:ext cx="609600" cy="762000"/>
            <a:chOff x="3352800" y="2952752"/>
            <a:chExt cx="609600" cy="76200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375025" y="3105152"/>
              <a:ext cx="587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F92D37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56328" name="Rectangle 8" descr="60%"/>
          <p:cNvSpPr>
            <a:spLocks noChangeArrowheads="1"/>
          </p:cNvSpPr>
          <p:nvPr/>
        </p:nvSpPr>
        <p:spPr bwMode="auto">
          <a:xfrm>
            <a:off x="3505200" y="2514600"/>
            <a:ext cx="1295400" cy="4320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572000" y="19812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</a:p>
        </p:txBody>
      </p:sp>
      <p:grpSp>
        <p:nvGrpSpPr>
          <p:cNvPr id="3" name="组合 26"/>
          <p:cNvGrpSpPr/>
          <p:nvPr/>
        </p:nvGrpSpPr>
        <p:grpSpPr>
          <a:xfrm>
            <a:off x="4648200" y="2952752"/>
            <a:ext cx="1044575" cy="762000"/>
            <a:chOff x="4648200" y="2952752"/>
            <a:chExt cx="1044575" cy="762000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968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kumimoji="1"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  <a:r>
                <a:rPr kumimoji="1"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4071934" y="3286124"/>
            <a:ext cx="1243010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插入位置</a:t>
            </a:r>
            <a:endParaRPr kumimoji="1" lang="zh-CN" altLang="en-US" sz="1800" b="0" dirty="0">
              <a:solidFill>
                <a:srgbClr val="F92D37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9750" y="836613"/>
            <a:ext cx="6103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一趟直接插入排序：在有序区中插入</a:t>
            </a:r>
            <a:r>
              <a:rPr kumimoji="1" lang="en-US" altLang="zh-CN" sz="18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kumimoji="1" lang="zh-CN" altLang="en-US" sz="1800">
                <a:latin typeface="Consolas" pitchFamily="49" charset="0"/>
                <a:ea typeface="华文中宋" pitchFamily="2" charset="-122"/>
                <a:cs typeface="Consolas" pitchFamily="49" charset="0"/>
              </a:rPr>
              <a:t>过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程</a:t>
            </a:r>
            <a:endParaRPr kumimoji="1"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143108" y="1636713"/>
            <a:ext cx="21431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有序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072198" y="2988230"/>
            <a:ext cx="2071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无序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339" name="AutoShape 19"/>
          <p:cNvSpPr>
            <a:spLocks/>
          </p:cNvSpPr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411413" y="3795385"/>
            <a:ext cx="1946273" cy="35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4953000" y="2946600"/>
            <a:ext cx="1452584" cy="565980"/>
            <a:chOff x="4953000" y="2946600"/>
            <a:chExt cx="1452584" cy="565980"/>
          </a:xfrm>
        </p:grpSpPr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5643570" y="3143248"/>
              <a:ext cx="7620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tmp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56330" idx="2"/>
              <a:endCxn id="56343" idx="1"/>
            </p:cNvCxnSpPr>
            <p:nvPr/>
          </p:nvCxnSpPr>
          <p:spPr>
            <a:xfrm rot="16200000" flipH="1">
              <a:off x="5107628" y="2791972"/>
              <a:ext cx="381314" cy="69057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29"/>
          <p:cNvGrpSpPr/>
          <p:nvPr/>
        </p:nvGrpSpPr>
        <p:grpSpPr>
          <a:xfrm>
            <a:off x="2285984" y="4286256"/>
            <a:ext cx="4143404" cy="797960"/>
            <a:chOff x="2285984" y="4572008"/>
            <a:chExt cx="3786214" cy="797960"/>
          </a:xfrm>
        </p:grpSpPr>
        <p:sp>
          <p:nvSpPr>
            <p:cNvPr id="24" name="TextBox 23"/>
            <p:cNvSpPr txBox="1"/>
            <p:nvPr/>
          </p:nvSpPr>
          <p:spPr>
            <a:xfrm>
              <a:off x="2285984" y="5000636"/>
              <a:ext cx="378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使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[0..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 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扩大有序区 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86182" y="348829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大时便后移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153021" y="1997981"/>
            <a:ext cx="3205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].key&lt;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-1].key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083 -2.2222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animBg="1"/>
      <p:bldP spid="56340" grpId="0"/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4429124" y="1070984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9</a:t>
            </a:r>
            <a:endParaRPr lang="zh-CN" altLang="en-US" sz="1800"/>
          </a:p>
        </p:txBody>
      </p:sp>
      <p:sp>
        <p:nvSpPr>
          <p:cNvPr id="4" name="立方体 3"/>
          <p:cNvSpPr/>
          <p:nvPr/>
        </p:nvSpPr>
        <p:spPr>
          <a:xfrm>
            <a:off x="3643306" y="1142984"/>
            <a:ext cx="500066" cy="720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7</a:t>
            </a:r>
            <a:endParaRPr lang="zh-CN" altLang="en-US" sz="1800"/>
          </a:p>
        </p:txBody>
      </p:sp>
      <p:sp>
        <p:nvSpPr>
          <p:cNvPr id="5" name="立方体 4"/>
          <p:cNvSpPr/>
          <p:nvPr/>
        </p:nvSpPr>
        <p:spPr>
          <a:xfrm>
            <a:off x="5214942" y="1178984"/>
            <a:ext cx="500066" cy="684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6</a:t>
            </a:r>
            <a:endParaRPr lang="zh-CN" altLang="en-US" sz="1800"/>
          </a:p>
        </p:txBody>
      </p:sp>
      <p:sp>
        <p:nvSpPr>
          <p:cNvPr id="6" name="立方体 5"/>
          <p:cNvSpPr/>
          <p:nvPr/>
        </p:nvSpPr>
        <p:spPr>
          <a:xfrm>
            <a:off x="2857488" y="1286984"/>
            <a:ext cx="500066" cy="576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3</a:t>
            </a:r>
            <a:endParaRPr lang="zh-CN" altLang="en-US" sz="1800"/>
          </a:p>
        </p:txBody>
      </p:sp>
      <p:sp>
        <p:nvSpPr>
          <p:cNvPr id="7" name="立方体 6"/>
          <p:cNvSpPr/>
          <p:nvPr/>
        </p:nvSpPr>
        <p:spPr>
          <a:xfrm>
            <a:off x="2071670" y="1358984"/>
            <a:ext cx="500066" cy="504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571472" y="28572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例如</a:t>
            </a:r>
            <a:endParaRPr lang="zh-CN" altLang="en-US" sz="20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8926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182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0562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6380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157752" y="2000240"/>
            <a:ext cx="2700000" cy="655084"/>
            <a:chOff x="2157752" y="2000240"/>
            <a:chExt cx="2700000" cy="655084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000364" y="2285992"/>
              <a:ext cx="9366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15" name="右大括号 14"/>
            <p:cNvSpPr/>
            <p:nvPr/>
          </p:nvSpPr>
          <p:spPr>
            <a:xfrm rot="5400000">
              <a:off x="3364876" y="793116"/>
              <a:ext cx="285752" cy="2700000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5400000" flipH="1" flipV="1">
            <a:off x="5215736" y="21431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" name="组合 24"/>
          <p:cNvGrpSpPr/>
          <p:nvPr/>
        </p:nvGrpSpPr>
        <p:grpSpPr>
          <a:xfrm>
            <a:off x="2071670" y="2571744"/>
            <a:ext cx="3643338" cy="1684132"/>
            <a:chOff x="2071670" y="2602124"/>
            <a:chExt cx="3643338" cy="1684132"/>
          </a:xfrm>
        </p:grpSpPr>
        <p:sp>
          <p:nvSpPr>
            <p:cNvPr id="19" name="立方体 18"/>
            <p:cNvSpPr/>
            <p:nvPr/>
          </p:nvSpPr>
          <p:spPr>
            <a:xfrm>
              <a:off x="5214942" y="3494256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4429124" y="3566256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3643306" y="3602256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2857488" y="3710256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23" name="立方体 22"/>
            <p:cNvSpPr/>
            <p:nvPr/>
          </p:nvSpPr>
          <p:spPr>
            <a:xfrm>
              <a:off x="2071670" y="3782256"/>
              <a:ext cx="500066" cy="50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24" name="下箭头 23"/>
            <p:cNvSpPr/>
            <p:nvPr/>
          </p:nvSpPr>
          <p:spPr>
            <a:xfrm>
              <a:off x="3714744" y="2602124"/>
              <a:ext cx="214314" cy="684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43240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8" name="组合 29"/>
          <p:cNvGrpSpPr/>
          <p:nvPr/>
        </p:nvGrpSpPr>
        <p:grpSpPr>
          <a:xfrm>
            <a:off x="4081982" y="1830244"/>
            <a:ext cx="534667" cy="812939"/>
            <a:chOff x="4071934" y="1830244"/>
            <a:chExt cx="534667" cy="812939"/>
          </a:xfrm>
        </p:grpSpPr>
        <p:cxnSp>
          <p:nvCxnSpPr>
            <p:cNvPr id="28" name="直接箭头连接符 27"/>
            <p:cNvCxnSpPr>
              <a:stCxn id="3" idx="3"/>
            </p:cNvCxnSpPr>
            <p:nvPr/>
          </p:nvCxnSpPr>
          <p:spPr>
            <a:xfrm rot="5400000">
              <a:off x="3949169" y="1985750"/>
              <a:ext cx="780198" cy="53466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8421433">
              <a:off x="3968986" y="1946719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9&gt;6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33"/>
          <p:cNvGrpSpPr/>
          <p:nvPr/>
        </p:nvGrpSpPr>
        <p:grpSpPr>
          <a:xfrm>
            <a:off x="3357554" y="1862984"/>
            <a:ext cx="571504" cy="780198"/>
            <a:chOff x="3357554" y="1862984"/>
            <a:chExt cx="571504" cy="780198"/>
          </a:xfrm>
        </p:grpSpPr>
        <p:cxnSp>
          <p:nvCxnSpPr>
            <p:cNvPr id="32" name="直接箭头连接符 31"/>
            <p:cNvCxnSpPr>
              <a:stCxn id="4" idx="3"/>
            </p:cNvCxnSpPr>
            <p:nvPr/>
          </p:nvCxnSpPr>
          <p:spPr>
            <a:xfrm rot="16200000" flipH="1">
              <a:off x="3489845" y="2203969"/>
              <a:ext cx="780198" cy="982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7554" y="2071678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7&gt;6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38"/>
          <p:cNvGrpSpPr/>
          <p:nvPr/>
        </p:nvGrpSpPr>
        <p:grpSpPr>
          <a:xfrm>
            <a:off x="3000364" y="1928802"/>
            <a:ext cx="785818" cy="714380"/>
            <a:chOff x="3000364" y="1928802"/>
            <a:chExt cx="785818" cy="714380"/>
          </a:xfrm>
        </p:grpSpPr>
        <p:cxnSp>
          <p:nvCxnSpPr>
            <p:cNvPr id="37" name="直接箭头连接符 36"/>
            <p:cNvCxnSpPr/>
            <p:nvPr/>
          </p:nvCxnSpPr>
          <p:spPr>
            <a:xfrm rot="16200000" flipH="1">
              <a:off x="3214678" y="2071678"/>
              <a:ext cx="714380" cy="4286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00364" y="2071678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3&lt;6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29322" y="2285992"/>
            <a:ext cx="292895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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在无序区从后向前查找</a:t>
            </a:r>
            <a:r>
              <a:rPr lang="zh-CN" altLang="en-US" sz="18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的第一个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63336E-6 C -0.00208 0.02475 -0.00417 0.04973 -0.01858 0.07633 C -0.03299 0.10293 -0.06285 0.13462 -0.08681 0.15961 C -0.11076 0.18459 -0.14653 0.21258 -0.16233 0.2264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9 0.00787 L 0.08281 -0.0030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0.00278 L 0.07744 -8.37381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33 0.22646 C -0.1651 0.18945 -0.17535 0.05019 -0.17882 0.003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26" grpId="0"/>
      <p:bldP spid="26" grpId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072494" cy="87472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）。说明采用直接插入排序方法进行排序的过程。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1714480" y="636736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9</a:t>
            </a:r>
            <a:endParaRPr lang="zh-CN" altLang="en-US" sz="1800"/>
          </a:p>
        </p:txBody>
      </p:sp>
      <p:sp>
        <p:nvSpPr>
          <p:cNvPr id="25" name="立方体 24"/>
          <p:cNvSpPr/>
          <p:nvPr/>
        </p:nvSpPr>
        <p:spPr>
          <a:xfrm>
            <a:off x="2357422" y="672736"/>
            <a:ext cx="500066" cy="756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8</a:t>
            </a:r>
            <a:endParaRPr lang="zh-CN" altLang="en-US" sz="1800"/>
          </a:p>
        </p:txBody>
      </p:sp>
      <p:sp>
        <p:nvSpPr>
          <p:cNvPr id="26" name="立方体 25"/>
          <p:cNvSpPr/>
          <p:nvPr/>
        </p:nvSpPr>
        <p:spPr>
          <a:xfrm>
            <a:off x="3060652" y="708736"/>
            <a:ext cx="500066" cy="720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7</a:t>
            </a:r>
            <a:endParaRPr lang="zh-CN" altLang="en-US" sz="1800"/>
          </a:p>
        </p:txBody>
      </p:sp>
      <p:sp>
        <p:nvSpPr>
          <p:cNvPr id="27" name="立方体 26"/>
          <p:cNvSpPr/>
          <p:nvPr/>
        </p:nvSpPr>
        <p:spPr>
          <a:xfrm>
            <a:off x="3714744" y="744736"/>
            <a:ext cx="500066" cy="68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6</a:t>
            </a:r>
            <a:endParaRPr lang="zh-CN" altLang="en-US" sz="1800"/>
          </a:p>
        </p:txBody>
      </p:sp>
      <p:sp>
        <p:nvSpPr>
          <p:cNvPr id="28" name="立方体 27"/>
          <p:cNvSpPr/>
          <p:nvPr/>
        </p:nvSpPr>
        <p:spPr>
          <a:xfrm>
            <a:off x="4429124" y="780736"/>
            <a:ext cx="500066" cy="64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5</a:t>
            </a:r>
            <a:endParaRPr lang="zh-CN" altLang="en-US" sz="1800"/>
          </a:p>
        </p:txBody>
      </p:sp>
      <p:sp>
        <p:nvSpPr>
          <p:cNvPr id="29" name="立方体 28"/>
          <p:cNvSpPr/>
          <p:nvPr/>
        </p:nvSpPr>
        <p:spPr>
          <a:xfrm>
            <a:off x="5143504" y="816736"/>
            <a:ext cx="500066" cy="612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4</a:t>
            </a:r>
            <a:endParaRPr lang="zh-CN" altLang="en-US" sz="1800"/>
          </a:p>
        </p:txBody>
      </p:sp>
      <p:sp>
        <p:nvSpPr>
          <p:cNvPr id="30" name="立方体 29"/>
          <p:cNvSpPr/>
          <p:nvPr/>
        </p:nvSpPr>
        <p:spPr>
          <a:xfrm>
            <a:off x="5857884" y="852736"/>
            <a:ext cx="500066" cy="576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3</a:t>
            </a:r>
            <a:endParaRPr lang="zh-CN" altLang="en-US" sz="1800"/>
          </a:p>
        </p:txBody>
      </p:sp>
      <p:sp>
        <p:nvSpPr>
          <p:cNvPr id="31" name="立方体 30"/>
          <p:cNvSpPr/>
          <p:nvPr/>
        </p:nvSpPr>
        <p:spPr>
          <a:xfrm>
            <a:off x="6572264" y="888736"/>
            <a:ext cx="500066" cy="540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2</a:t>
            </a:r>
            <a:endParaRPr lang="zh-CN" altLang="en-US" sz="1800"/>
          </a:p>
        </p:txBody>
      </p:sp>
      <p:sp>
        <p:nvSpPr>
          <p:cNvPr id="32" name="立方体 31"/>
          <p:cNvSpPr/>
          <p:nvPr/>
        </p:nvSpPr>
        <p:spPr>
          <a:xfrm>
            <a:off x="7286644" y="924736"/>
            <a:ext cx="500066" cy="50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33" name="立方体 32"/>
          <p:cNvSpPr/>
          <p:nvPr/>
        </p:nvSpPr>
        <p:spPr>
          <a:xfrm>
            <a:off x="8001024" y="960736"/>
            <a:ext cx="500066" cy="46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0</a:t>
            </a:r>
            <a:endParaRPr lang="zh-CN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171448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74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4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0056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494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93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370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808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01024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5"/>
          <p:cNvGrpSpPr/>
          <p:nvPr/>
        </p:nvGrpSpPr>
        <p:grpSpPr>
          <a:xfrm>
            <a:off x="714348" y="2065496"/>
            <a:ext cx="7786742" cy="792000"/>
            <a:chOff x="714348" y="2065496"/>
            <a:chExt cx="7786742" cy="792000"/>
          </a:xfrm>
        </p:grpSpPr>
        <p:sp>
          <p:nvSpPr>
            <p:cNvPr id="34" name="TextBox 33"/>
            <p:cNvSpPr txBox="1"/>
            <p:nvPr/>
          </p:nvSpPr>
          <p:spPr>
            <a:xfrm>
              <a:off x="714348" y="22430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357422" y="2065496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2101496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3060652" y="2137496"/>
              <a:ext cx="500066" cy="720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48" name="立方体 47"/>
            <p:cNvSpPr/>
            <p:nvPr/>
          </p:nvSpPr>
          <p:spPr>
            <a:xfrm>
              <a:off x="3714744" y="2173496"/>
              <a:ext cx="500066" cy="68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49" name="立方体 48"/>
            <p:cNvSpPr/>
            <p:nvPr/>
          </p:nvSpPr>
          <p:spPr>
            <a:xfrm>
              <a:off x="4429124" y="2209496"/>
              <a:ext cx="500066" cy="64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50" name="立方体 49"/>
            <p:cNvSpPr/>
            <p:nvPr/>
          </p:nvSpPr>
          <p:spPr>
            <a:xfrm>
              <a:off x="5143504" y="2245496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51" name="立方体 50"/>
            <p:cNvSpPr/>
            <p:nvPr/>
          </p:nvSpPr>
          <p:spPr>
            <a:xfrm>
              <a:off x="5857884" y="2281496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6572264" y="2317496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7286644" y="2353496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8001024" y="2389496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56" name="直接箭头连接符 55"/>
          <p:cNvCxnSpPr>
            <a:endCxn id="25" idx="3"/>
          </p:cNvCxnSpPr>
          <p:nvPr/>
        </p:nvCxnSpPr>
        <p:spPr>
          <a:xfrm rot="16200000" flipV="1">
            <a:off x="2371929" y="1601754"/>
            <a:ext cx="357190" cy="11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6200000" flipV="1">
            <a:off x="3106116" y="3014590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组合 86"/>
          <p:cNvGrpSpPr/>
          <p:nvPr/>
        </p:nvGrpSpPr>
        <p:grpSpPr>
          <a:xfrm>
            <a:off x="714348" y="3585790"/>
            <a:ext cx="7786742" cy="792000"/>
            <a:chOff x="714348" y="3585790"/>
            <a:chExt cx="7786742" cy="792000"/>
          </a:xfrm>
        </p:grpSpPr>
        <p:sp>
          <p:nvSpPr>
            <p:cNvPr id="58" name="TextBox 57"/>
            <p:cNvSpPr txBox="1"/>
            <p:nvPr/>
          </p:nvSpPr>
          <p:spPr>
            <a:xfrm>
              <a:off x="714348" y="376336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9" name="立方体 58"/>
            <p:cNvSpPr/>
            <p:nvPr/>
          </p:nvSpPr>
          <p:spPr>
            <a:xfrm>
              <a:off x="3060652" y="3585790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60" name="立方体 59"/>
            <p:cNvSpPr/>
            <p:nvPr/>
          </p:nvSpPr>
          <p:spPr>
            <a:xfrm>
              <a:off x="2357422" y="3621790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61" name="立方体 60"/>
            <p:cNvSpPr/>
            <p:nvPr/>
          </p:nvSpPr>
          <p:spPr>
            <a:xfrm>
              <a:off x="1714480" y="3657790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62" name="立方体 61"/>
            <p:cNvSpPr/>
            <p:nvPr/>
          </p:nvSpPr>
          <p:spPr>
            <a:xfrm>
              <a:off x="3714744" y="3693790"/>
              <a:ext cx="500066" cy="684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63" name="立方体 62"/>
            <p:cNvSpPr/>
            <p:nvPr/>
          </p:nvSpPr>
          <p:spPr>
            <a:xfrm>
              <a:off x="4429124" y="3729790"/>
              <a:ext cx="500066" cy="64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64" name="立方体 63"/>
            <p:cNvSpPr/>
            <p:nvPr/>
          </p:nvSpPr>
          <p:spPr>
            <a:xfrm>
              <a:off x="5143504" y="3765790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65" name="立方体 64"/>
            <p:cNvSpPr/>
            <p:nvPr/>
          </p:nvSpPr>
          <p:spPr>
            <a:xfrm>
              <a:off x="5857884" y="3801790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66" name="立方体 65"/>
            <p:cNvSpPr/>
            <p:nvPr/>
          </p:nvSpPr>
          <p:spPr>
            <a:xfrm>
              <a:off x="6572264" y="3837790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67" name="立方体 66"/>
            <p:cNvSpPr/>
            <p:nvPr/>
          </p:nvSpPr>
          <p:spPr>
            <a:xfrm>
              <a:off x="7286644" y="3873790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68" name="立方体 67"/>
            <p:cNvSpPr/>
            <p:nvPr/>
          </p:nvSpPr>
          <p:spPr>
            <a:xfrm>
              <a:off x="8001024" y="3909790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69" name="直接箭头连接符 68"/>
          <p:cNvCxnSpPr/>
          <p:nvPr/>
        </p:nvCxnSpPr>
        <p:spPr>
          <a:xfrm rot="16200000" flipV="1">
            <a:off x="3749058" y="4537695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组合 87"/>
          <p:cNvGrpSpPr/>
          <p:nvPr/>
        </p:nvGrpSpPr>
        <p:grpSpPr>
          <a:xfrm>
            <a:off x="714348" y="4929198"/>
            <a:ext cx="7786742" cy="792000"/>
            <a:chOff x="714348" y="4929198"/>
            <a:chExt cx="7786742" cy="792000"/>
          </a:xfrm>
        </p:grpSpPr>
        <p:sp>
          <p:nvSpPr>
            <p:cNvPr id="71" name="立方体 70"/>
            <p:cNvSpPr/>
            <p:nvPr/>
          </p:nvSpPr>
          <p:spPr>
            <a:xfrm>
              <a:off x="3714744" y="4929198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72" name="立方体 71"/>
            <p:cNvSpPr/>
            <p:nvPr/>
          </p:nvSpPr>
          <p:spPr>
            <a:xfrm>
              <a:off x="3060652" y="4965198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73" name="立方体 72"/>
            <p:cNvSpPr/>
            <p:nvPr/>
          </p:nvSpPr>
          <p:spPr>
            <a:xfrm>
              <a:off x="2357422" y="5001198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74" name="立方体 73"/>
            <p:cNvSpPr/>
            <p:nvPr/>
          </p:nvSpPr>
          <p:spPr>
            <a:xfrm>
              <a:off x="1714480" y="5037198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429124" y="5073198"/>
              <a:ext cx="500066" cy="648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5143504" y="5109198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77" name="立方体 76"/>
            <p:cNvSpPr/>
            <p:nvPr/>
          </p:nvSpPr>
          <p:spPr>
            <a:xfrm>
              <a:off x="5857884" y="5145198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78" name="立方体 77"/>
            <p:cNvSpPr/>
            <p:nvPr/>
          </p:nvSpPr>
          <p:spPr>
            <a:xfrm>
              <a:off x="6572264" y="5181198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79" name="立方体 78"/>
            <p:cNvSpPr/>
            <p:nvPr/>
          </p:nvSpPr>
          <p:spPr>
            <a:xfrm>
              <a:off x="7286644" y="5217198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80" name="立方体 79"/>
            <p:cNvSpPr/>
            <p:nvPr/>
          </p:nvSpPr>
          <p:spPr>
            <a:xfrm>
              <a:off x="8001024" y="5253198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4348" y="51720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57224" y="5317095"/>
            <a:ext cx="7702552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说明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排序数据中可以存在相同关键字的记录。本章仅考虑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递增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排序。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28596" y="1459443"/>
            <a:ext cx="221457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、排序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的定义</a:t>
            </a:r>
          </a:p>
        </p:txBody>
      </p:sp>
      <p:sp>
        <p:nvSpPr>
          <p:cNvPr id="5" name="Text Box 7" descr="信纸"/>
          <p:cNvSpPr txBox="1">
            <a:spLocks noChangeArrowheads="1"/>
          </p:cNvSpPr>
          <p:nvPr/>
        </p:nvSpPr>
        <p:spPr bwMode="auto">
          <a:xfrm>
            <a:off x="2571736" y="642918"/>
            <a:ext cx="3714776" cy="57629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10.1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排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序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的概念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2173823"/>
            <a:ext cx="8429684" cy="46935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zh-CN" sz="1800" smtClean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所谓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排序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，是整理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表中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的记录，使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之按关键字递增（或递减）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有序排列：</a:t>
            </a:r>
            <a:endParaRPr lang="zh-CN" altLang="en-US" sz="1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00166" y="2888203"/>
            <a:ext cx="7143800" cy="2187942"/>
            <a:chOff x="2428860" y="2357430"/>
            <a:chExt cx="7143800" cy="2187942"/>
          </a:xfrm>
        </p:grpSpPr>
        <p:sp>
          <p:nvSpPr>
            <p:cNvPr id="9" name="圆角矩形 8"/>
            <p:cNvSpPr/>
            <p:nvPr/>
          </p:nvSpPr>
          <p:spPr>
            <a:xfrm>
              <a:off x="2428860" y="3143248"/>
              <a:ext cx="1285884" cy="64294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排序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857488" y="2357430"/>
              <a:ext cx="214314" cy="714380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857488" y="3857628"/>
              <a:ext cx="214314" cy="642942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3240" y="2357430"/>
              <a:ext cx="5072098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个记录，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i="1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，对应关键字分别为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i="1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3240" y="3786190"/>
              <a:ext cx="6429420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,0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，使得递增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i,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baseline="-25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 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 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≤ … ≤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en-US" altLang="zh-CN" sz="1800" b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（或递减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,0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≥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,1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≥ …≥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1"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490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3786182" y="571480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9</a:t>
            </a:r>
            <a:endParaRPr lang="zh-CN" altLang="en-US" sz="1800"/>
          </a:p>
        </p:txBody>
      </p:sp>
      <p:sp>
        <p:nvSpPr>
          <p:cNvPr id="5" name="立方体 4"/>
          <p:cNvSpPr/>
          <p:nvPr/>
        </p:nvSpPr>
        <p:spPr>
          <a:xfrm>
            <a:off x="3143240" y="607480"/>
            <a:ext cx="500066" cy="756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8</a:t>
            </a:r>
            <a:endParaRPr lang="zh-CN" altLang="en-US" sz="1800"/>
          </a:p>
        </p:txBody>
      </p:sp>
      <p:sp>
        <p:nvSpPr>
          <p:cNvPr id="6" name="立方体 5"/>
          <p:cNvSpPr/>
          <p:nvPr/>
        </p:nvSpPr>
        <p:spPr>
          <a:xfrm>
            <a:off x="2428860" y="643480"/>
            <a:ext cx="500066" cy="720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7</a:t>
            </a:r>
            <a:endParaRPr lang="zh-CN" altLang="en-US" sz="1800"/>
          </a:p>
        </p:txBody>
      </p:sp>
      <p:sp>
        <p:nvSpPr>
          <p:cNvPr id="7" name="立方体 6"/>
          <p:cNvSpPr/>
          <p:nvPr/>
        </p:nvSpPr>
        <p:spPr>
          <a:xfrm>
            <a:off x="1714480" y="679480"/>
            <a:ext cx="500066" cy="684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6</a:t>
            </a:r>
            <a:endParaRPr lang="zh-CN" altLang="en-US" sz="1800"/>
          </a:p>
        </p:txBody>
      </p:sp>
      <p:sp>
        <p:nvSpPr>
          <p:cNvPr id="8" name="立方体 7"/>
          <p:cNvSpPr/>
          <p:nvPr/>
        </p:nvSpPr>
        <p:spPr>
          <a:xfrm>
            <a:off x="4429124" y="715480"/>
            <a:ext cx="500066" cy="648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5</a:t>
            </a:r>
            <a:endParaRPr lang="zh-CN" altLang="en-US" sz="1800"/>
          </a:p>
        </p:txBody>
      </p:sp>
      <p:sp>
        <p:nvSpPr>
          <p:cNvPr id="9" name="立方体 8"/>
          <p:cNvSpPr/>
          <p:nvPr/>
        </p:nvSpPr>
        <p:spPr>
          <a:xfrm>
            <a:off x="5143504" y="751480"/>
            <a:ext cx="500066" cy="612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4</a:t>
            </a:r>
            <a:endParaRPr lang="zh-CN" altLang="en-US" sz="1800"/>
          </a:p>
        </p:txBody>
      </p:sp>
      <p:sp>
        <p:nvSpPr>
          <p:cNvPr id="10" name="立方体 9"/>
          <p:cNvSpPr/>
          <p:nvPr/>
        </p:nvSpPr>
        <p:spPr>
          <a:xfrm>
            <a:off x="5857884" y="787480"/>
            <a:ext cx="500066" cy="576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3</a:t>
            </a:r>
            <a:endParaRPr lang="zh-CN" altLang="en-US" sz="1800"/>
          </a:p>
        </p:txBody>
      </p:sp>
      <p:sp>
        <p:nvSpPr>
          <p:cNvPr id="11" name="立方体 10"/>
          <p:cNvSpPr/>
          <p:nvPr/>
        </p:nvSpPr>
        <p:spPr>
          <a:xfrm>
            <a:off x="6572264" y="823480"/>
            <a:ext cx="500066" cy="540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2</a:t>
            </a:r>
            <a:endParaRPr lang="zh-CN" altLang="en-US" sz="1800"/>
          </a:p>
        </p:txBody>
      </p:sp>
      <p:sp>
        <p:nvSpPr>
          <p:cNvPr id="12" name="立方体 11"/>
          <p:cNvSpPr/>
          <p:nvPr/>
        </p:nvSpPr>
        <p:spPr>
          <a:xfrm>
            <a:off x="7286644" y="859480"/>
            <a:ext cx="500066" cy="50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13" name="立方体 12"/>
          <p:cNvSpPr/>
          <p:nvPr/>
        </p:nvSpPr>
        <p:spPr>
          <a:xfrm>
            <a:off x="8001024" y="895480"/>
            <a:ext cx="500066" cy="46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0</a:t>
            </a:r>
            <a:endParaRPr lang="zh-CN" altLang="en-US" sz="1800"/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4463438" y="1534488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组合 67"/>
          <p:cNvGrpSpPr/>
          <p:nvPr/>
        </p:nvGrpSpPr>
        <p:grpSpPr>
          <a:xfrm>
            <a:off x="714348" y="1857364"/>
            <a:ext cx="7786742" cy="792000"/>
            <a:chOff x="714348" y="1857364"/>
            <a:chExt cx="7786742" cy="792000"/>
          </a:xfrm>
        </p:grpSpPr>
        <p:sp>
          <p:nvSpPr>
            <p:cNvPr id="15" name="TextBox 14"/>
            <p:cNvSpPr txBox="1"/>
            <p:nvPr/>
          </p:nvSpPr>
          <p:spPr>
            <a:xfrm>
              <a:off x="714348" y="210019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i=4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立方体 15"/>
            <p:cNvSpPr/>
            <p:nvPr/>
          </p:nvSpPr>
          <p:spPr>
            <a:xfrm>
              <a:off x="4429124" y="185736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17" name="立方体 16"/>
            <p:cNvSpPr/>
            <p:nvPr/>
          </p:nvSpPr>
          <p:spPr>
            <a:xfrm>
              <a:off x="3786182" y="189336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3143240" y="192936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2428860" y="196536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1714480" y="200136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5143504" y="2037364"/>
              <a:ext cx="500066" cy="61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5857884" y="2073364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572264" y="210936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7286644" y="214536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8001024" y="218136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 rot="16200000" flipV="1">
            <a:off x="5177818" y="2820372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9" name="组合 65"/>
          <p:cNvGrpSpPr/>
          <p:nvPr/>
        </p:nvGrpSpPr>
        <p:grpSpPr>
          <a:xfrm>
            <a:off x="714348" y="3286124"/>
            <a:ext cx="7786742" cy="792000"/>
            <a:chOff x="714348" y="3286124"/>
            <a:chExt cx="7786742" cy="792000"/>
          </a:xfrm>
        </p:grpSpPr>
        <p:sp>
          <p:nvSpPr>
            <p:cNvPr id="27" name="TextBox 26"/>
            <p:cNvSpPr txBox="1"/>
            <p:nvPr/>
          </p:nvSpPr>
          <p:spPr>
            <a:xfrm>
              <a:off x="714348" y="360039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i=5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立方体 27"/>
            <p:cNvSpPr/>
            <p:nvPr/>
          </p:nvSpPr>
          <p:spPr>
            <a:xfrm>
              <a:off x="5143504" y="328612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4429124" y="332212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30" name="立方体 29"/>
            <p:cNvSpPr/>
            <p:nvPr/>
          </p:nvSpPr>
          <p:spPr>
            <a:xfrm>
              <a:off x="3786182" y="335812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31" name="立方体 30"/>
            <p:cNvSpPr/>
            <p:nvPr/>
          </p:nvSpPr>
          <p:spPr>
            <a:xfrm>
              <a:off x="3143240" y="339412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2428860" y="343012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1714480" y="3466124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34" name="立方体 33"/>
            <p:cNvSpPr/>
            <p:nvPr/>
          </p:nvSpPr>
          <p:spPr>
            <a:xfrm>
              <a:off x="5857884" y="3502124"/>
              <a:ext cx="500066" cy="576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35" name="立方体 34"/>
            <p:cNvSpPr/>
            <p:nvPr/>
          </p:nvSpPr>
          <p:spPr>
            <a:xfrm>
              <a:off x="6572264" y="353812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36" name="立方体 35"/>
            <p:cNvSpPr/>
            <p:nvPr/>
          </p:nvSpPr>
          <p:spPr>
            <a:xfrm>
              <a:off x="7286644" y="357412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37" name="立方体 36"/>
            <p:cNvSpPr/>
            <p:nvPr/>
          </p:nvSpPr>
          <p:spPr>
            <a:xfrm>
              <a:off x="8001024" y="361012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38" name="直接箭头连接符 37"/>
          <p:cNvCxnSpPr/>
          <p:nvPr/>
        </p:nvCxnSpPr>
        <p:spPr>
          <a:xfrm rot="16200000" flipV="1">
            <a:off x="5893300" y="4249132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85918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886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14678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5762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0056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494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93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370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808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01024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66"/>
          <p:cNvGrpSpPr/>
          <p:nvPr/>
        </p:nvGrpSpPr>
        <p:grpSpPr>
          <a:xfrm>
            <a:off x="714348" y="4714884"/>
            <a:ext cx="7786742" cy="792000"/>
            <a:chOff x="714348" y="4714884"/>
            <a:chExt cx="7786742" cy="792000"/>
          </a:xfrm>
        </p:grpSpPr>
        <p:sp>
          <p:nvSpPr>
            <p:cNvPr id="40" name="立方体 39"/>
            <p:cNvSpPr/>
            <p:nvPr/>
          </p:nvSpPr>
          <p:spPr>
            <a:xfrm>
              <a:off x="5857884" y="471488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41" name="立方体 40"/>
            <p:cNvSpPr/>
            <p:nvPr/>
          </p:nvSpPr>
          <p:spPr>
            <a:xfrm>
              <a:off x="5143504" y="475088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42" name="立方体 41"/>
            <p:cNvSpPr/>
            <p:nvPr/>
          </p:nvSpPr>
          <p:spPr>
            <a:xfrm>
              <a:off x="4429124" y="478688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43" name="立方体 42"/>
            <p:cNvSpPr/>
            <p:nvPr/>
          </p:nvSpPr>
          <p:spPr>
            <a:xfrm>
              <a:off x="3786182" y="482288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44" name="立方体 43"/>
            <p:cNvSpPr/>
            <p:nvPr/>
          </p:nvSpPr>
          <p:spPr>
            <a:xfrm>
              <a:off x="3143240" y="485888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428860" y="4894884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4930884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6572264" y="496688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48" name="立方体 47"/>
            <p:cNvSpPr/>
            <p:nvPr/>
          </p:nvSpPr>
          <p:spPr>
            <a:xfrm>
              <a:off x="7286644" y="500288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49" name="立方体 48"/>
            <p:cNvSpPr/>
            <p:nvPr/>
          </p:nvSpPr>
          <p:spPr>
            <a:xfrm>
              <a:off x="8001024" y="503888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4348" y="500063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i=6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0286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5969514" y="714356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9</a:t>
            </a:r>
            <a:endParaRPr lang="zh-CN" altLang="en-US" sz="1800"/>
          </a:p>
        </p:txBody>
      </p:sp>
      <p:sp>
        <p:nvSpPr>
          <p:cNvPr id="5" name="立方体 4"/>
          <p:cNvSpPr/>
          <p:nvPr/>
        </p:nvSpPr>
        <p:spPr>
          <a:xfrm>
            <a:off x="5286380" y="750356"/>
            <a:ext cx="500066" cy="756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8</a:t>
            </a:r>
            <a:endParaRPr lang="zh-CN" altLang="en-US" sz="1800"/>
          </a:p>
        </p:txBody>
      </p:sp>
      <p:sp>
        <p:nvSpPr>
          <p:cNvPr id="6" name="立方体 5"/>
          <p:cNvSpPr/>
          <p:nvPr/>
        </p:nvSpPr>
        <p:spPr>
          <a:xfrm>
            <a:off x="4572000" y="786356"/>
            <a:ext cx="500066" cy="720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7</a:t>
            </a:r>
            <a:endParaRPr lang="zh-CN" altLang="en-US" sz="1800"/>
          </a:p>
        </p:txBody>
      </p:sp>
      <p:sp>
        <p:nvSpPr>
          <p:cNvPr id="7" name="立方体 6"/>
          <p:cNvSpPr/>
          <p:nvPr/>
        </p:nvSpPr>
        <p:spPr>
          <a:xfrm>
            <a:off x="3857620" y="822356"/>
            <a:ext cx="500066" cy="684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6</a:t>
            </a:r>
            <a:endParaRPr lang="zh-CN" altLang="en-US" sz="1800"/>
          </a:p>
        </p:txBody>
      </p:sp>
      <p:sp>
        <p:nvSpPr>
          <p:cNvPr id="8" name="立方体 7"/>
          <p:cNvSpPr/>
          <p:nvPr/>
        </p:nvSpPr>
        <p:spPr>
          <a:xfrm>
            <a:off x="3143240" y="858356"/>
            <a:ext cx="500066" cy="648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5</a:t>
            </a:r>
            <a:endParaRPr lang="zh-CN" altLang="en-US" sz="1800"/>
          </a:p>
        </p:txBody>
      </p:sp>
      <p:sp>
        <p:nvSpPr>
          <p:cNvPr id="9" name="立方体 8"/>
          <p:cNvSpPr/>
          <p:nvPr/>
        </p:nvSpPr>
        <p:spPr>
          <a:xfrm>
            <a:off x="2470154" y="894356"/>
            <a:ext cx="500066" cy="61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4</a:t>
            </a:r>
            <a:endParaRPr lang="zh-CN" altLang="en-US" sz="1800"/>
          </a:p>
        </p:txBody>
      </p:sp>
      <p:sp>
        <p:nvSpPr>
          <p:cNvPr id="10" name="立方体 9"/>
          <p:cNvSpPr/>
          <p:nvPr/>
        </p:nvSpPr>
        <p:spPr>
          <a:xfrm>
            <a:off x="1785918" y="930356"/>
            <a:ext cx="500066" cy="576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3</a:t>
            </a:r>
            <a:endParaRPr lang="zh-CN" altLang="en-US" sz="1800"/>
          </a:p>
        </p:txBody>
      </p:sp>
      <p:sp>
        <p:nvSpPr>
          <p:cNvPr id="11" name="立方体 10"/>
          <p:cNvSpPr/>
          <p:nvPr/>
        </p:nvSpPr>
        <p:spPr>
          <a:xfrm>
            <a:off x="6643702" y="966356"/>
            <a:ext cx="500066" cy="54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2</a:t>
            </a:r>
            <a:endParaRPr lang="zh-CN" altLang="en-US" sz="1800"/>
          </a:p>
        </p:txBody>
      </p:sp>
      <p:sp>
        <p:nvSpPr>
          <p:cNvPr id="12" name="立方体 11"/>
          <p:cNvSpPr/>
          <p:nvPr/>
        </p:nvSpPr>
        <p:spPr>
          <a:xfrm>
            <a:off x="7358082" y="1002356"/>
            <a:ext cx="500066" cy="50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13" name="立方体 12"/>
          <p:cNvSpPr/>
          <p:nvPr/>
        </p:nvSpPr>
        <p:spPr>
          <a:xfrm>
            <a:off x="7969778" y="1038356"/>
            <a:ext cx="500066" cy="46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0</a:t>
            </a:r>
            <a:endParaRPr lang="zh-CN" altLang="en-US" sz="1800"/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6678016" y="1687412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5918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886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62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056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494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932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370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808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1024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714348" y="2000240"/>
            <a:ext cx="7755496" cy="792000"/>
            <a:chOff x="714348" y="2000240"/>
            <a:chExt cx="7755496" cy="792000"/>
          </a:xfrm>
        </p:grpSpPr>
        <p:sp>
          <p:nvSpPr>
            <p:cNvPr id="25" name="TextBox 24"/>
            <p:cNvSpPr txBox="1"/>
            <p:nvPr/>
          </p:nvSpPr>
          <p:spPr>
            <a:xfrm>
              <a:off x="714348" y="231451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i=7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立方体 25"/>
            <p:cNvSpPr/>
            <p:nvPr/>
          </p:nvSpPr>
          <p:spPr>
            <a:xfrm>
              <a:off x="6572264" y="2000240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27" name="立方体 26"/>
            <p:cNvSpPr/>
            <p:nvPr/>
          </p:nvSpPr>
          <p:spPr>
            <a:xfrm>
              <a:off x="5898076" y="2036240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28" name="立方体 27"/>
            <p:cNvSpPr/>
            <p:nvPr/>
          </p:nvSpPr>
          <p:spPr>
            <a:xfrm>
              <a:off x="5214942" y="2072240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4500562" y="2108240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30" name="立方体 29"/>
            <p:cNvSpPr/>
            <p:nvPr/>
          </p:nvSpPr>
          <p:spPr>
            <a:xfrm>
              <a:off x="3786182" y="2144240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31" name="立方体 30"/>
            <p:cNvSpPr/>
            <p:nvPr/>
          </p:nvSpPr>
          <p:spPr>
            <a:xfrm>
              <a:off x="3071802" y="2180240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2398716" y="2216240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1714480" y="2252240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34" name="立方体 33"/>
            <p:cNvSpPr/>
            <p:nvPr/>
          </p:nvSpPr>
          <p:spPr>
            <a:xfrm>
              <a:off x="7286644" y="2288240"/>
              <a:ext cx="500066" cy="504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35" name="立方体 34"/>
            <p:cNvSpPr/>
            <p:nvPr/>
          </p:nvSpPr>
          <p:spPr>
            <a:xfrm>
              <a:off x="7969778" y="2324240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rot="16200000" flipV="1">
            <a:off x="7320958" y="2966058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组合 61"/>
          <p:cNvGrpSpPr/>
          <p:nvPr/>
        </p:nvGrpSpPr>
        <p:grpSpPr>
          <a:xfrm>
            <a:off x="714348" y="3357562"/>
            <a:ext cx="7755496" cy="792000"/>
            <a:chOff x="714348" y="3357562"/>
            <a:chExt cx="7755496" cy="792000"/>
          </a:xfrm>
        </p:grpSpPr>
        <p:sp>
          <p:nvSpPr>
            <p:cNvPr id="37" name="TextBox 36"/>
            <p:cNvSpPr txBox="1"/>
            <p:nvPr/>
          </p:nvSpPr>
          <p:spPr>
            <a:xfrm>
              <a:off x="714348" y="367183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i=8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7286644" y="3357562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39" name="立方体 38"/>
            <p:cNvSpPr/>
            <p:nvPr/>
          </p:nvSpPr>
          <p:spPr>
            <a:xfrm>
              <a:off x="6572264" y="3393562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40" name="立方体 39"/>
            <p:cNvSpPr/>
            <p:nvPr/>
          </p:nvSpPr>
          <p:spPr>
            <a:xfrm>
              <a:off x="5898076" y="3429562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41" name="立方体 40"/>
            <p:cNvSpPr/>
            <p:nvPr/>
          </p:nvSpPr>
          <p:spPr>
            <a:xfrm>
              <a:off x="5214942" y="3465562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42" name="立方体 41"/>
            <p:cNvSpPr/>
            <p:nvPr/>
          </p:nvSpPr>
          <p:spPr>
            <a:xfrm>
              <a:off x="4500562" y="3501562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43" name="立方体 42"/>
            <p:cNvSpPr/>
            <p:nvPr/>
          </p:nvSpPr>
          <p:spPr>
            <a:xfrm>
              <a:off x="3786182" y="3537562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44" name="立方体 43"/>
            <p:cNvSpPr/>
            <p:nvPr/>
          </p:nvSpPr>
          <p:spPr>
            <a:xfrm>
              <a:off x="3071802" y="3573562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398716" y="3609562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3645562"/>
              <a:ext cx="500066" cy="50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7969778" y="3681562"/>
              <a:ext cx="500066" cy="468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48" name="直接箭头连接符 47"/>
          <p:cNvCxnSpPr/>
          <p:nvPr/>
        </p:nvCxnSpPr>
        <p:spPr>
          <a:xfrm rot="16200000" flipV="1">
            <a:off x="7963900" y="4323381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" name="组合 62"/>
          <p:cNvGrpSpPr/>
          <p:nvPr/>
        </p:nvGrpSpPr>
        <p:grpSpPr>
          <a:xfrm>
            <a:off x="714348" y="4851578"/>
            <a:ext cx="7755496" cy="792000"/>
            <a:chOff x="714348" y="4851578"/>
            <a:chExt cx="7755496" cy="792000"/>
          </a:xfrm>
        </p:grpSpPr>
        <p:sp>
          <p:nvSpPr>
            <p:cNvPr id="49" name="TextBox 48"/>
            <p:cNvSpPr txBox="1"/>
            <p:nvPr/>
          </p:nvSpPr>
          <p:spPr>
            <a:xfrm>
              <a:off x="714348" y="524346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i=9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立方体 49"/>
            <p:cNvSpPr/>
            <p:nvPr/>
          </p:nvSpPr>
          <p:spPr>
            <a:xfrm>
              <a:off x="7969778" y="4851578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51" name="立方体 50"/>
            <p:cNvSpPr/>
            <p:nvPr/>
          </p:nvSpPr>
          <p:spPr>
            <a:xfrm>
              <a:off x="7286644" y="4887578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6572264" y="4923578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5898076" y="4959578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5214942" y="4995578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55" name="立方体 54"/>
            <p:cNvSpPr/>
            <p:nvPr/>
          </p:nvSpPr>
          <p:spPr>
            <a:xfrm>
              <a:off x="4500562" y="5031578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56" name="立方体 55"/>
            <p:cNvSpPr/>
            <p:nvPr/>
          </p:nvSpPr>
          <p:spPr>
            <a:xfrm>
              <a:off x="3786182" y="5067578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57" name="立方体 56"/>
            <p:cNvSpPr/>
            <p:nvPr/>
          </p:nvSpPr>
          <p:spPr>
            <a:xfrm>
              <a:off x="3071802" y="5103578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58" name="立方体 57"/>
            <p:cNvSpPr/>
            <p:nvPr/>
          </p:nvSpPr>
          <p:spPr>
            <a:xfrm>
              <a:off x="2398716" y="5139578"/>
              <a:ext cx="500066" cy="50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59" name="立方体 58"/>
            <p:cNvSpPr/>
            <p:nvPr/>
          </p:nvSpPr>
          <p:spPr>
            <a:xfrm>
              <a:off x="1714480" y="5175578"/>
              <a:ext cx="500066" cy="46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8215370" cy="5452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j;   RecType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R[i].key&lt;R[i-1].key]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j=i-1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的插入位置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R[j+1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将关键字大于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的记录后移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  while  (j&gt;=0 &amp;&amp; R[j].key&gt;tmp.key)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R[j+1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处插入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28596" y="285728"/>
            <a:ext cx="3929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直接插入排序的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5062604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72000" bIns="7200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最好的情况（关键字在记录序列中正序）：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0100" y="214311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1,2,3,4,5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785786" y="3271850"/>
            <a:ext cx="7759189" cy="1371596"/>
            <a:chOff x="785786" y="3271850"/>
            <a:chExt cx="7759189" cy="1371596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785786" y="3275025"/>
              <a:ext cx="2044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4429124" y="3886146"/>
              <a:ext cx="4873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smtClean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  <a:endParaRPr kumimoji="1"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758629" y="3271850"/>
              <a:ext cx="2044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1901" y="3857628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最好：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2083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3857628"/>
              <a:ext cx="1319052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57158" y="142852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0034" y="792017"/>
            <a:ext cx="5062604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72000" bIns="7200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最坏的情况（关键字在记录序列中反序）：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2910" y="134515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5,4,3,2,1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插入到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最前面，比较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次，移动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42910" y="1797341"/>
            <a:ext cx="7572428" cy="3560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kumimoji="1" lang="en-US" altLang="zh-CN" sz="16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6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</a:t>
            </a:r>
            <a:endParaRPr kumimoji="1" lang="en-US" altLang="zh-CN" sz="16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   RecType </a:t>
            </a:r>
            <a:r>
              <a:rPr kumimoji="1" lang="en-US" altLang="zh-CN" sz="16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6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(R[i].key&lt;R[i-1].key])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kumimoji="1"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kumimoji="1"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tmp=R[i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j=i-1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kumimoji="1" lang="zh-CN" altLang="en-US" sz="16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	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6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的插入位置</a:t>
            </a:r>
            <a:endParaRPr kumimoji="1"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R[j+1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将关键字大于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的记录后移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zh-CN" altLang="en-US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  while  (j&gt;=0 &amp;&amp; R[j].key&gt;tmp.key)</a:t>
            </a:r>
            <a:endParaRPr kumimoji="1" lang="en-US" altLang="zh-CN" sz="16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R[j+1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处插入</a:t>
            </a:r>
            <a:r>
              <a:rPr kumimoji="1"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6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6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6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500034" y="5447015"/>
            <a:ext cx="7500990" cy="1228858"/>
            <a:chOff x="500034" y="5447015"/>
            <a:chExt cx="7500990" cy="1228858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500034" y="5447015"/>
              <a:ext cx="2044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3472877" y="5447015"/>
              <a:ext cx="2044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7950" y="5975599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最坏：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19809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5857892"/>
              <a:ext cx="1643074" cy="81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8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71868" y="5857892"/>
              <a:ext cx="2571768" cy="798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00034" y="1285860"/>
            <a:ext cx="4500594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平均情况：比较次数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 </a:t>
            </a:r>
            <a:endParaRPr lang="zh-CN" altLang="en-US" sz="1800" dirty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5140" y="317176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平均：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220241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，平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均插入在中间位置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857496"/>
            <a:ext cx="5643602" cy="93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 descr="纸莎草纸"/>
          <p:cNvSpPr txBox="1">
            <a:spLocks noChangeArrowheads="1"/>
          </p:cNvSpPr>
          <p:nvPr/>
        </p:nvSpPr>
        <p:spPr bwMode="auto">
          <a:xfrm>
            <a:off x="179388" y="333375"/>
            <a:ext cx="3892546" cy="514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方正兰亭超细黑简体" pitchFamily="2" charset="-122"/>
                <a:cs typeface="Consolas" pitchFamily="49" charset="0"/>
              </a:rPr>
              <a:t>10.2.2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折半插入排序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42910" y="2000240"/>
            <a:ext cx="7423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查找采用折半查找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方法，称为</a:t>
            </a:r>
            <a:r>
              <a: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二分插入排序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折半插入排序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979613" y="2886068"/>
            <a:ext cx="1150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71550" y="3425882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     </a:t>
            </a:r>
            <a:r>
              <a:rPr lang="en-US" altLang="zh-CN" sz="180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003800" y="2886068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283075" y="3425882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2786050" y="4000559"/>
            <a:ext cx="2879725" cy="1003520"/>
            <a:chOff x="2786050" y="3400483"/>
            <a:chExt cx="2879725" cy="1003520"/>
          </a:xfrm>
        </p:grpSpPr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786050" y="3757672"/>
              <a:ext cx="287972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采用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折半查找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在有序区找到插入的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位置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3929058" y="3186169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2910" y="12858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5723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  <a:r>
              <a:rPr lang="en-US" altLang="zh-CN" sz="1800" smtClean="0"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最左边的位置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416594"/>
            <a:ext cx="321471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不空：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2134170"/>
            <a:ext cx="24288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mid=(low+high)/2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3425611"/>
            <a:ext cx="20002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[low..mid-1]</a:t>
            </a:r>
          </a:p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3425611"/>
            <a:ext cx="207170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[mid+1..high]</a:t>
            </a:r>
          </a:p>
          <a:p>
            <a:pPr algn="ctr"/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2536020" y="2669956"/>
            <a:ext cx="928691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5852" y="270567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[mid].key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3930755" y="2703981"/>
            <a:ext cx="925302" cy="500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57686" y="27056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[mid].key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488428"/>
            <a:ext cx="3143272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520280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[low..high]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high+1..*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643174" y="5560792"/>
            <a:ext cx="2357454" cy="666432"/>
            <a:chOff x="2428860" y="5215744"/>
            <a:chExt cx="2357454" cy="666432"/>
          </a:xfrm>
        </p:grpSpPr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3286116" y="535782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28860" y="551284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+mj-ea"/>
                  <a:ea typeface="+mj-ea"/>
                  <a:cs typeface="Consolas" pitchFamily="49" charset="0"/>
                </a:rPr>
                <a:t>≥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的最左边的记录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1472" y="21429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如何在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[low..high]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中查找插入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的位置？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9" grpId="0"/>
      <p:bldP spid="11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14282" y="642918"/>
            <a:ext cx="8713788" cy="5830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0" tIns="144000" bIns="144000">
            <a:spAutoFit/>
          </a:bodyPr>
          <a:lstStyle/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BinInsertSort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RecType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R[i].key&lt;R[i-1].key]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tmp=R[i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  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low=0; high=i-1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R[low..high]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中查找插入的位置</a:t>
            </a: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&lt;R[mid].key)</a:t>
            </a:r>
          </a:p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high=mid-1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插入点在左半区</a:t>
            </a: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low=mid+1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插入点在右半区</a:t>
            </a: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          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找位置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</a:t>
            </a:r>
            <a:endParaRPr lang="en-US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</a:t>
            </a:r>
          </a:p>
          <a:p>
            <a:pPr algn="l"/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3105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折半插入排序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00034" y="1105534"/>
            <a:ext cx="821537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0..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中查找插入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位置，折半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查找的平均关键字比较次数为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平均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移动元素的次数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/2+2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391154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820178"/>
            <a:ext cx="7786742" cy="9661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折半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插入排序采用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折半查找，查找效率提高，即关键字比较次数减少了。</a:t>
            </a:r>
            <a:endParaRPr lang="en-US" altLang="zh-CN" sz="1800" smtClean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但元素移动次数不变，仅仅将分散移动改为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集合移动。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534295"/>
            <a:ext cx="3857652" cy="91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1366838"/>
            <a:ext cx="8280400" cy="129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在排序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过程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整个表都是放在内存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处理，排序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时不涉及数据的内、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外存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称之为</a:t>
            </a:r>
            <a:r>
              <a:rPr kumimoji="1" lang="zh-CN" altLang="en-US" sz="1800" dirty="0">
                <a:solidFill>
                  <a:srgbClr val="F92D37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内排序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反之，若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排序过程中要进行数据的内、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外存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称之为</a:t>
            </a:r>
            <a:r>
              <a:rPr kumimoji="1" lang="zh-CN" altLang="en-US" sz="1800" dirty="0">
                <a:solidFill>
                  <a:srgbClr val="F92D37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外排序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71472" y="571480"/>
            <a:ext cx="271464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、内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排序和外排序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57422" y="3143248"/>
            <a:ext cx="1143008" cy="2000264"/>
            <a:chOff x="3929058" y="3571876"/>
            <a:chExt cx="1143008" cy="2000264"/>
          </a:xfrm>
        </p:grpSpPr>
        <p:sp>
          <p:nvSpPr>
            <p:cNvPr id="4" name="圆柱形 3"/>
            <p:cNvSpPr/>
            <p:nvPr/>
          </p:nvSpPr>
          <p:spPr>
            <a:xfrm>
              <a:off x="4000496" y="4857760"/>
              <a:ext cx="1071570" cy="714380"/>
            </a:xfrm>
            <a:prstGeom prst="can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1000E4"/>
                  </a:solidFill>
                  <a:latin typeface="楷体" pitchFamily="49" charset="-122"/>
                  <a:ea typeface="楷体" pitchFamily="49" charset="-122"/>
                </a:rPr>
                <a:t>文件</a:t>
              </a:r>
              <a:endParaRPr lang="zh-CN" altLang="en-US" sz="1800">
                <a:solidFill>
                  <a:srgbClr val="1000E4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29058" y="3571876"/>
              <a:ext cx="1143008" cy="785818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上下箭头 5"/>
            <p:cNvSpPr/>
            <p:nvPr/>
          </p:nvSpPr>
          <p:spPr>
            <a:xfrm>
              <a:off x="4429124" y="4365632"/>
              <a:ext cx="142876" cy="500066"/>
            </a:xfrm>
            <a:prstGeom prst="up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8" name="左弧形箭头 7"/>
          <p:cNvSpPr/>
          <p:nvPr/>
        </p:nvSpPr>
        <p:spPr>
          <a:xfrm>
            <a:off x="1785918" y="2786058"/>
            <a:ext cx="357190" cy="1214446"/>
          </a:xfrm>
          <a:prstGeom prst="curved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85918" y="3786190"/>
            <a:ext cx="3929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</a:t>
            </a: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785794"/>
            <a:ext cx="8072494" cy="253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对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同一待排序序列分别进行折半插入排序和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直接插入排序，两者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之间可能的不同之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处是（  ）。</a:t>
            </a:r>
            <a:endParaRPr lang="zh-CN" altLang="en-US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A</a:t>
            </a:r>
            <a:r>
              <a:rPr lang="pt-BR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排序的总趟数</a:t>
            </a:r>
            <a:r>
              <a:rPr lang="pt-BR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pt-BR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pt-BR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B</a:t>
            </a:r>
            <a:r>
              <a:rPr lang="pt-BR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元素的移动次数</a:t>
            </a:r>
          </a:p>
          <a:p>
            <a:pPr algn="l">
              <a:lnSpc>
                <a:spcPct val="150000"/>
              </a:lnSpc>
            </a:pPr>
            <a:r>
              <a:rPr lang="pt-BR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C</a:t>
            </a:r>
            <a:r>
              <a:rPr lang="pt-BR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使用辅助空间的数量</a:t>
            </a:r>
            <a:r>
              <a:rPr lang="pt-BR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</a:p>
          <a:p>
            <a:pPr algn="l">
              <a:lnSpc>
                <a:spcPct val="150000"/>
              </a:lnSpc>
            </a:pPr>
            <a:r>
              <a:rPr lang="pt-BR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元素之间的比较次数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14348" y="1857364"/>
            <a:ext cx="6143668" cy="14369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d=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将排序序列分为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个组，在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各组内进行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插入排序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递减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d=d/2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，重复② ，直到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d=1</a:t>
            </a:r>
          </a:p>
        </p:txBody>
      </p:sp>
      <p:sp>
        <p:nvSpPr>
          <p:cNvPr id="12291" name="Text Box 3" descr="羊皮纸"/>
          <p:cNvSpPr txBox="1">
            <a:spLocks noChangeArrowheads="1"/>
          </p:cNvSpPr>
          <p:nvPr/>
        </p:nvSpPr>
        <p:spPr bwMode="auto">
          <a:xfrm>
            <a:off x="250825" y="333375"/>
            <a:ext cx="3249605" cy="5516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10.2.3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希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尔排序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428596" y="3500438"/>
            <a:ext cx="7358114" cy="955447"/>
            <a:chOff x="714348" y="3929066"/>
            <a:chExt cx="7358114" cy="955447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429132"/>
              <a:ext cx="7358114" cy="4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算法最后一趟对所有数据进行了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直接插入排序，所以结果一定是正确的。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41314" y="1007731"/>
            <a:ext cx="8088338" cy="41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记录序列分成若干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子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序列，分别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对每个子序列进行直接插入排序。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71472" y="2460613"/>
            <a:ext cx="671850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[0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kd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err="1">
                <a:latin typeface="Consolas" pitchFamily="49" charset="0"/>
                <a:cs typeface="Consolas" pitchFamily="49" charset="0"/>
              </a:rPr>
              <a:t>1+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[1+2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[1+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kd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[3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[(</a:t>
            </a:r>
            <a:r>
              <a:rPr kumimoji="1" lang="en-US" altLang="zh-CN" sz="2000" i="1" dirty="0" err="1">
                <a:latin typeface="Consolas" pitchFamily="49" charset="0"/>
                <a:cs typeface="Consolas" pitchFamily="49" charset="0"/>
              </a:rPr>
              <a:t>k</a:t>
            </a:r>
            <a:r>
              <a:rPr kumimoji="1" lang="en-US" altLang="zh-CN" sz="2000" dirty="0" err="1">
                <a:latin typeface="Consolas" pitchFamily="49" charset="0"/>
                <a:cs typeface="Consolas" pitchFamily="49" charset="0"/>
              </a:rPr>
              <a:t>+1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1] }</a:t>
            </a:r>
            <a:endParaRPr kumimoji="1" lang="en-US" altLang="zh-CN" sz="20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9751" y="188913"/>
            <a:ext cx="246061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一趟希尔排序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过程</a:t>
            </a:r>
            <a:endParaRPr lang="zh-CN" altLang="en-US" sz="2000" dirty="0">
              <a:solidFill>
                <a:srgbClr val="FF33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71472" y="1785926"/>
            <a:ext cx="6480175" cy="39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例如：将 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个记录分成 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个子序列：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57290" y="2460613"/>
            <a:ext cx="4297363" cy="1803400"/>
            <a:chOff x="793" y="1752"/>
            <a:chExt cx="2707" cy="1136"/>
          </a:xfrm>
        </p:grpSpPr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793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flipV="1">
              <a:off x="793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565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0" name="Freeform 12"/>
            <p:cNvSpPr>
              <a:spLocks/>
            </p:cNvSpPr>
            <p:nvPr/>
          </p:nvSpPr>
          <p:spPr bwMode="auto">
            <a:xfrm>
              <a:off x="1584" y="1752"/>
              <a:ext cx="933" cy="1136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933" y="0"/>
                </a:cxn>
              </a:cxnLst>
              <a:rect l="0" t="0" r="r" b="b"/>
              <a:pathLst>
                <a:path w="933" h="1136">
                  <a:moveTo>
                    <a:pt x="0" y="1136"/>
                  </a:moveTo>
                  <a:lnTo>
                    <a:pt x="933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2728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3500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1458863" y="4357694"/>
            <a:ext cx="4286280" cy="977339"/>
            <a:chOff x="1571604" y="4678381"/>
            <a:chExt cx="4286280" cy="977339"/>
          </a:xfrm>
        </p:grpSpPr>
        <p:sp>
          <p:nvSpPr>
            <p:cNvPr id="16" name="上箭头 15"/>
            <p:cNvSpPr/>
            <p:nvPr/>
          </p:nvSpPr>
          <p:spPr>
            <a:xfrm>
              <a:off x="3571868" y="4678381"/>
              <a:ext cx="285752" cy="35719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1604" y="5286388"/>
              <a:ext cx="428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相距</a:t>
              </a:r>
              <a:r>
                <a:rPr lang="en-US" altLang="zh-CN" sz="1800" i="1" dirty="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d</a:t>
              </a:r>
              <a:r>
                <a:rPr lang="zh-CN" altLang="en-US" sz="1800" dirty="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个位置的记录分为一组</a:t>
              </a:r>
              <a:endPara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4" name="组合 27"/>
          <p:cNvGrpSpPr/>
          <p:nvPr/>
        </p:nvGrpSpPr>
        <p:grpSpPr>
          <a:xfrm>
            <a:off x="6951651" y="2385948"/>
            <a:ext cx="1793888" cy="1555260"/>
            <a:chOff x="7064392" y="2857496"/>
            <a:chExt cx="1793888" cy="15552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064392" y="308451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72462" y="285749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一组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4392" y="348462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72462" y="325760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一组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12058" y="4257738"/>
              <a:ext cx="72390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72462" y="404342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一组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71472" y="181253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-2】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28794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74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9058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3438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80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2198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6578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9520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43900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66" y="714356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初始序列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3174" y="1435230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6116" y="1435230"/>
            <a:ext cx="50006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1435230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1435230"/>
            <a:ext cx="50006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8794" y="1435230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1435230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72198" y="1435230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1435230"/>
            <a:ext cx="50006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9520" y="1435230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3900" y="1435230"/>
            <a:ext cx="50006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143523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472" y="201322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28794" y="2149610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43174" y="2149610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6116" y="2149610"/>
            <a:ext cx="50006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9058" y="2149610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3438" y="2149610"/>
            <a:ext cx="50006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86380" y="2149610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2198" y="2149610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6578" y="2149610"/>
            <a:ext cx="50006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2149610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3900" y="2149610"/>
            <a:ext cx="50006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30068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/2=2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3174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86116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9058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3438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86380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72198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6578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9520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43900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28794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3174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6116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9058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43438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86380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72198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6578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29520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43900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1472" y="358486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1472" y="45070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/2=1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28794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74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16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29058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3438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6380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198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6578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29520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43900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10" y="493569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28794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3174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86116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29058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43438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86380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72198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86578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9520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43900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585789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注意：对于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d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=1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的一趟，排序前的数据已将近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正序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！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9" y="892175"/>
            <a:ext cx="5464182" cy="5276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ShellSort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RecType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d=n/2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增量置初值</a:t>
            </a:r>
          </a:p>
          <a:p>
            <a:pPr algn="l"/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d&gt;0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对相隔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位置的元素组直接插入排序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j=i-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&amp;&amp; tmp.key&lt;R[j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j=j-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d=d/2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减小增量</a:t>
            </a:r>
          </a:p>
          <a:p>
            <a:pPr algn="l"/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85720" y="285728"/>
            <a:ext cx="2105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希尔排序</a:t>
            </a:r>
            <a:r>
              <a:rPr kumimoji="1" lang="zh-CN" altLang="en-US" sz="18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kumimoji="1"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857885" y="2544917"/>
            <a:ext cx="3178166" cy="3060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44000" bIns="144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j=i-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(j&gt;=0 &amp;&amp;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&lt;R[j].key) 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j=j-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72225" y="1952625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直接插入排序：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6215074" y="857232"/>
            <a:ext cx="2571768" cy="1214446"/>
            <a:chOff x="6215074" y="857232"/>
            <a:chExt cx="2571768" cy="1214446"/>
          </a:xfrm>
        </p:grpSpPr>
        <p:sp>
          <p:nvSpPr>
            <p:cNvPr id="8" name="环形箭头 7"/>
            <p:cNvSpPr/>
            <p:nvPr/>
          </p:nvSpPr>
          <p:spPr>
            <a:xfrm>
              <a:off x="6215074" y="1428736"/>
              <a:ext cx="1000132" cy="642942"/>
            </a:xfrm>
            <a:prstGeom prst="circular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3702" y="857232"/>
              <a:ext cx="2143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循环：每个记录都参加排序了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57158" y="214290"/>
            <a:ext cx="597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希尔排序的时间复杂度约为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1.3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13338" y="1989138"/>
            <a:ext cx="1244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希尔排序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22264" y="2636838"/>
            <a:ext cx="1582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20677" y="3355975"/>
            <a:ext cx="23939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大约时间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en-US" altLang="zh-CN" sz="1800" baseline="30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=100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000496" y="2708275"/>
            <a:ext cx="4257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d=5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组，时间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5×2</a:t>
            </a:r>
            <a:r>
              <a:rPr lang="en-US" altLang="zh-CN" sz="1800" baseline="30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4000496" y="3429000"/>
            <a:ext cx="4257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d=2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组，时间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2×5</a:t>
            </a:r>
            <a:r>
              <a:rPr lang="en-US" altLang="zh-CN" sz="1800" baseline="30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000496" y="4195763"/>
            <a:ext cx="4762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d=1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组，几乎有序，时间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358082" y="3068638"/>
            <a:ext cx="1008063" cy="1984435"/>
            <a:chOff x="7956550" y="3068638"/>
            <a:chExt cx="1008063" cy="1984435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7956550" y="30686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＋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7956550" y="376396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＋</a:t>
              </a: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8027988" y="4652963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＝ 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80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857232"/>
            <a:ext cx="59293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为什么希尔排序比直接插入排序好？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例如：有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个元素要排序。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  <p:bldP spid="104457" grpId="0"/>
      <p:bldP spid="104458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357298"/>
            <a:ext cx="5786478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个元素直接插入排序的平均时间复杂度为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为什么希尔排序比直接插入排序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好？</a:t>
            </a:r>
            <a:endParaRPr lang="zh-CN" altLang="en-US" sz="1800" dirty="0" smtClean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928802"/>
            <a:ext cx="7000924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组，每组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个元素：时间为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分组后的时间和远小于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个元素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直接插入排序时间，并且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越大时间和越少</a:t>
            </a:r>
            <a:endParaRPr lang="zh-CN" altLang="en-US" sz="18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500438"/>
            <a:ext cx="571504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越小时越接近有序，当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时基本有序。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407194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直接插入排序在越有序时时间越少，趋向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8640763" cy="41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希</a:t>
            </a:r>
            <a:r>
              <a:rPr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尔排序算法不稳定的反例：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希尔排序法是一种不稳定的排序算法。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546224" y="1700213"/>
            <a:ext cx="5668981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20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95288" y="2133600"/>
            <a:ext cx="8270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=5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74788" y="2420938"/>
            <a:ext cx="5740400" cy="1152525"/>
            <a:chOff x="929" y="1525"/>
            <a:chExt cx="3616" cy="726"/>
          </a:xfrm>
        </p:grpSpPr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929" y="1888"/>
              <a:ext cx="3616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32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14697" name="AutoShape 9"/>
            <p:cNvSpPr>
              <a:spLocks noChangeArrowheads="1"/>
            </p:cNvSpPr>
            <p:nvPr/>
          </p:nvSpPr>
          <p:spPr bwMode="auto">
            <a:xfrm>
              <a:off x="2698" y="1525"/>
              <a:ext cx="227" cy="272"/>
            </a:xfrm>
            <a:prstGeom prst="down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857620" y="3625848"/>
            <a:ext cx="3384550" cy="914400"/>
            <a:chOff x="2290" y="2284"/>
            <a:chExt cx="2132" cy="576"/>
          </a:xfrm>
        </p:grpSpPr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472" y="2296"/>
              <a:ext cx="408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699" name="Freeform 11"/>
            <p:cNvSpPr>
              <a:spLocks/>
            </p:cNvSpPr>
            <p:nvPr/>
          </p:nvSpPr>
          <p:spPr bwMode="auto">
            <a:xfrm>
              <a:off x="3744" y="2284"/>
              <a:ext cx="403" cy="324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403" y="0"/>
                </a:cxn>
              </a:cxnLst>
              <a:rect l="0" t="0" r="r" b="b"/>
              <a:pathLst>
                <a:path w="403" h="324">
                  <a:moveTo>
                    <a:pt x="0" y="324"/>
                  </a:moveTo>
                  <a:lnTo>
                    <a:pt x="403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2290" y="2627"/>
              <a:ext cx="213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相对位置发生改变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51275" y="4868865"/>
            <a:ext cx="3241675" cy="920750"/>
            <a:chOff x="2426" y="3067"/>
            <a:chExt cx="2042" cy="580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3243" y="3067"/>
              <a:ext cx="272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2426" y="3414"/>
              <a:ext cx="204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希尔排序是不稳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定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!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059404"/>
            <a:ext cx="5072098" cy="12902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希尔排序的组内排序采用的是（ ）。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折半插入排序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C.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D.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14546" y="2773916"/>
            <a:ext cx="3929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</a:t>
            </a:r>
            <a:r>
              <a:rPr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714348" y="70221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2" name="Picture 8" descr="u=4164191742,2128357998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765175"/>
            <a:ext cx="2103437" cy="2160588"/>
          </a:xfrm>
          <a:prstGeom prst="rect">
            <a:avLst/>
          </a:prstGeom>
          <a:noFill/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50891" y="2852738"/>
            <a:ext cx="6535753" cy="966006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18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插入排序中每趟产生的</a:t>
            </a:r>
            <a:r>
              <a:rPr kumimoji="1" lang="zh-CN" altLang="en-US" sz="18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有序区是</a:t>
            </a:r>
            <a:r>
              <a:rPr kumimoji="1" lang="zh-CN" altLang="en-US" sz="1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全局</a:t>
            </a:r>
            <a:r>
              <a:rPr kumimoji="1" lang="zh-CN" altLang="en-US" sz="18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区</a:t>
            </a:r>
            <a:r>
              <a:rPr kumimoji="1" lang="zh-CN" altLang="en-US" sz="18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吗</a:t>
            </a:r>
            <a:r>
              <a:rPr kumimoji="1" lang="zh-CN" altLang="en-US" sz="18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1800" dirty="0">
              <a:solidFill>
                <a:srgbClr val="1000E4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58" y="4274114"/>
            <a:ext cx="3286148" cy="369332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该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区域的元素位置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不再改变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5072066" y="3929066"/>
            <a:ext cx="142876" cy="35719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71473" y="500042"/>
            <a:ext cx="2571768" cy="411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、内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排序的分类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内排序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178592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ea typeface="楷体" pitchFamily="49" charset="-122"/>
                <a:cs typeface="Times New Roman" pitchFamily="18" charset="0"/>
              </a:rPr>
              <a:t>基于比较的排序算法</a:t>
            </a:r>
            <a:endParaRPr lang="zh-CN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21468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ea typeface="楷体" pitchFamily="49" charset="-122"/>
                <a:cs typeface="Times New Roman" pitchFamily="18" charset="0"/>
              </a:rPr>
              <a:t>不基于比较的排序算法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386261" y="1338248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插入排序</a:t>
            </a:r>
            <a:endParaRPr lang="en-US" altLang="zh-CN" sz="1800" dirty="0" smtClean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交换排序</a:t>
            </a:r>
            <a:endParaRPr lang="en-US" altLang="zh-CN" sz="1800" dirty="0" smtClean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选择排序</a:t>
            </a:r>
            <a:endParaRPr lang="en-US" altLang="zh-CN" sz="1800" dirty="0" smtClean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归并排序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6261" y="319563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基数排序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622404" y="2071678"/>
            <a:ext cx="142876" cy="1357322"/>
          </a:xfrm>
          <a:prstGeom prst="leftBrace">
            <a:avLst/>
          </a:prstGeom>
          <a:ln w="28575">
            <a:solidFill>
              <a:srgbClr val="690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8313" y="214290"/>
            <a:ext cx="446087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基于比较</a:t>
            </a:r>
            <a:r>
              <a:rPr lang="zh-CN" altLang="en-US" sz="2000" dirty="0" smtClean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的内排序</a:t>
            </a:r>
            <a:r>
              <a:rPr lang="zh-CN" altLang="en-US" sz="20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算法最快有多快 ？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85786" y="952461"/>
            <a:ext cx="7677174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，对应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的关键字为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初始数据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序列有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3! = 6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情况：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2024031"/>
            <a:ext cx="1785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414338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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个记录，初始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数据序列有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!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种情况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00034" y="142852"/>
            <a:ext cx="8143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=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为例，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一种基于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比较的排序方法：</a:t>
            </a:r>
            <a:endParaRPr lang="en-US" altLang="zh-CN" sz="1800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28926" y="845090"/>
            <a:ext cx="1285884" cy="699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ctr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2  3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428992" y="1702346"/>
            <a:ext cx="142876" cy="35719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1628649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&lt;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为真，不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3428992" y="3061927"/>
            <a:ext cx="142876" cy="35719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3306" y="298823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&lt;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为假，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428992" y="4312515"/>
            <a:ext cx="142876" cy="35719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3306" y="428625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&lt;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为假，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14612" y="570287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总共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次关键字比较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8926" y="2143116"/>
            <a:ext cx="1285884" cy="699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ctr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ctr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3  1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8926" y="3500438"/>
            <a:ext cx="1285884" cy="699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ctr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3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8926" y="4801298"/>
            <a:ext cx="1285884" cy="699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ctr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ctr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1  2  3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13" grpId="0"/>
      <p:bldP spid="15" grpId="0" animBg="1"/>
      <p:bldP spid="16" grpId="0"/>
      <p:bldP spid="21" grpId="0"/>
      <p:bldP spid="23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00034" y="1000108"/>
            <a:ext cx="8429684" cy="4184064"/>
            <a:chOff x="500034" y="1000108"/>
            <a:chExt cx="8429684" cy="4184064"/>
          </a:xfrm>
        </p:grpSpPr>
        <p:sp>
          <p:nvSpPr>
            <p:cNvPr id="6" name="矩形 5"/>
            <p:cNvSpPr/>
            <p:nvPr/>
          </p:nvSpPr>
          <p:spPr>
            <a:xfrm>
              <a:off x="3786182" y="135729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1000108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2214554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2910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①</a:t>
              </a:r>
              <a:r>
                <a:rPr lang="en-US" altLang="zh-CN" sz="16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34" y="4040035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4612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0" y="3143248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5735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②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5918" y="4937951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744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③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4744" y="4937951"/>
              <a:ext cx="121444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 flipV="1">
              <a:off x="2500298" y="1811326"/>
              <a:ext cx="1500198" cy="76041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00364" y="192880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>
              <a:endCxn id="12" idx="0"/>
            </p:cNvCxnSpPr>
            <p:nvPr/>
          </p:nvCxnSpPr>
          <p:spPr>
            <a:xfrm rot="10800000" flipV="1">
              <a:off x="1107258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endCxn id="14" idx="0"/>
            </p:cNvCxnSpPr>
            <p:nvPr/>
          </p:nvCxnSpPr>
          <p:spPr>
            <a:xfrm>
              <a:off x="2285984" y="3013072"/>
              <a:ext cx="892975" cy="4873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6050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>
              <a:endCxn id="16" idx="0"/>
            </p:cNvCxnSpPr>
            <p:nvPr/>
          </p:nvCxnSpPr>
          <p:spPr>
            <a:xfrm rot="10800000" flipV="1">
              <a:off x="2321703" y="3949704"/>
              <a:ext cx="609606" cy="4794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7422" y="3929066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endCxn id="18" idx="0"/>
            </p:cNvCxnSpPr>
            <p:nvPr/>
          </p:nvCxnSpPr>
          <p:spPr>
            <a:xfrm>
              <a:off x="3500430" y="3957641"/>
              <a:ext cx="678661" cy="47149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57620" y="3929066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00760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9322" y="2214554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72066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④ </a:t>
              </a:r>
              <a:r>
                <a:rPr lang="en-US" altLang="zh-CN" sz="16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009257"/>
              <a:ext cx="107157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29454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8082" y="3152001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84911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⑤ 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4910" y="4937951"/>
              <a:ext cx="131604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92958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⑥ 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86710" y="4937951"/>
              <a:ext cx="11430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>
              <a:endCxn id="38" idx="0"/>
            </p:cNvCxnSpPr>
            <p:nvPr/>
          </p:nvCxnSpPr>
          <p:spPr>
            <a:xfrm rot="10800000" flipV="1">
              <a:off x="5536414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832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>
              <a:endCxn id="40" idx="0"/>
            </p:cNvCxnSpPr>
            <p:nvPr/>
          </p:nvCxnSpPr>
          <p:spPr>
            <a:xfrm>
              <a:off x="6669102" y="3008310"/>
              <a:ext cx="724699" cy="4921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51692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0800000" flipV="1">
              <a:off x="6649258" y="3975104"/>
              <a:ext cx="523086" cy="4540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18302" y="39497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endCxn id="44" idx="0"/>
            </p:cNvCxnSpPr>
            <p:nvPr/>
          </p:nvCxnSpPr>
          <p:spPr>
            <a:xfrm>
              <a:off x="7631134" y="3967166"/>
              <a:ext cx="762799" cy="4619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26424" y="39243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559300" y="1819264"/>
              <a:ext cx="1441460" cy="75248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57818" y="197484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8596" y="214290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所有可能的初始序列的排序过程构成一个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决策树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8662" y="571501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决策树是一棵有</a:t>
            </a:r>
            <a:r>
              <a:rPr lang="en-US" altLang="zh-CN" sz="1800" i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!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个叶结点的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二叉树。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决策树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可以近似看成是一颗高度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，叶结点个数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满二叉树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714480" y="1071546"/>
            <a:ext cx="7000924" cy="2512472"/>
            <a:chOff x="1714480" y="1071546"/>
            <a:chExt cx="7000924" cy="2512472"/>
          </a:xfrm>
        </p:grpSpPr>
        <p:sp>
          <p:nvSpPr>
            <p:cNvPr id="4" name="椭圆 3"/>
            <p:cNvSpPr/>
            <p:nvPr/>
          </p:nvSpPr>
          <p:spPr>
            <a:xfrm>
              <a:off x="3929058" y="114298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6722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5762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4" idx="3"/>
              <a:endCxn id="5" idx="7"/>
            </p:cNvCxnSpPr>
            <p:nvPr/>
          </p:nvCxnSpPr>
          <p:spPr>
            <a:xfrm rot="5400000">
              <a:off x="3733873" y="1437403"/>
              <a:ext cx="247494" cy="268418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4288708" y="1454072"/>
              <a:ext cx="247494" cy="235080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5400000">
              <a:off x="3121499" y="1997469"/>
              <a:ext cx="299803" cy="238985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8" idx="1"/>
            </p:cNvCxnSpPr>
            <p:nvPr/>
          </p:nvCxnSpPr>
          <p:spPr>
            <a:xfrm rot="16200000" flipH="1">
              <a:off x="3657283" y="2003754"/>
              <a:ext cx="299803" cy="226413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35742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2899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802" y="2714620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宋体" pitchFamily="2" charset="-122"/>
                  <a:ea typeface="宋体" pitchFamily="2" charset="-122"/>
                  <a:cs typeface="Consolas" pitchFamily="49" charset="0"/>
                  <a:sym typeface="Symbol"/>
                </a:rPr>
                <a:t>… </a:t>
              </a:r>
              <a:endParaRPr lang="zh-CN" altLang="en-US" dirty="0"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1481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8638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3214686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叶结点层，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!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2071670" y="1071546"/>
              <a:ext cx="142876" cy="2286016"/>
            </a:xfrm>
            <a:prstGeom prst="leftBrac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14480" y="200024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2976" y="3786190"/>
            <a:ext cx="7500990" cy="25264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叶结点个数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!</a:t>
            </a: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总结点个数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!-1</a:t>
            </a: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总结点个数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+1)=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!) ≈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en-US" altLang="zh-CN" sz="1800" i="1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平均关键字比较次数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移动次数也是同样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的数量级，即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这样的算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最好平均时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间复杂度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42910" y="1428736"/>
            <a:ext cx="7215238" cy="41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待排序记录的关键字均不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相同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时，排序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结果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的。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289" y="620713"/>
            <a:ext cx="317658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、内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排序算法的稳定性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55742" y="2500306"/>
            <a:ext cx="2916258" cy="2830512"/>
            <a:chOff x="1655742" y="2500306"/>
            <a:chExt cx="2916258" cy="2830512"/>
          </a:xfrm>
        </p:grpSpPr>
        <p:sp>
          <p:nvSpPr>
            <p:cNvPr id="24" name="矩形 23"/>
            <p:cNvSpPr/>
            <p:nvPr/>
          </p:nvSpPr>
          <p:spPr>
            <a:xfrm>
              <a:off x="3198606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0204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3108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6857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655742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11306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1474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55808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127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668442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4480" y="3181649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2   4   3    1   5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181781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1   2   3    4   5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786050" y="3681715"/>
              <a:ext cx="142876" cy="428628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7960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6001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0154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99636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刘六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2399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4688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3433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2692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45260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刘六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7637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3028</Words>
  <Application>Microsoft Office PowerPoint</Application>
  <PresentationFormat>全屏显示(4:3)</PresentationFormat>
  <Paragraphs>660</Paragraphs>
  <Slides>39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419</cp:revision>
  <dcterms:created xsi:type="dcterms:W3CDTF">2004-11-02T05:48:03Z</dcterms:created>
  <dcterms:modified xsi:type="dcterms:W3CDTF">2020-01-30T03:24:30Z</dcterms:modified>
</cp:coreProperties>
</file>