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2"/>
  </p:notesMasterIdLst>
  <p:sldIdLst>
    <p:sldId id="267" r:id="rId2"/>
    <p:sldId id="310" r:id="rId3"/>
    <p:sldId id="269" r:id="rId4"/>
    <p:sldId id="344" r:id="rId5"/>
    <p:sldId id="271" r:id="rId6"/>
    <p:sldId id="311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97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FF33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12C-AB1C-4473-9A60-0060FCCE90DE}" type="datetimeFigureOut">
              <a:rPr lang="zh-CN" altLang="en-US" smtClean="0"/>
              <a:pPr/>
              <a:t>2020/1/30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6B1E-AD75-4550-BDEE-CB338541C8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9913-D01D-425B-B46E-144551F75E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43108" y="4143380"/>
            <a:ext cx="4214842" cy="13261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常见的交换排序方法：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冒泡排序（或起泡排序）</a:t>
            </a:r>
            <a:endParaRPr kumimoji="1" lang="zh-CN" altLang="en-US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920028"/>
            <a:chOff x="3000364" y="2651848"/>
            <a:chExt cx="2786082" cy="920028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202544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</a:rPr>
                <a:t>两个元素反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</a:rPr>
                <a:t>序时进行交换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244847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10.3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交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换排序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662" y="135729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回顾划分：示例</a:t>
            </a:r>
            <a:endParaRPr kumimoji="1"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：区间处理完毕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0562" y="342900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划分完毕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整个区间：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27"/>
          <p:cNvGrpSpPr/>
          <p:nvPr/>
        </p:nvGrpSpPr>
        <p:grpSpPr>
          <a:xfrm>
            <a:off x="2071670" y="2065351"/>
            <a:ext cx="2428892" cy="581387"/>
            <a:chOff x="500034" y="2857496"/>
            <a:chExt cx="2428892" cy="581387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左区间：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[s..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28"/>
          <p:cNvGrpSpPr/>
          <p:nvPr/>
        </p:nvGrpSpPr>
        <p:grpSpPr>
          <a:xfrm>
            <a:off x="5214942" y="2065351"/>
            <a:ext cx="2428892" cy="581387"/>
            <a:chOff x="500034" y="2857496"/>
            <a:chExt cx="2428892" cy="581387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右区间：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+1..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  <p:bldP spid="22" grpId="0"/>
      <p:bldP spid="22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71472" y="785794"/>
            <a:ext cx="8015288" cy="4620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s,int t)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一趟划分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i=s,j=t;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RecType tmp=R[i];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从两端交替向中间扫描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直至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(j&gt;i &amp;&amp; R[j].key&gt;=tmp.key)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j--;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找一个小于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R[i]=R[j];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找到这样的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(i&lt;j &amp;&amp; R[i].key&lt;=tmp.key)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找一个大于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R[j]=R[i];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找到这样的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R[i]=tmp;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44129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快速排序算法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71472" y="2285992"/>
            <a:ext cx="8015288" cy="3528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s,int t)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R[s..t]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的元素进行快速排序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(s&lt;t) 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区间内至少存在两个元素的情况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i=partition(R,s,t);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QuickSort(R,s,i-1)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对左区间递归排序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QuickSort(R,i+1,t)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对右区间递归排序</a:t>
            </a: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5918" y="214290"/>
            <a:ext cx="4857784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          </a:t>
            </a:r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1357298"/>
            <a:ext cx="207170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-1]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2048" y="1357298"/>
            <a:ext cx="207170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+1] </a:t>
            </a:r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3929058" y="1357298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143372" y="857232"/>
            <a:ext cx="142876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86248" y="85723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=partition(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10-4】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记录，其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分别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为（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说明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采用快速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357422" y="582613"/>
            <a:ext cx="4149779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 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8"/>
          <p:cNvGrpSpPr/>
          <p:nvPr/>
        </p:nvGrpSpPr>
        <p:grpSpPr>
          <a:xfrm>
            <a:off x="1928794" y="942975"/>
            <a:ext cx="4643470" cy="792163"/>
            <a:chOff x="3040081" y="942975"/>
            <a:chExt cx="4643470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040081" y="1374775"/>
              <a:ext cx="242889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3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1</a:t>
              </a:r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12716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7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>
            <a:off x="1285852" y="1735138"/>
            <a:ext cx="2933686" cy="792162"/>
            <a:chOff x="2397139" y="1735138"/>
            <a:chExt cx="2933686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7139" y="2166938"/>
              <a:ext cx="2000264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4  2  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7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快速排序递归树</a:t>
            </a:r>
          </a:p>
        </p:txBody>
      </p:sp>
      <p:grpSp>
        <p:nvGrpSpPr>
          <p:cNvPr id="9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429024" cy="1654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将递归树看成一颗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叉树，每个分支结点对应一次递归调用。这里递归次数：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  <a:p>
            <a:pPr marL="457200" indent="-457200" algn="l">
              <a:lnSpc>
                <a:spcPts val="25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左右分区处理的顺序无关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8072494" cy="253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采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用递归方式对顺序表进行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快速排序，下列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关于递归次数的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叙述中，正确的是（  ）。</a:t>
            </a:r>
            <a:endParaRPr lang="zh-CN" altLang="en-US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A.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递归次数与初始数据的排列次序无关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B.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每次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划分后，先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处理较长的分区可以减少递归次数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C.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每次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划分后，先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处理较短的分区可以减少递归次数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 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递归次数与每次划分后得到的分区处理顺序无关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57356" y="3786190"/>
            <a:ext cx="43577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928670"/>
            <a:ext cx="7286676" cy="12902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实现快速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排序法，待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排序序列宜采用存储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方式是（  ）。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顺序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B.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散列存储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C</a:t>
            </a:r>
            <a:r>
              <a:rPr 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链式存储</a:t>
            </a:r>
            <a:r>
              <a:rPr 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D. 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索引存储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71604" y="2571744"/>
            <a:ext cx="4214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2011</a:t>
            </a: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pSp>
        <p:nvGrpSpPr>
          <p:cNvPr id="4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000108"/>
            <a:ext cx="2389175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30954" y="1611804"/>
            <a:ext cx="2592388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98778" y="2786058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2214541" y="2071678"/>
            <a:ext cx="642946" cy="642929"/>
          </a:xfrm>
          <a:custGeom>
            <a:avLst/>
            <a:gdLst>
              <a:gd name="connsiteX0" fmla="*/ 12462 w 12462"/>
              <a:gd name="connsiteY0" fmla="*/ 0 h 11281"/>
              <a:gd name="connsiteX1" fmla="*/ 0 w 12462"/>
              <a:gd name="connsiteY1" fmla="*/ 11281 h 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2" h="11281">
                <a:moveTo>
                  <a:pt x="12462" y="0"/>
                </a:moveTo>
                <a:lnTo>
                  <a:pt x="0" y="1128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H="1">
            <a:off x="3140074" y="2071678"/>
            <a:ext cx="3165" cy="63659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571868" y="2071678"/>
            <a:ext cx="571504" cy="64294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4073529" y="3082925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8610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86100"/>
            <a:ext cx="358775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1214415" y="3500438"/>
            <a:ext cx="78581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>
            <a:off x="6500826" y="1500174"/>
            <a:ext cx="142876" cy="2214578"/>
          </a:xfrm>
          <a:prstGeom prst="rightBrace">
            <a:avLst>
              <a:gd name="adj1" fmla="val 102880"/>
              <a:gd name="adj2" fmla="val 50000"/>
            </a:avLst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6643702" y="2428868"/>
            <a:ext cx="1368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714348" y="4429132"/>
            <a:ext cx="72009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722563"/>
            <a:ext cx="2484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/2-1</a:t>
            </a:r>
            <a:r>
              <a:rPr lang="zh-CN" altLang="en-US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</p:txBody>
      </p:sp>
      <p:sp>
        <p:nvSpPr>
          <p:cNvPr id="123928" name="Freeform 24"/>
          <p:cNvSpPr>
            <a:spLocks/>
          </p:cNvSpPr>
          <p:nvPr/>
        </p:nvSpPr>
        <p:spPr bwMode="auto">
          <a:xfrm>
            <a:off x="1017585" y="3157535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160710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160710"/>
            <a:ext cx="315899" cy="4254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214314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析</a:t>
            </a:r>
            <a:endParaRPr kumimoji="1" lang="zh-CN" altLang="en-US" sz="2000" dirty="0">
              <a:solidFill>
                <a:srgbClr val="F92D37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728907"/>
            <a:ext cx="2484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/2-1</a:t>
            </a:r>
            <a:r>
              <a:rPr lang="zh-CN" altLang="en-US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4214810" y="2143116"/>
            <a:ext cx="2500330" cy="369332"/>
            <a:chOff x="4427538" y="765175"/>
            <a:chExt cx="2500330" cy="369332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划分时间为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4286248" y="3500438"/>
            <a:ext cx="78581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1071546"/>
            <a:ext cx="2500330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408108" y="1741893"/>
            <a:ext cx="2592388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2387621" y="2654254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836868" y="2581229"/>
            <a:ext cx="1584325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884383" y="2614566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>
            <a:off x="2100283" y="2217691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540021" y="2220866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3108346" y="2220866"/>
            <a:ext cx="358775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251221" y="3467712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683021" y="3394687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747983" y="3428024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6" name="Freeform 14"/>
          <p:cNvSpPr>
            <a:spLocks/>
          </p:cNvSpPr>
          <p:nvPr/>
        </p:nvSpPr>
        <p:spPr bwMode="auto">
          <a:xfrm>
            <a:off x="2963883" y="3031149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3403621" y="3034324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971946" y="3034324"/>
            <a:ext cx="358775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892446" y="3878216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┇</a:t>
            </a:r>
          </a:p>
        </p:txBody>
      </p:sp>
      <p:sp>
        <p:nvSpPr>
          <p:cNvPr id="125970" name="AutoShape 18"/>
          <p:cNvSpPr>
            <a:spLocks/>
          </p:cNvSpPr>
          <p:nvPr/>
        </p:nvSpPr>
        <p:spPr bwMode="auto">
          <a:xfrm>
            <a:off x="6551644" y="1860504"/>
            <a:ext cx="222244" cy="2313653"/>
          </a:xfrm>
          <a:prstGeom prst="rightBrace">
            <a:avLst>
              <a:gd name="adj1" fmla="val 102880"/>
              <a:gd name="adj2" fmla="val 50000"/>
            </a:avLst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773888" y="2816835"/>
            <a:ext cx="64294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1092221" y="4957716"/>
            <a:ext cx="505141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4071410" y="2173252"/>
            <a:ext cx="2500854" cy="369332"/>
            <a:chOff x="4447634" y="765175"/>
            <a:chExt cx="2500854" cy="369332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47634" y="940883"/>
              <a:ext cx="3603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划分时间为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214314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析</a:t>
            </a:r>
            <a:endParaRPr kumimoji="1" lang="zh-CN" altLang="en-US" sz="2000" dirty="0">
              <a:solidFill>
                <a:srgbClr val="F92D37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725620" y="5641937"/>
            <a:ext cx="6061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</a:t>
            </a:r>
            <a:r>
              <a:rPr kumimoji="1" lang="en-US" altLang="zh-CN" sz="1800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:</a:t>
            </a:r>
            <a:r>
              <a:rPr kumimoji="1" lang="en-US" altLang="zh-CN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kumimoji="1"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682757" y="6172162"/>
            <a:ext cx="4249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平均所需栈空间为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3214678" y="4214818"/>
            <a:ext cx="1944687" cy="838569"/>
            <a:chOff x="1906588" y="3752898"/>
            <a:chExt cx="1944687" cy="838569"/>
          </a:xfrm>
        </p:grpSpPr>
        <p:sp>
          <p:nvSpPr>
            <p:cNvPr id="67598" name="Freeform 14"/>
            <p:cNvSpPr>
              <a:spLocks/>
            </p:cNvSpPr>
            <p:nvPr/>
          </p:nvSpPr>
          <p:spPr bwMode="auto">
            <a:xfrm>
              <a:off x="2063753" y="3752898"/>
              <a:ext cx="128587" cy="403225"/>
            </a:xfrm>
            <a:custGeom>
              <a:avLst/>
              <a:gdLst/>
              <a:ahLst/>
              <a:cxnLst>
                <a:cxn ang="0">
                  <a:pos x="81" y="254"/>
                </a:cxn>
                <a:cxn ang="0">
                  <a:pos x="0" y="0"/>
                </a:cxn>
              </a:cxnLst>
              <a:rect l="0" t="0" r="r" b="b"/>
              <a:pathLst>
                <a:path w="81" h="254">
                  <a:moveTo>
                    <a:pt x="81" y="254"/>
                  </a:moveTo>
                  <a:lnTo>
                    <a:pt x="0" y="0"/>
                  </a:lnTo>
                </a:path>
              </a:pathLst>
            </a:cu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1906588" y="4252913"/>
              <a:ext cx="19446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次划分的时间</a:t>
              </a:r>
            </a:p>
          </p:txBody>
        </p:sp>
      </p:grp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785918" y="5100592"/>
            <a:ext cx="4103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则可得结果：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avg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2814662" y="1428736"/>
            <a:ext cx="2663825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endParaRPr lang="en-US" altLang="zh-CN" sz="1800" i="1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2398586" y="2303607"/>
            <a:ext cx="144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3927499" y="2265507"/>
            <a:ext cx="3600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422800" y="2303607"/>
            <a:ext cx="144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000760" y="2348660"/>
            <a:ext cx="257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1~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种情况</a:t>
            </a:r>
            <a:endParaRPr lang="en-US" altLang="zh-CN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571472" y="814312"/>
            <a:ext cx="2071702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5060392" y="1884597"/>
            <a:ext cx="2440566" cy="369332"/>
            <a:chOff x="4507922" y="765175"/>
            <a:chExt cx="2440566" cy="369332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507922" y="960979"/>
              <a:ext cx="3603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划分时间为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2" name="Freeform 10"/>
          <p:cNvSpPr>
            <a:spLocks/>
          </p:cNvSpPr>
          <p:nvPr/>
        </p:nvSpPr>
        <p:spPr bwMode="auto">
          <a:xfrm>
            <a:off x="3195644" y="1855916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4098932" y="1833691"/>
            <a:ext cx="0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667257" y="1859091"/>
            <a:ext cx="457213" cy="45879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1916132" y="2833635"/>
            <a:ext cx="4727570" cy="1523855"/>
            <a:chOff x="1916132" y="2833635"/>
            <a:chExt cx="4727570" cy="1523855"/>
          </a:xfrm>
        </p:grpSpPr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1916132" y="3117798"/>
              <a:ext cx="4368504" cy="407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由此可得快速排序所需时间的平均值为：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4000496" y="2833635"/>
              <a:ext cx="285752" cy="28575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3108" y="3690892"/>
              <a:ext cx="4500594" cy="666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14314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析</a:t>
            </a:r>
            <a:endParaRPr kumimoji="1" lang="zh-CN" altLang="en-US" sz="2000" dirty="0">
              <a:solidFill>
                <a:srgbClr val="F92D37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2" grpId="0"/>
      <p:bldP spid="676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8572" y="1057275"/>
            <a:ext cx="1611041" cy="4032250"/>
            <a:chOff x="368572" y="1057275"/>
            <a:chExt cx="1611041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395559" y="1571612"/>
              <a:ext cx="461665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368572" y="3562359"/>
              <a:ext cx="461665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</a:p>
          </p:txBody>
        </p:sp>
      </p:grpSp>
      <p:grpSp>
        <p:nvGrpSpPr>
          <p:cNvPr id="60464" name="Group 48"/>
          <p:cNvGrpSpPr>
            <a:grpSpLocks/>
          </p:cNvGrpSpPr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>
              <a:spLocks/>
            </p:cNvSpPr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将无序区中最小记录放在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504908" cy="3957638"/>
            <a:chOff x="2484438" y="1057275"/>
            <a:chExt cx="3504908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527681" y="1689108"/>
              <a:ext cx="461665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  <a:p>
              <a:pPr algn="l"/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500694" y="3633796"/>
              <a:ext cx="461665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84213" y="5448300"/>
            <a:ext cx="4530730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初始有序区为空。</a:t>
            </a: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趟使整个数据有序。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2005290"/>
            <a:ext cx="7191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143272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92D37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10.3.1  </a:t>
            </a:r>
            <a:r>
              <a:rPr kumimoji="1" lang="zh-CN" altLang="en-US" dirty="0" smtClean="0">
                <a:solidFill>
                  <a:srgbClr val="F92D37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冒泡排序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57818" y="5572140"/>
            <a:ext cx="1928826" cy="646331"/>
            <a:chOff x="6000760" y="5568751"/>
            <a:chExt cx="1928826" cy="646331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57950" y="5568751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有序区总是全局有序的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61" grpId="0" animBg="1"/>
      <p:bldP spid="604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4414" y="1071546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有一个整数序列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，求前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）个最小的元素。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1714488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采用直接插入排序？ 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O(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采用冒泡排序？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O(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21"/>
          <p:cNvGrpSpPr/>
          <p:nvPr/>
        </p:nvGrpSpPr>
        <p:grpSpPr>
          <a:xfrm>
            <a:off x="1785918" y="3143248"/>
            <a:ext cx="5000660" cy="2308206"/>
            <a:chOff x="1785918" y="3143248"/>
            <a:chExt cx="5000660" cy="2308206"/>
          </a:xfrm>
        </p:grpSpPr>
        <p:sp>
          <p:nvSpPr>
            <p:cNvPr id="12" name="矩形 11"/>
            <p:cNvSpPr/>
            <p:nvPr/>
          </p:nvSpPr>
          <p:spPr>
            <a:xfrm>
              <a:off x="1785918" y="3143248"/>
              <a:ext cx="485778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          </a:t>
              </a:r>
              <a:r>
                <a:rPr lang="en-US" altLang="zh-CN" sz="1800" smtClean="0">
                  <a:solidFill>
                    <a:srgbClr val="1000E4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85918" y="4286256"/>
              <a:ext cx="2071702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82048" y="4286256"/>
              <a:ext cx="2071702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1800" smtClean="0">
                  <a:solidFill>
                    <a:srgbClr val="1000E4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929058" y="4286256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143372" y="3786190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3786190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=partition(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8626" y="508212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8" idx="0"/>
              <a:endCxn id="15" idx="4"/>
            </p:cNvCxnSpPr>
            <p:nvPr/>
          </p:nvCxnSpPr>
          <p:spPr>
            <a:xfrm rot="5400000" flipH="1" flipV="1">
              <a:off x="4101463" y="4949728"/>
              <a:ext cx="262466" cy="23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85984" y="550070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==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时，前面就是前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个最小的元素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8926" y="592933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50112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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A={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），将其划分为两个不相交的子集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，元素个数分别是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中元素之和分别为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。设计一个尽可能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的划分算法，满足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最小且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最大。要求：</a:t>
            </a:r>
          </a:p>
          <a:p>
            <a:pPr algn="l"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 algn="l"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）根据设计思想，采用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描述算法，关键之处给出注释。</a:t>
            </a:r>
          </a:p>
          <a:p>
            <a:pPr algn="l"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35716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2016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年全国计算机学科专业考研题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：将最小的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个元素放在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中，其他放在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3786182" y="1214422"/>
            <a:ext cx="285752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4810" y="135729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0364" y="2214554"/>
            <a:ext cx="2000264" cy="49510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递归快速排序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358246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Partition(int a[],int low,int high)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a[low]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为基准划分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i=low,j=high;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povit=a[low];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(i&lt;j &amp;&amp; a[j]&gt;=povit)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j--;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a[i]=a[j];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(i&lt;j &amp;&amp; a[i]&lt;=povit)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i++;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a[j]=a[i];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a[i]=povit;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i;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7929618" cy="6107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Solution(int a[],int n)	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low=0,high=n-1;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flag=true;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(flag)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i=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(a,low,high);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(i==n/2-1)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(i&lt;n/2-1)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在右区间查找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low=i+1;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high=i-1;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在左区间查找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s1=0,s2=0;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i=0;i&lt;n/2;i++)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s1+=a[i];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j=n/2;j&lt;n;j++)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s2+=a[j];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s2-s1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607220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71604" y="4143380"/>
            <a:ext cx="5643602" cy="15477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常见的选择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排序方法：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）简单选择排序（或称直接选择排序）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）堆排序</a:t>
            </a:r>
          </a:p>
        </p:txBody>
      </p:sp>
      <p:sp>
        <p:nvSpPr>
          <p:cNvPr id="3" name="Text Box 14" descr="信纸"/>
          <p:cNvSpPr txBox="1">
            <a:spLocks noChangeArrowheads="1"/>
          </p:cNvSpPr>
          <p:nvPr/>
        </p:nvSpPr>
        <p:spPr bwMode="auto">
          <a:xfrm>
            <a:off x="2714612" y="500042"/>
            <a:ext cx="3744913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10.4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选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择排序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3857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21455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6380" y="221455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74" y="278605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4000496" y="2285992"/>
            <a:ext cx="2357454" cy="1326544"/>
            <a:chOff x="4000496" y="2285992"/>
            <a:chExt cx="2357454" cy="1326544"/>
          </a:xfrm>
        </p:grpSpPr>
        <p:sp>
          <p:nvSpPr>
            <p:cNvPr id="15" name="右弧形箭头 1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324320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选出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小元素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3890960" cy="514738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10.4.1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简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5315" y="1214422"/>
            <a:ext cx="4530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中选出最小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787" y="1857364"/>
            <a:ext cx="6000792" cy="257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k=i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保存最小元素的下标</a:t>
            </a:r>
          </a:p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(a[j]&lt;a[k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k=j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1714480" y="4643446"/>
            <a:ext cx="1714512" cy="940836"/>
            <a:chOff x="2928926" y="5072074"/>
            <a:chExt cx="1714512" cy="940836"/>
          </a:xfrm>
        </p:grpSpPr>
        <p:sp>
          <p:nvSpPr>
            <p:cNvPr id="7" name="上箭头 6"/>
            <p:cNvSpPr/>
            <p:nvPr/>
          </p:nvSpPr>
          <p:spPr>
            <a:xfrm>
              <a:off x="3571868" y="5072074"/>
              <a:ext cx="214314" cy="500066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564357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</a:rPr>
                <a:t>简单选择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86116" y="5253050"/>
            <a:ext cx="442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个记录中找最小记录需要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-1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次比较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1000E4"/>
                </a:solidFill>
                <a:latin typeface="+mj-ea"/>
                <a:ea typeface="+mj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68815" y="1447741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1000E4"/>
                </a:solidFill>
                <a:latin typeface="+mn-ea"/>
                <a:cs typeface="Consolas" pitchFamily="49" charset="0"/>
              </a:rPr>
              <a:t>……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全局有序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区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57290" y="3176528"/>
            <a:ext cx="36718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 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</a:t>
            </a:r>
            <a:r>
              <a:rPr lang="en-US" altLang="zh-CN" sz="1800" dirty="0" smtClean="0">
                <a:solidFill>
                  <a:srgbClr val="1000E4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5400000">
            <a:off x="5389572" y="1771591"/>
            <a:ext cx="144462" cy="792162"/>
          </a:xfrm>
          <a:prstGeom prst="curvedLeftArrow">
            <a:avLst>
              <a:gd name="adj1" fmla="val 109670"/>
              <a:gd name="adj2" fmla="val 219341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381478" y="2384366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43492" y="2285992"/>
            <a:ext cx="3543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采用简单选择方法选出最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小元素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571604" y="4714884"/>
            <a:ext cx="4968875" cy="910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时，全局有序区为空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经过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72" y="28572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6391290" cy="4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rIns="144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做第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(R[j].key&lt;R[k].key)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k=j; </a:t>
            </a:r>
            <a:endParaRPr kumimoji="1" lang="en-US" altLang="zh-CN" sz="18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(k!=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//R[i]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R[k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swap(R[i],R[k]);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2860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简单选择排序算法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9" name="矩形 8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231451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302889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3" name="矩形 22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0" name="矩形 29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042" y="445765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14348" y="428604"/>
            <a:ext cx="7500990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采用简单选择排序方法对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08" y="492919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任何情况下：都有做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9388" y="2857496"/>
            <a:ext cx="1500198" cy="1500198"/>
            <a:chOff x="6429388" y="2857496"/>
            <a:chExt cx="1500198" cy="1500198"/>
          </a:xfrm>
        </p:grpSpPr>
        <p:sp>
          <p:nvSpPr>
            <p:cNvPr id="38" name="右大括号 37"/>
            <p:cNvSpPr/>
            <p:nvPr/>
          </p:nvSpPr>
          <p:spPr>
            <a:xfrm>
              <a:off x="6429388" y="2857496"/>
              <a:ext cx="285752" cy="1500198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6578" y="328612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没有记录移动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7158" y="1071546"/>
            <a:ext cx="8358246" cy="3216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rIns="144000" bIns="180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比较找本趟最小关键字的记录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swap(R[j],R[j-1]);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R[j-1]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冒泡排序算法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1472" y="3774048"/>
            <a:ext cx="7038996" cy="49510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次数，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最小值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为最大值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3(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14348" y="2202412"/>
            <a:ext cx="742955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记录进行简单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排序，所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需进行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关键字的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比较次数 总计为：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42910" y="4702742"/>
            <a:ext cx="6253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简单选择排序的最好、最坏和平均时间复杂度为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7351736" cy="93625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28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个记录中挑选最小记录需要比较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）趟从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记录中挑选最小记录需要比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较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773916"/>
            <a:ext cx="2714644" cy="90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59" grpId="0"/>
      <p:bldP spid="706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阿里巴巴的面试题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286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个整数中找到一个最大的整数，需要的比较次数是（  ）。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			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 2</a:t>
            </a:r>
            <a:r>
              <a:rPr lang="en-US" altLang="zh-CN" sz="18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  <a:p>
            <a:pPr marL="457200" indent="-457200"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2</a:t>
            </a:r>
            <a:r>
              <a:rPr lang="en-US" altLang="zh-CN" sz="1800" i="1" baseline="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D. log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  <a:p>
            <a:pPr marL="457200" indent="-457200"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E. 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		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 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 descr="蓝色面巾纸"/>
          <p:cNvSpPr txBox="1">
            <a:spLocks noChangeArrowheads="1"/>
          </p:cNvSpPr>
          <p:nvPr/>
        </p:nvSpPr>
        <p:spPr bwMode="auto">
          <a:xfrm>
            <a:off x="500034" y="480995"/>
            <a:ext cx="3071834" cy="514738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10.4.2 </a:t>
            </a:r>
            <a:r>
              <a:rPr kumimoji="1" lang="zh-CN" altLang="en-US" smtClean="0"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堆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8728" y="2426609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1670" y="299811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3438" y="2426609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2132" y="299811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3357554" y="2498047"/>
            <a:ext cx="2357454" cy="1326544"/>
            <a:chOff x="4000496" y="2285992"/>
            <a:chExt cx="2357454" cy="1326544"/>
          </a:xfrm>
        </p:grpSpPr>
        <p:sp>
          <p:nvSpPr>
            <p:cNvPr id="25" name="右弧形箭头 2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324320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选出最小记录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2143108" y="3998245"/>
            <a:ext cx="5143536" cy="1369464"/>
            <a:chOff x="1142976" y="2357430"/>
            <a:chExt cx="6858048" cy="1369464"/>
          </a:xfrm>
        </p:grpSpPr>
        <p:sp>
          <p:nvSpPr>
            <p:cNvPr id="29" name="下箭头 28"/>
            <p:cNvSpPr/>
            <p:nvPr/>
          </p:nvSpPr>
          <p:spPr>
            <a:xfrm>
              <a:off x="4071934" y="2357430"/>
              <a:ext cx="357190" cy="92869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3357562"/>
              <a:ext cx="685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采用堆方法选出最小记录：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堆排序算法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2910" y="157161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6215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一个序列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kumimoji="1"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，关键字分别为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、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k</a:t>
            </a:r>
            <a:r>
              <a:rPr kumimoji="1"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00034" y="571480"/>
            <a:ext cx="2031985" cy="40011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、堆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000240"/>
            <a:ext cx="7786742" cy="27572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该序列满足如下性质（简称为堆性质）：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en-US" altLang="zh-CN" sz="1800" baseline="-30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满足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种情况的堆称为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小根堆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，满足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种情况的堆称为大根堆。下面讨论的堆是</a:t>
            </a:r>
            <a:r>
              <a:rPr kumimoji="1"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大根堆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18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081327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18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完全二叉树</a:t>
            </a:r>
            <a:endParaRPr lang="zh-CN" altLang="en-US" sz="1800" dirty="0">
              <a:latin typeface="方正硬笔楷书简体" pitchFamily="65" charset="-122"/>
              <a:ea typeface="方正硬笔楷书简体" pitchFamily="65" charset="-122"/>
              <a:cs typeface="Consolas" pitchFamily="49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i="1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+1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左孩子</a:t>
            </a:r>
            <a:endParaRPr lang="zh-CN" altLang="en-US" sz="1800" dirty="0">
              <a:latin typeface="方正硬笔楷书简体" pitchFamily="65" charset="-122"/>
              <a:ea typeface="方正硬笔楷书简体" pitchFamily="65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右孩子</a:t>
            </a:r>
            <a:endParaRPr lang="zh-CN" altLang="en-US" sz="1800" dirty="0">
              <a:latin typeface="方正硬笔楷书简体" pitchFamily="65" charset="-122"/>
              <a:ea typeface="方正硬笔楷书简体" pitchFamily="65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1472" y="4643446"/>
            <a:ext cx="7929618" cy="1323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</a:t>
            </a:r>
            <a:r>
              <a:rPr kumimoji="1" lang="zh-CN" altLang="en-US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根堆：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对应的完全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二叉树中，任意一个结点的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关键字都大于或等于它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的孩子结点的关键字。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最小关键字的记录一定是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某个叶子结点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！！！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层序编号方式：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28596" y="1785926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20" y="214290"/>
            <a:ext cx="5214974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将序列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看成是一颗完全二叉树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14298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034" y="285728"/>
            <a:ext cx="4929222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如何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一颗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完全二叉树是否为大根堆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649544"/>
            <a:ext cx="3214710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从编号为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的结点开始，逐一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所有分支结点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4500562" y="4071942"/>
            <a:ext cx="3214710" cy="1245142"/>
            <a:chOff x="4500562" y="4071942"/>
            <a:chExt cx="3214710" cy="1245142"/>
          </a:xfrm>
        </p:grpSpPr>
        <p:sp>
          <p:nvSpPr>
            <p:cNvPr id="25" name="TextBox 24"/>
            <p:cNvSpPr txBox="1"/>
            <p:nvPr/>
          </p:nvSpPr>
          <p:spPr>
            <a:xfrm>
              <a:off x="4500562" y="4572008"/>
              <a:ext cx="3214710" cy="74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所有分支结点满足定义 </a:t>
              </a:r>
              <a:r>
                <a:rPr kumimoji="1" lang="zh-CN" altLang="en-US" sz="1800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 </a:t>
              </a:r>
              <a:r>
                <a:rPr kumimoji="1"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为</a:t>
              </a:r>
              <a:r>
                <a:rPr kumimoji="1" lang="zh-CN" alt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大根堆</a:t>
              </a:r>
              <a:endPara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61979" y="928670"/>
            <a:ext cx="8281987" cy="124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180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排序的关键是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构造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堆，这里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筛选算法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建堆。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所谓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筛选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”指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是，对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一棵左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右子树均为堆的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完全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二叉树，“调整”根结点使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3595932" y="3048000"/>
            <a:ext cx="492443" cy="1371600"/>
            <a:chOff x="2857761" y="3048000"/>
            <a:chExt cx="492443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857761" y="3214686"/>
              <a:ext cx="492443" cy="804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筛选</a:t>
              </a:r>
              <a:endParaRPr kumimoji="1" lang="zh-CN" altLang="en-US" sz="20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noFill/>
          <a:ln w="28575">
            <a:solidFill>
              <a:srgbClr val="1000E4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39750" y="260350"/>
            <a:ext cx="2952750" cy="40011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、堆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排序算法设计</a:t>
            </a:r>
          </a:p>
        </p:txBody>
      </p:sp>
      <p:grpSp>
        <p:nvGrpSpPr>
          <p:cNvPr id="3" name="组合 27"/>
          <p:cNvGrpSpPr/>
          <p:nvPr/>
        </p:nvGrpSpPr>
        <p:grpSpPr>
          <a:xfrm>
            <a:off x="6715140" y="3416858"/>
            <a:ext cx="1979581" cy="875743"/>
            <a:chOff x="6715140" y="3416858"/>
            <a:chExt cx="1979581" cy="875743"/>
          </a:xfrm>
        </p:grpSpPr>
        <p:grpSp>
          <p:nvGrpSpPr>
            <p:cNvPr id="4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41685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筛选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/>
      <p:bldP spid="73740" grpId="0" animBg="1"/>
      <p:bldP spid="73741" grpId="0" animBg="1"/>
      <p:bldP spid="73742" grpId="0"/>
      <p:bldP spid="73743" grpId="0"/>
      <p:bldP spid="73748" grpId="0" animBg="1"/>
      <p:bldP spid="73749" grpId="0" animBg="1"/>
      <p:bldP spid="737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992873" y="571480"/>
            <a:ext cx="714380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49865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64443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6404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9280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21501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365493" y="1911314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32443" y="1982751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651509" y="198275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26731" y="931208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34020" y="966927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0"/>
          <p:cNvGrpSpPr/>
          <p:nvPr/>
        </p:nvGrpSpPr>
        <p:grpSpPr>
          <a:xfrm>
            <a:off x="1173755" y="1345985"/>
            <a:ext cx="3112493" cy="1928826"/>
            <a:chOff x="1173755" y="1323960"/>
            <a:chExt cx="3112493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3755" y="1763901"/>
              <a:ext cx="461665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是一个堆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20" y="2472725"/>
              <a:ext cx="285751" cy="555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1"/>
          <p:cNvGrpSpPr/>
          <p:nvPr/>
        </p:nvGrpSpPr>
        <p:grpSpPr>
          <a:xfrm>
            <a:off x="4354825" y="1357298"/>
            <a:ext cx="2702260" cy="1928826"/>
            <a:chOff x="4354825" y="1335273"/>
            <a:chExt cx="2702260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95420" y="1549587"/>
              <a:ext cx="461665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是一个堆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168893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28596" y="285728"/>
            <a:ext cx="3071834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筛选：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堆 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堆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6314" y="5000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根开始筛选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81"/>
          <p:cNvGrpSpPr/>
          <p:nvPr/>
        </p:nvGrpSpPr>
        <p:grpSpPr>
          <a:xfrm>
            <a:off x="3714744" y="3395963"/>
            <a:ext cx="1214446" cy="869398"/>
            <a:chOff x="3786183" y="3500438"/>
            <a:chExt cx="890594" cy="869398"/>
          </a:xfrm>
        </p:grpSpPr>
        <p:sp>
          <p:nvSpPr>
            <p:cNvPr id="80" name="下箭头 79"/>
            <p:cNvSpPr/>
            <p:nvPr/>
          </p:nvSpPr>
          <p:spPr>
            <a:xfrm>
              <a:off x="4071934" y="3500438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大根堆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643306" y="1714488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80430" y="2786058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4572008"/>
            <a:ext cx="621510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仅仅处理从根结点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某个叶子结点路径上的结点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完全二叉树高度为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log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  <a:sym typeface="Symbol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所有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筛选的时间复杂度为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00108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85918" y="1357298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369174" y="1774046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2.59259E-6 C -0.01163 -0.00648 -0.02309 -0.01296 -0.04444 -0.01482 C -0.06579 -0.01667 -0.08281 -0.02246 -0.12777 -0.01111 C -0.17274 0.00023 -0.2434 0.02685 -0.31388 0.053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347 C 0.00382 0.00115 0.00417 -0.00116 0.00348 -0.01135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4.07407E-6 C 0.00104 -0.02292 0.00052 -0.04561 0.00173 -0.06297 C 0.00295 -0.08033 -0.00521 -0.0882 0.00868 -0.10371 C 0.02257 -0.11922 0.06962 -0.14561 0.08559 -0.15649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7 C -0.32812 0.07916 -0.3118 0.13055 -0.30486 0.14884 C -0.29791 0.16713 -0.30538 0.1537 -0.29097 0.17476 C -0.27656 0.19583 -0.23385 0.25393 -0.21875 0.27476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1" grpId="0" animBg="1"/>
      <p:bldP spid="79" grpId="0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2*low+1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5715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筛选算法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685804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R[]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high)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305966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根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05477"/>
            <a:ext cx="357190" cy="172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最后结点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28860" y="585770"/>
            <a:ext cx="714380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00166" y="1728778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28992" y="1728778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224" y="2871786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71670" y="2871786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28926" y="2871786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连接符 11"/>
          <p:cNvCxnSpPr>
            <a:stCxn id="5" idx="3"/>
            <a:endCxn id="6" idx="0"/>
          </p:cNvCxnSpPr>
          <p:nvPr/>
        </p:nvCxnSpPr>
        <p:spPr>
          <a:xfrm rot="5400000">
            <a:off x="1837331" y="1032629"/>
            <a:ext cx="716175" cy="67612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7" idx="0"/>
          </p:cNvCxnSpPr>
          <p:nvPr/>
        </p:nvCxnSpPr>
        <p:spPr>
          <a:xfrm rot="16200000" flipH="1">
            <a:off x="3054314" y="996909"/>
            <a:ext cx="716175" cy="74756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  <a:endCxn id="8" idx="0"/>
          </p:cNvCxnSpPr>
          <p:nvPr/>
        </p:nvCxnSpPr>
        <p:spPr>
          <a:xfrm rot="5400000">
            <a:off x="1051513" y="2318513"/>
            <a:ext cx="716175" cy="39037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9" idx="0"/>
          </p:cNvCxnSpPr>
          <p:nvPr/>
        </p:nvCxnSpPr>
        <p:spPr>
          <a:xfrm rot="16200000" flipH="1">
            <a:off x="1911306" y="2354231"/>
            <a:ext cx="716175" cy="31893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  <a:endCxn id="10" idx="0"/>
          </p:cNvCxnSpPr>
          <p:nvPr/>
        </p:nvCxnSpPr>
        <p:spPr>
          <a:xfrm rot="5400000">
            <a:off x="3051777" y="2389951"/>
            <a:ext cx="716175" cy="24749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158" y="50004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例如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794662" y="433388"/>
            <a:ext cx="1243805" cy="3067050"/>
          </a:xfrm>
          <a:custGeom>
            <a:avLst/>
            <a:gdLst>
              <a:gd name="connsiteX0" fmla="*/ 1247775 w 1247775"/>
              <a:gd name="connsiteY0" fmla="*/ 0 h 3067050"/>
              <a:gd name="connsiteX1" fmla="*/ 447675 w 1247775"/>
              <a:gd name="connsiteY1" fmla="*/ 742950 h 3067050"/>
              <a:gd name="connsiteX2" fmla="*/ 28575 w 1247775"/>
              <a:gd name="connsiteY2" fmla="*/ 1228725 h 3067050"/>
              <a:gd name="connsiteX3" fmla="*/ 276225 w 1247775"/>
              <a:gd name="connsiteY3" fmla="*/ 2095500 h 3067050"/>
              <a:gd name="connsiteX4" fmla="*/ 742950 w 1247775"/>
              <a:gd name="connsiteY4" fmla="*/ 3067050 h 3067050"/>
              <a:gd name="connsiteX0" fmla="*/ 1243805 w 1243805"/>
              <a:gd name="connsiteY0" fmla="*/ 0 h 3067050"/>
              <a:gd name="connsiteX1" fmla="*/ 419884 w 1243805"/>
              <a:gd name="connsiteY1" fmla="*/ 723886 h 3067050"/>
              <a:gd name="connsiteX2" fmla="*/ 24605 w 1243805"/>
              <a:gd name="connsiteY2" fmla="*/ 1228725 h 3067050"/>
              <a:gd name="connsiteX3" fmla="*/ 272255 w 1243805"/>
              <a:gd name="connsiteY3" fmla="*/ 2095500 h 3067050"/>
              <a:gd name="connsiteX4" fmla="*/ 738980 w 1243805"/>
              <a:gd name="connsiteY4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805" h="3067050">
                <a:moveTo>
                  <a:pt x="1243805" y="0"/>
                </a:moveTo>
                <a:cubicBezTo>
                  <a:pt x="945355" y="269081"/>
                  <a:pt x="623084" y="519099"/>
                  <a:pt x="419884" y="723886"/>
                </a:cubicBezTo>
                <a:cubicBezTo>
                  <a:pt x="216684" y="928673"/>
                  <a:pt x="49210" y="1000123"/>
                  <a:pt x="24605" y="1228725"/>
                </a:cubicBezTo>
                <a:cubicBezTo>
                  <a:pt x="0" y="1457327"/>
                  <a:pt x="153193" y="1789113"/>
                  <a:pt x="272255" y="2095500"/>
                </a:cubicBezTo>
                <a:cubicBezTo>
                  <a:pt x="391317" y="2401887"/>
                  <a:pt x="565148" y="2734468"/>
                  <a:pt x="738980" y="3067050"/>
                </a:cubicBezTo>
              </a:path>
            </a:pathLst>
          </a:custGeom>
          <a:ln w="19050">
            <a:solidFill>
              <a:srgbClr val="FF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643438" y="580986"/>
            <a:ext cx="3571900" cy="2786082"/>
            <a:chOff x="4643438" y="580986"/>
            <a:chExt cx="3571900" cy="2786082"/>
          </a:xfrm>
        </p:grpSpPr>
        <p:sp>
          <p:nvSpPr>
            <p:cNvPr id="23" name="椭圆 22"/>
            <p:cNvSpPr/>
            <p:nvPr/>
          </p:nvSpPr>
          <p:spPr>
            <a:xfrm>
              <a:off x="6500826" y="580986"/>
              <a:ext cx="714380" cy="5000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72132" y="1723994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500958" y="1723994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929190" y="2867002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143636" y="2867002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000892" y="2867002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3" idx="3"/>
              <a:endCxn id="24" idx="0"/>
            </p:cNvCxnSpPr>
            <p:nvPr/>
          </p:nvCxnSpPr>
          <p:spPr>
            <a:xfrm rot="5400000">
              <a:off x="5909297" y="1027845"/>
              <a:ext cx="716175" cy="67612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5"/>
              <a:endCxn id="25" idx="0"/>
            </p:cNvCxnSpPr>
            <p:nvPr/>
          </p:nvCxnSpPr>
          <p:spPr>
            <a:xfrm rot="16200000" flipH="1">
              <a:off x="7126280" y="992125"/>
              <a:ext cx="716175" cy="74756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3"/>
              <a:endCxn id="26" idx="0"/>
            </p:cNvCxnSpPr>
            <p:nvPr/>
          </p:nvCxnSpPr>
          <p:spPr>
            <a:xfrm rot="5400000">
              <a:off x="5123479" y="2313729"/>
              <a:ext cx="716175" cy="3903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5"/>
              <a:endCxn id="27" idx="0"/>
            </p:cNvCxnSpPr>
            <p:nvPr/>
          </p:nvCxnSpPr>
          <p:spPr>
            <a:xfrm rot="16200000" flipH="1">
              <a:off x="5983272" y="2349447"/>
              <a:ext cx="716175" cy="31893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3"/>
              <a:endCxn id="28" idx="0"/>
            </p:cNvCxnSpPr>
            <p:nvPr/>
          </p:nvCxnSpPr>
          <p:spPr>
            <a:xfrm rot="5400000">
              <a:off x="7123743" y="2385167"/>
              <a:ext cx="716175" cy="24749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右箭头 34"/>
            <p:cNvSpPr/>
            <p:nvPr/>
          </p:nvSpPr>
          <p:spPr>
            <a:xfrm>
              <a:off x="4643438" y="1714488"/>
              <a:ext cx="500066" cy="28575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00166" y="3786190"/>
            <a:ext cx="2071702" cy="785818"/>
            <a:chOff x="1500166" y="3786190"/>
            <a:chExt cx="2071702" cy="785818"/>
          </a:xfrm>
        </p:grpSpPr>
        <p:sp>
          <p:nvSpPr>
            <p:cNvPr id="37" name="TextBox 36"/>
            <p:cNvSpPr txBox="1"/>
            <p:nvPr/>
          </p:nvSpPr>
          <p:spPr>
            <a:xfrm>
              <a:off x="1500166" y="420267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8860" y="4202676"/>
              <a:ext cx="114300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8  4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28860" y="3786190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仿宋" pitchFamily="49" charset="-122"/>
                  <a:ea typeface="仿宋" pitchFamily="49" charset="-122"/>
                </a:rPr>
                <a:t>递减序列</a:t>
              </a:r>
              <a:endParaRPr lang="zh-CN" altLang="en-US" sz="16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48413" y="4511710"/>
            <a:ext cx="1669701" cy="827480"/>
            <a:chOff x="1748413" y="4511710"/>
            <a:chExt cx="1669701" cy="827480"/>
          </a:xfrm>
        </p:grpSpPr>
        <p:sp>
          <p:nvSpPr>
            <p:cNvPr id="41" name="任意多边形 40"/>
            <p:cNvSpPr/>
            <p:nvPr/>
          </p:nvSpPr>
          <p:spPr>
            <a:xfrm>
              <a:off x="1748413" y="4511710"/>
              <a:ext cx="1669701" cy="462224"/>
            </a:xfrm>
            <a:custGeom>
              <a:avLst/>
              <a:gdLst>
                <a:gd name="connsiteX0" fmla="*/ 0 w 1669701"/>
                <a:gd name="connsiteY0" fmla="*/ 0 h 462224"/>
                <a:gd name="connsiteX1" fmla="*/ 361741 w 1669701"/>
                <a:gd name="connsiteY1" fmla="*/ 391886 h 462224"/>
                <a:gd name="connsiteX2" fmla="*/ 924449 w 1669701"/>
                <a:gd name="connsiteY2" fmla="*/ 422031 h 462224"/>
                <a:gd name="connsiteX3" fmla="*/ 1547446 w 1669701"/>
                <a:gd name="connsiteY3" fmla="*/ 321547 h 462224"/>
                <a:gd name="connsiteX4" fmla="*/ 1657978 w 1669701"/>
                <a:gd name="connsiteY4" fmla="*/ 80387 h 46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01" h="462224">
                  <a:moveTo>
                    <a:pt x="0" y="0"/>
                  </a:moveTo>
                  <a:cubicBezTo>
                    <a:pt x="103833" y="160774"/>
                    <a:pt x="207666" y="321548"/>
                    <a:pt x="361741" y="391886"/>
                  </a:cubicBezTo>
                  <a:cubicBezTo>
                    <a:pt x="515816" y="462224"/>
                    <a:pt x="726832" y="433754"/>
                    <a:pt x="924449" y="422031"/>
                  </a:cubicBezTo>
                  <a:cubicBezTo>
                    <a:pt x="1122067" y="410308"/>
                    <a:pt x="1425191" y="378488"/>
                    <a:pt x="1547446" y="321547"/>
                  </a:cubicBezTo>
                  <a:cubicBezTo>
                    <a:pt x="1669701" y="264606"/>
                    <a:pt x="1663839" y="172496"/>
                    <a:pt x="1657978" y="80387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71670" y="5000636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仿宋" pitchFamily="49" charset="-122"/>
                  <a:ea typeface="仿宋" pitchFamily="49" charset="-122"/>
                </a:rPr>
                <a:t>有序插入</a:t>
              </a:r>
              <a:endParaRPr lang="zh-CN" altLang="en-US" sz="16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6929486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采用前面的冒泡排序方法对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1785950" cy="646331"/>
            <a:chOff x="6572264" y="2143116"/>
            <a:chExt cx="1785950" cy="646331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72330" y="214311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已经全部有序了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00100" y="527424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一旦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某一趟比较时不出现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记录交换，说明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已排好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序了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，就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可以结束本算法。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478632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如何提高效率？</a:t>
            </a:r>
            <a:endParaRPr lang="zh-CN" altLang="en-US" sz="1800" dirty="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14352" y="642918"/>
            <a:ext cx="8272490" cy="510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调整堆的算法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j=2*i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j&lt;=high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(j&lt;high &amp;&amp; R[j].key&lt;R[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 j++;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双亲小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双亲结点位置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值，以便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继续向下筛选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j=2*i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      	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双亲大：不再调整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00034" y="140593"/>
            <a:ext cx="32480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筛选或调整算法：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6419337" y="2183308"/>
            <a:ext cx="2175501" cy="646331"/>
            <a:chOff x="5643570" y="2467958"/>
            <a:chExt cx="2639858" cy="646331"/>
          </a:xfrm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203927" y="2467958"/>
              <a:ext cx="107950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指向大孩子</a:t>
              </a:r>
              <a:endPara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643570" y="2786058"/>
              <a:ext cx="1647039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392909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颗完全二叉树  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初始堆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71802" y="271236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28794" y="356961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1444422" y="4052195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2411372" y="412363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3730438" y="4123633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2605660" y="3072089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3712949" y="3107808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2445244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3042" y="3476154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435543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7686" y="328386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8926" y="435543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0496" y="4426873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84509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例如，序列：（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从编号为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/2=3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的结点开始，逐一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筛选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071802" y="271236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143240" y="5427005"/>
            <a:ext cx="357190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976" y="6069947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初始堆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dirty="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1802" y="1556562"/>
            <a:ext cx="5357850" cy="85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(i=n/2;i&gt;=1;i--)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循环建立初始堆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34"/>
          <p:cNvGrpSpPr/>
          <p:nvPr/>
        </p:nvGrpSpPr>
        <p:grpSpPr>
          <a:xfrm>
            <a:off x="3857620" y="2671701"/>
            <a:ext cx="2077322" cy="369332"/>
            <a:chOff x="5852264" y="2140857"/>
            <a:chExt cx="2077322" cy="369332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2264" y="2140857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最大记录</a:t>
              </a:r>
              <a:endParaRPr lang="zh-CN" altLang="en-US" sz="18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000628" y="3316902"/>
            <a:ext cx="2357454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筛选步骤：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232" y="90664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835339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71462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164305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71462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786058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214290"/>
            <a:ext cx="2428892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大记录归位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857224" y="3714752"/>
            <a:ext cx="2643206" cy="1259248"/>
            <a:chOff x="857224" y="3714752"/>
            <a:chExt cx="2643206" cy="1259248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  <a:p>
              <a:pPr>
                <a:lnSpc>
                  <a:spcPts val="2600"/>
                </a:lnSpc>
              </a:pP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最大记录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归位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0364" y="343794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59"/>
          <p:cNvGrpSpPr/>
          <p:nvPr/>
        </p:nvGrpSpPr>
        <p:grpSpPr>
          <a:xfrm>
            <a:off x="4500562" y="783535"/>
            <a:ext cx="4500594" cy="3869794"/>
            <a:chOff x="4500562" y="783535"/>
            <a:chExt cx="4500594" cy="3869794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2396" y="783535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[1]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7924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4283997"/>
              <a:ext cx="392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再对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[1..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的记录进行筛选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-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14348" y="500042"/>
            <a:ext cx="253837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楷体" pitchFamily="49" charset="-122"/>
                <a:ea typeface="楷体" pitchFamily="49" charset="-122"/>
              </a:rPr>
              <a:t>堆排序算法：</a:t>
            </a:r>
            <a:endParaRPr kumimoji="1"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472" y="928670"/>
            <a:ext cx="8072494" cy="40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=n/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循环建立初始堆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&gt;=2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循环，完成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推排序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swap(R[1],R[i]);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//R[1]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结点，得到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8581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10-6】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记录，其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关键字分别为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14480" y="1640791"/>
            <a:ext cx="6000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排序序列：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kumimoji="1" lang="en-US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019531" y="2244712"/>
            <a:ext cx="3959225" cy="935038"/>
            <a:chOff x="2699" y="1706"/>
            <a:chExt cx="2494" cy="589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81" cy="589"/>
            </a:xfrm>
            <a:prstGeom prst="downArrow">
              <a:avLst>
                <a:gd name="adj1" fmla="val 50000"/>
                <a:gd name="adj2" fmla="val 8135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2268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看成是一棵完全二叉树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调整成初始大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堆：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5" name="Freeform 1037"/>
          <p:cNvSpPr>
            <a:spLocks/>
          </p:cNvSpPr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3809" name="Freeform 1041"/>
          <p:cNvSpPr>
            <a:spLocks/>
          </p:cNvSpPr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0" name="Freeform 1042"/>
          <p:cNvSpPr>
            <a:spLocks/>
          </p:cNvSpPr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1" name="Freeform 1043"/>
          <p:cNvSpPr>
            <a:spLocks/>
          </p:cNvSpPr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2" name="Freeform 1044"/>
          <p:cNvSpPr>
            <a:spLocks/>
          </p:cNvSpPr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3" name="Freeform 1045"/>
          <p:cNvSpPr>
            <a:spLocks/>
          </p:cNvSpPr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4" name="Freeform 1046"/>
          <p:cNvSpPr>
            <a:spLocks/>
          </p:cNvSpPr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2071686" y="3808394"/>
            <a:ext cx="4786311" cy="949325"/>
            <a:chOff x="1305" y="2750"/>
            <a:chExt cx="3015" cy="598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调整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完毕，成为</a:t>
              </a: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305" y="3096"/>
              <a:ext cx="3015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8  7  6  5  1  3  2  4  0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919 C 0.07153 -0.12454 0.07275 -0.15695 0.08994 -0.16968 C 0.10712 -0.18241 0.14011 -0.17523 0.17327 -0.16783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79 C -0.00174 0.01875 -0.00365 0.03033 -0.02084 0.04283 C -0.03803 0.05533 -0.08559 0.07338 -0.10261 0.08125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4 0.07963 C -0.08351 0.07153 -0.08698 0.06366 -0.08559 0.05278 C -0.0842 0.0419 -0.08577 0.02315 -0.0717 0.01389 C -0.05764 0.00463 -0.02934 0.00093 -0.00087 -0.00278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6" grpId="2" animBg="1"/>
      <p:bldP spid="33797" grpId="0" animBg="1"/>
      <p:bldP spid="33797" grpId="1" animBg="1"/>
      <p:bldP spid="33797" grpId="2" animBg="1"/>
      <p:bldP spid="33798" grpId="0" animBg="1"/>
      <p:bldP spid="33801" grpId="0" animBg="1"/>
      <p:bldP spid="33801" grpId="1" animBg="1"/>
      <p:bldP spid="33807" grpId="0" animBg="1"/>
      <p:bldP spid="33808" grpId="0" animBg="1"/>
      <p:bldP spid="33808" grpId="1" animBg="1"/>
      <p:bldP spid="33808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8366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47" name="Freeform 15"/>
          <p:cNvSpPr>
            <a:spLocks/>
          </p:cNvSpPr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8" name="Freeform 16"/>
          <p:cNvSpPr>
            <a:spLocks/>
          </p:cNvSpPr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9" name="Freeform 17"/>
          <p:cNvSpPr>
            <a:spLocks/>
          </p:cNvSpPr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0" name="Freeform 18"/>
          <p:cNvSpPr>
            <a:spLocks/>
          </p:cNvSpPr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2" name="Freeform 20"/>
          <p:cNvSpPr>
            <a:spLocks/>
          </p:cNvSpPr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971550" y="4221163"/>
            <a:ext cx="23050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1377950" y="2413000"/>
            <a:ext cx="649288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356100" y="2647951"/>
            <a:ext cx="4392613" cy="2798763"/>
            <a:chOff x="2744" y="1668"/>
            <a:chExt cx="2767" cy="1763"/>
          </a:xfrm>
        </p:grpSpPr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745" y="1668"/>
              <a:ext cx="1088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根结点筛选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0870" name="Freeform 38"/>
            <p:cNvSpPr>
              <a:spLocks/>
            </p:cNvSpPr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2" name="Freeform 40"/>
            <p:cNvSpPr>
              <a:spLocks/>
            </p:cNvSpPr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5" name="Freeform 43"/>
            <p:cNvSpPr>
              <a:spLocks/>
            </p:cNvSpPr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250824" y="3429000"/>
            <a:ext cx="4678366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0  8  7  6  5  1  3  2  4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C 0.00156 0.01389 0.00677 0.05486 0.00955 0.08357 C 0.01233 0.11227 0.01823 0.1507 0.01649 0.17246 C 0.01476 0.19422 0.01267 0.19746 -0.00139 0.21482 C -0.01545 0.23218 -0.05434 0.26343 -0.06823 0.27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6" grpId="0" animBg="1"/>
      <p:bldP spid="120853" grpId="0"/>
      <p:bldP spid="120854" grpId="0" animBg="1"/>
      <p:bldP spid="1208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249766" y="2443156"/>
            <a:ext cx="4465638" cy="2868613"/>
            <a:chOff x="2698" y="1850"/>
            <a:chExt cx="2813" cy="1807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50"/>
              <a:ext cx="1088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根结点筛选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214282" y="3141663"/>
            <a:ext cx="41434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0  6  7  4  5  1  3  2  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其他各趟排序依此进行</a:t>
            </a:r>
          </a:p>
        </p:txBody>
      </p:sp>
      <p:grpSp>
        <p:nvGrpSpPr>
          <p:cNvPr id="3" name="组合 46"/>
          <p:cNvGrpSpPr/>
          <p:nvPr/>
        </p:nvGrpSpPr>
        <p:grpSpPr>
          <a:xfrm>
            <a:off x="1222344" y="5324811"/>
            <a:ext cx="5992862" cy="842099"/>
            <a:chOff x="1476375" y="5599439"/>
            <a:chExt cx="5992862" cy="842099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5326129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最终结果：</a:t>
              </a: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7" grpId="0" animBg="1"/>
      <p:bldP spid="123924" grpId="0"/>
      <p:bldP spid="123925" grpId="0" animBg="1"/>
      <p:bldP spid="123946" grpId="0"/>
      <p:bldP spid="1239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1071546"/>
            <a:ext cx="8358246" cy="3969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高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的堆，一次“筛选”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所需进行的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的次数至多为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2(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47676" y="2857496"/>
            <a:ext cx="8267728" cy="92333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“堆顶” 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次，总共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进行的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的次数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超过：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-2)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kumimoji="1" lang="en-US" altLang="zh-CN" sz="18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+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&lt;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428728" y="4391594"/>
            <a:ext cx="4451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因此，堆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排序的时间复杂度为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28596" y="1714488"/>
            <a:ext cx="8124852" cy="85725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个关键字，建成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高度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+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）的堆，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需进行的关键字比较的次数不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超过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2746366" cy="40011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、堆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排序算法分析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428729" y="4917056"/>
            <a:ext cx="36433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O(1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，不稳定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000100" y="3802620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  <p:bldP spid="75780" grpId="0" animBg="1"/>
      <p:bldP spid="75781" grpId="0"/>
      <p:bldP spid="75783" grpId="0" animBg="1"/>
      <p:bldP spid="75785" grpId="0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47066"/>
            <a:ext cx="8358246" cy="16312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个无序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的整数，希望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用最快的速度挑选出其中前</a:t>
            </a:r>
            <a:r>
              <a:rPr 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个最大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的元素，最好选用（  ）排序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方法。</a:t>
            </a: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A.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B.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endParaRPr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D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3143248"/>
            <a:ext cx="25003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=1000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786190"/>
            <a:ext cx="5357850" cy="9764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冒泡排序的大致时间：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堆排序的大致时间：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" name="组合 7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429684" cy="4601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rIns="144000" bIns="180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比较，找出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交换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swap(R[j],R[j-1]);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exchange=true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exchange==false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中途结束算法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034" y="285728"/>
            <a:ext cx="2276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改进冒泡排序</a:t>
            </a:r>
            <a:r>
              <a:rPr kumimoji="1" lang="zh-CN" altLang="en-US" sz="18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经典算法的启示</a:t>
            </a:r>
            <a:endParaRPr kumimoji="1"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1500174"/>
            <a:ext cx="2357454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28728" y="2916224"/>
            <a:ext cx="1949444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堆排序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643174" y="2220899"/>
            <a:ext cx="4286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利用了连续多次查找最大记录的特性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93914" y="2004999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3714752"/>
            <a:ext cx="7858180" cy="127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在操作系统中，将多个进程放在一个队列中，每个进程有一个优先级，总是出队优先级最高的进程执行。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来实现！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2131" y="1142984"/>
            <a:ext cx="7110265" cy="4778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中正序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：只需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进行一趟冒泡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019800" y="2537771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endParaRPr kumimoji="1" lang="en-US" altLang="zh-CN" sz="2000" b="0" dirty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167153" y="1977383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移动”的次数：</a:t>
            </a:r>
            <a:endParaRPr kumimoji="1" lang="zh-CN" altLang="en-US" sz="1800" b="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023749" y="1961508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比较”的次数：</a:t>
            </a:r>
            <a:endParaRPr kumimoji="1" lang="zh-CN" altLang="en-US" sz="1800" b="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749563" y="257174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200026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328612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7159" y="857232"/>
            <a:ext cx="7000924" cy="4778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中反序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趟冒泡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14314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85720" y="1428736"/>
            <a:ext cx="8429684" cy="3749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rIns="144000" bIns="180000">
            <a:spAutoFit/>
          </a:bodyPr>
          <a:lstStyle/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temp;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//R[i..n-1]:n-i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比较次数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n-i-1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(R[j].key&lt;R[j-1].key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交换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swap(R[j],R[j-1]);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交换：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次移动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exchange=true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exchange==false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中途结束算法</a:t>
            </a: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85786" y="5357826"/>
            <a:ext cx="5334024" cy="1230191"/>
            <a:chOff x="901724" y="2127371"/>
            <a:chExt cx="5334024" cy="1230191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2127371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  <a:endParaRPr kumimoji="1" lang="zh-CN" altLang="en-US" sz="1800" b="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3473492" y="2127371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  <a:endParaRPr kumimoji="1" lang="zh-CN" altLang="en-US" sz="1800" b="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911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2975" y="2643182"/>
              <a:ext cx="2233241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4930" y="2571744"/>
              <a:ext cx="2690818" cy="740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6429356" y="5715016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785786" y="1142984"/>
            <a:ext cx="2857520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平均情况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207170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71538" y="4000504"/>
            <a:ext cx="707236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所以冒泡排序最好时间复杂度为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，最坏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和平均为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4414" y="1714488"/>
            <a:ext cx="71438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算法可能在中间的某一道排序完成后就终止，但可以证明平均的排序趟数仍是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由此得出平均情况下，总的比较次数仍是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，故算法的平均时间复杂度为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214810" y="3429000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00110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无 序 的 记 录 序 列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168400" y="2793996"/>
            <a:ext cx="6248400" cy="533400"/>
            <a:chOff x="1168400" y="290353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无序子序列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  <a:sym typeface="Wingdings"/>
                </a:rPr>
                <a:t></a:t>
              </a:r>
              <a:endPara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</a:t>
              </a:r>
              <a:r>
                <a:rPr kumimoji="1"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子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序列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  <a:sym typeface="Wingdings"/>
                </a:rPr>
                <a:t></a:t>
              </a:r>
              <a:endPara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0353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4467247" y="2000240"/>
            <a:ext cx="1319199" cy="685800"/>
            <a:chOff x="3767134" y="2160588"/>
            <a:chExt cx="1319199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767134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800" dirty="0">
                  <a:solidFill>
                    <a:srgbClr val="99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一次划分</a:t>
              </a:r>
              <a:endParaRPr kumimoji="1" lang="zh-CN" altLang="en-US" sz="1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3071802" y="3422646"/>
            <a:ext cx="2287598" cy="936971"/>
            <a:chOff x="3071802" y="3532188"/>
            <a:chExt cx="2287598" cy="936971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99827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分别进行快速排序</a:t>
              </a: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3568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342900" indent="-342900" algn="just">
              <a:lnSpc>
                <a:spcPts val="26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趟使表的</a:t>
            </a:r>
            <a:r>
              <a:rPr kumimoji="1" lang="zh-CN" altLang="en-US" sz="1800" dirty="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个记录（基准）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放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适当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位置（归位），将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一分为二，对子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表按递归方式继续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这种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划分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</a:p>
          <a:p>
            <a:pPr marL="342900" indent="-342900" algn="just">
              <a:lnSpc>
                <a:spcPts val="26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直至</a:t>
            </a:r>
            <a:r>
              <a:rPr kumimoji="1" lang="zh-CN" altLang="en-US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划分的子表长</a:t>
            </a:r>
            <a:r>
              <a:rPr kumimoji="1" lang="zh-CN" altLang="en-US" sz="1800" dirty="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递归出口）。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357298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292895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92D37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10.3.2 </a:t>
            </a:r>
            <a:r>
              <a:rPr kumimoji="1" lang="zh-CN" altLang="en-US" dirty="0" smtClean="0">
                <a:solidFill>
                  <a:srgbClr val="F92D37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快速排序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3591</Words>
  <Application>Microsoft Office PowerPoint</Application>
  <PresentationFormat>全屏显示(4:3)</PresentationFormat>
  <Paragraphs>737</Paragraphs>
  <Slides>50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497</cp:revision>
  <dcterms:created xsi:type="dcterms:W3CDTF">2004-11-02T05:48:03Z</dcterms:created>
  <dcterms:modified xsi:type="dcterms:W3CDTF">2020-01-30T06:12:54Z</dcterms:modified>
</cp:coreProperties>
</file>