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8"/>
  </p:notesMasterIdLst>
  <p:handoutMasterIdLst>
    <p:handoutMasterId r:id="rId39"/>
  </p:handoutMasterIdLst>
  <p:sldIdLst>
    <p:sldId id="286" r:id="rId2"/>
    <p:sldId id="326" r:id="rId3"/>
    <p:sldId id="287" r:id="rId4"/>
    <p:sldId id="288" r:id="rId5"/>
    <p:sldId id="289" r:id="rId6"/>
    <p:sldId id="290" r:id="rId7"/>
    <p:sldId id="291" r:id="rId8"/>
    <p:sldId id="359" r:id="rId9"/>
    <p:sldId id="327" r:id="rId10"/>
    <p:sldId id="360" r:id="rId11"/>
    <p:sldId id="364" r:id="rId12"/>
    <p:sldId id="363" r:id="rId13"/>
    <p:sldId id="36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0E4"/>
    <a:srgbClr val="008000"/>
    <a:srgbClr val="FF00FF"/>
    <a:srgbClr val="DDDDDD"/>
    <a:srgbClr val="01000C"/>
    <a:srgbClr val="03000C"/>
    <a:srgbClr val="050507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82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64309-A9FF-4944-B2DA-DE0CF8614F04}" type="datetimeFigureOut">
              <a:rPr lang="zh-CN" altLang="en-US" smtClean="0"/>
              <a:pPr/>
              <a:t>2020/1/30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FD25-2F3B-425A-AFED-52496A2B20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B5197-4530-46C7-8E9E-5EB5803220CA}" type="datetimeFigureOut">
              <a:rPr lang="zh-CN" altLang="en-US" smtClean="0"/>
              <a:pPr/>
              <a:t>2020/1/30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60C1E-490A-4A9E-AB00-9744872A58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60C1E-490A-4A9E-AB00-9744872A581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60C1E-490A-4A9E-AB00-9744872A581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60C1E-490A-4A9E-AB00-9744872A581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4B83AD97-272D-44A2-9BBC-3FA65EF94A61}" type="slidenum">
              <a:rPr lang="en-US" altLang="zh-CN" smtClean="0"/>
              <a:pPr/>
              <a:t>‹#›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D96C-66F2-4A80-80BB-5CED8517054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42910" y="2786058"/>
            <a:ext cx="8153400" cy="1792899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44000" tIns="108000" bIns="108000">
            <a:spAutoFit/>
          </a:bodyPr>
          <a:lstStyle/>
          <a:p>
            <a:pPr marL="457200" indent="-457200">
              <a:lnSpc>
                <a:spcPts val="28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归</a:t>
            </a:r>
            <a:r>
              <a:rPr kumimoji="1" lang="zh-CN" altLang="en-US" sz="1800" dirty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并排序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sz="1800">
                <a:ea typeface="楷体" pitchFamily="49" charset="-122"/>
                <a:cs typeface="Times New Roman" pitchFamily="18" charset="0"/>
              </a:rPr>
              <a:t>多次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将相邻两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个或两个以上的有序表合并成一</a:t>
            </a:r>
            <a:r>
              <a:rPr kumimoji="1" lang="zh-CN" altLang="en-US" sz="1800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新有</a:t>
            </a:r>
            <a:r>
              <a:rPr kumimoji="1" lang="zh-CN" altLang="en-US" sz="1800">
                <a:ea typeface="楷体" pitchFamily="49" charset="-122"/>
                <a:cs typeface="Times New Roman" pitchFamily="18" charset="0"/>
              </a:rPr>
              <a:t>序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表的排序方法。</a:t>
            </a:r>
            <a:endParaRPr kumimoji="1" lang="en-US" altLang="zh-CN" sz="1800" smtClean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ts val="28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二路归并排序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是多次将相邻两个的有序表合并成一个新有序表的排序方法，是最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简单的</a:t>
            </a:r>
            <a:r>
              <a:rPr kumimoji="1" lang="zh-CN" altLang="en-US" sz="1800">
                <a:ea typeface="楷体" pitchFamily="49" charset="-122"/>
                <a:cs typeface="Times New Roman" pitchFamily="18" charset="0"/>
              </a:rPr>
              <a:t>归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并排序。         </a:t>
            </a:r>
            <a:endParaRPr kumimoji="1"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611189" y="1882766"/>
            <a:ext cx="2317738" cy="40011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、归并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的思路</a:t>
            </a:r>
          </a:p>
        </p:txBody>
      </p:sp>
      <p:sp>
        <p:nvSpPr>
          <p:cNvPr id="4" name="Text Box 14" descr="信纸"/>
          <p:cNvSpPr txBox="1">
            <a:spLocks noChangeArrowheads="1"/>
          </p:cNvSpPr>
          <p:nvPr/>
        </p:nvSpPr>
        <p:spPr bwMode="auto">
          <a:xfrm>
            <a:off x="2428860" y="714356"/>
            <a:ext cx="3744913" cy="584775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10.5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归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并排序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714348" y="4880516"/>
            <a:ext cx="3714776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所以空间复杂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度为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Ο(</a:t>
            </a:r>
            <a:r>
              <a:rPr kumimoji="1" lang="en-US" altLang="zh-CN" sz="1800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720" y="1000108"/>
            <a:ext cx="8215370" cy="77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每一次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二路归并后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临时空间都会释放。而最后的一次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二路归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需要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全部记录参加归并：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910" y="4357694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占用临时空间为全部记录个数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en-US" sz="1800" i="1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910" y="428604"/>
            <a:ext cx="2643206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r>
              <a:rPr kumimoji="1"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空间复杂度分析</a:t>
            </a:r>
            <a:endParaRPr lang="zh-CN" altLang="en-US" sz="18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57158" y="2214554"/>
            <a:ext cx="7858180" cy="1643074"/>
            <a:chOff x="357158" y="2214554"/>
            <a:chExt cx="7858180" cy="1643074"/>
          </a:xfrm>
        </p:grpSpPr>
        <p:sp>
          <p:nvSpPr>
            <p:cNvPr id="17" name="矩形 16"/>
            <p:cNvSpPr/>
            <p:nvPr/>
          </p:nvSpPr>
          <p:spPr>
            <a:xfrm>
              <a:off x="6929454" y="2214554"/>
              <a:ext cx="1285884" cy="5000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    </a:t>
              </a:r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57158" y="2214554"/>
              <a:ext cx="6143668" cy="5000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0    1    2     3     6    7    8    9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7158" y="3357562"/>
              <a:ext cx="7858180" cy="5000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0    1    2     3    4    5    6    7    8    9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3428992" y="2714620"/>
              <a:ext cx="4143404" cy="642942"/>
              <a:chOff x="3428992" y="2714620"/>
              <a:chExt cx="4143404" cy="642942"/>
            </a:xfrm>
          </p:grpSpPr>
          <p:cxnSp>
            <p:nvCxnSpPr>
              <p:cNvPr id="25" name="直接连接符 24"/>
              <p:cNvCxnSpPr>
                <a:stCxn id="18" idx="2"/>
                <a:endCxn id="19" idx="0"/>
              </p:cNvCxnSpPr>
              <p:nvPr/>
            </p:nvCxnSpPr>
            <p:spPr>
              <a:xfrm rot="16200000" flipH="1">
                <a:off x="3536149" y="2607463"/>
                <a:ext cx="642942" cy="857256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17" idx="2"/>
              </p:cNvCxnSpPr>
              <p:nvPr/>
            </p:nvCxnSpPr>
            <p:spPr>
              <a:xfrm rot="5400000">
                <a:off x="6143636" y="1928802"/>
                <a:ext cx="642942" cy="2214578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10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  <p:bldP spid="23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857232"/>
            <a:ext cx="7929618" cy="173380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12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数据序列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5，4，15，10，3，2，9，6，8)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某排序方法第一趟后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的结果，该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排序算法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可能是（  ）。</a:t>
            </a:r>
            <a:endParaRPr lang="zh-CN" altLang="en-US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  <a:spcBef>
                <a:spcPts val="1200"/>
              </a:spcBef>
            </a:pPr>
            <a:r>
              <a:rPr lang="pt-BR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A</a:t>
            </a:r>
            <a:r>
              <a:rPr lang="pt-BR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.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冒泡排序</a:t>
            </a:r>
            <a:r>
              <a:rPr lang="pt-BR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pt-BR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二路归并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</a:t>
            </a:r>
            <a:endParaRPr lang="en-US" altLang="zh-CN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  <a:spcBef>
                <a:spcPts val="1200"/>
              </a:spcBef>
            </a:pPr>
            <a:r>
              <a:rPr lang="pt-BR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C</a:t>
            </a:r>
            <a:r>
              <a:rPr lang="pt-BR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.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堆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排序</a:t>
            </a:r>
            <a:r>
              <a:rPr lang="pt-BR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		D.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简单选择排序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4414" y="3212427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第一趟：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5，4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15，10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3，2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9，6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 8 }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3786190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相邻的两个元素都是递减的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0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11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192" y="714356"/>
            <a:ext cx="7215270" cy="286232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就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排序算法所用的辅助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空间而言，堆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排序、快速排序和归并排序的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关系是（  ）。</a:t>
            </a:r>
            <a:endParaRPr lang="zh-CN" altLang="en-US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A.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堆排序</a:t>
            </a:r>
            <a:r>
              <a:rPr 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&lt; 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快速排序</a:t>
            </a:r>
            <a:r>
              <a:rPr 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&lt; 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归并排序</a:t>
            </a:r>
            <a:r>
              <a:rPr 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B.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堆排序</a:t>
            </a:r>
            <a:r>
              <a:rPr 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&lt; 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归并排序</a:t>
            </a:r>
            <a:r>
              <a:rPr 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&lt; 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快速排序</a:t>
            </a: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C.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堆排序</a:t>
            </a:r>
            <a:r>
              <a:rPr 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&gt; 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归并排序</a:t>
            </a:r>
            <a:r>
              <a:rPr 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&gt; 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快速排序</a:t>
            </a:r>
            <a:r>
              <a:rPr 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D.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堆排序</a:t>
            </a:r>
            <a:r>
              <a:rPr 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&gt; 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快速排序</a:t>
            </a:r>
            <a:r>
              <a:rPr 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&gt; 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归并排序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571604" y="4143380"/>
            <a:ext cx="4643470" cy="1000132"/>
            <a:chOff x="1500166" y="4357694"/>
            <a:chExt cx="4643470" cy="1000132"/>
          </a:xfrm>
        </p:grpSpPr>
        <p:sp>
          <p:nvSpPr>
            <p:cNvPr id="3" name="TextBox 2"/>
            <p:cNvSpPr txBox="1"/>
            <p:nvPr/>
          </p:nvSpPr>
          <p:spPr>
            <a:xfrm>
              <a:off x="1500166" y="4357694"/>
              <a:ext cx="4643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堆排序、快速排序、归并排序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43042" y="4988494"/>
              <a:ext cx="3000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O(1)   O(log</a:t>
              </a:r>
              <a:r>
                <a:rPr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   O(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     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rot="5400000">
              <a:off x="1964513" y="4892685"/>
              <a:ext cx="214314" cy="1588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894001" y="4892685"/>
              <a:ext cx="214314" cy="1588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>
              <a:off x="4037009" y="4892685"/>
              <a:ext cx="214314" cy="1588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4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5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6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12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857232"/>
            <a:ext cx="8286808" cy="49074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7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7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MergeSortDC</a:t>
            </a:r>
            <a:r>
              <a:rPr lang="en-US" altLang="zh-CN" sz="17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(RecType R[],int low,int high) </a:t>
            </a:r>
          </a:p>
          <a:p>
            <a:pPr>
              <a:lnSpc>
                <a:spcPts val="2400"/>
              </a:lnSpc>
            </a:pPr>
            <a:r>
              <a:rPr lang="en-US" altLang="zh-CN" sz="17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7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R[low..high]</a:t>
            </a:r>
            <a:r>
              <a:rPr lang="zh-CN" altLang="zh-CN" sz="17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进行二路归并排序</a:t>
            </a:r>
          </a:p>
          <a:p>
            <a:pPr>
              <a:lnSpc>
                <a:spcPts val="2400"/>
              </a:lnSpc>
            </a:pPr>
            <a:r>
              <a:rPr lang="en-US" altLang="zh-CN" sz="17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mid;</a:t>
            </a:r>
            <a:endParaRPr lang="zh-CN" altLang="zh-CN" sz="17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7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(low&lt;high)</a:t>
            </a:r>
            <a:endParaRPr lang="zh-CN" altLang="zh-CN" sz="17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7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mid=(low+high)/2;</a:t>
            </a:r>
            <a:endParaRPr lang="zh-CN" altLang="zh-CN" sz="17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7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7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MergeSortDC</a:t>
            </a:r>
            <a:r>
              <a:rPr lang="en-US" altLang="zh-CN" sz="17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(R,low,mid);</a:t>
            </a:r>
            <a:endParaRPr lang="zh-CN" altLang="zh-CN" sz="17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7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7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MergeSortDC</a:t>
            </a:r>
            <a:r>
              <a:rPr lang="en-US" altLang="zh-CN" sz="17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(R,mid+1,high);</a:t>
            </a:r>
            <a:endParaRPr lang="zh-CN" altLang="zh-CN" sz="17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7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Merge(R,low,mid,high);</a:t>
            </a:r>
            <a:endParaRPr lang="zh-CN" altLang="zh-CN" sz="17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7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7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7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7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endParaRPr lang="en-US" altLang="zh-CN" sz="17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7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7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MergeSort1</a:t>
            </a:r>
            <a:r>
              <a:rPr lang="en-US" altLang="zh-CN" sz="17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(RecType R[],int n)	</a:t>
            </a:r>
            <a:r>
              <a:rPr lang="en-US" altLang="zh-CN" sz="17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自顶向下的二路归并算法</a:t>
            </a:r>
          </a:p>
          <a:p>
            <a:pPr>
              <a:lnSpc>
                <a:spcPts val="2400"/>
              </a:lnSpc>
            </a:pPr>
            <a:r>
              <a:rPr lang="en-US" altLang="zh-CN" sz="17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7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7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7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MergeSortDC</a:t>
            </a:r>
            <a:r>
              <a:rPr lang="en-US" altLang="zh-CN" sz="17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(R,0,n-1);</a:t>
            </a:r>
            <a:endParaRPr lang="zh-CN" altLang="zh-CN" sz="17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7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7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357166"/>
            <a:ext cx="4357718" cy="36933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zh-CN" sz="1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自顶向下的递归</a:t>
            </a:r>
            <a:r>
              <a:rPr lang="zh-CN" altLang="en-US" sz="1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二路归并排序算法</a:t>
            </a:r>
            <a:endParaRPr lang="zh-CN" altLang="en-US" sz="1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13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869978" y="2165352"/>
            <a:ext cx="4464050" cy="1521857"/>
            <a:chOff x="1227168" y="4594244"/>
            <a:chExt cx="4464050" cy="1521857"/>
          </a:xfrm>
        </p:grpSpPr>
        <p:sp>
          <p:nvSpPr>
            <p:cNvPr id="41987" name="Text Box 3"/>
            <p:cNvSpPr txBox="1">
              <a:spLocks noChangeArrowheads="1"/>
            </p:cNvSpPr>
            <p:nvPr/>
          </p:nvSpPr>
          <p:spPr bwMode="auto">
            <a:xfrm>
              <a:off x="2667030" y="4594244"/>
              <a:ext cx="136842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dirty="0">
                  <a:latin typeface="Consolas" pitchFamily="49" charset="0"/>
                  <a:cs typeface="Consolas" pitchFamily="49" charset="0"/>
                </a:rPr>
                <a:t>2 3 9</a:t>
              </a:r>
            </a:p>
          </p:txBody>
        </p:sp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1227168" y="4738706"/>
              <a:ext cx="1008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示例：</a:t>
              </a:r>
            </a:p>
          </p:txBody>
        </p:sp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1882805" y="5746769"/>
              <a:ext cx="1008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百位</a:t>
              </a:r>
            </a:p>
          </p:txBody>
        </p:sp>
        <p:sp>
          <p:nvSpPr>
            <p:cNvPr id="41990" name="Text Box 6"/>
            <p:cNvSpPr txBox="1">
              <a:spLocks noChangeArrowheads="1"/>
            </p:cNvSpPr>
            <p:nvPr/>
          </p:nvSpPr>
          <p:spPr bwMode="auto">
            <a:xfrm>
              <a:off x="2954368" y="5746769"/>
              <a:ext cx="10080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十位</a:t>
              </a:r>
            </a:p>
          </p:txBody>
        </p: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3890993" y="5746769"/>
              <a:ext cx="10080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个位</a:t>
              </a:r>
            </a:p>
          </p:txBody>
        </p:sp>
        <p:sp>
          <p:nvSpPr>
            <p:cNvPr id="41992" name="Freeform 8"/>
            <p:cNvSpPr>
              <a:spLocks/>
            </p:cNvSpPr>
            <p:nvPr/>
          </p:nvSpPr>
          <p:spPr bwMode="auto">
            <a:xfrm>
              <a:off x="2414575" y="5214950"/>
              <a:ext cx="442913" cy="522287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279" y="0"/>
                </a:cxn>
              </a:cxnLst>
              <a:rect l="0" t="0" r="r" b="b"/>
              <a:pathLst>
                <a:path w="279" h="329">
                  <a:moveTo>
                    <a:pt x="0" y="329"/>
                  </a:moveTo>
                  <a:lnTo>
                    <a:pt x="279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 flipV="1">
              <a:off x="3306793" y="5243531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994" name="Freeform 10"/>
            <p:cNvSpPr>
              <a:spLocks/>
            </p:cNvSpPr>
            <p:nvPr/>
          </p:nvSpPr>
          <p:spPr bwMode="auto">
            <a:xfrm>
              <a:off x="3819555" y="5245119"/>
              <a:ext cx="342900" cy="522287"/>
            </a:xfrm>
            <a:custGeom>
              <a:avLst/>
              <a:gdLst/>
              <a:ahLst/>
              <a:cxnLst>
                <a:cxn ang="0">
                  <a:pos x="216" y="329"/>
                </a:cxn>
                <a:cxn ang="0">
                  <a:pos x="0" y="0"/>
                </a:cxn>
              </a:cxnLst>
              <a:rect l="0" t="0" r="r" b="b"/>
              <a:pathLst>
                <a:path w="216" h="329">
                  <a:moveTo>
                    <a:pt x="216" y="32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flipH="1">
              <a:off x="4106893" y="4989531"/>
              <a:ext cx="50482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996" name="Text Box 12"/>
            <p:cNvSpPr txBox="1">
              <a:spLocks noChangeArrowheads="1"/>
            </p:cNvSpPr>
            <p:nvPr/>
          </p:nvSpPr>
          <p:spPr bwMode="auto">
            <a:xfrm>
              <a:off x="4683155" y="4738706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=10</a:t>
              </a:r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85720" y="1071546"/>
            <a:ext cx="2928958" cy="40011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、基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数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排序的概念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Text Box 14" descr="信纸"/>
          <p:cNvSpPr txBox="1">
            <a:spLocks noChangeArrowheads="1"/>
          </p:cNvSpPr>
          <p:nvPr/>
        </p:nvSpPr>
        <p:spPr bwMode="auto">
          <a:xfrm>
            <a:off x="2643174" y="285728"/>
            <a:ext cx="3214710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10.6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基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数排序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7224" y="1643050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基数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：对于二进制数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，对于十进制数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30"/>
          <p:cNvGrpSpPr/>
          <p:nvPr/>
        </p:nvGrpSpPr>
        <p:grpSpPr>
          <a:xfrm>
            <a:off x="285720" y="3786190"/>
            <a:ext cx="7636247" cy="2428892"/>
            <a:chOff x="285720" y="3786190"/>
            <a:chExt cx="7636247" cy="2428892"/>
          </a:xfrm>
        </p:grpSpPr>
        <p:sp>
          <p:nvSpPr>
            <p:cNvPr id="41986" name="Text Box 2"/>
            <p:cNvSpPr txBox="1">
              <a:spLocks noChangeArrowheads="1"/>
            </p:cNvSpPr>
            <p:nvPr/>
          </p:nvSpPr>
          <p:spPr bwMode="auto">
            <a:xfrm>
              <a:off x="285720" y="4283620"/>
              <a:ext cx="6500858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54000" rIns="126000">
              <a:spAutoFit/>
            </a:bodyPr>
            <a:lstStyle/>
            <a:p>
              <a:pPr algn="l">
                <a:lnSpc>
                  <a:spcPts val="3200"/>
                </a:lnSpc>
                <a:spcBef>
                  <a:spcPct val="50000"/>
                </a:spcBef>
              </a:pP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记录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kumimoji="1"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</a:t>
              </a:r>
              <a:r>
                <a:rPr kumimoji="1"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关键字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].key </a:t>
              </a:r>
              <a:r>
                <a:rPr kumimoji="1" lang="en-US" altLang="zh-CN" sz="22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</a:t>
              </a:r>
              <a:r>
                <a:rPr kumimoji="1"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  </a:t>
              </a:r>
              <a:r>
                <a:rPr kumimoji="1"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i="1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i="1" baseline="30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kumimoji="1" lang="en-US" altLang="zh-CN" sz="2200" baseline="30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 </a:t>
              </a:r>
              <a:r>
                <a:rPr kumimoji="1"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i="1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i="1" baseline="30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kumimoji="1" lang="en-US" altLang="zh-CN" sz="2200" baseline="30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-2 </a:t>
              </a:r>
              <a:r>
                <a:rPr kumimoji="1"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 </a:t>
              </a:r>
              <a:r>
                <a:rPr kumimoji="1"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i="1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baseline="30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 </a:t>
              </a:r>
              <a:r>
                <a:rPr kumimoji="1"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i="1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baseline="30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857488" y="3786190"/>
              <a:ext cx="214314" cy="468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9058" y="5072074"/>
              <a:ext cx="32861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位数字或字符组成</a:t>
              </a:r>
              <a:endPara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/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每一位的值都在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～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范围内，其中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称为</a:t>
              </a:r>
              <a:r>
                <a:rPr kumimoji="1" lang="zh-CN" altLang="en-US" sz="1800" smtClean="0">
                  <a:solidFill>
                    <a:srgbClr val="FF33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基数</a:t>
              </a:r>
              <a:endPara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右大括号 22"/>
            <p:cNvSpPr/>
            <p:nvPr/>
          </p:nvSpPr>
          <p:spPr>
            <a:xfrm rot="5400000">
              <a:off x="5000628" y="3929066"/>
              <a:ext cx="214314" cy="2071702"/>
            </a:xfrm>
            <a:prstGeom prst="righ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71802" y="384548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一般地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3500430" y="4786322"/>
              <a:ext cx="500066" cy="50006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110206" y="5214950"/>
              <a:ext cx="461665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800" spc="300" smtClean="0"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最高位</a:t>
              </a:r>
              <a:endParaRPr lang="zh-CN" altLang="en-US" sz="1800" spc="300"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60302" y="5143512"/>
              <a:ext cx="461665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800" spc="300" smtClean="0"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最低位</a:t>
              </a:r>
              <a:endParaRPr lang="zh-CN" altLang="en-US" sz="1800" spc="300"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10800000">
              <a:off x="6215074" y="4786322"/>
              <a:ext cx="1357322" cy="50006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14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642910" y="1285860"/>
            <a:ext cx="7215238" cy="93830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rIns="126000" bIns="108000"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基数排序是一位一位地排序</a:t>
            </a:r>
            <a:endParaRPr lang="zh-CN" altLang="en-US" sz="1800" smtClean="0"/>
          </a:p>
          <a:p>
            <a:pPr marL="457200" indent="-457200" algn="l">
              <a:lnSpc>
                <a:spcPct val="13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基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数排序有两种：</a:t>
            </a:r>
            <a:r>
              <a:rPr kumimoji="1" lang="zh-CN" altLang="en-US" sz="18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最低位优先（</a:t>
            </a:r>
            <a:r>
              <a:rPr kumimoji="1" lang="en-US" altLang="zh-CN" sz="18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LSD</a:t>
            </a:r>
            <a:r>
              <a:rPr kumimoji="1" lang="zh-CN" altLang="en-US" sz="18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zh-CN" altLang="en-US" sz="18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最高位优先（</a:t>
            </a:r>
            <a:r>
              <a:rPr kumimoji="1" lang="en-US" altLang="zh-CN" sz="1800" dirty="0" err="1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MSD</a:t>
            </a:r>
            <a:r>
              <a:rPr kumimoji="1" lang="zh-CN" altLang="en-US" sz="18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468313" y="549275"/>
            <a:ext cx="2817803" cy="40011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、基数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排序的分类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2786050" y="2411397"/>
            <a:ext cx="3016250" cy="1549400"/>
            <a:chOff x="2786050" y="2786058"/>
            <a:chExt cx="3016250" cy="1549400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3570275" y="2786058"/>
              <a:ext cx="136842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dirty="0">
                  <a:latin typeface="Consolas" pitchFamily="49" charset="0"/>
                  <a:cs typeface="Consolas" pitchFamily="49" charset="0"/>
                </a:rPr>
                <a:t>2 3 9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786050" y="3938583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百位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857613" y="3938583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十位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794238" y="3938583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个位</a:t>
              </a: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198800" y="3436933"/>
              <a:ext cx="442913" cy="522287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279" y="0"/>
                </a:cxn>
              </a:cxnLst>
              <a:rect l="0" t="0" r="r" b="b"/>
              <a:pathLst>
                <a:path w="279" h="329">
                  <a:moveTo>
                    <a:pt x="0" y="329"/>
                  </a:moveTo>
                  <a:lnTo>
                    <a:pt x="279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4210038" y="3435345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722800" y="3436933"/>
              <a:ext cx="342900" cy="522287"/>
            </a:xfrm>
            <a:custGeom>
              <a:avLst/>
              <a:gdLst/>
              <a:ahLst/>
              <a:cxnLst>
                <a:cxn ang="0">
                  <a:pos x="216" y="329"/>
                </a:cxn>
                <a:cxn ang="0">
                  <a:pos x="0" y="0"/>
                </a:cxn>
              </a:cxnLst>
              <a:rect l="0" t="0" r="r" b="b"/>
              <a:pathLst>
                <a:path w="216" h="329">
                  <a:moveTo>
                    <a:pt x="216" y="32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000232" y="4197347"/>
            <a:ext cx="4572032" cy="8747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最低位优先：从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 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百位</a:t>
            </a:r>
            <a:endParaRPr kumimoji="1" lang="en-US" altLang="zh-CN" sz="1800" dirty="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最高位优先：从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百位 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5286388"/>
            <a:ext cx="8143932" cy="71474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    选择哪种</a:t>
            </a:r>
            <a:r>
              <a:rPr kumimoji="1"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基数排序，需要根据数据的特点来定。例如，对整数序列递增排序，选择</a:t>
            </a:r>
            <a:r>
              <a:rPr kumimoji="1" lang="zh-CN" altLang="en-US" sz="1800" smtClean="0">
                <a:solidFill>
                  <a:srgbClr val="F92D37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最低位优先，</a:t>
            </a:r>
            <a:r>
              <a:rPr kumimoji="1"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越重要的位越在后面排序。</a:t>
            </a:r>
            <a:endParaRPr lang="zh-CN" altLang="en-US" sz="18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15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20"/>
                            </p:stCondLst>
                            <p:childTnLst>
                              <p:par>
                                <p:cTn id="1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368300" y="285728"/>
            <a:ext cx="8451850" cy="11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最低位优先排序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过程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 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+mn-ea"/>
                <a:ea typeface="+mn-ea"/>
                <a:cs typeface="Consolas" pitchFamily="49" charset="0"/>
              </a:rPr>
              <a:t>…</a:t>
            </a:r>
            <a:r>
              <a:rPr kumimoji="1" lang="zh-CN" altLang="en-US" sz="1800" smtClean="0">
                <a:latin typeface="Consolas" pitchFamily="49" charset="0"/>
                <a:ea typeface="+mj-ea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，依次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做一次“分配”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“收集”（使用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个队列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18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18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+mn-ea"/>
                <a:ea typeface="+mn-ea"/>
                <a:cs typeface="Consolas" pitchFamily="49" charset="0"/>
              </a:rPr>
              <a:t>…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1800" i="1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18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） 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   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884611"/>
            <a:ext cx="7572428" cy="14282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dirty="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分配</a:t>
            </a:r>
            <a:r>
              <a:rPr kumimoji="1" lang="zh-CN" altLang="en-US" sz="1800" dirty="0" smtClean="0">
                <a:solidFill>
                  <a:srgbClr val="F92D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开始时，把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en-US" altLang="zh-CN" sz="1800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en-US" altLang="zh-CN" sz="1800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+mn-ea"/>
                <a:cs typeface="Consolas" pitchFamily="49" charset="0"/>
              </a:rPr>
              <a:t>…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en-US" altLang="zh-CN" sz="1800" i="1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各个队列置成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空队列，然后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依次考察线性表中的每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一个结点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+mn-ea"/>
                <a:cs typeface="Consolas" pitchFamily="49" charset="0"/>
              </a:rPr>
              <a:t>…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），如果</a:t>
            </a:r>
            <a:r>
              <a:rPr kumimoji="1"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30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关键字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i="1" baseline="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，就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把</a:t>
            </a:r>
            <a:r>
              <a:rPr kumimoji="1" lang="en-US" altLang="zh-CN" sz="18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i="1" baseline="-30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放进</a:t>
            </a:r>
            <a:r>
              <a:rPr kumimoji="1"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en-US" altLang="zh-CN" sz="1800" i="1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队列中。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643314"/>
            <a:ext cx="7572428" cy="10127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收集</a:t>
            </a:r>
            <a:r>
              <a:rPr kumimoji="1" lang="zh-CN" altLang="en-US" sz="1800" smtClean="0">
                <a:solidFill>
                  <a:srgbClr val="F92D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按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en-US" altLang="zh-CN" sz="1800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en-US" altLang="zh-CN" sz="1800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+mn-ea"/>
                <a:cs typeface="Consolas" pitchFamily="49" charset="0"/>
              </a:rPr>
              <a:t>…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en-US" altLang="zh-CN" sz="1800" i="1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顺序把各个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中的结点首尾相接，得到新的结点序列，从而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组成新的线性表。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5000636"/>
            <a:ext cx="8072494" cy="82702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由于数据需要放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入队列，又要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从队列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取出来，需要大量元素移动。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所以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排序数据和队列均采用链表存储更好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16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571472" y="1324261"/>
            <a:ext cx="5072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建立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个队列，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头，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为队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尾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571472" y="1785926"/>
            <a:ext cx="3143272" cy="4524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18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次分配：按个位</a:t>
            </a:r>
            <a:endParaRPr kumimoji="1" lang="zh-CN" altLang="en-US" sz="1800" b="0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571472" y="4857760"/>
            <a:ext cx="1705916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收集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8662" y="77365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4414" y="773652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57356" y="773652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0298" y="773652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→16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43240" y="773652"/>
            <a:ext cx="6429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86182" y="773652"/>
            <a:ext cx="6429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29124" y="773652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72066" y="773652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8" y="773652"/>
            <a:ext cx="6429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56"/>
          <p:cNvGrpSpPr/>
          <p:nvPr/>
        </p:nvGrpSpPr>
        <p:grpSpPr>
          <a:xfrm>
            <a:off x="928662" y="2428868"/>
            <a:ext cx="3674257" cy="2063119"/>
            <a:chOff x="928662" y="2571744"/>
            <a:chExt cx="3674257" cy="2063119"/>
          </a:xfrm>
        </p:grpSpPr>
        <p:sp>
          <p:nvSpPr>
            <p:cNvPr id="79878" name="Rectangle 6"/>
            <p:cNvSpPr>
              <a:spLocks noChangeArrowheads="1"/>
            </p:cNvSpPr>
            <p:nvPr/>
          </p:nvSpPr>
          <p:spPr bwMode="auto">
            <a:xfrm>
              <a:off x="928686" y="2571744"/>
              <a:ext cx="748923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i="1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kumimoji="1" lang="en-US" altLang="zh-CN" sz="2000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[0]</a:t>
              </a:r>
              <a:endParaRPr kumimoji="1" lang="en-US" altLang="zh-CN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3571868" y="2571744"/>
              <a:ext cx="103105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← </a:t>
              </a:r>
              <a:r>
                <a:rPr kumimoji="1" lang="en-US" altLang="zh-CN" sz="2000" i="1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kumimoji="1" lang="en-US" altLang="zh-CN" sz="2000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[0]</a:t>
              </a:r>
              <a:endParaRPr kumimoji="1" lang="en-US" altLang="zh-CN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928662" y="3142288"/>
              <a:ext cx="748923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i="1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kumimoji="1" lang="en-US" altLang="zh-CN" sz="2000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[7]</a:t>
              </a:r>
              <a:endParaRPr kumimoji="1" lang="en-US" altLang="zh-CN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3571868" y="3142288"/>
              <a:ext cx="103105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← </a:t>
              </a:r>
              <a:r>
                <a:rPr kumimoji="1" lang="en-US" altLang="zh-CN" sz="2000" i="1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kumimoji="1" lang="en-US" altLang="zh-CN" sz="2000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[7]</a:t>
              </a:r>
              <a:endParaRPr kumimoji="1" lang="en-US" altLang="zh-CN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928662" y="3643314"/>
              <a:ext cx="748923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i="1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kumimoji="1" lang="en-US" altLang="zh-CN" sz="2000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[8]</a:t>
              </a:r>
              <a:endParaRPr kumimoji="1" lang="en-US" altLang="zh-CN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3571868" y="3643314"/>
              <a:ext cx="103105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← </a:t>
              </a:r>
              <a:r>
                <a:rPr kumimoji="1" lang="en-US" altLang="zh-CN" sz="2000" i="1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kumimoji="1" lang="en-US" altLang="zh-CN" sz="2000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[8]</a:t>
              </a:r>
              <a:endParaRPr kumimoji="1" lang="en-US" altLang="zh-CN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928662" y="4142420"/>
              <a:ext cx="748923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i="1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kumimoji="1" lang="en-US" altLang="zh-CN" sz="2000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[9]</a:t>
              </a:r>
              <a:endParaRPr kumimoji="1" lang="en-US" altLang="zh-CN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3571868" y="4142420"/>
              <a:ext cx="103105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← </a:t>
              </a:r>
              <a:r>
                <a:rPr kumimoji="1" lang="en-US" altLang="zh-CN" sz="2000" i="1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kumimoji="1" lang="en-US" altLang="zh-CN" sz="2000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[9]</a:t>
              </a:r>
              <a:endParaRPr kumimoji="1" lang="en-US" altLang="zh-CN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714480" y="4131238"/>
            <a:ext cx="6429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14480" y="3131106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57422" y="3131106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→16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0364" y="3131106"/>
            <a:ext cx="6429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57422" y="4131238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00364" y="4131238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14480" y="3631172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14480" y="2559602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81062" y="557214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28728" y="557214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71670" y="557214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14612" y="557214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7554" y="557214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00496" y="557214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43438" y="557214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86380" y="557214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29322" y="557214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142876" y="181253"/>
            <a:ext cx="79295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369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367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167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239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237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138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230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139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基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排序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86050" y="607220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趟排序完毕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14744" y="4714884"/>
            <a:ext cx="4214842" cy="6994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时是按一个一个元素进行的</a:t>
            </a:r>
            <a:endParaRPr lang="zh-CN" altLang="en-US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收集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时是按一个一个队列进行的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17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00"/>
                            </p:stCondLst>
                            <p:childTnLst>
                              <p:par>
                                <p:cTn id="20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6" grpId="0" animBg="1"/>
      <p:bldP spid="79877" grpId="0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9" grpId="0"/>
      <p:bldP spid="39" grpId="1"/>
      <p:bldP spid="39" grpId="2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6" grpId="2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71472" y="1214422"/>
            <a:ext cx="3357586" cy="4524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18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次分配：按拾位</a:t>
            </a:r>
            <a:endParaRPr kumimoji="1" lang="zh-CN" altLang="en-US" sz="1800" b="0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85786" y="3214686"/>
            <a:ext cx="1705916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收集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076325" y="1904989"/>
            <a:ext cx="691215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[3]</a:t>
            </a:r>
            <a:endParaRPr kumimoji="1" lang="en-US" altLang="zh-CN" sz="1800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643438" y="1914514"/>
            <a:ext cx="944489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← </a:t>
            </a:r>
            <a:r>
              <a:rPr kumimoji="1" lang="en-US" altLang="zh-CN" sz="1800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[3]</a:t>
            </a:r>
            <a:endParaRPr kumimoji="1" lang="en-US" altLang="zh-CN" sz="1800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076301" y="2475533"/>
            <a:ext cx="691215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[6]</a:t>
            </a:r>
            <a:endParaRPr kumimoji="1" lang="en-US" altLang="zh-CN" sz="1800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643438" y="2485058"/>
            <a:ext cx="944489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← </a:t>
            </a:r>
            <a:r>
              <a:rPr kumimoji="1" lang="en-US" altLang="zh-CN" sz="1800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[6]</a:t>
            </a:r>
            <a:endParaRPr kumimoji="1" lang="en-US" altLang="zh-CN" sz="1800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5918" y="2559602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7422" y="2559602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00364" y="2559602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5918" y="1988098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786" y="405980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sz="18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14612" y="471488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趟排序完毕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57422" y="1988098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28926" y="1988098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71934" y="1988098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00430" y="1988098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4348" y="55933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sz="18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2014" y="559338"/>
            <a:ext cx="6524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43042" y="559338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14546" y="559338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86050" y="559338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57554" y="559338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29058" y="559338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00562" y="559338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72066" y="559338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04890" y="40598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57356" y="40598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09822" y="40598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86182" y="40598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3240" y="40598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29124" y="40598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72066" y="40598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15008" y="40598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18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9" grpId="0"/>
      <p:bldP spid="29" grpId="1"/>
      <p:bldP spid="29" grpId="2"/>
      <p:bldP spid="30" grpId="0"/>
      <p:bldP spid="31" grpId="0"/>
      <p:bldP spid="32" grpId="0"/>
      <p:bldP spid="32" grpId="1"/>
      <p:bldP spid="32" grpId="2"/>
      <p:bldP spid="33" grpId="0"/>
      <p:bldP spid="33" grpId="1"/>
      <p:bldP spid="33" grpId="2"/>
      <p:bldP spid="34" grpId="0"/>
      <p:bldP spid="34" grpId="1"/>
      <p:bldP spid="34" grpId="2"/>
      <p:bldP spid="35" grpId="0"/>
      <p:bldP spid="35" grpId="1"/>
      <p:bldP spid="35" grpId="2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71472" y="1142984"/>
            <a:ext cx="3286148" cy="4524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18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18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次分配：按百位</a:t>
            </a:r>
            <a:endParaRPr kumimoji="1" lang="zh-CN" altLang="en-US" sz="1800" b="0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62037" y="1904989"/>
            <a:ext cx="691215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[1]</a:t>
            </a:r>
            <a:endParaRPr kumimoji="1" lang="en-US" altLang="zh-CN" sz="1800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562343" y="1885939"/>
            <a:ext cx="944489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← </a:t>
            </a:r>
            <a:r>
              <a:rPr kumimoji="1" lang="en-US" altLang="zh-CN" sz="1800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[1]</a:t>
            </a:r>
            <a:endParaRPr kumimoji="1" lang="en-US" altLang="zh-CN" sz="1800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062013" y="2475533"/>
            <a:ext cx="691215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[2]</a:t>
            </a:r>
            <a:endParaRPr kumimoji="1" lang="en-US" altLang="zh-CN" sz="1800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562343" y="2456483"/>
            <a:ext cx="944489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← </a:t>
            </a:r>
            <a:r>
              <a:rPr kumimoji="1" lang="en-US" altLang="zh-CN" sz="1800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[2]</a:t>
            </a:r>
            <a:endParaRPr kumimoji="1" lang="en-US" altLang="zh-CN" sz="1800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062013" y="3023496"/>
            <a:ext cx="691215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[3]</a:t>
            </a:r>
            <a:endParaRPr kumimoji="1" lang="en-US" altLang="zh-CN" sz="1800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562343" y="3004446"/>
            <a:ext cx="944489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← </a:t>
            </a:r>
            <a:r>
              <a:rPr kumimoji="1" lang="en-US" altLang="zh-CN" sz="1800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[3]</a:t>
            </a:r>
            <a:endParaRPr kumimoji="1" lang="en-US" altLang="zh-CN" sz="1800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0364" y="2559602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8860" y="1988098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5918" y="1988098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38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8860" y="2559602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85918" y="2559602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8860" y="307181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5918" y="307181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472" y="48790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sz="18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0576" y="4879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71604" y="4879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43108" y="4879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38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86116" y="4879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14612" y="4879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7620" y="4879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29124" y="4879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0628" y="4879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00364" y="1988098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642910" y="3929066"/>
            <a:ext cx="1705916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收集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910" y="484561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sz="18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86050" y="542926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趟排序完毕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71604" y="485776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0100" y="485776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43108" y="485776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57620" y="485776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86116" y="485776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4612" y="485776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00628" y="485776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29124" y="485776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19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4" grpId="2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071538" y="1643050"/>
            <a:ext cx="6643734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两个位置相邻的记录有序子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序列归并为一个记录的有序序列。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738214" y="4461198"/>
            <a:ext cx="7620000" cy="468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有 序 序 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列 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[low..high]</a:t>
            </a:r>
            <a:endParaRPr kumimoji="1" lang="en-US" altLang="zh-CN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62000" y="3028919"/>
            <a:ext cx="3810000" cy="416909"/>
          </a:xfrm>
          <a:prstGeom prst="rect">
            <a:avLst/>
          </a:prstGeom>
          <a:solidFill>
            <a:srgbClr val="FF9900">
              <a:alpha val="50000"/>
            </a:srgbClr>
          </a:solidFill>
          <a:ln w="12700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ts val="2800"/>
              </a:lnSpc>
            </a:pP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有序子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序列 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[low..mid]</a:t>
            </a:r>
            <a:endParaRPr kumimoji="1" lang="en-US" altLang="zh-CN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572000" y="3053373"/>
            <a:ext cx="3810000" cy="419090"/>
          </a:xfrm>
          <a:prstGeom prst="rect">
            <a:avLst/>
          </a:pr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ts val="2800"/>
              </a:lnSpc>
            </a:pP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有序子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序列 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[mid+1..high]</a:t>
            </a:r>
            <a:endParaRPr kumimoji="1" lang="en-US" altLang="zh-CN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4429124" y="3786752"/>
            <a:ext cx="285752" cy="50006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868" y="2253517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[low..high]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右大括号 12"/>
          <p:cNvSpPr/>
          <p:nvPr/>
        </p:nvSpPr>
        <p:spPr>
          <a:xfrm rot="16200000">
            <a:off x="4517719" y="-910999"/>
            <a:ext cx="180000" cy="7500990"/>
          </a:xfrm>
          <a:prstGeom prst="rightBrac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028"/>
          <p:cNvSpPr txBox="1">
            <a:spLocks noChangeArrowheads="1"/>
          </p:cNvSpPr>
          <p:nvPr/>
        </p:nvSpPr>
        <p:spPr bwMode="auto">
          <a:xfrm>
            <a:off x="285720" y="212031"/>
            <a:ext cx="2928958" cy="40011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、二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路</a:t>
            </a: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归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并排序算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法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57158" y="928670"/>
            <a:ext cx="8358246" cy="4224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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Merge()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：一次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二路归并，将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两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个相邻的有序子序列归并为一个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有序序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列</a:t>
            </a:r>
            <a:endParaRPr kumimoji="1" lang="en-US" altLang="zh-CN" sz="18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357298"/>
            <a:ext cx="82868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基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数排序是通过“分配”和“收集”过程来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实现排序，</a:t>
            </a:r>
            <a:r>
              <a:rPr kumimoji="1" lang="zh-CN" altLang="en-US" sz="18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</a:t>
            </a:r>
            <a:r>
              <a:rPr kumimoji="1" lang="zh-CN" altLang="en-US" sz="18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需要关键字的比较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571480"/>
            <a:ext cx="1000132" cy="400110"/>
          </a:xfrm>
          <a:prstGeom prst="rect">
            <a:avLst/>
          </a:prstGeom>
          <a:solidFill>
            <a:srgbClr val="92D050"/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结论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042" y="2428868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</a:rPr>
              <a:t>已知的信息：</a:t>
            </a:r>
            <a:r>
              <a:rPr kumimoji="1" lang="zh-CN" altLang="en-US" sz="1800" smtClean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基数，每个位的取值，这些值的大小！</a:t>
            </a:r>
            <a:endParaRPr lang="zh-CN" altLang="en-US" sz="18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3500438"/>
            <a:ext cx="7500990" cy="137227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适合字符串排序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适合多关键字排序：如有数学、语文成绩，排序方式：按数学成绩递减排序，数学成绩相同按语文成绩递减排序。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3786182" y="2928934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20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1226720"/>
            <a:ext cx="8077200" cy="3097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20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线性表中最多元素个数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10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基数的最大取值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8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关键字位数的最大取值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char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记录的关键字定义的字符串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*next;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　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单链表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每个结点的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</a:p>
        </p:txBody>
      </p:sp>
      <p:grpSp>
        <p:nvGrpSpPr>
          <p:cNvPr id="2" name="组合 21"/>
          <p:cNvGrpSpPr/>
          <p:nvPr/>
        </p:nvGrpSpPr>
        <p:grpSpPr>
          <a:xfrm>
            <a:off x="1258888" y="4845050"/>
            <a:ext cx="6843712" cy="649288"/>
            <a:chOff x="1258888" y="4845050"/>
            <a:chExt cx="6843712" cy="649288"/>
          </a:xfrm>
        </p:grpSpPr>
        <p:sp>
          <p:nvSpPr>
            <p:cNvPr id="44035" name="Rectangle 3"/>
            <p:cNvSpPr>
              <a:spLocks noChangeArrowheads="1"/>
            </p:cNvSpPr>
            <p:nvPr/>
          </p:nvSpPr>
          <p:spPr bwMode="auto">
            <a:xfrm>
              <a:off x="1906588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36" name="Freeform 4"/>
            <p:cNvSpPr>
              <a:spLocks/>
            </p:cNvSpPr>
            <p:nvPr/>
          </p:nvSpPr>
          <p:spPr bwMode="auto">
            <a:xfrm>
              <a:off x="1619250" y="5205413"/>
              <a:ext cx="298450" cy="84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8" y="53"/>
                </a:cxn>
              </a:cxnLst>
              <a:rect l="0" t="0" r="r" b="b"/>
              <a:pathLst>
                <a:path w="188" h="53">
                  <a:moveTo>
                    <a:pt x="0" y="0"/>
                  </a:moveTo>
                  <a:lnTo>
                    <a:pt x="188" y="5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37" name="Text Box 5"/>
            <p:cNvSpPr txBox="1">
              <a:spLocks noChangeArrowheads="1"/>
            </p:cNvSpPr>
            <p:nvPr/>
          </p:nvSpPr>
          <p:spPr bwMode="auto">
            <a:xfrm>
              <a:off x="1258888" y="4845050"/>
              <a:ext cx="3603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44040" name="Rectangle 8"/>
            <p:cNvSpPr>
              <a:spLocks noChangeArrowheads="1"/>
            </p:cNvSpPr>
            <p:nvPr/>
          </p:nvSpPr>
          <p:spPr bwMode="auto">
            <a:xfrm>
              <a:off x="2411413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3203575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4042" name="Rectangle 10"/>
            <p:cNvSpPr>
              <a:spLocks noChangeArrowheads="1"/>
            </p:cNvSpPr>
            <p:nvPr/>
          </p:nvSpPr>
          <p:spPr bwMode="auto">
            <a:xfrm>
              <a:off x="3708400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>
              <a:off x="2698750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44" name="Rectangle 12"/>
            <p:cNvSpPr>
              <a:spLocks noChangeArrowheads="1"/>
            </p:cNvSpPr>
            <p:nvPr/>
          </p:nvSpPr>
          <p:spPr bwMode="auto">
            <a:xfrm>
              <a:off x="4497388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5002213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>
              <a:off x="3992563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47" name="Rectangle 15"/>
            <p:cNvSpPr>
              <a:spLocks noChangeArrowheads="1"/>
            </p:cNvSpPr>
            <p:nvPr/>
          </p:nvSpPr>
          <p:spPr bwMode="auto">
            <a:xfrm>
              <a:off x="7092950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44048" name="Rectangle 16"/>
            <p:cNvSpPr>
              <a:spLocks noChangeArrowheads="1"/>
            </p:cNvSpPr>
            <p:nvPr/>
          </p:nvSpPr>
          <p:spPr bwMode="auto">
            <a:xfrm>
              <a:off x="7597775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>
              <a:off x="6588125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>
              <a:off x="5219700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51" name="Text Box 19"/>
            <p:cNvSpPr txBox="1">
              <a:spLocks noChangeArrowheads="1"/>
            </p:cNvSpPr>
            <p:nvPr/>
          </p:nvSpPr>
          <p:spPr bwMode="auto">
            <a:xfrm>
              <a:off x="5940425" y="491807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</p:grp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2843213" y="5734050"/>
            <a:ext cx="3887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基数排序数据的存储结构</a:t>
            </a: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2268538" y="3260725"/>
            <a:ext cx="0" cy="1800225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2714611" y="3714752"/>
            <a:ext cx="57163" cy="1346198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468313" y="395567"/>
            <a:ext cx="2674927" cy="43088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kumimoji="1" lang="en-US" altLang="zh-CN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基数排序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endParaRPr lang="zh-CN" altLang="en-US" sz="22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21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2" grpId="0"/>
      <p:bldP spid="44053" grpId="0" animBg="1"/>
      <p:bldP spid="440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85756" y="214290"/>
            <a:ext cx="8915400" cy="5399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RadixSor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r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d) 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为待排序序列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链表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指针，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基数，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为关键字位数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RecType1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head[</a:t>
            </a:r>
            <a:r>
              <a:rPr kumimoji="1" lang="en-US" altLang="zh-CN" sz="180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tail[</a:t>
            </a:r>
            <a:r>
              <a:rPr kumimoji="1" lang="en-US" altLang="zh-CN" sz="180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定义各链队的首尾指针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-)    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从低位到高位做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 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初始化各链队首、尾指针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head[j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]=tail[j]=NULL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       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对于原链表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每个结点循环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k=p-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]-'0';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个链队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(head[k]==NULL)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分配，即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采用尾插法建立单链表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head[k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]=p;  tail[k]=p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tail[k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]-&gt;next=p;  tail[k]=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p=p-&gt;next;     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取下一个待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785818" y="2928934"/>
            <a:ext cx="7429552" cy="3400506"/>
            <a:chOff x="1000100" y="2571744"/>
            <a:chExt cx="7429552" cy="3400506"/>
          </a:xfrm>
        </p:grpSpPr>
        <p:sp>
          <p:nvSpPr>
            <p:cNvPr id="5" name="TextBox 4"/>
            <p:cNvSpPr txBox="1"/>
            <p:nvPr/>
          </p:nvSpPr>
          <p:spPr>
            <a:xfrm>
              <a:off x="4179362" y="5572140"/>
              <a:ext cx="1071570" cy="40011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 smtClean="0">
                  <a:latin typeface="微软雅黑" pitchFamily="34" charset="-122"/>
                  <a:ea typeface="微软雅黑" pitchFamily="34" charset="-122"/>
                </a:rPr>
                <a:t>分配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00100" y="2571744"/>
              <a:ext cx="7429552" cy="25717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6" idx="2"/>
              <a:endCxn id="5" idx="0"/>
            </p:cNvCxnSpPr>
            <p:nvPr/>
          </p:nvCxnSpPr>
          <p:spPr>
            <a:xfrm rot="16200000" flipH="1">
              <a:off x="4500697" y="5357690"/>
              <a:ext cx="428628" cy="27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22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00034" y="142852"/>
            <a:ext cx="7072362" cy="4972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p=NULL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r;j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对于每一个链队循环进行收集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(head[j]!=NULL) 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if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(p==NULL)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p=head[j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t=tail[j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t-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&gt;next=head[j];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t=tail[j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最后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个结点的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 </a:t>
            </a: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785786" y="5572140"/>
            <a:ext cx="60007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排序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完成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指向的是一个有序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链表。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1168376" y="642918"/>
            <a:ext cx="7569328" cy="4033565"/>
            <a:chOff x="1025500" y="507980"/>
            <a:chExt cx="7569328" cy="4033565"/>
          </a:xfrm>
        </p:grpSpPr>
        <p:sp>
          <p:nvSpPr>
            <p:cNvPr id="46084" name="Text Box 4"/>
            <p:cNvSpPr txBox="1">
              <a:spLocks noChangeArrowheads="1"/>
            </p:cNvSpPr>
            <p:nvPr/>
          </p:nvSpPr>
          <p:spPr bwMode="auto">
            <a:xfrm>
              <a:off x="7666134" y="2316136"/>
              <a:ext cx="9286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latin typeface="微软雅黑" pitchFamily="34" charset="-122"/>
                  <a:ea typeface="微软雅黑" pitchFamily="34" charset="-122"/>
                </a:rPr>
                <a:t>收集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25500" y="507980"/>
              <a:ext cx="6286544" cy="403356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8" idx="3"/>
              <a:endCxn id="46084" idx="1"/>
            </p:cNvCxnSpPr>
            <p:nvPr/>
          </p:nvCxnSpPr>
          <p:spPr>
            <a:xfrm flipV="1">
              <a:off x="7312044" y="2516191"/>
              <a:ext cx="354090" cy="857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23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5143536" cy="432220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注意：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将数值转换为字符串：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71604" y="1225420"/>
            <a:ext cx="1571636" cy="2358598"/>
            <a:chOff x="1571604" y="1225420"/>
            <a:chExt cx="1571636" cy="2358598"/>
          </a:xfrm>
        </p:grpSpPr>
        <p:sp>
          <p:nvSpPr>
            <p:cNvPr id="3" name="TextBox 2"/>
            <p:cNvSpPr txBox="1"/>
            <p:nvPr/>
          </p:nvSpPr>
          <p:spPr>
            <a:xfrm>
              <a:off x="1571604" y="1554092"/>
              <a:ext cx="1571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1 2 3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43042" y="2768538"/>
              <a:ext cx="1500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Consolas" pitchFamily="49" charset="0"/>
                  <a:cs typeface="Consolas" pitchFamily="49" charset="0"/>
                </a:rPr>
                <a:t>“</a:t>
              </a:r>
              <a:r>
                <a:rPr lang="en-US" altLang="zh-CN" dirty="0" smtClean="0">
                  <a:latin typeface="Consolas" pitchFamily="49" charset="0"/>
                  <a:cs typeface="Consolas" pitchFamily="49" charset="0"/>
                </a:rPr>
                <a:t>3 2 1</a:t>
              </a:r>
              <a:r>
                <a:rPr lang="zh-CN" altLang="en-US" dirty="0" smtClean="0">
                  <a:latin typeface="Consolas" pitchFamily="49" charset="0"/>
                  <a:cs typeface="Consolas" pitchFamily="49" charset="0"/>
                </a:rPr>
                <a:t>”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下箭头 4"/>
            <p:cNvSpPr/>
            <p:nvPr/>
          </p:nvSpPr>
          <p:spPr>
            <a:xfrm>
              <a:off x="2357422" y="2268472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97950" y="321468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2  1  0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11318" y="122542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2  1  0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071802" y="1671568"/>
            <a:ext cx="4286280" cy="1466302"/>
            <a:chOff x="3071802" y="1671568"/>
            <a:chExt cx="4286280" cy="1466302"/>
          </a:xfrm>
        </p:grpSpPr>
        <p:sp>
          <p:nvSpPr>
            <p:cNvPr id="6" name="TextBox 5"/>
            <p:cNvSpPr txBox="1"/>
            <p:nvPr/>
          </p:nvSpPr>
          <p:spPr>
            <a:xfrm>
              <a:off x="3214678" y="1671568"/>
              <a:ext cx="364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应该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 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，即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低位到高位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71802" y="2768538"/>
              <a:ext cx="385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为了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 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，应该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高位到低位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右弧形箭头 9"/>
            <p:cNvSpPr/>
            <p:nvPr/>
          </p:nvSpPr>
          <p:spPr>
            <a:xfrm>
              <a:off x="6858016" y="1857364"/>
              <a:ext cx="500066" cy="1071570"/>
            </a:xfrm>
            <a:prstGeom prst="curved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24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39750" y="1268413"/>
            <a:ext cx="4060902" cy="4224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80000" tIns="72000" bIns="72000">
            <a:spAutoFit/>
          </a:bodyPr>
          <a:lstStyle/>
          <a:p>
            <a:pPr algn="l"/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基数排序的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744538" y="1773238"/>
            <a:ext cx="3902030" cy="129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其中：分配为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收集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为“基数”）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为“分配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收集”的趟数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28596" y="428604"/>
            <a:ext cx="3317869" cy="40011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、基数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排序算法分析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539750" y="3643314"/>
            <a:ext cx="3960812" cy="4224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algn="l"/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基数排序的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空间复杂度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25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  <p:bldP spid="82947" grpId="0"/>
      <p:bldP spid="829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1362720"/>
            <a:ext cx="6429420" cy="12902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以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下排序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方法中，（  ）不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需要进行关键字的比较。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A.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快速排序</a:t>
            </a:r>
            <a:r>
              <a:rPr 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		B.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归并排序</a:t>
            </a:r>
            <a:r>
              <a:rPr 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C.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基数排序</a:t>
            </a:r>
            <a:r>
              <a:rPr 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	D.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堆排序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4"/>
          <p:cNvGrpSpPr/>
          <p:nvPr/>
        </p:nvGrpSpPr>
        <p:grpSpPr>
          <a:xfrm>
            <a:off x="785786" y="576902"/>
            <a:ext cx="1000100" cy="785817"/>
            <a:chOff x="5703182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26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650" name="Group 890"/>
          <p:cNvGraphicFramePr>
            <a:graphicFrameLocks noGrp="1"/>
          </p:cNvGraphicFramePr>
          <p:nvPr/>
        </p:nvGraphicFramePr>
        <p:xfrm>
          <a:off x="285720" y="1285860"/>
          <a:ext cx="8501122" cy="48548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64377"/>
                <a:gridCol w="1548296"/>
                <a:gridCol w="1550004"/>
                <a:gridCol w="1346865"/>
                <a:gridCol w="1391448"/>
                <a:gridCol w="1000132"/>
              </a:tblGrid>
              <a:tr h="2190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排序方法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时间复杂度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空间复杂度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稳定性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平均情况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最坏情况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最好情况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直接插入排序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O(1)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折半插入排序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O(1)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希尔排序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1.3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 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 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O(1) 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不稳定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冒泡排序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O(1) 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快速排序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不稳定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简单选择排序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O(1) 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不稳定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堆排序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O(1) 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不稳定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二路归并排序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基数排序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d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+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r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d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+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r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d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+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r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r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18648" name="Text Box 888"/>
          <p:cNvSpPr txBox="1">
            <a:spLocks noChangeArrowheads="1"/>
          </p:cNvSpPr>
          <p:nvPr/>
        </p:nvSpPr>
        <p:spPr bwMode="auto">
          <a:xfrm>
            <a:off x="2765430" y="773652"/>
            <a:ext cx="28067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各种内排序</a:t>
            </a:r>
            <a:r>
              <a:rPr lang="zh-CN" altLang="en-US" sz="1800">
                <a:latin typeface="楷体" pitchFamily="49" charset="-122"/>
                <a:ea typeface="楷体" pitchFamily="49" charset="-122"/>
              </a:rPr>
              <a:t>方法的性能 </a:t>
            </a:r>
          </a:p>
        </p:txBody>
      </p:sp>
      <p:sp>
        <p:nvSpPr>
          <p:cNvPr id="4" name="Text Box 14" descr="信纸"/>
          <p:cNvSpPr txBox="1">
            <a:spLocks noChangeArrowheads="1"/>
          </p:cNvSpPr>
          <p:nvPr/>
        </p:nvSpPr>
        <p:spPr bwMode="auto">
          <a:xfrm>
            <a:off x="2000232" y="142852"/>
            <a:ext cx="5000660" cy="523220"/>
          </a:xfrm>
          <a:prstGeom prst="rect">
            <a:avLst/>
          </a:prstGeom>
          <a:blipFill dpi="0" rotWithShape="1">
            <a:blip r:embed="rId5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10.7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各种內排序的比较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27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71472" y="1285860"/>
            <a:ext cx="8305800" cy="16133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平方</a:t>
            </a:r>
            <a:r>
              <a:rPr kumimoji="1" lang="zh-CN" altLang="en-US" sz="18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阶</a:t>
            </a:r>
            <a:r>
              <a:rPr kumimoji="1" lang="en-US" altLang="zh-CN" sz="18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1800" i="1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baseline="300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即简单排序方法，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例如直接插入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、简单选择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冒泡排序。</a:t>
            </a:r>
            <a:endParaRPr kumimoji="1" lang="zh-CN" altLang="en-US" sz="18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</a:t>
            </a:r>
            <a:r>
              <a:rPr kumimoji="1" lang="zh-CN" altLang="en-US" sz="18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对数阶</a:t>
            </a:r>
            <a:r>
              <a:rPr kumimoji="1" lang="en-US" altLang="zh-CN" sz="18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1800" i="1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kumimoji="1" lang="en-US" altLang="zh-CN" sz="1800" baseline="-300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i="1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快速、堆和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归并排序。</a:t>
            </a:r>
            <a:endParaRPr kumimoji="1" lang="zh-CN" altLang="en-US" sz="18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</a:t>
            </a:r>
            <a:r>
              <a:rPr kumimoji="1" lang="zh-CN" altLang="en-US" sz="18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阶</a:t>
            </a:r>
            <a:r>
              <a:rPr kumimoji="1" lang="en-US" altLang="zh-CN" sz="18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1800" i="1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基数排序（假设</a:t>
            </a:r>
            <a:r>
              <a:rPr kumimoji="1" lang="en-US" altLang="zh-CN" sz="1800" i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i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为常量）。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500042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、按算法平均时间复杂度分类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28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、按算法空间复杂度分类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14348" y="1214422"/>
            <a:ext cx="6357982" cy="16133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marL="457200" lvl="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1800" i="1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归并排序，基数排序为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18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O(log</a:t>
            </a:r>
            <a:r>
              <a:rPr kumimoji="1" lang="en-US" altLang="zh-CN" sz="1800" baseline="-30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i="1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快速排序。</a:t>
            </a:r>
            <a:endParaRPr kumimoji="1" lang="zh-CN" altLang="en-US" sz="18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O(1)</a:t>
            </a:r>
            <a:r>
              <a:rPr kumimoji="1" lang="zh-CN" alt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：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其他排序方法。 </a:t>
            </a:r>
            <a:endParaRPr kumimoji="1" lang="zh-CN" altLang="en-US" sz="18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29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85790" y="714356"/>
            <a:ext cx="7986738" cy="43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low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mid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RecType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i=low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j=mid+1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下标，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分别为第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段的下标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((high-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low+1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)*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&lt;=mid &amp;&amp; j&lt;=high)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(R[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].key&lt;=R[j].key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段中的记录放入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80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++;k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  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　　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段中的记录放入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R1[k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j++;k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357554" y="2857496"/>
            <a:ext cx="3357586" cy="2941100"/>
            <a:chOff x="3357554" y="3643314"/>
            <a:chExt cx="3357586" cy="2941100"/>
          </a:xfrm>
        </p:grpSpPr>
        <p:sp>
          <p:nvSpPr>
            <p:cNvPr id="7" name="TextBox 6"/>
            <p:cNvSpPr txBox="1"/>
            <p:nvPr/>
          </p:nvSpPr>
          <p:spPr>
            <a:xfrm>
              <a:off x="3357554" y="6215082"/>
              <a:ext cx="33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空间复杂度为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O(high-low+1)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rot="16200000" flipH="1">
              <a:off x="3714744" y="4929198"/>
              <a:ext cx="2571768" cy="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3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64979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、按算法稳定性分类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00034" y="1422235"/>
            <a:ext cx="7215238" cy="1149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marL="457200" lvl="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不稳定的：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希尔排序、快速排序、堆排序、简单选择排序。</a:t>
            </a:r>
            <a:endParaRPr kumimoji="1" lang="zh-CN" altLang="en-US" sz="18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稳定的：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其他排序方法。 </a:t>
            </a:r>
            <a:endParaRPr kumimoji="1" lang="zh-CN" altLang="en-US" sz="18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30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8358246" cy="291759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10-9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设线性表中每个元素有两个数据项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，现对线性表按以下规则进行排序：先看数据项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值小的在前，大的在后；在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值相同的情况下，再看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值，小的在前，大的在后。满足这种要求的排序方法是（  ）。</a:t>
            </a:r>
          </a:p>
          <a:p>
            <a:pPr algn="l">
              <a:lnSpc>
                <a:spcPts val="3200"/>
              </a:lnSpc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A.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先按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值进行直接插入排序，再按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值进行简单选择排序</a:t>
            </a:r>
          </a:p>
          <a:p>
            <a:pPr algn="l">
              <a:lnSpc>
                <a:spcPts val="3200"/>
              </a:lnSpc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B.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先按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值进行直接插入排序，再按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值进行简单选择排序</a:t>
            </a:r>
          </a:p>
          <a:p>
            <a:pPr algn="l">
              <a:lnSpc>
                <a:spcPts val="3200"/>
              </a:lnSpc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C.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先按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值进行简单选择排序，再按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值进行直接插入排序</a:t>
            </a:r>
          </a:p>
          <a:p>
            <a:pPr algn="l">
              <a:lnSpc>
                <a:spcPts val="3200"/>
              </a:lnSpc>
            </a:pP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D.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先按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值进行简单选择排序，再按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值进行直接插入排序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4071942"/>
            <a:ext cx="5786478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排序数据项顺序：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还是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 </a:t>
            </a:r>
            <a:r>
              <a:rPr lang="zh-CN" altLang="en-US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zh-CN" altLang="en-US" sz="1800">
              <a:solidFill>
                <a:srgbClr val="FF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4714884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越重要的数据项越在后面排序 </a:t>
            </a:r>
            <a:r>
              <a:rPr lang="zh-CN" altLang="en-US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应为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 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31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0034" y="1458278"/>
          <a:ext cx="276224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标识</a:t>
                      </a:r>
                      <a:endParaRPr lang="zh-CN" altLang="en-US" sz="1600" b="1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16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16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右箭头 3"/>
          <p:cNvSpPr/>
          <p:nvPr/>
        </p:nvSpPr>
        <p:spPr>
          <a:xfrm>
            <a:off x="3714744" y="2315534"/>
            <a:ext cx="1571636" cy="28575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0430" y="184398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5008" y="1458278"/>
          <a:ext cx="276224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标识</a:t>
                      </a:r>
                      <a:endParaRPr lang="zh-CN" altLang="en-US" sz="1600" b="1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16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16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57488" y="4387236"/>
          <a:ext cx="276224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标识</a:t>
                      </a:r>
                      <a:endParaRPr lang="zh-CN" altLang="en-US" sz="1600" b="1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16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16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组合 17"/>
          <p:cNvGrpSpPr/>
          <p:nvPr/>
        </p:nvGrpSpPr>
        <p:grpSpPr>
          <a:xfrm>
            <a:off x="5715008" y="4065765"/>
            <a:ext cx="2786082" cy="2250297"/>
            <a:chOff x="5715008" y="4065765"/>
            <a:chExt cx="2786082" cy="2250297"/>
          </a:xfrm>
        </p:grpSpPr>
        <p:sp>
          <p:nvSpPr>
            <p:cNvPr id="8" name="下箭头 7"/>
            <p:cNvSpPr/>
            <p:nvPr/>
          </p:nvSpPr>
          <p:spPr>
            <a:xfrm rot="2700000">
              <a:off x="6215074" y="3672856"/>
              <a:ext cx="214314" cy="100013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57950" y="4101484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简单选择排序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右大括号 10"/>
            <p:cNvSpPr/>
            <p:nvPr/>
          </p:nvSpPr>
          <p:spPr>
            <a:xfrm>
              <a:off x="5715008" y="4958740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57884" y="5090710"/>
              <a:ext cx="1857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相对次序改变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右大括号 12"/>
            <p:cNvSpPr/>
            <p:nvPr/>
          </p:nvSpPr>
          <p:spPr>
            <a:xfrm>
              <a:off x="5715008" y="5744558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7884" y="5876528"/>
              <a:ext cx="1857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相对次序改变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4282" y="214290"/>
            <a:ext cx="5214974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选择直接插入排序还是简单选择排序</a:t>
            </a:r>
            <a:r>
              <a:rPr lang="en-US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zh-CN" altLang="en-US" sz="1800">
              <a:solidFill>
                <a:srgbClr val="FF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43570" y="21429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稳定性</a:t>
            </a:r>
            <a:endParaRPr lang="zh-CN" altLang="en-US" sz="180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596" y="85723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01024" y="5214950"/>
            <a:ext cx="571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smtClean="0">
                <a:solidFill>
                  <a:srgbClr val="FF3300"/>
                </a:solidFill>
                <a:latin typeface="Consolas" pitchFamily="49" charset="0"/>
                <a:cs typeface="Consolas" pitchFamily="49" charset="0"/>
                <a:sym typeface="Wingdings"/>
              </a:rPr>
              <a:t>×</a:t>
            </a:r>
            <a:endParaRPr lang="zh-CN" altLang="en-US" sz="4400">
              <a:solidFill>
                <a:srgbClr val="FF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32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7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542926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答案为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14290"/>
          <a:ext cx="276224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标识</a:t>
                      </a:r>
                      <a:endParaRPr lang="zh-CN" altLang="en-US" sz="1600" b="1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16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16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右箭头 4"/>
          <p:cNvSpPr/>
          <p:nvPr/>
        </p:nvSpPr>
        <p:spPr>
          <a:xfrm>
            <a:off x="3714744" y="1071546"/>
            <a:ext cx="1571636" cy="28575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0430" y="59999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简单选择排序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5008" y="214290"/>
          <a:ext cx="276224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标识</a:t>
                      </a:r>
                      <a:endParaRPr lang="zh-CN" altLang="en-US" sz="1600" b="1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16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16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857488" y="3143248"/>
          <a:ext cx="276224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标识</a:t>
                      </a:r>
                      <a:endParaRPr lang="zh-CN" altLang="en-US" sz="1600" b="1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16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16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组合 17"/>
          <p:cNvGrpSpPr/>
          <p:nvPr/>
        </p:nvGrpSpPr>
        <p:grpSpPr>
          <a:xfrm>
            <a:off x="5715008" y="2821777"/>
            <a:ext cx="2857520" cy="2250297"/>
            <a:chOff x="5715008" y="2821777"/>
            <a:chExt cx="2857520" cy="2250297"/>
          </a:xfrm>
        </p:grpSpPr>
        <p:sp>
          <p:nvSpPr>
            <p:cNvPr id="10" name="下箭头 9"/>
            <p:cNvSpPr/>
            <p:nvPr/>
          </p:nvSpPr>
          <p:spPr>
            <a:xfrm rot="2700000">
              <a:off x="6215074" y="2428868"/>
              <a:ext cx="214314" cy="100013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57950" y="2857496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直接插入排序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右大括号 11"/>
            <p:cNvSpPr/>
            <p:nvPr/>
          </p:nvSpPr>
          <p:spPr>
            <a:xfrm>
              <a:off x="5715008" y="3714752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57884" y="3838520"/>
              <a:ext cx="200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相对次序不改变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右大括号 13"/>
            <p:cNvSpPr/>
            <p:nvPr/>
          </p:nvSpPr>
          <p:spPr>
            <a:xfrm>
              <a:off x="5715008" y="4500570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57884" y="4624338"/>
              <a:ext cx="200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相对次序不改变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01024" y="3970962"/>
              <a:ext cx="5715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400" smtClean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</a:t>
              </a:r>
              <a:endParaRPr lang="zh-CN" altLang="en-US" sz="4400">
                <a:solidFill>
                  <a:srgbClr val="FF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右大括号 16"/>
          <p:cNvSpPr/>
          <p:nvPr/>
        </p:nvSpPr>
        <p:spPr>
          <a:xfrm>
            <a:off x="8501090" y="785794"/>
            <a:ext cx="142876" cy="571504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33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468313" y="1071546"/>
            <a:ext cx="8207375" cy="87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zh-CN" altLang="en-US" sz="1800">
                <a:ea typeface="楷体" pitchFamily="49" charset="-122"/>
                <a:cs typeface="Times New Roman" pitchFamily="18" charset="0"/>
              </a:rPr>
              <a:t>　　因为不同的排序方法适应不同的应用环境和要求，所以选择合适的排序方法应综合考虑下列因素： 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142976" y="2285992"/>
            <a:ext cx="5672152" cy="2697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ts val="2800"/>
              </a:lnSpc>
              <a:buFontTx/>
              <a:buBlip>
                <a:blip r:embed="rId2"/>
              </a:buBlip>
            </a:pP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待排序的元素数目</a:t>
            </a:r>
            <a:r>
              <a:rPr lang="en-US" altLang="zh-CN" sz="1800" i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（问题规模）；</a:t>
            </a:r>
          </a:p>
          <a:p>
            <a:pPr algn="l">
              <a:lnSpc>
                <a:spcPts val="2800"/>
              </a:lnSpc>
              <a:buFontTx/>
              <a:buBlip>
                <a:blip r:embed="rId2"/>
              </a:buBlip>
            </a:pP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元素的大小（每个元素的规模）；</a:t>
            </a:r>
          </a:p>
          <a:p>
            <a:pPr algn="l">
              <a:lnSpc>
                <a:spcPts val="2800"/>
              </a:lnSpc>
              <a:buFontTx/>
              <a:buBlip>
                <a:blip r:embed="rId2"/>
              </a:buBlip>
            </a:pP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关键字的结构及其初始状态；</a:t>
            </a:r>
          </a:p>
          <a:p>
            <a:pPr algn="l">
              <a:lnSpc>
                <a:spcPts val="2800"/>
              </a:lnSpc>
              <a:buFontTx/>
              <a:buBlip>
                <a:blip r:embed="rId2"/>
              </a:buBlip>
            </a:pP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对稳定性的要求；</a:t>
            </a:r>
          </a:p>
          <a:p>
            <a:pPr algn="l">
              <a:lnSpc>
                <a:spcPts val="2800"/>
              </a:lnSpc>
              <a:buFontTx/>
              <a:buBlip>
                <a:blip r:embed="rId2"/>
              </a:buBlip>
            </a:pP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语言工具的条件；</a:t>
            </a:r>
          </a:p>
          <a:p>
            <a:pPr algn="l">
              <a:lnSpc>
                <a:spcPts val="2800"/>
              </a:lnSpc>
              <a:buFontTx/>
              <a:buBlip>
                <a:blip r:embed="rId2"/>
              </a:buBlip>
            </a:pP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排序数据的存储结构；</a:t>
            </a:r>
          </a:p>
          <a:p>
            <a:pPr algn="l">
              <a:lnSpc>
                <a:spcPts val="2800"/>
              </a:lnSpc>
              <a:buFontTx/>
              <a:buBlip>
                <a:blip r:embed="rId2"/>
              </a:buBlip>
            </a:pP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时间和辅助空间复杂度。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、如何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选择合适的排序算法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34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857224" y="1413544"/>
            <a:ext cx="8001056" cy="1601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若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数据元素序列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{11,12,13,7,8,9,23,4,5}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是采用下列排序方法之一得到的第二趟排序后的结果，则该排序算法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只能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是（  ）。    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400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A. 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冒泡排序			</a:t>
            </a:r>
            <a:r>
              <a:rPr lang="en-US" altLang="zh-CN" sz="1800" dirty="0">
                <a:solidFill>
                  <a:srgbClr val="F92D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 </a:t>
            </a:r>
            <a:r>
              <a:rPr lang="zh-CN" altLang="en-US" sz="1800" dirty="0">
                <a:solidFill>
                  <a:srgbClr val="F92D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</a:t>
            </a:r>
          </a:p>
          <a:p>
            <a:pPr algn="l">
              <a:lnSpc>
                <a:spcPct val="1400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C. 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选择排序		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D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. 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二路归并排序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2428860" y="3500438"/>
            <a:ext cx="41719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说明：本题为</a:t>
            </a: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2009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年全国考研题 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785786" y="576902"/>
            <a:ext cx="1000100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9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35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428596" y="1243645"/>
            <a:ext cx="8135937" cy="295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对一组数据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(2,12,16,88,5,10)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进行排序，若前三趟的结果如下：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第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趟：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16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88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趟：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16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88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趟：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16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88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则采用的排序方法可能是（ ）。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F92D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 </a:t>
            </a:r>
            <a:r>
              <a:rPr lang="zh-CN" altLang="en-US" sz="1800" smtClean="0">
                <a:solidFill>
                  <a:srgbClr val="F92D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冒泡排序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B.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希尔排序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C.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二路归并排序		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D.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基数排序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357290" y="4572008"/>
            <a:ext cx="42148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说明：本题为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</a:t>
            </a:r>
            <a:r>
              <a:rPr lang="zh-CN" altLang="en-US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年全国考研题 </a:t>
            </a:r>
            <a:endParaRPr lang="zh-CN" altLang="en-US" sz="180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785786" y="428604"/>
            <a:ext cx="1000100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9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36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71472" y="785794"/>
            <a:ext cx="8286807" cy="3697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&lt;=mid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段余下部分复制到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[k]=R[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++;k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(j&lt;=high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段余下部分复制到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R1[k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j++;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just">
              <a:lnSpc>
                <a:spcPts val="2600"/>
              </a:lnSpc>
              <a:spcBef>
                <a:spcPts val="0"/>
              </a:spcBef>
            </a:pPr>
            <a:endParaRPr kumimoji="1" lang="en-US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(k=0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i=low;i&lt;=high;k++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i++) 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复制回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R[i]=R1[k];</a:t>
            </a:r>
          </a:p>
          <a:p>
            <a:pPr algn="just">
              <a:lnSpc>
                <a:spcPts val="2600"/>
              </a:lnSpc>
              <a:spcBef>
                <a:spcPts val="0"/>
              </a:spcBef>
            </a:pPr>
            <a:endParaRPr kumimoji="1" lang="en-US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free(R1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endParaRPr kumimoji="1" lang="en-US" altLang="zh-CN" sz="1800" b="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4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42844" y="890289"/>
            <a:ext cx="8858312" cy="2753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MergePass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length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0;i+2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*length-1&lt;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i+2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*length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长的两相邻子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kumimoji="1" lang="en-US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Merge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i+length-1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i+2*length-1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ts val="2400"/>
              </a:lnSpc>
              <a:spcBef>
                <a:spcPts val="0"/>
              </a:spcBef>
            </a:pPr>
            <a:endParaRPr kumimoji="1" lang="en-US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i+length-1&lt;n-1) 	  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余下两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个子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表，后者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长度小于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i+length-1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归并这两个子表</a:t>
            </a: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85720" y="171370"/>
            <a:ext cx="6962794" cy="4224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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MergePass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()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一趟二路归并（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段长度为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length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endParaRPr kumimoji="1" lang="zh-CN" altLang="en-US" sz="18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2786050" y="3947702"/>
            <a:ext cx="3071834" cy="2053066"/>
            <a:chOff x="5857884" y="3786190"/>
            <a:chExt cx="3071834" cy="2053066"/>
          </a:xfrm>
        </p:grpSpPr>
        <p:grpSp>
          <p:nvGrpSpPr>
            <p:cNvPr id="72" name="组合 71"/>
            <p:cNvGrpSpPr/>
            <p:nvPr/>
          </p:nvGrpSpPr>
          <p:grpSpPr>
            <a:xfrm>
              <a:off x="5857884" y="4233397"/>
              <a:ext cx="2857520" cy="1605859"/>
              <a:chOff x="5857884" y="4233397"/>
              <a:chExt cx="2857520" cy="160585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5857884" y="4714884"/>
                <a:ext cx="57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…</a:t>
                </a:r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400813" y="4817043"/>
                <a:ext cx="114300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286512" y="4233397"/>
                <a:ext cx="3571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i="1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16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186630" y="4233397"/>
                <a:ext cx="1528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i="1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6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+length-1</a:t>
                </a:r>
                <a:endParaRPr lang="zh-CN" altLang="en-US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543821" y="4817043"/>
                <a:ext cx="885831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 rot="16200000" flipH="1">
                <a:off x="6331756" y="4709885"/>
                <a:ext cx="214314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16200000" flipH="1">
                <a:off x="7365226" y="4709886"/>
                <a:ext cx="214314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6500826" y="5500702"/>
                <a:ext cx="10001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length</a:t>
                </a:r>
                <a:endParaRPr lang="zh-CN" altLang="en-US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115325" y="5376405"/>
                <a:ext cx="6000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i="1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zh-CN" sz="16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-1</a:t>
                </a:r>
                <a:endParaRPr lang="zh-CN" altLang="en-US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 rot="16200000" flipH="1">
                <a:off x="8251057" y="5300440"/>
                <a:ext cx="214314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右大括号 69"/>
              <p:cNvSpPr/>
              <p:nvPr/>
            </p:nvSpPr>
            <p:spPr>
              <a:xfrm rot="5400000">
                <a:off x="6893173" y="4822603"/>
                <a:ext cx="144000" cy="1071570"/>
              </a:xfrm>
              <a:prstGeom prst="rightBrace">
                <a:avLst/>
              </a:prstGeom>
              <a:ln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6500826" y="3786190"/>
              <a:ext cx="2428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&lt;</a:t>
              </a:r>
              <a:r>
                <a:rPr lang="en-US" altLang="zh-CN" sz="16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表示存在第</a:t>
              </a:r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个段</a:t>
              </a:r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 rot="5400000">
              <a:off x="7649904" y="4208747"/>
              <a:ext cx="273610" cy="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742923" y="3876207"/>
            <a:ext cx="6758035" cy="2124561"/>
            <a:chOff x="99981" y="4214818"/>
            <a:chExt cx="6758035" cy="2124561"/>
          </a:xfrm>
        </p:grpSpPr>
        <p:grpSp>
          <p:nvGrpSpPr>
            <p:cNvPr id="68" name="组合 67"/>
            <p:cNvGrpSpPr/>
            <p:nvPr/>
          </p:nvGrpSpPr>
          <p:grpSpPr>
            <a:xfrm>
              <a:off x="99981" y="4214818"/>
              <a:ext cx="3186135" cy="2124561"/>
              <a:chOff x="242857" y="4214818"/>
              <a:chExt cx="3186135" cy="2124561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57158" y="4798464"/>
                <a:ext cx="114300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42857" y="4214818"/>
                <a:ext cx="3571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42976" y="4214818"/>
                <a:ext cx="12858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length-1</a:t>
                </a:r>
                <a:endParaRPr lang="zh-CN" altLang="en-US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500166" y="4798464"/>
                <a:ext cx="114300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 rot="16200000" flipH="1">
                <a:off x="288101" y="4691306"/>
                <a:ext cx="214314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16200000" flipH="1">
                <a:off x="1321571" y="4691307"/>
                <a:ext cx="214314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16200000" flipH="1">
                <a:off x="1464447" y="5272337"/>
                <a:ext cx="214314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928662" y="5357826"/>
                <a:ext cx="10001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length</a:t>
                </a:r>
                <a:endParaRPr lang="zh-CN" altLang="en-US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928794" y="5357826"/>
                <a:ext cx="15001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2length-1</a:t>
                </a:r>
                <a:endParaRPr lang="zh-CN" altLang="en-US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16200000" flipH="1">
                <a:off x="2483629" y="5281861"/>
                <a:ext cx="214314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右大括号 39"/>
              <p:cNvSpPr/>
              <p:nvPr/>
            </p:nvSpPr>
            <p:spPr>
              <a:xfrm rot="5400000">
                <a:off x="1464447" y="4834183"/>
                <a:ext cx="142876" cy="2214578"/>
              </a:xfrm>
              <a:prstGeom prst="rightBrace">
                <a:avLst/>
              </a:prstGeom>
              <a:ln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00100" y="5970047"/>
                <a:ext cx="1071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8000"/>
                    </a:solidFill>
                    <a:latin typeface="Consolas" pitchFamily="49" charset="0"/>
                    <a:cs typeface="Consolas" pitchFamily="49" charset="0"/>
                  </a:rPr>
                  <a:t>2length</a:t>
                </a:r>
                <a:endParaRPr lang="zh-CN" altLang="en-US" sz="180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071802" y="4214818"/>
              <a:ext cx="3143272" cy="2124561"/>
              <a:chOff x="3357554" y="4214818"/>
              <a:chExt cx="3143272" cy="212456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3471855" y="4798464"/>
                <a:ext cx="114300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357554" y="4214818"/>
                <a:ext cx="3571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i="1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16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57672" y="4214818"/>
                <a:ext cx="1528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i="1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6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+length-1</a:t>
                </a:r>
                <a:endParaRPr lang="zh-CN" altLang="en-US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614863" y="4798464"/>
                <a:ext cx="114300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16200000" flipH="1">
                <a:off x="3402798" y="4691306"/>
                <a:ext cx="214314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6200000" flipH="1">
                <a:off x="4436268" y="4691307"/>
                <a:ext cx="214314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6200000" flipH="1">
                <a:off x="4579144" y="5272337"/>
                <a:ext cx="214314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3786182" y="5357826"/>
                <a:ext cx="12144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i="1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6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+length</a:t>
                </a:r>
                <a:endParaRPr lang="zh-CN" altLang="en-US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000628" y="5357826"/>
                <a:ext cx="15001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i="1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6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+2length-1</a:t>
                </a:r>
                <a:endParaRPr lang="zh-CN" altLang="en-US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16200000" flipH="1">
                <a:off x="5598326" y="5281861"/>
                <a:ext cx="214314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右大括号 51"/>
              <p:cNvSpPr/>
              <p:nvPr/>
            </p:nvSpPr>
            <p:spPr>
              <a:xfrm rot="5400000">
                <a:off x="4579144" y="4834183"/>
                <a:ext cx="142876" cy="2214578"/>
              </a:xfrm>
              <a:prstGeom prst="rightBrace">
                <a:avLst/>
              </a:prstGeom>
              <a:ln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114797" y="5970047"/>
                <a:ext cx="1071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8000"/>
                    </a:solidFill>
                    <a:latin typeface="Consolas" pitchFamily="49" charset="0"/>
                    <a:cs typeface="Consolas" pitchFamily="49" charset="0"/>
                  </a:rPr>
                  <a:t>2length</a:t>
                </a:r>
                <a:endParaRPr lang="zh-CN" altLang="en-US" sz="180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571736" y="4714884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57950" y="533563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 flipV="1">
              <a:off x="6101240" y="5520798"/>
              <a:ext cx="285752" cy="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5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84213" y="836613"/>
            <a:ext cx="4673606" cy="4224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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MergeSort()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：二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路归并排序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法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11188" y="1700213"/>
            <a:ext cx="6032514" cy="3169689"/>
            <a:chOff x="611188" y="1700213"/>
            <a:chExt cx="6032514" cy="3169689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38914" name="Text Box 2"/>
            <p:cNvSpPr txBox="1">
              <a:spLocks noChangeArrowheads="1"/>
            </p:cNvSpPr>
            <p:nvPr/>
          </p:nvSpPr>
          <p:spPr bwMode="auto">
            <a:xfrm>
              <a:off x="611188" y="1700213"/>
              <a:ext cx="6032514" cy="2229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44000" rIns="180000" bIns="14400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void </a:t>
              </a:r>
              <a:r>
                <a:rPr kumimoji="1" lang="en-US" altLang="zh-CN" sz="1800" dirty="0" err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MergeSort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dirty="0" err="1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RecType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[]</a:t>
              </a:r>
              <a:r>
                <a:rPr kumimoji="1" lang="zh-CN" altLang="en-US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int 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n)	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 int 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length;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kumimoji="1" lang="en-US" altLang="zh-CN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for 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(length=</a:t>
              </a:r>
              <a:r>
                <a:rPr kumimoji="1" lang="en-US" altLang="zh-CN" sz="1800" dirty="0" err="1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1;length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&lt;</a:t>
              </a:r>
              <a:r>
                <a:rPr kumimoji="1" lang="en-US" altLang="zh-CN" sz="1800" dirty="0" err="1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n;length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=2*length)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kumimoji="1" lang="en-US" altLang="zh-CN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</a:t>
              </a:r>
              <a:r>
                <a:rPr kumimoji="1"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MergePass</a:t>
              </a:r>
              <a:r>
                <a:rPr kumimoji="1" lang="en-US" altLang="zh-CN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(R</a:t>
              </a:r>
              <a:r>
                <a:rPr kumimoji="1" lang="zh-CN" altLang="en-US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length</a:t>
              </a:r>
              <a:r>
                <a:rPr kumimoji="1" lang="zh-CN" altLang="en-US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);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571604" y="3501232"/>
              <a:ext cx="1357322" cy="1368670"/>
              <a:chOff x="1571604" y="3501232"/>
              <a:chExt cx="1357322" cy="1368670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 rot="5400000" flipH="1" flipV="1">
                <a:off x="1607323" y="3964785"/>
                <a:ext cx="928694" cy="1588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571604" y="4500570"/>
                <a:ext cx="1357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smtClean="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</a:t>
                </a:r>
                <a:r>
                  <a:rPr lang="en-US" altLang="zh-CN" sz="1800" smtClean="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log</a:t>
                </a:r>
                <a:r>
                  <a:rPr lang="en-US" altLang="zh-CN" sz="1800" baseline="-25000" smtClean="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2</a:t>
                </a:r>
                <a:r>
                  <a:rPr lang="en-US" altLang="zh-CN" sz="1800" i="1" smtClean="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n</a:t>
                </a:r>
                <a:r>
                  <a:rPr lang="zh-CN" altLang="en-US" sz="1800" smtClean="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趟</a:t>
                </a:r>
                <a:endPara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6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405842" cy="87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9.7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设待排序的表有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个元素，其关键字分别为（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）。说明采用二路归并排序方法进行排序的过程。</a:t>
            </a:r>
            <a:endParaRPr lang="zh-CN" altLang="zh-CN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2478093" y="1870075"/>
            <a:ext cx="55943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u="sng" smtClean="0">
                <a:latin typeface="Consolas" pitchFamily="49" charset="0"/>
                <a:cs typeface="Consolas" pitchFamily="49" charset="0"/>
              </a:rPr>
              <a:t>6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2000" u="sng" smtClean="0">
                <a:latin typeface="Consolas" pitchFamily="49" charset="0"/>
                <a:cs typeface="Consolas" pitchFamily="49" charset="0"/>
              </a:rPr>
              <a:t>8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2000" u="sng" smtClean="0">
                <a:latin typeface="Consolas" pitchFamily="49" charset="0"/>
                <a:cs typeface="Consolas" pitchFamily="49" charset="0"/>
              </a:rPr>
              <a:t>7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2000" u="sng" smtClean="0">
                <a:latin typeface="Consolas" pitchFamily="49" charset="0"/>
                <a:cs typeface="Consolas" pitchFamily="49" charset="0"/>
              </a:rPr>
              <a:t>9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   0   </a:t>
            </a:r>
            <a:r>
              <a:rPr kumimoji="1" lang="en-US" altLang="zh-CN" sz="2000" u="sng" smtClean="0"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2000" u="sng" smtClean="0">
                <a:latin typeface="Consolas" pitchFamily="49" charset="0"/>
                <a:cs typeface="Consolas" pitchFamily="49" charset="0"/>
              </a:rPr>
              <a:t>3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2000" u="sng" smtClean="0"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2000" u="sng" smtClean="0">
                <a:latin typeface="Consolas" pitchFamily="49" charset="0"/>
                <a:cs typeface="Consolas" pitchFamily="49" charset="0"/>
              </a:rPr>
              <a:t>4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2000" u="sng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109668" y="1844675"/>
            <a:ext cx="1511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初始：</a:t>
            </a:r>
          </a:p>
        </p:txBody>
      </p:sp>
      <p:grpSp>
        <p:nvGrpSpPr>
          <p:cNvPr id="89111" name="Group 23"/>
          <p:cNvGrpSpPr>
            <a:grpSpLocks/>
          </p:cNvGrpSpPr>
          <p:nvPr/>
        </p:nvGrpSpPr>
        <p:grpSpPr bwMode="auto">
          <a:xfrm>
            <a:off x="2598744" y="2374900"/>
            <a:ext cx="5118100" cy="179388"/>
            <a:chOff x="1142" y="1496"/>
            <a:chExt cx="3224" cy="113"/>
          </a:xfrm>
        </p:grpSpPr>
        <p:sp>
          <p:nvSpPr>
            <p:cNvPr id="89093" name="AutoShape 5"/>
            <p:cNvSpPr>
              <a:spLocks/>
            </p:cNvSpPr>
            <p:nvPr/>
          </p:nvSpPr>
          <p:spPr bwMode="auto">
            <a:xfrm rot="16200000">
              <a:off x="1289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094" name="AutoShape 6"/>
            <p:cNvSpPr>
              <a:spLocks/>
            </p:cNvSpPr>
            <p:nvPr/>
          </p:nvSpPr>
          <p:spPr bwMode="auto">
            <a:xfrm rot="16200000">
              <a:off x="1992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095" name="AutoShape 7"/>
            <p:cNvSpPr>
              <a:spLocks/>
            </p:cNvSpPr>
            <p:nvPr/>
          </p:nvSpPr>
          <p:spPr bwMode="auto">
            <a:xfrm rot="16200000">
              <a:off x="2709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096" name="AutoShape 8"/>
            <p:cNvSpPr>
              <a:spLocks/>
            </p:cNvSpPr>
            <p:nvPr/>
          </p:nvSpPr>
          <p:spPr bwMode="auto">
            <a:xfrm rot="16200000">
              <a:off x="3430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097" name="AutoShape 9"/>
            <p:cNvSpPr>
              <a:spLocks/>
            </p:cNvSpPr>
            <p:nvPr/>
          </p:nvSpPr>
          <p:spPr bwMode="auto">
            <a:xfrm rot="16200000">
              <a:off x="4105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9113" name="Group 25"/>
          <p:cNvGrpSpPr>
            <a:grpSpLocks/>
          </p:cNvGrpSpPr>
          <p:nvPr/>
        </p:nvGrpSpPr>
        <p:grpSpPr bwMode="auto">
          <a:xfrm>
            <a:off x="2643192" y="3143250"/>
            <a:ext cx="3929063" cy="179387"/>
            <a:chOff x="1170" y="1980"/>
            <a:chExt cx="2475" cy="113"/>
          </a:xfrm>
        </p:grpSpPr>
        <p:sp>
          <p:nvSpPr>
            <p:cNvPr id="89099" name="AutoShape 11"/>
            <p:cNvSpPr>
              <a:spLocks/>
            </p:cNvSpPr>
            <p:nvPr/>
          </p:nvSpPr>
          <p:spPr bwMode="auto">
            <a:xfrm rot="16200000">
              <a:off x="1635" y="1515"/>
              <a:ext cx="113" cy="1043"/>
            </a:xfrm>
            <a:prstGeom prst="leftBrace">
              <a:avLst>
                <a:gd name="adj1" fmla="val 76917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101" name="AutoShape 13"/>
            <p:cNvSpPr>
              <a:spLocks/>
            </p:cNvSpPr>
            <p:nvPr/>
          </p:nvSpPr>
          <p:spPr bwMode="auto">
            <a:xfrm rot="16200000">
              <a:off x="3067" y="1515"/>
              <a:ext cx="113" cy="1043"/>
            </a:xfrm>
            <a:prstGeom prst="leftBrace">
              <a:avLst>
                <a:gd name="adj1" fmla="val 76917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9102" name="AutoShape 14"/>
          <p:cNvSpPr>
            <a:spLocks/>
          </p:cNvSpPr>
          <p:nvPr/>
        </p:nvSpPr>
        <p:spPr bwMode="auto">
          <a:xfrm rot="16200000">
            <a:off x="4388632" y="2289973"/>
            <a:ext cx="179387" cy="3527425"/>
          </a:xfrm>
          <a:prstGeom prst="leftBrace">
            <a:avLst>
              <a:gd name="adj1" fmla="val 163865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104" name="AutoShape 16"/>
          <p:cNvSpPr>
            <a:spLocks/>
          </p:cNvSpPr>
          <p:nvPr/>
        </p:nvSpPr>
        <p:spPr bwMode="auto">
          <a:xfrm rot="16200000">
            <a:off x="5647551" y="3040866"/>
            <a:ext cx="179388" cy="3527425"/>
          </a:xfrm>
          <a:prstGeom prst="leftBrace">
            <a:avLst>
              <a:gd name="adj1" fmla="val 163864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2643175" y="5572140"/>
            <a:ext cx="29289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需要</a:t>
            </a:r>
            <a:r>
              <a:rPr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上界即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趟</a:t>
            </a:r>
            <a:endParaRPr lang="en-US" altLang="zh-CN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89112" name="Group 24"/>
          <p:cNvGrpSpPr>
            <a:grpSpLocks/>
          </p:cNvGrpSpPr>
          <p:nvPr/>
        </p:nvGrpSpPr>
        <p:grpSpPr bwMode="auto">
          <a:xfrm>
            <a:off x="1036643" y="2662241"/>
            <a:ext cx="6964363" cy="452438"/>
            <a:chOff x="158" y="1677"/>
            <a:chExt cx="4387" cy="285"/>
          </a:xfrm>
        </p:grpSpPr>
        <p:sp>
          <p:nvSpPr>
            <p:cNvPr id="89092" name="Text Box 4"/>
            <p:cNvSpPr txBox="1">
              <a:spLocks noChangeArrowheads="1"/>
            </p:cNvSpPr>
            <p:nvPr/>
          </p:nvSpPr>
          <p:spPr bwMode="auto">
            <a:xfrm>
              <a:off x="1066" y="1677"/>
              <a:ext cx="347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8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7   9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0   1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2   3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 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89107" name="Text Box 19"/>
            <p:cNvSpPr txBox="1">
              <a:spLocks noChangeArrowheads="1"/>
            </p:cNvSpPr>
            <p:nvPr/>
          </p:nvSpPr>
          <p:spPr bwMode="auto">
            <a:xfrm>
              <a:off x="158" y="1710"/>
              <a:ext cx="7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</a:t>
              </a:r>
            </a:p>
          </p:txBody>
        </p:sp>
      </p:grpSp>
      <p:grpSp>
        <p:nvGrpSpPr>
          <p:cNvPr id="89114" name="Group 26"/>
          <p:cNvGrpSpPr>
            <a:grpSpLocks/>
          </p:cNvGrpSpPr>
          <p:nvPr/>
        </p:nvGrpSpPr>
        <p:grpSpPr bwMode="auto">
          <a:xfrm>
            <a:off x="1036643" y="3500434"/>
            <a:ext cx="6964363" cy="425450"/>
            <a:chOff x="158" y="2205"/>
            <a:chExt cx="4387" cy="268"/>
          </a:xfrm>
        </p:grpSpPr>
        <p:sp>
          <p:nvSpPr>
            <p:cNvPr id="89100" name="Text Box 12"/>
            <p:cNvSpPr txBox="1">
              <a:spLocks noChangeArrowheads="1"/>
            </p:cNvSpPr>
            <p:nvPr/>
          </p:nvSpPr>
          <p:spPr bwMode="auto">
            <a:xfrm>
              <a:off x="1066" y="2221"/>
              <a:ext cx="347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6   7   8   9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0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1   2   3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 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89108" name="Text Box 20"/>
            <p:cNvSpPr txBox="1">
              <a:spLocks noChangeArrowheads="1"/>
            </p:cNvSpPr>
            <p:nvPr/>
          </p:nvSpPr>
          <p:spPr bwMode="auto">
            <a:xfrm>
              <a:off x="158" y="2205"/>
              <a:ext cx="7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</a:t>
              </a:r>
            </a:p>
          </p:txBody>
        </p:sp>
      </p:grpSp>
      <p:grpSp>
        <p:nvGrpSpPr>
          <p:cNvPr id="89115" name="Group 27"/>
          <p:cNvGrpSpPr>
            <a:grpSpLocks/>
          </p:cNvGrpSpPr>
          <p:nvPr/>
        </p:nvGrpSpPr>
        <p:grpSpPr bwMode="auto">
          <a:xfrm>
            <a:off x="1000100" y="4214815"/>
            <a:ext cx="7020497" cy="428625"/>
            <a:chOff x="315" y="2698"/>
            <a:chExt cx="5011" cy="270"/>
          </a:xfrm>
        </p:grpSpPr>
        <p:sp>
          <p:nvSpPr>
            <p:cNvPr id="89103" name="Text Box 15"/>
            <p:cNvSpPr txBox="1">
              <a:spLocks noChangeArrowheads="1"/>
            </p:cNvSpPr>
            <p:nvPr/>
          </p:nvSpPr>
          <p:spPr bwMode="auto">
            <a:xfrm>
              <a:off x="1386" y="2698"/>
              <a:ext cx="39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0   1   2   3   6   7   8   9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   </a:t>
              </a:r>
              <a:r>
                <a:rPr kumimoji="1" lang="en-US" altLang="zh-CN" sz="2000" u="sng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89109" name="Text Box 21"/>
            <p:cNvSpPr txBox="1">
              <a:spLocks noChangeArrowheads="1"/>
            </p:cNvSpPr>
            <p:nvPr/>
          </p:nvSpPr>
          <p:spPr bwMode="auto">
            <a:xfrm>
              <a:off x="315" y="2716"/>
              <a:ext cx="7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</a:t>
              </a:r>
            </a:p>
          </p:txBody>
        </p:sp>
      </p:grpSp>
      <p:grpSp>
        <p:nvGrpSpPr>
          <p:cNvPr id="89116" name="Group 28"/>
          <p:cNvGrpSpPr>
            <a:grpSpLocks/>
          </p:cNvGrpSpPr>
          <p:nvPr/>
        </p:nvGrpSpPr>
        <p:grpSpPr bwMode="auto">
          <a:xfrm>
            <a:off x="1071538" y="5013326"/>
            <a:ext cx="7000634" cy="420688"/>
            <a:chOff x="158" y="3158"/>
            <a:chExt cx="5504" cy="265"/>
          </a:xfrm>
        </p:grpSpPr>
        <p:sp>
          <p:nvSpPr>
            <p:cNvPr id="89105" name="Text Box 17"/>
            <p:cNvSpPr txBox="1">
              <a:spLocks noChangeArrowheads="1"/>
            </p:cNvSpPr>
            <p:nvPr/>
          </p:nvSpPr>
          <p:spPr bwMode="auto">
            <a:xfrm>
              <a:off x="1263" y="3158"/>
              <a:ext cx="439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0   1   2   3   4   5   6   7   8   9  </a:t>
              </a:r>
              <a:endPara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9110" name="Text Box 22"/>
            <p:cNvSpPr txBox="1">
              <a:spLocks noChangeArrowheads="1"/>
            </p:cNvSpPr>
            <p:nvPr/>
          </p:nvSpPr>
          <p:spPr bwMode="auto">
            <a:xfrm>
              <a:off x="158" y="3171"/>
              <a:ext cx="7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</a:t>
              </a: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7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2" grpId="0" animBg="1"/>
      <p:bldP spid="89104" grpId="0" animBg="1"/>
      <p:bldP spid="891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2910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6    8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85984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7    9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929058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0    1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72132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2    3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15206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    </a:t>
            </a:r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2910" y="2786058"/>
            <a:ext cx="2928958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6    7     8     9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29058" y="2786058"/>
            <a:ext cx="285752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0    1     2    3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2910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57290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5984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00364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29058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43438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72132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86512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15206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29586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928662" y="1428736"/>
            <a:ext cx="714380" cy="428628"/>
            <a:chOff x="928662" y="1428736"/>
            <a:chExt cx="714380" cy="428628"/>
          </a:xfrm>
        </p:grpSpPr>
        <p:cxnSp>
          <p:nvCxnSpPr>
            <p:cNvPr id="48" name="直接连接符 47"/>
            <p:cNvCxnSpPr>
              <a:stCxn id="36" idx="2"/>
              <a:endCxn id="29" idx="0"/>
            </p:cNvCxnSpPr>
            <p:nvPr/>
          </p:nvCxnSpPr>
          <p:spPr>
            <a:xfrm rot="16200000" flipH="1">
              <a:off x="892943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8" idx="2"/>
              <a:endCxn id="29" idx="0"/>
            </p:cNvCxnSpPr>
            <p:nvPr/>
          </p:nvCxnSpPr>
          <p:spPr>
            <a:xfrm rot="5400000">
              <a:off x="1250133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2571736" y="1428736"/>
            <a:ext cx="714380" cy="428628"/>
            <a:chOff x="2571736" y="1428736"/>
            <a:chExt cx="714380" cy="428628"/>
          </a:xfrm>
        </p:grpSpPr>
        <p:cxnSp>
          <p:nvCxnSpPr>
            <p:cNvPr id="52" name="直接连接符 51"/>
            <p:cNvCxnSpPr>
              <a:stCxn id="39" idx="2"/>
              <a:endCxn id="30" idx="0"/>
            </p:cNvCxnSpPr>
            <p:nvPr/>
          </p:nvCxnSpPr>
          <p:spPr>
            <a:xfrm rot="16200000" flipH="1">
              <a:off x="2536017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0" idx="2"/>
              <a:endCxn id="30" idx="0"/>
            </p:cNvCxnSpPr>
            <p:nvPr/>
          </p:nvCxnSpPr>
          <p:spPr>
            <a:xfrm rot="5400000">
              <a:off x="2893207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4214810" y="1428736"/>
            <a:ext cx="714380" cy="428628"/>
            <a:chOff x="4214810" y="1428736"/>
            <a:chExt cx="714380" cy="428628"/>
          </a:xfrm>
        </p:grpSpPr>
        <p:cxnSp>
          <p:nvCxnSpPr>
            <p:cNvPr id="56" name="直接连接符 55"/>
            <p:cNvCxnSpPr>
              <a:stCxn id="41" idx="2"/>
              <a:endCxn id="31" idx="0"/>
            </p:cNvCxnSpPr>
            <p:nvPr/>
          </p:nvCxnSpPr>
          <p:spPr>
            <a:xfrm rot="16200000" flipH="1">
              <a:off x="4179091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2" idx="2"/>
              <a:endCxn id="31" idx="0"/>
            </p:cNvCxnSpPr>
            <p:nvPr/>
          </p:nvCxnSpPr>
          <p:spPr>
            <a:xfrm rot="5400000">
              <a:off x="4536281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5857884" y="1428736"/>
            <a:ext cx="714380" cy="428628"/>
            <a:chOff x="5857884" y="1428736"/>
            <a:chExt cx="714380" cy="428628"/>
          </a:xfrm>
        </p:grpSpPr>
        <p:cxnSp>
          <p:nvCxnSpPr>
            <p:cNvPr id="60" name="直接连接符 59"/>
            <p:cNvCxnSpPr>
              <a:stCxn id="43" idx="2"/>
              <a:endCxn id="32" idx="0"/>
            </p:cNvCxnSpPr>
            <p:nvPr/>
          </p:nvCxnSpPr>
          <p:spPr>
            <a:xfrm rot="16200000" flipH="1">
              <a:off x="5822165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44" idx="2"/>
              <a:endCxn id="32" idx="0"/>
            </p:cNvCxnSpPr>
            <p:nvPr/>
          </p:nvCxnSpPr>
          <p:spPr>
            <a:xfrm rot="5400000">
              <a:off x="6179355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7500958" y="1428736"/>
            <a:ext cx="714380" cy="428628"/>
            <a:chOff x="7500958" y="1428736"/>
            <a:chExt cx="714380" cy="428628"/>
          </a:xfrm>
        </p:grpSpPr>
        <p:cxnSp>
          <p:nvCxnSpPr>
            <p:cNvPr id="64" name="直接连接符 63"/>
            <p:cNvCxnSpPr>
              <a:stCxn id="45" idx="2"/>
              <a:endCxn id="33" idx="0"/>
            </p:cNvCxnSpPr>
            <p:nvPr/>
          </p:nvCxnSpPr>
          <p:spPr>
            <a:xfrm rot="16200000" flipH="1">
              <a:off x="7465239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46" idx="2"/>
              <a:endCxn id="33" idx="0"/>
            </p:cNvCxnSpPr>
            <p:nvPr/>
          </p:nvCxnSpPr>
          <p:spPr>
            <a:xfrm rot="5400000">
              <a:off x="7822429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1285852" y="2357430"/>
            <a:ext cx="1643074" cy="428629"/>
            <a:chOff x="1285852" y="2357430"/>
            <a:chExt cx="1643074" cy="428629"/>
          </a:xfrm>
        </p:grpSpPr>
        <p:cxnSp>
          <p:nvCxnSpPr>
            <p:cNvPr id="68" name="直接连接符 67"/>
            <p:cNvCxnSpPr>
              <a:stCxn id="29" idx="2"/>
            </p:cNvCxnSpPr>
            <p:nvPr/>
          </p:nvCxnSpPr>
          <p:spPr>
            <a:xfrm rot="16200000" flipH="1">
              <a:off x="1428728" y="2214554"/>
              <a:ext cx="428628" cy="71438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0" idx="2"/>
              <a:endCxn id="34" idx="0"/>
            </p:cNvCxnSpPr>
            <p:nvPr/>
          </p:nvCxnSpPr>
          <p:spPr>
            <a:xfrm rot="5400000">
              <a:off x="2303844" y="2160976"/>
              <a:ext cx="428628" cy="821537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4572000" y="2357430"/>
            <a:ext cx="1643074" cy="428628"/>
            <a:chOff x="4572000" y="2357430"/>
            <a:chExt cx="1643074" cy="428628"/>
          </a:xfrm>
        </p:grpSpPr>
        <p:cxnSp>
          <p:nvCxnSpPr>
            <p:cNvPr id="72" name="直接连接符 71"/>
            <p:cNvCxnSpPr>
              <a:stCxn id="31" idx="2"/>
              <a:endCxn id="35" idx="0"/>
            </p:cNvCxnSpPr>
            <p:nvPr/>
          </p:nvCxnSpPr>
          <p:spPr>
            <a:xfrm rot="16200000" flipH="1">
              <a:off x="4750595" y="2178835"/>
              <a:ext cx="428628" cy="785818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32" idx="2"/>
              <a:endCxn id="35" idx="0"/>
            </p:cNvCxnSpPr>
            <p:nvPr/>
          </p:nvCxnSpPr>
          <p:spPr>
            <a:xfrm rot="5400000">
              <a:off x="5572132" y="2143116"/>
              <a:ext cx="428628" cy="857256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矩形 75"/>
          <p:cNvSpPr/>
          <p:nvPr/>
        </p:nvSpPr>
        <p:spPr>
          <a:xfrm>
            <a:off x="642910" y="3929066"/>
            <a:ext cx="6143668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0    1    2     3     6    7    8    9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2107388" y="3286124"/>
            <a:ext cx="3250430" cy="642942"/>
            <a:chOff x="2107388" y="3286124"/>
            <a:chExt cx="3250430" cy="642942"/>
          </a:xfrm>
        </p:grpSpPr>
        <p:cxnSp>
          <p:nvCxnSpPr>
            <p:cNvPr id="78" name="直接连接符 77"/>
            <p:cNvCxnSpPr>
              <a:stCxn id="34" idx="2"/>
              <a:endCxn id="76" idx="0"/>
            </p:cNvCxnSpPr>
            <p:nvPr/>
          </p:nvCxnSpPr>
          <p:spPr>
            <a:xfrm rot="16200000" flipH="1">
              <a:off x="2589595" y="2803917"/>
              <a:ext cx="642942" cy="1607355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35" idx="2"/>
              <a:endCxn id="76" idx="0"/>
            </p:cNvCxnSpPr>
            <p:nvPr/>
          </p:nvCxnSpPr>
          <p:spPr>
            <a:xfrm rot="5400000">
              <a:off x="4214810" y="2786058"/>
              <a:ext cx="642942" cy="1643074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矩形 81"/>
          <p:cNvSpPr/>
          <p:nvPr/>
        </p:nvSpPr>
        <p:spPr>
          <a:xfrm>
            <a:off x="642910" y="5143512"/>
            <a:ext cx="785818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0    1    2     3    4    5    6    7    8    9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3714744" y="2357430"/>
            <a:ext cx="4143404" cy="2786082"/>
            <a:chOff x="3714744" y="2357430"/>
            <a:chExt cx="4143404" cy="2786082"/>
          </a:xfrm>
        </p:grpSpPr>
        <p:cxnSp>
          <p:nvCxnSpPr>
            <p:cNvPr id="84" name="直接连接符 83"/>
            <p:cNvCxnSpPr>
              <a:stCxn id="76" idx="2"/>
              <a:endCxn id="82" idx="0"/>
            </p:cNvCxnSpPr>
            <p:nvPr/>
          </p:nvCxnSpPr>
          <p:spPr>
            <a:xfrm rot="16200000" flipH="1">
              <a:off x="3786182" y="4357694"/>
              <a:ext cx="714380" cy="857256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33" idx="2"/>
            </p:cNvCxnSpPr>
            <p:nvPr/>
          </p:nvCxnSpPr>
          <p:spPr>
            <a:xfrm rot="5400000">
              <a:off x="5822165" y="3107529"/>
              <a:ext cx="2786082" cy="1285884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642910" y="21429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更直观清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楚的表示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6116" y="6000768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一颗归并树</a:t>
            </a:r>
            <a:endParaRPr lang="zh-CN" altLang="en-US" sz="2000"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8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76" grpId="0" animBg="1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857224" y="2143116"/>
            <a:ext cx="6819918" cy="1573659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8000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</a:t>
            </a:r>
            <a:r>
              <a:rPr kumimoji="1" lang="zh-CN" altLang="en-US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一趟归并的时间复杂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度为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18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总共</a:t>
            </a:r>
            <a:r>
              <a:rPr kumimoji="1" lang="zh-CN" altLang="en-US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需进行 </a:t>
            </a:r>
            <a:r>
              <a:rPr kumimoji="1" lang="zh-CN" altLang="en-US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kumimoji="1" lang="en-US" altLang="zh-CN" sz="1800" baseline="-250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i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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趟。</a:t>
            </a:r>
            <a:endParaRPr kumimoji="1" lang="en-US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二路归并排序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的时间复杂度为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Ο(</a:t>
            </a:r>
            <a:r>
              <a:rPr kumimoji="1" lang="en-US" altLang="zh-CN" sz="18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kumimoji="1" lang="en-US" altLang="zh-CN" sz="1800" baseline="-25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500034" y="428604"/>
            <a:ext cx="3643338" cy="40011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、二路归并排序算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法分析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1314378"/>
            <a:ext cx="2571768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r>
              <a:rPr kumimoji="1"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时间复杂度分析</a:t>
            </a:r>
            <a:endParaRPr lang="zh-CN" altLang="en-US" sz="18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9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008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</TotalTime>
  <Words>3300</Words>
  <Application>Microsoft Office PowerPoint</Application>
  <PresentationFormat>全屏显示(4:3)</PresentationFormat>
  <Paragraphs>599</Paragraphs>
  <Slides>36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426</cp:revision>
  <dcterms:created xsi:type="dcterms:W3CDTF">2004-11-02T05:48:03Z</dcterms:created>
  <dcterms:modified xsi:type="dcterms:W3CDTF">2020-01-30T06:48:28Z</dcterms:modified>
</cp:coreProperties>
</file>