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77"/>
  </p:notesMasterIdLst>
  <p:sldIdLst>
    <p:sldId id="339" r:id="rId2"/>
    <p:sldId id="328" r:id="rId3"/>
    <p:sldId id="258" r:id="rId4"/>
    <p:sldId id="329" r:id="rId5"/>
    <p:sldId id="331" r:id="rId6"/>
    <p:sldId id="337" r:id="rId7"/>
    <p:sldId id="333" r:id="rId8"/>
    <p:sldId id="338" r:id="rId9"/>
    <p:sldId id="334" r:id="rId10"/>
    <p:sldId id="336" r:id="rId11"/>
    <p:sldId id="335" r:id="rId12"/>
    <p:sldId id="332" r:id="rId13"/>
    <p:sldId id="306"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95" r:id="rId56"/>
    <p:sldId id="396" r:id="rId57"/>
    <p:sldId id="397" r:id="rId58"/>
    <p:sldId id="398" r:id="rId59"/>
    <p:sldId id="399" r:id="rId60"/>
    <p:sldId id="400" r:id="rId61"/>
    <p:sldId id="401" r:id="rId62"/>
    <p:sldId id="402" r:id="rId63"/>
    <p:sldId id="382"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Lst>
  <p:sldSz cx="9144000" cy="6858000" type="screen4x3"/>
  <p:notesSz cx="6858000" cy="9144000"/>
  <p:defaultTextStyle>
    <a:defPPr>
      <a:defRPr lang="zh-CN"/>
    </a:defPPr>
    <a:lvl1pPr algn="ctr" rtl="0" fontAlgn="base">
      <a:spcBef>
        <a:spcPct val="0"/>
      </a:spcBef>
      <a:spcAft>
        <a:spcPct val="0"/>
      </a:spcAft>
      <a:defRPr sz="2400" b="1" kern="1200">
        <a:solidFill>
          <a:srgbClr val="000099"/>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99"/>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99"/>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99"/>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99"/>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99"/>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99"/>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99"/>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99"/>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FF00FF"/>
    <a:srgbClr val="006666"/>
    <a:srgbClr val="3333CC"/>
    <a:srgbClr val="000099"/>
    <a:srgbClr val="B2B2B2"/>
    <a:srgbClr val="CC00CC"/>
    <a:srgbClr val="FF330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717" autoAdjust="0"/>
  </p:normalViewPr>
  <p:slideViewPr>
    <p:cSldViewPr>
      <p:cViewPr varScale="1">
        <p:scale>
          <a:sx n="95" d="100"/>
          <a:sy n="95" d="100"/>
        </p:scale>
        <p:origin x="-9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E734A-F49F-4F2A-943A-DB33FAE4DD65}" type="datetimeFigureOut">
              <a:rPr lang="zh-CN" altLang="en-US" smtClean="0"/>
              <a:pPr/>
              <a:t>2020/1/30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388EFC-4BD6-460E-944F-05A8CF8E450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0E73CE2-C1EE-416E-8D3A-48D2E8C99246}" type="slidenum">
              <a:rPr lang="zh-CN" altLang="en-US" smtClean="0"/>
              <a:pPr/>
              <a:t>22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95383A-4246-4554-BF28-656ECB5E4C93}" type="slidenum">
              <a:rPr lang="zh-CN" altLang="en-US" smtClean="0"/>
              <a:pPr/>
              <a:t>57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38D5D72-00DB-495A-8D73-11AE02CC6085}" type="slidenum">
              <a:rPr lang="zh-CN" altLang="en-US" smtClean="0"/>
              <a:pPr/>
              <a:t>63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38D5D72-00DB-495A-8D73-11AE02CC6085}" type="slidenum">
              <a:rPr lang="zh-CN" altLang="en-US" smtClean="0"/>
              <a:pPr/>
              <a:t>64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0E73CE2-C1EE-416E-8D3A-48D2E8C99246}" type="slidenum">
              <a:rPr lang="zh-CN" altLang="en-US" smtClean="0"/>
              <a:pPr/>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B927E1A-4431-49A4-92DF-2179921DAD70}" type="slidenum">
              <a:rPr lang="zh-CN" altLang="en-US" smtClean="0"/>
              <a:pPr/>
              <a:t>27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B927E1A-4431-49A4-92DF-2179921DAD70}" type="slidenum">
              <a:rPr lang="zh-CN" altLang="en-US" smtClean="0"/>
              <a:pPr/>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B927E1A-4431-49A4-92DF-2179921DAD70}" type="slidenum">
              <a:rPr lang="zh-CN" altLang="en-US" smtClean="0"/>
              <a:pPr/>
              <a:t>44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B927E1A-4431-49A4-92DF-2179921DAD70}" type="slidenum">
              <a:rPr lang="zh-CN" altLang="en-US" smtClean="0"/>
              <a:pPr/>
              <a:t>45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B927E1A-4431-49A4-92DF-2179921DAD70}" type="slidenum">
              <a:rPr lang="zh-CN" altLang="en-US" smtClean="0"/>
              <a:pPr/>
              <a:t>46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95383A-4246-4554-BF28-656ECB5E4C93}" type="slidenum">
              <a:rPr lang="zh-CN" altLang="en-US" smtClean="0"/>
              <a:pPr/>
              <a:t>55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95383A-4246-4554-BF28-656ECB5E4C93}" type="slidenum">
              <a:rPr lang="zh-CN" altLang="en-US" smtClean="0"/>
              <a:pPr/>
              <a:t>56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1B62B3A-2870-408C-9F18-2C674C90AA9B}" type="slidenum">
              <a:rPr lang="en-US" altLang="zh-CN" smtClean="0"/>
              <a:pPr/>
              <a:t>‹#›</a:t>
            </a:fld>
            <a:r>
              <a:rPr lang="en-US" altLang="zh-CN" smtClean="0"/>
              <a:t>/75</a:t>
            </a:r>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984997B5-D78A-4C2E-ABF1-257848657198}" type="slidenum">
              <a:rPr lang="en-US" altLang="zh-CN" smtClean="0"/>
              <a:pPr/>
              <a:t>‹#›</a:t>
            </a:fld>
            <a:r>
              <a:rPr lang="en-US" altLang="zh-CN" smtClean="0"/>
              <a:t>/75</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E09B0-98FD-4F1A-BF9E-F4A28845FA6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6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1428728" y="2500306"/>
            <a:ext cx="5929354" cy="3143272"/>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sp>
        <p:nvSpPr>
          <p:cNvPr id="4" name="Text Box 15" descr="信纸"/>
          <p:cNvSpPr txBox="1">
            <a:spLocks noChangeArrowheads="1"/>
          </p:cNvSpPr>
          <p:nvPr/>
        </p:nvSpPr>
        <p:spPr bwMode="auto">
          <a:xfrm>
            <a:off x="3357554" y="3000372"/>
            <a:ext cx="3071834"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11.1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外排序概述 </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5" name="组合 4"/>
          <p:cNvGrpSpPr/>
          <p:nvPr/>
        </p:nvGrpSpPr>
        <p:grpSpPr>
          <a:xfrm>
            <a:off x="1803665" y="1857364"/>
            <a:ext cx="1482451" cy="1346106"/>
            <a:chOff x="552422" y="500043"/>
            <a:chExt cx="1482451" cy="1346106"/>
          </a:xfrm>
        </p:grpSpPr>
        <p:grpSp>
          <p:nvGrpSpPr>
            <p:cNvPr id="6" name="组合 79"/>
            <p:cNvGrpSpPr>
              <a:grpSpLocks/>
            </p:cNvGrpSpPr>
            <p:nvPr/>
          </p:nvGrpSpPr>
          <p:grpSpPr bwMode="auto">
            <a:xfrm>
              <a:off x="639103" y="500043"/>
              <a:ext cx="1289687" cy="1346106"/>
              <a:chOff x="6372294" y="2488774"/>
              <a:chExt cx="2520450" cy="2513016"/>
            </a:xfrm>
          </p:grpSpPr>
          <p:sp>
            <p:nvSpPr>
              <p:cNvPr id="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0" name="任意多边形 83"/>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7"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600" b="1" dirty="0">
                  <a:solidFill>
                    <a:srgbClr val="9900FF"/>
                  </a:solidFill>
                </a:rPr>
                <a:t>CONTENTS</a:t>
              </a:r>
              <a:endParaRPr lang="zh-CN" altLang="en-US" sz="1600" b="1" dirty="0">
                <a:solidFill>
                  <a:srgbClr val="9900FF"/>
                </a:solidFill>
              </a:endParaRPr>
            </a:p>
          </p:txBody>
        </p:sp>
        <p:sp>
          <p:nvSpPr>
            <p:cNvPr id="8"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1800" spc="150" dirty="0" smtClean="0">
                  <a:ln w="11430"/>
                  <a:solidFill>
                    <a:srgbClr val="FF0000"/>
                  </a:solidFill>
                  <a:effectLst>
                    <a:outerShdw blurRad="25400" algn="tl" rotWithShape="0">
                      <a:srgbClr val="000000">
                        <a:alpha val="43000"/>
                      </a:srgbClr>
                    </a:outerShdw>
                  </a:effectLst>
                </a:rPr>
                <a:t>提纲</a:t>
              </a:r>
              <a:endParaRPr lang="zh-CN" altLang="en-US" sz="1800" spc="150" dirty="0">
                <a:ln w="11430"/>
                <a:solidFill>
                  <a:srgbClr val="FF0000"/>
                </a:solidFill>
                <a:effectLst>
                  <a:outerShdw blurRad="25400" algn="tl" rotWithShape="0">
                    <a:srgbClr val="000000">
                      <a:alpha val="43000"/>
                    </a:srgbClr>
                  </a:outerShdw>
                </a:effectLst>
              </a:endParaRPr>
            </a:p>
          </p:txBody>
        </p:sp>
      </p:grpSp>
      <p:sp>
        <p:nvSpPr>
          <p:cNvPr id="11" name="Text Box 15" descr="信纸"/>
          <p:cNvSpPr txBox="1">
            <a:spLocks noChangeArrowheads="1"/>
          </p:cNvSpPr>
          <p:nvPr/>
        </p:nvSpPr>
        <p:spPr bwMode="auto">
          <a:xfrm>
            <a:off x="3357554" y="3786190"/>
            <a:ext cx="3071834" cy="4514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ts val="2800"/>
              </a:lnSpc>
              <a:spcBef>
                <a:spcPts val="0"/>
              </a:spcBef>
            </a:pP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11.2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磁盘排序 </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2" name="Text Box 15" descr="信纸"/>
          <p:cNvSpPr txBox="1">
            <a:spLocks noChangeArrowheads="1"/>
          </p:cNvSpPr>
          <p:nvPr/>
        </p:nvSpPr>
        <p:spPr bwMode="auto">
          <a:xfrm>
            <a:off x="3357554" y="4572008"/>
            <a:ext cx="3071834"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11.3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磁带排序</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 Box 12"/>
          <p:cNvSpPr txBox="1">
            <a:spLocks noChangeArrowheads="1"/>
          </p:cNvSpPr>
          <p:nvPr/>
        </p:nvSpPr>
        <p:spPr bwMode="auto">
          <a:xfrm>
            <a:off x="2714612" y="642918"/>
            <a:ext cx="3429024" cy="584775"/>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lang="en-US" altLang="zh-CN"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11</a:t>
            </a:r>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章  外排序</a:t>
            </a:r>
            <a:endParaRPr lang="zh-CN" altLang="en-US" sz="3200" dirty="0">
              <a:latin typeface="Consolas" pitchFamily="49" charset="0"/>
              <a:ea typeface="微软雅黑" pitchFamily="34" charset="-122"/>
              <a:cs typeface="Consolas" pitchFamily="49" charset="0"/>
            </a:endParaRPr>
          </a:p>
        </p:txBody>
      </p:sp>
      <p:sp>
        <p:nvSpPr>
          <p:cNvPr id="15" name="灯片编号占位符 14"/>
          <p:cNvSpPr>
            <a:spLocks noGrp="1"/>
          </p:cNvSpPr>
          <p:nvPr>
            <p:ph type="sldNum" sz="quarter" idx="12"/>
          </p:nvPr>
        </p:nvSpPr>
        <p:spPr/>
        <p:txBody>
          <a:bodyPr/>
          <a:lstStyle/>
          <a:p>
            <a:fld id="{61B62B3A-2870-408C-9F18-2C674C90AA9B}" type="slidenum">
              <a:rPr lang="en-US" altLang="zh-CN" smtClean="0"/>
              <a:pPr/>
              <a:t>1</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14678" y="2643182"/>
            <a:ext cx="714380" cy="369332"/>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2" name="圆角矩形 11"/>
          <p:cNvSpPr/>
          <p:nvPr/>
        </p:nvSpPr>
        <p:spPr bwMode="auto">
          <a:xfrm>
            <a:off x="2857488" y="1643050"/>
            <a:ext cx="1428760" cy="92869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zh-CN" altLang="en-US" sz="1800" smtClean="0">
                <a:latin typeface="Consolas" pitchFamily="49" charset="0"/>
                <a:ea typeface="楷体" pitchFamily="49" charset="-122"/>
                <a:cs typeface="Consolas" pitchFamily="49" charset="0"/>
              </a:rPr>
              <a:t>内存</a:t>
            </a:r>
            <a:endParaRPr lang="zh-CN" altLang="en-US" sz="1800">
              <a:latin typeface="Consolas" pitchFamily="49" charset="0"/>
              <a:ea typeface="楷体" pitchFamily="49" charset="-122"/>
              <a:cs typeface="Consolas" pitchFamily="49" charset="0"/>
            </a:endParaRPr>
          </a:p>
        </p:txBody>
      </p:sp>
      <p:sp>
        <p:nvSpPr>
          <p:cNvPr id="13" name="圆柱形 12"/>
          <p:cNvSpPr/>
          <p:nvPr/>
        </p:nvSpPr>
        <p:spPr bwMode="auto">
          <a:xfrm>
            <a:off x="1071538" y="2428868"/>
            <a:ext cx="1071570" cy="857256"/>
          </a:xfrm>
          <a:prstGeom prst="ca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rtlCol="0" anchor="ctr"/>
          <a:lstStyle/>
          <a:p>
            <a:r>
              <a:rPr lang="en-US" altLang="zh-CN" sz="1600" smtClean="0">
                <a:latin typeface="Consolas" pitchFamily="49" charset="0"/>
                <a:ea typeface="楷体" pitchFamily="49" charset="-122"/>
                <a:cs typeface="Consolas" pitchFamily="49" charset="0"/>
              </a:rPr>
              <a:t>abc12.dat</a:t>
            </a:r>
          </a:p>
          <a:p>
            <a:r>
              <a:rPr lang="en-US" altLang="zh-CN" sz="1600" smtClean="0">
                <a:latin typeface="Consolas" pitchFamily="49" charset="0"/>
                <a:ea typeface="楷体" pitchFamily="49" charset="-122"/>
                <a:cs typeface="Consolas" pitchFamily="49" charset="0"/>
              </a:rPr>
              <a:t>abc34.dat</a:t>
            </a:r>
            <a:endParaRPr lang="zh-CN" altLang="en-US" sz="1600">
              <a:latin typeface="Consolas" pitchFamily="49" charset="0"/>
              <a:cs typeface="Consolas" pitchFamily="49" charset="0"/>
            </a:endParaRPr>
          </a:p>
        </p:txBody>
      </p:sp>
      <p:sp>
        <p:nvSpPr>
          <p:cNvPr id="14" name="圆角右箭头 13"/>
          <p:cNvSpPr/>
          <p:nvPr/>
        </p:nvSpPr>
        <p:spPr bwMode="auto">
          <a:xfrm>
            <a:off x="2000232" y="1928802"/>
            <a:ext cx="714380" cy="428628"/>
          </a:xfrm>
          <a:prstGeom prst="ben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5072066" y="2000240"/>
            <a:ext cx="3857620" cy="646331"/>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abc1234.dat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1</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3</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4</a:t>
            </a:r>
            <a:r>
              <a:rPr lang="zh-CN" altLang="en-US" sz="1800" smtClean="0">
                <a:solidFill>
                  <a:srgbClr val="006666"/>
                </a:solidFill>
                <a:latin typeface="Consolas" pitchFamily="49" charset="0"/>
                <a:cs typeface="Consolas" pitchFamily="49" charset="0"/>
              </a:rPr>
              <a:t>，</a:t>
            </a:r>
            <a:endParaRPr lang="en-US" altLang="zh-CN" sz="1800" smtClean="0">
              <a:solidFill>
                <a:srgbClr val="006666"/>
              </a:solidFill>
              <a:latin typeface="Consolas" pitchFamily="49" charset="0"/>
              <a:cs typeface="Consolas" pitchFamily="49" charset="0"/>
            </a:endParaRPr>
          </a:p>
          <a:p>
            <a:pPr algn="l"/>
            <a:r>
              <a:rPr lang="en-US" altLang="zh-CN" sz="1800" smtClean="0">
                <a:solidFill>
                  <a:srgbClr val="006666"/>
                </a:solidFill>
                <a:latin typeface="Consolas" pitchFamily="49" charset="0"/>
                <a:cs typeface="Consolas" pitchFamily="49" charset="0"/>
              </a:rPr>
              <a:t>             5</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6</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7</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8</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9</a:t>
            </a:r>
          </a:p>
        </p:txBody>
      </p:sp>
      <p:sp>
        <p:nvSpPr>
          <p:cNvPr id="16" name="右箭头 15"/>
          <p:cNvSpPr/>
          <p:nvPr/>
        </p:nvSpPr>
        <p:spPr bwMode="auto">
          <a:xfrm>
            <a:off x="4500562" y="2143116"/>
            <a:ext cx="571504" cy="285752"/>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214282" y="785794"/>
            <a:ext cx="3500462" cy="6463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buBlip>
                <a:blip r:embed="rId2"/>
              </a:buBlip>
            </a:pPr>
            <a:r>
              <a:rPr lang="en-US" altLang="zh-CN" sz="1800" smtClean="0">
                <a:solidFill>
                  <a:srgbClr val="0000FF"/>
                </a:solidFill>
                <a:latin typeface="Consolas" pitchFamily="49" charset="0"/>
                <a:cs typeface="Consolas" pitchFamily="49" charset="0"/>
              </a:rPr>
              <a:t>abc12.dat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3</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4</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5</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6</a:t>
            </a:r>
          </a:p>
          <a:p>
            <a:pPr marL="457200" indent="-457200" algn="l">
              <a:buBlip>
                <a:blip r:embed="rId2"/>
              </a:buBlip>
            </a:pPr>
            <a:r>
              <a:rPr lang="en-US" altLang="zh-CN" sz="1800" smtClean="0">
                <a:solidFill>
                  <a:srgbClr val="0000FF"/>
                </a:solidFill>
                <a:latin typeface="Consolas" pitchFamily="49" charset="0"/>
                <a:cs typeface="Consolas" pitchFamily="49" charset="0"/>
              </a:rPr>
              <a:t>abc34.dat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1</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7</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8</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9</a:t>
            </a:r>
          </a:p>
        </p:txBody>
      </p:sp>
      <p:grpSp>
        <p:nvGrpSpPr>
          <p:cNvPr id="20" name="组合 19"/>
          <p:cNvGrpSpPr/>
          <p:nvPr/>
        </p:nvGrpSpPr>
        <p:grpSpPr>
          <a:xfrm>
            <a:off x="1071538" y="3273982"/>
            <a:ext cx="7572428" cy="1012274"/>
            <a:chOff x="1071538" y="3273982"/>
            <a:chExt cx="7572428" cy="1012274"/>
          </a:xfrm>
        </p:grpSpPr>
        <p:sp>
          <p:nvSpPr>
            <p:cNvPr id="10" name="TextBox 9"/>
            <p:cNvSpPr txBox="1"/>
            <p:nvPr/>
          </p:nvSpPr>
          <p:spPr>
            <a:xfrm>
              <a:off x="1071538" y="3916924"/>
              <a:ext cx="7572428"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abc12.dat</a:t>
              </a:r>
              <a:r>
                <a:rPr lang="zh-CN" altLang="en-US"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abc34.dat</a:t>
              </a:r>
              <a:r>
                <a:rPr lang="zh-CN" altLang="en-US" sz="1800" smtClean="0">
                  <a:solidFill>
                    <a:srgbClr val="0000FF"/>
                  </a:solidFill>
                  <a:latin typeface="Consolas" pitchFamily="49" charset="0"/>
                  <a:ea typeface="仿宋" pitchFamily="49" charset="-122"/>
                  <a:cs typeface="Consolas" pitchFamily="49" charset="0"/>
                </a:rPr>
                <a:t>中每个记录读一次写一次（写入</a:t>
              </a:r>
              <a:r>
                <a:rPr lang="en-US" altLang="zh-CN" sz="1800" smtClean="0">
                  <a:solidFill>
                    <a:srgbClr val="0000FF"/>
                  </a:solidFill>
                  <a:latin typeface="Consolas" pitchFamily="49" charset="0"/>
                  <a:ea typeface="仿宋" pitchFamily="49" charset="-122"/>
                  <a:cs typeface="Consolas" pitchFamily="49" charset="0"/>
                </a:rPr>
                <a:t>abc1234.dat</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18" name="下箭头 17"/>
            <p:cNvSpPr/>
            <p:nvPr/>
          </p:nvSpPr>
          <p:spPr bwMode="auto">
            <a:xfrm>
              <a:off x="3857620" y="3273982"/>
              <a:ext cx="285752" cy="500066"/>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a:p>
          </p:txBody>
        </p:sp>
      </p:grpSp>
      <p:sp>
        <p:nvSpPr>
          <p:cNvPr id="21" name="灯片编号占位符 20"/>
          <p:cNvSpPr>
            <a:spLocks noGrp="1"/>
          </p:cNvSpPr>
          <p:nvPr>
            <p:ph type="sldNum" sz="quarter" idx="12"/>
          </p:nvPr>
        </p:nvSpPr>
        <p:spPr/>
        <p:txBody>
          <a:bodyPr/>
          <a:lstStyle/>
          <a:p>
            <a:fld id="{61B62B3A-2870-408C-9F18-2C674C90AA9B}" type="slidenum">
              <a:rPr lang="en-US" altLang="zh-CN" smtClean="0"/>
              <a:pPr/>
              <a:t>10</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57620" y="2671700"/>
            <a:ext cx="714380" cy="369332"/>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2" name="圆角矩形 11"/>
          <p:cNvSpPr/>
          <p:nvPr/>
        </p:nvSpPr>
        <p:spPr bwMode="auto">
          <a:xfrm>
            <a:off x="3500430" y="1643050"/>
            <a:ext cx="1428760" cy="92869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zh-CN" altLang="en-US" sz="1800" smtClean="0">
                <a:latin typeface="Consolas" pitchFamily="49" charset="0"/>
                <a:ea typeface="楷体" pitchFamily="49" charset="-122"/>
                <a:cs typeface="Consolas" pitchFamily="49" charset="0"/>
              </a:rPr>
              <a:t>内存</a:t>
            </a:r>
            <a:endParaRPr lang="zh-CN" altLang="en-US" sz="1800">
              <a:latin typeface="Consolas" pitchFamily="49" charset="0"/>
              <a:ea typeface="楷体" pitchFamily="49" charset="-122"/>
              <a:cs typeface="Consolas" pitchFamily="49" charset="0"/>
            </a:endParaRPr>
          </a:p>
        </p:txBody>
      </p:sp>
      <p:sp>
        <p:nvSpPr>
          <p:cNvPr id="13" name="圆柱形 12"/>
          <p:cNvSpPr/>
          <p:nvPr/>
        </p:nvSpPr>
        <p:spPr bwMode="auto">
          <a:xfrm>
            <a:off x="1714480" y="2428868"/>
            <a:ext cx="1285884" cy="857256"/>
          </a:xfrm>
          <a:prstGeom prst="ca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rtlCol="0" anchor="ctr"/>
          <a:lstStyle/>
          <a:p>
            <a:r>
              <a:rPr lang="en-US" altLang="zh-CN" sz="1600" smtClean="0">
                <a:latin typeface="Consolas" pitchFamily="49" charset="0"/>
                <a:ea typeface="楷体" pitchFamily="49" charset="-122"/>
                <a:cs typeface="Consolas" pitchFamily="49" charset="0"/>
              </a:rPr>
              <a:t>abc1234.dat</a:t>
            </a:r>
          </a:p>
          <a:p>
            <a:r>
              <a:rPr lang="en-US" altLang="zh-CN" sz="1600" smtClean="0">
                <a:latin typeface="Consolas" pitchFamily="49" charset="0"/>
                <a:ea typeface="楷体" pitchFamily="49" charset="-122"/>
                <a:cs typeface="Consolas" pitchFamily="49" charset="0"/>
              </a:rPr>
              <a:t>abc5.dat</a:t>
            </a:r>
            <a:endParaRPr lang="zh-CN" altLang="en-US" sz="1600">
              <a:latin typeface="Consolas" pitchFamily="49" charset="0"/>
              <a:cs typeface="Consolas" pitchFamily="49" charset="0"/>
            </a:endParaRPr>
          </a:p>
        </p:txBody>
      </p:sp>
      <p:sp>
        <p:nvSpPr>
          <p:cNvPr id="14" name="圆角右箭头 13"/>
          <p:cNvSpPr/>
          <p:nvPr/>
        </p:nvSpPr>
        <p:spPr bwMode="auto">
          <a:xfrm>
            <a:off x="2643174" y="1928802"/>
            <a:ext cx="714380" cy="428628"/>
          </a:xfrm>
          <a:prstGeom prst="ben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5929322" y="2000240"/>
            <a:ext cx="2857520" cy="646331"/>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abc.dat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1</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2</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3</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4</a:t>
            </a:r>
            <a:r>
              <a:rPr lang="zh-CN" altLang="en-US" sz="1800" smtClean="0">
                <a:solidFill>
                  <a:srgbClr val="006666"/>
                </a:solidFill>
                <a:latin typeface="Consolas" pitchFamily="49" charset="0"/>
                <a:cs typeface="Consolas" pitchFamily="49" charset="0"/>
              </a:rPr>
              <a:t>，</a:t>
            </a:r>
            <a:endParaRPr lang="en-US" altLang="zh-CN" sz="1800" smtClean="0">
              <a:solidFill>
                <a:srgbClr val="006666"/>
              </a:solidFill>
              <a:latin typeface="Consolas" pitchFamily="49" charset="0"/>
              <a:cs typeface="Consolas" pitchFamily="49" charset="0"/>
            </a:endParaRPr>
          </a:p>
          <a:p>
            <a:pPr algn="l"/>
            <a:r>
              <a:rPr lang="en-US" altLang="zh-CN" sz="1800" smtClean="0">
                <a:solidFill>
                  <a:srgbClr val="006666"/>
                </a:solidFill>
                <a:latin typeface="Consolas" pitchFamily="49" charset="0"/>
                <a:cs typeface="Consolas" pitchFamily="49" charset="0"/>
              </a:rPr>
              <a:t>   5</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6</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7</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8</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9</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10</a:t>
            </a:r>
          </a:p>
        </p:txBody>
      </p:sp>
      <p:sp>
        <p:nvSpPr>
          <p:cNvPr id="16" name="右箭头 15"/>
          <p:cNvSpPr/>
          <p:nvPr/>
        </p:nvSpPr>
        <p:spPr bwMode="auto">
          <a:xfrm>
            <a:off x="5143504" y="2143116"/>
            <a:ext cx="571504" cy="285752"/>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142844" y="857232"/>
            <a:ext cx="5143536" cy="6463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buBlip>
                <a:blip r:embed="rId2"/>
              </a:buBlip>
            </a:pPr>
            <a:r>
              <a:rPr lang="en-US" altLang="zh-CN" sz="1800" smtClean="0">
                <a:solidFill>
                  <a:srgbClr val="0000FF"/>
                </a:solidFill>
                <a:latin typeface="Consolas" pitchFamily="49" charset="0"/>
                <a:cs typeface="Consolas" pitchFamily="49" charset="0"/>
              </a:rPr>
              <a:t>abc1234.dat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1</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3</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4</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5</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6</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7</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8</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9</a:t>
            </a:r>
          </a:p>
          <a:p>
            <a:pPr marL="457200" indent="-457200" algn="l">
              <a:buBlip>
                <a:blip r:embed="rId2"/>
              </a:buBlip>
            </a:pPr>
            <a:r>
              <a:rPr lang="en-US" altLang="zh-CN" sz="1800" smtClean="0">
                <a:solidFill>
                  <a:srgbClr val="0000FF"/>
                </a:solidFill>
                <a:latin typeface="Consolas" pitchFamily="49" charset="0"/>
                <a:cs typeface="Consolas" pitchFamily="49" charset="0"/>
              </a:rPr>
              <a:t>abc5.dat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2</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10</a:t>
            </a:r>
          </a:p>
        </p:txBody>
      </p:sp>
      <p:grpSp>
        <p:nvGrpSpPr>
          <p:cNvPr id="20" name="组合 19"/>
          <p:cNvGrpSpPr/>
          <p:nvPr/>
        </p:nvGrpSpPr>
        <p:grpSpPr>
          <a:xfrm>
            <a:off x="1214414" y="3345420"/>
            <a:ext cx="7143800" cy="1012274"/>
            <a:chOff x="1214414" y="3345420"/>
            <a:chExt cx="7143800" cy="1012274"/>
          </a:xfrm>
        </p:grpSpPr>
        <p:sp>
          <p:nvSpPr>
            <p:cNvPr id="10" name="TextBox 9"/>
            <p:cNvSpPr txBox="1"/>
            <p:nvPr/>
          </p:nvSpPr>
          <p:spPr>
            <a:xfrm>
              <a:off x="1214414" y="3988362"/>
              <a:ext cx="7143800"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abc1234.dat</a:t>
              </a:r>
              <a:r>
                <a:rPr lang="zh-CN" altLang="en-US"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abc5.dat</a:t>
              </a:r>
              <a:r>
                <a:rPr lang="zh-CN" altLang="en-US" sz="1800" smtClean="0">
                  <a:solidFill>
                    <a:srgbClr val="0000FF"/>
                  </a:solidFill>
                  <a:latin typeface="Consolas" pitchFamily="49" charset="0"/>
                  <a:ea typeface="仿宋" pitchFamily="49" charset="-122"/>
                  <a:cs typeface="Consolas" pitchFamily="49" charset="0"/>
                </a:rPr>
                <a:t>中每个记录读一次写一次（写入</a:t>
              </a:r>
              <a:r>
                <a:rPr lang="en-US" altLang="zh-CN" sz="1800" smtClean="0">
                  <a:solidFill>
                    <a:srgbClr val="0000FF"/>
                  </a:solidFill>
                  <a:latin typeface="Consolas" pitchFamily="49" charset="0"/>
                  <a:ea typeface="仿宋" pitchFamily="49" charset="-122"/>
                  <a:cs typeface="Consolas" pitchFamily="49" charset="0"/>
                </a:rPr>
                <a:t>abc.dat</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18" name="下箭头 17"/>
            <p:cNvSpPr/>
            <p:nvPr/>
          </p:nvSpPr>
          <p:spPr bwMode="auto">
            <a:xfrm>
              <a:off x="4000496" y="3345420"/>
              <a:ext cx="285752" cy="500066"/>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a:p>
          </p:txBody>
        </p:sp>
      </p:grpSp>
      <p:sp>
        <p:nvSpPr>
          <p:cNvPr id="21" name="灯片编号占位符 20"/>
          <p:cNvSpPr>
            <a:spLocks noGrp="1"/>
          </p:cNvSpPr>
          <p:nvPr>
            <p:ph type="sldNum" sz="quarter" idx="12"/>
          </p:nvPr>
        </p:nvSpPr>
        <p:spPr/>
        <p:txBody>
          <a:bodyPr/>
          <a:lstStyle/>
          <a:p>
            <a:fld id="{61B62B3A-2870-408C-9F18-2C674C90AA9B}" type="slidenum">
              <a:rPr lang="en-US" altLang="zh-CN" smtClean="0"/>
              <a:pPr/>
              <a:t>11</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4000528" cy="400110"/>
          </a:xfrm>
          <a:prstGeom prst="rect">
            <a:avLst/>
          </a:prstGeom>
          <a:noFill/>
        </p:spPr>
        <p:txBody>
          <a:bodyPr wrap="square" rtlCol="0">
            <a:spAutoFit/>
          </a:bodyPr>
          <a:lstStyle/>
          <a:p>
            <a:pPr algn="l"/>
            <a:r>
              <a:rPr kumimoji="1" lang="zh-CN" altLang="en-US" sz="2000" smtClean="0">
                <a:solidFill>
                  <a:srgbClr val="FF0000"/>
                </a:solidFill>
                <a:latin typeface="华文中宋" pitchFamily="2" charset="-122"/>
                <a:ea typeface="华文中宋" pitchFamily="2" charset="-122"/>
                <a:cs typeface="Consolas" pitchFamily="49" charset="0"/>
              </a:rPr>
              <a:t>归并过程对应的归并树</a:t>
            </a:r>
            <a:endParaRPr lang="zh-CN" altLang="en-US" sz="2000">
              <a:solidFill>
                <a:srgbClr val="FF0000"/>
              </a:solidFill>
              <a:latin typeface="华文中宋" pitchFamily="2" charset="-122"/>
              <a:ea typeface="华文中宋" pitchFamily="2" charset="-122"/>
              <a:cs typeface="Consolas" pitchFamily="49" charset="0"/>
            </a:endParaRPr>
          </a:p>
        </p:txBody>
      </p:sp>
      <p:grpSp>
        <p:nvGrpSpPr>
          <p:cNvPr id="41" name="组合 40"/>
          <p:cNvGrpSpPr/>
          <p:nvPr/>
        </p:nvGrpSpPr>
        <p:grpSpPr>
          <a:xfrm>
            <a:off x="1500166" y="785794"/>
            <a:ext cx="7643835" cy="4071966"/>
            <a:chOff x="642910" y="785794"/>
            <a:chExt cx="7716633" cy="4186324"/>
          </a:xfrm>
        </p:grpSpPr>
        <p:sp>
          <p:nvSpPr>
            <p:cNvPr id="4" name="圆角矩形 3"/>
            <p:cNvSpPr/>
            <p:nvPr/>
          </p:nvSpPr>
          <p:spPr bwMode="auto">
            <a:xfrm>
              <a:off x="714348" y="1285860"/>
              <a:ext cx="1071570"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5</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 name="TextBox 4"/>
            <p:cNvSpPr txBox="1"/>
            <p:nvPr/>
          </p:nvSpPr>
          <p:spPr>
            <a:xfrm>
              <a:off x="642910" y="785794"/>
              <a:ext cx="1370249"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abc1.dat</a:t>
              </a:r>
              <a:endParaRPr lang="zh-CN" altLang="en-US" sz="1600">
                <a:solidFill>
                  <a:srgbClr val="0000FF"/>
                </a:solidFill>
                <a:latin typeface="Consolas" pitchFamily="49" charset="0"/>
                <a:cs typeface="Consolas" pitchFamily="49" charset="0"/>
              </a:endParaRPr>
            </a:p>
          </p:txBody>
        </p:sp>
        <p:sp>
          <p:nvSpPr>
            <p:cNvPr id="6" name="圆角矩形 5"/>
            <p:cNvSpPr/>
            <p:nvPr/>
          </p:nvSpPr>
          <p:spPr bwMode="auto">
            <a:xfrm>
              <a:off x="2285984" y="1285860"/>
              <a:ext cx="1071570"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3</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7" name="TextBox 6"/>
            <p:cNvSpPr txBox="1"/>
            <p:nvPr/>
          </p:nvSpPr>
          <p:spPr>
            <a:xfrm>
              <a:off x="2214546" y="785794"/>
              <a:ext cx="1385217"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abc2.dat</a:t>
              </a:r>
              <a:endParaRPr lang="zh-CN" altLang="en-US" sz="1600">
                <a:solidFill>
                  <a:srgbClr val="0000FF"/>
                </a:solidFill>
                <a:latin typeface="Consolas" pitchFamily="49" charset="0"/>
                <a:cs typeface="Consolas" pitchFamily="49" charset="0"/>
              </a:endParaRPr>
            </a:p>
          </p:txBody>
        </p:sp>
        <p:sp>
          <p:nvSpPr>
            <p:cNvPr id="10" name="圆角矩形 9"/>
            <p:cNvSpPr/>
            <p:nvPr/>
          </p:nvSpPr>
          <p:spPr bwMode="auto">
            <a:xfrm>
              <a:off x="1142976" y="2428868"/>
              <a:ext cx="1785950"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3</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4</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5</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1" name="TextBox 10"/>
            <p:cNvSpPr txBox="1"/>
            <p:nvPr/>
          </p:nvSpPr>
          <p:spPr>
            <a:xfrm>
              <a:off x="1500166" y="2028758"/>
              <a:ext cx="1357322"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abc12.dat</a:t>
              </a:r>
              <a:endParaRPr lang="zh-CN" altLang="en-US" sz="1600">
                <a:solidFill>
                  <a:srgbClr val="0000FF"/>
                </a:solidFill>
                <a:latin typeface="Consolas" pitchFamily="49" charset="0"/>
                <a:cs typeface="Consolas" pitchFamily="49" charset="0"/>
              </a:endParaRPr>
            </a:p>
          </p:txBody>
        </p:sp>
        <p:cxnSp>
          <p:nvCxnSpPr>
            <p:cNvPr id="13" name="直接连接符 12"/>
            <p:cNvCxnSpPr>
              <a:stCxn id="4" idx="2"/>
            </p:cNvCxnSpPr>
            <p:nvPr/>
          </p:nvCxnSpPr>
          <p:spPr>
            <a:xfrm rot="16200000" flipH="1">
              <a:off x="1089397" y="1946661"/>
              <a:ext cx="642944" cy="321473"/>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4" name="直接连接符 13"/>
            <p:cNvCxnSpPr>
              <a:stCxn id="6" idx="2"/>
            </p:cNvCxnSpPr>
            <p:nvPr/>
          </p:nvCxnSpPr>
          <p:spPr>
            <a:xfrm rot="5400000">
              <a:off x="2375281" y="1982382"/>
              <a:ext cx="642944" cy="250033"/>
            </a:xfrm>
            <a:prstGeom prst="line">
              <a:avLst/>
            </a:prstGeom>
            <a:ln/>
          </p:spPr>
          <p:style>
            <a:lnRef idx="2">
              <a:schemeClr val="accent5"/>
            </a:lnRef>
            <a:fillRef idx="0">
              <a:schemeClr val="accent5"/>
            </a:fillRef>
            <a:effectRef idx="1">
              <a:schemeClr val="accent5"/>
            </a:effectRef>
            <a:fontRef idx="minor">
              <a:schemeClr val="tx1"/>
            </a:fontRef>
          </p:style>
        </p:cxnSp>
        <p:sp>
          <p:nvSpPr>
            <p:cNvPr id="18" name="圆角矩形 17"/>
            <p:cNvSpPr/>
            <p:nvPr/>
          </p:nvSpPr>
          <p:spPr bwMode="auto">
            <a:xfrm>
              <a:off x="4000496" y="1285860"/>
              <a:ext cx="1071570"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8</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19" name="TextBox 18"/>
            <p:cNvSpPr txBox="1"/>
            <p:nvPr/>
          </p:nvSpPr>
          <p:spPr>
            <a:xfrm>
              <a:off x="3929058" y="785794"/>
              <a:ext cx="1329427"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abc3.dat</a:t>
              </a:r>
              <a:endParaRPr lang="zh-CN" altLang="en-US" sz="1600">
                <a:solidFill>
                  <a:srgbClr val="0000FF"/>
                </a:solidFill>
                <a:latin typeface="Consolas" pitchFamily="49" charset="0"/>
                <a:cs typeface="Consolas" pitchFamily="49" charset="0"/>
              </a:endParaRPr>
            </a:p>
          </p:txBody>
        </p:sp>
        <p:sp>
          <p:nvSpPr>
            <p:cNvPr id="20" name="圆角矩形 19"/>
            <p:cNvSpPr/>
            <p:nvPr/>
          </p:nvSpPr>
          <p:spPr bwMode="auto">
            <a:xfrm>
              <a:off x="5572132" y="1285860"/>
              <a:ext cx="1071570"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5500694" y="785794"/>
              <a:ext cx="1344395"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abc4.dat</a:t>
              </a:r>
              <a:endParaRPr lang="zh-CN" altLang="en-US" sz="1600">
                <a:solidFill>
                  <a:srgbClr val="0000FF"/>
                </a:solidFill>
                <a:latin typeface="Consolas" pitchFamily="49" charset="0"/>
                <a:cs typeface="Consolas" pitchFamily="49" charset="0"/>
              </a:endParaRPr>
            </a:p>
          </p:txBody>
        </p:sp>
        <p:sp>
          <p:nvSpPr>
            <p:cNvPr id="22" name="圆角矩形 21"/>
            <p:cNvSpPr/>
            <p:nvPr/>
          </p:nvSpPr>
          <p:spPr bwMode="auto">
            <a:xfrm>
              <a:off x="4429124" y="2428868"/>
              <a:ext cx="1785950"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7</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8</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4786314" y="2028758"/>
              <a:ext cx="1357322"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abc34.dat</a:t>
              </a:r>
              <a:endParaRPr lang="zh-CN" altLang="en-US" sz="1600">
                <a:solidFill>
                  <a:srgbClr val="0000FF"/>
                </a:solidFill>
                <a:latin typeface="Consolas" pitchFamily="49" charset="0"/>
                <a:cs typeface="Consolas" pitchFamily="49" charset="0"/>
              </a:endParaRPr>
            </a:p>
          </p:txBody>
        </p:sp>
        <p:cxnSp>
          <p:nvCxnSpPr>
            <p:cNvPr id="24" name="直接连接符 23"/>
            <p:cNvCxnSpPr>
              <a:stCxn id="18" idx="2"/>
            </p:cNvCxnSpPr>
            <p:nvPr/>
          </p:nvCxnSpPr>
          <p:spPr>
            <a:xfrm rot="16200000" flipH="1">
              <a:off x="4375545" y="1946661"/>
              <a:ext cx="642944" cy="321473"/>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25" name="直接连接符 24"/>
            <p:cNvCxnSpPr>
              <a:stCxn id="20" idx="2"/>
            </p:cNvCxnSpPr>
            <p:nvPr/>
          </p:nvCxnSpPr>
          <p:spPr>
            <a:xfrm rot="5400000">
              <a:off x="5661429" y="1982382"/>
              <a:ext cx="642944" cy="250033"/>
            </a:xfrm>
            <a:prstGeom prst="line">
              <a:avLst/>
            </a:prstGeom>
            <a:ln/>
          </p:spPr>
          <p:style>
            <a:lnRef idx="2">
              <a:schemeClr val="accent5"/>
            </a:lnRef>
            <a:fillRef idx="0">
              <a:schemeClr val="accent5"/>
            </a:fillRef>
            <a:effectRef idx="1">
              <a:schemeClr val="accent5"/>
            </a:effectRef>
            <a:fontRef idx="minor">
              <a:schemeClr val="tx1"/>
            </a:fontRef>
          </p:style>
        </p:cxnSp>
        <p:sp>
          <p:nvSpPr>
            <p:cNvPr id="26" name="圆角矩形 25"/>
            <p:cNvSpPr/>
            <p:nvPr/>
          </p:nvSpPr>
          <p:spPr bwMode="auto">
            <a:xfrm>
              <a:off x="2000232" y="3400482"/>
              <a:ext cx="3643338"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3</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4</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5</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6</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7</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8</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3214678" y="3000372"/>
              <a:ext cx="1827452"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abc1234.dat</a:t>
              </a:r>
              <a:endParaRPr lang="zh-CN" altLang="en-US" sz="1600">
                <a:solidFill>
                  <a:srgbClr val="0000FF"/>
                </a:solidFill>
                <a:latin typeface="Consolas" pitchFamily="49" charset="0"/>
                <a:cs typeface="Consolas" pitchFamily="49" charset="0"/>
              </a:endParaRPr>
            </a:p>
          </p:txBody>
        </p:sp>
        <p:cxnSp>
          <p:nvCxnSpPr>
            <p:cNvPr id="28" name="直接连接符 27"/>
            <p:cNvCxnSpPr/>
            <p:nvPr/>
          </p:nvCxnSpPr>
          <p:spPr>
            <a:xfrm rot="16200000" flipH="1">
              <a:off x="2018092" y="3018231"/>
              <a:ext cx="500067" cy="321474"/>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29" name="直接连接符 28"/>
            <p:cNvCxnSpPr/>
            <p:nvPr/>
          </p:nvCxnSpPr>
          <p:spPr>
            <a:xfrm rot="5400000">
              <a:off x="5036347" y="3036093"/>
              <a:ext cx="500066" cy="285752"/>
            </a:xfrm>
            <a:prstGeom prst="line">
              <a:avLst/>
            </a:prstGeom>
            <a:ln/>
          </p:spPr>
          <p:style>
            <a:lnRef idx="2">
              <a:schemeClr val="accent5"/>
            </a:lnRef>
            <a:fillRef idx="0">
              <a:schemeClr val="accent5"/>
            </a:fillRef>
            <a:effectRef idx="1">
              <a:schemeClr val="accent5"/>
            </a:effectRef>
            <a:fontRef idx="minor">
              <a:schemeClr val="tx1"/>
            </a:fontRef>
          </p:style>
        </p:cxnSp>
        <p:sp>
          <p:nvSpPr>
            <p:cNvPr id="30" name="圆角矩形 29"/>
            <p:cNvSpPr/>
            <p:nvPr/>
          </p:nvSpPr>
          <p:spPr bwMode="auto">
            <a:xfrm>
              <a:off x="3286116" y="4472052"/>
              <a:ext cx="4071966"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2</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3</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4</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5</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6</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7</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8</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9</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5072066" y="4071942"/>
              <a:ext cx="1340312"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abc.dat</a:t>
              </a:r>
              <a:endParaRPr lang="zh-CN" altLang="en-US" sz="1600">
                <a:solidFill>
                  <a:srgbClr val="0000FF"/>
                </a:solidFill>
                <a:latin typeface="Consolas" pitchFamily="49" charset="0"/>
                <a:cs typeface="Consolas" pitchFamily="49" charset="0"/>
              </a:endParaRPr>
            </a:p>
          </p:txBody>
        </p:sp>
        <p:cxnSp>
          <p:nvCxnSpPr>
            <p:cNvPr id="32" name="直接连接符 31"/>
            <p:cNvCxnSpPr/>
            <p:nvPr/>
          </p:nvCxnSpPr>
          <p:spPr>
            <a:xfrm rot="16200000" flipH="1">
              <a:off x="3554008" y="4054081"/>
              <a:ext cx="571505" cy="321476"/>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3" name="直接连接符 32"/>
            <p:cNvCxnSpPr>
              <a:stCxn id="34" idx="2"/>
            </p:cNvCxnSpPr>
            <p:nvPr/>
          </p:nvCxnSpPr>
          <p:spPr>
            <a:xfrm rot="5400000">
              <a:off x="5840025" y="2661042"/>
              <a:ext cx="2714644" cy="964413"/>
            </a:xfrm>
            <a:prstGeom prst="line">
              <a:avLst/>
            </a:prstGeom>
            <a:ln/>
          </p:spPr>
          <p:style>
            <a:lnRef idx="2">
              <a:schemeClr val="accent5"/>
            </a:lnRef>
            <a:fillRef idx="0">
              <a:schemeClr val="accent5"/>
            </a:fillRef>
            <a:effectRef idx="1">
              <a:schemeClr val="accent5"/>
            </a:effectRef>
            <a:fontRef idx="minor">
              <a:schemeClr val="tx1"/>
            </a:fontRef>
          </p:style>
        </p:cxnSp>
        <p:sp>
          <p:nvSpPr>
            <p:cNvPr id="34" name="圆角矩形 33"/>
            <p:cNvSpPr/>
            <p:nvPr/>
          </p:nvSpPr>
          <p:spPr bwMode="auto">
            <a:xfrm>
              <a:off x="7143768" y="1285860"/>
              <a:ext cx="1071570" cy="50006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800" smtClean="0">
                  <a:solidFill>
                    <a:srgbClr val="0000FF"/>
                  </a:solidFill>
                  <a:latin typeface="Consolas" pitchFamily="49" charset="0"/>
                  <a:cs typeface="Consolas" pitchFamily="49" charset="0"/>
                </a:rPr>
                <a:t>2</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6917208" y="785794"/>
              <a:ext cx="1442335" cy="348062"/>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abc5.dat</a:t>
              </a:r>
              <a:endParaRPr lang="zh-CN" altLang="en-US" sz="1600">
                <a:solidFill>
                  <a:srgbClr val="0000FF"/>
                </a:solidFill>
                <a:latin typeface="Consolas" pitchFamily="49" charset="0"/>
                <a:cs typeface="Consolas" pitchFamily="49" charset="0"/>
              </a:endParaRPr>
            </a:p>
          </p:txBody>
        </p:sp>
      </p:grpSp>
      <p:sp>
        <p:nvSpPr>
          <p:cNvPr id="42" name="TextBox 41"/>
          <p:cNvSpPr txBox="1"/>
          <p:nvPr/>
        </p:nvSpPr>
        <p:spPr>
          <a:xfrm>
            <a:off x="571472" y="4857760"/>
            <a:ext cx="2500330" cy="369332"/>
          </a:xfrm>
          <a:prstGeom prst="rect">
            <a:avLst/>
          </a:prstGeom>
          <a:noFill/>
        </p:spPr>
        <p:txBody>
          <a:bodyPr wrap="square" rtlCol="0">
            <a:spAutoFit/>
          </a:bodyPr>
          <a:lstStyle/>
          <a:p>
            <a:pPr algn="l"/>
            <a:r>
              <a:rPr kumimoji="1" lang="zh-CN" altLang="en-US" sz="1800" smtClean="0">
                <a:solidFill>
                  <a:srgbClr val="0000FF"/>
                </a:solidFill>
                <a:latin typeface="Consolas" pitchFamily="49" charset="0"/>
                <a:ea typeface="楷体" pitchFamily="49" charset="-122"/>
                <a:cs typeface="Consolas" pitchFamily="49" charset="0"/>
              </a:rPr>
              <a:t>归并过程</a:t>
            </a:r>
            <a:r>
              <a:rPr lang="zh-CN" altLang="en-US" sz="1800" smtClean="0">
                <a:solidFill>
                  <a:srgbClr val="0000FF"/>
                </a:solidFill>
                <a:latin typeface="Consolas" pitchFamily="49" charset="0"/>
                <a:ea typeface="楷体" pitchFamily="49" charset="-122"/>
                <a:cs typeface="Consolas" pitchFamily="49" charset="0"/>
              </a:rPr>
              <a:t>的性能：</a:t>
            </a:r>
            <a:endParaRPr lang="zh-CN" altLang="en-US" sz="18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642910" y="5357826"/>
            <a:ext cx="5357850" cy="10127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记录读写次数。</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内存中归并时需要关键字比较次数。</a:t>
            </a:r>
            <a:endParaRPr lang="zh-CN" altLang="en-US" sz="1800">
              <a:solidFill>
                <a:srgbClr val="0000FF"/>
              </a:solidFill>
              <a:latin typeface="Consolas" pitchFamily="49" charset="0"/>
              <a:ea typeface="仿宋" pitchFamily="49" charset="-122"/>
              <a:cs typeface="Consolas" pitchFamily="49" charset="0"/>
            </a:endParaRPr>
          </a:p>
        </p:txBody>
      </p:sp>
      <p:grpSp>
        <p:nvGrpSpPr>
          <p:cNvPr id="50" name="组合 49"/>
          <p:cNvGrpSpPr/>
          <p:nvPr/>
        </p:nvGrpSpPr>
        <p:grpSpPr>
          <a:xfrm>
            <a:off x="-32" y="2071678"/>
            <a:ext cx="2143140" cy="1355063"/>
            <a:chOff x="-32" y="2071678"/>
            <a:chExt cx="2143140" cy="1355063"/>
          </a:xfrm>
        </p:grpSpPr>
        <p:sp>
          <p:nvSpPr>
            <p:cNvPr id="44" name="TextBox 43"/>
            <p:cNvSpPr txBox="1"/>
            <p:nvPr/>
          </p:nvSpPr>
          <p:spPr>
            <a:xfrm>
              <a:off x="-32" y="2226412"/>
              <a:ext cx="1785950" cy="1200329"/>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abc1.dat</a:t>
              </a:r>
              <a:r>
                <a:rPr lang="zh-CN" altLang="en-US" sz="1800" smtClean="0">
                  <a:solidFill>
                    <a:srgbClr val="0000FF"/>
                  </a:solidFill>
                  <a:latin typeface="Consolas" pitchFamily="49" charset="0"/>
                  <a:ea typeface="仿宋" pitchFamily="49" charset="-122"/>
                  <a:cs typeface="Consolas" pitchFamily="49" charset="0"/>
                </a:rPr>
                <a:t>中每个记录读一次写一次（写入</a:t>
              </a:r>
              <a:r>
                <a:rPr lang="en-US" altLang="zh-CN" sz="1800" smtClean="0">
                  <a:solidFill>
                    <a:srgbClr val="0000FF"/>
                  </a:solidFill>
                  <a:latin typeface="Consolas" pitchFamily="49" charset="0"/>
                  <a:ea typeface="仿宋" pitchFamily="49" charset="-122"/>
                  <a:cs typeface="Consolas" pitchFamily="49" charset="0"/>
                </a:rPr>
                <a:t>abc12.dat</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46" name="直接箭头连接符 45"/>
            <p:cNvCxnSpPr/>
            <p:nvPr/>
          </p:nvCxnSpPr>
          <p:spPr>
            <a:xfrm rot="5400000" flipH="1" flipV="1">
              <a:off x="1607323" y="2107397"/>
              <a:ext cx="571504" cy="500066"/>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grpSp>
      <p:sp>
        <p:nvSpPr>
          <p:cNvPr id="37" name="灯片编号占位符 36"/>
          <p:cNvSpPr>
            <a:spLocks noGrp="1"/>
          </p:cNvSpPr>
          <p:nvPr>
            <p:ph type="sldNum" sz="quarter" idx="12"/>
          </p:nvPr>
        </p:nvSpPr>
        <p:spPr/>
        <p:txBody>
          <a:bodyPr/>
          <a:lstStyle/>
          <a:p>
            <a:fld id="{61B62B3A-2870-408C-9F18-2C674C90AA9B}" type="slidenum">
              <a:rPr lang="en-US" altLang="zh-CN" smtClean="0"/>
              <a:pPr/>
              <a:t>12</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500034" y="1428736"/>
            <a:ext cx="4786346" cy="455253"/>
          </a:xfrm>
          <a:prstGeom prst="rect">
            <a:avLst/>
          </a:prstGeom>
          <a:noFill/>
          <a:ln w="9525">
            <a:noFill/>
            <a:miter lim="800000"/>
            <a:headEnd/>
            <a:tailEnd/>
          </a:ln>
          <a:effectLst/>
        </p:spPr>
        <p:txBody>
          <a:bodyPr wrap="square">
            <a:spAutoFit/>
          </a:bodyPr>
          <a:lstStyle/>
          <a:p>
            <a:pPr algn="l">
              <a:lnSpc>
                <a:spcPct val="150000"/>
              </a:lnSpc>
              <a:spcBef>
                <a:spcPct val="50000"/>
              </a:spcBef>
            </a:pPr>
            <a:r>
              <a:rPr kumimoji="1" lang="zh-CN" altLang="en-US" sz="1800" smtClean="0">
                <a:solidFill>
                  <a:srgbClr val="0000FF"/>
                </a:solidFill>
                <a:ea typeface="楷体" pitchFamily="49" charset="-122"/>
                <a:cs typeface="Times New Roman" pitchFamily="18" charset="0"/>
              </a:rPr>
              <a:t>外存</a:t>
            </a:r>
            <a:r>
              <a:rPr kumimoji="1" lang="zh-CN" altLang="en-US" sz="1800" dirty="0">
                <a:solidFill>
                  <a:srgbClr val="0000FF"/>
                </a:solidFill>
                <a:ea typeface="楷体" pitchFamily="49" charset="-122"/>
                <a:cs typeface="Times New Roman" pitchFamily="18" charset="0"/>
              </a:rPr>
              <a:t>设备大体上可分为</a:t>
            </a:r>
            <a:r>
              <a:rPr kumimoji="1" lang="zh-CN" altLang="en-US" sz="1800">
                <a:solidFill>
                  <a:srgbClr val="0000FF"/>
                </a:solidFill>
                <a:ea typeface="楷体" pitchFamily="49" charset="-122"/>
                <a:cs typeface="Times New Roman" pitchFamily="18" charset="0"/>
              </a:rPr>
              <a:t>两</a:t>
            </a:r>
            <a:r>
              <a:rPr kumimoji="1" lang="zh-CN" altLang="en-US" sz="1800" smtClean="0">
                <a:solidFill>
                  <a:srgbClr val="0000FF"/>
                </a:solidFill>
                <a:ea typeface="楷体" pitchFamily="49" charset="-122"/>
                <a:cs typeface="Times New Roman" pitchFamily="18" charset="0"/>
              </a:rPr>
              <a:t>类：</a:t>
            </a:r>
            <a:endParaRPr kumimoji="1" lang="zh-CN" altLang="en-US" sz="1800" dirty="0">
              <a:solidFill>
                <a:srgbClr val="0000FF"/>
              </a:solidFill>
              <a:ea typeface="楷体" pitchFamily="49" charset="-122"/>
              <a:cs typeface="Times New Roman" pitchFamily="18" charset="0"/>
            </a:endParaRPr>
          </a:p>
        </p:txBody>
      </p:sp>
      <p:sp>
        <p:nvSpPr>
          <p:cNvPr id="5" name="TextBox 4"/>
          <p:cNvSpPr txBox="1"/>
          <p:nvPr/>
        </p:nvSpPr>
        <p:spPr>
          <a:xfrm>
            <a:off x="428596" y="857232"/>
            <a:ext cx="6072230" cy="369332"/>
          </a:xfrm>
          <a:prstGeom prst="rect">
            <a:avLst/>
          </a:prstGeom>
          <a:noFill/>
        </p:spPr>
        <p:txBody>
          <a:bodyPr wrap="square" rtlCol="0">
            <a:spAutoFit/>
          </a:bodyPr>
          <a:lstStyle/>
          <a:p>
            <a:pPr algn="l"/>
            <a:r>
              <a:rPr kumimoji="1" lang="zh-CN" altLang="en-US" sz="1800" smtClean="0">
                <a:solidFill>
                  <a:srgbClr val="0000FF"/>
                </a:solidFill>
                <a:latin typeface="方正启体简体" pitchFamily="65" charset="-122"/>
                <a:ea typeface="方正启体简体" pitchFamily="65" charset="-122"/>
                <a:cs typeface="Times New Roman" pitchFamily="18" charset="0"/>
              </a:rPr>
              <a:t>外排序方法与各种外存设备的特征有关。</a:t>
            </a:r>
            <a:endParaRPr lang="zh-CN" altLang="en-US" sz="1800">
              <a:solidFill>
                <a:srgbClr val="0000FF"/>
              </a:solidFill>
              <a:latin typeface="方正启体简体" pitchFamily="65" charset="-122"/>
              <a:ea typeface="方正启体简体" pitchFamily="65" charset="-122"/>
            </a:endParaRPr>
          </a:p>
        </p:txBody>
      </p:sp>
      <p:sp>
        <p:nvSpPr>
          <p:cNvPr id="6" name="TextBox 5"/>
          <p:cNvSpPr txBox="1"/>
          <p:nvPr/>
        </p:nvSpPr>
        <p:spPr>
          <a:xfrm>
            <a:off x="642910" y="2285992"/>
            <a:ext cx="4000528" cy="115816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80000" rtlCol="0">
            <a:spAutoFit/>
          </a:bodyPr>
          <a:lstStyle/>
          <a:p>
            <a:pPr marL="457200" indent="-457200" algn="l">
              <a:lnSpc>
                <a:spcPct val="150000"/>
              </a:lnSpc>
              <a:buBlip>
                <a:blip r:embed="rId2"/>
              </a:buBlip>
            </a:pPr>
            <a:r>
              <a:rPr kumimoji="1" lang="zh-CN" altLang="en-US" sz="1800" smtClean="0">
                <a:solidFill>
                  <a:srgbClr val="FF0000"/>
                </a:solidFill>
                <a:latin typeface="Consolas" pitchFamily="49" charset="0"/>
                <a:ea typeface="仿宋" pitchFamily="49" charset="-122"/>
                <a:cs typeface="Consolas" pitchFamily="49" charset="0"/>
              </a:rPr>
              <a:t>顺序存取设备</a:t>
            </a:r>
            <a:r>
              <a:rPr kumimoji="1" lang="zh-CN" altLang="en-US" sz="1800" smtClean="0">
                <a:solidFill>
                  <a:srgbClr val="0000FF"/>
                </a:solidFill>
                <a:latin typeface="Consolas" pitchFamily="49" charset="0"/>
                <a:ea typeface="仿宋" pitchFamily="49" charset="-122"/>
                <a:cs typeface="Consolas" pitchFamily="49" charset="0"/>
              </a:rPr>
              <a:t>，例如磁带。</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kumimoji="1" lang="zh-CN" altLang="en-US" sz="1800" smtClean="0">
                <a:solidFill>
                  <a:srgbClr val="FF0000"/>
                </a:solidFill>
                <a:latin typeface="Consolas" pitchFamily="49" charset="0"/>
                <a:ea typeface="仿宋" pitchFamily="49" charset="-122"/>
                <a:cs typeface="Consolas" pitchFamily="49" charset="0"/>
              </a:rPr>
              <a:t>直接存取设备</a:t>
            </a:r>
            <a:r>
              <a:rPr kumimoji="1" lang="zh-CN" altLang="en-US" sz="1800" smtClean="0">
                <a:solidFill>
                  <a:srgbClr val="0000FF"/>
                </a:solidFill>
                <a:latin typeface="Consolas" pitchFamily="49" charset="0"/>
                <a:ea typeface="仿宋" pitchFamily="49" charset="-122"/>
                <a:cs typeface="Consolas" pitchFamily="49" charset="0"/>
              </a:rPr>
              <a:t>，例如磁盘。</a:t>
            </a:r>
            <a:endParaRPr lang="zh-CN" altLang="en-US"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1B62B3A-2870-408C-9F18-2C674C90AA9B}" type="slidenum">
              <a:rPr lang="en-US" altLang="zh-CN" smtClean="0"/>
              <a:pPr/>
              <a:t>13</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428597" y="1285860"/>
            <a:ext cx="2071702" cy="453183"/>
          </a:xfrm>
          <a:prstGeom prst="rect">
            <a:avLst/>
          </a:prstGeom>
          <a:solidFill>
            <a:srgbClr val="000099"/>
          </a:solidFill>
          <a:ln w="9525">
            <a:noFill/>
            <a:miter lim="800000"/>
            <a:headEnd/>
            <a:tailEnd/>
          </a:ln>
          <a:effectLst/>
        </p:spPr>
        <p:txBody>
          <a:bodyPr wrap="square" tIns="72000" bIns="72000">
            <a:spAutoFit/>
          </a:bodyPr>
          <a:lstStyle/>
          <a:p>
            <a:pPr>
              <a:spcBef>
                <a:spcPct val="50000"/>
              </a:spcBef>
            </a:pPr>
            <a:r>
              <a:rPr lang="zh-CN" altLang="en-US" sz="2000" dirty="0">
                <a:solidFill>
                  <a:schemeClr val="bg1"/>
                </a:solidFill>
                <a:latin typeface="华文中宋" pitchFamily="2" charset="-122"/>
                <a:ea typeface="华文中宋" pitchFamily="2" charset="-122"/>
                <a:cs typeface="Consolas" pitchFamily="49" charset="0"/>
              </a:rPr>
              <a:t>磁盘排序过程</a:t>
            </a:r>
          </a:p>
        </p:txBody>
      </p:sp>
      <p:sp>
        <p:nvSpPr>
          <p:cNvPr id="6150" name="Rectangle 6"/>
          <p:cNvSpPr>
            <a:spLocks noChangeArrowheads="1"/>
          </p:cNvSpPr>
          <p:nvPr/>
        </p:nvSpPr>
        <p:spPr bwMode="auto">
          <a:xfrm>
            <a:off x="0" y="342900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6156" name="AutoShape 12"/>
          <p:cNvSpPr>
            <a:spLocks noChangeArrowheads="1"/>
          </p:cNvSpPr>
          <p:nvPr/>
        </p:nvSpPr>
        <p:spPr bwMode="auto">
          <a:xfrm>
            <a:off x="128588" y="2960688"/>
            <a:ext cx="1116012" cy="720725"/>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0000FF"/>
                </a:solidFill>
                <a:latin typeface="Consolas" pitchFamily="49" charset="0"/>
                <a:ea typeface="楷体" pitchFamily="49" charset="-122"/>
                <a:cs typeface="Consolas" pitchFamily="49" charset="0"/>
              </a:rPr>
              <a:t>F</a:t>
            </a:r>
            <a:r>
              <a:rPr lang="en-US" altLang="zh-CN" sz="1800" baseline="-25000" dirty="0">
                <a:solidFill>
                  <a:srgbClr val="0000FF"/>
                </a:solidFill>
                <a:latin typeface="Consolas" pitchFamily="49" charset="0"/>
                <a:ea typeface="楷体" pitchFamily="49" charset="-122"/>
                <a:cs typeface="Consolas" pitchFamily="49" charset="0"/>
              </a:rPr>
              <a:t>in</a:t>
            </a:r>
            <a:r>
              <a:rPr lang="zh-CN" altLang="en-US" sz="1800" dirty="0">
                <a:solidFill>
                  <a:srgbClr val="0000FF"/>
                </a:solidFill>
                <a:latin typeface="Consolas" pitchFamily="49" charset="0"/>
                <a:ea typeface="楷体" pitchFamily="49" charset="-122"/>
                <a:cs typeface="Consolas" pitchFamily="49" charset="0"/>
              </a:rPr>
              <a:t>文件</a:t>
            </a:r>
          </a:p>
        </p:txBody>
      </p:sp>
      <p:grpSp>
        <p:nvGrpSpPr>
          <p:cNvPr id="2" name="Group 40"/>
          <p:cNvGrpSpPr>
            <a:grpSpLocks/>
          </p:cNvGrpSpPr>
          <p:nvPr/>
        </p:nvGrpSpPr>
        <p:grpSpPr bwMode="auto">
          <a:xfrm>
            <a:off x="1258888" y="2960688"/>
            <a:ext cx="1620837" cy="863600"/>
            <a:chOff x="793" y="1865"/>
            <a:chExt cx="1021" cy="544"/>
          </a:xfrm>
        </p:grpSpPr>
        <p:sp>
          <p:nvSpPr>
            <p:cNvPr id="6158" name="Rectangle 14"/>
            <p:cNvSpPr>
              <a:spLocks noChangeArrowheads="1"/>
            </p:cNvSpPr>
            <p:nvPr/>
          </p:nvSpPr>
          <p:spPr bwMode="auto">
            <a:xfrm>
              <a:off x="1202" y="1865"/>
              <a:ext cx="612" cy="54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dirty="0">
                  <a:solidFill>
                    <a:srgbClr val="0000FF"/>
                  </a:solidFill>
                  <a:latin typeface="Consolas" pitchFamily="49" charset="0"/>
                  <a:ea typeface="楷体" pitchFamily="49" charset="-122"/>
                  <a:cs typeface="Consolas" pitchFamily="49" charset="0"/>
                </a:rPr>
                <a:t>内存</a:t>
              </a:r>
            </a:p>
          </p:txBody>
        </p:sp>
        <p:grpSp>
          <p:nvGrpSpPr>
            <p:cNvPr id="3" name="Group 38"/>
            <p:cNvGrpSpPr>
              <a:grpSpLocks/>
            </p:cNvGrpSpPr>
            <p:nvPr/>
          </p:nvGrpSpPr>
          <p:grpSpPr bwMode="auto">
            <a:xfrm>
              <a:off x="793" y="1865"/>
              <a:ext cx="409" cy="272"/>
              <a:chOff x="793" y="1865"/>
              <a:chExt cx="409" cy="272"/>
            </a:xfrm>
          </p:grpSpPr>
          <p:sp>
            <p:nvSpPr>
              <p:cNvPr id="6157" name="Line 13"/>
              <p:cNvSpPr>
                <a:spLocks noChangeShapeType="1"/>
              </p:cNvSpPr>
              <p:nvPr/>
            </p:nvSpPr>
            <p:spPr bwMode="auto">
              <a:xfrm>
                <a:off x="793" y="2137"/>
                <a:ext cx="409" cy="0"/>
              </a:xfrm>
              <a:prstGeom prst="line">
                <a:avLst/>
              </a:prstGeom>
              <a:noFill/>
              <a:ln w="38100">
                <a:solidFill>
                  <a:srgbClr val="CC00CC"/>
                </a:solidFill>
                <a:round/>
                <a:headEnd/>
                <a:tailEnd type="triangle" w="med" len="med"/>
              </a:ln>
              <a:effectLst/>
            </p:spPr>
            <p:txBody>
              <a:bodyPr wrap="none"/>
              <a:lstStyle/>
              <a:p>
                <a:endParaRPr lang="zh-CN" altLang="en-US" sz="1800">
                  <a:solidFill>
                    <a:srgbClr val="0000FF"/>
                  </a:solidFill>
                  <a:latin typeface="Consolas" pitchFamily="49" charset="0"/>
                  <a:ea typeface="楷体" pitchFamily="49" charset="-122"/>
                  <a:cs typeface="Consolas" pitchFamily="49" charset="0"/>
                </a:endParaRPr>
              </a:p>
            </p:txBody>
          </p:sp>
          <p:sp>
            <p:nvSpPr>
              <p:cNvPr id="6159" name="Text Box 15"/>
              <p:cNvSpPr txBox="1">
                <a:spLocks noChangeArrowheads="1"/>
              </p:cNvSpPr>
              <p:nvPr/>
            </p:nvSpPr>
            <p:spPr bwMode="auto">
              <a:xfrm>
                <a:off x="847" y="1865"/>
                <a:ext cx="272" cy="174"/>
              </a:xfrm>
              <a:prstGeom prst="rect">
                <a:avLst/>
              </a:prstGeom>
              <a:noFill/>
              <a:ln w="38100" algn="ctr">
                <a:noFill/>
                <a:miter lim="800000"/>
                <a:headEnd/>
                <a:tailEnd/>
              </a:ln>
              <a:effectLst/>
            </p:spPr>
            <p:txBody>
              <a:bodyPr lIns="0" tIns="0" rIns="0" bIns="0">
                <a:spAutoFit/>
              </a:bodyPr>
              <a:lstStyle/>
              <a:p>
                <a:pPr>
                  <a:spcBef>
                    <a:spcPct val="50000"/>
                  </a:spcBef>
                </a:pPr>
                <a:r>
                  <a:rPr lang="zh-CN" altLang="en-US" sz="1800">
                    <a:solidFill>
                      <a:srgbClr val="0000FF"/>
                    </a:solidFill>
                    <a:latin typeface="Consolas" pitchFamily="49" charset="0"/>
                    <a:ea typeface="楷体" pitchFamily="49" charset="-122"/>
                    <a:cs typeface="Consolas" pitchFamily="49" charset="0"/>
                  </a:rPr>
                  <a:t>读</a:t>
                </a:r>
              </a:p>
            </p:txBody>
          </p:sp>
        </p:grpSp>
      </p:grpSp>
      <p:grpSp>
        <p:nvGrpSpPr>
          <p:cNvPr id="4" name="Group 43"/>
          <p:cNvGrpSpPr>
            <a:grpSpLocks/>
          </p:cNvGrpSpPr>
          <p:nvPr/>
        </p:nvGrpSpPr>
        <p:grpSpPr bwMode="auto">
          <a:xfrm>
            <a:off x="6729413" y="2960688"/>
            <a:ext cx="1765300" cy="792162"/>
            <a:chOff x="4239" y="1865"/>
            <a:chExt cx="1112" cy="499"/>
          </a:xfrm>
        </p:grpSpPr>
        <p:sp>
          <p:nvSpPr>
            <p:cNvPr id="6168" name="Line 24"/>
            <p:cNvSpPr>
              <a:spLocks noChangeShapeType="1"/>
            </p:cNvSpPr>
            <p:nvPr/>
          </p:nvSpPr>
          <p:spPr bwMode="auto">
            <a:xfrm>
              <a:off x="4239" y="2137"/>
              <a:ext cx="409" cy="0"/>
            </a:xfrm>
            <a:prstGeom prst="line">
              <a:avLst/>
            </a:prstGeom>
            <a:ln>
              <a:headEnd/>
              <a:tailEnd type="triangle" w="med" len="med"/>
            </a:ln>
          </p:spPr>
          <p:style>
            <a:lnRef idx="1">
              <a:schemeClr val="accent5"/>
            </a:lnRef>
            <a:fillRef idx="2">
              <a:schemeClr val="accent5"/>
            </a:fillRef>
            <a:effectRef idx="1">
              <a:schemeClr val="accent5"/>
            </a:effectRef>
            <a:fontRef idx="minor">
              <a:schemeClr val="dk1"/>
            </a:fontRef>
          </p:style>
          <p:txBody>
            <a:bodyPr wrap="none"/>
            <a:lstStyle/>
            <a:p>
              <a:endParaRPr lang="zh-CN" altLang="en-US" sz="1800">
                <a:solidFill>
                  <a:srgbClr val="0000FF"/>
                </a:solidFill>
                <a:latin typeface="Consolas" pitchFamily="49" charset="0"/>
                <a:ea typeface="楷体" pitchFamily="49" charset="-122"/>
                <a:cs typeface="Consolas" pitchFamily="49" charset="0"/>
              </a:endParaRPr>
            </a:p>
          </p:txBody>
        </p:sp>
        <p:sp>
          <p:nvSpPr>
            <p:cNvPr id="6169" name="Text Box 25"/>
            <p:cNvSpPr txBox="1">
              <a:spLocks noChangeArrowheads="1"/>
            </p:cNvSpPr>
            <p:nvPr/>
          </p:nvSpPr>
          <p:spPr bwMode="auto">
            <a:xfrm>
              <a:off x="4293" y="1865"/>
              <a:ext cx="272" cy="174"/>
            </a:xfrm>
            <a:prstGeom prst="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lIns="0" tIns="0" rIns="0" bIns="0">
              <a:spAutoFit/>
            </a:bodyPr>
            <a:lstStyle/>
            <a:p>
              <a:pPr>
                <a:spcBef>
                  <a:spcPct val="50000"/>
                </a:spcBef>
              </a:pPr>
              <a:r>
                <a:rPr lang="zh-CN" altLang="en-US" sz="1800" dirty="0">
                  <a:solidFill>
                    <a:srgbClr val="0000FF"/>
                  </a:solidFill>
                  <a:latin typeface="Consolas" pitchFamily="49" charset="0"/>
                  <a:ea typeface="楷体" pitchFamily="49" charset="-122"/>
                  <a:cs typeface="Consolas" pitchFamily="49" charset="0"/>
                </a:rPr>
                <a:t>写</a:t>
              </a:r>
            </a:p>
          </p:txBody>
        </p:sp>
        <p:sp>
          <p:nvSpPr>
            <p:cNvPr id="6170" name="AutoShape 26"/>
            <p:cNvSpPr>
              <a:spLocks noChangeArrowheads="1"/>
            </p:cNvSpPr>
            <p:nvPr/>
          </p:nvSpPr>
          <p:spPr bwMode="auto">
            <a:xfrm>
              <a:off x="4648" y="1910"/>
              <a:ext cx="703" cy="454"/>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out</a:t>
              </a:r>
              <a:r>
                <a:rPr lang="zh-CN" altLang="en-US" sz="1800">
                  <a:solidFill>
                    <a:srgbClr val="0000FF"/>
                  </a:solidFill>
                  <a:latin typeface="Consolas" pitchFamily="49" charset="0"/>
                  <a:ea typeface="楷体" pitchFamily="49" charset="-122"/>
                  <a:cs typeface="Consolas" pitchFamily="49" charset="0"/>
                </a:rPr>
                <a:t>文件</a:t>
              </a:r>
            </a:p>
          </p:txBody>
        </p:sp>
      </p:grpSp>
      <p:grpSp>
        <p:nvGrpSpPr>
          <p:cNvPr id="5" name="Group 41"/>
          <p:cNvGrpSpPr>
            <a:grpSpLocks/>
          </p:cNvGrpSpPr>
          <p:nvPr/>
        </p:nvGrpSpPr>
        <p:grpSpPr bwMode="auto">
          <a:xfrm>
            <a:off x="2855913" y="1952625"/>
            <a:ext cx="1966912" cy="2879725"/>
            <a:chOff x="1799" y="1230"/>
            <a:chExt cx="1239" cy="1814"/>
          </a:xfrm>
        </p:grpSpPr>
        <p:sp>
          <p:nvSpPr>
            <p:cNvPr id="6160" name="AutoShape 16"/>
            <p:cNvSpPr>
              <a:spLocks noChangeArrowheads="1"/>
            </p:cNvSpPr>
            <p:nvPr/>
          </p:nvSpPr>
          <p:spPr bwMode="auto">
            <a:xfrm>
              <a:off x="2335" y="1230"/>
              <a:ext cx="703" cy="454"/>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err="1">
                  <a:solidFill>
                    <a:srgbClr val="0000FF"/>
                  </a:solidFill>
                  <a:latin typeface="Consolas" pitchFamily="49" charset="0"/>
                  <a:ea typeface="楷体" pitchFamily="49" charset="-122"/>
                  <a:cs typeface="Consolas" pitchFamily="49" charset="0"/>
                </a:rPr>
                <a:t>F</a:t>
              </a:r>
              <a:r>
                <a:rPr lang="en-US" altLang="zh-CN" sz="1800" baseline="-25000" dirty="0" err="1">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文件</a:t>
              </a:r>
            </a:p>
          </p:txBody>
        </p:sp>
        <p:sp>
          <p:nvSpPr>
            <p:cNvPr id="6161" name="AutoShape 17"/>
            <p:cNvSpPr>
              <a:spLocks noChangeArrowheads="1"/>
            </p:cNvSpPr>
            <p:nvPr/>
          </p:nvSpPr>
          <p:spPr bwMode="auto">
            <a:xfrm>
              <a:off x="2335" y="1774"/>
              <a:ext cx="703" cy="454"/>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文件</a:t>
              </a:r>
            </a:p>
          </p:txBody>
        </p:sp>
        <p:sp>
          <p:nvSpPr>
            <p:cNvPr id="6162" name="AutoShape 18"/>
            <p:cNvSpPr>
              <a:spLocks noChangeArrowheads="1"/>
            </p:cNvSpPr>
            <p:nvPr/>
          </p:nvSpPr>
          <p:spPr bwMode="auto">
            <a:xfrm>
              <a:off x="2335" y="2590"/>
              <a:ext cx="703" cy="454"/>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m</a:t>
              </a:r>
              <a:r>
                <a:rPr lang="zh-CN" altLang="en-US" sz="1800">
                  <a:solidFill>
                    <a:srgbClr val="0000FF"/>
                  </a:solidFill>
                  <a:latin typeface="Consolas" pitchFamily="49" charset="0"/>
                  <a:ea typeface="楷体" pitchFamily="49" charset="-122"/>
                  <a:cs typeface="Consolas" pitchFamily="49" charset="0"/>
                </a:rPr>
                <a:t>文件</a:t>
              </a:r>
            </a:p>
          </p:txBody>
        </p:sp>
        <p:sp>
          <p:nvSpPr>
            <p:cNvPr id="6166" name="Text Box 22"/>
            <p:cNvSpPr txBox="1">
              <a:spLocks noChangeArrowheads="1"/>
            </p:cNvSpPr>
            <p:nvPr/>
          </p:nvSpPr>
          <p:spPr bwMode="auto">
            <a:xfrm>
              <a:off x="2380" y="2308"/>
              <a:ext cx="409" cy="174"/>
            </a:xfrm>
            <a:prstGeom prst="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lIns="0" tIns="0" rIns="0" bIns="0">
              <a:spAutoFit/>
            </a:bodyPr>
            <a:lstStyle/>
            <a:p>
              <a:pPr>
                <a:spcBef>
                  <a:spcPct val="50000"/>
                </a:spcBef>
              </a:pPr>
              <a:r>
                <a:rPr lang="en-US" altLang="zh-CN" sz="1800" smtClean="0">
                  <a:solidFill>
                    <a:srgbClr val="0000FF"/>
                  </a:solidFill>
                  <a:latin typeface="宋体" pitchFamily="2" charset="-122"/>
                  <a:ea typeface="宋体" pitchFamily="2" charset="-122"/>
                  <a:cs typeface="Consolas" pitchFamily="49" charset="0"/>
                </a:rPr>
                <a:t>…</a:t>
              </a:r>
              <a:endParaRPr lang="en-US" altLang="zh-CN" sz="1800" dirty="0">
                <a:solidFill>
                  <a:srgbClr val="0000FF"/>
                </a:solidFill>
                <a:latin typeface="宋体" pitchFamily="2" charset="-122"/>
                <a:ea typeface="宋体" pitchFamily="2" charset="-122"/>
                <a:cs typeface="Consolas" pitchFamily="49" charset="0"/>
              </a:endParaRPr>
            </a:p>
          </p:txBody>
        </p:sp>
        <p:grpSp>
          <p:nvGrpSpPr>
            <p:cNvPr id="6" name="Group 39"/>
            <p:cNvGrpSpPr>
              <a:grpSpLocks/>
            </p:cNvGrpSpPr>
            <p:nvPr/>
          </p:nvGrpSpPr>
          <p:grpSpPr bwMode="auto">
            <a:xfrm>
              <a:off x="1799" y="1496"/>
              <a:ext cx="544" cy="1254"/>
              <a:chOff x="1799" y="1496"/>
              <a:chExt cx="544" cy="1254"/>
            </a:xfrm>
          </p:grpSpPr>
          <p:sp>
            <p:nvSpPr>
              <p:cNvPr id="6172" name="Text Box 28"/>
              <p:cNvSpPr txBox="1">
                <a:spLocks noChangeArrowheads="1"/>
              </p:cNvSpPr>
              <p:nvPr/>
            </p:nvSpPr>
            <p:spPr bwMode="auto">
              <a:xfrm>
                <a:off x="1837" y="1547"/>
                <a:ext cx="272" cy="174"/>
              </a:xfrm>
              <a:prstGeom prst="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lIns="0" tIns="0" rIns="0" bIns="0">
                <a:spAutoFit/>
              </a:bodyPr>
              <a:lstStyle/>
              <a:p>
                <a:pPr>
                  <a:spcBef>
                    <a:spcPct val="50000"/>
                  </a:spcBef>
                </a:pPr>
                <a:r>
                  <a:rPr lang="zh-CN" altLang="en-US" sz="1800" dirty="0">
                    <a:solidFill>
                      <a:srgbClr val="0000FF"/>
                    </a:solidFill>
                    <a:latin typeface="Consolas" pitchFamily="49" charset="0"/>
                    <a:ea typeface="楷体" pitchFamily="49" charset="-122"/>
                    <a:cs typeface="Consolas" pitchFamily="49" charset="0"/>
                  </a:rPr>
                  <a:t>写</a:t>
                </a:r>
              </a:p>
            </p:txBody>
          </p:sp>
          <p:sp>
            <p:nvSpPr>
              <p:cNvPr id="6163" name="Freeform 19"/>
              <p:cNvSpPr>
                <a:spLocks/>
              </p:cNvSpPr>
              <p:nvPr/>
            </p:nvSpPr>
            <p:spPr bwMode="auto">
              <a:xfrm>
                <a:off x="1799" y="1496"/>
                <a:ext cx="537" cy="481"/>
              </a:xfrm>
              <a:custGeom>
                <a:avLst/>
                <a:gdLst/>
                <a:ahLst/>
                <a:cxnLst>
                  <a:cxn ang="0">
                    <a:pos x="0" y="481"/>
                  </a:cxn>
                  <a:cxn ang="0">
                    <a:pos x="537" y="0"/>
                  </a:cxn>
                </a:cxnLst>
                <a:rect l="0" t="0" r="r" b="b"/>
                <a:pathLst>
                  <a:path w="537" h="481">
                    <a:moveTo>
                      <a:pt x="0" y="481"/>
                    </a:moveTo>
                    <a:lnTo>
                      <a:pt x="537" y="0"/>
                    </a:lnTo>
                  </a:path>
                </a:pathLst>
              </a:cu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wrap="none"/>
              <a:lstStyle/>
              <a:p>
                <a:endParaRPr lang="zh-CN" altLang="en-US" sz="1800">
                  <a:solidFill>
                    <a:srgbClr val="0000FF"/>
                  </a:solidFill>
                  <a:latin typeface="Consolas" pitchFamily="49" charset="0"/>
                  <a:ea typeface="楷体" pitchFamily="49" charset="-122"/>
                  <a:cs typeface="Consolas" pitchFamily="49" charset="0"/>
                </a:endParaRPr>
              </a:p>
            </p:txBody>
          </p:sp>
          <p:sp>
            <p:nvSpPr>
              <p:cNvPr id="6164" name="Freeform 20"/>
              <p:cNvSpPr>
                <a:spLocks/>
              </p:cNvSpPr>
              <p:nvPr/>
            </p:nvSpPr>
            <p:spPr bwMode="auto">
              <a:xfrm>
                <a:off x="1799" y="2040"/>
                <a:ext cx="529" cy="95"/>
              </a:xfrm>
              <a:custGeom>
                <a:avLst/>
                <a:gdLst/>
                <a:ahLst/>
                <a:cxnLst>
                  <a:cxn ang="0">
                    <a:pos x="0" y="95"/>
                  </a:cxn>
                  <a:cxn ang="0">
                    <a:pos x="529" y="0"/>
                  </a:cxn>
                </a:cxnLst>
                <a:rect l="0" t="0" r="r" b="b"/>
                <a:pathLst>
                  <a:path w="529" h="95">
                    <a:moveTo>
                      <a:pt x="0" y="95"/>
                    </a:moveTo>
                    <a:lnTo>
                      <a:pt x="529" y="0"/>
                    </a:lnTo>
                  </a:path>
                </a:pathLst>
              </a:cu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wrap="none"/>
              <a:lstStyle/>
              <a:p>
                <a:endParaRPr lang="zh-CN" altLang="en-US" sz="1800">
                  <a:solidFill>
                    <a:srgbClr val="0000FF"/>
                  </a:solidFill>
                  <a:latin typeface="Consolas" pitchFamily="49" charset="0"/>
                  <a:ea typeface="楷体" pitchFamily="49" charset="-122"/>
                  <a:cs typeface="Consolas" pitchFamily="49" charset="0"/>
                </a:endParaRPr>
              </a:p>
            </p:txBody>
          </p:sp>
          <p:sp>
            <p:nvSpPr>
              <p:cNvPr id="6165" name="Freeform 21"/>
              <p:cNvSpPr>
                <a:spLocks/>
              </p:cNvSpPr>
              <p:nvPr/>
            </p:nvSpPr>
            <p:spPr bwMode="auto">
              <a:xfrm>
                <a:off x="1799" y="2293"/>
                <a:ext cx="544" cy="457"/>
              </a:xfrm>
              <a:custGeom>
                <a:avLst/>
                <a:gdLst/>
                <a:ahLst/>
                <a:cxnLst>
                  <a:cxn ang="0">
                    <a:pos x="0" y="0"/>
                  </a:cxn>
                  <a:cxn ang="0">
                    <a:pos x="544" y="457"/>
                  </a:cxn>
                </a:cxnLst>
                <a:rect l="0" t="0" r="r" b="b"/>
                <a:pathLst>
                  <a:path w="544" h="457">
                    <a:moveTo>
                      <a:pt x="0" y="0"/>
                    </a:moveTo>
                    <a:lnTo>
                      <a:pt x="544" y="457"/>
                    </a:lnTo>
                  </a:path>
                </a:pathLst>
              </a:cu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wrap="none"/>
              <a:lstStyle/>
              <a:p>
                <a:endParaRPr lang="zh-CN" altLang="en-US" sz="1800">
                  <a:solidFill>
                    <a:srgbClr val="0000FF"/>
                  </a:solidFill>
                  <a:latin typeface="Consolas" pitchFamily="49" charset="0"/>
                  <a:ea typeface="楷体" pitchFamily="49" charset="-122"/>
                  <a:cs typeface="Consolas" pitchFamily="49" charset="0"/>
                </a:endParaRPr>
              </a:p>
            </p:txBody>
          </p:sp>
          <p:sp>
            <p:nvSpPr>
              <p:cNvPr id="6173" name="Text Box 29"/>
              <p:cNvSpPr txBox="1">
                <a:spLocks noChangeArrowheads="1"/>
              </p:cNvSpPr>
              <p:nvPr/>
            </p:nvSpPr>
            <p:spPr bwMode="auto">
              <a:xfrm>
                <a:off x="1973" y="1854"/>
                <a:ext cx="272" cy="174"/>
              </a:xfrm>
              <a:prstGeom prst="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lIns="0" tIns="0" rIns="0" bIns="0">
                <a:spAutoFit/>
              </a:bodyPr>
              <a:lstStyle/>
              <a:p>
                <a:pPr>
                  <a:spcBef>
                    <a:spcPct val="50000"/>
                  </a:spcBef>
                </a:pPr>
                <a:r>
                  <a:rPr lang="zh-CN" altLang="en-US" sz="1800">
                    <a:solidFill>
                      <a:srgbClr val="0000FF"/>
                    </a:solidFill>
                    <a:latin typeface="Consolas" pitchFamily="49" charset="0"/>
                    <a:ea typeface="楷体" pitchFamily="49" charset="-122"/>
                    <a:cs typeface="Consolas" pitchFamily="49" charset="0"/>
                  </a:rPr>
                  <a:t>写</a:t>
                </a:r>
              </a:p>
            </p:txBody>
          </p:sp>
          <p:sp>
            <p:nvSpPr>
              <p:cNvPr id="6174" name="Text Box 30"/>
              <p:cNvSpPr txBox="1">
                <a:spLocks noChangeArrowheads="1"/>
              </p:cNvSpPr>
              <p:nvPr/>
            </p:nvSpPr>
            <p:spPr bwMode="auto">
              <a:xfrm>
                <a:off x="2018" y="2308"/>
                <a:ext cx="272" cy="174"/>
              </a:xfrm>
              <a:prstGeom prst="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lIns="0" tIns="0" rIns="0" bIns="0">
                <a:spAutoFit/>
              </a:bodyPr>
              <a:lstStyle/>
              <a:p>
                <a:pPr>
                  <a:spcBef>
                    <a:spcPct val="50000"/>
                  </a:spcBef>
                </a:pPr>
                <a:r>
                  <a:rPr lang="zh-CN" altLang="en-US" sz="1800">
                    <a:solidFill>
                      <a:srgbClr val="0000FF"/>
                    </a:solidFill>
                    <a:latin typeface="Consolas" pitchFamily="49" charset="0"/>
                    <a:ea typeface="楷体" pitchFamily="49" charset="-122"/>
                    <a:cs typeface="Consolas" pitchFamily="49" charset="0"/>
                  </a:rPr>
                  <a:t>写</a:t>
                </a:r>
              </a:p>
            </p:txBody>
          </p:sp>
        </p:grpSp>
      </p:grpSp>
      <p:grpSp>
        <p:nvGrpSpPr>
          <p:cNvPr id="7" name="Group 42"/>
          <p:cNvGrpSpPr>
            <a:grpSpLocks/>
          </p:cNvGrpSpPr>
          <p:nvPr/>
        </p:nvGrpSpPr>
        <p:grpSpPr bwMode="auto">
          <a:xfrm>
            <a:off x="4786313" y="2312988"/>
            <a:ext cx="1979612" cy="2159000"/>
            <a:chOff x="3015" y="1457"/>
            <a:chExt cx="1247" cy="1360"/>
          </a:xfrm>
        </p:grpSpPr>
        <p:sp>
          <p:nvSpPr>
            <p:cNvPr id="6167" name="Rectangle 23"/>
            <p:cNvSpPr>
              <a:spLocks noChangeArrowheads="1"/>
            </p:cNvSpPr>
            <p:nvPr/>
          </p:nvSpPr>
          <p:spPr bwMode="auto">
            <a:xfrm>
              <a:off x="3650" y="1865"/>
              <a:ext cx="612" cy="54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dirty="0">
                  <a:solidFill>
                    <a:srgbClr val="0000FF"/>
                  </a:solidFill>
                  <a:latin typeface="Consolas" pitchFamily="49" charset="0"/>
                  <a:ea typeface="楷体" pitchFamily="49" charset="-122"/>
                  <a:cs typeface="Consolas" pitchFamily="49" charset="0"/>
                </a:rPr>
                <a:t>内存</a:t>
              </a:r>
            </a:p>
          </p:txBody>
        </p:sp>
        <p:sp>
          <p:nvSpPr>
            <p:cNvPr id="6171" name="Line 27"/>
            <p:cNvSpPr>
              <a:spLocks noChangeShapeType="1"/>
            </p:cNvSpPr>
            <p:nvPr/>
          </p:nvSpPr>
          <p:spPr bwMode="auto">
            <a:xfrm>
              <a:off x="3015" y="1457"/>
              <a:ext cx="635" cy="499"/>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lstStyle/>
            <a:p>
              <a:endParaRPr lang="zh-CN" altLang="en-US" sz="1800">
                <a:solidFill>
                  <a:srgbClr val="0000FF"/>
                </a:solidFill>
                <a:latin typeface="Consolas" pitchFamily="49" charset="0"/>
                <a:ea typeface="楷体" pitchFamily="49" charset="-122"/>
                <a:cs typeface="Consolas" pitchFamily="49" charset="0"/>
              </a:endParaRPr>
            </a:p>
          </p:txBody>
        </p:sp>
        <p:sp>
          <p:nvSpPr>
            <p:cNvPr id="6175" name="Line 31"/>
            <p:cNvSpPr>
              <a:spLocks noChangeShapeType="1"/>
            </p:cNvSpPr>
            <p:nvPr/>
          </p:nvSpPr>
          <p:spPr bwMode="auto">
            <a:xfrm>
              <a:off x="3016" y="2046"/>
              <a:ext cx="635" cy="4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lstStyle/>
            <a:p>
              <a:endParaRPr lang="zh-CN" altLang="en-US" sz="1800">
                <a:solidFill>
                  <a:srgbClr val="0000FF"/>
                </a:solidFill>
                <a:latin typeface="Consolas" pitchFamily="49" charset="0"/>
                <a:ea typeface="楷体" pitchFamily="49" charset="-122"/>
                <a:cs typeface="Consolas" pitchFamily="49" charset="0"/>
              </a:endParaRPr>
            </a:p>
          </p:txBody>
        </p:sp>
        <p:sp>
          <p:nvSpPr>
            <p:cNvPr id="6176" name="Line 32"/>
            <p:cNvSpPr>
              <a:spLocks noChangeShapeType="1"/>
            </p:cNvSpPr>
            <p:nvPr/>
          </p:nvSpPr>
          <p:spPr bwMode="auto">
            <a:xfrm flipV="1">
              <a:off x="3016" y="2318"/>
              <a:ext cx="635" cy="499"/>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lstStyle/>
            <a:p>
              <a:endParaRPr lang="zh-CN" altLang="en-US" sz="1800">
                <a:solidFill>
                  <a:srgbClr val="0000FF"/>
                </a:solidFill>
                <a:latin typeface="Consolas" pitchFamily="49" charset="0"/>
                <a:ea typeface="楷体" pitchFamily="49" charset="-122"/>
                <a:cs typeface="Consolas" pitchFamily="49" charset="0"/>
              </a:endParaRPr>
            </a:p>
          </p:txBody>
        </p:sp>
        <p:sp>
          <p:nvSpPr>
            <p:cNvPr id="6177" name="Text Box 33"/>
            <p:cNvSpPr txBox="1">
              <a:spLocks noChangeArrowheads="1"/>
            </p:cNvSpPr>
            <p:nvPr/>
          </p:nvSpPr>
          <p:spPr bwMode="auto">
            <a:xfrm>
              <a:off x="3288" y="1502"/>
              <a:ext cx="272" cy="174"/>
            </a:xfrm>
            <a:prstGeom prst="rect">
              <a:avLst/>
            </a:prstGeom>
            <a:noFill/>
            <a:ln w="38100" algn="ctr">
              <a:noFill/>
              <a:miter lim="800000"/>
              <a:headEnd/>
              <a:tailEnd/>
            </a:ln>
            <a:effectLst/>
          </p:spPr>
          <p:txBody>
            <a:bodyPr lIns="0" tIns="0" rIns="0" bIns="0">
              <a:spAutoFit/>
            </a:bodyPr>
            <a:lstStyle/>
            <a:p>
              <a:pPr>
                <a:spcBef>
                  <a:spcPct val="50000"/>
                </a:spcBef>
              </a:pPr>
              <a:r>
                <a:rPr lang="zh-CN" altLang="en-US" sz="1800">
                  <a:solidFill>
                    <a:srgbClr val="0000FF"/>
                  </a:solidFill>
                  <a:latin typeface="Consolas" pitchFamily="49" charset="0"/>
                  <a:ea typeface="楷体" pitchFamily="49" charset="-122"/>
                  <a:cs typeface="Consolas" pitchFamily="49" charset="0"/>
                </a:rPr>
                <a:t>读</a:t>
              </a:r>
            </a:p>
          </p:txBody>
        </p:sp>
        <p:sp>
          <p:nvSpPr>
            <p:cNvPr id="6178" name="Text Box 34"/>
            <p:cNvSpPr txBox="1">
              <a:spLocks noChangeArrowheads="1"/>
            </p:cNvSpPr>
            <p:nvPr/>
          </p:nvSpPr>
          <p:spPr bwMode="auto">
            <a:xfrm>
              <a:off x="3198" y="1865"/>
              <a:ext cx="272" cy="174"/>
            </a:xfrm>
            <a:prstGeom prst="rect">
              <a:avLst/>
            </a:prstGeom>
            <a:noFill/>
            <a:ln w="38100" algn="ctr">
              <a:noFill/>
              <a:miter lim="800000"/>
              <a:headEnd/>
              <a:tailEnd/>
            </a:ln>
            <a:effectLst/>
          </p:spPr>
          <p:txBody>
            <a:bodyPr lIns="0" tIns="0" rIns="0" bIns="0">
              <a:spAutoFit/>
            </a:bodyPr>
            <a:lstStyle/>
            <a:p>
              <a:pPr>
                <a:spcBef>
                  <a:spcPct val="50000"/>
                </a:spcBef>
              </a:pPr>
              <a:r>
                <a:rPr lang="zh-CN" altLang="en-US" sz="1800">
                  <a:solidFill>
                    <a:srgbClr val="0000FF"/>
                  </a:solidFill>
                  <a:latin typeface="Consolas" pitchFamily="49" charset="0"/>
                  <a:ea typeface="楷体" pitchFamily="49" charset="-122"/>
                  <a:cs typeface="Consolas" pitchFamily="49" charset="0"/>
                </a:rPr>
                <a:t>读</a:t>
              </a:r>
            </a:p>
          </p:txBody>
        </p:sp>
        <p:sp>
          <p:nvSpPr>
            <p:cNvPr id="6179" name="Text Box 35"/>
            <p:cNvSpPr txBox="1">
              <a:spLocks noChangeArrowheads="1"/>
            </p:cNvSpPr>
            <p:nvPr/>
          </p:nvSpPr>
          <p:spPr bwMode="auto">
            <a:xfrm>
              <a:off x="3152" y="2353"/>
              <a:ext cx="272" cy="174"/>
            </a:xfrm>
            <a:prstGeom prst="rect">
              <a:avLst/>
            </a:prstGeom>
            <a:noFill/>
            <a:ln w="38100" algn="ctr">
              <a:noFill/>
              <a:miter lim="800000"/>
              <a:headEnd/>
              <a:tailEnd/>
            </a:ln>
            <a:effectLst/>
          </p:spPr>
          <p:txBody>
            <a:bodyPr lIns="0" tIns="0" rIns="0" bIns="0">
              <a:spAutoFit/>
            </a:bodyPr>
            <a:lstStyle/>
            <a:p>
              <a:pPr>
                <a:spcBef>
                  <a:spcPct val="50000"/>
                </a:spcBef>
              </a:pPr>
              <a:r>
                <a:rPr lang="zh-CN" altLang="en-US" sz="1800">
                  <a:solidFill>
                    <a:srgbClr val="0000FF"/>
                  </a:solidFill>
                  <a:latin typeface="Consolas" pitchFamily="49" charset="0"/>
                  <a:ea typeface="楷体" pitchFamily="49" charset="-122"/>
                  <a:cs typeface="Consolas" pitchFamily="49" charset="0"/>
                </a:rPr>
                <a:t>读</a:t>
              </a:r>
            </a:p>
          </p:txBody>
        </p:sp>
      </p:grpSp>
      <p:grpSp>
        <p:nvGrpSpPr>
          <p:cNvPr id="8" name="Group 45"/>
          <p:cNvGrpSpPr>
            <a:grpSpLocks/>
          </p:cNvGrpSpPr>
          <p:nvPr/>
        </p:nvGrpSpPr>
        <p:grpSpPr bwMode="auto">
          <a:xfrm>
            <a:off x="468313" y="4976813"/>
            <a:ext cx="7775575" cy="679450"/>
            <a:chOff x="295" y="3135"/>
            <a:chExt cx="4898" cy="428"/>
          </a:xfrm>
        </p:grpSpPr>
        <p:sp>
          <p:nvSpPr>
            <p:cNvPr id="6153" name="AutoShape 9"/>
            <p:cNvSpPr>
              <a:spLocks/>
            </p:cNvSpPr>
            <p:nvPr/>
          </p:nvSpPr>
          <p:spPr bwMode="auto">
            <a:xfrm rot="5400000">
              <a:off x="1406" y="2024"/>
              <a:ext cx="91" cy="2313"/>
            </a:xfrm>
            <a:prstGeom prst="rightBrace">
              <a:avLst>
                <a:gd name="adj1" fmla="val 211813"/>
                <a:gd name="adj2" fmla="val 50000"/>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6154" name="Text Box 10"/>
            <p:cNvSpPr txBox="1">
              <a:spLocks noChangeArrowheads="1"/>
            </p:cNvSpPr>
            <p:nvPr/>
          </p:nvSpPr>
          <p:spPr bwMode="auto">
            <a:xfrm>
              <a:off x="567" y="3316"/>
              <a:ext cx="1859" cy="233"/>
            </a:xfrm>
            <a:prstGeom prst="rect">
              <a:avLst/>
            </a:prstGeom>
            <a:noFill/>
            <a:ln w="38100" algn="ctr">
              <a:noFill/>
              <a:miter lim="800000"/>
              <a:headEnd/>
              <a:tailEnd/>
            </a:ln>
            <a:effectLst/>
          </p:spPr>
          <p:txBody>
            <a:bodyPr>
              <a:spAutoFit/>
            </a:bodyPr>
            <a:lstStyle/>
            <a:p>
              <a:pPr>
                <a:spcBef>
                  <a:spcPct val="50000"/>
                </a:spcBef>
              </a:pPr>
              <a:r>
                <a:rPr lang="en-US" altLang="zh-CN" sz="1800" smtClean="0">
                  <a:solidFill>
                    <a:srgbClr val="0000FF"/>
                  </a:solidFill>
                  <a:latin typeface="Consolas" pitchFamily="49" charset="0"/>
                  <a:ea typeface="仿宋" pitchFamily="49" charset="-122"/>
                  <a:cs typeface="Consolas" pitchFamily="49" charset="0"/>
                  <a:sym typeface="Wingdings"/>
                </a:rPr>
                <a:t></a:t>
              </a:r>
              <a:r>
                <a:rPr lang="en-US" altLang="zh-CN" sz="1800" smtClean="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生成若干初始归并段</a:t>
              </a:r>
            </a:p>
          </p:txBody>
        </p:sp>
        <p:sp>
          <p:nvSpPr>
            <p:cNvPr id="6155" name="Text Box 11"/>
            <p:cNvSpPr txBox="1">
              <a:spLocks noChangeArrowheads="1"/>
            </p:cNvSpPr>
            <p:nvPr/>
          </p:nvSpPr>
          <p:spPr bwMode="auto">
            <a:xfrm>
              <a:off x="3061" y="3330"/>
              <a:ext cx="1905" cy="233"/>
            </a:xfrm>
            <a:prstGeom prst="rect">
              <a:avLst/>
            </a:prstGeom>
            <a:noFill/>
            <a:ln w="38100" algn="ctr">
              <a:noFill/>
              <a:miter lim="800000"/>
              <a:headEnd/>
              <a:tailEnd/>
            </a:ln>
            <a:effectLst/>
          </p:spPr>
          <p:txBody>
            <a:bodyPr>
              <a:spAutoFit/>
            </a:bodyPr>
            <a:lstStyle/>
            <a:p>
              <a:pPr>
                <a:spcBef>
                  <a:spcPct val="50000"/>
                </a:spcBef>
              </a:pPr>
              <a:r>
                <a:rPr lang="en-US" altLang="zh-CN" sz="1800" smtClean="0">
                  <a:solidFill>
                    <a:srgbClr val="0000FF"/>
                  </a:solidFill>
                  <a:latin typeface="Consolas" pitchFamily="49" charset="0"/>
                  <a:ea typeface="仿宋" pitchFamily="49" charset="-122"/>
                  <a:cs typeface="Consolas" pitchFamily="49" charset="0"/>
                  <a:sym typeface="Wingdings"/>
                </a:rPr>
                <a:t></a:t>
              </a:r>
              <a:r>
                <a:rPr lang="en-US" altLang="zh-CN" sz="1800" smtClean="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归并成一个有序文件</a:t>
              </a:r>
            </a:p>
          </p:txBody>
        </p:sp>
        <p:sp>
          <p:nvSpPr>
            <p:cNvPr id="6180" name="AutoShape 36"/>
            <p:cNvSpPr>
              <a:spLocks/>
            </p:cNvSpPr>
            <p:nvPr/>
          </p:nvSpPr>
          <p:spPr bwMode="auto">
            <a:xfrm rot="5400000">
              <a:off x="3991" y="2037"/>
              <a:ext cx="91" cy="2313"/>
            </a:xfrm>
            <a:prstGeom prst="rightBrace">
              <a:avLst>
                <a:gd name="adj1" fmla="val 211813"/>
                <a:gd name="adj2" fmla="val 50000"/>
              </a:avLst>
            </a:prstGeom>
            <a:noFill/>
            <a:ln w="38100">
              <a:solidFill>
                <a:schemeClr val="tx1"/>
              </a:solidFill>
              <a:round/>
              <a:headEnd/>
              <a:tailEnd/>
            </a:ln>
            <a:effectLst/>
          </p:spPr>
          <p:txBody>
            <a:bodyPr wrap="none" anchor="ctr"/>
            <a:lstStyle/>
            <a:p>
              <a:endParaRPr lang="zh-CN" altLang="en-US" sz="1800">
                <a:solidFill>
                  <a:srgbClr val="0000FF"/>
                </a:solidFill>
                <a:latin typeface="Consolas" pitchFamily="49" charset="0"/>
                <a:cs typeface="Consolas" pitchFamily="49" charset="0"/>
              </a:endParaRPr>
            </a:p>
          </p:txBody>
        </p:sp>
      </p:grpSp>
      <p:sp>
        <p:nvSpPr>
          <p:cNvPr id="40" name="Text Box 8" descr="蓝色面巾纸"/>
          <p:cNvSpPr txBox="1">
            <a:spLocks noChangeArrowheads="1"/>
          </p:cNvSpPr>
          <p:nvPr/>
        </p:nvSpPr>
        <p:spPr bwMode="auto">
          <a:xfrm>
            <a:off x="2786050" y="357166"/>
            <a:ext cx="3429024" cy="584775"/>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CCECFF">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11.2 </a:t>
            </a:r>
            <a:r>
              <a:rPr kumimoji="1"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磁</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盘排序</a:t>
            </a:r>
          </a:p>
        </p:txBody>
      </p:sp>
      <p:sp>
        <p:nvSpPr>
          <p:cNvPr id="41" name="灯片编号占位符 40"/>
          <p:cNvSpPr>
            <a:spLocks noGrp="1"/>
          </p:cNvSpPr>
          <p:nvPr>
            <p:ph type="sldNum" sz="quarter" idx="12"/>
          </p:nvPr>
        </p:nvSpPr>
        <p:spPr/>
        <p:txBody>
          <a:bodyPr/>
          <a:lstStyle/>
          <a:p>
            <a:fld id="{61B62B3A-2870-408C-9F18-2C674C90AA9B}" type="slidenum">
              <a:rPr lang="en-US" altLang="zh-CN" smtClean="0"/>
              <a:pPr/>
              <a:t>14</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2" name="Text Box 10"/>
          <p:cNvSpPr txBox="1">
            <a:spLocks noChangeArrowheads="1"/>
          </p:cNvSpPr>
          <p:nvPr/>
        </p:nvSpPr>
        <p:spPr bwMode="auto">
          <a:xfrm>
            <a:off x="250825" y="981075"/>
            <a:ext cx="8642350" cy="1671227"/>
          </a:xfrm>
          <a:prstGeom prst="rect">
            <a:avLst/>
          </a:prstGeom>
          <a:noFill/>
          <a:ln w="9525">
            <a:noFill/>
            <a:miter lim="800000"/>
            <a:headEnd/>
            <a:tailEnd/>
          </a:ln>
          <a:effectLst/>
        </p:spPr>
        <p:txBody>
          <a:bodyPr>
            <a:spAutoFit/>
          </a:bodyPr>
          <a:lstStyle/>
          <a:p>
            <a:pPr algn="l">
              <a:lnSpc>
                <a:spcPct val="130000"/>
              </a:lnSpc>
              <a:spcBef>
                <a:spcPct val="50000"/>
              </a:spcBef>
            </a:pPr>
            <a:r>
              <a:rPr kumimoji="1" lang="zh-CN" altLang="en-US" sz="1800" dirty="0">
                <a:solidFill>
                  <a:srgbClr val="0000FF"/>
                </a:solidFill>
                <a:latin typeface="Consolas" pitchFamily="49" charset="0"/>
                <a:ea typeface="楷体" pitchFamily="49" charset="-122"/>
                <a:cs typeface="Consolas" pitchFamily="49" charset="0"/>
              </a:rPr>
              <a:t>　　设有一个</a:t>
            </a:r>
            <a:r>
              <a:rPr kumimoji="1" lang="zh-CN" altLang="en-US" sz="1800">
                <a:solidFill>
                  <a:srgbClr val="0000FF"/>
                </a:solidFill>
                <a:latin typeface="Consolas" pitchFamily="49" charset="0"/>
                <a:ea typeface="楷体" pitchFamily="49" charset="-122"/>
                <a:cs typeface="Consolas" pitchFamily="49" charset="0"/>
              </a:rPr>
              <a:t>文件</a:t>
            </a:r>
            <a:r>
              <a:rPr kumimoji="1" lang="en-US" altLang="zh-CN" sz="1800" smtClean="0">
                <a:solidFill>
                  <a:srgbClr val="0000FF"/>
                </a:solidFill>
                <a:latin typeface="Consolas" pitchFamily="49" charset="0"/>
                <a:ea typeface="楷体" pitchFamily="49" charset="-122"/>
                <a:cs typeface="Consolas" pitchFamily="49" charset="0"/>
              </a:rPr>
              <a:t>Fin.dat</a:t>
            </a:r>
            <a:r>
              <a:rPr kumimoji="1" lang="zh-CN" altLang="en-US" sz="1800" smtClean="0">
                <a:solidFill>
                  <a:srgbClr val="0000FF"/>
                </a:solidFill>
                <a:latin typeface="Consolas" pitchFamily="49" charset="0"/>
                <a:ea typeface="楷体" pitchFamily="49" charset="-122"/>
                <a:cs typeface="Consolas" pitchFamily="49" charset="0"/>
              </a:rPr>
              <a:t>，内含</a:t>
            </a:r>
            <a:r>
              <a:rPr kumimoji="1" lang="en-US" altLang="zh-CN" sz="1800" dirty="0">
                <a:solidFill>
                  <a:srgbClr val="0000FF"/>
                </a:solidFill>
                <a:latin typeface="Consolas" pitchFamily="49" charset="0"/>
                <a:ea typeface="楷体" pitchFamily="49" charset="-122"/>
                <a:cs typeface="Consolas" pitchFamily="49" charset="0"/>
              </a:rPr>
              <a:t>4500</a:t>
            </a:r>
            <a:r>
              <a:rPr kumimoji="1" lang="zh-CN" altLang="en-US" sz="1800" dirty="0">
                <a:solidFill>
                  <a:srgbClr val="0000FF"/>
                </a:solidFill>
                <a:latin typeface="Consolas" pitchFamily="49" charset="0"/>
                <a:ea typeface="楷体" pitchFamily="49" charset="-122"/>
                <a:cs typeface="Consolas" pitchFamily="49" charset="0"/>
              </a:rPr>
              <a:t>个记录</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A</a:t>
            </a:r>
            <a:r>
              <a:rPr kumimoji="1" lang="en-US" altLang="zh-CN" sz="1800" baseline="-30000" smtClean="0">
                <a:solidFill>
                  <a:srgbClr val="0000FF"/>
                </a:solidFill>
                <a:latin typeface="Consolas" pitchFamily="49" charset="0"/>
                <a:ea typeface="楷体" pitchFamily="49" charset="-122"/>
                <a:cs typeface="Consolas" pitchFamily="49" charset="0"/>
              </a:rPr>
              <a:t>1</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A</a:t>
            </a:r>
            <a:r>
              <a:rPr kumimoji="1" lang="en-US" altLang="zh-CN" sz="1800" baseline="-30000" smtClean="0">
                <a:solidFill>
                  <a:srgbClr val="0000FF"/>
                </a:solidFill>
                <a:latin typeface="Consolas" pitchFamily="49" charset="0"/>
                <a:ea typeface="楷体" pitchFamily="49" charset="-122"/>
                <a:cs typeface="Consolas" pitchFamily="49" charset="0"/>
              </a:rPr>
              <a:t>2</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宋体" pitchFamily="2" charset="-122"/>
                <a:ea typeface="宋体" pitchFamily="2" charset="-122"/>
                <a:cs typeface="Consolas" pitchFamily="49" charset="0"/>
              </a:rPr>
              <a:t>…</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A</a:t>
            </a:r>
            <a:r>
              <a:rPr kumimoji="1" lang="en-US" altLang="zh-CN" sz="1800" baseline="-30000" smtClean="0">
                <a:solidFill>
                  <a:srgbClr val="0000FF"/>
                </a:solidFill>
                <a:latin typeface="Consolas" pitchFamily="49" charset="0"/>
                <a:ea typeface="楷体" pitchFamily="49" charset="-122"/>
                <a:cs typeface="Consolas" pitchFamily="49" charset="0"/>
              </a:rPr>
              <a:t>4500</a:t>
            </a:r>
            <a:r>
              <a:rPr kumimoji="1" lang="zh-CN" altLang="en-US" sz="1800" smtClean="0">
                <a:solidFill>
                  <a:srgbClr val="0000FF"/>
                </a:solidFill>
                <a:latin typeface="Consolas" pitchFamily="49" charset="0"/>
                <a:ea typeface="楷体" pitchFamily="49" charset="-122"/>
                <a:cs typeface="Consolas" pitchFamily="49" charset="0"/>
              </a:rPr>
              <a:t>，现在</a:t>
            </a:r>
            <a:r>
              <a:rPr kumimoji="1" lang="zh-CN" altLang="en-US" sz="1800" dirty="0">
                <a:solidFill>
                  <a:srgbClr val="0000FF"/>
                </a:solidFill>
                <a:latin typeface="Consolas" pitchFamily="49" charset="0"/>
                <a:ea typeface="楷体" pitchFamily="49" charset="-122"/>
                <a:cs typeface="Consolas" pitchFamily="49" charset="0"/>
              </a:rPr>
              <a:t>要对该文件</a:t>
            </a:r>
            <a:r>
              <a:rPr kumimoji="1" lang="zh-CN" altLang="en-US" sz="1800">
                <a:solidFill>
                  <a:srgbClr val="0000FF"/>
                </a:solidFill>
                <a:latin typeface="Consolas" pitchFamily="49" charset="0"/>
                <a:ea typeface="楷体" pitchFamily="49" charset="-122"/>
                <a:cs typeface="Consolas" pitchFamily="49" charset="0"/>
              </a:rPr>
              <a:t>进行</a:t>
            </a:r>
            <a:r>
              <a:rPr kumimoji="1" lang="zh-CN" altLang="en-US" sz="1800" smtClean="0">
                <a:solidFill>
                  <a:srgbClr val="0000FF"/>
                </a:solidFill>
                <a:latin typeface="Consolas" pitchFamily="49" charset="0"/>
                <a:ea typeface="楷体" pitchFamily="49" charset="-122"/>
                <a:cs typeface="Consolas" pitchFamily="49" charset="0"/>
              </a:rPr>
              <a:t>排序，结果</a:t>
            </a:r>
            <a:r>
              <a:rPr kumimoji="1" lang="zh-CN" altLang="en-US" sz="1800" dirty="0">
                <a:solidFill>
                  <a:srgbClr val="0000FF"/>
                </a:solidFill>
                <a:latin typeface="Consolas" pitchFamily="49" charset="0"/>
                <a:ea typeface="楷体" pitchFamily="49" charset="-122"/>
                <a:cs typeface="Consolas" pitchFamily="49" charset="0"/>
              </a:rPr>
              <a:t>放在</a:t>
            </a:r>
            <a:r>
              <a:rPr kumimoji="1" lang="en-US" altLang="zh-CN" sz="1800" dirty="0" err="1">
                <a:solidFill>
                  <a:srgbClr val="0000FF"/>
                </a:solidFill>
                <a:latin typeface="Consolas" pitchFamily="49" charset="0"/>
                <a:ea typeface="楷体" pitchFamily="49" charset="-122"/>
                <a:cs typeface="Consolas" pitchFamily="49" charset="0"/>
              </a:rPr>
              <a:t>Fout.dat</a:t>
            </a:r>
            <a:r>
              <a:rPr kumimoji="1" lang="zh-CN" altLang="en-US" sz="1800" dirty="0">
                <a:solidFill>
                  <a:srgbClr val="0000FF"/>
                </a:solidFill>
                <a:latin typeface="Consolas" pitchFamily="49" charset="0"/>
                <a:ea typeface="楷体" pitchFamily="49" charset="-122"/>
                <a:cs typeface="Consolas" pitchFamily="49" charset="0"/>
              </a:rPr>
              <a:t>文件中。可占用的内存空间至多只能对</a:t>
            </a:r>
            <a:r>
              <a:rPr kumimoji="1" lang="en-US" altLang="zh-CN" sz="1800" dirty="0">
                <a:solidFill>
                  <a:srgbClr val="0000FF"/>
                </a:solidFill>
                <a:latin typeface="Consolas" pitchFamily="49" charset="0"/>
                <a:ea typeface="楷体" pitchFamily="49" charset="-122"/>
                <a:cs typeface="Consolas" pitchFamily="49" charset="0"/>
              </a:rPr>
              <a:t>750</a:t>
            </a:r>
            <a:r>
              <a:rPr kumimoji="1" lang="zh-CN" altLang="en-US" sz="1800" dirty="0">
                <a:solidFill>
                  <a:srgbClr val="0000FF"/>
                </a:solidFill>
                <a:latin typeface="Consolas" pitchFamily="49" charset="0"/>
                <a:ea typeface="楷体" pitchFamily="49" charset="-122"/>
                <a:cs typeface="Consolas" pitchFamily="49" charset="0"/>
              </a:rPr>
              <a:t>个记录进行排序。</a:t>
            </a:r>
          </a:p>
          <a:p>
            <a:pPr algn="l">
              <a:lnSpc>
                <a:spcPct val="130000"/>
              </a:lnSpc>
              <a:spcBef>
                <a:spcPct val="50000"/>
              </a:spcBef>
            </a:pPr>
            <a:r>
              <a:rPr kumimoji="1" lang="zh-CN" altLang="en-US" sz="1800" dirty="0">
                <a:solidFill>
                  <a:srgbClr val="0000FF"/>
                </a:solidFill>
                <a:latin typeface="Consolas" pitchFamily="49" charset="0"/>
                <a:ea typeface="楷体" pitchFamily="49" charset="-122"/>
                <a:cs typeface="Consolas" pitchFamily="49" charset="0"/>
              </a:rPr>
              <a:t>　</a:t>
            </a: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smtClean="0">
                <a:solidFill>
                  <a:srgbClr val="0000FF"/>
                </a:solidFill>
                <a:latin typeface="Consolas" pitchFamily="49" charset="0"/>
                <a:ea typeface="楷体" pitchFamily="49" charset="-122"/>
                <a:cs typeface="Consolas" pitchFamily="49" charset="0"/>
              </a:rPr>
              <a:t> Fin.dat</a:t>
            </a:r>
            <a:r>
              <a:rPr kumimoji="1" lang="zh-CN" altLang="en-US" sz="1800" smtClean="0">
                <a:solidFill>
                  <a:srgbClr val="0000FF"/>
                </a:solidFill>
                <a:latin typeface="Consolas" pitchFamily="49" charset="0"/>
                <a:ea typeface="楷体" pitchFamily="49" charset="-122"/>
                <a:cs typeface="Consolas" pitchFamily="49" charset="0"/>
              </a:rPr>
              <a:t>文件放</a:t>
            </a:r>
            <a:r>
              <a:rPr kumimoji="1" lang="zh-CN" altLang="en-US" sz="1800" dirty="0">
                <a:solidFill>
                  <a:srgbClr val="0000FF"/>
                </a:solidFill>
                <a:latin typeface="Consolas" pitchFamily="49" charset="0"/>
                <a:ea typeface="楷体" pitchFamily="49" charset="-122"/>
                <a:cs typeface="Consolas" pitchFamily="49" charset="0"/>
              </a:rPr>
              <a:t>在</a:t>
            </a:r>
            <a:r>
              <a:rPr kumimoji="1" lang="zh-CN" altLang="en-US" sz="1800">
                <a:solidFill>
                  <a:srgbClr val="0000FF"/>
                </a:solidFill>
                <a:latin typeface="Consolas" pitchFamily="49" charset="0"/>
                <a:ea typeface="楷体" pitchFamily="49" charset="-122"/>
                <a:cs typeface="Consolas" pitchFamily="49" charset="0"/>
              </a:rPr>
              <a:t>磁盘</a:t>
            </a:r>
            <a:r>
              <a:rPr kumimoji="1" lang="zh-CN" altLang="en-US" sz="1800" smtClean="0">
                <a:solidFill>
                  <a:srgbClr val="0000FF"/>
                </a:solidFill>
                <a:latin typeface="Consolas" pitchFamily="49" charset="0"/>
                <a:ea typeface="楷体" pitchFamily="49" charset="-122"/>
                <a:cs typeface="Consolas" pitchFamily="49" charset="0"/>
              </a:rPr>
              <a:t>上。假设每个记录占用一个物理块。</a:t>
            </a:r>
            <a:endParaRPr kumimoji="1" lang="zh-CN" altLang="en-US" sz="1800" dirty="0">
              <a:solidFill>
                <a:srgbClr val="0000FF"/>
              </a:solidFill>
              <a:latin typeface="Consolas" pitchFamily="49" charset="0"/>
              <a:ea typeface="楷体" pitchFamily="49" charset="-122"/>
              <a:cs typeface="Consolas" pitchFamily="49" charset="0"/>
            </a:endParaRPr>
          </a:p>
        </p:txBody>
      </p:sp>
      <p:sp>
        <p:nvSpPr>
          <p:cNvPr id="54285" name="Text Box 13"/>
          <p:cNvSpPr txBox="1">
            <a:spLocks noChangeArrowheads="1"/>
          </p:cNvSpPr>
          <p:nvPr/>
        </p:nvSpPr>
        <p:spPr bwMode="auto">
          <a:xfrm>
            <a:off x="539751" y="260350"/>
            <a:ext cx="2746366" cy="400110"/>
          </a:xfrm>
          <a:prstGeom prst="rect">
            <a:avLst/>
          </a:prstGeom>
          <a:solidFill>
            <a:srgbClr val="9900FF"/>
          </a:solidFill>
          <a:ln w="38100" algn="ctr">
            <a:noFill/>
            <a:miter lim="800000"/>
            <a:headEnd/>
            <a:tailEnd/>
          </a:ln>
          <a:effectLst/>
        </p:spPr>
        <p:txBody>
          <a:bodyPr wrap="square">
            <a:spAutoFit/>
          </a:bodyPr>
          <a:lstStyle/>
          <a:p>
            <a:pPr>
              <a:spcBef>
                <a:spcPct val="50000"/>
              </a:spcBef>
            </a:pPr>
            <a:r>
              <a:rPr lang="zh-CN" altLang="en-US" sz="2000" dirty="0">
                <a:solidFill>
                  <a:schemeClr val="bg1"/>
                </a:solidFill>
                <a:latin typeface="华文中宋" pitchFamily="2" charset="-122"/>
                <a:ea typeface="华文中宋" pitchFamily="2" charset="-122"/>
                <a:cs typeface="Consolas" pitchFamily="49" charset="0"/>
              </a:rPr>
              <a:t>磁盘排序</a:t>
            </a:r>
            <a:r>
              <a:rPr lang="zh-CN" altLang="en-US" sz="2000" dirty="0" smtClean="0">
                <a:solidFill>
                  <a:schemeClr val="bg1"/>
                </a:solidFill>
                <a:latin typeface="华文中宋" pitchFamily="2" charset="-122"/>
                <a:ea typeface="华文中宋" pitchFamily="2" charset="-122"/>
                <a:cs typeface="Consolas" pitchFamily="49" charset="0"/>
              </a:rPr>
              <a:t>示例演示</a:t>
            </a:r>
            <a:endParaRPr lang="zh-CN" altLang="en-US" sz="2000" dirty="0">
              <a:solidFill>
                <a:schemeClr val="bg1"/>
              </a:solidFill>
              <a:latin typeface="华文中宋" pitchFamily="2" charset="-122"/>
              <a:ea typeface="华文中宋" pitchFamily="2" charset="-122"/>
              <a:cs typeface="Consolas" pitchFamily="49" charset="0"/>
            </a:endParaRPr>
          </a:p>
        </p:txBody>
      </p:sp>
      <p:grpSp>
        <p:nvGrpSpPr>
          <p:cNvPr id="2" name="Group 19"/>
          <p:cNvGrpSpPr>
            <a:grpSpLocks/>
          </p:cNvGrpSpPr>
          <p:nvPr/>
        </p:nvGrpSpPr>
        <p:grpSpPr bwMode="auto">
          <a:xfrm>
            <a:off x="2857488" y="3571876"/>
            <a:ext cx="2895600" cy="1008062"/>
            <a:chOff x="1813" y="2659"/>
            <a:chExt cx="1824" cy="635"/>
          </a:xfrm>
        </p:grpSpPr>
        <p:sp>
          <p:nvSpPr>
            <p:cNvPr id="54286" name="Rectangle 14"/>
            <p:cNvSpPr>
              <a:spLocks noChangeArrowheads="1"/>
            </p:cNvSpPr>
            <p:nvPr/>
          </p:nvSpPr>
          <p:spPr bwMode="auto">
            <a:xfrm>
              <a:off x="2290" y="2659"/>
              <a:ext cx="862" cy="63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zh-CN" altLang="en-US" sz="1800" dirty="0">
                  <a:solidFill>
                    <a:srgbClr val="0000FF"/>
                  </a:solidFill>
                  <a:latin typeface="Consolas" pitchFamily="49" charset="0"/>
                  <a:ea typeface="楷体" pitchFamily="49" charset="-122"/>
                  <a:cs typeface="Consolas" pitchFamily="49" charset="0"/>
                </a:rPr>
                <a:t>内存</a:t>
              </a:r>
            </a:p>
            <a:p>
              <a:r>
                <a:rPr lang="en-US" altLang="zh-CN" sz="1800" dirty="0">
                  <a:solidFill>
                    <a:srgbClr val="0000FF"/>
                  </a:solidFill>
                  <a:latin typeface="Consolas" pitchFamily="49" charset="0"/>
                  <a:ea typeface="楷体" pitchFamily="49" charset="-122"/>
                  <a:cs typeface="Consolas" pitchFamily="49" charset="0"/>
                </a:rPr>
                <a:t>(750)</a:t>
              </a:r>
            </a:p>
          </p:txBody>
        </p:sp>
        <p:sp>
          <p:nvSpPr>
            <p:cNvPr id="54287" name="AutoShape 15"/>
            <p:cNvSpPr>
              <a:spLocks noChangeArrowheads="1"/>
            </p:cNvSpPr>
            <p:nvPr/>
          </p:nvSpPr>
          <p:spPr bwMode="auto">
            <a:xfrm>
              <a:off x="1813" y="2920"/>
              <a:ext cx="453" cy="137"/>
            </a:xfrm>
            <a:prstGeom prst="rightArrow">
              <a:avLst>
                <a:gd name="adj1" fmla="val 50000"/>
                <a:gd name="adj2" fmla="val 82664"/>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54288" name="AutoShape 16"/>
            <p:cNvSpPr>
              <a:spLocks noChangeArrowheads="1"/>
            </p:cNvSpPr>
            <p:nvPr/>
          </p:nvSpPr>
          <p:spPr bwMode="auto">
            <a:xfrm>
              <a:off x="3184" y="2923"/>
              <a:ext cx="453" cy="137"/>
            </a:xfrm>
            <a:prstGeom prst="rightArrow">
              <a:avLst>
                <a:gd name="adj1" fmla="val 50000"/>
                <a:gd name="adj2" fmla="val 82664"/>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1800">
                <a:solidFill>
                  <a:srgbClr val="0000FF"/>
                </a:solidFill>
                <a:latin typeface="Consolas" pitchFamily="49" charset="0"/>
                <a:cs typeface="Consolas" pitchFamily="49" charset="0"/>
              </a:endParaRPr>
            </a:p>
          </p:txBody>
        </p:sp>
      </p:grpSp>
      <p:sp>
        <p:nvSpPr>
          <p:cNvPr id="54289" name="Text Box 17"/>
          <p:cNvSpPr txBox="1">
            <a:spLocks noChangeArrowheads="1"/>
          </p:cNvSpPr>
          <p:nvPr/>
        </p:nvSpPr>
        <p:spPr bwMode="auto">
          <a:xfrm>
            <a:off x="1000100" y="3900483"/>
            <a:ext cx="1881213" cy="369332"/>
          </a:xfrm>
          <a:prstGeom prst="rect">
            <a:avLst/>
          </a:prstGeom>
          <a:noFill/>
          <a:ln w="38100" algn="ctr">
            <a:noFill/>
            <a:miter lim="800000"/>
            <a:headEnd/>
            <a:tailEnd/>
          </a:ln>
          <a:effectLst/>
        </p:spPr>
        <p:txBody>
          <a:bodyPr wrap="square">
            <a:spAutoFit/>
          </a:bodyPr>
          <a:lstStyle/>
          <a:p>
            <a:pPr>
              <a:spcBef>
                <a:spcPct val="50000"/>
              </a:spcBef>
            </a:pPr>
            <a:r>
              <a:rPr lang="en-US" altLang="zh-CN" sz="1800" dirty="0" err="1">
                <a:solidFill>
                  <a:srgbClr val="0000FF"/>
                </a:solidFill>
                <a:latin typeface="Consolas" pitchFamily="49" charset="0"/>
                <a:ea typeface="仿宋" pitchFamily="49" charset="-122"/>
                <a:cs typeface="Consolas" pitchFamily="49" charset="0"/>
              </a:rPr>
              <a:t>Fin.dat</a:t>
            </a:r>
            <a:r>
              <a:rPr lang="zh-CN" altLang="en-US" sz="1800" dirty="0">
                <a:solidFill>
                  <a:srgbClr val="0000FF"/>
                </a:solidFill>
                <a:latin typeface="Consolas" pitchFamily="49" charset="0"/>
                <a:ea typeface="仿宋" pitchFamily="49" charset="-122"/>
                <a:cs typeface="Consolas" pitchFamily="49" charset="0"/>
              </a:rPr>
              <a:t>文件</a:t>
            </a:r>
          </a:p>
        </p:txBody>
      </p:sp>
      <p:sp>
        <p:nvSpPr>
          <p:cNvPr id="54290" name="Text Box 18"/>
          <p:cNvSpPr txBox="1">
            <a:spLocks noChangeArrowheads="1"/>
          </p:cNvSpPr>
          <p:nvPr/>
        </p:nvSpPr>
        <p:spPr bwMode="auto">
          <a:xfrm>
            <a:off x="5702300" y="3900483"/>
            <a:ext cx="1873250"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Fout.dat</a:t>
            </a:r>
            <a:r>
              <a:rPr lang="zh-CN" altLang="en-US" sz="1800">
                <a:solidFill>
                  <a:srgbClr val="0000FF"/>
                </a:solidFill>
                <a:latin typeface="Consolas" pitchFamily="49" charset="0"/>
                <a:ea typeface="仿宋" pitchFamily="49" charset="-122"/>
                <a:cs typeface="Consolas" pitchFamily="49" charset="0"/>
              </a:rPr>
              <a:t>文件</a:t>
            </a:r>
          </a:p>
        </p:txBody>
      </p:sp>
      <p:sp>
        <p:nvSpPr>
          <p:cNvPr id="12" name="灯片编号占位符 11"/>
          <p:cNvSpPr>
            <a:spLocks noGrp="1"/>
          </p:cNvSpPr>
          <p:nvPr>
            <p:ph type="sldNum" sz="quarter" idx="12"/>
          </p:nvPr>
        </p:nvSpPr>
        <p:spPr/>
        <p:txBody>
          <a:bodyPr/>
          <a:lstStyle/>
          <a:p>
            <a:fld id="{61B62B3A-2870-408C-9F18-2C674C90AA9B}" type="slidenum">
              <a:rPr lang="en-US" altLang="zh-CN" smtClean="0"/>
              <a:pPr/>
              <a:t>15</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89"/>
                                        </p:tgtEl>
                                        <p:attrNameLst>
                                          <p:attrName>style.visibility</p:attrName>
                                        </p:attrNameLst>
                                      </p:cBhvr>
                                      <p:to>
                                        <p:strVal val="visible"/>
                                      </p:to>
                                    </p:set>
                                    <p:animEffect transition="in" filter="wipe(up)">
                                      <p:cBhvr>
                                        <p:cTn id="7" dur="500"/>
                                        <p:tgtEl>
                                          <p:spTgt spid="5428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4290"/>
                                        </p:tgtEl>
                                        <p:attrNameLst>
                                          <p:attrName>style.visibility</p:attrName>
                                        </p:attrNameLst>
                                      </p:cBhvr>
                                      <p:to>
                                        <p:strVal val="visible"/>
                                      </p:to>
                                    </p:set>
                                    <p:animEffect transition="in" filter="wipe(left)">
                                      <p:cBhvr>
                                        <p:cTn id="15" dur="500"/>
                                        <p:tgtEl>
                                          <p:spTgt spid="54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9" grpId="0"/>
      <p:bldP spid="542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2571744"/>
            <a:ext cx="2303462" cy="784830"/>
          </a:xfrm>
          <a:prstGeom prst="rect">
            <a:avLst/>
          </a:prstGeom>
          <a:noFill/>
          <a:ln w="9525">
            <a:noFill/>
            <a:miter lim="800000"/>
            <a:headEnd/>
            <a:tailEnd/>
          </a:ln>
          <a:effectLst/>
        </p:spPr>
        <p:txBody>
          <a:bodyPr>
            <a:spAutoFit/>
          </a:bodyPr>
          <a:lstStyle/>
          <a:p>
            <a:pPr>
              <a:spcBef>
                <a:spcPct val="50000"/>
              </a:spcBef>
            </a:pPr>
            <a:r>
              <a:rPr lang="zh-CN" altLang="en-US" sz="1800" dirty="0">
                <a:solidFill>
                  <a:srgbClr val="0000FF"/>
                </a:solidFill>
                <a:latin typeface="Consolas" pitchFamily="49" charset="0"/>
                <a:ea typeface="仿宋" pitchFamily="49" charset="-122"/>
                <a:cs typeface="Consolas" pitchFamily="49" charset="0"/>
              </a:rPr>
              <a:t>文件</a:t>
            </a:r>
            <a:r>
              <a:rPr lang="en-US" altLang="zh-CN" sz="1800" dirty="0" err="1">
                <a:solidFill>
                  <a:srgbClr val="0000FF"/>
                </a:solidFill>
                <a:latin typeface="Consolas" pitchFamily="49" charset="0"/>
                <a:ea typeface="仿宋" pitchFamily="49" charset="-122"/>
                <a:cs typeface="Consolas" pitchFamily="49" charset="0"/>
              </a:rPr>
              <a:t>Fin.dat</a:t>
            </a:r>
            <a:endParaRPr lang="en-US" altLang="zh-CN" sz="1800" dirty="0">
              <a:solidFill>
                <a:srgbClr val="0000FF"/>
              </a:solidFill>
              <a:latin typeface="Consolas" pitchFamily="49" charset="0"/>
              <a:ea typeface="仿宋" pitchFamily="49" charset="-122"/>
              <a:cs typeface="Consolas" pitchFamily="49" charset="0"/>
            </a:endParaRPr>
          </a:p>
          <a:p>
            <a:pPr>
              <a:spcBef>
                <a:spcPct val="50000"/>
              </a:spcBef>
            </a:pPr>
            <a:r>
              <a:rPr lang="zh-CN" altLang="en-US" sz="1800" dirty="0">
                <a:solidFill>
                  <a:srgbClr val="0000FF"/>
                </a:solidFill>
                <a:latin typeface="Consolas" pitchFamily="49" charset="0"/>
                <a:ea typeface="仿宋" pitchFamily="49" charset="-122"/>
                <a:cs typeface="Consolas" pitchFamily="49" charset="0"/>
              </a:rPr>
              <a:t>（含</a:t>
            </a:r>
            <a:r>
              <a:rPr lang="en-US" altLang="zh-CN" sz="1800" dirty="0">
                <a:solidFill>
                  <a:srgbClr val="0000FF"/>
                </a:solidFill>
                <a:latin typeface="Consolas" pitchFamily="49" charset="0"/>
                <a:ea typeface="仿宋" pitchFamily="49" charset="-122"/>
                <a:cs typeface="Consolas" pitchFamily="49" charset="0"/>
              </a:rPr>
              <a:t>4500</a:t>
            </a:r>
            <a:r>
              <a:rPr lang="zh-CN" altLang="en-US" sz="1800" dirty="0">
                <a:solidFill>
                  <a:srgbClr val="0000FF"/>
                </a:solidFill>
                <a:latin typeface="Consolas" pitchFamily="49" charset="0"/>
                <a:ea typeface="仿宋" pitchFamily="49" charset="-122"/>
                <a:cs typeface="Consolas" pitchFamily="49" charset="0"/>
              </a:rPr>
              <a:t>个记录）</a:t>
            </a:r>
          </a:p>
        </p:txBody>
      </p:sp>
      <p:sp>
        <p:nvSpPr>
          <p:cNvPr id="93187" name="Rectangle 3"/>
          <p:cNvSpPr>
            <a:spLocks noChangeArrowheads="1"/>
          </p:cNvSpPr>
          <p:nvPr/>
        </p:nvSpPr>
        <p:spPr bwMode="auto">
          <a:xfrm>
            <a:off x="3059113" y="2311400"/>
            <a:ext cx="1979612" cy="13684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zh-CN" altLang="en-US" sz="1800" dirty="0">
                <a:solidFill>
                  <a:srgbClr val="0000FF"/>
                </a:solidFill>
                <a:latin typeface="Consolas" pitchFamily="49" charset="0"/>
                <a:ea typeface="仿宋" pitchFamily="49" charset="-122"/>
                <a:cs typeface="Consolas" pitchFamily="49" charset="0"/>
              </a:rPr>
              <a:t>容量为</a:t>
            </a:r>
            <a:r>
              <a:rPr lang="en-US" altLang="zh-CN" sz="1800" dirty="0">
                <a:solidFill>
                  <a:srgbClr val="0000FF"/>
                </a:solidFill>
                <a:latin typeface="Consolas" pitchFamily="49" charset="0"/>
                <a:ea typeface="仿宋" pitchFamily="49" charset="-122"/>
                <a:cs typeface="Consolas" pitchFamily="49" charset="0"/>
              </a:rPr>
              <a:t>750</a:t>
            </a:r>
            <a:r>
              <a:rPr lang="zh-CN" altLang="en-US" sz="1800" dirty="0">
                <a:solidFill>
                  <a:srgbClr val="0000FF"/>
                </a:solidFill>
                <a:latin typeface="Consolas" pitchFamily="49" charset="0"/>
                <a:ea typeface="仿宋" pitchFamily="49" charset="-122"/>
                <a:cs typeface="Consolas" pitchFamily="49" charset="0"/>
              </a:rPr>
              <a:t>个记录</a:t>
            </a:r>
          </a:p>
        </p:txBody>
      </p:sp>
      <p:sp>
        <p:nvSpPr>
          <p:cNvPr id="93190" name="Text Box 6"/>
          <p:cNvSpPr txBox="1">
            <a:spLocks noChangeArrowheads="1"/>
          </p:cNvSpPr>
          <p:nvPr/>
        </p:nvSpPr>
        <p:spPr bwMode="auto">
          <a:xfrm>
            <a:off x="5857884" y="2455863"/>
            <a:ext cx="2160587" cy="923330"/>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Consolas" pitchFamily="49" charset="0"/>
                <a:ea typeface="仿宋" pitchFamily="49" charset="-122"/>
                <a:cs typeface="Consolas" pitchFamily="49" charset="0"/>
              </a:rPr>
              <a:t>产生</a:t>
            </a:r>
            <a:r>
              <a:rPr lang="en-US" altLang="zh-CN" sz="1800" dirty="0">
                <a:solidFill>
                  <a:srgbClr val="0000FF"/>
                </a:solidFill>
                <a:latin typeface="Consolas" pitchFamily="49" charset="0"/>
                <a:ea typeface="仿宋" pitchFamily="49" charset="-122"/>
                <a:cs typeface="Consolas" pitchFamily="49" charset="0"/>
              </a:rPr>
              <a:t>6</a:t>
            </a:r>
            <a:r>
              <a:rPr lang="zh-CN" altLang="en-US" sz="1800" dirty="0">
                <a:solidFill>
                  <a:srgbClr val="0000FF"/>
                </a:solidFill>
                <a:latin typeface="Consolas" pitchFamily="49" charset="0"/>
                <a:ea typeface="仿宋" pitchFamily="49" charset="-122"/>
                <a:cs typeface="Consolas" pitchFamily="49" charset="0"/>
              </a:rPr>
              <a:t>个长度为</a:t>
            </a:r>
            <a:r>
              <a:rPr lang="en-US" altLang="zh-CN" sz="1800" dirty="0">
                <a:solidFill>
                  <a:srgbClr val="0000FF"/>
                </a:solidFill>
                <a:latin typeface="Consolas" pitchFamily="49" charset="0"/>
                <a:ea typeface="仿宋" pitchFamily="49" charset="-122"/>
                <a:cs typeface="Consolas" pitchFamily="49" charset="0"/>
              </a:rPr>
              <a:t>750</a:t>
            </a:r>
            <a:r>
              <a:rPr lang="zh-CN" altLang="en-US" sz="1800" dirty="0">
                <a:solidFill>
                  <a:srgbClr val="0000FF"/>
                </a:solidFill>
                <a:latin typeface="Consolas" pitchFamily="49" charset="0"/>
                <a:ea typeface="仿宋" pitchFamily="49" charset="-122"/>
                <a:cs typeface="Consolas" pitchFamily="49" charset="0"/>
              </a:rPr>
              <a:t>个记录的有序文件</a:t>
            </a:r>
            <a:r>
              <a:rPr lang="en-US" altLang="zh-CN" sz="1800" dirty="0" err="1">
                <a:solidFill>
                  <a:srgbClr val="0000FF"/>
                </a:solidFill>
                <a:latin typeface="Consolas" pitchFamily="49" charset="0"/>
                <a:ea typeface="仿宋" pitchFamily="49" charset="-122"/>
                <a:cs typeface="Consolas" pitchFamily="49" charset="0"/>
              </a:rPr>
              <a:t>F</a:t>
            </a:r>
            <a:r>
              <a:rPr lang="en-US" altLang="zh-CN" sz="1800" baseline="-25000" dirty="0" err="1">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a:t>
            </a:r>
            <a:r>
              <a:rPr lang="en-US" altLang="zh-CN" sz="1800" baseline="-25000" dirty="0" err="1">
                <a:solidFill>
                  <a:srgbClr val="0000FF"/>
                </a:solidFill>
                <a:latin typeface="Consolas" pitchFamily="49" charset="0"/>
                <a:ea typeface="仿宋" pitchFamily="49" charset="-122"/>
                <a:cs typeface="Consolas" pitchFamily="49" charset="0"/>
              </a:rPr>
              <a:t>6</a:t>
            </a:r>
            <a:r>
              <a:rPr lang="zh-CN" altLang="en-US" sz="1800" dirty="0">
                <a:solidFill>
                  <a:srgbClr val="0000FF"/>
                </a:solidFill>
                <a:latin typeface="Consolas" pitchFamily="49" charset="0"/>
                <a:ea typeface="仿宋" pitchFamily="49" charset="-122"/>
                <a:cs typeface="Consolas" pitchFamily="49" charset="0"/>
              </a:rPr>
              <a:t>。</a:t>
            </a:r>
          </a:p>
        </p:txBody>
      </p:sp>
      <p:sp>
        <p:nvSpPr>
          <p:cNvPr id="93191" name="Text Box 7"/>
          <p:cNvSpPr txBox="1">
            <a:spLocks noChangeArrowheads="1"/>
          </p:cNvSpPr>
          <p:nvPr/>
        </p:nvSpPr>
        <p:spPr bwMode="auto">
          <a:xfrm>
            <a:off x="468313" y="765175"/>
            <a:ext cx="4103687" cy="369332"/>
          </a:xfrm>
          <a:prstGeom prst="rect">
            <a:avLst/>
          </a:prstGeom>
          <a:noFill/>
          <a:ln w="9525">
            <a:noFill/>
            <a:miter lim="800000"/>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lang="zh-CN" altLang="en-US" sz="1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第</a:t>
            </a:r>
            <a:r>
              <a:rPr lang="en-US" altLang="zh-CN" sz="1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a:t>
            </a:r>
            <a:r>
              <a:rPr lang="zh-CN" altLang="en-US" sz="1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阶段：产生初始归并段</a:t>
            </a:r>
          </a:p>
        </p:txBody>
      </p:sp>
      <p:sp>
        <p:nvSpPr>
          <p:cNvPr id="93192" name="Text Box 8"/>
          <p:cNvSpPr txBox="1">
            <a:spLocks noChangeArrowheads="1"/>
          </p:cNvSpPr>
          <p:nvPr/>
        </p:nvSpPr>
        <p:spPr bwMode="auto">
          <a:xfrm>
            <a:off x="3059113" y="1773238"/>
            <a:ext cx="2160587" cy="369332"/>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Consolas" pitchFamily="49" charset="0"/>
                <a:ea typeface="楷体" pitchFamily="49" charset="-122"/>
                <a:cs typeface="Consolas" pitchFamily="49" charset="0"/>
              </a:rPr>
              <a:t>某种内排序方法</a:t>
            </a:r>
          </a:p>
        </p:txBody>
      </p:sp>
      <p:sp>
        <p:nvSpPr>
          <p:cNvPr id="9" name="右箭头 8"/>
          <p:cNvSpPr/>
          <p:nvPr/>
        </p:nvSpPr>
        <p:spPr>
          <a:xfrm>
            <a:off x="2500298" y="2928934"/>
            <a:ext cx="428628" cy="14287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0" name="右箭头 9"/>
          <p:cNvSpPr/>
          <p:nvPr/>
        </p:nvSpPr>
        <p:spPr>
          <a:xfrm>
            <a:off x="5286380" y="2928934"/>
            <a:ext cx="428628" cy="14287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1" name="灯片编号占位符 10"/>
          <p:cNvSpPr>
            <a:spLocks noGrp="1"/>
          </p:cNvSpPr>
          <p:nvPr>
            <p:ph type="sldNum" sz="quarter" idx="12"/>
          </p:nvPr>
        </p:nvSpPr>
        <p:spPr/>
        <p:txBody>
          <a:bodyPr/>
          <a:lstStyle/>
          <a:p>
            <a:fld id="{61B62B3A-2870-408C-9F18-2C674C90AA9B}" type="slidenum">
              <a:rPr lang="en-US" altLang="zh-CN" smtClean="0"/>
              <a:pPr/>
              <a:t>16</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571472" y="714356"/>
            <a:ext cx="3384550" cy="369332"/>
          </a:xfrm>
          <a:prstGeom prst="rect">
            <a:avLst/>
          </a:prstGeom>
          <a:noFill/>
          <a:ln w="9525">
            <a:noFill/>
            <a:miter lim="800000"/>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lang="zh-CN" altLang="en-US" sz="1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第</a:t>
            </a:r>
            <a:r>
              <a:rPr lang="en-US" altLang="zh-CN" sz="1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r>
              <a:rPr lang="zh-CN" altLang="en-US" sz="1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阶段：多路归并</a:t>
            </a:r>
          </a:p>
        </p:txBody>
      </p:sp>
      <p:sp>
        <p:nvSpPr>
          <p:cNvPr id="94211" name="Text Box 3"/>
          <p:cNvSpPr txBox="1">
            <a:spLocks noChangeArrowheads="1"/>
          </p:cNvSpPr>
          <p:nvPr/>
        </p:nvSpPr>
        <p:spPr bwMode="auto">
          <a:xfrm>
            <a:off x="714348" y="1559470"/>
            <a:ext cx="4357718"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dirty="0">
                <a:solidFill>
                  <a:srgbClr val="0000FF"/>
                </a:solidFill>
                <a:latin typeface="Consolas" pitchFamily="49" charset="0"/>
                <a:ea typeface="仿宋" pitchFamily="49" charset="-122"/>
                <a:cs typeface="Consolas" pitchFamily="49" charset="0"/>
              </a:rPr>
              <a:t>可用内存空间大小为</a:t>
            </a:r>
            <a:r>
              <a:rPr kumimoji="1" lang="en-US" altLang="zh-CN" sz="1800" dirty="0">
                <a:solidFill>
                  <a:srgbClr val="0000FF"/>
                </a:solidFill>
                <a:latin typeface="Consolas" pitchFamily="49" charset="0"/>
                <a:ea typeface="仿宋" pitchFamily="49" charset="-122"/>
                <a:cs typeface="Consolas" pitchFamily="49" charset="0"/>
              </a:rPr>
              <a:t>750</a:t>
            </a:r>
            <a:r>
              <a:rPr kumimoji="1" lang="zh-CN" altLang="en-US" sz="1800" dirty="0">
                <a:solidFill>
                  <a:srgbClr val="0000FF"/>
                </a:solidFill>
                <a:latin typeface="Consolas" pitchFamily="49" charset="0"/>
                <a:ea typeface="仿宋" pitchFamily="49" charset="-122"/>
                <a:cs typeface="Consolas" pitchFamily="49" charset="0"/>
              </a:rPr>
              <a:t>个记录</a:t>
            </a:r>
          </a:p>
        </p:txBody>
      </p:sp>
      <p:sp>
        <p:nvSpPr>
          <p:cNvPr id="94307" name="Text Box 99"/>
          <p:cNvSpPr txBox="1">
            <a:spLocks noChangeArrowheads="1"/>
          </p:cNvSpPr>
          <p:nvPr/>
        </p:nvSpPr>
        <p:spPr bwMode="auto">
          <a:xfrm>
            <a:off x="714348" y="2130974"/>
            <a:ext cx="4000528"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smtClean="0">
                <a:solidFill>
                  <a:srgbClr val="0000FF"/>
                </a:solidFill>
                <a:latin typeface="Consolas" pitchFamily="49" charset="0"/>
                <a:ea typeface="仿宋" pitchFamily="49" charset="-122"/>
                <a:cs typeface="Consolas" pitchFamily="49" charset="0"/>
              </a:rPr>
              <a:t>可以使用多种</a:t>
            </a:r>
            <a:r>
              <a:rPr lang="zh-CN" altLang="en-US" sz="1800" smtClean="0">
                <a:solidFill>
                  <a:srgbClr val="0000FF"/>
                </a:solidFill>
                <a:latin typeface="Consolas" pitchFamily="49" charset="0"/>
                <a:ea typeface="仿宋" pitchFamily="49" charset="-122"/>
                <a:cs typeface="Consolas" pitchFamily="49" charset="0"/>
              </a:rPr>
              <a:t>归并方案来完成</a:t>
            </a:r>
            <a:endParaRPr lang="zh-CN" altLang="en-US" sz="1800" dirty="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1B62B3A-2870-408C-9F18-2C674C90AA9B}" type="slidenum">
              <a:rPr lang="en-US" altLang="zh-CN" smtClean="0"/>
              <a:pPr/>
              <a:t>17</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Text Box 5"/>
          <p:cNvSpPr txBox="1">
            <a:spLocks noChangeArrowheads="1"/>
          </p:cNvSpPr>
          <p:nvPr/>
        </p:nvSpPr>
        <p:spPr bwMode="auto">
          <a:xfrm>
            <a:off x="755650" y="78265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0000FF"/>
                </a:solidFill>
                <a:latin typeface="Consolas" pitchFamily="49" charset="0"/>
                <a:cs typeface="Consolas" pitchFamily="49" charset="0"/>
              </a:rPr>
              <a:t>F</a:t>
            </a:r>
            <a:r>
              <a:rPr lang="en-US" altLang="zh-CN" sz="1800" baseline="-25000" dirty="0" err="1">
                <a:solidFill>
                  <a:srgbClr val="0000FF"/>
                </a:solidFill>
                <a:latin typeface="Consolas" pitchFamily="49" charset="0"/>
                <a:cs typeface="Consolas" pitchFamily="49" charset="0"/>
              </a:rPr>
              <a:t>1</a:t>
            </a:r>
            <a:endParaRPr lang="en-US" altLang="zh-CN" sz="1800" baseline="-25000" dirty="0">
              <a:solidFill>
                <a:srgbClr val="0000FF"/>
              </a:solidFill>
              <a:latin typeface="Consolas" pitchFamily="49" charset="0"/>
              <a:cs typeface="Consolas" pitchFamily="49" charset="0"/>
            </a:endParaRPr>
          </a:p>
        </p:txBody>
      </p:sp>
      <p:sp>
        <p:nvSpPr>
          <p:cNvPr id="94214" name="Rectangle 6"/>
          <p:cNvSpPr>
            <a:spLocks noChangeArrowheads="1"/>
          </p:cNvSpPr>
          <p:nvPr/>
        </p:nvSpPr>
        <p:spPr bwMode="auto">
          <a:xfrm>
            <a:off x="323850"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15" name="Rectangle 7"/>
          <p:cNvSpPr>
            <a:spLocks noChangeArrowheads="1"/>
          </p:cNvSpPr>
          <p:nvPr/>
        </p:nvSpPr>
        <p:spPr bwMode="auto">
          <a:xfrm>
            <a:off x="755650"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16" name="Rectangle 8"/>
          <p:cNvSpPr>
            <a:spLocks noChangeArrowheads="1"/>
          </p:cNvSpPr>
          <p:nvPr/>
        </p:nvSpPr>
        <p:spPr bwMode="auto">
          <a:xfrm>
            <a:off x="1187450"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17" name="Text Box 9"/>
          <p:cNvSpPr txBox="1">
            <a:spLocks noChangeArrowheads="1"/>
          </p:cNvSpPr>
          <p:nvPr/>
        </p:nvSpPr>
        <p:spPr bwMode="auto">
          <a:xfrm>
            <a:off x="2197100" y="78265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2</a:t>
            </a:r>
          </a:p>
        </p:txBody>
      </p:sp>
      <p:sp>
        <p:nvSpPr>
          <p:cNvPr id="94218" name="Rectangle 10"/>
          <p:cNvSpPr>
            <a:spLocks noChangeArrowheads="1"/>
          </p:cNvSpPr>
          <p:nvPr/>
        </p:nvSpPr>
        <p:spPr bwMode="auto">
          <a:xfrm>
            <a:off x="1765300"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19" name="Rectangle 11"/>
          <p:cNvSpPr>
            <a:spLocks noChangeArrowheads="1"/>
          </p:cNvSpPr>
          <p:nvPr/>
        </p:nvSpPr>
        <p:spPr bwMode="auto">
          <a:xfrm>
            <a:off x="2197100"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20" name="Rectangle 12"/>
          <p:cNvSpPr>
            <a:spLocks noChangeArrowheads="1"/>
          </p:cNvSpPr>
          <p:nvPr/>
        </p:nvSpPr>
        <p:spPr bwMode="auto">
          <a:xfrm>
            <a:off x="2628900"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2" name="组合 99"/>
          <p:cNvGrpSpPr/>
          <p:nvPr/>
        </p:nvGrpSpPr>
        <p:grpSpPr>
          <a:xfrm>
            <a:off x="323850" y="1501796"/>
            <a:ext cx="2592388" cy="1079499"/>
            <a:chOff x="323850" y="1501796"/>
            <a:chExt cx="2592388" cy="1079499"/>
          </a:xfrm>
        </p:grpSpPr>
        <p:sp>
          <p:nvSpPr>
            <p:cNvPr id="94221" name="Text Box 13"/>
            <p:cNvSpPr txBox="1">
              <a:spLocks noChangeArrowheads="1"/>
            </p:cNvSpPr>
            <p:nvPr/>
          </p:nvSpPr>
          <p:spPr bwMode="auto">
            <a:xfrm>
              <a:off x="323850" y="186215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7</a:t>
              </a:r>
            </a:p>
          </p:txBody>
        </p:sp>
        <p:sp>
          <p:nvSpPr>
            <p:cNvPr id="94222" name="Rectangle 14"/>
            <p:cNvSpPr>
              <a:spLocks noChangeArrowheads="1"/>
            </p:cNvSpPr>
            <p:nvPr/>
          </p:nvSpPr>
          <p:spPr bwMode="auto">
            <a:xfrm>
              <a:off x="323850"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23" name="Rectangle 15"/>
            <p:cNvSpPr>
              <a:spLocks noChangeArrowheads="1"/>
            </p:cNvSpPr>
            <p:nvPr/>
          </p:nvSpPr>
          <p:spPr bwMode="auto">
            <a:xfrm>
              <a:off x="755650"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24" name="Rectangle 16"/>
            <p:cNvSpPr>
              <a:spLocks noChangeArrowheads="1"/>
            </p:cNvSpPr>
            <p:nvPr/>
          </p:nvSpPr>
          <p:spPr bwMode="auto">
            <a:xfrm>
              <a:off x="1187450"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25" name="Rectangle 17"/>
            <p:cNvSpPr>
              <a:spLocks noChangeArrowheads="1"/>
            </p:cNvSpPr>
            <p:nvPr/>
          </p:nvSpPr>
          <p:spPr bwMode="auto">
            <a:xfrm>
              <a:off x="16208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26" name="Rectangle 18"/>
            <p:cNvSpPr>
              <a:spLocks noChangeArrowheads="1"/>
            </p:cNvSpPr>
            <p:nvPr/>
          </p:nvSpPr>
          <p:spPr bwMode="auto">
            <a:xfrm>
              <a:off x="20526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27" name="Rectangle 19"/>
            <p:cNvSpPr>
              <a:spLocks noChangeArrowheads="1"/>
            </p:cNvSpPr>
            <p:nvPr/>
          </p:nvSpPr>
          <p:spPr bwMode="auto">
            <a:xfrm>
              <a:off x="24844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28" name="Line 20"/>
            <p:cNvSpPr>
              <a:spLocks noChangeShapeType="1"/>
            </p:cNvSpPr>
            <p:nvPr/>
          </p:nvSpPr>
          <p:spPr bwMode="auto">
            <a:xfrm>
              <a:off x="973138" y="1501796"/>
              <a:ext cx="431800"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94229" name="Line 21"/>
            <p:cNvSpPr>
              <a:spLocks noChangeShapeType="1"/>
            </p:cNvSpPr>
            <p:nvPr/>
          </p:nvSpPr>
          <p:spPr bwMode="auto">
            <a:xfrm flipH="1">
              <a:off x="1908175" y="1501796"/>
              <a:ext cx="433388"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sp>
        <p:nvSpPr>
          <p:cNvPr id="94231" name="Text Box 23"/>
          <p:cNvSpPr txBox="1">
            <a:spLocks noChangeArrowheads="1"/>
          </p:cNvSpPr>
          <p:nvPr/>
        </p:nvSpPr>
        <p:spPr bwMode="auto">
          <a:xfrm>
            <a:off x="3779838" y="781070"/>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3</a:t>
            </a:r>
          </a:p>
        </p:txBody>
      </p:sp>
      <p:sp>
        <p:nvSpPr>
          <p:cNvPr id="94232" name="Rectangle 24"/>
          <p:cNvSpPr>
            <a:spLocks noChangeArrowheads="1"/>
          </p:cNvSpPr>
          <p:nvPr/>
        </p:nvSpPr>
        <p:spPr bwMode="auto">
          <a:xfrm>
            <a:off x="334803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33" name="Rectangle 25"/>
          <p:cNvSpPr>
            <a:spLocks noChangeArrowheads="1"/>
          </p:cNvSpPr>
          <p:nvPr/>
        </p:nvSpPr>
        <p:spPr bwMode="auto">
          <a:xfrm>
            <a:off x="377983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34" name="Rectangle 26"/>
          <p:cNvSpPr>
            <a:spLocks noChangeArrowheads="1"/>
          </p:cNvSpPr>
          <p:nvPr/>
        </p:nvSpPr>
        <p:spPr bwMode="auto">
          <a:xfrm>
            <a:off x="421163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35" name="Text Box 27"/>
          <p:cNvSpPr txBox="1">
            <a:spLocks noChangeArrowheads="1"/>
          </p:cNvSpPr>
          <p:nvPr/>
        </p:nvSpPr>
        <p:spPr bwMode="auto">
          <a:xfrm>
            <a:off x="5221288" y="781070"/>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4</a:t>
            </a:r>
          </a:p>
        </p:txBody>
      </p:sp>
      <p:sp>
        <p:nvSpPr>
          <p:cNvPr id="94236" name="Rectangle 28"/>
          <p:cNvSpPr>
            <a:spLocks noChangeArrowheads="1"/>
          </p:cNvSpPr>
          <p:nvPr/>
        </p:nvSpPr>
        <p:spPr bwMode="auto">
          <a:xfrm>
            <a:off x="478948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37" name="Rectangle 29"/>
          <p:cNvSpPr>
            <a:spLocks noChangeArrowheads="1"/>
          </p:cNvSpPr>
          <p:nvPr/>
        </p:nvSpPr>
        <p:spPr bwMode="auto">
          <a:xfrm>
            <a:off x="522128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38" name="Rectangle 30"/>
          <p:cNvSpPr>
            <a:spLocks noChangeArrowheads="1"/>
          </p:cNvSpPr>
          <p:nvPr/>
        </p:nvSpPr>
        <p:spPr bwMode="auto">
          <a:xfrm>
            <a:off x="565308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3" name="组合 100"/>
          <p:cNvGrpSpPr/>
          <p:nvPr/>
        </p:nvGrpSpPr>
        <p:grpSpPr>
          <a:xfrm>
            <a:off x="3348038" y="1501795"/>
            <a:ext cx="2592388" cy="1079500"/>
            <a:chOff x="3348038" y="1501795"/>
            <a:chExt cx="2592388" cy="1079500"/>
          </a:xfrm>
        </p:grpSpPr>
        <p:sp>
          <p:nvSpPr>
            <p:cNvPr id="94239" name="Text Box 31"/>
            <p:cNvSpPr txBox="1">
              <a:spLocks noChangeArrowheads="1"/>
            </p:cNvSpPr>
            <p:nvPr/>
          </p:nvSpPr>
          <p:spPr bwMode="auto">
            <a:xfrm>
              <a:off x="3348038" y="186215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8</a:t>
              </a:r>
            </a:p>
          </p:txBody>
        </p:sp>
        <p:sp>
          <p:nvSpPr>
            <p:cNvPr id="94240" name="Rectangle 32"/>
            <p:cNvSpPr>
              <a:spLocks noChangeArrowheads="1"/>
            </p:cNvSpPr>
            <p:nvPr/>
          </p:nvSpPr>
          <p:spPr bwMode="auto">
            <a:xfrm>
              <a:off x="33480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41" name="Rectangle 33"/>
            <p:cNvSpPr>
              <a:spLocks noChangeArrowheads="1"/>
            </p:cNvSpPr>
            <p:nvPr/>
          </p:nvSpPr>
          <p:spPr bwMode="auto">
            <a:xfrm>
              <a:off x="37798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42" name="Rectangle 34"/>
            <p:cNvSpPr>
              <a:spLocks noChangeArrowheads="1"/>
            </p:cNvSpPr>
            <p:nvPr/>
          </p:nvSpPr>
          <p:spPr bwMode="auto">
            <a:xfrm>
              <a:off x="42116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43" name="Rectangle 35"/>
            <p:cNvSpPr>
              <a:spLocks noChangeArrowheads="1"/>
            </p:cNvSpPr>
            <p:nvPr/>
          </p:nvSpPr>
          <p:spPr bwMode="auto">
            <a:xfrm>
              <a:off x="464502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44" name="Rectangle 36"/>
            <p:cNvSpPr>
              <a:spLocks noChangeArrowheads="1"/>
            </p:cNvSpPr>
            <p:nvPr/>
          </p:nvSpPr>
          <p:spPr bwMode="auto">
            <a:xfrm>
              <a:off x="507682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45" name="Rectangle 37"/>
            <p:cNvSpPr>
              <a:spLocks noChangeArrowheads="1"/>
            </p:cNvSpPr>
            <p:nvPr/>
          </p:nvSpPr>
          <p:spPr bwMode="auto">
            <a:xfrm>
              <a:off x="550862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46" name="Line 38"/>
            <p:cNvSpPr>
              <a:spLocks noChangeShapeType="1"/>
            </p:cNvSpPr>
            <p:nvPr/>
          </p:nvSpPr>
          <p:spPr bwMode="auto">
            <a:xfrm>
              <a:off x="3997326" y="1501795"/>
              <a:ext cx="431800"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94247" name="Line 39"/>
            <p:cNvSpPr>
              <a:spLocks noChangeShapeType="1"/>
            </p:cNvSpPr>
            <p:nvPr/>
          </p:nvSpPr>
          <p:spPr bwMode="auto">
            <a:xfrm flipH="1">
              <a:off x="4932363" y="1501795"/>
              <a:ext cx="433388"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sp>
        <p:nvSpPr>
          <p:cNvPr id="94249" name="Text Box 41"/>
          <p:cNvSpPr txBox="1">
            <a:spLocks noChangeArrowheads="1"/>
          </p:cNvSpPr>
          <p:nvPr/>
        </p:nvSpPr>
        <p:spPr bwMode="auto">
          <a:xfrm>
            <a:off x="6732588" y="78265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5</a:t>
            </a:r>
          </a:p>
        </p:txBody>
      </p:sp>
      <p:sp>
        <p:nvSpPr>
          <p:cNvPr id="94250" name="Rectangle 42"/>
          <p:cNvSpPr>
            <a:spLocks noChangeArrowheads="1"/>
          </p:cNvSpPr>
          <p:nvPr/>
        </p:nvSpPr>
        <p:spPr bwMode="auto">
          <a:xfrm>
            <a:off x="630078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51" name="Rectangle 43"/>
          <p:cNvSpPr>
            <a:spLocks noChangeArrowheads="1"/>
          </p:cNvSpPr>
          <p:nvPr/>
        </p:nvSpPr>
        <p:spPr bwMode="auto">
          <a:xfrm>
            <a:off x="673258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52" name="Rectangle 44"/>
          <p:cNvSpPr>
            <a:spLocks noChangeArrowheads="1"/>
          </p:cNvSpPr>
          <p:nvPr/>
        </p:nvSpPr>
        <p:spPr bwMode="auto">
          <a:xfrm>
            <a:off x="716438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53" name="Text Box 45"/>
          <p:cNvSpPr txBox="1">
            <a:spLocks noChangeArrowheads="1"/>
          </p:cNvSpPr>
          <p:nvPr/>
        </p:nvSpPr>
        <p:spPr bwMode="auto">
          <a:xfrm>
            <a:off x="8174038" y="78265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6</a:t>
            </a:r>
          </a:p>
        </p:txBody>
      </p:sp>
      <p:sp>
        <p:nvSpPr>
          <p:cNvPr id="94254" name="Rectangle 46"/>
          <p:cNvSpPr>
            <a:spLocks noChangeArrowheads="1"/>
          </p:cNvSpPr>
          <p:nvPr/>
        </p:nvSpPr>
        <p:spPr bwMode="auto">
          <a:xfrm>
            <a:off x="774223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55" name="Rectangle 47"/>
          <p:cNvSpPr>
            <a:spLocks noChangeArrowheads="1"/>
          </p:cNvSpPr>
          <p:nvPr/>
        </p:nvSpPr>
        <p:spPr bwMode="auto">
          <a:xfrm>
            <a:off x="817403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56" name="Rectangle 48"/>
          <p:cNvSpPr>
            <a:spLocks noChangeArrowheads="1"/>
          </p:cNvSpPr>
          <p:nvPr/>
        </p:nvSpPr>
        <p:spPr bwMode="auto">
          <a:xfrm>
            <a:off x="8605838" y="12112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4" name="组合 101"/>
          <p:cNvGrpSpPr/>
          <p:nvPr/>
        </p:nvGrpSpPr>
        <p:grpSpPr>
          <a:xfrm>
            <a:off x="6300788" y="1501796"/>
            <a:ext cx="2592388" cy="1079499"/>
            <a:chOff x="6300788" y="1501796"/>
            <a:chExt cx="2592388" cy="1079499"/>
          </a:xfrm>
        </p:grpSpPr>
        <p:sp>
          <p:nvSpPr>
            <p:cNvPr id="94257" name="Text Box 49"/>
            <p:cNvSpPr txBox="1">
              <a:spLocks noChangeArrowheads="1"/>
            </p:cNvSpPr>
            <p:nvPr/>
          </p:nvSpPr>
          <p:spPr bwMode="auto">
            <a:xfrm>
              <a:off x="6300788" y="186215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9</a:t>
              </a:r>
            </a:p>
          </p:txBody>
        </p:sp>
        <p:sp>
          <p:nvSpPr>
            <p:cNvPr id="94258" name="Rectangle 50"/>
            <p:cNvSpPr>
              <a:spLocks noChangeArrowheads="1"/>
            </p:cNvSpPr>
            <p:nvPr/>
          </p:nvSpPr>
          <p:spPr bwMode="auto">
            <a:xfrm>
              <a:off x="630078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59" name="Rectangle 51"/>
            <p:cNvSpPr>
              <a:spLocks noChangeArrowheads="1"/>
            </p:cNvSpPr>
            <p:nvPr/>
          </p:nvSpPr>
          <p:spPr bwMode="auto">
            <a:xfrm>
              <a:off x="673258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60" name="Rectangle 52"/>
            <p:cNvSpPr>
              <a:spLocks noChangeArrowheads="1"/>
            </p:cNvSpPr>
            <p:nvPr/>
          </p:nvSpPr>
          <p:spPr bwMode="auto">
            <a:xfrm>
              <a:off x="716438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61" name="Rectangle 53"/>
            <p:cNvSpPr>
              <a:spLocks noChangeArrowheads="1"/>
            </p:cNvSpPr>
            <p:nvPr/>
          </p:nvSpPr>
          <p:spPr bwMode="auto">
            <a:xfrm>
              <a:off x="759777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62" name="Rectangle 54"/>
            <p:cNvSpPr>
              <a:spLocks noChangeArrowheads="1"/>
            </p:cNvSpPr>
            <p:nvPr/>
          </p:nvSpPr>
          <p:spPr bwMode="auto">
            <a:xfrm>
              <a:off x="802957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63" name="Rectangle 55"/>
            <p:cNvSpPr>
              <a:spLocks noChangeArrowheads="1"/>
            </p:cNvSpPr>
            <p:nvPr/>
          </p:nvSpPr>
          <p:spPr bwMode="auto">
            <a:xfrm>
              <a:off x="846137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64" name="Line 56"/>
            <p:cNvSpPr>
              <a:spLocks noChangeShapeType="1"/>
            </p:cNvSpPr>
            <p:nvPr/>
          </p:nvSpPr>
          <p:spPr bwMode="auto">
            <a:xfrm>
              <a:off x="6950076" y="1501796"/>
              <a:ext cx="431800"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94265" name="Line 57"/>
            <p:cNvSpPr>
              <a:spLocks noChangeShapeType="1"/>
            </p:cNvSpPr>
            <p:nvPr/>
          </p:nvSpPr>
          <p:spPr bwMode="auto">
            <a:xfrm flipH="1">
              <a:off x="7885113" y="1501796"/>
              <a:ext cx="433388"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grpSp>
        <p:nvGrpSpPr>
          <p:cNvPr id="5" name="组合 102"/>
          <p:cNvGrpSpPr/>
          <p:nvPr/>
        </p:nvGrpSpPr>
        <p:grpSpPr>
          <a:xfrm>
            <a:off x="323850" y="2582883"/>
            <a:ext cx="5184775" cy="1077912"/>
            <a:chOff x="323850" y="2582883"/>
            <a:chExt cx="5184775" cy="1077912"/>
          </a:xfrm>
        </p:grpSpPr>
        <p:sp>
          <p:nvSpPr>
            <p:cNvPr id="94267" name="Text Box 59"/>
            <p:cNvSpPr txBox="1">
              <a:spLocks noChangeArrowheads="1"/>
            </p:cNvSpPr>
            <p:nvPr/>
          </p:nvSpPr>
          <p:spPr bwMode="auto">
            <a:xfrm>
              <a:off x="828675" y="2943245"/>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10</a:t>
              </a:r>
            </a:p>
          </p:txBody>
        </p:sp>
        <p:sp>
          <p:nvSpPr>
            <p:cNvPr id="94268" name="Rectangle 60"/>
            <p:cNvSpPr>
              <a:spLocks noChangeArrowheads="1"/>
            </p:cNvSpPr>
            <p:nvPr/>
          </p:nvSpPr>
          <p:spPr bwMode="auto">
            <a:xfrm>
              <a:off x="323850"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69" name="Rectangle 61"/>
            <p:cNvSpPr>
              <a:spLocks noChangeArrowheads="1"/>
            </p:cNvSpPr>
            <p:nvPr/>
          </p:nvSpPr>
          <p:spPr bwMode="auto">
            <a:xfrm>
              <a:off x="755650"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70" name="Rectangle 62"/>
            <p:cNvSpPr>
              <a:spLocks noChangeArrowheads="1"/>
            </p:cNvSpPr>
            <p:nvPr/>
          </p:nvSpPr>
          <p:spPr bwMode="auto">
            <a:xfrm>
              <a:off x="1187450"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71" name="Rectangle 63"/>
            <p:cNvSpPr>
              <a:spLocks noChangeArrowheads="1"/>
            </p:cNvSpPr>
            <p:nvPr/>
          </p:nvSpPr>
          <p:spPr bwMode="auto">
            <a:xfrm>
              <a:off x="16208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72" name="Rectangle 64"/>
            <p:cNvSpPr>
              <a:spLocks noChangeArrowheads="1"/>
            </p:cNvSpPr>
            <p:nvPr/>
          </p:nvSpPr>
          <p:spPr bwMode="auto">
            <a:xfrm>
              <a:off x="20526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73" name="Rectangle 65"/>
            <p:cNvSpPr>
              <a:spLocks noChangeArrowheads="1"/>
            </p:cNvSpPr>
            <p:nvPr/>
          </p:nvSpPr>
          <p:spPr bwMode="auto">
            <a:xfrm>
              <a:off x="24844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74" name="Freeform 66"/>
            <p:cNvSpPr>
              <a:spLocks/>
            </p:cNvSpPr>
            <p:nvPr/>
          </p:nvSpPr>
          <p:spPr bwMode="auto">
            <a:xfrm>
              <a:off x="1477963" y="2582883"/>
              <a:ext cx="523875" cy="766762"/>
            </a:xfrm>
            <a:custGeom>
              <a:avLst/>
              <a:gdLst/>
              <a:ahLst/>
              <a:cxnLst>
                <a:cxn ang="0">
                  <a:pos x="0" y="0"/>
                </a:cxn>
                <a:cxn ang="0">
                  <a:pos x="330" y="483"/>
                </a:cxn>
              </a:cxnLst>
              <a:rect l="0" t="0" r="r" b="b"/>
              <a:pathLst>
                <a:path w="330" h="483">
                  <a:moveTo>
                    <a:pt x="0" y="0"/>
                  </a:moveTo>
                  <a:lnTo>
                    <a:pt x="330" y="483"/>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94275" name="Freeform 67"/>
            <p:cNvSpPr>
              <a:spLocks/>
            </p:cNvSpPr>
            <p:nvPr/>
          </p:nvSpPr>
          <p:spPr bwMode="auto">
            <a:xfrm>
              <a:off x="3805238" y="2597170"/>
              <a:ext cx="652463" cy="788987"/>
            </a:xfrm>
            <a:custGeom>
              <a:avLst/>
              <a:gdLst/>
              <a:ahLst/>
              <a:cxnLst>
                <a:cxn ang="0">
                  <a:pos x="411" y="0"/>
                </a:cxn>
                <a:cxn ang="0">
                  <a:pos x="0" y="497"/>
                </a:cxn>
              </a:cxnLst>
              <a:rect l="0" t="0" r="r" b="b"/>
              <a:pathLst>
                <a:path w="411" h="497">
                  <a:moveTo>
                    <a:pt x="411" y="0"/>
                  </a:moveTo>
                  <a:lnTo>
                    <a:pt x="0" y="49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94276" name="Rectangle 68"/>
            <p:cNvSpPr>
              <a:spLocks noChangeArrowheads="1"/>
            </p:cNvSpPr>
            <p:nvPr/>
          </p:nvSpPr>
          <p:spPr bwMode="auto">
            <a:xfrm>
              <a:off x="29162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77" name="Rectangle 69"/>
            <p:cNvSpPr>
              <a:spLocks noChangeArrowheads="1"/>
            </p:cNvSpPr>
            <p:nvPr/>
          </p:nvSpPr>
          <p:spPr bwMode="auto">
            <a:xfrm>
              <a:off x="33480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78" name="Rectangle 70"/>
            <p:cNvSpPr>
              <a:spLocks noChangeArrowheads="1"/>
            </p:cNvSpPr>
            <p:nvPr/>
          </p:nvSpPr>
          <p:spPr bwMode="auto">
            <a:xfrm>
              <a:off x="37798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79" name="Rectangle 71"/>
            <p:cNvSpPr>
              <a:spLocks noChangeArrowheads="1"/>
            </p:cNvSpPr>
            <p:nvPr/>
          </p:nvSpPr>
          <p:spPr bwMode="auto">
            <a:xfrm>
              <a:off x="4213225"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80" name="Rectangle 72"/>
            <p:cNvSpPr>
              <a:spLocks noChangeArrowheads="1"/>
            </p:cNvSpPr>
            <p:nvPr/>
          </p:nvSpPr>
          <p:spPr bwMode="auto">
            <a:xfrm>
              <a:off x="4645025"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81" name="Rectangle 73"/>
            <p:cNvSpPr>
              <a:spLocks noChangeArrowheads="1"/>
            </p:cNvSpPr>
            <p:nvPr/>
          </p:nvSpPr>
          <p:spPr bwMode="auto">
            <a:xfrm>
              <a:off x="5076825"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grpSp>
        <p:nvGrpSpPr>
          <p:cNvPr id="6" name="组合 115"/>
          <p:cNvGrpSpPr/>
          <p:nvPr/>
        </p:nvGrpSpPr>
        <p:grpSpPr>
          <a:xfrm>
            <a:off x="684213" y="2571744"/>
            <a:ext cx="7777162" cy="2243164"/>
            <a:chOff x="684213" y="2571744"/>
            <a:chExt cx="7777162" cy="2243164"/>
          </a:xfrm>
        </p:grpSpPr>
        <p:sp>
          <p:nvSpPr>
            <p:cNvPr id="94283" name="Rectangle 75"/>
            <p:cNvSpPr>
              <a:spLocks noChangeArrowheads="1"/>
            </p:cNvSpPr>
            <p:nvPr/>
          </p:nvSpPr>
          <p:spPr bwMode="auto">
            <a:xfrm>
              <a:off x="684213"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84" name="Rectangle 76"/>
            <p:cNvSpPr>
              <a:spLocks noChangeArrowheads="1"/>
            </p:cNvSpPr>
            <p:nvPr/>
          </p:nvSpPr>
          <p:spPr bwMode="auto">
            <a:xfrm>
              <a:off x="1116013"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85" name="Rectangle 77"/>
            <p:cNvSpPr>
              <a:spLocks noChangeArrowheads="1"/>
            </p:cNvSpPr>
            <p:nvPr/>
          </p:nvSpPr>
          <p:spPr bwMode="auto">
            <a:xfrm>
              <a:off x="1547813"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86" name="Rectangle 78"/>
            <p:cNvSpPr>
              <a:spLocks noChangeArrowheads="1"/>
            </p:cNvSpPr>
            <p:nvPr/>
          </p:nvSpPr>
          <p:spPr bwMode="auto">
            <a:xfrm>
              <a:off x="19812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87" name="Rectangle 79"/>
            <p:cNvSpPr>
              <a:spLocks noChangeArrowheads="1"/>
            </p:cNvSpPr>
            <p:nvPr/>
          </p:nvSpPr>
          <p:spPr bwMode="auto">
            <a:xfrm>
              <a:off x="24130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88" name="Rectangle 80"/>
            <p:cNvSpPr>
              <a:spLocks noChangeArrowheads="1"/>
            </p:cNvSpPr>
            <p:nvPr/>
          </p:nvSpPr>
          <p:spPr bwMode="auto">
            <a:xfrm>
              <a:off x="28448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89" name="Rectangle 81"/>
            <p:cNvSpPr>
              <a:spLocks noChangeArrowheads="1"/>
            </p:cNvSpPr>
            <p:nvPr/>
          </p:nvSpPr>
          <p:spPr bwMode="auto">
            <a:xfrm>
              <a:off x="32766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0" name="Rectangle 82"/>
            <p:cNvSpPr>
              <a:spLocks noChangeArrowheads="1"/>
            </p:cNvSpPr>
            <p:nvPr/>
          </p:nvSpPr>
          <p:spPr bwMode="auto">
            <a:xfrm>
              <a:off x="37084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1" name="Rectangle 83"/>
            <p:cNvSpPr>
              <a:spLocks noChangeArrowheads="1"/>
            </p:cNvSpPr>
            <p:nvPr/>
          </p:nvSpPr>
          <p:spPr bwMode="auto">
            <a:xfrm>
              <a:off x="41402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2" name="Rectangle 84"/>
            <p:cNvSpPr>
              <a:spLocks noChangeArrowheads="1"/>
            </p:cNvSpPr>
            <p:nvPr/>
          </p:nvSpPr>
          <p:spPr bwMode="auto">
            <a:xfrm>
              <a:off x="45735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3" name="Rectangle 85"/>
            <p:cNvSpPr>
              <a:spLocks noChangeArrowheads="1"/>
            </p:cNvSpPr>
            <p:nvPr/>
          </p:nvSpPr>
          <p:spPr bwMode="auto">
            <a:xfrm>
              <a:off x="50053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4" name="Rectangle 86"/>
            <p:cNvSpPr>
              <a:spLocks noChangeArrowheads="1"/>
            </p:cNvSpPr>
            <p:nvPr/>
          </p:nvSpPr>
          <p:spPr bwMode="auto">
            <a:xfrm>
              <a:off x="54371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5" name="Rectangle 87"/>
            <p:cNvSpPr>
              <a:spLocks noChangeArrowheads="1"/>
            </p:cNvSpPr>
            <p:nvPr/>
          </p:nvSpPr>
          <p:spPr bwMode="auto">
            <a:xfrm>
              <a:off x="58689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6" name="Rectangle 88"/>
            <p:cNvSpPr>
              <a:spLocks noChangeArrowheads="1"/>
            </p:cNvSpPr>
            <p:nvPr/>
          </p:nvSpPr>
          <p:spPr bwMode="auto">
            <a:xfrm>
              <a:off x="63007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7" name="Rectangle 89"/>
            <p:cNvSpPr>
              <a:spLocks noChangeArrowheads="1"/>
            </p:cNvSpPr>
            <p:nvPr/>
          </p:nvSpPr>
          <p:spPr bwMode="auto">
            <a:xfrm>
              <a:off x="67325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8" name="Rectangle 90"/>
            <p:cNvSpPr>
              <a:spLocks noChangeArrowheads="1"/>
            </p:cNvSpPr>
            <p:nvPr/>
          </p:nvSpPr>
          <p:spPr bwMode="auto">
            <a:xfrm>
              <a:off x="7165975"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299" name="Rectangle 91"/>
            <p:cNvSpPr>
              <a:spLocks noChangeArrowheads="1"/>
            </p:cNvSpPr>
            <p:nvPr/>
          </p:nvSpPr>
          <p:spPr bwMode="auto">
            <a:xfrm>
              <a:off x="7597775"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300" name="Rectangle 92"/>
            <p:cNvSpPr>
              <a:spLocks noChangeArrowheads="1"/>
            </p:cNvSpPr>
            <p:nvPr/>
          </p:nvSpPr>
          <p:spPr bwMode="auto">
            <a:xfrm>
              <a:off x="8029575"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4301" name="Text Box 93"/>
            <p:cNvSpPr txBox="1">
              <a:spLocks noChangeArrowheads="1"/>
            </p:cNvSpPr>
            <p:nvPr/>
          </p:nvSpPr>
          <p:spPr bwMode="auto">
            <a:xfrm>
              <a:off x="973138" y="4078308"/>
              <a:ext cx="8636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out</a:t>
              </a:r>
            </a:p>
          </p:txBody>
        </p:sp>
        <p:sp>
          <p:nvSpPr>
            <p:cNvPr id="94302" name="Freeform 94"/>
            <p:cNvSpPr>
              <a:spLocks/>
            </p:cNvSpPr>
            <p:nvPr/>
          </p:nvSpPr>
          <p:spPr bwMode="auto">
            <a:xfrm>
              <a:off x="3330575" y="3662383"/>
              <a:ext cx="574675" cy="865188"/>
            </a:xfrm>
            <a:custGeom>
              <a:avLst/>
              <a:gdLst/>
              <a:ahLst/>
              <a:cxnLst>
                <a:cxn ang="0">
                  <a:pos x="0" y="0"/>
                </a:cxn>
                <a:cxn ang="0">
                  <a:pos x="362" y="545"/>
                </a:cxn>
              </a:cxnLst>
              <a:rect l="0" t="0" r="r" b="b"/>
              <a:pathLst>
                <a:path w="362" h="545">
                  <a:moveTo>
                    <a:pt x="0" y="0"/>
                  </a:moveTo>
                  <a:lnTo>
                    <a:pt x="362" y="54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94303" name="Freeform 95"/>
            <p:cNvSpPr>
              <a:spLocks/>
            </p:cNvSpPr>
            <p:nvPr/>
          </p:nvSpPr>
          <p:spPr bwMode="auto">
            <a:xfrm>
              <a:off x="6572265" y="2571744"/>
              <a:ext cx="1071569" cy="1954239"/>
            </a:xfrm>
            <a:custGeom>
              <a:avLst/>
              <a:gdLst/>
              <a:ahLst/>
              <a:cxnLst>
                <a:cxn ang="0">
                  <a:pos x="821" y="0"/>
                </a:cxn>
                <a:cxn ang="0">
                  <a:pos x="0" y="1215"/>
                </a:cxn>
              </a:cxnLst>
              <a:rect l="0" t="0" r="r" b="b"/>
              <a:pathLst>
                <a:path w="821" h="1215">
                  <a:moveTo>
                    <a:pt x="821" y="0"/>
                  </a:moveTo>
                  <a:lnTo>
                    <a:pt x="0" y="121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grpSp>
        <p:nvGrpSpPr>
          <p:cNvPr id="7" name="Group 96"/>
          <p:cNvGrpSpPr>
            <a:grpSpLocks/>
          </p:cNvGrpSpPr>
          <p:nvPr/>
        </p:nvGrpSpPr>
        <p:grpSpPr bwMode="auto">
          <a:xfrm>
            <a:off x="684213" y="5043509"/>
            <a:ext cx="8135937" cy="1190625"/>
            <a:chOff x="431" y="3345"/>
            <a:chExt cx="5125" cy="750"/>
          </a:xfrm>
        </p:grpSpPr>
        <p:sp>
          <p:nvSpPr>
            <p:cNvPr id="94305" name="Text Box 97"/>
            <p:cNvSpPr txBox="1">
              <a:spLocks noChangeArrowheads="1"/>
            </p:cNvSpPr>
            <p:nvPr/>
          </p:nvSpPr>
          <p:spPr bwMode="auto">
            <a:xfrm>
              <a:off x="476" y="3701"/>
              <a:ext cx="5080" cy="394"/>
            </a:xfrm>
            <a:prstGeom prst="rect">
              <a:avLst/>
            </a:prstGeom>
            <a:noFill/>
            <a:ln w="38100" algn="ctr">
              <a:noFill/>
              <a:miter lim="800000"/>
              <a:headEnd/>
              <a:tailEnd/>
            </a:ln>
            <a:effectLst/>
          </p:spPr>
          <p:txBody>
            <a:bodyPr>
              <a:spAutoFit/>
            </a:bodyPr>
            <a:lstStyle/>
            <a:p>
              <a:pPr marL="457200" indent="-457200" algn="l">
                <a:lnSpc>
                  <a:spcPct val="70000"/>
                </a:lnSpc>
                <a:spcBef>
                  <a:spcPct val="50000"/>
                </a:spcBef>
                <a:buFontTx/>
                <a:buAutoNum type="circleNumDbPlain"/>
              </a:pPr>
              <a:r>
                <a:rPr lang="zh-CN" altLang="en-US" sz="1800" dirty="0">
                  <a:solidFill>
                    <a:srgbClr val="0000FF"/>
                  </a:solidFill>
                  <a:latin typeface="Consolas" pitchFamily="49" charset="0"/>
                  <a:ea typeface="仿宋" pitchFamily="49" charset="-122"/>
                  <a:cs typeface="Consolas" pitchFamily="49" charset="0"/>
                </a:rPr>
                <a:t>内存大小为</a:t>
              </a:r>
              <a:r>
                <a:rPr lang="en-US" altLang="zh-CN" sz="1800" dirty="0">
                  <a:solidFill>
                    <a:srgbClr val="0000FF"/>
                  </a:solidFill>
                  <a:latin typeface="Consolas" pitchFamily="49" charset="0"/>
                  <a:ea typeface="仿宋" pitchFamily="49" charset="-122"/>
                  <a:cs typeface="Consolas" pitchFamily="49" charset="0"/>
                </a:rPr>
                <a:t>750</a:t>
              </a:r>
              <a:r>
                <a:rPr lang="zh-CN" altLang="en-US" sz="1800">
                  <a:solidFill>
                    <a:srgbClr val="0000FF"/>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记录，但</a:t>
              </a:r>
              <a:r>
                <a:rPr lang="zh-CN" altLang="en-US" sz="1800" dirty="0">
                  <a:solidFill>
                    <a:srgbClr val="0000FF"/>
                  </a:solidFill>
                  <a:latin typeface="Consolas" pitchFamily="49" charset="0"/>
                  <a:ea typeface="仿宋" pitchFamily="49" charset="-122"/>
                  <a:cs typeface="Consolas" pitchFamily="49" charset="0"/>
                </a:rPr>
                <a:t>任意大小的两个归并段都可以进行归并。</a:t>
              </a:r>
            </a:p>
            <a:p>
              <a:pPr marL="457200" indent="-457200" algn="l">
                <a:lnSpc>
                  <a:spcPct val="70000"/>
                </a:lnSpc>
                <a:spcBef>
                  <a:spcPct val="50000"/>
                </a:spcBef>
                <a:buFontTx/>
                <a:buAutoNum type="circleNumDbPlain"/>
              </a:pPr>
              <a:r>
                <a:rPr lang="zh-CN" altLang="en-US" sz="1800" dirty="0">
                  <a:solidFill>
                    <a:srgbClr val="0000FF"/>
                  </a:solidFill>
                  <a:latin typeface="Consolas" pitchFamily="49" charset="0"/>
                  <a:ea typeface="仿宋" pitchFamily="49" charset="-122"/>
                  <a:cs typeface="Consolas" pitchFamily="49" charset="0"/>
                </a:rPr>
                <a:t>每归并</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次，参与</a:t>
              </a:r>
              <a:r>
                <a:rPr lang="zh-CN" altLang="en-US" sz="1800">
                  <a:solidFill>
                    <a:srgbClr val="0000FF"/>
                  </a:solidFill>
                  <a:latin typeface="Consolas" pitchFamily="49" charset="0"/>
                  <a:ea typeface="仿宋" pitchFamily="49" charset="-122"/>
                  <a:cs typeface="Consolas" pitchFamily="49" charset="0"/>
                </a:rPr>
                <a:t>归并</a:t>
              </a:r>
              <a:r>
                <a:rPr lang="zh-CN" altLang="en-US" sz="1800" smtClean="0">
                  <a:solidFill>
                    <a:srgbClr val="0000FF"/>
                  </a:solidFill>
                  <a:latin typeface="Consolas" pitchFamily="49" charset="0"/>
                  <a:ea typeface="仿宋" pitchFamily="49" charset="-122"/>
                  <a:cs typeface="Consolas" pitchFamily="49" charset="0"/>
                </a:rPr>
                <a:t>的每个记录</a:t>
              </a:r>
              <a:r>
                <a:rPr lang="zh-CN" altLang="en-US" sz="1800" dirty="0">
                  <a:solidFill>
                    <a:srgbClr val="0000FF"/>
                  </a:solidFill>
                  <a:latin typeface="Consolas" pitchFamily="49" charset="0"/>
                  <a:ea typeface="仿宋" pitchFamily="49" charset="-122"/>
                  <a:cs typeface="Consolas" pitchFamily="49" charset="0"/>
                </a:rPr>
                <a:t>都要读</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次和写</a:t>
              </a:r>
              <a:r>
                <a:rPr lang="zh-CN" altLang="en-US" sz="1800" dirty="0">
                  <a:solidFill>
                    <a:srgbClr val="0000FF"/>
                  </a:solidFill>
                  <a:latin typeface="Consolas" pitchFamily="49" charset="0"/>
                  <a:ea typeface="仿宋" pitchFamily="49" charset="-122"/>
                  <a:cs typeface="Consolas" pitchFamily="49" charset="0"/>
                </a:rPr>
                <a:t>一次</a:t>
              </a:r>
              <a:r>
                <a:rPr lang="zh-CN" altLang="en-US" sz="1800" dirty="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94306" name="Text Box 98"/>
            <p:cNvSpPr txBox="1">
              <a:spLocks noChangeArrowheads="1"/>
            </p:cNvSpPr>
            <p:nvPr/>
          </p:nvSpPr>
          <p:spPr bwMode="auto">
            <a:xfrm>
              <a:off x="431" y="3345"/>
              <a:ext cx="771" cy="252"/>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FF0000"/>
                  </a:solidFill>
                  <a:latin typeface="微软雅黑" pitchFamily="34" charset="-122"/>
                  <a:ea typeface="微软雅黑" pitchFamily="34" charset="-122"/>
                  <a:cs typeface="Consolas" pitchFamily="49" charset="0"/>
                </a:rPr>
                <a:t>注意：</a:t>
              </a:r>
            </a:p>
          </p:txBody>
        </p:sp>
      </p:grpSp>
      <p:sp>
        <p:nvSpPr>
          <p:cNvPr id="94307" name="Text Box 99"/>
          <p:cNvSpPr txBox="1">
            <a:spLocks noChangeArrowheads="1"/>
          </p:cNvSpPr>
          <p:nvPr/>
        </p:nvSpPr>
        <p:spPr bwMode="auto">
          <a:xfrm>
            <a:off x="285720" y="142852"/>
            <a:ext cx="3214710" cy="4001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spcBef>
                <a:spcPct val="50000"/>
              </a:spcBef>
            </a:pPr>
            <a:r>
              <a:rPr lang="zh-CN" altLang="en-US" sz="2000" smtClean="0">
                <a:solidFill>
                  <a:srgbClr val="FF3300"/>
                </a:solidFill>
                <a:latin typeface="Consolas" pitchFamily="49" charset="0"/>
                <a:ea typeface="华文中宋" pitchFamily="2" charset="-122"/>
                <a:cs typeface="Consolas" pitchFamily="49" charset="0"/>
              </a:rPr>
              <a:t>归并方案</a:t>
            </a:r>
            <a:r>
              <a:rPr lang="en-US" altLang="zh-CN" sz="2000" dirty="0">
                <a:solidFill>
                  <a:srgbClr val="FF3300"/>
                </a:solidFill>
                <a:latin typeface="Consolas" pitchFamily="49" charset="0"/>
                <a:ea typeface="华文中宋" pitchFamily="2" charset="-122"/>
                <a:cs typeface="Consolas" pitchFamily="49" charset="0"/>
              </a:rPr>
              <a:t>1</a:t>
            </a:r>
            <a:r>
              <a:rPr lang="zh-CN" altLang="en-US" sz="2000" dirty="0">
                <a:solidFill>
                  <a:srgbClr val="FF3300"/>
                </a:solidFill>
                <a:latin typeface="Consolas" pitchFamily="49" charset="0"/>
                <a:ea typeface="华文中宋" pitchFamily="2" charset="-122"/>
                <a:cs typeface="Consolas" pitchFamily="49" charset="0"/>
              </a:rPr>
              <a:t>：</a:t>
            </a:r>
            <a:r>
              <a:rPr lang="zh-CN" altLang="en-US" sz="2000">
                <a:solidFill>
                  <a:srgbClr val="CC00CC"/>
                </a:solidFill>
                <a:latin typeface="Consolas" pitchFamily="49" charset="0"/>
                <a:ea typeface="华文中宋" pitchFamily="2" charset="-122"/>
                <a:cs typeface="Consolas" pitchFamily="49" charset="0"/>
              </a:rPr>
              <a:t>二</a:t>
            </a:r>
            <a:r>
              <a:rPr lang="zh-CN" altLang="en-US" sz="2000" smtClean="0">
                <a:solidFill>
                  <a:srgbClr val="CC00CC"/>
                </a:solidFill>
                <a:latin typeface="Consolas" pitchFamily="49" charset="0"/>
                <a:ea typeface="华文中宋" pitchFamily="2" charset="-122"/>
                <a:cs typeface="Consolas" pitchFamily="49" charset="0"/>
              </a:rPr>
              <a:t>路归并</a:t>
            </a:r>
            <a:r>
              <a:rPr lang="en-US" altLang="zh-CN" sz="2000" smtClean="0">
                <a:solidFill>
                  <a:srgbClr val="CC00CC"/>
                </a:solidFill>
                <a:latin typeface="Consolas" pitchFamily="49" charset="0"/>
                <a:ea typeface="华文中宋" pitchFamily="2" charset="-122"/>
                <a:cs typeface="Consolas" pitchFamily="49" charset="0"/>
              </a:rPr>
              <a:t>1</a:t>
            </a:r>
            <a:endParaRPr lang="zh-CN" altLang="en-US" sz="2000" dirty="0">
              <a:solidFill>
                <a:srgbClr val="CC00CC"/>
              </a:solidFill>
              <a:latin typeface="Consolas" pitchFamily="49" charset="0"/>
              <a:ea typeface="华文中宋" pitchFamily="2" charset="-122"/>
              <a:cs typeface="Consolas" pitchFamily="49" charset="0"/>
            </a:endParaRPr>
          </a:p>
        </p:txBody>
      </p:sp>
      <p:sp>
        <p:nvSpPr>
          <p:cNvPr id="100" name="灯片编号占位符 99"/>
          <p:cNvSpPr>
            <a:spLocks noGrp="1"/>
          </p:cNvSpPr>
          <p:nvPr>
            <p:ph type="sldNum" sz="quarter" idx="12"/>
          </p:nvPr>
        </p:nvSpPr>
        <p:spPr/>
        <p:txBody>
          <a:bodyPr/>
          <a:lstStyle/>
          <a:p>
            <a:fld id="{61B62B3A-2870-408C-9F18-2C674C90AA9B}" type="slidenum">
              <a:rPr lang="en-US" altLang="zh-CN" smtClean="0"/>
              <a:pPr/>
              <a:t>18</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26" name="Text Box 94"/>
          <p:cNvSpPr txBox="1">
            <a:spLocks noChangeArrowheads="1"/>
          </p:cNvSpPr>
          <p:nvPr/>
        </p:nvSpPr>
        <p:spPr bwMode="auto">
          <a:xfrm>
            <a:off x="428596" y="428604"/>
            <a:ext cx="3000396" cy="400110"/>
          </a:xfrm>
          <a:prstGeom prst="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l">
              <a:spcBef>
                <a:spcPct val="50000"/>
              </a:spcBef>
            </a:pPr>
            <a:r>
              <a:rPr lang="zh-CN" altLang="en-US" sz="2000" smtClean="0">
                <a:solidFill>
                  <a:srgbClr val="0000FF"/>
                </a:solidFill>
                <a:latin typeface="Consolas" pitchFamily="49" charset="0"/>
                <a:ea typeface="华文中宋" pitchFamily="2" charset="-122"/>
                <a:cs typeface="Consolas" pitchFamily="49" charset="0"/>
              </a:rPr>
              <a:t>方案</a:t>
            </a:r>
            <a:r>
              <a:rPr lang="en-US" altLang="zh-CN" sz="2000" dirty="0">
                <a:solidFill>
                  <a:srgbClr val="0000FF"/>
                </a:solidFill>
                <a:latin typeface="Consolas" pitchFamily="49" charset="0"/>
                <a:ea typeface="华文中宋" pitchFamily="2" charset="-122"/>
                <a:cs typeface="Consolas" pitchFamily="49" charset="0"/>
              </a:rPr>
              <a:t>1</a:t>
            </a:r>
            <a:r>
              <a:rPr lang="zh-CN" altLang="en-US" sz="2000" dirty="0" smtClean="0">
                <a:solidFill>
                  <a:srgbClr val="0000FF"/>
                </a:solidFill>
                <a:latin typeface="Consolas" pitchFamily="49" charset="0"/>
                <a:ea typeface="华文中宋" pitchFamily="2" charset="-122"/>
                <a:cs typeface="Consolas" pitchFamily="49" charset="0"/>
              </a:rPr>
              <a:t>的读写记录数计算</a:t>
            </a:r>
            <a:endParaRPr lang="zh-CN" altLang="en-US" sz="2000" dirty="0">
              <a:solidFill>
                <a:srgbClr val="0000FF"/>
              </a:solidFill>
              <a:latin typeface="Consolas" pitchFamily="49" charset="0"/>
              <a:ea typeface="华文中宋" pitchFamily="2" charset="-122"/>
              <a:cs typeface="Consolas" pitchFamily="49" charset="0"/>
            </a:endParaRPr>
          </a:p>
        </p:txBody>
      </p:sp>
      <p:grpSp>
        <p:nvGrpSpPr>
          <p:cNvPr id="2" name="组合 196"/>
          <p:cNvGrpSpPr/>
          <p:nvPr/>
        </p:nvGrpSpPr>
        <p:grpSpPr>
          <a:xfrm>
            <a:off x="642910" y="5119688"/>
            <a:ext cx="8001056" cy="1418688"/>
            <a:chOff x="642910" y="5119688"/>
            <a:chExt cx="8001056" cy="1418688"/>
          </a:xfrm>
        </p:grpSpPr>
        <p:sp>
          <p:nvSpPr>
            <p:cNvPr id="95328" name="Text Box 96"/>
            <p:cNvSpPr txBox="1">
              <a:spLocks noChangeArrowheads="1"/>
            </p:cNvSpPr>
            <p:nvPr/>
          </p:nvSpPr>
          <p:spPr bwMode="auto">
            <a:xfrm>
              <a:off x="642910" y="5119688"/>
              <a:ext cx="5387986"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0000FF"/>
                  </a:solidFill>
                  <a:latin typeface="Consolas" pitchFamily="49" charset="0"/>
                  <a:ea typeface="楷体" pitchFamily="49" charset="-122"/>
                  <a:cs typeface="Consolas" pitchFamily="49" charset="0"/>
                </a:rPr>
                <a:t>总的读记录数（写记录数与之相同）：</a:t>
              </a:r>
            </a:p>
          </p:txBody>
        </p:sp>
        <p:sp>
          <p:nvSpPr>
            <p:cNvPr id="95329" name="Text Box 97"/>
            <p:cNvSpPr txBox="1">
              <a:spLocks noChangeArrowheads="1"/>
            </p:cNvSpPr>
            <p:nvPr/>
          </p:nvSpPr>
          <p:spPr bwMode="auto">
            <a:xfrm>
              <a:off x="1041403" y="5630866"/>
              <a:ext cx="7602563" cy="369332"/>
            </a:xfrm>
            <a:prstGeom prst="rect">
              <a:avLst/>
            </a:prstGeom>
            <a:noFill/>
            <a:ln w="38100" algn="ctr">
              <a:noFill/>
              <a:miter lim="800000"/>
              <a:headEnd/>
              <a:tailEnd/>
            </a:ln>
            <a:effectLst/>
          </p:spPr>
          <p:txBody>
            <a:bodyPr wrap="square">
              <a:spAutoFit/>
            </a:bodyPr>
            <a:lstStyle/>
            <a:p>
              <a:pPr algn="l">
                <a:spcBef>
                  <a:spcPct val="50000"/>
                </a:spcBef>
              </a:pP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a:t>
              </a:r>
              <a:r>
                <a:rPr lang="en-US" altLang="zh-CN" sz="1800" baseline="-25000" dirty="0" err="1">
                  <a:solidFill>
                    <a:srgbClr val="0000FF"/>
                  </a:solidFill>
                  <a:latin typeface="Consolas" pitchFamily="49" charset="0"/>
                  <a:ea typeface="仿宋" pitchFamily="49" charset="-122"/>
                  <a:cs typeface="Consolas" pitchFamily="49" charset="0"/>
                </a:rPr>
                <a:t>1</a:t>
              </a:r>
              <a:r>
                <a:rPr lang="en-US" altLang="zh-CN" sz="1800" dirty="0" err="1">
                  <a:solidFill>
                    <a:srgbClr val="0000FF"/>
                  </a:solidFill>
                  <a:latin typeface="Consolas" pitchFamily="49" charset="0"/>
                  <a:ea typeface="仿宋" pitchFamily="49" charset="-122"/>
                  <a:cs typeface="Consolas" pitchFamily="49" charset="0"/>
                </a:rPr>
                <a:t>+F</a:t>
              </a:r>
              <a:r>
                <a:rPr lang="en-US" altLang="zh-CN" sz="1800" baseline="-25000" dirty="0" err="1">
                  <a:solidFill>
                    <a:srgbClr val="0000FF"/>
                  </a:solidFill>
                  <a:latin typeface="Consolas" pitchFamily="49" charset="0"/>
                  <a:ea typeface="仿宋" pitchFamily="49" charset="-122"/>
                  <a:cs typeface="Consolas" pitchFamily="49" charset="0"/>
                </a:rPr>
                <a:t>2</a:t>
              </a:r>
              <a:r>
                <a:rPr lang="en-US" altLang="zh-CN" sz="1800" dirty="0" err="1">
                  <a:solidFill>
                    <a:srgbClr val="0000FF"/>
                  </a:solidFill>
                  <a:latin typeface="Consolas" pitchFamily="49" charset="0"/>
                  <a:ea typeface="仿宋" pitchFamily="49" charset="-122"/>
                  <a:cs typeface="Consolas" pitchFamily="49" charset="0"/>
                </a:rPr>
                <a:t>+F</a:t>
              </a:r>
              <a:r>
                <a:rPr lang="en-US" altLang="zh-CN" sz="1800" baseline="-25000" dirty="0" err="1">
                  <a:solidFill>
                    <a:srgbClr val="0000FF"/>
                  </a:solidFill>
                  <a:latin typeface="Consolas" pitchFamily="49" charset="0"/>
                  <a:ea typeface="仿宋" pitchFamily="49" charset="-122"/>
                  <a:cs typeface="Consolas" pitchFamily="49" charset="0"/>
                </a:rPr>
                <a:t>3</a:t>
              </a:r>
              <a:r>
                <a:rPr lang="en-US" altLang="zh-CN" sz="1800" dirty="0" err="1">
                  <a:solidFill>
                    <a:srgbClr val="0000FF"/>
                  </a:solidFill>
                  <a:latin typeface="Consolas" pitchFamily="49" charset="0"/>
                  <a:ea typeface="仿宋" pitchFamily="49" charset="-122"/>
                  <a:cs typeface="Consolas" pitchFamily="49" charset="0"/>
                </a:rPr>
                <a:t>+F</a:t>
              </a:r>
              <a:r>
                <a:rPr lang="en-US" altLang="zh-CN" sz="1800" baseline="-25000" dirty="0" err="1">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的记录</a:t>
              </a:r>
              <a:r>
                <a:rPr lang="zh-CN" altLang="en-US" sz="1800">
                  <a:solidFill>
                    <a:srgbClr val="0000FF"/>
                  </a:solidFill>
                  <a:latin typeface="Consolas" pitchFamily="49" charset="0"/>
                  <a:ea typeface="仿宋" pitchFamily="49" charset="-122"/>
                  <a:cs typeface="Consolas" pitchFamily="49" charset="0"/>
                </a:rPr>
                <a:t>数</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3+(</a:t>
              </a:r>
              <a:r>
                <a:rPr lang="en-US" altLang="zh-CN" sz="1800" dirty="0" err="1">
                  <a:solidFill>
                    <a:srgbClr val="0000FF"/>
                  </a:solidFill>
                  <a:latin typeface="Consolas" pitchFamily="49" charset="0"/>
                  <a:ea typeface="仿宋" pitchFamily="49" charset="-122"/>
                  <a:cs typeface="Consolas" pitchFamily="49" charset="0"/>
                </a:rPr>
                <a:t>F</a:t>
              </a:r>
              <a:r>
                <a:rPr lang="en-US" altLang="zh-CN" sz="1800" baseline="-25000" dirty="0" err="1">
                  <a:solidFill>
                    <a:srgbClr val="0000FF"/>
                  </a:solidFill>
                  <a:latin typeface="Consolas" pitchFamily="49" charset="0"/>
                  <a:ea typeface="仿宋" pitchFamily="49" charset="-122"/>
                  <a:cs typeface="Consolas" pitchFamily="49" charset="0"/>
                </a:rPr>
                <a:t>5</a:t>
              </a:r>
              <a:r>
                <a:rPr lang="en-US" altLang="zh-CN" sz="1800" dirty="0" err="1">
                  <a:solidFill>
                    <a:srgbClr val="0000FF"/>
                  </a:solidFill>
                  <a:latin typeface="Consolas" pitchFamily="49" charset="0"/>
                  <a:ea typeface="仿宋" pitchFamily="49" charset="-122"/>
                  <a:cs typeface="Consolas" pitchFamily="49" charset="0"/>
                </a:rPr>
                <a:t>+F</a:t>
              </a:r>
              <a:r>
                <a:rPr lang="en-US" altLang="zh-CN" sz="1800" baseline="-25000" dirty="0" err="1">
                  <a:solidFill>
                    <a:srgbClr val="0000FF"/>
                  </a:solidFill>
                  <a:latin typeface="Consolas" pitchFamily="49" charset="0"/>
                  <a:ea typeface="仿宋" pitchFamily="49" charset="-122"/>
                  <a:cs typeface="Consolas" pitchFamily="49" charset="0"/>
                </a:rPr>
                <a:t>6</a:t>
              </a:r>
              <a:r>
                <a:rPr lang="zh-CN" altLang="en-US" sz="1800" dirty="0">
                  <a:solidFill>
                    <a:srgbClr val="0000FF"/>
                  </a:solidFill>
                  <a:latin typeface="Consolas" pitchFamily="49" charset="0"/>
                  <a:ea typeface="仿宋" pitchFamily="49" charset="-122"/>
                  <a:cs typeface="Consolas" pitchFamily="49" charset="0"/>
                </a:rPr>
                <a:t>的记录</a:t>
              </a:r>
              <a:r>
                <a:rPr lang="zh-CN" altLang="en-US" sz="1800">
                  <a:solidFill>
                    <a:srgbClr val="0000FF"/>
                  </a:solidFill>
                  <a:latin typeface="Consolas" pitchFamily="49" charset="0"/>
                  <a:ea typeface="仿宋" pitchFamily="49" charset="-122"/>
                  <a:cs typeface="Consolas" pitchFamily="49" charset="0"/>
                </a:rPr>
                <a:t>数</a:t>
              </a:r>
              <a:r>
                <a:rPr lang="en-US" altLang="zh-CN" sz="1800" smtClean="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12000=8/3</a:t>
              </a:r>
              <a:r>
                <a:rPr lang="zh-CN" altLang="en-US" sz="1800" dirty="0">
                  <a:solidFill>
                    <a:srgbClr val="0000FF"/>
                  </a:solidFill>
                  <a:latin typeface="Consolas" pitchFamily="49" charset="0"/>
                  <a:ea typeface="仿宋" pitchFamily="49" charset="-122"/>
                  <a:cs typeface="Consolas" pitchFamily="49" charset="0"/>
                </a:rPr>
                <a:t>遍</a:t>
              </a:r>
            </a:p>
          </p:txBody>
        </p:sp>
        <p:sp>
          <p:nvSpPr>
            <p:cNvPr id="95330" name="Text Box 98"/>
            <p:cNvSpPr txBox="1">
              <a:spLocks noChangeArrowheads="1"/>
            </p:cNvSpPr>
            <p:nvPr/>
          </p:nvSpPr>
          <p:spPr bwMode="auto">
            <a:xfrm>
              <a:off x="1142976" y="6169044"/>
              <a:ext cx="2500330"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0000FF"/>
                  </a:solidFill>
                  <a:latin typeface="方正启体简体" pitchFamily="65" charset="-122"/>
                  <a:ea typeface="方正启体简体" pitchFamily="65" charset="-122"/>
                  <a:cs typeface="Consolas" pitchFamily="49" charset="0"/>
                </a:rPr>
                <a:t>该数</a:t>
              </a:r>
              <a:r>
                <a:rPr lang="zh-CN" altLang="en-US" sz="1800">
                  <a:solidFill>
                    <a:srgbClr val="0000FF"/>
                  </a:solidFill>
                  <a:latin typeface="方正启体简体" pitchFamily="65" charset="-122"/>
                  <a:ea typeface="方正启体简体" pitchFamily="65" charset="-122"/>
                  <a:cs typeface="Consolas" pitchFamily="49" charset="0"/>
                </a:rPr>
                <a:t>越</a:t>
              </a:r>
              <a:r>
                <a:rPr lang="zh-CN" altLang="en-US" sz="1800" smtClean="0">
                  <a:solidFill>
                    <a:srgbClr val="0000FF"/>
                  </a:solidFill>
                  <a:latin typeface="方正启体简体" pitchFamily="65" charset="-122"/>
                  <a:ea typeface="方正启体简体" pitchFamily="65" charset="-122"/>
                  <a:cs typeface="Consolas" pitchFamily="49" charset="0"/>
                </a:rPr>
                <a:t>大，效率</a:t>
              </a:r>
              <a:r>
                <a:rPr lang="zh-CN" altLang="en-US" sz="1800" dirty="0">
                  <a:solidFill>
                    <a:srgbClr val="0000FF"/>
                  </a:solidFill>
                  <a:latin typeface="方正启体简体" pitchFamily="65" charset="-122"/>
                  <a:ea typeface="方正启体简体" pitchFamily="65" charset="-122"/>
                  <a:cs typeface="Consolas" pitchFamily="49" charset="0"/>
                </a:rPr>
                <a:t>越差</a:t>
              </a:r>
            </a:p>
          </p:txBody>
        </p:sp>
        <p:sp>
          <p:nvSpPr>
            <p:cNvPr id="95331" name="Text Box 99"/>
            <p:cNvSpPr txBox="1">
              <a:spLocks noChangeArrowheads="1"/>
            </p:cNvSpPr>
            <p:nvPr/>
          </p:nvSpPr>
          <p:spPr bwMode="auto">
            <a:xfrm>
              <a:off x="3500430" y="6100781"/>
              <a:ext cx="2857520" cy="400110"/>
            </a:xfrm>
            <a:prstGeom prst="rect">
              <a:avLst/>
            </a:prstGeom>
            <a:noFill/>
            <a:ln w="38100" algn="ctr">
              <a:noFill/>
              <a:miter lim="800000"/>
              <a:headEnd/>
              <a:tailEnd/>
            </a:ln>
            <a:effectLst/>
          </p:spPr>
          <p:txBody>
            <a:bodyPr wrap="square">
              <a:spAutoFit/>
            </a:bodyPr>
            <a:lstStyle/>
            <a:p>
              <a:pPr algn="l">
                <a:spcBef>
                  <a:spcPct val="50000"/>
                </a:spcBef>
              </a:pPr>
              <a:r>
                <a:rPr lang="zh-CN" altLang="en-US" sz="2000" smtClean="0">
                  <a:solidFill>
                    <a:srgbClr val="FF0000"/>
                  </a:solidFill>
                  <a:latin typeface="Consolas" pitchFamily="49" charset="0"/>
                  <a:ea typeface="微软雅黑" pitchFamily="34" charset="-122"/>
                  <a:cs typeface="Consolas" pitchFamily="49" charset="0"/>
                </a:rPr>
                <a:t>等于哈夫曼</a:t>
              </a:r>
              <a:r>
                <a:rPr lang="zh-CN" altLang="en-US" sz="2000" dirty="0">
                  <a:solidFill>
                    <a:srgbClr val="FF0000"/>
                  </a:solidFill>
                  <a:latin typeface="Consolas" pitchFamily="49" charset="0"/>
                  <a:ea typeface="微软雅黑" pitchFamily="34" charset="-122"/>
                  <a:cs typeface="Consolas" pitchFamily="49" charset="0"/>
                </a:rPr>
                <a:t>树的</a:t>
              </a:r>
              <a:r>
                <a:rPr lang="en-US" altLang="zh-CN" sz="2000" i="1" dirty="0" err="1">
                  <a:solidFill>
                    <a:srgbClr val="FF0000"/>
                  </a:solidFill>
                  <a:latin typeface="Consolas" pitchFamily="49" charset="0"/>
                  <a:ea typeface="微软雅黑" pitchFamily="34" charset="-122"/>
                  <a:cs typeface="Consolas" pitchFamily="49" charset="0"/>
                </a:rPr>
                <a:t>WPL</a:t>
              </a:r>
              <a:endParaRPr lang="en-US" altLang="zh-CN" sz="2000" i="1" dirty="0">
                <a:solidFill>
                  <a:srgbClr val="FF0000"/>
                </a:solidFill>
                <a:latin typeface="Consolas" pitchFamily="49" charset="0"/>
                <a:ea typeface="微软雅黑" pitchFamily="34" charset="-122"/>
                <a:cs typeface="Consolas" pitchFamily="49" charset="0"/>
              </a:endParaRPr>
            </a:p>
          </p:txBody>
        </p:sp>
      </p:grpSp>
      <p:grpSp>
        <p:nvGrpSpPr>
          <p:cNvPr id="3" name="组合 195"/>
          <p:cNvGrpSpPr/>
          <p:nvPr/>
        </p:nvGrpSpPr>
        <p:grpSpPr>
          <a:xfrm>
            <a:off x="142844" y="1565285"/>
            <a:ext cx="1428728" cy="2643206"/>
            <a:chOff x="71438" y="1785926"/>
            <a:chExt cx="1428728" cy="2643206"/>
          </a:xfrm>
        </p:grpSpPr>
        <p:sp>
          <p:nvSpPr>
            <p:cNvPr id="194" name="TextBox 193"/>
            <p:cNvSpPr txBox="1"/>
            <p:nvPr/>
          </p:nvSpPr>
          <p:spPr>
            <a:xfrm>
              <a:off x="71438" y="2462751"/>
              <a:ext cx="1214414" cy="1200329"/>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中每个记录读</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次、写</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次</a:t>
              </a:r>
              <a:endParaRPr lang="zh-CN" altLang="en-US" sz="1800">
                <a:solidFill>
                  <a:srgbClr val="0000FF"/>
                </a:solidFill>
                <a:latin typeface="Consolas" pitchFamily="49" charset="0"/>
                <a:ea typeface="仿宋" pitchFamily="49" charset="-122"/>
                <a:cs typeface="Consolas" pitchFamily="49" charset="0"/>
              </a:endParaRPr>
            </a:p>
          </p:txBody>
        </p:sp>
        <p:sp>
          <p:nvSpPr>
            <p:cNvPr id="195" name="左大括号 194"/>
            <p:cNvSpPr/>
            <p:nvPr/>
          </p:nvSpPr>
          <p:spPr>
            <a:xfrm>
              <a:off x="1285852" y="1785926"/>
              <a:ext cx="214314" cy="2643206"/>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grpSp>
        <p:nvGrpSpPr>
          <p:cNvPr id="4" name="组合 113"/>
          <p:cNvGrpSpPr/>
          <p:nvPr/>
        </p:nvGrpSpPr>
        <p:grpSpPr>
          <a:xfrm>
            <a:off x="1714480" y="1060495"/>
            <a:ext cx="6319852" cy="3362309"/>
            <a:chOff x="1714480" y="1281136"/>
            <a:chExt cx="6319852" cy="3362309"/>
          </a:xfrm>
        </p:grpSpPr>
        <p:sp>
          <p:nvSpPr>
            <p:cNvPr id="198" name="Text Box 5"/>
            <p:cNvSpPr txBox="1">
              <a:spLocks noChangeArrowheads="1"/>
            </p:cNvSpPr>
            <p:nvPr/>
          </p:nvSpPr>
          <p:spPr bwMode="auto">
            <a:xfrm>
              <a:off x="2027652" y="1282460"/>
              <a:ext cx="417946"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0000FF"/>
                  </a:solidFill>
                  <a:latin typeface="Consolas" pitchFamily="49" charset="0"/>
                  <a:cs typeface="Consolas" pitchFamily="49" charset="0"/>
                </a:rPr>
                <a:t>F</a:t>
              </a:r>
              <a:r>
                <a:rPr lang="en-US" altLang="zh-CN" sz="1800" baseline="-25000" dirty="0" err="1">
                  <a:solidFill>
                    <a:srgbClr val="0000FF"/>
                  </a:solidFill>
                  <a:latin typeface="Consolas" pitchFamily="49" charset="0"/>
                  <a:cs typeface="Consolas" pitchFamily="49" charset="0"/>
                </a:rPr>
                <a:t>1</a:t>
              </a:r>
              <a:endParaRPr lang="en-US" altLang="zh-CN" sz="1800" baseline="-25000" dirty="0">
                <a:solidFill>
                  <a:srgbClr val="0000FF"/>
                </a:solidFill>
                <a:latin typeface="Consolas" pitchFamily="49" charset="0"/>
                <a:cs typeface="Consolas" pitchFamily="49" charset="0"/>
              </a:endParaRPr>
            </a:p>
          </p:txBody>
        </p:sp>
        <p:sp>
          <p:nvSpPr>
            <p:cNvPr id="199" name="Rectangle 6"/>
            <p:cNvSpPr>
              <a:spLocks noChangeArrowheads="1"/>
            </p:cNvSpPr>
            <p:nvPr/>
          </p:nvSpPr>
          <p:spPr bwMode="auto">
            <a:xfrm>
              <a:off x="1714480"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0" name="Rectangle 7"/>
            <p:cNvSpPr>
              <a:spLocks noChangeArrowheads="1"/>
            </p:cNvSpPr>
            <p:nvPr/>
          </p:nvSpPr>
          <p:spPr bwMode="auto">
            <a:xfrm>
              <a:off x="2027652"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1" name="Rectangle 8"/>
            <p:cNvSpPr>
              <a:spLocks noChangeArrowheads="1"/>
            </p:cNvSpPr>
            <p:nvPr/>
          </p:nvSpPr>
          <p:spPr bwMode="auto">
            <a:xfrm>
              <a:off x="2340823"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2" name="Text Box 9"/>
            <p:cNvSpPr txBox="1">
              <a:spLocks noChangeArrowheads="1"/>
            </p:cNvSpPr>
            <p:nvPr/>
          </p:nvSpPr>
          <p:spPr bwMode="auto">
            <a:xfrm>
              <a:off x="3073093" y="1282460"/>
              <a:ext cx="417946"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2</a:t>
              </a:r>
            </a:p>
          </p:txBody>
        </p:sp>
        <p:sp>
          <p:nvSpPr>
            <p:cNvPr id="203" name="Rectangle 10"/>
            <p:cNvSpPr>
              <a:spLocks noChangeArrowheads="1"/>
            </p:cNvSpPr>
            <p:nvPr/>
          </p:nvSpPr>
          <p:spPr bwMode="auto">
            <a:xfrm>
              <a:off x="2759921"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4" name="Rectangle 11"/>
            <p:cNvSpPr>
              <a:spLocks noChangeArrowheads="1"/>
            </p:cNvSpPr>
            <p:nvPr/>
          </p:nvSpPr>
          <p:spPr bwMode="auto">
            <a:xfrm>
              <a:off x="3073093"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5" name="Rectangle 12"/>
            <p:cNvSpPr>
              <a:spLocks noChangeArrowheads="1"/>
            </p:cNvSpPr>
            <p:nvPr/>
          </p:nvSpPr>
          <p:spPr bwMode="auto">
            <a:xfrm>
              <a:off x="3386264"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5" name="组合 205"/>
            <p:cNvGrpSpPr/>
            <p:nvPr/>
          </p:nvGrpSpPr>
          <p:grpSpPr>
            <a:xfrm>
              <a:off x="1714480" y="1881880"/>
              <a:ext cx="1880182" cy="899791"/>
              <a:chOff x="323850" y="1501796"/>
              <a:chExt cx="2592388" cy="1079499"/>
            </a:xfrm>
          </p:grpSpPr>
          <p:sp>
            <p:nvSpPr>
              <p:cNvPr id="207" name="Text Box 13"/>
              <p:cNvSpPr txBox="1">
                <a:spLocks noChangeArrowheads="1"/>
              </p:cNvSpPr>
              <p:nvPr/>
            </p:nvSpPr>
            <p:spPr bwMode="auto">
              <a:xfrm>
                <a:off x="323850" y="1862158"/>
                <a:ext cx="576262" cy="332322"/>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7</a:t>
                </a:r>
              </a:p>
            </p:txBody>
          </p:sp>
          <p:sp>
            <p:nvSpPr>
              <p:cNvPr id="208" name="Rectangle 14"/>
              <p:cNvSpPr>
                <a:spLocks noChangeArrowheads="1"/>
              </p:cNvSpPr>
              <p:nvPr/>
            </p:nvSpPr>
            <p:spPr bwMode="auto">
              <a:xfrm>
                <a:off x="323850"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9" name="Rectangle 15"/>
              <p:cNvSpPr>
                <a:spLocks noChangeArrowheads="1"/>
              </p:cNvSpPr>
              <p:nvPr/>
            </p:nvSpPr>
            <p:spPr bwMode="auto">
              <a:xfrm>
                <a:off x="755650"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0" name="Rectangle 16"/>
              <p:cNvSpPr>
                <a:spLocks noChangeArrowheads="1"/>
              </p:cNvSpPr>
              <p:nvPr/>
            </p:nvSpPr>
            <p:spPr bwMode="auto">
              <a:xfrm>
                <a:off x="1187450"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1" name="Rectangle 17"/>
              <p:cNvSpPr>
                <a:spLocks noChangeArrowheads="1"/>
              </p:cNvSpPr>
              <p:nvPr/>
            </p:nvSpPr>
            <p:spPr bwMode="auto">
              <a:xfrm>
                <a:off x="16208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2" name="Rectangle 18"/>
              <p:cNvSpPr>
                <a:spLocks noChangeArrowheads="1"/>
              </p:cNvSpPr>
              <p:nvPr/>
            </p:nvSpPr>
            <p:spPr bwMode="auto">
              <a:xfrm>
                <a:off x="20526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3" name="Rectangle 19"/>
              <p:cNvSpPr>
                <a:spLocks noChangeArrowheads="1"/>
              </p:cNvSpPr>
              <p:nvPr/>
            </p:nvSpPr>
            <p:spPr bwMode="auto">
              <a:xfrm>
                <a:off x="24844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4" name="Line 20"/>
              <p:cNvSpPr>
                <a:spLocks noChangeShapeType="1"/>
              </p:cNvSpPr>
              <p:nvPr/>
            </p:nvSpPr>
            <p:spPr bwMode="auto">
              <a:xfrm>
                <a:off x="973138" y="1501796"/>
                <a:ext cx="431800"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215" name="Line 21"/>
              <p:cNvSpPr>
                <a:spLocks noChangeShapeType="1"/>
              </p:cNvSpPr>
              <p:nvPr/>
            </p:nvSpPr>
            <p:spPr bwMode="auto">
              <a:xfrm flipH="1">
                <a:off x="1908175" y="1501796"/>
                <a:ext cx="433388"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sp>
          <p:nvSpPr>
            <p:cNvPr id="216" name="Text Box 23"/>
            <p:cNvSpPr txBox="1">
              <a:spLocks noChangeArrowheads="1"/>
            </p:cNvSpPr>
            <p:nvPr/>
          </p:nvSpPr>
          <p:spPr bwMode="auto">
            <a:xfrm>
              <a:off x="4221006" y="1281136"/>
              <a:ext cx="417946"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3</a:t>
              </a:r>
            </a:p>
          </p:txBody>
        </p:sp>
        <p:sp>
          <p:nvSpPr>
            <p:cNvPr id="217" name="Rectangle 24"/>
            <p:cNvSpPr>
              <a:spLocks noChangeArrowheads="1"/>
            </p:cNvSpPr>
            <p:nvPr/>
          </p:nvSpPr>
          <p:spPr bwMode="auto">
            <a:xfrm>
              <a:off x="3907834"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8" name="Rectangle 25"/>
            <p:cNvSpPr>
              <a:spLocks noChangeArrowheads="1"/>
            </p:cNvSpPr>
            <p:nvPr/>
          </p:nvSpPr>
          <p:spPr bwMode="auto">
            <a:xfrm>
              <a:off x="4221006"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9" name="Rectangle 26"/>
            <p:cNvSpPr>
              <a:spLocks noChangeArrowheads="1"/>
            </p:cNvSpPr>
            <p:nvPr/>
          </p:nvSpPr>
          <p:spPr bwMode="auto">
            <a:xfrm>
              <a:off x="4534177"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0" name="Text Box 27"/>
            <p:cNvSpPr txBox="1">
              <a:spLocks noChangeArrowheads="1"/>
            </p:cNvSpPr>
            <p:nvPr/>
          </p:nvSpPr>
          <p:spPr bwMode="auto">
            <a:xfrm>
              <a:off x="5266447" y="1281136"/>
              <a:ext cx="417946"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4</a:t>
              </a:r>
            </a:p>
          </p:txBody>
        </p:sp>
        <p:sp>
          <p:nvSpPr>
            <p:cNvPr id="221" name="Rectangle 28"/>
            <p:cNvSpPr>
              <a:spLocks noChangeArrowheads="1"/>
            </p:cNvSpPr>
            <p:nvPr/>
          </p:nvSpPr>
          <p:spPr bwMode="auto">
            <a:xfrm>
              <a:off x="4953275"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2" name="Rectangle 29"/>
            <p:cNvSpPr>
              <a:spLocks noChangeArrowheads="1"/>
            </p:cNvSpPr>
            <p:nvPr/>
          </p:nvSpPr>
          <p:spPr bwMode="auto">
            <a:xfrm>
              <a:off x="5266447"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3" name="Rectangle 30"/>
            <p:cNvSpPr>
              <a:spLocks noChangeArrowheads="1"/>
            </p:cNvSpPr>
            <p:nvPr/>
          </p:nvSpPr>
          <p:spPr bwMode="auto">
            <a:xfrm>
              <a:off x="5579618"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6" name="组合 223"/>
            <p:cNvGrpSpPr/>
            <p:nvPr/>
          </p:nvGrpSpPr>
          <p:grpSpPr>
            <a:xfrm>
              <a:off x="3907834" y="1881879"/>
              <a:ext cx="1880182" cy="899792"/>
              <a:chOff x="3348038" y="1501795"/>
              <a:chExt cx="2592388" cy="1079500"/>
            </a:xfrm>
          </p:grpSpPr>
          <p:sp>
            <p:nvSpPr>
              <p:cNvPr id="225" name="Text Box 31"/>
              <p:cNvSpPr txBox="1">
                <a:spLocks noChangeArrowheads="1"/>
              </p:cNvSpPr>
              <p:nvPr/>
            </p:nvSpPr>
            <p:spPr bwMode="auto">
              <a:xfrm>
                <a:off x="3348038" y="1862158"/>
                <a:ext cx="576262" cy="332322"/>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8</a:t>
                </a:r>
              </a:p>
            </p:txBody>
          </p:sp>
          <p:sp>
            <p:nvSpPr>
              <p:cNvPr id="226" name="Rectangle 32"/>
              <p:cNvSpPr>
                <a:spLocks noChangeArrowheads="1"/>
              </p:cNvSpPr>
              <p:nvPr/>
            </p:nvSpPr>
            <p:spPr bwMode="auto">
              <a:xfrm>
                <a:off x="33480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7" name="Rectangle 33"/>
              <p:cNvSpPr>
                <a:spLocks noChangeArrowheads="1"/>
              </p:cNvSpPr>
              <p:nvPr/>
            </p:nvSpPr>
            <p:spPr bwMode="auto">
              <a:xfrm>
                <a:off x="37798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8" name="Rectangle 34"/>
              <p:cNvSpPr>
                <a:spLocks noChangeArrowheads="1"/>
              </p:cNvSpPr>
              <p:nvPr/>
            </p:nvSpPr>
            <p:spPr bwMode="auto">
              <a:xfrm>
                <a:off x="421163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9" name="Rectangle 35"/>
              <p:cNvSpPr>
                <a:spLocks noChangeArrowheads="1"/>
              </p:cNvSpPr>
              <p:nvPr/>
            </p:nvSpPr>
            <p:spPr bwMode="auto">
              <a:xfrm>
                <a:off x="464502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30" name="Rectangle 36"/>
              <p:cNvSpPr>
                <a:spLocks noChangeArrowheads="1"/>
              </p:cNvSpPr>
              <p:nvPr/>
            </p:nvSpPr>
            <p:spPr bwMode="auto">
              <a:xfrm>
                <a:off x="507682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31" name="Rectangle 37"/>
              <p:cNvSpPr>
                <a:spLocks noChangeArrowheads="1"/>
              </p:cNvSpPr>
              <p:nvPr/>
            </p:nvSpPr>
            <p:spPr bwMode="auto">
              <a:xfrm>
                <a:off x="550862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32" name="Line 38"/>
              <p:cNvSpPr>
                <a:spLocks noChangeShapeType="1"/>
              </p:cNvSpPr>
              <p:nvPr/>
            </p:nvSpPr>
            <p:spPr bwMode="auto">
              <a:xfrm>
                <a:off x="3997326" y="1501795"/>
                <a:ext cx="431800"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233" name="Line 39"/>
              <p:cNvSpPr>
                <a:spLocks noChangeShapeType="1"/>
              </p:cNvSpPr>
              <p:nvPr/>
            </p:nvSpPr>
            <p:spPr bwMode="auto">
              <a:xfrm flipH="1">
                <a:off x="4932363" y="1501795"/>
                <a:ext cx="433388"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sp>
          <p:nvSpPr>
            <p:cNvPr id="234" name="Text Box 41"/>
            <p:cNvSpPr txBox="1">
              <a:spLocks noChangeArrowheads="1"/>
            </p:cNvSpPr>
            <p:nvPr/>
          </p:nvSpPr>
          <p:spPr bwMode="auto">
            <a:xfrm>
              <a:off x="6362548" y="1282460"/>
              <a:ext cx="417946"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5</a:t>
              </a:r>
            </a:p>
          </p:txBody>
        </p:sp>
        <p:sp>
          <p:nvSpPr>
            <p:cNvPr id="235" name="Rectangle 42"/>
            <p:cNvSpPr>
              <a:spLocks noChangeArrowheads="1"/>
            </p:cNvSpPr>
            <p:nvPr/>
          </p:nvSpPr>
          <p:spPr bwMode="auto">
            <a:xfrm>
              <a:off x="6049376"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36" name="Rectangle 43"/>
            <p:cNvSpPr>
              <a:spLocks noChangeArrowheads="1"/>
            </p:cNvSpPr>
            <p:nvPr/>
          </p:nvSpPr>
          <p:spPr bwMode="auto">
            <a:xfrm>
              <a:off x="6362548"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37" name="Rectangle 44"/>
            <p:cNvSpPr>
              <a:spLocks noChangeArrowheads="1"/>
            </p:cNvSpPr>
            <p:nvPr/>
          </p:nvSpPr>
          <p:spPr bwMode="auto">
            <a:xfrm>
              <a:off x="6675719"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38" name="Text Box 45"/>
            <p:cNvSpPr txBox="1">
              <a:spLocks noChangeArrowheads="1"/>
            </p:cNvSpPr>
            <p:nvPr/>
          </p:nvSpPr>
          <p:spPr bwMode="auto">
            <a:xfrm>
              <a:off x="7407989" y="1282460"/>
              <a:ext cx="417946"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6</a:t>
              </a:r>
            </a:p>
          </p:txBody>
        </p:sp>
        <p:sp>
          <p:nvSpPr>
            <p:cNvPr id="239" name="Rectangle 46"/>
            <p:cNvSpPr>
              <a:spLocks noChangeArrowheads="1"/>
            </p:cNvSpPr>
            <p:nvPr/>
          </p:nvSpPr>
          <p:spPr bwMode="auto">
            <a:xfrm>
              <a:off x="7094817"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40" name="Rectangle 47"/>
            <p:cNvSpPr>
              <a:spLocks noChangeArrowheads="1"/>
            </p:cNvSpPr>
            <p:nvPr/>
          </p:nvSpPr>
          <p:spPr bwMode="auto">
            <a:xfrm>
              <a:off x="7407989"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41" name="Rectangle 48"/>
            <p:cNvSpPr>
              <a:spLocks noChangeArrowheads="1"/>
            </p:cNvSpPr>
            <p:nvPr/>
          </p:nvSpPr>
          <p:spPr bwMode="auto">
            <a:xfrm>
              <a:off x="7721160" y="1639730"/>
              <a:ext cx="313172" cy="2408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7" name="组合 241"/>
            <p:cNvGrpSpPr/>
            <p:nvPr/>
          </p:nvGrpSpPr>
          <p:grpSpPr>
            <a:xfrm>
              <a:off x="6049376" y="1881880"/>
              <a:ext cx="1880182" cy="899791"/>
              <a:chOff x="6300788" y="1501796"/>
              <a:chExt cx="2592388" cy="1079499"/>
            </a:xfrm>
          </p:grpSpPr>
          <p:sp>
            <p:nvSpPr>
              <p:cNvPr id="243" name="Text Box 49"/>
              <p:cNvSpPr txBox="1">
                <a:spLocks noChangeArrowheads="1"/>
              </p:cNvSpPr>
              <p:nvPr/>
            </p:nvSpPr>
            <p:spPr bwMode="auto">
              <a:xfrm>
                <a:off x="6300788" y="1862158"/>
                <a:ext cx="576262" cy="332322"/>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9</a:t>
                </a:r>
              </a:p>
            </p:txBody>
          </p:sp>
          <p:sp>
            <p:nvSpPr>
              <p:cNvPr id="244" name="Rectangle 50"/>
              <p:cNvSpPr>
                <a:spLocks noChangeArrowheads="1"/>
              </p:cNvSpPr>
              <p:nvPr/>
            </p:nvSpPr>
            <p:spPr bwMode="auto">
              <a:xfrm>
                <a:off x="630078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45" name="Rectangle 51"/>
              <p:cNvSpPr>
                <a:spLocks noChangeArrowheads="1"/>
              </p:cNvSpPr>
              <p:nvPr/>
            </p:nvSpPr>
            <p:spPr bwMode="auto">
              <a:xfrm>
                <a:off x="673258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46" name="Rectangle 52"/>
              <p:cNvSpPr>
                <a:spLocks noChangeArrowheads="1"/>
              </p:cNvSpPr>
              <p:nvPr/>
            </p:nvSpPr>
            <p:spPr bwMode="auto">
              <a:xfrm>
                <a:off x="7164388"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47" name="Rectangle 53"/>
              <p:cNvSpPr>
                <a:spLocks noChangeArrowheads="1"/>
              </p:cNvSpPr>
              <p:nvPr/>
            </p:nvSpPr>
            <p:spPr bwMode="auto">
              <a:xfrm>
                <a:off x="759777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48" name="Rectangle 54"/>
              <p:cNvSpPr>
                <a:spLocks noChangeArrowheads="1"/>
              </p:cNvSpPr>
              <p:nvPr/>
            </p:nvSpPr>
            <p:spPr bwMode="auto">
              <a:xfrm>
                <a:off x="802957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49" name="Rectangle 55"/>
              <p:cNvSpPr>
                <a:spLocks noChangeArrowheads="1"/>
              </p:cNvSpPr>
              <p:nvPr/>
            </p:nvSpPr>
            <p:spPr bwMode="auto">
              <a:xfrm>
                <a:off x="8461376" y="22923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50" name="Line 56"/>
              <p:cNvSpPr>
                <a:spLocks noChangeShapeType="1"/>
              </p:cNvSpPr>
              <p:nvPr/>
            </p:nvSpPr>
            <p:spPr bwMode="auto">
              <a:xfrm>
                <a:off x="6950076" y="1501796"/>
                <a:ext cx="431800"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251" name="Line 57"/>
              <p:cNvSpPr>
                <a:spLocks noChangeShapeType="1"/>
              </p:cNvSpPr>
              <p:nvPr/>
            </p:nvSpPr>
            <p:spPr bwMode="auto">
              <a:xfrm flipH="1">
                <a:off x="7885113" y="1501796"/>
                <a:ext cx="433388" cy="79216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grpSp>
          <p:nvGrpSpPr>
            <p:cNvPr id="8" name="组合 251"/>
            <p:cNvGrpSpPr/>
            <p:nvPr/>
          </p:nvGrpSpPr>
          <p:grpSpPr>
            <a:xfrm>
              <a:off x="1714480" y="2782994"/>
              <a:ext cx="3760364" cy="898468"/>
              <a:chOff x="323850" y="2582883"/>
              <a:chExt cx="5184775" cy="1077912"/>
            </a:xfrm>
          </p:grpSpPr>
          <p:sp>
            <p:nvSpPr>
              <p:cNvPr id="253" name="Text Box 59"/>
              <p:cNvSpPr txBox="1">
                <a:spLocks noChangeArrowheads="1"/>
              </p:cNvSpPr>
              <p:nvPr/>
            </p:nvSpPr>
            <p:spPr bwMode="auto">
              <a:xfrm>
                <a:off x="828675" y="2943245"/>
                <a:ext cx="576264" cy="332322"/>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10</a:t>
                </a:r>
              </a:p>
            </p:txBody>
          </p:sp>
          <p:sp>
            <p:nvSpPr>
              <p:cNvPr id="254" name="Rectangle 60"/>
              <p:cNvSpPr>
                <a:spLocks noChangeArrowheads="1"/>
              </p:cNvSpPr>
              <p:nvPr/>
            </p:nvSpPr>
            <p:spPr bwMode="auto">
              <a:xfrm>
                <a:off x="323850"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55" name="Rectangle 61"/>
              <p:cNvSpPr>
                <a:spLocks noChangeArrowheads="1"/>
              </p:cNvSpPr>
              <p:nvPr/>
            </p:nvSpPr>
            <p:spPr bwMode="auto">
              <a:xfrm>
                <a:off x="755650"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56" name="Rectangle 62"/>
              <p:cNvSpPr>
                <a:spLocks noChangeArrowheads="1"/>
              </p:cNvSpPr>
              <p:nvPr/>
            </p:nvSpPr>
            <p:spPr bwMode="auto">
              <a:xfrm>
                <a:off x="1187450"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57" name="Rectangle 63"/>
              <p:cNvSpPr>
                <a:spLocks noChangeArrowheads="1"/>
              </p:cNvSpPr>
              <p:nvPr/>
            </p:nvSpPr>
            <p:spPr bwMode="auto">
              <a:xfrm>
                <a:off x="16208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58" name="Rectangle 64"/>
              <p:cNvSpPr>
                <a:spLocks noChangeArrowheads="1"/>
              </p:cNvSpPr>
              <p:nvPr/>
            </p:nvSpPr>
            <p:spPr bwMode="auto">
              <a:xfrm>
                <a:off x="20526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59" name="Rectangle 65"/>
              <p:cNvSpPr>
                <a:spLocks noChangeArrowheads="1"/>
              </p:cNvSpPr>
              <p:nvPr/>
            </p:nvSpPr>
            <p:spPr bwMode="auto">
              <a:xfrm>
                <a:off x="24844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60" name="Freeform 66"/>
              <p:cNvSpPr>
                <a:spLocks/>
              </p:cNvSpPr>
              <p:nvPr/>
            </p:nvSpPr>
            <p:spPr bwMode="auto">
              <a:xfrm>
                <a:off x="1477963" y="2582883"/>
                <a:ext cx="523875" cy="766762"/>
              </a:xfrm>
              <a:custGeom>
                <a:avLst/>
                <a:gdLst/>
                <a:ahLst/>
                <a:cxnLst>
                  <a:cxn ang="0">
                    <a:pos x="0" y="0"/>
                  </a:cxn>
                  <a:cxn ang="0">
                    <a:pos x="330" y="483"/>
                  </a:cxn>
                </a:cxnLst>
                <a:rect l="0" t="0" r="r" b="b"/>
                <a:pathLst>
                  <a:path w="330" h="483">
                    <a:moveTo>
                      <a:pt x="0" y="0"/>
                    </a:moveTo>
                    <a:lnTo>
                      <a:pt x="330" y="483"/>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261" name="Freeform 67"/>
              <p:cNvSpPr>
                <a:spLocks/>
              </p:cNvSpPr>
              <p:nvPr/>
            </p:nvSpPr>
            <p:spPr bwMode="auto">
              <a:xfrm>
                <a:off x="3805238" y="2597170"/>
                <a:ext cx="652463" cy="788987"/>
              </a:xfrm>
              <a:custGeom>
                <a:avLst/>
                <a:gdLst/>
                <a:ahLst/>
                <a:cxnLst>
                  <a:cxn ang="0">
                    <a:pos x="411" y="0"/>
                  </a:cxn>
                  <a:cxn ang="0">
                    <a:pos x="0" y="497"/>
                  </a:cxn>
                </a:cxnLst>
                <a:rect l="0" t="0" r="r" b="b"/>
                <a:pathLst>
                  <a:path w="411" h="497">
                    <a:moveTo>
                      <a:pt x="411" y="0"/>
                    </a:moveTo>
                    <a:lnTo>
                      <a:pt x="0" y="49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262" name="Rectangle 68"/>
              <p:cNvSpPr>
                <a:spLocks noChangeArrowheads="1"/>
              </p:cNvSpPr>
              <p:nvPr/>
            </p:nvSpPr>
            <p:spPr bwMode="auto">
              <a:xfrm>
                <a:off x="29162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63" name="Rectangle 69"/>
              <p:cNvSpPr>
                <a:spLocks noChangeArrowheads="1"/>
              </p:cNvSpPr>
              <p:nvPr/>
            </p:nvSpPr>
            <p:spPr bwMode="auto">
              <a:xfrm>
                <a:off x="33480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64" name="Rectangle 70"/>
              <p:cNvSpPr>
                <a:spLocks noChangeArrowheads="1"/>
              </p:cNvSpPr>
              <p:nvPr/>
            </p:nvSpPr>
            <p:spPr bwMode="auto">
              <a:xfrm>
                <a:off x="3779838"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65" name="Rectangle 71"/>
              <p:cNvSpPr>
                <a:spLocks noChangeArrowheads="1"/>
              </p:cNvSpPr>
              <p:nvPr/>
            </p:nvSpPr>
            <p:spPr bwMode="auto">
              <a:xfrm>
                <a:off x="4213225"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66" name="Rectangle 72"/>
              <p:cNvSpPr>
                <a:spLocks noChangeArrowheads="1"/>
              </p:cNvSpPr>
              <p:nvPr/>
            </p:nvSpPr>
            <p:spPr bwMode="auto">
              <a:xfrm>
                <a:off x="4645025"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67" name="Rectangle 73"/>
              <p:cNvSpPr>
                <a:spLocks noChangeArrowheads="1"/>
              </p:cNvSpPr>
              <p:nvPr/>
            </p:nvSpPr>
            <p:spPr bwMode="auto">
              <a:xfrm>
                <a:off x="5076825" y="337187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grpSp>
          <p:nvGrpSpPr>
            <p:cNvPr id="9" name="组合 267"/>
            <p:cNvGrpSpPr/>
            <p:nvPr/>
          </p:nvGrpSpPr>
          <p:grpSpPr>
            <a:xfrm>
              <a:off x="1975841" y="2786057"/>
              <a:ext cx="5640545" cy="1857388"/>
              <a:chOff x="684213" y="2586557"/>
              <a:chExt cx="7777162" cy="2228351"/>
            </a:xfrm>
          </p:grpSpPr>
          <p:sp>
            <p:nvSpPr>
              <p:cNvPr id="269" name="Rectangle 75"/>
              <p:cNvSpPr>
                <a:spLocks noChangeArrowheads="1"/>
              </p:cNvSpPr>
              <p:nvPr/>
            </p:nvSpPr>
            <p:spPr bwMode="auto">
              <a:xfrm>
                <a:off x="684213"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0" name="Rectangle 76"/>
              <p:cNvSpPr>
                <a:spLocks noChangeArrowheads="1"/>
              </p:cNvSpPr>
              <p:nvPr/>
            </p:nvSpPr>
            <p:spPr bwMode="auto">
              <a:xfrm>
                <a:off x="1116013"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1" name="Rectangle 77"/>
              <p:cNvSpPr>
                <a:spLocks noChangeArrowheads="1"/>
              </p:cNvSpPr>
              <p:nvPr/>
            </p:nvSpPr>
            <p:spPr bwMode="auto">
              <a:xfrm>
                <a:off x="1547813"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2" name="Rectangle 78"/>
              <p:cNvSpPr>
                <a:spLocks noChangeArrowheads="1"/>
              </p:cNvSpPr>
              <p:nvPr/>
            </p:nvSpPr>
            <p:spPr bwMode="auto">
              <a:xfrm>
                <a:off x="19812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3" name="Rectangle 79"/>
              <p:cNvSpPr>
                <a:spLocks noChangeArrowheads="1"/>
              </p:cNvSpPr>
              <p:nvPr/>
            </p:nvSpPr>
            <p:spPr bwMode="auto">
              <a:xfrm>
                <a:off x="24130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4" name="Rectangle 80"/>
              <p:cNvSpPr>
                <a:spLocks noChangeArrowheads="1"/>
              </p:cNvSpPr>
              <p:nvPr/>
            </p:nvSpPr>
            <p:spPr bwMode="auto">
              <a:xfrm>
                <a:off x="28448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5" name="Rectangle 81"/>
              <p:cNvSpPr>
                <a:spLocks noChangeArrowheads="1"/>
              </p:cNvSpPr>
              <p:nvPr/>
            </p:nvSpPr>
            <p:spPr bwMode="auto">
              <a:xfrm>
                <a:off x="32766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6" name="Rectangle 82"/>
              <p:cNvSpPr>
                <a:spLocks noChangeArrowheads="1"/>
              </p:cNvSpPr>
              <p:nvPr/>
            </p:nvSpPr>
            <p:spPr bwMode="auto">
              <a:xfrm>
                <a:off x="37084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7" name="Rectangle 83"/>
              <p:cNvSpPr>
                <a:spLocks noChangeArrowheads="1"/>
              </p:cNvSpPr>
              <p:nvPr/>
            </p:nvSpPr>
            <p:spPr bwMode="auto">
              <a:xfrm>
                <a:off x="4140200"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8" name="Rectangle 84"/>
              <p:cNvSpPr>
                <a:spLocks noChangeArrowheads="1"/>
              </p:cNvSpPr>
              <p:nvPr/>
            </p:nvSpPr>
            <p:spPr bwMode="auto">
              <a:xfrm>
                <a:off x="45735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79" name="Rectangle 85"/>
              <p:cNvSpPr>
                <a:spLocks noChangeArrowheads="1"/>
              </p:cNvSpPr>
              <p:nvPr/>
            </p:nvSpPr>
            <p:spPr bwMode="auto">
              <a:xfrm>
                <a:off x="50053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80" name="Rectangle 86"/>
              <p:cNvSpPr>
                <a:spLocks noChangeArrowheads="1"/>
              </p:cNvSpPr>
              <p:nvPr/>
            </p:nvSpPr>
            <p:spPr bwMode="auto">
              <a:xfrm>
                <a:off x="54371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81" name="Rectangle 87"/>
              <p:cNvSpPr>
                <a:spLocks noChangeArrowheads="1"/>
              </p:cNvSpPr>
              <p:nvPr/>
            </p:nvSpPr>
            <p:spPr bwMode="auto">
              <a:xfrm>
                <a:off x="58689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82" name="Rectangle 88"/>
              <p:cNvSpPr>
                <a:spLocks noChangeArrowheads="1"/>
              </p:cNvSpPr>
              <p:nvPr/>
            </p:nvSpPr>
            <p:spPr bwMode="auto">
              <a:xfrm>
                <a:off x="63007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83" name="Rectangle 89"/>
              <p:cNvSpPr>
                <a:spLocks noChangeArrowheads="1"/>
              </p:cNvSpPr>
              <p:nvPr/>
            </p:nvSpPr>
            <p:spPr bwMode="auto">
              <a:xfrm>
                <a:off x="6732588"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84" name="Rectangle 90"/>
              <p:cNvSpPr>
                <a:spLocks noChangeArrowheads="1"/>
              </p:cNvSpPr>
              <p:nvPr/>
            </p:nvSpPr>
            <p:spPr bwMode="auto">
              <a:xfrm>
                <a:off x="7165975"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85" name="Rectangle 91"/>
              <p:cNvSpPr>
                <a:spLocks noChangeArrowheads="1"/>
              </p:cNvSpPr>
              <p:nvPr/>
            </p:nvSpPr>
            <p:spPr bwMode="auto">
              <a:xfrm>
                <a:off x="7597775"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86" name="Rectangle 92"/>
              <p:cNvSpPr>
                <a:spLocks noChangeArrowheads="1"/>
              </p:cNvSpPr>
              <p:nvPr/>
            </p:nvSpPr>
            <p:spPr bwMode="auto">
              <a:xfrm>
                <a:off x="8029575" y="452598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87" name="Text Box 93"/>
              <p:cNvSpPr txBox="1">
                <a:spLocks noChangeArrowheads="1"/>
              </p:cNvSpPr>
              <p:nvPr/>
            </p:nvSpPr>
            <p:spPr bwMode="auto">
              <a:xfrm>
                <a:off x="973138" y="4078308"/>
                <a:ext cx="863599" cy="332322"/>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out</a:t>
                </a:r>
              </a:p>
            </p:txBody>
          </p:sp>
          <p:sp>
            <p:nvSpPr>
              <p:cNvPr id="288" name="Freeform 94"/>
              <p:cNvSpPr>
                <a:spLocks/>
              </p:cNvSpPr>
              <p:nvPr/>
            </p:nvSpPr>
            <p:spPr bwMode="auto">
              <a:xfrm>
                <a:off x="3330575" y="3662383"/>
                <a:ext cx="574675" cy="865188"/>
              </a:xfrm>
              <a:custGeom>
                <a:avLst/>
                <a:gdLst/>
                <a:ahLst/>
                <a:cxnLst>
                  <a:cxn ang="0">
                    <a:pos x="0" y="0"/>
                  </a:cxn>
                  <a:cxn ang="0">
                    <a:pos x="362" y="545"/>
                  </a:cxn>
                </a:cxnLst>
                <a:rect l="0" t="0" r="r" b="b"/>
                <a:pathLst>
                  <a:path w="362" h="545">
                    <a:moveTo>
                      <a:pt x="0" y="0"/>
                    </a:moveTo>
                    <a:lnTo>
                      <a:pt x="362" y="54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289" name="Freeform 95"/>
              <p:cNvSpPr>
                <a:spLocks/>
              </p:cNvSpPr>
              <p:nvPr/>
            </p:nvSpPr>
            <p:spPr bwMode="auto">
              <a:xfrm>
                <a:off x="6572264" y="2586557"/>
                <a:ext cx="1138967" cy="1939426"/>
              </a:xfrm>
              <a:custGeom>
                <a:avLst/>
                <a:gdLst/>
                <a:ahLst/>
                <a:cxnLst>
                  <a:cxn ang="0">
                    <a:pos x="821" y="0"/>
                  </a:cxn>
                  <a:cxn ang="0">
                    <a:pos x="0" y="1215"/>
                  </a:cxn>
                </a:cxnLst>
                <a:rect l="0" t="0" r="r" b="b"/>
                <a:pathLst>
                  <a:path w="821" h="1215">
                    <a:moveTo>
                      <a:pt x="821" y="0"/>
                    </a:moveTo>
                    <a:lnTo>
                      <a:pt x="0" y="121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grpSp>
      <p:sp>
        <p:nvSpPr>
          <p:cNvPr id="106" name="灯片编号占位符 105"/>
          <p:cNvSpPr>
            <a:spLocks noGrp="1"/>
          </p:cNvSpPr>
          <p:nvPr>
            <p:ph type="sldNum" sz="quarter" idx="12"/>
          </p:nvPr>
        </p:nvSpPr>
        <p:spPr/>
        <p:txBody>
          <a:bodyPr/>
          <a:lstStyle/>
          <a:p>
            <a:fld id="{61B62B3A-2870-408C-9F18-2C674C90AA9B}" type="slidenum">
              <a:rPr lang="en-US" altLang="zh-CN" smtClean="0"/>
              <a:pPr/>
              <a:t>19</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642910" y="2071678"/>
            <a:ext cx="7848600" cy="913070"/>
          </a:xfrm>
          <a:prstGeom prst="rect">
            <a:avLst/>
          </a:prstGeom>
          <a:noFill/>
          <a:ln w="9525">
            <a:noFill/>
            <a:miter lim="800000"/>
            <a:headEnd/>
            <a:tailEnd/>
          </a:ln>
          <a:effectLst/>
        </p:spPr>
        <p:txBody>
          <a:bodyPr>
            <a:spAutoFit/>
          </a:bodyPr>
          <a:lstStyle/>
          <a:p>
            <a:pPr algn="l">
              <a:lnSpc>
                <a:spcPts val="3200"/>
              </a:lnSpc>
              <a:spcBef>
                <a:spcPct val="50000"/>
              </a:spcBef>
            </a:pPr>
            <a:r>
              <a:rPr kumimoji="1" lang="zh-CN" altLang="en-US" sz="1800" dirty="0">
                <a:solidFill>
                  <a:srgbClr val="0000FF"/>
                </a:solidFill>
                <a:latin typeface="Consolas" pitchFamily="49" charset="0"/>
                <a:ea typeface="楷体" pitchFamily="49" charset="-122"/>
                <a:cs typeface="Consolas" pitchFamily="49" charset="0"/>
              </a:rPr>
              <a:t>　　</a:t>
            </a:r>
            <a:r>
              <a:rPr kumimoji="1" lang="zh-CN" altLang="en-US" sz="1800" dirty="0">
                <a:solidFill>
                  <a:srgbClr val="FF0000"/>
                </a:solidFill>
                <a:latin typeface="方正启体简体" pitchFamily="65" charset="-122"/>
                <a:ea typeface="方正启体简体" pitchFamily="65" charset="-122"/>
                <a:cs typeface="Consolas" pitchFamily="49" charset="0"/>
              </a:rPr>
              <a:t>外排序</a:t>
            </a:r>
            <a:r>
              <a:rPr kumimoji="1" lang="zh-CN" altLang="en-US" sz="1800" dirty="0">
                <a:solidFill>
                  <a:srgbClr val="0000FF"/>
                </a:solidFill>
                <a:latin typeface="Consolas" pitchFamily="49" charset="0"/>
                <a:ea typeface="楷体" pitchFamily="49" charset="-122"/>
                <a:cs typeface="Consolas" pitchFamily="49" charset="0"/>
              </a:rPr>
              <a:t>是指数据存放在外存中，数据排序时涉及内、外存数据交换的排序</a:t>
            </a:r>
            <a:r>
              <a:rPr kumimoji="1" lang="zh-CN" altLang="en-US" sz="1800">
                <a:solidFill>
                  <a:srgbClr val="0000FF"/>
                </a:solidFill>
                <a:latin typeface="Consolas" pitchFamily="49" charset="0"/>
                <a:ea typeface="楷体" pitchFamily="49" charset="-122"/>
                <a:cs typeface="Consolas" pitchFamily="49" charset="0"/>
              </a:rPr>
              <a:t>方法</a:t>
            </a:r>
            <a:r>
              <a:rPr kumimoji="1" lang="zh-CN" altLang="en-US" sz="1800" smtClean="0">
                <a:solidFill>
                  <a:srgbClr val="0000FF"/>
                </a:solidFill>
                <a:latin typeface="Consolas" pitchFamily="49" charset="0"/>
                <a:ea typeface="楷体" pitchFamily="49" charset="-122"/>
                <a:cs typeface="Consolas" pitchFamily="49" charset="0"/>
              </a:rPr>
              <a:t>。　</a:t>
            </a:r>
            <a:endParaRPr kumimoji="1" lang="zh-CN" altLang="en-US" sz="1800" dirty="0">
              <a:solidFill>
                <a:srgbClr val="0000FF"/>
              </a:solidFill>
              <a:latin typeface="Consolas" pitchFamily="49" charset="0"/>
              <a:ea typeface="楷体" pitchFamily="49" charset="-122"/>
              <a:cs typeface="Consolas" pitchFamily="49" charset="0"/>
            </a:endParaRPr>
          </a:p>
        </p:txBody>
      </p:sp>
      <p:sp>
        <p:nvSpPr>
          <p:cNvPr id="76806" name="Text Box 6"/>
          <p:cNvSpPr txBox="1">
            <a:spLocks noChangeArrowheads="1"/>
          </p:cNvSpPr>
          <p:nvPr/>
        </p:nvSpPr>
        <p:spPr bwMode="auto">
          <a:xfrm>
            <a:off x="571472" y="1428736"/>
            <a:ext cx="2571768"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en-US" altLang="zh-CN" sz="2000" dirty="0" smtClean="0">
                <a:solidFill>
                  <a:srgbClr val="FF0000"/>
                </a:solidFill>
                <a:latin typeface="Consolas" pitchFamily="49" charset="0"/>
                <a:ea typeface="微软雅黑" pitchFamily="34" charset="-122"/>
                <a:cs typeface="Consolas" pitchFamily="49" charset="0"/>
              </a:rPr>
              <a:t>1</a:t>
            </a:r>
            <a:r>
              <a:rPr lang="zh-CN" altLang="en-US" sz="2000" dirty="0" smtClean="0">
                <a:solidFill>
                  <a:srgbClr val="FF0000"/>
                </a:solidFill>
                <a:latin typeface="Consolas" pitchFamily="49" charset="0"/>
                <a:ea typeface="微软雅黑" pitchFamily="34" charset="-122"/>
                <a:cs typeface="Consolas" pitchFamily="49" charset="0"/>
              </a:rPr>
              <a:t>、什么</a:t>
            </a:r>
            <a:r>
              <a:rPr lang="zh-CN" altLang="en-US" sz="2000" dirty="0">
                <a:solidFill>
                  <a:srgbClr val="FF0000"/>
                </a:solidFill>
                <a:latin typeface="Consolas" pitchFamily="49" charset="0"/>
                <a:ea typeface="微软雅黑" pitchFamily="34" charset="-122"/>
                <a:cs typeface="Consolas" pitchFamily="49" charset="0"/>
              </a:rPr>
              <a:t>是外排序</a:t>
            </a:r>
          </a:p>
        </p:txBody>
      </p:sp>
      <p:sp>
        <p:nvSpPr>
          <p:cNvPr id="6" name="Text Box 14" descr="信纸"/>
          <p:cNvSpPr txBox="1">
            <a:spLocks noChangeArrowheads="1"/>
          </p:cNvSpPr>
          <p:nvPr/>
        </p:nvSpPr>
        <p:spPr bwMode="auto">
          <a:xfrm>
            <a:off x="2571736" y="428604"/>
            <a:ext cx="3744913" cy="584775"/>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11.1 </a:t>
            </a:r>
            <a:r>
              <a:rPr kumimoji="1"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外</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排序概述</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8" name="TextBox 7"/>
          <p:cNvSpPr txBox="1"/>
          <p:nvPr/>
        </p:nvSpPr>
        <p:spPr>
          <a:xfrm>
            <a:off x="785786" y="5357826"/>
            <a:ext cx="5072098" cy="369332"/>
          </a:xfrm>
          <a:prstGeom prst="rect">
            <a:avLst/>
          </a:prstGeom>
          <a:noFill/>
        </p:spPr>
        <p:txBody>
          <a:bodyPr wrap="square" rtlCol="0">
            <a:spAutoFit/>
          </a:bodyPr>
          <a:lstStyle/>
          <a:p>
            <a:pPr algn="l"/>
            <a:r>
              <a:rPr kumimoji="1" lang="zh-CN" altLang="en-US" sz="1800" smtClean="0">
                <a:solidFill>
                  <a:srgbClr val="0000FF"/>
                </a:solidFill>
                <a:latin typeface="Consolas" pitchFamily="49" charset="0"/>
                <a:ea typeface="楷体" pitchFamily="49" charset="-122"/>
                <a:cs typeface="Consolas" pitchFamily="49" charset="0"/>
              </a:rPr>
              <a:t> 存储在外存上的数据以文件为基本单位。</a:t>
            </a:r>
            <a:endParaRPr lang="zh-CN" altLang="en-US" sz="1800" b="0">
              <a:solidFill>
                <a:srgbClr val="0000FF"/>
              </a:solidFill>
              <a:latin typeface="Consolas" pitchFamily="49" charset="0"/>
              <a:cs typeface="Consolas" pitchFamily="49" charset="0"/>
            </a:endParaRPr>
          </a:p>
        </p:txBody>
      </p:sp>
      <p:grpSp>
        <p:nvGrpSpPr>
          <p:cNvPr id="13" name="组合 12"/>
          <p:cNvGrpSpPr/>
          <p:nvPr/>
        </p:nvGrpSpPr>
        <p:grpSpPr>
          <a:xfrm>
            <a:off x="2928926" y="3071810"/>
            <a:ext cx="2071702" cy="1928826"/>
            <a:chOff x="1571604" y="2571744"/>
            <a:chExt cx="2428892" cy="2786082"/>
          </a:xfrm>
        </p:grpSpPr>
        <p:sp>
          <p:nvSpPr>
            <p:cNvPr id="9" name="圆柱形 8"/>
            <p:cNvSpPr/>
            <p:nvPr/>
          </p:nvSpPr>
          <p:spPr bwMode="auto">
            <a:xfrm>
              <a:off x="1571604" y="4286256"/>
              <a:ext cx="1571636" cy="1071570"/>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r>
                <a:rPr lang="zh-CN" altLang="en-US" sz="1800" smtClean="0">
                  <a:solidFill>
                    <a:srgbClr val="FF0000"/>
                  </a:solidFill>
                  <a:latin typeface="Consolas" pitchFamily="49" charset="0"/>
                  <a:ea typeface="楷体" pitchFamily="49" charset="-122"/>
                  <a:cs typeface="Consolas" pitchFamily="49" charset="0"/>
                </a:rPr>
                <a:t>文件</a:t>
              </a:r>
              <a:endParaRPr lang="zh-CN" altLang="en-US" sz="1800">
                <a:solidFill>
                  <a:srgbClr val="FF0000"/>
                </a:solidFill>
                <a:latin typeface="Consolas" pitchFamily="49" charset="0"/>
                <a:ea typeface="楷体" pitchFamily="49" charset="-122"/>
                <a:cs typeface="Consolas" pitchFamily="49" charset="0"/>
              </a:endParaRPr>
            </a:p>
          </p:txBody>
        </p:sp>
        <p:sp>
          <p:nvSpPr>
            <p:cNvPr id="10" name="圆角矩形 9"/>
            <p:cNvSpPr/>
            <p:nvPr/>
          </p:nvSpPr>
          <p:spPr bwMode="auto">
            <a:xfrm>
              <a:off x="1643042" y="2571744"/>
              <a:ext cx="1357322" cy="85725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rtlCol="0" anchor="ctr"/>
            <a:lstStyle/>
            <a:p>
              <a:pPr algn="ctr"/>
              <a:r>
                <a:rPr lang="zh-CN" altLang="en-US" sz="1800" smtClean="0">
                  <a:solidFill>
                    <a:srgbClr val="FF0000"/>
                  </a:solidFill>
                  <a:latin typeface="Consolas" pitchFamily="49" charset="0"/>
                  <a:ea typeface="楷体" pitchFamily="49" charset="-122"/>
                  <a:cs typeface="Consolas" pitchFamily="49" charset="0"/>
                </a:rPr>
                <a:t>内存</a:t>
              </a:r>
              <a:endParaRPr lang="zh-CN" altLang="en-US" sz="1800">
                <a:solidFill>
                  <a:srgbClr val="FF0000"/>
                </a:solidFill>
                <a:latin typeface="Consolas" pitchFamily="49" charset="0"/>
                <a:ea typeface="楷体" pitchFamily="49" charset="-122"/>
                <a:cs typeface="Consolas" pitchFamily="49" charset="0"/>
              </a:endParaRPr>
            </a:p>
          </p:txBody>
        </p:sp>
        <p:sp>
          <p:nvSpPr>
            <p:cNvPr id="11" name="上下箭头 10"/>
            <p:cNvSpPr/>
            <p:nvPr/>
          </p:nvSpPr>
          <p:spPr bwMode="auto">
            <a:xfrm>
              <a:off x="2214546" y="3500438"/>
              <a:ext cx="214314" cy="756000"/>
            </a:xfrm>
            <a:prstGeom prst="up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2500298" y="3643314"/>
              <a:ext cx="1500198" cy="489022"/>
            </a:xfrm>
            <a:prstGeom prst="rect">
              <a:avLst/>
            </a:prstGeom>
            <a:noFill/>
          </p:spPr>
          <p:txBody>
            <a:bodyPr wrap="square" rtlCol="0">
              <a:spAutoFit/>
            </a:bodyPr>
            <a:lstStyle/>
            <a:p>
              <a:pPr algn="l"/>
              <a:r>
                <a:rPr lang="zh-CN" altLang="en-US" sz="1600" smtClean="0">
                  <a:solidFill>
                    <a:srgbClr val="0000FF"/>
                  </a:solidFill>
                  <a:latin typeface="仿宋" pitchFamily="49" charset="-122"/>
                  <a:ea typeface="仿宋" pitchFamily="49" charset="-122"/>
                  <a:cs typeface="Consolas" pitchFamily="49" charset="0"/>
                </a:rPr>
                <a:t>数据交换</a:t>
              </a:r>
              <a:endParaRPr lang="zh-CN" altLang="en-US" sz="1600">
                <a:solidFill>
                  <a:srgbClr val="0000FF"/>
                </a:solidFill>
                <a:latin typeface="仿宋" pitchFamily="49" charset="-122"/>
                <a:ea typeface="仿宋" pitchFamily="49" charset="-122"/>
                <a:cs typeface="Consolas" pitchFamily="49" charset="0"/>
              </a:endParaRPr>
            </a:p>
          </p:txBody>
        </p:sp>
      </p:grpSp>
      <p:sp>
        <p:nvSpPr>
          <p:cNvPr id="14" name="灯片编号占位符 13"/>
          <p:cNvSpPr>
            <a:spLocks noGrp="1"/>
          </p:cNvSpPr>
          <p:nvPr>
            <p:ph type="sldNum" sz="quarter" idx="12"/>
          </p:nvPr>
        </p:nvSpPr>
        <p:spPr/>
        <p:txBody>
          <a:bodyPr/>
          <a:lstStyle/>
          <a:p>
            <a:fld id="{61B62B3A-2870-408C-9F18-2C674C90AA9B}" type="slidenum">
              <a:rPr lang="en-US" altLang="zh-CN" smtClean="0"/>
              <a:pPr/>
              <a:t>2</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9" name="Text Box 103"/>
          <p:cNvSpPr txBox="1">
            <a:spLocks noChangeArrowheads="1"/>
          </p:cNvSpPr>
          <p:nvPr/>
        </p:nvSpPr>
        <p:spPr bwMode="auto">
          <a:xfrm>
            <a:off x="468312" y="5929330"/>
            <a:ext cx="4960944" cy="779829"/>
          </a:xfrm>
          <a:prstGeom prst="rect">
            <a:avLst/>
          </a:prstGeom>
          <a:noFill/>
          <a:ln w="38100" algn="ctr">
            <a:noFill/>
            <a:miter lim="800000"/>
            <a:headEnd/>
            <a:tailEnd/>
          </a:ln>
          <a:effectLst/>
        </p:spPr>
        <p:txBody>
          <a:bodyPr wrap="square">
            <a:spAutoFit/>
          </a:bodyPr>
          <a:lstStyle/>
          <a:p>
            <a:pPr algn="l">
              <a:lnSpc>
                <a:spcPts val="2200"/>
              </a:lnSpc>
              <a:spcBef>
                <a:spcPct val="50000"/>
              </a:spcBef>
            </a:pPr>
            <a:r>
              <a:rPr lang="zh-CN" altLang="en-US" sz="1800" smtClean="0">
                <a:solidFill>
                  <a:srgbClr val="0000FF"/>
                </a:solidFill>
                <a:latin typeface="Consolas" pitchFamily="49" charset="0"/>
                <a:ea typeface="仿宋" pitchFamily="49" charset="-122"/>
                <a:cs typeface="Consolas" pitchFamily="49" charset="0"/>
              </a:rPr>
              <a:t>方案</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：总</a:t>
            </a:r>
            <a:r>
              <a:rPr lang="zh-CN" altLang="en-US" sz="1800" dirty="0">
                <a:solidFill>
                  <a:srgbClr val="0000FF"/>
                </a:solidFill>
                <a:latin typeface="Consolas" pitchFamily="49" charset="0"/>
                <a:ea typeface="仿宋" pitchFamily="49" charset="-122"/>
                <a:cs typeface="Consolas" pitchFamily="49" charset="0"/>
              </a:rPr>
              <a:t>的读记录数</a:t>
            </a:r>
            <a:r>
              <a:rPr lang="en-US" altLang="zh-CN" sz="1800" i="1" err="1">
                <a:solidFill>
                  <a:srgbClr val="0000FF"/>
                </a:solidFill>
                <a:latin typeface="Consolas" pitchFamily="49" charset="0"/>
                <a:ea typeface="仿宋" pitchFamily="49" charset="-122"/>
                <a:cs typeface="Consolas" pitchFamily="49" charset="0"/>
              </a:rPr>
              <a:t>WPL</a:t>
            </a:r>
            <a:r>
              <a:rPr lang="en-US" altLang="zh-CN" sz="1800">
                <a:solidFill>
                  <a:srgbClr val="0000FF"/>
                </a:solidFill>
                <a:latin typeface="Consolas" pitchFamily="49" charset="0"/>
                <a:ea typeface="仿宋" pitchFamily="49" charset="-122"/>
                <a:cs typeface="Consolas" pitchFamily="49" charset="0"/>
              </a:rPr>
              <a:t>=15000</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200"/>
              </a:lnSpc>
              <a:spcBef>
                <a:spcPct val="50000"/>
              </a:spcBef>
            </a:pPr>
            <a:r>
              <a:rPr lang="zh-CN" altLang="en-US" sz="1800" smtClean="0">
                <a:solidFill>
                  <a:srgbClr val="0000FF"/>
                </a:solidFill>
                <a:latin typeface="Consolas" pitchFamily="49" charset="0"/>
                <a:ea typeface="仿宋" pitchFamily="49" charset="-122"/>
                <a:cs typeface="Consolas" pitchFamily="49" charset="0"/>
              </a:rPr>
              <a:t>方案</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：总的读记录数</a:t>
            </a:r>
            <a:r>
              <a:rPr lang="en-US" altLang="zh-CN" sz="1800" i="1" smtClean="0">
                <a:solidFill>
                  <a:srgbClr val="0000FF"/>
                </a:solidFill>
                <a:latin typeface="Consolas" pitchFamily="49" charset="0"/>
                <a:ea typeface="仿宋" pitchFamily="49" charset="-122"/>
                <a:cs typeface="Consolas" pitchFamily="49" charset="0"/>
              </a:rPr>
              <a:t>WPL</a:t>
            </a:r>
            <a:r>
              <a:rPr lang="en-US" altLang="zh-CN" sz="1800" smtClean="0">
                <a:solidFill>
                  <a:srgbClr val="0000FF"/>
                </a:solidFill>
                <a:latin typeface="Consolas" pitchFamily="49" charset="0"/>
                <a:ea typeface="仿宋" pitchFamily="49" charset="-122"/>
                <a:cs typeface="Consolas" pitchFamily="49" charset="0"/>
              </a:rPr>
              <a:t>=12000</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96360" name="Text Box 104"/>
          <p:cNvSpPr txBox="1">
            <a:spLocks noChangeArrowheads="1"/>
          </p:cNvSpPr>
          <p:nvPr/>
        </p:nvSpPr>
        <p:spPr bwMode="auto">
          <a:xfrm>
            <a:off x="250825" y="260350"/>
            <a:ext cx="3321043"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zh-CN" altLang="en-US" sz="2000" smtClean="0">
                <a:solidFill>
                  <a:srgbClr val="FF3300"/>
                </a:solidFill>
                <a:latin typeface="Consolas" pitchFamily="49" charset="0"/>
                <a:ea typeface="微软雅黑" pitchFamily="34" charset="-122"/>
                <a:cs typeface="Consolas" pitchFamily="49" charset="0"/>
              </a:rPr>
              <a:t>  归并方案</a:t>
            </a:r>
            <a:r>
              <a:rPr lang="en-US" altLang="zh-CN" sz="2000" dirty="0">
                <a:solidFill>
                  <a:srgbClr val="FF3300"/>
                </a:solidFill>
                <a:latin typeface="Consolas" pitchFamily="49" charset="0"/>
                <a:ea typeface="微软雅黑" pitchFamily="34" charset="-122"/>
                <a:cs typeface="Consolas" pitchFamily="49" charset="0"/>
              </a:rPr>
              <a:t>2</a:t>
            </a:r>
            <a:r>
              <a:rPr lang="zh-CN" altLang="en-US" sz="2000" dirty="0">
                <a:solidFill>
                  <a:srgbClr val="FF3300"/>
                </a:solidFill>
                <a:latin typeface="Consolas" pitchFamily="49" charset="0"/>
                <a:ea typeface="微软雅黑" pitchFamily="34" charset="-122"/>
                <a:cs typeface="Consolas" pitchFamily="49" charset="0"/>
              </a:rPr>
              <a:t>：</a:t>
            </a:r>
            <a:r>
              <a:rPr lang="zh-CN" altLang="en-US" sz="2000">
                <a:solidFill>
                  <a:srgbClr val="CC00CC"/>
                </a:solidFill>
                <a:latin typeface="Consolas" pitchFamily="49" charset="0"/>
                <a:ea typeface="微软雅黑" pitchFamily="34" charset="-122"/>
                <a:cs typeface="Consolas" pitchFamily="49" charset="0"/>
              </a:rPr>
              <a:t>二</a:t>
            </a:r>
            <a:r>
              <a:rPr lang="zh-CN" altLang="en-US" sz="2000" smtClean="0">
                <a:solidFill>
                  <a:srgbClr val="CC00CC"/>
                </a:solidFill>
                <a:latin typeface="Consolas" pitchFamily="49" charset="0"/>
                <a:ea typeface="微软雅黑" pitchFamily="34" charset="-122"/>
                <a:cs typeface="Consolas" pitchFamily="49" charset="0"/>
              </a:rPr>
              <a:t>路归并</a:t>
            </a:r>
            <a:r>
              <a:rPr lang="en-US" altLang="zh-CN" sz="2000" smtClean="0">
                <a:solidFill>
                  <a:srgbClr val="CC00CC"/>
                </a:solidFill>
                <a:latin typeface="Consolas" pitchFamily="49" charset="0"/>
                <a:ea typeface="微软雅黑" pitchFamily="34" charset="-122"/>
                <a:cs typeface="Consolas" pitchFamily="49" charset="0"/>
              </a:rPr>
              <a:t>2</a:t>
            </a:r>
            <a:endParaRPr lang="zh-CN" altLang="en-US" sz="2000" dirty="0">
              <a:solidFill>
                <a:srgbClr val="CC00CC"/>
              </a:solidFill>
              <a:latin typeface="Consolas" pitchFamily="49" charset="0"/>
              <a:ea typeface="微软雅黑" pitchFamily="34" charset="-122"/>
              <a:cs typeface="Consolas" pitchFamily="49" charset="0"/>
            </a:endParaRPr>
          </a:p>
        </p:txBody>
      </p:sp>
      <p:sp>
        <p:nvSpPr>
          <p:cNvPr id="106" name="Text Box 5"/>
          <p:cNvSpPr txBox="1">
            <a:spLocks noChangeArrowheads="1"/>
          </p:cNvSpPr>
          <p:nvPr/>
        </p:nvSpPr>
        <p:spPr bwMode="auto">
          <a:xfrm>
            <a:off x="755650" y="858820"/>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0000FF"/>
                </a:solidFill>
                <a:latin typeface="Consolas" pitchFamily="49" charset="0"/>
                <a:cs typeface="Consolas" pitchFamily="49" charset="0"/>
              </a:rPr>
              <a:t>F</a:t>
            </a:r>
            <a:r>
              <a:rPr lang="en-US" altLang="zh-CN" sz="1800" baseline="-25000" dirty="0" err="1">
                <a:solidFill>
                  <a:srgbClr val="0000FF"/>
                </a:solidFill>
                <a:latin typeface="Consolas" pitchFamily="49" charset="0"/>
                <a:cs typeface="Consolas" pitchFamily="49" charset="0"/>
              </a:rPr>
              <a:t>1</a:t>
            </a:r>
            <a:endParaRPr lang="en-US" altLang="zh-CN" sz="1800" baseline="-25000" dirty="0">
              <a:solidFill>
                <a:srgbClr val="0000FF"/>
              </a:solidFill>
              <a:latin typeface="Consolas" pitchFamily="49" charset="0"/>
              <a:cs typeface="Consolas" pitchFamily="49" charset="0"/>
            </a:endParaRPr>
          </a:p>
        </p:txBody>
      </p:sp>
      <p:sp>
        <p:nvSpPr>
          <p:cNvPr id="107" name="Rectangle 6"/>
          <p:cNvSpPr>
            <a:spLocks noChangeArrowheads="1"/>
          </p:cNvSpPr>
          <p:nvPr/>
        </p:nvSpPr>
        <p:spPr bwMode="auto">
          <a:xfrm>
            <a:off x="323850"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8" name="Rectangle 7"/>
          <p:cNvSpPr>
            <a:spLocks noChangeArrowheads="1"/>
          </p:cNvSpPr>
          <p:nvPr/>
        </p:nvSpPr>
        <p:spPr bwMode="auto">
          <a:xfrm>
            <a:off x="755650"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9" name="Rectangle 8"/>
          <p:cNvSpPr>
            <a:spLocks noChangeArrowheads="1"/>
          </p:cNvSpPr>
          <p:nvPr/>
        </p:nvSpPr>
        <p:spPr bwMode="auto">
          <a:xfrm>
            <a:off x="1187450"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0" name="Text Box 9"/>
          <p:cNvSpPr txBox="1">
            <a:spLocks noChangeArrowheads="1"/>
          </p:cNvSpPr>
          <p:nvPr/>
        </p:nvSpPr>
        <p:spPr bwMode="auto">
          <a:xfrm>
            <a:off x="2197100" y="858820"/>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2</a:t>
            </a:r>
          </a:p>
        </p:txBody>
      </p:sp>
      <p:sp>
        <p:nvSpPr>
          <p:cNvPr id="111" name="Rectangle 10"/>
          <p:cNvSpPr>
            <a:spLocks noChangeArrowheads="1"/>
          </p:cNvSpPr>
          <p:nvPr/>
        </p:nvSpPr>
        <p:spPr bwMode="auto">
          <a:xfrm>
            <a:off x="1765300"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2" name="Rectangle 11"/>
          <p:cNvSpPr>
            <a:spLocks noChangeArrowheads="1"/>
          </p:cNvSpPr>
          <p:nvPr/>
        </p:nvSpPr>
        <p:spPr bwMode="auto">
          <a:xfrm>
            <a:off x="2197100"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3" name="Rectangle 12"/>
          <p:cNvSpPr>
            <a:spLocks noChangeArrowheads="1"/>
          </p:cNvSpPr>
          <p:nvPr/>
        </p:nvSpPr>
        <p:spPr bwMode="auto">
          <a:xfrm>
            <a:off x="2628900"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2" name="组合 231"/>
          <p:cNvGrpSpPr/>
          <p:nvPr/>
        </p:nvGrpSpPr>
        <p:grpSpPr>
          <a:xfrm>
            <a:off x="323850" y="1577959"/>
            <a:ext cx="2592388" cy="855666"/>
            <a:chOff x="323850" y="1577959"/>
            <a:chExt cx="2592388" cy="855666"/>
          </a:xfrm>
        </p:grpSpPr>
        <p:sp>
          <p:nvSpPr>
            <p:cNvPr id="115" name="Text Box 13"/>
            <p:cNvSpPr txBox="1">
              <a:spLocks noChangeArrowheads="1"/>
            </p:cNvSpPr>
            <p:nvPr/>
          </p:nvSpPr>
          <p:spPr bwMode="auto">
            <a:xfrm>
              <a:off x="352399" y="176687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0000FF"/>
                  </a:solidFill>
                  <a:latin typeface="Consolas" pitchFamily="49" charset="0"/>
                  <a:cs typeface="Consolas" pitchFamily="49" charset="0"/>
                </a:rPr>
                <a:t>F</a:t>
              </a:r>
              <a:r>
                <a:rPr lang="en-US" altLang="zh-CN" sz="1800" baseline="-25000" dirty="0" err="1">
                  <a:solidFill>
                    <a:srgbClr val="0000FF"/>
                  </a:solidFill>
                  <a:latin typeface="Consolas" pitchFamily="49" charset="0"/>
                  <a:cs typeface="Consolas" pitchFamily="49" charset="0"/>
                </a:rPr>
                <a:t>7</a:t>
              </a:r>
              <a:endParaRPr lang="en-US" altLang="zh-CN" sz="1800" baseline="-25000" dirty="0">
                <a:solidFill>
                  <a:srgbClr val="0000FF"/>
                </a:solidFill>
                <a:latin typeface="Consolas" pitchFamily="49" charset="0"/>
                <a:cs typeface="Consolas" pitchFamily="49" charset="0"/>
              </a:endParaRPr>
            </a:p>
          </p:txBody>
        </p:sp>
        <p:sp>
          <p:nvSpPr>
            <p:cNvPr id="116" name="Rectangle 14"/>
            <p:cNvSpPr>
              <a:spLocks noChangeArrowheads="1"/>
            </p:cNvSpPr>
            <p:nvPr/>
          </p:nvSpPr>
          <p:spPr bwMode="auto">
            <a:xfrm>
              <a:off x="323850" y="214470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7" name="Rectangle 15"/>
            <p:cNvSpPr>
              <a:spLocks noChangeArrowheads="1"/>
            </p:cNvSpPr>
            <p:nvPr/>
          </p:nvSpPr>
          <p:spPr bwMode="auto">
            <a:xfrm>
              <a:off x="755650" y="214470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8" name="Rectangle 16"/>
            <p:cNvSpPr>
              <a:spLocks noChangeArrowheads="1"/>
            </p:cNvSpPr>
            <p:nvPr/>
          </p:nvSpPr>
          <p:spPr bwMode="auto">
            <a:xfrm>
              <a:off x="1187450" y="214470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9" name="Rectangle 17"/>
            <p:cNvSpPr>
              <a:spLocks noChangeArrowheads="1"/>
            </p:cNvSpPr>
            <p:nvPr/>
          </p:nvSpPr>
          <p:spPr bwMode="auto">
            <a:xfrm>
              <a:off x="1620838" y="214470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0" name="Rectangle 18"/>
            <p:cNvSpPr>
              <a:spLocks noChangeArrowheads="1"/>
            </p:cNvSpPr>
            <p:nvPr/>
          </p:nvSpPr>
          <p:spPr bwMode="auto">
            <a:xfrm>
              <a:off x="2052638" y="214470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1" name="Rectangle 19"/>
            <p:cNvSpPr>
              <a:spLocks noChangeArrowheads="1"/>
            </p:cNvSpPr>
            <p:nvPr/>
          </p:nvSpPr>
          <p:spPr bwMode="auto">
            <a:xfrm>
              <a:off x="2484438" y="2144700"/>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2" name="Line 20"/>
            <p:cNvSpPr>
              <a:spLocks noChangeShapeType="1"/>
            </p:cNvSpPr>
            <p:nvPr/>
          </p:nvSpPr>
          <p:spPr bwMode="auto">
            <a:xfrm>
              <a:off x="973138" y="1577959"/>
              <a:ext cx="455590" cy="565158"/>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23" name="Line 21"/>
            <p:cNvSpPr>
              <a:spLocks noChangeShapeType="1"/>
            </p:cNvSpPr>
            <p:nvPr/>
          </p:nvSpPr>
          <p:spPr bwMode="auto">
            <a:xfrm flipH="1">
              <a:off x="1857356" y="1577959"/>
              <a:ext cx="484207" cy="565158"/>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grpSp>
      <p:sp>
        <p:nvSpPr>
          <p:cNvPr id="124" name="Text Box 23"/>
          <p:cNvSpPr txBox="1">
            <a:spLocks noChangeArrowheads="1"/>
          </p:cNvSpPr>
          <p:nvPr/>
        </p:nvSpPr>
        <p:spPr bwMode="auto">
          <a:xfrm>
            <a:off x="3779838" y="857232"/>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3</a:t>
            </a:r>
          </a:p>
        </p:txBody>
      </p:sp>
      <p:sp>
        <p:nvSpPr>
          <p:cNvPr id="125" name="Rectangle 24"/>
          <p:cNvSpPr>
            <a:spLocks noChangeArrowheads="1"/>
          </p:cNvSpPr>
          <p:nvPr/>
        </p:nvSpPr>
        <p:spPr bwMode="auto">
          <a:xfrm>
            <a:off x="334803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6" name="Rectangle 25"/>
          <p:cNvSpPr>
            <a:spLocks noChangeArrowheads="1"/>
          </p:cNvSpPr>
          <p:nvPr/>
        </p:nvSpPr>
        <p:spPr bwMode="auto">
          <a:xfrm>
            <a:off x="377983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7" name="Rectangle 26"/>
          <p:cNvSpPr>
            <a:spLocks noChangeArrowheads="1"/>
          </p:cNvSpPr>
          <p:nvPr/>
        </p:nvSpPr>
        <p:spPr bwMode="auto">
          <a:xfrm>
            <a:off x="421163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8" name="Text Box 27"/>
          <p:cNvSpPr txBox="1">
            <a:spLocks noChangeArrowheads="1"/>
          </p:cNvSpPr>
          <p:nvPr/>
        </p:nvSpPr>
        <p:spPr bwMode="auto">
          <a:xfrm>
            <a:off x="5221288" y="857232"/>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4</a:t>
            </a:r>
          </a:p>
        </p:txBody>
      </p:sp>
      <p:sp>
        <p:nvSpPr>
          <p:cNvPr id="129" name="Rectangle 28"/>
          <p:cNvSpPr>
            <a:spLocks noChangeArrowheads="1"/>
          </p:cNvSpPr>
          <p:nvPr/>
        </p:nvSpPr>
        <p:spPr bwMode="auto">
          <a:xfrm>
            <a:off x="478948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0" name="Rectangle 29"/>
          <p:cNvSpPr>
            <a:spLocks noChangeArrowheads="1"/>
          </p:cNvSpPr>
          <p:nvPr/>
        </p:nvSpPr>
        <p:spPr bwMode="auto">
          <a:xfrm>
            <a:off x="522128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1" name="Rectangle 30"/>
          <p:cNvSpPr>
            <a:spLocks noChangeArrowheads="1"/>
          </p:cNvSpPr>
          <p:nvPr/>
        </p:nvSpPr>
        <p:spPr bwMode="auto">
          <a:xfrm>
            <a:off x="565308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2" name="Text Box 41"/>
          <p:cNvSpPr txBox="1">
            <a:spLocks noChangeArrowheads="1"/>
          </p:cNvSpPr>
          <p:nvPr/>
        </p:nvSpPr>
        <p:spPr bwMode="auto">
          <a:xfrm>
            <a:off x="6732588" y="858820"/>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5</a:t>
            </a:r>
          </a:p>
        </p:txBody>
      </p:sp>
      <p:sp>
        <p:nvSpPr>
          <p:cNvPr id="143" name="Rectangle 42"/>
          <p:cNvSpPr>
            <a:spLocks noChangeArrowheads="1"/>
          </p:cNvSpPr>
          <p:nvPr/>
        </p:nvSpPr>
        <p:spPr bwMode="auto">
          <a:xfrm>
            <a:off x="630078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4" name="Rectangle 43"/>
          <p:cNvSpPr>
            <a:spLocks noChangeArrowheads="1"/>
          </p:cNvSpPr>
          <p:nvPr/>
        </p:nvSpPr>
        <p:spPr bwMode="auto">
          <a:xfrm>
            <a:off x="673258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5" name="Rectangle 44"/>
          <p:cNvSpPr>
            <a:spLocks noChangeArrowheads="1"/>
          </p:cNvSpPr>
          <p:nvPr/>
        </p:nvSpPr>
        <p:spPr bwMode="auto">
          <a:xfrm>
            <a:off x="716438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6" name="Text Box 45"/>
          <p:cNvSpPr txBox="1">
            <a:spLocks noChangeArrowheads="1"/>
          </p:cNvSpPr>
          <p:nvPr/>
        </p:nvSpPr>
        <p:spPr bwMode="auto">
          <a:xfrm>
            <a:off x="8174038" y="858820"/>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F</a:t>
            </a:r>
            <a:r>
              <a:rPr lang="en-US" altLang="zh-CN" sz="1800" baseline="-25000">
                <a:solidFill>
                  <a:srgbClr val="0000FF"/>
                </a:solidFill>
                <a:latin typeface="Consolas" pitchFamily="49" charset="0"/>
                <a:cs typeface="Consolas" pitchFamily="49" charset="0"/>
              </a:rPr>
              <a:t>6</a:t>
            </a:r>
          </a:p>
        </p:txBody>
      </p:sp>
      <p:sp>
        <p:nvSpPr>
          <p:cNvPr id="147" name="Rectangle 46"/>
          <p:cNvSpPr>
            <a:spLocks noChangeArrowheads="1"/>
          </p:cNvSpPr>
          <p:nvPr/>
        </p:nvSpPr>
        <p:spPr bwMode="auto">
          <a:xfrm>
            <a:off x="774223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8" name="Rectangle 47"/>
          <p:cNvSpPr>
            <a:spLocks noChangeArrowheads="1"/>
          </p:cNvSpPr>
          <p:nvPr/>
        </p:nvSpPr>
        <p:spPr bwMode="auto">
          <a:xfrm>
            <a:off x="817403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9" name="Rectangle 48"/>
          <p:cNvSpPr>
            <a:spLocks noChangeArrowheads="1"/>
          </p:cNvSpPr>
          <p:nvPr/>
        </p:nvSpPr>
        <p:spPr bwMode="auto">
          <a:xfrm>
            <a:off x="8605838" y="1287445"/>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3" name="组合 232"/>
          <p:cNvGrpSpPr/>
          <p:nvPr/>
        </p:nvGrpSpPr>
        <p:grpSpPr>
          <a:xfrm>
            <a:off x="323850" y="1577957"/>
            <a:ext cx="3887788" cy="1779605"/>
            <a:chOff x="323850" y="1577957"/>
            <a:chExt cx="3887788" cy="1779605"/>
          </a:xfrm>
        </p:grpSpPr>
        <p:sp>
          <p:nvSpPr>
            <p:cNvPr id="140" name="Line 38"/>
            <p:cNvSpPr>
              <a:spLocks noChangeShapeType="1"/>
            </p:cNvSpPr>
            <p:nvPr/>
          </p:nvSpPr>
          <p:spPr bwMode="auto">
            <a:xfrm flipH="1">
              <a:off x="2786050" y="1577957"/>
              <a:ext cx="1211276" cy="1493853"/>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61" name="Text Box 59"/>
            <p:cNvSpPr txBox="1">
              <a:spLocks noChangeArrowheads="1"/>
            </p:cNvSpPr>
            <p:nvPr/>
          </p:nvSpPr>
          <p:spPr bwMode="auto">
            <a:xfrm>
              <a:off x="828675" y="2640012"/>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smtClean="0">
                  <a:solidFill>
                    <a:srgbClr val="0000FF"/>
                  </a:solidFill>
                  <a:latin typeface="Consolas" pitchFamily="49" charset="0"/>
                  <a:cs typeface="Consolas" pitchFamily="49" charset="0"/>
                </a:rPr>
                <a:t>F</a:t>
              </a:r>
              <a:r>
                <a:rPr lang="en-US" altLang="zh-CN" sz="1800" baseline="-25000" dirty="0" err="1" smtClean="0">
                  <a:solidFill>
                    <a:srgbClr val="0000FF"/>
                  </a:solidFill>
                  <a:latin typeface="Consolas" pitchFamily="49" charset="0"/>
                  <a:cs typeface="Consolas" pitchFamily="49" charset="0"/>
                </a:rPr>
                <a:t>8</a:t>
              </a:r>
              <a:endParaRPr lang="en-US" altLang="zh-CN" sz="1800" baseline="-25000" dirty="0">
                <a:solidFill>
                  <a:srgbClr val="0000FF"/>
                </a:solidFill>
                <a:latin typeface="Consolas" pitchFamily="49" charset="0"/>
                <a:cs typeface="Consolas" pitchFamily="49" charset="0"/>
              </a:endParaRPr>
            </a:p>
          </p:txBody>
        </p:sp>
        <p:sp>
          <p:nvSpPr>
            <p:cNvPr id="162" name="Rectangle 60"/>
            <p:cNvSpPr>
              <a:spLocks noChangeArrowheads="1"/>
            </p:cNvSpPr>
            <p:nvPr/>
          </p:nvSpPr>
          <p:spPr bwMode="auto">
            <a:xfrm>
              <a:off x="323850"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63" name="Rectangle 61"/>
            <p:cNvSpPr>
              <a:spLocks noChangeArrowheads="1"/>
            </p:cNvSpPr>
            <p:nvPr/>
          </p:nvSpPr>
          <p:spPr bwMode="auto">
            <a:xfrm>
              <a:off x="755650"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64" name="Rectangle 62"/>
            <p:cNvSpPr>
              <a:spLocks noChangeArrowheads="1"/>
            </p:cNvSpPr>
            <p:nvPr/>
          </p:nvSpPr>
          <p:spPr bwMode="auto">
            <a:xfrm>
              <a:off x="1187450"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65" name="Rectangle 63"/>
            <p:cNvSpPr>
              <a:spLocks noChangeArrowheads="1"/>
            </p:cNvSpPr>
            <p:nvPr/>
          </p:nvSpPr>
          <p:spPr bwMode="auto">
            <a:xfrm>
              <a:off x="1620838"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66" name="Rectangle 64"/>
            <p:cNvSpPr>
              <a:spLocks noChangeArrowheads="1"/>
            </p:cNvSpPr>
            <p:nvPr/>
          </p:nvSpPr>
          <p:spPr bwMode="auto">
            <a:xfrm>
              <a:off x="2052638"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67" name="Rectangle 65"/>
            <p:cNvSpPr>
              <a:spLocks noChangeArrowheads="1"/>
            </p:cNvSpPr>
            <p:nvPr/>
          </p:nvSpPr>
          <p:spPr bwMode="auto">
            <a:xfrm>
              <a:off x="2484438"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68" name="Freeform 66"/>
            <p:cNvSpPr>
              <a:spLocks/>
            </p:cNvSpPr>
            <p:nvPr/>
          </p:nvSpPr>
          <p:spPr bwMode="auto">
            <a:xfrm>
              <a:off x="1477963" y="2447924"/>
              <a:ext cx="379393" cy="623886"/>
            </a:xfrm>
            <a:custGeom>
              <a:avLst/>
              <a:gdLst/>
              <a:ahLst/>
              <a:cxnLst>
                <a:cxn ang="0">
                  <a:pos x="0" y="0"/>
                </a:cxn>
                <a:cxn ang="0">
                  <a:pos x="330" y="483"/>
                </a:cxn>
              </a:cxnLst>
              <a:rect l="0" t="0" r="r" b="b"/>
              <a:pathLst>
                <a:path w="330" h="483">
                  <a:moveTo>
                    <a:pt x="0" y="0"/>
                  </a:moveTo>
                  <a:lnTo>
                    <a:pt x="330" y="483"/>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70" name="Rectangle 68"/>
            <p:cNvSpPr>
              <a:spLocks noChangeArrowheads="1"/>
            </p:cNvSpPr>
            <p:nvPr/>
          </p:nvSpPr>
          <p:spPr bwMode="auto">
            <a:xfrm>
              <a:off x="2916238"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71" name="Rectangle 69"/>
            <p:cNvSpPr>
              <a:spLocks noChangeArrowheads="1"/>
            </p:cNvSpPr>
            <p:nvPr/>
          </p:nvSpPr>
          <p:spPr bwMode="auto">
            <a:xfrm>
              <a:off x="3348038"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72" name="Rectangle 70"/>
            <p:cNvSpPr>
              <a:spLocks noChangeArrowheads="1"/>
            </p:cNvSpPr>
            <p:nvPr/>
          </p:nvSpPr>
          <p:spPr bwMode="auto">
            <a:xfrm>
              <a:off x="3779838" y="3068637"/>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grpSp>
        <p:nvGrpSpPr>
          <p:cNvPr id="4" name="组合 235"/>
          <p:cNvGrpSpPr/>
          <p:nvPr/>
        </p:nvGrpSpPr>
        <p:grpSpPr>
          <a:xfrm>
            <a:off x="279376" y="1577958"/>
            <a:ext cx="8039124" cy="4208496"/>
            <a:chOff x="279376" y="1577958"/>
            <a:chExt cx="8039124" cy="4208496"/>
          </a:xfrm>
        </p:grpSpPr>
        <p:sp>
          <p:nvSpPr>
            <p:cNvPr id="159" name="Line 57"/>
            <p:cNvSpPr>
              <a:spLocks noChangeShapeType="1"/>
            </p:cNvSpPr>
            <p:nvPr/>
          </p:nvSpPr>
          <p:spPr bwMode="auto">
            <a:xfrm flipH="1">
              <a:off x="6715139" y="1577958"/>
              <a:ext cx="1603361" cy="3922744"/>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77" name="Rectangle 75"/>
            <p:cNvSpPr>
              <a:spLocks noChangeArrowheads="1"/>
            </p:cNvSpPr>
            <p:nvPr/>
          </p:nvSpPr>
          <p:spPr bwMode="auto">
            <a:xfrm>
              <a:off x="398461"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78" name="Rectangle 76"/>
            <p:cNvSpPr>
              <a:spLocks noChangeArrowheads="1"/>
            </p:cNvSpPr>
            <p:nvPr/>
          </p:nvSpPr>
          <p:spPr bwMode="auto">
            <a:xfrm>
              <a:off x="830261"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79" name="Rectangle 77"/>
            <p:cNvSpPr>
              <a:spLocks noChangeArrowheads="1"/>
            </p:cNvSpPr>
            <p:nvPr/>
          </p:nvSpPr>
          <p:spPr bwMode="auto">
            <a:xfrm>
              <a:off x="1262061"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0" name="Rectangle 78"/>
            <p:cNvSpPr>
              <a:spLocks noChangeArrowheads="1"/>
            </p:cNvSpPr>
            <p:nvPr/>
          </p:nvSpPr>
          <p:spPr bwMode="auto">
            <a:xfrm>
              <a:off x="1695448"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1" name="Rectangle 79"/>
            <p:cNvSpPr>
              <a:spLocks noChangeArrowheads="1"/>
            </p:cNvSpPr>
            <p:nvPr/>
          </p:nvSpPr>
          <p:spPr bwMode="auto">
            <a:xfrm>
              <a:off x="2127248"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2" name="Rectangle 80"/>
            <p:cNvSpPr>
              <a:spLocks noChangeArrowheads="1"/>
            </p:cNvSpPr>
            <p:nvPr/>
          </p:nvSpPr>
          <p:spPr bwMode="auto">
            <a:xfrm>
              <a:off x="2559048"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3" name="Rectangle 81"/>
            <p:cNvSpPr>
              <a:spLocks noChangeArrowheads="1"/>
            </p:cNvSpPr>
            <p:nvPr/>
          </p:nvSpPr>
          <p:spPr bwMode="auto">
            <a:xfrm>
              <a:off x="2990848"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4" name="Rectangle 82"/>
            <p:cNvSpPr>
              <a:spLocks noChangeArrowheads="1"/>
            </p:cNvSpPr>
            <p:nvPr/>
          </p:nvSpPr>
          <p:spPr bwMode="auto">
            <a:xfrm>
              <a:off x="3422648"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5" name="Rectangle 83"/>
            <p:cNvSpPr>
              <a:spLocks noChangeArrowheads="1"/>
            </p:cNvSpPr>
            <p:nvPr/>
          </p:nvSpPr>
          <p:spPr bwMode="auto">
            <a:xfrm>
              <a:off x="3854448"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6" name="Rectangle 84"/>
            <p:cNvSpPr>
              <a:spLocks noChangeArrowheads="1"/>
            </p:cNvSpPr>
            <p:nvPr/>
          </p:nvSpPr>
          <p:spPr bwMode="auto">
            <a:xfrm>
              <a:off x="4287836"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7" name="Rectangle 85"/>
            <p:cNvSpPr>
              <a:spLocks noChangeArrowheads="1"/>
            </p:cNvSpPr>
            <p:nvPr/>
          </p:nvSpPr>
          <p:spPr bwMode="auto">
            <a:xfrm>
              <a:off x="4719636"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8" name="Rectangle 86"/>
            <p:cNvSpPr>
              <a:spLocks noChangeArrowheads="1"/>
            </p:cNvSpPr>
            <p:nvPr/>
          </p:nvSpPr>
          <p:spPr bwMode="auto">
            <a:xfrm>
              <a:off x="5151436"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9" name="Rectangle 87"/>
            <p:cNvSpPr>
              <a:spLocks noChangeArrowheads="1"/>
            </p:cNvSpPr>
            <p:nvPr/>
          </p:nvSpPr>
          <p:spPr bwMode="auto">
            <a:xfrm>
              <a:off x="5583236"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90" name="Rectangle 88"/>
            <p:cNvSpPr>
              <a:spLocks noChangeArrowheads="1"/>
            </p:cNvSpPr>
            <p:nvPr/>
          </p:nvSpPr>
          <p:spPr bwMode="auto">
            <a:xfrm>
              <a:off x="6015036"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91" name="Rectangle 89"/>
            <p:cNvSpPr>
              <a:spLocks noChangeArrowheads="1"/>
            </p:cNvSpPr>
            <p:nvPr/>
          </p:nvSpPr>
          <p:spPr bwMode="auto">
            <a:xfrm>
              <a:off x="6446836"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92" name="Rectangle 90"/>
            <p:cNvSpPr>
              <a:spLocks noChangeArrowheads="1"/>
            </p:cNvSpPr>
            <p:nvPr/>
          </p:nvSpPr>
          <p:spPr bwMode="auto">
            <a:xfrm>
              <a:off x="6880223"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93" name="Rectangle 91"/>
            <p:cNvSpPr>
              <a:spLocks noChangeArrowheads="1"/>
            </p:cNvSpPr>
            <p:nvPr/>
          </p:nvSpPr>
          <p:spPr bwMode="auto">
            <a:xfrm>
              <a:off x="7312023"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94" name="Rectangle 92"/>
            <p:cNvSpPr>
              <a:spLocks noChangeArrowheads="1"/>
            </p:cNvSpPr>
            <p:nvPr/>
          </p:nvSpPr>
          <p:spPr bwMode="auto">
            <a:xfrm>
              <a:off x="7743823" y="5497529"/>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95" name="Text Box 93"/>
            <p:cNvSpPr txBox="1">
              <a:spLocks noChangeArrowheads="1"/>
            </p:cNvSpPr>
            <p:nvPr/>
          </p:nvSpPr>
          <p:spPr bwMode="auto">
            <a:xfrm>
              <a:off x="279376" y="5124464"/>
              <a:ext cx="8636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0000FF"/>
                  </a:solidFill>
                  <a:latin typeface="Consolas" pitchFamily="49" charset="0"/>
                  <a:cs typeface="Consolas" pitchFamily="49" charset="0"/>
                </a:rPr>
                <a:t>F</a:t>
              </a:r>
              <a:r>
                <a:rPr lang="en-US" altLang="zh-CN" sz="1800" baseline="-25000" dirty="0" err="1">
                  <a:solidFill>
                    <a:srgbClr val="0000FF"/>
                  </a:solidFill>
                  <a:latin typeface="Consolas" pitchFamily="49" charset="0"/>
                  <a:cs typeface="Consolas" pitchFamily="49" charset="0"/>
                </a:rPr>
                <a:t>out</a:t>
              </a:r>
              <a:endParaRPr lang="en-US" altLang="zh-CN" sz="1800" baseline="-25000" dirty="0">
                <a:solidFill>
                  <a:srgbClr val="0000FF"/>
                </a:solidFill>
                <a:latin typeface="Consolas" pitchFamily="49" charset="0"/>
                <a:cs typeface="Consolas" pitchFamily="49" charset="0"/>
              </a:endParaRPr>
            </a:p>
          </p:txBody>
        </p:sp>
        <p:cxnSp>
          <p:nvCxnSpPr>
            <p:cNvPr id="228" name="直接连接符 227"/>
            <p:cNvCxnSpPr>
              <a:endCxn id="185" idx="0"/>
            </p:cNvCxnSpPr>
            <p:nvPr/>
          </p:nvCxnSpPr>
          <p:spPr>
            <a:xfrm rot="16200000" flipH="1">
              <a:off x="3596476" y="5023656"/>
              <a:ext cx="481021" cy="466724"/>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5" name="组合 233"/>
          <p:cNvGrpSpPr/>
          <p:nvPr/>
        </p:nvGrpSpPr>
        <p:grpSpPr>
          <a:xfrm>
            <a:off x="327022" y="1577957"/>
            <a:ext cx="5183188" cy="2568596"/>
            <a:chOff x="327022" y="1577957"/>
            <a:chExt cx="5183188" cy="2568596"/>
          </a:xfrm>
        </p:grpSpPr>
        <p:sp>
          <p:nvSpPr>
            <p:cNvPr id="141" name="Line 39"/>
            <p:cNvSpPr>
              <a:spLocks noChangeShapeType="1"/>
            </p:cNvSpPr>
            <p:nvPr/>
          </p:nvSpPr>
          <p:spPr bwMode="auto">
            <a:xfrm flipH="1">
              <a:off x="4143372" y="1577957"/>
              <a:ext cx="1222379" cy="2351109"/>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98" name="Rectangle 60"/>
            <p:cNvSpPr>
              <a:spLocks noChangeArrowheads="1"/>
            </p:cNvSpPr>
            <p:nvPr/>
          </p:nvSpPr>
          <p:spPr bwMode="auto">
            <a:xfrm>
              <a:off x="327022"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99" name="Rectangle 61"/>
            <p:cNvSpPr>
              <a:spLocks noChangeArrowheads="1"/>
            </p:cNvSpPr>
            <p:nvPr/>
          </p:nvSpPr>
          <p:spPr bwMode="auto">
            <a:xfrm>
              <a:off x="758822"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0" name="Rectangle 62"/>
            <p:cNvSpPr>
              <a:spLocks noChangeArrowheads="1"/>
            </p:cNvSpPr>
            <p:nvPr/>
          </p:nvSpPr>
          <p:spPr bwMode="auto">
            <a:xfrm>
              <a:off x="1190622"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1" name="Rectangle 63"/>
            <p:cNvSpPr>
              <a:spLocks noChangeArrowheads="1"/>
            </p:cNvSpPr>
            <p:nvPr/>
          </p:nvSpPr>
          <p:spPr bwMode="auto">
            <a:xfrm>
              <a:off x="16240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2" name="Rectangle 64"/>
            <p:cNvSpPr>
              <a:spLocks noChangeArrowheads="1"/>
            </p:cNvSpPr>
            <p:nvPr/>
          </p:nvSpPr>
          <p:spPr bwMode="auto">
            <a:xfrm>
              <a:off x="20558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3" name="Rectangle 65"/>
            <p:cNvSpPr>
              <a:spLocks noChangeArrowheads="1"/>
            </p:cNvSpPr>
            <p:nvPr/>
          </p:nvSpPr>
          <p:spPr bwMode="auto">
            <a:xfrm>
              <a:off x="24876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4" name="Rectangle 68"/>
            <p:cNvSpPr>
              <a:spLocks noChangeArrowheads="1"/>
            </p:cNvSpPr>
            <p:nvPr/>
          </p:nvSpPr>
          <p:spPr bwMode="auto">
            <a:xfrm>
              <a:off x="29194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5" name="Rectangle 69"/>
            <p:cNvSpPr>
              <a:spLocks noChangeArrowheads="1"/>
            </p:cNvSpPr>
            <p:nvPr/>
          </p:nvSpPr>
          <p:spPr bwMode="auto">
            <a:xfrm>
              <a:off x="33512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6" name="Rectangle 70"/>
            <p:cNvSpPr>
              <a:spLocks noChangeArrowheads="1"/>
            </p:cNvSpPr>
            <p:nvPr/>
          </p:nvSpPr>
          <p:spPr bwMode="auto">
            <a:xfrm>
              <a:off x="37830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7" name="Rectangle 68"/>
            <p:cNvSpPr>
              <a:spLocks noChangeArrowheads="1"/>
            </p:cNvSpPr>
            <p:nvPr/>
          </p:nvSpPr>
          <p:spPr bwMode="auto">
            <a:xfrm>
              <a:off x="42148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8" name="Rectangle 69"/>
            <p:cNvSpPr>
              <a:spLocks noChangeArrowheads="1"/>
            </p:cNvSpPr>
            <p:nvPr/>
          </p:nvSpPr>
          <p:spPr bwMode="auto">
            <a:xfrm>
              <a:off x="46466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09" name="Rectangle 70"/>
            <p:cNvSpPr>
              <a:spLocks noChangeArrowheads="1"/>
            </p:cNvSpPr>
            <p:nvPr/>
          </p:nvSpPr>
          <p:spPr bwMode="auto">
            <a:xfrm>
              <a:off x="5078410" y="3857628"/>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cxnSp>
          <p:nvCxnSpPr>
            <p:cNvPr id="211" name="直接连接符 210"/>
            <p:cNvCxnSpPr>
              <a:stCxn id="166" idx="2"/>
              <a:endCxn id="203" idx="0"/>
            </p:cNvCxnSpPr>
            <p:nvPr/>
          </p:nvCxnSpPr>
          <p:spPr>
            <a:xfrm rot="16200000" flipH="1">
              <a:off x="2235991" y="3390109"/>
              <a:ext cx="500066" cy="434972"/>
            </a:xfrm>
            <a:prstGeom prst="line">
              <a:avLst/>
            </a:prstGeom>
            <a:ln/>
          </p:spPr>
          <p:style>
            <a:lnRef idx="2">
              <a:schemeClr val="accent5"/>
            </a:lnRef>
            <a:fillRef idx="0">
              <a:schemeClr val="accent5"/>
            </a:fillRef>
            <a:effectRef idx="1">
              <a:schemeClr val="accent5"/>
            </a:effectRef>
            <a:fontRef idx="minor">
              <a:schemeClr val="tx1"/>
            </a:fontRef>
          </p:style>
        </p:cxnSp>
        <p:sp>
          <p:nvSpPr>
            <p:cNvPr id="230" name="Text Box 59"/>
            <p:cNvSpPr txBox="1">
              <a:spLocks noChangeArrowheads="1"/>
            </p:cNvSpPr>
            <p:nvPr/>
          </p:nvSpPr>
          <p:spPr bwMode="auto">
            <a:xfrm>
              <a:off x="852465" y="3481390"/>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smtClean="0">
                  <a:solidFill>
                    <a:srgbClr val="0000FF"/>
                  </a:solidFill>
                  <a:latin typeface="Consolas" pitchFamily="49" charset="0"/>
                  <a:cs typeface="Consolas" pitchFamily="49" charset="0"/>
                </a:rPr>
                <a:t>F</a:t>
              </a:r>
              <a:r>
                <a:rPr lang="en-US" altLang="zh-CN" sz="1800" baseline="-25000" dirty="0" err="1" smtClean="0">
                  <a:solidFill>
                    <a:srgbClr val="0000FF"/>
                  </a:solidFill>
                  <a:latin typeface="Consolas" pitchFamily="49" charset="0"/>
                  <a:cs typeface="Consolas" pitchFamily="49" charset="0"/>
                </a:rPr>
                <a:t>9</a:t>
              </a:r>
              <a:endParaRPr lang="en-US" altLang="zh-CN" sz="1800" baseline="-25000" dirty="0">
                <a:solidFill>
                  <a:srgbClr val="0000FF"/>
                </a:solidFill>
                <a:latin typeface="Consolas" pitchFamily="49" charset="0"/>
                <a:cs typeface="Consolas" pitchFamily="49" charset="0"/>
              </a:endParaRPr>
            </a:p>
          </p:txBody>
        </p:sp>
      </p:grpSp>
      <p:grpSp>
        <p:nvGrpSpPr>
          <p:cNvPr id="6" name="组合 234"/>
          <p:cNvGrpSpPr/>
          <p:nvPr/>
        </p:nvGrpSpPr>
        <p:grpSpPr>
          <a:xfrm>
            <a:off x="357158" y="1577958"/>
            <a:ext cx="6592918" cy="3425851"/>
            <a:chOff x="357158" y="1577958"/>
            <a:chExt cx="6592918" cy="3425851"/>
          </a:xfrm>
        </p:grpSpPr>
        <p:sp>
          <p:nvSpPr>
            <p:cNvPr id="158" name="Line 56"/>
            <p:cNvSpPr>
              <a:spLocks noChangeShapeType="1"/>
            </p:cNvSpPr>
            <p:nvPr/>
          </p:nvSpPr>
          <p:spPr bwMode="auto">
            <a:xfrm flipH="1">
              <a:off x="5286380" y="1577958"/>
              <a:ext cx="1663696" cy="3136926"/>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212" name="Rectangle 60"/>
            <p:cNvSpPr>
              <a:spLocks noChangeArrowheads="1"/>
            </p:cNvSpPr>
            <p:nvPr/>
          </p:nvSpPr>
          <p:spPr bwMode="auto">
            <a:xfrm>
              <a:off x="357158"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3" name="Rectangle 61"/>
            <p:cNvSpPr>
              <a:spLocks noChangeArrowheads="1"/>
            </p:cNvSpPr>
            <p:nvPr/>
          </p:nvSpPr>
          <p:spPr bwMode="auto">
            <a:xfrm>
              <a:off x="788958"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4" name="Rectangle 62"/>
            <p:cNvSpPr>
              <a:spLocks noChangeArrowheads="1"/>
            </p:cNvSpPr>
            <p:nvPr/>
          </p:nvSpPr>
          <p:spPr bwMode="auto">
            <a:xfrm>
              <a:off x="1220758"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5" name="Rectangle 63"/>
            <p:cNvSpPr>
              <a:spLocks noChangeArrowheads="1"/>
            </p:cNvSpPr>
            <p:nvPr/>
          </p:nvSpPr>
          <p:spPr bwMode="auto">
            <a:xfrm>
              <a:off x="16541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6" name="Rectangle 64"/>
            <p:cNvSpPr>
              <a:spLocks noChangeArrowheads="1"/>
            </p:cNvSpPr>
            <p:nvPr/>
          </p:nvSpPr>
          <p:spPr bwMode="auto">
            <a:xfrm>
              <a:off x="20859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7" name="Rectangle 65"/>
            <p:cNvSpPr>
              <a:spLocks noChangeArrowheads="1"/>
            </p:cNvSpPr>
            <p:nvPr/>
          </p:nvSpPr>
          <p:spPr bwMode="auto">
            <a:xfrm>
              <a:off x="25177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8" name="Rectangle 68"/>
            <p:cNvSpPr>
              <a:spLocks noChangeArrowheads="1"/>
            </p:cNvSpPr>
            <p:nvPr/>
          </p:nvSpPr>
          <p:spPr bwMode="auto">
            <a:xfrm>
              <a:off x="29495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19" name="Rectangle 69"/>
            <p:cNvSpPr>
              <a:spLocks noChangeArrowheads="1"/>
            </p:cNvSpPr>
            <p:nvPr/>
          </p:nvSpPr>
          <p:spPr bwMode="auto">
            <a:xfrm>
              <a:off x="33813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0" name="Rectangle 70"/>
            <p:cNvSpPr>
              <a:spLocks noChangeArrowheads="1"/>
            </p:cNvSpPr>
            <p:nvPr/>
          </p:nvSpPr>
          <p:spPr bwMode="auto">
            <a:xfrm>
              <a:off x="38131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1" name="Rectangle 68"/>
            <p:cNvSpPr>
              <a:spLocks noChangeArrowheads="1"/>
            </p:cNvSpPr>
            <p:nvPr/>
          </p:nvSpPr>
          <p:spPr bwMode="auto">
            <a:xfrm>
              <a:off x="42449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2" name="Rectangle 69"/>
            <p:cNvSpPr>
              <a:spLocks noChangeArrowheads="1"/>
            </p:cNvSpPr>
            <p:nvPr/>
          </p:nvSpPr>
          <p:spPr bwMode="auto">
            <a:xfrm>
              <a:off x="46767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3" name="Rectangle 70"/>
            <p:cNvSpPr>
              <a:spLocks noChangeArrowheads="1"/>
            </p:cNvSpPr>
            <p:nvPr/>
          </p:nvSpPr>
          <p:spPr bwMode="auto">
            <a:xfrm>
              <a:off x="510854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cxnSp>
          <p:nvCxnSpPr>
            <p:cNvPr id="224" name="直接连接符 223"/>
            <p:cNvCxnSpPr/>
            <p:nvPr/>
          </p:nvCxnSpPr>
          <p:spPr>
            <a:xfrm rot="16200000" flipH="1">
              <a:off x="2713026" y="4213232"/>
              <a:ext cx="568332" cy="434971"/>
            </a:xfrm>
            <a:prstGeom prst="line">
              <a:avLst/>
            </a:prstGeom>
            <a:ln/>
          </p:spPr>
          <p:style>
            <a:lnRef idx="2">
              <a:schemeClr val="accent5"/>
            </a:lnRef>
            <a:fillRef idx="0">
              <a:schemeClr val="accent5"/>
            </a:fillRef>
            <a:effectRef idx="1">
              <a:schemeClr val="accent5"/>
            </a:effectRef>
            <a:fontRef idx="minor">
              <a:schemeClr val="tx1"/>
            </a:fontRef>
          </p:style>
        </p:cxnSp>
        <p:sp>
          <p:nvSpPr>
            <p:cNvPr id="225" name="Rectangle 68"/>
            <p:cNvSpPr>
              <a:spLocks noChangeArrowheads="1"/>
            </p:cNvSpPr>
            <p:nvPr/>
          </p:nvSpPr>
          <p:spPr bwMode="auto">
            <a:xfrm>
              <a:off x="553721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6" name="Rectangle 69"/>
            <p:cNvSpPr>
              <a:spLocks noChangeArrowheads="1"/>
            </p:cNvSpPr>
            <p:nvPr/>
          </p:nvSpPr>
          <p:spPr bwMode="auto">
            <a:xfrm>
              <a:off x="596901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27" name="Rectangle 70"/>
            <p:cNvSpPr>
              <a:spLocks noChangeArrowheads="1"/>
            </p:cNvSpPr>
            <p:nvPr/>
          </p:nvSpPr>
          <p:spPr bwMode="auto">
            <a:xfrm>
              <a:off x="6400816" y="47148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231" name="Text Box 59"/>
            <p:cNvSpPr txBox="1">
              <a:spLocks noChangeArrowheads="1"/>
            </p:cNvSpPr>
            <p:nvPr/>
          </p:nvSpPr>
          <p:spPr bwMode="auto">
            <a:xfrm>
              <a:off x="811186" y="4338646"/>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smtClean="0">
                  <a:solidFill>
                    <a:srgbClr val="0000FF"/>
                  </a:solidFill>
                  <a:latin typeface="Consolas" pitchFamily="49" charset="0"/>
                  <a:cs typeface="Consolas" pitchFamily="49" charset="0"/>
                </a:rPr>
                <a:t>F</a:t>
              </a:r>
              <a:r>
                <a:rPr lang="en-US" altLang="zh-CN" sz="1800" baseline="-25000" dirty="0" err="1" smtClean="0">
                  <a:solidFill>
                    <a:srgbClr val="0000FF"/>
                  </a:solidFill>
                  <a:latin typeface="Consolas" pitchFamily="49" charset="0"/>
                  <a:cs typeface="Consolas" pitchFamily="49" charset="0"/>
                </a:rPr>
                <a:t>10</a:t>
              </a:r>
              <a:endParaRPr lang="en-US" altLang="zh-CN" sz="1800" baseline="-25000" dirty="0">
                <a:solidFill>
                  <a:srgbClr val="0000FF"/>
                </a:solidFill>
                <a:latin typeface="Consolas" pitchFamily="49" charset="0"/>
                <a:cs typeface="Consolas" pitchFamily="49" charset="0"/>
              </a:endParaRPr>
            </a:p>
          </p:txBody>
        </p:sp>
      </p:grpSp>
      <p:grpSp>
        <p:nvGrpSpPr>
          <p:cNvPr id="7" name="组合 133"/>
          <p:cNvGrpSpPr/>
          <p:nvPr/>
        </p:nvGrpSpPr>
        <p:grpSpPr>
          <a:xfrm>
            <a:off x="4643438" y="6072206"/>
            <a:ext cx="1516073" cy="500066"/>
            <a:chOff x="5072066" y="6072206"/>
            <a:chExt cx="1516073" cy="500066"/>
          </a:xfrm>
        </p:grpSpPr>
        <p:sp>
          <p:nvSpPr>
            <p:cNvPr id="132" name="右大括号 131"/>
            <p:cNvSpPr/>
            <p:nvPr/>
          </p:nvSpPr>
          <p:spPr>
            <a:xfrm>
              <a:off x="5072066" y="6072206"/>
              <a:ext cx="142876" cy="500066"/>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3" name="TextBox 132"/>
            <p:cNvSpPr txBox="1"/>
            <p:nvPr/>
          </p:nvSpPr>
          <p:spPr>
            <a:xfrm>
              <a:off x="5276855" y="6121977"/>
              <a:ext cx="1311284" cy="369332"/>
            </a:xfrm>
            <a:prstGeom prst="rect">
              <a:avLst/>
            </a:prstGeom>
            <a:noFill/>
          </p:spPr>
          <p:txBody>
            <a:bodyPr wrap="square" rtlCol="0">
              <a:spAutoFit/>
            </a:bodyPr>
            <a:lstStyle/>
            <a:p>
              <a:pPr algn="l"/>
              <a:r>
                <a:rPr lang="zh-CN" altLang="en-US" sz="1800" smtClean="0">
                  <a:solidFill>
                    <a:srgbClr val="FF0000"/>
                  </a:solidFill>
                  <a:latin typeface="Consolas" pitchFamily="49" charset="0"/>
                  <a:ea typeface="黑体" pitchFamily="49" charset="-122"/>
                  <a:cs typeface="Consolas" pitchFamily="49" charset="0"/>
                </a:rPr>
                <a:t>方案</a:t>
              </a:r>
              <a:r>
                <a:rPr lang="en-US" altLang="zh-CN" sz="1800" smtClean="0">
                  <a:solidFill>
                    <a:srgbClr val="FF0000"/>
                  </a:solidFill>
                  <a:latin typeface="Consolas" pitchFamily="49" charset="0"/>
                  <a:ea typeface="黑体" pitchFamily="49" charset="-122"/>
                  <a:cs typeface="Consolas" pitchFamily="49" charset="0"/>
                </a:rPr>
                <a:t>1</a:t>
              </a:r>
              <a:r>
                <a:rPr lang="zh-CN" altLang="en-US" sz="1800" smtClean="0">
                  <a:solidFill>
                    <a:srgbClr val="FF0000"/>
                  </a:solidFill>
                  <a:latin typeface="Consolas" pitchFamily="49" charset="0"/>
                  <a:ea typeface="黑体" pitchFamily="49" charset="-122"/>
                  <a:cs typeface="Consolas" pitchFamily="49" charset="0"/>
                </a:rPr>
                <a:t>更好</a:t>
              </a:r>
              <a:endParaRPr lang="zh-CN" altLang="en-US" sz="1800">
                <a:solidFill>
                  <a:srgbClr val="FF0000"/>
                </a:solidFill>
                <a:latin typeface="Consolas" pitchFamily="49" charset="0"/>
                <a:ea typeface="黑体" pitchFamily="49" charset="-122"/>
                <a:cs typeface="Consolas" pitchFamily="49" charset="0"/>
              </a:endParaRPr>
            </a:p>
          </p:txBody>
        </p:sp>
      </p:grpSp>
      <p:sp>
        <p:nvSpPr>
          <p:cNvPr id="114" name="灯片编号占位符 113"/>
          <p:cNvSpPr>
            <a:spLocks noGrp="1"/>
          </p:cNvSpPr>
          <p:nvPr>
            <p:ph type="sldNum" sz="quarter" idx="12"/>
          </p:nvPr>
        </p:nvSpPr>
        <p:spPr/>
        <p:txBody>
          <a:bodyPr/>
          <a:lstStyle/>
          <a:p>
            <a:fld id="{61B62B3A-2870-408C-9F18-2C674C90AA9B}" type="slidenum">
              <a:rPr lang="en-US" altLang="zh-CN" smtClean="0"/>
              <a:pPr/>
              <a:t>20</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3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54" name="Text Box 74"/>
          <p:cNvSpPr txBox="1">
            <a:spLocks noChangeArrowheads="1"/>
          </p:cNvSpPr>
          <p:nvPr/>
        </p:nvSpPr>
        <p:spPr bwMode="auto">
          <a:xfrm>
            <a:off x="357159" y="285728"/>
            <a:ext cx="3143272"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zh-CN" altLang="en-US" sz="2000" smtClean="0">
                <a:solidFill>
                  <a:srgbClr val="FF3300"/>
                </a:solidFill>
                <a:latin typeface="Consolas" pitchFamily="49" charset="0"/>
                <a:ea typeface="微软雅黑" pitchFamily="34" charset="-122"/>
                <a:cs typeface="Consolas" pitchFamily="49" charset="0"/>
              </a:rPr>
              <a:t>归并方案</a:t>
            </a:r>
            <a:r>
              <a:rPr lang="en-US" altLang="zh-CN" sz="2000" dirty="0">
                <a:solidFill>
                  <a:srgbClr val="FF3300"/>
                </a:solidFill>
                <a:latin typeface="Consolas" pitchFamily="49" charset="0"/>
                <a:ea typeface="微软雅黑" pitchFamily="34" charset="-122"/>
                <a:cs typeface="Consolas" pitchFamily="49" charset="0"/>
              </a:rPr>
              <a:t>3</a:t>
            </a:r>
            <a:r>
              <a:rPr lang="zh-CN" altLang="en-US" sz="2000" dirty="0">
                <a:solidFill>
                  <a:srgbClr val="FF3300"/>
                </a:solidFill>
                <a:latin typeface="Consolas" pitchFamily="49" charset="0"/>
                <a:ea typeface="微软雅黑" pitchFamily="34" charset="-122"/>
                <a:cs typeface="Consolas" pitchFamily="49" charset="0"/>
              </a:rPr>
              <a:t>：</a:t>
            </a:r>
            <a:r>
              <a:rPr lang="zh-CN" altLang="en-US" sz="2000">
                <a:solidFill>
                  <a:srgbClr val="CC00CC"/>
                </a:solidFill>
                <a:latin typeface="Consolas" pitchFamily="49" charset="0"/>
                <a:ea typeface="微软雅黑" pitchFamily="34" charset="-122"/>
                <a:cs typeface="Consolas" pitchFamily="49" charset="0"/>
              </a:rPr>
              <a:t>三</a:t>
            </a:r>
            <a:r>
              <a:rPr lang="zh-CN" altLang="en-US" sz="2000" smtClean="0">
                <a:solidFill>
                  <a:srgbClr val="CC00CC"/>
                </a:solidFill>
                <a:latin typeface="Consolas" pitchFamily="49" charset="0"/>
                <a:ea typeface="微软雅黑" pitchFamily="34" charset="-122"/>
                <a:cs typeface="Consolas" pitchFamily="49" charset="0"/>
              </a:rPr>
              <a:t>路归并</a:t>
            </a:r>
            <a:endParaRPr lang="zh-CN" altLang="en-US" sz="2000" dirty="0">
              <a:solidFill>
                <a:srgbClr val="CC00CC"/>
              </a:solidFill>
              <a:latin typeface="Consolas" pitchFamily="49" charset="0"/>
              <a:ea typeface="微软雅黑" pitchFamily="34" charset="-122"/>
              <a:cs typeface="Consolas" pitchFamily="49" charset="0"/>
            </a:endParaRPr>
          </a:p>
        </p:txBody>
      </p:sp>
      <p:sp>
        <p:nvSpPr>
          <p:cNvPr id="81" name="Rectangle 6"/>
          <p:cNvSpPr>
            <a:spLocks noChangeArrowheads="1"/>
          </p:cNvSpPr>
          <p:nvPr/>
        </p:nvSpPr>
        <p:spPr bwMode="auto">
          <a:xfrm>
            <a:off x="504854"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82" name="Rectangle 7"/>
          <p:cNvSpPr>
            <a:spLocks noChangeArrowheads="1"/>
          </p:cNvSpPr>
          <p:nvPr/>
        </p:nvSpPr>
        <p:spPr bwMode="auto">
          <a:xfrm>
            <a:off x="936654"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83" name="Rectangle 8"/>
          <p:cNvSpPr>
            <a:spLocks noChangeArrowheads="1"/>
          </p:cNvSpPr>
          <p:nvPr/>
        </p:nvSpPr>
        <p:spPr bwMode="auto">
          <a:xfrm>
            <a:off x="1368454"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84" name="Rectangle 10"/>
          <p:cNvSpPr>
            <a:spLocks noChangeArrowheads="1"/>
          </p:cNvSpPr>
          <p:nvPr/>
        </p:nvSpPr>
        <p:spPr bwMode="auto">
          <a:xfrm>
            <a:off x="1946304"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85" name="Rectangle 11"/>
          <p:cNvSpPr>
            <a:spLocks noChangeArrowheads="1"/>
          </p:cNvSpPr>
          <p:nvPr/>
        </p:nvSpPr>
        <p:spPr bwMode="auto">
          <a:xfrm>
            <a:off x="2378104"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86" name="Rectangle 12"/>
          <p:cNvSpPr>
            <a:spLocks noChangeArrowheads="1"/>
          </p:cNvSpPr>
          <p:nvPr/>
        </p:nvSpPr>
        <p:spPr bwMode="auto">
          <a:xfrm>
            <a:off x="2809904"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7" name="Rectangle 24"/>
          <p:cNvSpPr>
            <a:spLocks noChangeArrowheads="1"/>
          </p:cNvSpPr>
          <p:nvPr/>
        </p:nvSpPr>
        <p:spPr bwMode="auto">
          <a:xfrm>
            <a:off x="352904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8" name="Rectangle 25"/>
          <p:cNvSpPr>
            <a:spLocks noChangeArrowheads="1"/>
          </p:cNvSpPr>
          <p:nvPr/>
        </p:nvSpPr>
        <p:spPr bwMode="auto">
          <a:xfrm>
            <a:off x="396084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99" name="Rectangle 26"/>
          <p:cNvSpPr>
            <a:spLocks noChangeArrowheads="1"/>
          </p:cNvSpPr>
          <p:nvPr/>
        </p:nvSpPr>
        <p:spPr bwMode="auto">
          <a:xfrm>
            <a:off x="439264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0" name="Rectangle 28"/>
          <p:cNvSpPr>
            <a:spLocks noChangeArrowheads="1"/>
          </p:cNvSpPr>
          <p:nvPr/>
        </p:nvSpPr>
        <p:spPr bwMode="auto">
          <a:xfrm>
            <a:off x="497049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1" name="Rectangle 29"/>
          <p:cNvSpPr>
            <a:spLocks noChangeArrowheads="1"/>
          </p:cNvSpPr>
          <p:nvPr/>
        </p:nvSpPr>
        <p:spPr bwMode="auto">
          <a:xfrm>
            <a:off x="540229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2" name="Rectangle 30"/>
          <p:cNvSpPr>
            <a:spLocks noChangeArrowheads="1"/>
          </p:cNvSpPr>
          <p:nvPr/>
        </p:nvSpPr>
        <p:spPr bwMode="auto">
          <a:xfrm>
            <a:off x="583409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3" name="Rectangle 42"/>
          <p:cNvSpPr>
            <a:spLocks noChangeArrowheads="1"/>
          </p:cNvSpPr>
          <p:nvPr/>
        </p:nvSpPr>
        <p:spPr bwMode="auto">
          <a:xfrm>
            <a:off x="648179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4" name="Rectangle 43"/>
          <p:cNvSpPr>
            <a:spLocks noChangeArrowheads="1"/>
          </p:cNvSpPr>
          <p:nvPr/>
        </p:nvSpPr>
        <p:spPr bwMode="auto">
          <a:xfrm>
            <a:off x="691359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5" name="Rectangle 44"/>
          <p:cNvSpPr>
            <a:spLocks noChangeArrowheads="1"/>
          </p:cNvSpPr>
          <p:nvPr/>
        </p:nvSpPr>
        <p:spPr bwMode="auto">
          <a:xfrm>
            <a:off x="734539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6" name="Rectangle 46"/>
          <p:cNvSpPr>
            <a:spLocks noChangeArrowheads="1"/>
          </p:cNvSpPr>
          <p:nvPr/>
        </p:nvSpPr>
        <p:spPr bwMode="auto">
          <a:xfrm>
            <a:off x="792324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07" name="Rectangle 47"/>
          <p:cNvSpPr>
            <a:spLocks noChangeArrowheads="1"/>
          </p:cNvSpPr>
          <p:nvPr/>
        </p:nvSpPr>
        <p:spPr bwMode="auto">
          <a:xfrm>
            <a:off x="8355042" y="1142984"/>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nvGrpSpPr>
          <p:cNvPr id="2" name="组合 194"/>
          <p:cNvGrpSpPr/>
          <p:nvPr/>
        </p:nvGrpSpPr>
        <p:grpSpPr>
          <a:xfrm>
            <a:off x="500034" y="1433497"/>
            <a:ext cx="3892608" cy="995371"/>
            <a:chOff x="500034" y="1433497"/>
            <a:chExt cx="3892608" cy="995371"/>
          </a:xfrm>
        </p:grpSpPr>
        <p:sp>
          <p:nvSpPr>
            <p:cNvPr id="95" name="Line 20"/>
            <p:cNvSpPr>
              <a:spLocks noChangeShapeType="1"/>
            </p:cNvSpPr>
            <p:nvPr/>
          </p:nvSpPr>
          <p:spPr bwMode="auto">
            <a:xfrm>
              <a:off x="1154142" y="1433498"/>
              <a:ext cx="488900" cy="709618"/>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96" name="Line 21"/>
            <p:cNvSpPr>
              <a:spLocks noChangeShapeType="1"/>
            </p:cNvSpPr>
            <p:nvPr/>
          </p:nvSpPr>
          <p:spPr bwMode="auto">
            <a:xfrm flipH="1">
              <a:off x="2500298" y="1433498"/>
              <a:ext cx="71438" cy="709618"/>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09" name="Line 38"/>
            <p:cNvSpPr>
              <a:spLocks noChangeShapeType="1"/>
            </p:cNvSpPr>
            <p:nvPr/>
          </p:nvSpPr>
          <p:spPr bwMode="auto">
            <a:xfrm flipH="1">
              <a:off x="3357554" y="1433497"/>
              <a:ext cx="820776" cy="70962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10" name="Text Box 59"/>
            <p:cNvSpPr txBox="1">
              <a:spLocks noChangeArrowheads="1"/>
            </p:cNvSpPr>
            <p:nvPr/>
          </p:nvSpPr>
          <p:spPr bwMode="auto">
            <a:xfrm>
              <a:off x="500034" y="1711318"/>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smtClean="0">
                  <a:solidFill>
                    <a:srgbClr val="0000FF"/>
                  </a:solidFill>
                  <a:latin typeface="Consolas" pitchFamily="49" charset="0"/>
                  <a:cs typeface="Consolas" pitchFamily="49" charset="0"/>
                </a:rPr>
                <a:t>F</a:t>
              </a:r>
              <a:r>
                <a:rPr lang="en-US" altLang="zh-CN" sz="1800" baseline="-25000" dirty="0" err="1" smtClean="0">
                  <a:solidFill>
                    <a:srgbClr val="0000FF"/>
                  </a:solidFill>
                  <a:latin typeface="Consolas" pitchFamily="49" charset="0"/>
                  <a:cs typeface="Consolas" pitchFamily="49" charset="0"/>
                </a:rPr>
                <a:t>7</a:t>
              </a:r>
              <a:endParaRPr lang="en-US" altLang="zh-CN" sz="1800" baseline="-25000" dirty="0">
                <a:solidFill>
                  <a:srgbClr val="0000FF"/>
                </a:solidFill>
                <a:latin typeface="Consolas" pitchFamily="49" charset="0"/>
                <a:cs typeface="Consolas" pitchFamily="49" charset="0"/>
              </a:endParaRPr>
            </a:p>
          </p:txBody>
        </p:sp>
        <p:sp>
          <p:nvSpPr>
            <p:cNvPr id="111" name="Rectangle 60"/>
            <p:cNvSpPr>
              <a:spLocks noChangeArrowheads="1"/>
            </p:cNvSpPr>
            <p:nvPr/>
          </p:nvSpPr>
          <p:spPr bwMode="auto">
            <a:xfrm>
              <a:off x="504854"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2" name="Rectangle 61"/>
            <p:cNvSpPr>
              <a:spLocks noChangeArrowheads="1"/>
            </p:cNvSpPr>
            <p:nvPr/>
          </p:nvSpPr>
          <p:spPr bwMode="auto">
            <a:xfrm>
              <a:off x="936654"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3" name="Rectangle 62"/>
            <p:cNvSpPr>
              <a:spLocks noChangeArrowheads="1"/>
            </p:cNvSpPr>
            <p:nvPr/>
          </p:nvSpPr>
          <p:spPr bwMode="auto">
            <a:xfrm>
              <a:off x="1368454"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4" name="Rectangle 63"/>
            <p:cNvSpPr>
              <a:spLocks noChangeArrowheads="1"/>
            </p:cNvSpPr>
            <p:nvPr/>
          </p:nvSpPr>
          <p:spPr bwMode="auto">
            <a:xfrm>
              <a:off x="1801842"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5" name="Rectangle 64"/>
            <p:cNvSpPr>
              <a:spLocks noChangeArrowheads="1"/>
            </p:cNvSpPr>
            <p:nvPr/>
          </p:nvSpPr>
          <p:spPr bwMode="auto">
            <a:xfrm>
              <a:off x="2233642"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6" name="Rectangle 65"/>
            <p:cNvSpPr>
              <a:spLocks noChangeArrowheads="1"/>
            </p:cNvSpPr>
            <p:nvPr/>
          </p:nvSpPr>
          <p:spPr bwMode="auto">
            <a:xfrm>
              <a:off x="2665442"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8" name="Rectangle 68"/>
            <p:cNvSpPr>
              <a:spLocks noChangeArrowheads="1"/>
            </p:cNvSpPr>
            <p:nvPr/>
          </p:nvSpPr>
          <p:spPr bwMode="auto">
            <a:xfrm>
              <a:off x="3097242"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19" name="Rectangle 69"/>
            <p:cNvSpPr>
              <a:spLocks noChangeArrowheads="1"/>
            </p:cNvSpPr>
            <p:nvPr/>
          </p:nvSpPr>
          <p:spPr bwMode="auto">
            <a:xfrm>
              <a:off x="3529042"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0" name="Rectangle 70"/>
            <p:cNvSpPr>
              <a:spLocks noChangeArrowheads="1"/>
            </p:cNvSpPr>
            <p:nvPr/>
          </p:nvSpPr>
          <p:spPr bwMode="auto">
            <a:xfrm>
              <a:off x="3960842" y="213994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grpSp>
        <p:nvGrpSpPr>
          <p:cNvPr id="3" name="组合 196"/>
          <p:cNvGrpSpPr/>
          <p:nvPr/>
        </p:nvGrpSpPr>
        <p:grpSpPr>
          <a:xfrm>
            <a:off x="571472" y="2424107"/>
            <a:ext cx="7896247" cy="1076331"/>
            <a:chOff x="571472" y="2424107"/>
            <a:chExt cx="7896247" cy="1076331"/>
          </a:xfrm>
        </p:grpSpPr>
        <p:sp>
          <p:nvSpPr>
            <p:cNvPr id="123" name="Rectangle 75"/>
            <p:cNvSpPr>
              <a:spLocks noChangeArrowheads="1"/>
            </p:cNvSpPr>
            <p:nvPr/>
          </p:nvSpPr>
          <p:spPr bwMode="auto">
            <a:xfrm>
              <a:off x="690557"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4" name="Rectangle 76"/>
            <p:cNvSpPr>
              <a:spLocks noChangeArrowheads="1"/>
            </p:cNvSpPr>
            <p:nvPr/>
          </p:nvSpPr>
          <p:spPr bwMode="auto">
            <a:xfrm>
              <a:off x="1122357"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5" name="Rectangle 77"/>
            <p:cNvSpPr>
              <a:spLocks noChangeArrowheads="1"/>
            </p:cNvSpPr>
            <p:nvPr/>
          </p:nvSpPr>
          <p:spPr bwMode="auto">
            <a:xfrm>
              <a:off x="1554157"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6" name="Rectangle 78"/>
            <p:cNvSpPr>
              <a:spLocks noChangeArrowheads="1"/>
            </p:cNvSpPr>
            <p:nvPr/>
          </p:nvSpPr>
          <p:spPr bwMode="auto">
            <a:xfrm>
              <a:off x="1987544"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7" name="Rectangle 79"/>
            <p:cNvSpPr>
              <a:spLocks noChangeArrowheads="1"/>
            </p:cNvSpPr>
            <p:nvPr/>
          </p:nvSpPr>
          <p:spPr bwMode="auto">
            <a:xfrm>
              <a:off x="2419344"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8" name="Rectangle 80"/>
            <p:cNvSpPr>
              <a:spLocks noChangeArrowheads="1"/>
            </p:cNvSpPr>
            <p:nvPr/>
          </p:nvSpPr>
          <p:spPr bwMode="auto">
            <a:xfrm>
              <a:off x="2851144"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29" name="Rectangle 81"/>
            <p:cNvSpPr>
              <a:spLocks noChangeArrowheads="1"/>
            </p:cNvSpPr>
            <p:nvPr/>
          </p:nvSpPr>
          <p:spPr bwMode="auto">
            <a:xfrm>
              <a:off x="3282944"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0" name="Rectangle 82"/>
            <p:cNvSpPr>
              <a:spLocks noChangeArrowheads="1"/>
            </p:cNvSpPr>
            <p:nvPr/>
          </p:nvSpPr>
          <p:spPr bwMode="auto">
            <a:xfrm>
              <a:off x="3714744"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1" name="Rectangle 83"/>
            <p:cNvSpPr>
              <a:spLocks noChangeArrowheads="1"/>
            </p:cNvSpPr>
            <p:nvPr/>
          </p:nvSpPr>
          <p:spPr bwMode="auto">
            <a:xfrm>
              <a:off x="4146544"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2" name="Rectangle 84"/>
            <p:cNvSpPr>
              <a:spLocks noChangeArrowheads="1"/>
            </p:cNvSpPr>
            <p:nvPr/>
          </p:nvSpPr>
          <p:spPr bwMode="auto">
            <a:xfrm>
              <a:off x="4579932"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3" name="Rectangle 85"/>
            <p:cNvSpPr>
              <a:spLocks noChangeArrowheads="1"/>
            </p:cNvSpPr>
            <p:nvPr/>
          </p:nvSpPr>
          <p:spPr bwMode="auto">
            <a:xfrm>
              <a:off x="5011732"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4" name="Rectangle 86"/>
            <p:cNvSpPr>
              <a:spLocks noChangeArrowheads="1"/>
            </p:cNvSpPr>
            <p:nvPr/>
          </p:nvSpPr>
          <p:spPr bwMode="auto">
            <a:xfrm>
              <a:off x="5443532"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5" name="Rectangle 87"/>
            <p:cNvSpPr>
              <a:spLocks noChangeArrowheads="1"/>
            </p:cNvSpPr>
            <p:nvPr/>
          </p:nvSpPr>
          <p:spPr bwMode="auto">
            <a:xfrm>
              <a:off x="5875332"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6" name="Rectangle 88"/>
            <p:cNvSpPr>
              <a:spLocks noChangeArrowheads="1"/>
            </p:cNvSpPr>
            <p:nvPr/>
          </p:nvSpPr>
          <p:spPr bwMode="auto">
            <a:xfrm>
              <a:off x="6307132"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7" name="Rectangle 89"/>
            <p:cNvSpPr>
              <a:spLocks noChangeArrowheads="1"/>
            </p:cNvSpPr>
            <p:nvPr/>
          </p:nvSpPr>
          <p:spPr bwMode="auto">
            <a:xfrm>
              <a:off x="6738932"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8" name="Rectangle 90"/>
            <p:cNvSpPr>
              <a:spLocks noChangeArrowheads="1"/>
            </p:cNvSpPr>
            <p:nvPr/>
          </p:nvSpPr>
          <p:spPr bwMode="auto">
            <a:xfrm>
              <a:off x="7172319"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39" name="Rectangle 91"/>
            <p:cNvSpPr>
              <a:spLocks noChangeArrowheads="1"/>
            </p:cNvSpPr>
            <p:nvPr/>
          </p:nvSpPr>
          <p:spPr bwMode="auto">
            <a:xfrm>
              <a:off x="7604119"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0" name="Rectangle 92"/>
            <p:cNvSpPr>
              <a:spLocks noChangeArrowheads="1"/>
            </p:cNvSpPr>
            <p:nvPr/>
          </p:nvSpPr>
          <p:spPr bwMode="auto">
            <a:xfrm>
              <a:off x="8035919" y="3211513"/>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1" name="Text Box 93"/>
            <p:cNvSpPr txBox="1">
              <a:spLocks noChangeArrowheads="1"/>
            </p:cNvSpPr>
            <p:nvPr/>
          </p:nvSpPr>
          <p:spPr bwMode="auto">
            <a:xfrm>
              <a:off x="571472" y="2838448"/>
              <a:ext cx="8636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0000FF"/>
                  </a:solidFill>
                  <a:latin typeface="Consolas" pitchFamily="49" charset="0"/>
                  <a:cs typeface="Consolas" pitchFamily="49" charset="0"/>
                </a:rPr>
                <a:t>F</a:t>
              </a:r>
              <a:r>
                <a:rPr lang="en-US" altLang="zh-CN" sz="1800" baseline="-25000" dirty="0" err="1">
                  <a:solidFill>
                    <a:srgbClr val="0000FF"/>
                  </a:solidFill>
                  <a:latin typeface="Consolas" pitchFamily="49" charset="0"/>
                  <a:cs typeface="Consolas" pitchFamily="49" charset="0"/>
                </a:rPr>
                <a:t>out</a:t>
              </a:r>
              <a:endParaRPr lang="en-US" altLang="zh-CN" sz="1800" baseline="-25000" dirty="0">
                <a:solidFill>
                  <a:srgbClr val="0000FF"/>
                </a:solidFill>
                <a:latin typeface="Consolas" pitchFamily="49" charset="0"/>
                <a:cs typeface="Consolas" pitchFamily="49" charset="0"/>
              </a:endParaRPr>
            </a:p>
          </p:txBody>
        </p:sp>
        <p:cxnSp>
          <p:nvCxnSpPr>
            <p:cNvPr id="142" name="直接连接符 141"/>
            <p:cNvCxnSpPr>
              <a:stCxn id="186" idx="2"/>
              <a:endCxn id="135" idx="0"/>
            </p:cNvCxnSpPr>
            <p:nvPr/>
          </p:nvCxnSpPr>
          <p:spPr>
            <a:xfrm rot="5400000">
              <a:off x="6073784" y="2441555"/>
              <a:ext cx="787406" cy="75251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57" name="直接连接符 156"/>
            <p:cNvCxnSpPr>
              <a:stCxn id="115" idx="2"/>
              <a:endCxn id="128" idx="0"/>
            </p:cNvCxnSpPr>
            <p:nvPr/>
          </p:nvCxnSpPr>
          <p:spPr>
            <a:xfrm rot="16200000" flipH="1">
              <a:off x="2366971" y="2511439"/>
              <a:ext cx="782645" cy="617502"/>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4" name="组合 195"/>
          <p:cNvGrpSpPr/>
          <p:nvPr/>
        </p:nvGrpSpPr>
        <p:grpSpPr>
          <a:xfrm>
            <a:off x="4894234" y="1428736"/>
            <a:ext cx="3892608" cy="995371"/>
            <a:chOff x="4894234" y="1428736"/>
            <a:chExt cx="3892608" cy="995371"/>
          </a:xfrm>
        </p:grpSpPr>
        <p:sp>
          <p:nvSpPr>
            <p:cNvPr id="178" name="Line 20"/>
            <p:cNvSpPr>
              <a:spLocks noChangeShapeType="1"/>
            </p:cNvSpPr>
            <p:nvPr/>
          </p:nvSpPr>
          <p:spPr bwMode="auto">
            <a:xfrm>
              <a:off x="5548342" y="1428737"/>
              <a:ext cx="488900" cy="709618"/>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79" name="Line 21"/>
            <p:cNvSpPr>
              <a:spLocks noChangeShapeType="1"/>
            </p:cNvSpPr>
            <p:nvPr/>
          </p:nvSpPr>
          <p:spPr bwMode="auto">
            <a:xfrm flipH="1">
              <a:off x="6894498" y="1428737"/>
              <a:ext cx="71438" cy="709618"/>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80" name="Line 38"/>
            <p:cNvSpPr>
              <a:spLocks noChangeShapeType="1"/>
            </p:cNvSpPr>
            <p:nvPr/>
          </p:nvSpPr>
          <p:spPr bwMode="auto">
            <a:xfrm flipH="1">
              <a:off x="7751754" y="1428736"/>
              <a:ext cx="820776" cy="70962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0000FF"/>
                </a:solidFill>
                <a:latin typeface="Consolas" pitchFamily="49" charset="0"/>
                <a:cs typeface="Consolas" pitchFamily="49" charset="0"/>
              </a:endParaRPr>
            </a:p>
          </p:txBody>
        </p:sp>
        <p:sp>
          <p:nvSpPr>
            <p:cNvPr id="181" name="Text Box 59"/>
            <p:cNvSpPr txBox="1">
              <a:spLocks noChangeArrowheads="1"/>
            </p:cNvSpPr>
            <p:nvPr/>
          </p:nvSpPr>
          <p:spPr bwMode="auto">
            <a:xfrm>
              <a:off x="4894234" y="1706557"/>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smtClean="0">
                  <a:solidFill>
                    <a:srgbClr val="0000FF"/>
                  </a:solidFill>
                  <a:latin typeface="Consolas" pitchFamily="49" charset="0"/>
                  <a:cs typeface="Consolas" pitchFamily="49" charset="0"/>
                </a:rPr>
                <a:t>F</a:t>
              </a:r>
              <a:r>
                <a:rPr lang="en-US" altLang="zh-CN" sz="1800" baseline="-25000" dirty="0" err="1" smtClean="0">
                  <a:solidFill>
                    <a:srgbClr val="0000FF"/>
                  </a:solidFill>
                  <a:latin typeface="Consolas" pitchFamily="49" charset="0"/>
                  <a:cs typeface="Consolas" pitchFamily="49" charset="0"/>
                </a:rPr>
                <a:t>8</a:t>
              </a:r>
              <a:endParaRPr lang="en-US" altLang="zh-CN" sz="1800" baseline="-25000" dirty="0">
                <a:solidFill>
                  <a:srgbClr val="0000FF"/>
                </a:solidFill>
                <a:latin typeface="Consolas" pitchFamily="49" charset="0"/>
                <a:cs typeface="Consolas" pitchFamily="49" charset="0"/>
              </a:endParaRPr>
            </a:p>
          </p:txBody>
        </p:sp>
        <p:sp>
          <p:nvSpPr>
            <p:cNvPr id="182" name="Rectangle 60"/>
            <p:cNvSpPr>
              <a:spLocks noChangeArrowheads="1"/>
            </p:cNvSpPr>
            <p:nvPr/>
          </p:nvSpPr>
          <p:spPr bwMode="auto">
            <a:xfrm>
              <a:off x="4899054"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3" name="Rectangle 61"/>
            <p:cNvSpPr>
              <a:spLocks noChangeArrowheads="1"/>
            </p:cNvSpPr>
            <p:nvPr/>
          </p:nvSpPr>
          <p:spPr bwMode="auto">
            <a:xfrm>
              <a:off x="5330854"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4" name="Rectangle 62"/>
            <p:cNvSpPr>
              <a:spLocks noChangeArrowheads="1"/>
            </p:cNvSpPr>
            <p:nvPr/>
          </p:nvSpPr>
          <p:spPr bwMode="auto">
            <a:xfrm>
              <a:off x="5762654"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5" name="Rectangle 63"/>
            <p:cNvSpPr>
              <a:spLocks noChangeArrowheads="1"/>
            </p:cNvSpPr>
            <p:nvPr/>
          </p:nvSpPr>
          <p:spPr bwMode="auto">
            <a:xfrm>
              <a:off x="6196042"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6" name="Rectangle 64"/>
            <p:cNvSpPr>
              <a:spLocks noChangeArrowheads="1"/>
            </p:cNvSpPr>
            <p:nvPr/>
          </p:nvSpPr>
          <p:spPr bwMode="auto">
            <a:xfrm>
              <a:off x="6627842"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7" name="Rectangle 65"/>
            <p:cNvSpPr>
              <a:spLocks noChangeArrowheads="1"/>
            </p:cNvSpPr>
            <p:nvPr/>
          </p:nvSpPr>
          <p:spPr bwMode="auto">
            <a:xfrm>
              <a:off x="7059642"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8" name="Rectangle 68"/>
            <p:cNvSpPr>
              <a:spLocks noChangeArrowheads="1"/>
            </p:cNvSpPr>
            <p:nvPr/>
          </p:nvSpPr>
          <p:spPr bwMode="auto">
            <a:xfrm>
              <a:off x="7491442"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89" name="Rectangle 69"/>
            <p:cNvSpPr>
              <a:spLocks noChangeArrowheads="1"/>
            </p:cNvSpPr>
            <p:nvPr/>
          </p:nvSpPr>
          <p:spPr bwMode="auto">
            <a:xfrm>
              <a:off x="7923242"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90" name="Rectangle 70"/>
            <p:cNvSpPr>
              <a:spLocks noChangeArrowheads="1"/>
            </p:cNvSpPr>
            <p:nvPr/>
          </p:nvSpPr>
          <p:spPr bwMode="auto">
            <a:xfrm>
              <a:off x="8355042" y="2135182"/>
              <a:ext cx="431800" cy="288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sz="1800">
                <a:solidFill>
                  <a:srgbClr val="0000FF"/>
                </a:solidFill>
                <a:latin typeface="Consolas" pitchFamily="49" charset="0"/>
                <a:cs typeface="Consolas" pitchFamily="49" charset="0"/>
              </a:endParaRPr>
            </a:p>
          </p:txBody>
        </p:sp>
      </p:grpSp>
      <p:grpSp>
        <p:nvGrpSpPr>
          <p:cNvPr id="5" name="Group 75"/>
          <p:cNvGrpSpPr>
            <a:grpSpLocks/>
          </p:cNvGrpSpPr>
          <p:nvPr/>
        </p:nvGrpSpPr>
        <p:grpSpPr bwMode="auto">
          <a:xfrm>
            <a:off x="1042988" y="3824289"/>
            <a:ext cx="6957863" cy="946150"/>
            <a:chOff x="657" y="2409"/>
            <a:chExt cx="3773" cy="596"/>
          </a:xfrm>
        </p:grpSpPr>
        <p:sp>
          <p:nvSpPr>
            <p:cNvPr id="199" name="Text Box 76"/>
            <p:cNvSpPr txBox="1">
              <a:spLocks noChangeArrowheads="1"/>
            </p:cNvSpPr>
            <p:nvPr/>
          </p:nvSpPr>
          <p:spPr bwMode="auto">
            <a:xfrm>
              <a:off x="657" y="2409"/>
              <a:ext cx="3221" cy="233"/>
            </a:xfrm>
            <a:prstGeom prst="rect">
              <a:avLst/>
            </a:prstGeom>
            <a:noFill/>
            <a:ln w="38100" algn="ctr">
              <a:noFill/>
              <a:miter lim="800000"/>
              <a:headEnd/>
              <a:tailEnd/>
            </a:ln>
            <a:effectLst/>
          </p:spPr>
          <p:txBody>
            <a:bodyPr>
              <a:spAutoFit/>
            </a:bodyPr>
            <a:lstStyle/>
            <a:p>
              <a:pPr algn="l">
                <a:spcBef>
                  <a:spcPct val="50000"/>
                </a:spcBef>
              </a:pPr>
              <a:r>
                <a:rPr lang="zh-CN" altLang="en-US" sz="1800" dirty="0">
                  <a:solidFill>
                    <a:srgbClr val="0000FF"/>
                  </a:solidFill>
                  <a:latin typeface="Consolas" pitchFamily="49" charset="0"/>
                  <a:ea typeface="楷体" pitchFamily="49" charset="-122"/>
                  <a:cs typeface="Consolas" pitchFamily="49" charset="0"/>
                </a:rPr>
                <a:t>总的读记录数（写记录数与之相同）：</a:t>
              </a:r>
            </a:p>
          </p:txBody>
        </p:sp>
        <p:sp>
          <p:nvSpPr>
            <p:cNvPr id="200" name="Text Box 77"/>
            <p:cNvSpPr txBox="1">
              <a:spLocks noChangeArrowheads="1"/>
            </p:cNvSpPr>
            <p:nvPr/>
          </p:nvSpPr>
          <p:spPr bwMode="auto">
            <a:xfrm>
              <a:off x="748" y="2772"/>
              <a:ext cx="3682" cy="233"/>
            </a:xfrm>
            <a:prstGeom prst="rect">
              <a:avLst/>
            </a:prstGeom>
            <a:noFill/>
            <a:ln w="38100" algn="ctr">
              <a:noFill/>
              <a:miter lim="800000"/>
              <a:headEnd/>
              <a:tailEnd/>
            </a:ln>
            <a:effectLst/>
          </p:spPr>
          <p:txBody>
            <a:bodyPr wrap="square">
              <a:spAutoFit/>
            </a:bodyPr>
            <a:lstStyle/>
            <a:p>
              <a:pPr algn="l">
                <a:spcBef>
                  <a:spcPct val="50000"/>
                </a:spcBef>
              </a:pPr>
              <a:r>
                <a:rPr lang="zh-CN" altLang="en-US" sz="1800" smtClean="0">
                  <a:solidFill>
                    <a:srgbClr val="0000FF"/>
                  </a:solidFill>
                  <a:latin typeface="Consolas" pitchFamily="49" charset="0"/>
                  <a:ea typeface="楷体" pitchFamily="49" charset="-122"/>
                  <a:cs typeface="Consolas" pitchFamily="49" charset="0"/>
                </a:rPr>
                <a:t>方案</a:t>
              </a:r>
              <a:r>
                <a:rPr lang="en-US" altLang="zh-CN" sz="1800" smtClean="0">
                  <a:solidFill>
                    <a:srgbClr val="0000FF"/>
                  </a:solidFill>
                  <a:latin typeface="Consolas" pitchFamily="49" charset="0"/>
                  <a:ea typeface="楷体" pitchFamily="49" charset="-122"/>
                  <a:cs typeface="Consolas" pitchFamily="49" charset="0"/>
                </a:rPr>
                <a:t>3 :</a:t>
              </a:r>
              <a:r>
                <a:rPr lang="en-US" altLang="zh-CN" sz="1800" i="1" smtClean="0">
                  <a:solidFill>
                    <a:srgbClr val="0000FF"/>
                  </a:solidFill>
                  <a:latin typeface="Consolas" pitchFamily="49" charset="0"/>
                  <a:ea typeface="楷体" pitchFamily="49" charset="-122"/>
                  <a:cs typeface="Consolas" pitchFamily="49" charset="0"/>
                </a:rPr>
                <a:t>WPL</a:t>
              </a:r>
              <a:r>
                <a:rPr lang="en-US" altLang="zh-CN" sz="1800" smtClean="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750+750+750</a:t>
              </a:r>
              <a:r>
                <a:rPr lang="en-US" altLang="zh-CN" sz="1800" smtClean="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750+750+750</a:t>
              </a:r>
              <a:r>
                <a:rPr lang="en-US" altLang="zh-CN" sz="1800" smtClean="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9000</a:t>
              </a:r>
            </a:p>
          </p:txBody>
        </p:sp>
      </p:grpSp>
      <p:grpSp>
        <p:nvGrpSpPr>
          <p:cNvPr id="6" name="组合 79"/>
          <p:cNvGrpSpPr/>
          <p:nvPr/>
        </p:nvGrpSpPr>
        <p:grpSpPr>
          <a:xfrm>
            <a:off x="1857356" y="4929198"/>
            <a:ext cx="5214974" cy="928694"/>
            <a:chOff x="1643042" y="4929198"/>
            <a:chExt cx="5214974" cy="928694"/>
          </a:xfrm>
        </p:grpSpPr>
        <p:sp>
          <p:nvSpPr>
            <p:cNvPr id="77" name="TextBox 76"/>
            <p:cNvSpPr txBox="1"/>
            <p:nvPr/>
          </p:nvSpPr>
          <p:spPr>
            <a:xfrm>
              <a:off x="1643042" y="5488560"/>
              <a:ext cx="5214974" cy="369332"/>
            </a:xfrm>
            <a:prstGeom prst="rect">
              <a:avLst/>
            </a:prstGeom>
            <a:noFill/>
          </p:spPr>
          <p:txBody>
            <a:bodyPr wrap="square" rtlCol="0">
              <a:spAutoFit/>
            </a:bodyPr>
            <a:lstStyle/>
            <a:p>
              <a:pPr algn="l"/>
              <a:r>
                <a:rPr lang="zh-CN" altLang="en-US" sz="1800" smtClean="0">
                  <a:solidFill>
                    <a:srgbClr val="C00000"/>
                  </a:solidFill>
                  <a:latin typeface="方正启体简体" pitchFamily="65" charset="-122"/>
                  <a:ea typeface="方正启体简体" pitchFamily="65" charset="-122"/>
                  <a:cs typeface="Consolas" pitchFamily="49" charset="0"/>
                </a:rPr>
                <a:t>不同的归并方案所需要的读写记录数是不同的！</a:t>
              </a:r>
              <a:endParaRPr lang="zh-CN" altLang="en-US" sz="1800">
                <a:solidFill>
                  <a:srgbClr val="C00000"/>
                </a:solidFill>
                <a:latin typeface="方正启体简体" pitchFamily="65" charset="-122"/>
                <a:ea typeface="方正启体简体" pitchFamily="65" charset="-122"/>
                <a:cs typeface="Consolas" pitchFamily="49" charset="0"/>
              </a:endParaRPr>
            </a:p>
          </p:txBody>
        </p:sp>
        <p:sp>
          <p:nvSpPr>
            <p:cNvPr id="79" name="下箭头 78"/>
            <p:cNvSpPr/>
            <p:nvPr/>
          </p:nvSpPr>
          <p:spPr bwMode="auto">
            <a:xfrm>
              <a:off x="4000496" y="4929198"/>
              <a:ext cx="285752" cy="42862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sz="1800">
                <a:solidFill>
                  <a:srgbClr val="0000FF"/>
                </a:solidFill>
                <a:latin typeface="Consolas" pitchFamily="49" charset="0"/>
                <a:cs typeface="Consolas" pitchFamily="49" charset="0"/>
              </a:endParaRPr>
            </a:p>
          </p:txBody>
        </p:sp>
      </p:grpSp>
      <p:sp>
        <p:nvSpPr>
          <p:cNvPr id="78" name="灯片编号占位符 77"/>
          <p:cNvSpPr>
            <a:spLocks noGrp="1"/>
          </p:cNvSpPr>
          <p:nvPr>
            <p:ph type="sldNum" sz="quarter" idx="12"/>
          </p:nvPr>
        </p:nvSpPr>
        <p:spPr/>
        <p:txBody>
          <a:bodyPr/>
          <a:lstStyle/>
          <a:p>
            <a:fld id="{61B62B3A-2870-408C-9F18-2C674C90AA9B}" type="slidenum">
              <a:rPr lang="en-US" altLang="zh-CN" smtClean="0"/>
              <a:pPr/>
              <a:t>21</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714348" y="3786190"/>
            <a:ext cx="8001056" cy="502702"/>
          </a:xfrm>
          <a:prstGeom prst="rect">
            <a:avLst/>
          </a:prstGeom>
          <a:noFill/>
          <a:ln w="9525">
            <a:noFill/>
            <a:miter lim="800000"/>
            <a:headEnd/>
            <a:tailEnd/>
          </a:ln>
          <a:effectLst/>
        </p:spPr>
        <p:txBody>
          <a:bodyPr wrap="square">
            <a:spAutoFit/>
          </a:bodyPr>
          <a:lstStyle/>
          <a:p>
            <a:pPr algn="just">
              <a:lnSpc>
                <a:spcPts val="3200"/>
              </a:lnSpc>
              <a:spcBef>
                <a:spcPct val="50000"/>
              </a:spcBef>
            </a:pPr>
            <a:r>
              <a:rPr kumimoji="1" lang="zh-CN" altLang="en-US" sz="1800" smtClean="0">
                <a:solidFill>
                  <a:srgbClr val="0000FF"/>
                </a:solidFill>
                <a:latin typeface="Consolas" pitchFamily="49" charset="0"/>
                <a:ea typeface="楷体" pitchFamily="49" charset="-122"/>
                <a:cs typeface="Consolas" pitchFamily="49" charset="0"/>
              </a:rPr>
              <a:t>另</a:t>
            </a:r>
            <a:r>
              <a:rPr kumimoji="1" lang="zh-CN" altLang="en-US" sz="1800" dirty="0" smtClean="0">
                <a:solidFill>
                  <a:srgbClr val="0000FF"/>
                </a:solidFill>
                <a:latin typeface="Consolas" pitchFamily="49" charset="0"/>
                <a:ea typeface="楷体" pitchFamily="49" charset="-122"/>
                <a:cs typeface="Consolas" pitchFamily="49" charset="0"/>
              </a:rPr>
              <a:t>一种方法：采用</a:t>
            </a:r>
            <a:r>
              <a:rPr kumimoji="1" lang="zh-CN" altLang="en-US" sz="1800" dirty="0">
                <a:solidFill>
                  <a:srgbClr val="0000FF"/>
                </a:solidFill>
                <a:latin typeface="Consolas" pitchFamily="49" charset="0"/>
                <a:ea typeface="楷体" pitchFamily="49" charset="-122"/>
                <a:cs typeface="Consolas" pitchFamily="49" charset="0"/>
              </a:rPr>
              <a:t>一种称为</a:t>
            </a:r>
            <a:r>
              <a:rPr kumimoji="1" lang="zh-CN" altLang="en-US" sz="1800" dirty="0">
                <a:solidFill>
                  <a:srgbClr val="FF0000"/>
                </a:solidFill>
                <a:latin typeface="方正启体简体" pitchFamily="65" charset="-122"/>
                <a:ea typeface="方正启体简体" pitchFamily="65" charset="-122"/>
                <a:cs typeface="Consolas" pitchFamily="49" charset="0"/>
              </a:rPr>
              <a:t>置换－选择排序方法</a:t>
            </a:r>
            <a:r>
              <a:rPr kumimoji="1" lang="zh-CN" altLang="en-US" sz="1800" dirty="0">
                <a:solidFill>
                  <a:srgbClr val="0000FF"/>
                </a:solidFill>
                <a:latin typeface="Consolas" pitchFamily="49" charset="0"/>
                <a:ea typeface="楷体" pitchFamily="49" charset="-122"/>
                <a:cs typeface="Consolas" pitchFamily="49" charset="0"/>
              </a:rPr>
              <a:t>用于生成初始归并段。</a:t>
            </a:r>
          </a:p>
        </p:txBody>
      </p:sp>
      <p:sp>
        <p:nvSpPr>
          <p:cNvPr id="65539" name="Text Box 3" descr="羊皮纸"/>
          <p:cNvSpPr txBox="1">
            <a:spLocks noChangeArrowheads="1"/>
          </p:cNvSpPr>
          <p:nvPr/>
        </p:nvSpPr>
        <p:spPr bwMode="auto">
          <a:xfrm>
            <a:off x="323851" y="404813"/>
            <a:ext cx="3962398" cy="477805"/>
          </a:xfrm>
          <a:prstGeom prst="rect">
            <a:avLst/>
          </a:prstGeom>
          <a:blipFill dpi="0" rotWithShape="1">
            <a:blip r:embed="rId3" cstate="print"/>
            <a:srcRec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lnSpc>
                <a:spcPct val="90000"/>
              </a:lnSpc>
              <a:spcBef>
                <a:spcPct val="50000"/>
              </a:spcBef>
            </a:pPr>
            <a:r>
              <a:rPr kumimoji="1" lang="en-US" altLang="zh-CN" smtClean="0">
                <a:solidFill>
                  <a:srgbClr val="FF0000"/>
                </a:solidFill>
                <a:latin typeface="Consolas" pitchFamily="49" charset="0"/>
                <a:ea typeface="方正细珊瑚简体" pitchFamily="65" charset="-122"/>
                <a:cs typeface="Consolas" pitchFamily="49" charset="0"/>
              </a:rPr>
              <a:t>11.2.1 </a:t>
            </a:r>
            <a:r>
              <a:rPr kumimoji="1" lang="zh-CN" altLang="en-US" smtClean="0">
                <a:solidFill>
                  <a:srgbClr val="FF0000"/>
                </a:solidFill>
                <a:latin typeface="Consolas" pitchFamily="49" charset="0"/>
                <a:ea typeface="方正细珊瑚简体" pitchFamily="65" charset="-122"/>
                <a:cs typeface="Consolas" pitchFamily="49" charset="0"/>
              </a:rPr>
              <a:t>生成初始</a:t>
            </a:r>
            <a:r>
              <a:rPr kumimoji="1" lang="zh-CN" altLang="en-US">
                <a:solidFill>
                  <a:srgbClr val="FF0000"/>
                </a:solidFill>
                <a:latin typeface="Consolas" pitchFamily="49" charset="0"/>
                <a:ea typeface="方正细珊瑚简体" pitchFamily="65" charset="-122"/>
                <a:cs typeface="Consolas" pitchFamily="49" charset="0"/>
              </a:rPr>
              <a:t>归并</a:t>
            </a:r>
            <a:r>
              <a:rPr kumimoji="1" lang="zh-CN" altLang="en-US" smtClean="0">
                <a:solidFill>
                  <a:srgbClr val="FF0000"/>
                </a:solidFill>
                <a:latin typeface="Consolas" pitchFamily="49" charset="0"/>
                <a:ea typeface="方正细珊瑚简体" pitchFamily="65" charset="-122"/>
                <a:cs typeface="Consolas" pitchFamily="49" charset="0"/>
              </a:rPr>
              <a:t>段</a:t>
            </a:r>
            <a:endParaRPr lang="zh-CN" altLang="en-US" dirty="0">
              <a:latin typeface="Consolas" pitchFamily="49" charset="0"/>
              <a:ea typeface="方正细珊瑚简体" pitchFamily="65" charset="-122"/>
              <a:cs typeface="Consolas" pitchFamily="49" charset="0"/>
            </a:endParaRPr>
          </a:p>
        </p:txBody>
      </p:sp>
      <p:sp>
        <p:nvSpPr>
          <p:cNvPr id="4" name="Rectangle 4"/>
          <p:cNvSpPr>
            <a:spLocks noChangeArrowheads="1"/>
          </p:cNvSpPr>
          <p:nvPr/>
        </p:nvSpPr>
        <p:spPr bwMode="auto">
          <a:xfrm>
            <a:off x="3659167" y="2503477"/>
            <a:ext cx="936625" cy="6477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zh-CN" altLang="en-US" sz="1800">
                <a:solidFill>
                  <a:srgbClr val="0000FF"/>
                </a:solidFill>
                <a:latin typeface="Consolas" pitchFamily="49" charset="0"/>
                <a:ea typeface="楷体" pitchFamily="49" charset="-122"/>
                <a:cs typeface="Consolas" pitchFamily="49" charset="0"/>
              </a:rPr>
              <a:t>内存</a:t>
            </a:r>
          </a:p>
        </p:txBody>
      </p:sp>
      <p:sp>
        <p:nvSpPr>
          <p:cNvPr id="5" name="AutoShape 5"/>
          <p:cNvSpPr>
            <a:spLocks noChangeArrowheads="1"/>
          </p:cNvSpPr>
          <p:nvPr/>
        </p:nvSpPr>
        <p:spPr bwMode="auto">
          <a:xfrm>
            <a:off x="1643042" y="2509827"/>
            <a:ext cx="1008062" cy="576263"/>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dirty="0" err="1">
                <a:solidFill>
                  <a:srgbClr val="0000FF"/>
                </a:solidFill>
                <a:latin typeface="Consolas" pitchFamily="49" charset="0"/>
                <a:ea typeface="宋体" pitchFamily="2" charset="-122"/>
                <a:cs typeface="Consolas" pitchFamily="49" charset="0"/>
              </a:rPr>
              <a:t>abc.dat</a:t>
            </a:r>
            <a:endParaRPr lang="en-US" altLang="zh-CN" sz="1600" dirty="0">
              <a:solidFill>
                <a:srgbClr val="0000FF"/>
              </a:solidFill>
              <a:latin typeface="Consolas" pitchFamily="49" charset="0"/>
              <a:ea typeface="宋体" pitchFamily="2" charset="-122"/>
              <a:cs typeface="Consolas" pitchFamily="49" charset="0"/>
            </a:endParaRPr>
          </a:p>
        </p:txBody>
      </p:sp>
      <p:sp>
        <p:nvSpPr>
          <p:cNvPr id="6" name="AutoShape 8"/>
          <p:cNvSpPr>
            <a:spLocks noChangeArrowheads="1"/>
          </p:cNvSpPr>
          <p:nvPr/>
        </p:nvSpPr>
        <p:spPr bwMode="auto">
          <a:xfrm>
            <a:off x="5603854" y="1928802"/>
            <a:ext cx="1223963" cy="1800225"/>
          </a:xfrm>
          <a:prstGeom prst="can">
            <a:avLst>
              <a:gd name="adj" fmla="val 3677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err="1">
                <a:solidFill>
                  <a:srgbClr val="0000FF"/>
                </a:solidFill>
                <a:latin typeface="Consolas" pitchFamily="49" charset="0"/>
                <a:ea typeface="宋体" pitchFamily="2" charset="-122"/>
                <a:cs typeface="Consolas" pitchFamily="49" charset="0"/>
              </a:rPr>
              <a:t>abc</a:t>
            </a:r>
            <a:r>
              <a:rPr lang="en-US" altLang="zh-CN" sz="1600" baseline="-25000" dirty="0" err="1">
                <a:solidFill>
                  <a:srgbClr val="0000FF"/>
                </a:solidFill>
                <a:latin typeface="Consolas" pitchFamily="49" charset="0"/>
                <a:ea typeface="宋体" pitchFamily="2" charset="-122"/>
                <a:cs typeface="Consolas" pitchFamily="49" charset="0"/>
              </a:rPr>
              <a:t>1</a:t>
            </a:r>
            <a:r>
              <a:rPr lang="en-US" altLang="zh-CN" sz="1600" dirty="0" err="1">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err="1">
                <a:solidFill>
                  <a:srgbClr val="0000FF"/>
                </a:solidFill>
                <a:latin typeface="Consolas" pitchFamily="49" charset="0"/>
                <a:ea typeface="宋体" pitchFamily="2" charset="-122"/>
                <a:cs typeface="Consolas" pitchFamily="49" charset="0"/>
              </a:rPr>
              <a:t>abc</a:t>
            </a:r>
            <a:r>
              <a:rPr lang="en-US" altLang="zh-CN" sz="1600" baseline="-25000" dirty="0" err="1">
                <a:solidFill>
                  <a:srgbClr val="0000FF"/>
                </a:solidFill>
                <a:latin typeface="Consolas" pitchFamily="49" charset="0"/>
                <a:ea typeface="宋体" pitchFamily="2" charset="-122"/>
                <a:cs typeface="Consolas" pitchFamily="49" charset="0"/>
              </a:rPr>
              <a:t>2</a:t>
            </a:r>
            <a:r>
              <a:rPr lang="en-US" altLang="zh-CN" sz="1600" dirty="0" err="1">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a:solidFill>
                  <a:srgbClr val="0000FF"/>
                </a:solidFill>
                <a:latin typeface="Consolas" pitchFamily="49" charset="0"/>
                <a:ea typeface="宋体" pitchFamily="2" charset="-122"/>
                <a:cs typeface="Consolas" pitchFamily="49" charset="0"/>
              </a:rPr>
              <a:t>…</a:t>
            </a:r>
          </a:p>
          <a:p>
            <a:r>
              <a:rPr lang="en-US" altLang="zh-CN" sz="1600" smtClean="0">
                <a:solidFill>
                  <a:srgbClr val="0000FF"/>
                </a:solidFill>
                <a:latin typeface="Consolas" pitchFamily="49" charset="0"/>
                <a:ea typeface="宋体" pitchFamily="2" charset="-122"/>
                <a:cs typeface="Consolas" pitchFamily="49" charset="0"/>
              </a:rPr>
              <a:t>abc</a:t>
            </a:r>
            <a:r>
              <a:rPr lang="en-US" altLang="zh-CN" sz="1600" baseline="-25000" dirty="0" err="1" smtClean="0">
                <a:solidFill>
                  <a:srgbClr val="0000FF"/>
                </a:solidFill>
                <a:latin typeface="Consolas" pitchFamily="49" charset="0"/>
                <a:ea typeface="宋体" pitchFamily="2" charset="-122"/>
                <a:cs typeface="Consolas" pitchFamily="49" charset="0"/>
              </a:rPr>
              <a:t>m</a:t>
            </a:r>
            <a:r>
              <a:rPr lang="en-US" altLang="zh-CN" sz="1600" smtClean="0">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endParaRPr lang="en-US" altLang="zh-CN" sz="1600" dirty="0">
              <a:solidFill>
                <a:srgbClr val="0000FF"/>
              </a:solidFill>
              <a:latin typeface="Consolas" pitchFamily="49" charset="0"/>
              <a:ea typeface="宋体" pitchFamily="2" charset="-122"/>
              <a:cs typeface="Consolas" pitchFamily="49" charset="0"/>
            </a:endParaRPr>
          </a:p>
        </p:txBody>
      </p:sp>
      <p:sp>
        <p:nvSpPr>
          <p:cNvPr id="7" name="Text Box 21"/>
          <p:cNvSpPr txBox="1">
            <a:spLocks noChangeArrowheads="1"/>
          </p:cNvSpPr>
          <p:nvPr/>
        </p:nvSpPr>
        <p:spPr bwMode="auto">
          <a:xfrm>
            <a:off x="6899254" y="2713027"/>
            <a:ext cx="1368425" cy="366713"/>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Consolas" pitchFamily="49" charset="0"/>
                <a:ea typeface="楷体" pitchFamily="49" charset="-122"/>
                <a:cs typeface="Consolas" pitchFamily="49" charset="0"/>
              </a:rPr>
              <a:t>均有序</a:t>
            </a:r>
          </a:p>
        </p:txBody>
      </p:sp>
      <p:sp>
        <p:nvSpPr>
          <p:cNvPr id="8" name="Text Box 22"/>
          <p:cNvSpPr txBox="1">
            <a:spLocks noChangeArrowheads="1"/>
          </p:cNvSpPr>
          <p:nvPr/>
        </p:nvSpPr>
        <p:spPr bwMode="auto">
          <a:xfrm>
            <a:off x="3286116" y="2000240"/>
            <a:ext cx="1800225" cy="366713"/>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楷体" pitchFamily="49" charset="-122"/>
                <a:cs typeface="Consolas" pitchFamily="49" charset="0"/>
              </a:rPr>
              <a:t>某内排序算法</a:t>
            </a:r>
          </a:p>
        </p:txBody>
      </p:sp>
      <p:sp>
        <p:nvSpPr>
          <p:cNvPr id="9" name="右箭头 8"/>
          <p:cNvSpPr/>
          <p:nvPr/>
        </p:nvSpPr>
        <p:spPr>
          <a:xfrm>
            <a:off x="2857488" y="2643182"/>
            <a:ext cx="571504" cy="21431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0" name="右箭头 9"/>
          <p:cNvSpPr/>
          <p:nvPr/>
        </p:nvSpPr>
        <p:spPr>
          <a:xfrm>
            <a:off x="4857752" y="2681282"/>
            <a:ext cx="571504" cy="21431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1" name="TextBox 10"/>
          <p:cNvSpPr txBox="1"/>
          <p:nvPr/>
        </p:nvSpPr>
        <p:spPr>
          <a:xfrm>
            <a:off x="857224" y="1285860"/>
            <a:ext cx="3714776" cy="369332"/>
          </a:xfrm>
          <a:prstGeom prst="rect">
            <a:avLst/>
          </a:prstGeom>
          <a:noFill/>
        </p:spPr>
        <p:txBody>
          <a:bodyPr wrap="square" rtlCol="0">
            <a:spAutoFit/>
          </a:bodyPr>
          <a:lstStyle/>
          <a:p>
            <a:pPr algn="l"/>
            <a:r>
              <a:rPr kumimoji="1" lang="zh-CN" altLang="en-US" sz="1800" dirty="0" smtClean="0">
                <a:solidFill>
                  <a:srgbClr val="0000FF"/>
                </a:solidFill>
                <a:latin typeface="Consolas" pitchFamily="49" charset="0"/>
                <a:ea typeface="楷体" pitchFamily="49" charset="-122"/>
                <a:cs typeface="Consolas" pitchFamily="49" charset="0"/>
              </a:rPr>
              <a:t>生成</a:t>
            </a:r>
            <a:r>
              <a:rPr lang="zh-CN" altLang="en-US" sz="1800" dirty="0" smtClean="0">
                <a:solidFill>
                  <a:srgbClr val="0000FF"/>
                </a:solidFill>
                <a:latin typeface="Consolas" pitchFamily="49" charset="0"/>
                <a:ea typeface="楷体" pitchFamily="49" charset="-122"/>
                <a:cs typeface="Consolas" pitchFamily="49" charset="0"/>
              </a:rPr>
              <a:t>前面的</a:t>
            </a:r>
            <a:r>
              <a:rPr kumimoji="1" lang="zh-CN" altLang="en-US" sz="1800" dirty="0" smtClean="0">
                <a:solidFill>
                  <a:srgbClr val="0000FF"/>
                </a:solidFill>
                <a:latin typeface="Consolas" pitchFamily="49" charset="0"/>
                <a:ea typeface="楷体" pitchFamily="49" charset="-122"/>
                <a:cs typeface="Consolas" pitchFamily="49" charset="0"/>
              </a:rPr>
              <a:t>初始归并段的方法</a:t>
            </a:r>
            <a:endParaRPr lang="zh-CN" altLang="en-US" sz="1800" dirty="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1643042" y="5000636"/>
            <a:ext cx="3786214" cy="369332"/>
          </a:xfrm>
          <a:prstGeom prst="rect">
            <a:avLst/>
          </a:prstGeom>
          <a:noFill/>
        </p:spPr>
        <p:txBody>
          <a:bodyPr wrap="square" rtlCol="0">
            <a:spAutoFit/>
          </a:bodyPr>
          <a:lstStyle/>
          <a:p>
            <a:pPr algn="l"/>
            <a:r>
              <a:rPr kumimoji="1" lang="zh-CN" altLang="en-US" sz="1800" dirty="0" smtClean="0">
                <a:solidFill>
                  <a:srgbClr val="0000FF"/>
                </a:solidFill>
                <a:latin typeface="Consolas" pitchFamily="49" charset="0"/>
                <a:ea typeface="楷体" pitchFamily="49" charset="-122"/>
                <a:cs typeface="Consolas" pitchFamily="49" charset="0"/>
              </a:rPr>
              <a:t>可以减少生成的初始归并段个数</a:t>
            </a:r>
            <a:endParaRPr lang="zh-CN" altLang="en-US" sz="1800" dirty="0">
              <a:solidFill>
                <a:srgbClr val="0000FF"/>
              </a:solidFill>
              <a:latin typeface="Consolas" pitchFamily="49" charset="0"/>
              <a:ea typeface="楷体" pitchFamily="49" charset="-122"/>
              <a:cs typeface="Consolas" pitchFamily="49" charset="0"/>
            </a:endParaRPr>
          </a:p>
        </p:txBody>
      </p:sp>
      <p:sp>
        <p:nvSpPr>
          <p:cNvPr id="13" name="下箭头 12"/>
          <p:cNvSpPr/>
          <p:nvPr/>
        </p:nvSpPr>
        <p:spPr bwMode="auto">
          <a:xfrm>
            <a:off x="3286116" y="4357694"/>
            <a:ext cx="285752" cy="500066"/>
          </a:xfrm>
          <a:prstGeom prst="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zh-CN" altLang="en-US" sz="1800">
              <a:solidFill>
                <a:srgbClr val="0000FF"/>
              </a:solidFill>
              <a:latin typeface="Consolas" pitchFamily="49" charset="0"/>
              <a:cs typeface="Consolas" pitchFamily="49" charset="0"/>
            </a:endParaRPr>
          </a:p>
        </p:txBody>
      </p:sp>
      <p:sp>
        <p:nvSpPr>
          <p:cNvPr id="16" name="灯片编号占位符 15"/>
          <p:cNvSpPr>
            <a:spLocks noGrp="1"/>
          </p:cNvSpPr>
          <p:nvPr>
            <p:ph type="sldNum" sz="quarter" idx="12"/>
          </p:nvPr>
        </p:nvSpPr>
        <p:spPr/>
        <p:txBody>
          <a:bodyPr/>
          <a:lstStyle/>
          <a:p>
            <a:fld id="{61B62B3A-2870-408C-9F18-2C674C90AA9B}" type="slidenum">
              <a:rPr lang="en-US" altLang="zh-CN" smtClean="0"/>
              <a:pPr/>
              <a:t>22</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12"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42844" y="1071546"/>
            <a:ext cx="8686800" cy="381735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180000" tIns="144000" rIns="180000" bIns="144000">
            <a:spAutoFit/>
          </a:bodyPr>
          <a:lstStyle/>
          <a:p>
            <a:pPr algn="just">
              <a:lnSpc>
                <a:spcPct val="12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1</a:t>
            </a:r>
            <a:r>
              <a:rPr kumimoji="1" lang="zh-CN" altLang="en-US" sz="1800" dirty="0">
                <a:solidFill>
                  <a:srgbClr val="0000FF"/>
                </a:solidFill>
                <a:latin typeface="Consolas" pitchFamily="49" charset="0"/>
                <a:ea typeface="仿宋" pitchFamily="49" charset="-122"/>
                <a:cs typeface="Consolas" pitchFamily="49" charset="0"/>
              </a:rPr>
              <a:t>）从待排文件</a:t>
            </a:r>
            <a:r>
              <a:rPr kumimoji="1" lang="en-US" altLang="zh-CN" sz="1800" dirty="0">
                <a:solidFill>
                  <a:srgbClr val="0000FF"/>
                </a:solidFill>
                <a:latin typeface="Consolas" pitchFamily="49" charset="0"/>
                <a:ea typeface="仿宋" pitchFamily="49" charset="-122"/>
                <a:cs typeface="Consolas" pitchFamily="49" charset="0"/>
              </a:rPr>
              <a:t>F</a:t>
            </a:r>
            <a:r>
              <a:rPr kumimoji="1" lang="en-US" altLang="zh-CN" sz="1800" baseline="-25000" dirty="0">
                <a:solidFill>
                  <a:srgbClr val="0000FF"/>
                </a:solidFill>
                <a:latin typeface="Consolas" pitchFamily="49" charset="0"/>
                <a:ea typeface="仿宋" pitchFamily="49" charset="-122"/>
                <a:cs typeface="Consolas" pitchFamily="49" charset="0"/>
              </a:rPr>
              <a:t>in</a:t>
            </a:r>
            <a:r>
              <a:rPr kumimoji="1" lang="zh-CN" altLang="en-US" sz="1800" dirty="0">
                <a:solidFill>
                  <a:srgbClr val="0000FF"/>
                </a:solidFill>
                <a:latin typeface="Consolas" pitchFamily="49" charset="0"/>
                <a:ea typeface="仿宋" pitchFamily="49" charset="-122"/>
                <a:cs typeface="Consolas" pitchFamily="49" charset="0"/>
              </a:rPr>
              <a:t>中按内存工作区</a:t>
            </a:r>
            <a:r>
              <a:rPr kumimoji="1" lang="en-US" altLang="zh-CN" sz="1800" dirty="0">
                <a:solidFill>
                  <a:srgbClr val="0000FF"/>
                </a:solidFill>
                <a:latin typeface="Consolas" pitchFamily="49" charset="0"/>
                <a:ea typeface="仿宋" pitchFamily="49" charset="-122"/>
                <a:cs typeface="Consolas" pitchFamily="49" charset="0"/>
              </a:rPr>
              <a:t>WA</a:t>
            </a:r>
            <a:r>
              <a:rPr kumimoji="1" lang="zh-CN" altLang="en-US" sz="1800" dirty="0">
                <a:solidFill>
                  <a:srgbClr val="0000FF"/>
                </a:solidFill>
                <a:latin typeface="Consolas" pitchFamily="49" charset="0"/>
                <a:ea typeface="仿宋" pitchFamily="49" charset="-122"/>
                <a:cs typeface="Consolas" pitchFamily="49" charset="0"/>
              </a:rPr>
              <a:t>的容量</a:t>
            </a:r>
            <a:r>
              <a:rPr kumimoji="1" lang="en-US" altLang="zh-CN" sz="1800" i="1" dirty="0">
                <a:solidFill>
                  <a:srgbClr val="0000FF"/>
                </a:solidFill>
                <a:latin typeface="Consolas" pitchFamily="49" charset="0"/>
                <a:ea typeface="仿宋" pitchFamily="49" charset="-122"/>
                <a:cs typeface="Consolas" pitchFamily="49" charset="0"/>
              </a:rPr>
              <a:t>w</a:t>
            </a:r>
            <a:r>
              <a:rPr kumimoji="1" lang="zh-CN" altLang="en-US" sz="1800" dirty="0">
                <a:solidFill>
                  <a:srgbClr val="0000FF"/>
                </a:solidFill>
                <a:latin typeface="Consolas" pitchFamily="49" charset="0"/>
                <a:ea typeface="仿宋" pitchFamily="49" charset="-122"/>
                <a:cs typeface="Consolas" pitchFamily="49" charset="0"/>
              </a:rPr>
              <a:t>读入</a:t>
            </a:r>
            <a:r>
              <a:rPr kumimoji="1" lang="en-US" altLang="zh-CN" sz="1800" i="1" dirty="0">
                <a:solidFill>
                  <a:srgbClr val="0000FF"/>
                </a:solidFill>
                <a:latin typeface="Consolas" pitchFamily="49" charset="0"/>
                <a:ea typeface="仿宋" pitchFamily="49" charset="-122"/>
                <a:cs typeface="Consolas" pitchFamily="49" charset="0"/>
              </a:rPr>
              <a:t>w</a:t>
            </a:r>
            <a:r>
              <a:rPr kumimoji="1" lang="zh-CN" altLang="en-US" sz="1800" dirty="0">
                <a:solidFill>
                  <a:srgbClr val="0000FF"/>
                </a:solidFill>
                <a:latin typeface="Consolas" pitchFamily="49" charset="0"/>
                <a:ea typeface="仿宋" pitchFamily="49" charset="-122"/>
                <a:cs typeface="Consolas" pitchFamily="49" charset="0"/>
              </a:rPr>
              <a:t>个记录。设归并段编号</a:t>
            </a:r>
            <a:r>
              <a:rPr kumimoji="1" lang="en-US" altLang="zh-CN" sz="1800" i="1" dirty="0" err="1">
                <a:solidFill>
                  <a:srgbClr val="FF00FF"/>
                </a:solidFill>
                <a:latin typeface="Consolas" pitchFamily="49" charset="0"/>
                <a:ea typeface="仿宋" pitchFamily="49" charset="-122"/>
                <a:cs typeface="Consolas" pitchFamily="49" charset="0"/>
              </a:rPr>
              <a:t>i</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1</a:t>
            </a:r>
            <a:r>
              <a:rPr kumimoji="1" lang="zh-CN" altLang="en-US" sz="1800" dirty="0">
                <a:solidFill>
                  <a:srgbClr val="0000FF"/>
                </a:solidFill>
                <a:latin typeface="Consolas" pitchFamily="49" charset="0"/>
                <a:ea typeface="仿宋" pitchFamily="49" charset="-122"/>
                <a:cs typeface="Consolas" pitchFamily="49" charset="0"/>
              </a:rPr>
              <a:t>。</a:t>
            </a:r>
          </a:p>
          <a:p>
            <a:pPr algn="just">
              <a:lnSpc>
                <a:spcPct val="120000"/>
              </a:lnSpc>
              <a:spcBef>
                <a:spcPct val="50000"/>
              </a:spcBef>
            </a:pP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2</a:t>
            </a:r>
            <a:r>
              <a:rPr kumimoji="1" lang="zh-CN" altLang="en-US" sz="1800" smtClean="0">
                <a:solidFill>
                  <a:srgbClr val="0000FF"/>
                </a:solidFill>
                <a:latin typeface="Consolas" pitchFamily="49" charset="0"/>
                <a:ea typeface="仿宋" pitchFamily="49" charset="-122"/>
                <a:cs typeface="Consolas" pitchFamily="49" charset="0"/>
              </a:rPr>
              <a:t>）从</a:t>
            </a:r>
            <a:r>
              <a:rPr kumimoji="1" lang="en-US" altLang="zh-CN" sz="1800" dirty="0">
                <a:solidFill>
                  <a:srgbClr val="0000FF"/>
                </a:solidFill>
                <a:latin typeface="Consolas" pitchFamily="49" charset="0"/>
                <a:ea typeface="仿宋" pitchFamily="49" charset="-122"/>
                <a:cs typeface="Consolas" pitchFamily="49" charset="0"/>
              </a:rPr>
              <a:t>WA</a:t>
            </a:r>
            <a:r>
              <a:rPr kumimoji="1" lang="zh-CN" altLang="en-US" sz="1800" dirty="0">
                <a:solidFill>
                  <a:srgbClr val="0000FF"/>
                </a:solidFill>
                <a:latin typeface="Consolas" pitchFamily="49" charset="0"/>
                <a:ea typeface="仿宋" pitchFamily="49" charset="-122"/>
                <a:cs typeface="Consolas" pitchFamily="49" charset="0"/>
              </a:rPr>
              <a:t>中选出关键字最小的记录</a:t>
            </a:r>
            <a:r>
              <a:rPr kumimoji="1" lang="en-US" altLang="zh-CN" sz="1800" i="1" dirty="0" err="1">
                <a:solidFill>
                  <a:srgbClr val="FF0000"/>
                </a:solidFill>
                <a:latin typeface="Consolas" pitchFamily="49" charset="0"/>
                <a:ea typeface="仿宋" pitchFamily="49" charset="-122"/>
                <a:cs typeface="Consolas" pitchFamily="49" charset="0"/>
              </a:rPr>
              <a:t>R</a:t>
            </a:r>
            <a:r>
              <a:rPr kumimoji="1" lang="en-US" altLang="zh-CN" sz="1800" baseline="-25000" dirty="0" err="1">
                <a:solidFill>
                  <a:srgbClr val="FF0000"/>
                </a:solidFill>
                <a:latin typeface="Consolas" pitchFamily="49" charset="0"/>
                <a:ea typeface="仿宋" pitchFamily="49" charset="-122"/>
                <a:cs typeface="Consolas" pitchFamily="49" charset="0"/>
              </a:rPr>
              <a:t>min</a:t>
            </a:r>
            <a:r>
              <a:rPr kumimoji="1" lang="zh-CN" altLang="en-US" sz="1800" dirty="0">
                <a:solidFill>
                  <a:srgbClr val="0000FF"/>
                </a:solidFill>
                <a:latin typeface="Consolas" pitchFamily="49" charset="0"/>
                <a:ea typeface="仿宋" pitchFamily="49" charset="-122"/>
                <a:cs typeface="Consolas" pitchFamily="49" charset="0"/>
              </a:rPr>
              <a:t>。</a:t>
            </a:r>
          </a:p>
          <a:p>
            <a:pPr algn="just">
              <a:lnSpc>
                <a:spcPct val="12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3</a:t>
            </a:r>
            <a:r>
              <a:rPr kumimoji="1" lang="zh-CN" altLang="en-US" sz="1800" dirty="0">
                <a:solidFill>
                  <a:srgbClr val="0000FF"/>
                </a:solidFill>
                <a:latin typeface="Consolas" pitchFamily="49" charset="0"/>
                <a:ea typeface="仿宋" pitchFamily="49" charset="-122"/>
                <a:cs typeface="Consolas" pitchFamily="49" charset="0"/>
              </a:rPr>
              <a:t>）将</a:t>
            </a:r>
            <a:r>
              <a:rPr kumimoji="1" lang="en-US" altLang="zh-CN" sz="1800" i="1" dirty="0" err="1">
                <a:solidFill>
                  <a:srgbClr val="FF0000"/>
                </a:solidFill>
                <a:latin typeface="Consolas" pitchFamily="49" charset="0"/>
                <a:ea typeface="仿宋" pitchFamily="49" charset="-122"/>
                <a:cs typeface="Consolas" pitchFamily="49" charset="0"/>
              </a:rPr>
              <a:t>R</a:t>
            </a:r>
            <a:r>
              <a:rPr kumimoji="1" lang="en-US" altLang="zh-CN" sz="1800" baseline="-25000" dirty="0" err="1">
                <a:solidFill>
                  <a:srgbClr val="FF0000"/>
                </a:solidFill>
                <a:latin typeface="Consolas" pitchFamily="49" charset="0"/>
                <a:ea typeface="仿宋" pitchFamily="49" charset="-122"/>
                <a:cs typeface="Consolas" pitchFamily="49" charset="0"/>
              </a:rPr>
              <a:t>min</a:t>
            </a:r>
            <a:r>
              <a:rPr kumimoji="1" lang="zh-CN" altLang="en-US" sz="1800" dirty="0">
                <a:solidFill>
                  <a:srgbClr val="0000FF"/>
                </a:solidFill>
                <a:latin typeface="Consolas" pitchFamily="49" charset="0"/>
                <a:ea typeface="仿宋" pitchFamily="49" charset="-122"/>
                <a:cs typeface="Consolas" pitchFamily="49" charset="0"/>
              </a:rPr>
              <a:t>记录输</a:t>
            </a:r>
            <a:r>
              <a:rPr kumimoji="1" lang="zh-CN" altLang="en-US" sz="1800">
                <a:solidFill>
                  <a:srgbClr val="0000FF"/>
                </a:solidFill>
                <a:latin typeface="Consolas" pitchFamily="49" charset="0"/>
                <a:ea typeface="仿宋" pitchFamily="49" charset="-122"/>
                <a:cs typeface="Consolas" pitchFamily="49" charset="0"/>
              </a:rPr>
              <a:t>出</a:t>
            </a:r>
            <a:r>
              <a:rPr kumimoji="1" lang="zh-CN" altLang="en-US" sz="1800" smtClean="0">
                <a:solidFill>
                  <a:srgbClr val="0000FF"/>
                </a:solidFill>
                <a:latin typeface="Consolas" pitchFamily="49" charset="0"/>
                <a:ea typeface="仿宋" pitchFamily="49" charset="-122"/>
                <a:cs typeface="Consolas" pitchFamily="49" charset="0"/>
              </a:rPr>
              <a:t>到当</a:t>
            </a:r>
            <a:r>
              <a:rPr kumimoji="1" lang="zh-CN" altLang="en-US" sz="1800" dirty="0">
                <a:solidFill>
                  <a:srgbClr val="0000FF"/>
                </a:solidFill>
                <a:latin typeface="Consolas" pitchFamily="49" charset="0"/>
                <a:ea typeface="仿宋" pitchFamily="49" charset="-122"/>
                <a:cs typeface="Consolas" pitchFamily="49" charset="0"/>
              </a:rPr>
              <a:t>前归</a:t>
            </a:r>
            <a:r>
              <a:rPr kumimoji="1" lang="zh-CN" altLang="en-US" sz="1800">
                <a:solidFill>
                  <a:srgbClr val="0000FF"/>
                </a:solidFill>
                <a:latin typeface="Consolas" pitchFamily="49" charset="0"/>
                <a:ea typeface="仿宋" pitchFamily="49" charset="-122"/>
                <a:cs typeface="Consolas" pitchFamily="49" charset="0"/>
              </a:rPr>
              <a:t>并</a:t>
            </a:r>
            <a:r>
              <a:rPr kumimoji="1" lang="zh-CN" altLang="en-US" sz="1800" smtClean="0">
                <a:solidFill>
                  <a:srgbClr val="0000FF"/>
                </a:solidFill>
                <a:latin typeface="Consolas" pitchFamily="49" charset="0"/>
                <a:ea typeface="仿宋" pitchFamily="49" charset="-122"/>
                <a:cs typeface="Consolas" pitchFamily="49" charset="0"/>
              </a:rPr>
              <a:t>段</a:t>
            </a:r>
            <a:r>
              <a:rPr kumimoji="1" lang="en-US" altLang="zh-CN" sz="1800" smtClean="0">
                <a:solidFill>
                  <a:srgbClr val="0000FF"/>
                </a:solidFill>
                <a:latin typeface="Consolas" pitchFamily="49" charset="0"/>
                <a:ea typeface="仿宋" pitchFamily="49" charset="-122"/>
                <a:cs typeface="Consolas" pitchFamily="49" charset="0"/>
              </a:rPr>
              <a:t>F</a:t>
            </a:r>
            <a:r>
              <a:rPr kumimoji="1" lang="en-US" altLang="zh-CN" sz="1800" baseline="-25000" smtClean="0">
                <a:solidFill>
                  <a:srgbClr val="0000FF"/>
                </a:solidFill>
                <a:latin typeface="Consolas" pitchFamily="49" charset="0"/>
                <a:ea typeface="仿宋" pitchFamily="49" charset="-122"/>
                <a:cs typeface="Consolas" pitchFamily="49" charset="0"/>
              </a:rPr>
              <a:t>i</a:t>
            </a:r>
            <a:r>
              <a:rPr kumimoji="1" lang="zh-CN" altLang="en-US" sz="1800" smtClean="0">
                <a:solidFill>
                  <a:srgbClr val="0000FF"/>
                </a:solidFill>
                <a:latin typeface="Consolas" pitchFamily="49" charset="0"/>
                <a:ea typeface="仿宋" pitchFamily="49" charset="-122"/>
                <a:cs typeface="Consolas" pitchFamily="49" charset="0"/>
              </a:rPr>
              <a:t>。</a:t>
            </a:r>
            <a:endParaRPr kumimoji="1" lang="zh-CN" altLang="en-US" sz="1800" dirty="0">
              <a:solidFill>
                <a:srgbClr val="0000FF"/>
              </a:solidFill>
              <a:latin typeface="Consolas" pitchFamily="49" charset="0"/>
              <a:ea typeface="仿宋" pitchFamily="49" charset="-122"/>
              <a:cs typeface="Consolas" pitchFamily="49" charset="0"/>
            </a:endParaRPr>
          </a:p>
          <a:p>
            <a:pPr algn="just">
              <a:lnSpc>
                <a:spcPct val="12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4</a:t>
            </a:r>
            <a:r>
              <a:rPr kumimoji="1" lang="zh-CN" altLang="en-US" sz="1800" dirty="0">
                <a:solidFill>
                  <a:srgbClr val="0000FF"/>
                </a:solidFill>
                <a:latin typeface="Consolas" pitchFamily="49" charset="0"/>
                <a:ea typeface="仿宋" pitchFamily="49" charset="-122"/>
                <a:cs typeface="Consolas" pitchFamily="49" charset="0"/>
              </a:rPr>
              <a:t>）若</a:t>
            </a:r>
            <a:r>
              <a:rPr kumimoji="1" lang="en-US" altLang="zh-CN" sz="1800" dirty="0">
                <a:solidFill>
                  <a:srgbClr val="0000FF"/>
                </a:solidFill>
                <a:latin typeface="Consolas" pitchFamily="49" charset="0"/>
                <a:ea typeface="仿宋" pitchFamily="49" charset="-122"/>
                <a:cs typeface="Consolas" pitchFamily="49" charset="0"/>
              </a:rPr>
              <a:t>F</a:t>
            </a:r>
            <a:r>
              <a:rPr kumimoji="1" lang="en-US" altLang="zh-CN" sz="1800" baseline="-25000" dirty="0">
                <a:solidFill>
                  <a:srgbClr val="0000FF"/>
                </a:solidFill>
                <a:latin typeface="Consolas" pitchFamily="49" charset="0"/>
                <a:ea typeface="仿宋" pitchFamily="49" charset="-122"/>
                <a:cs typeface="Consolas" pitchFamily="49" charset="0"/>
              </a:rPr>
              <a:t>in</a:t>
            </a:r>
            <a:r>
              <a:rPr kumimoji="1" lang="zh-CN" altLang="en-US" sz="1800">
                <a:solidFill>
                  <a:srgbClr val="0000FF"/>
                </a:solidFill>
                <a:latin typeface="Consolas" pitchFamily="49" charset="0"/>
                <a:ea typeface="仿宋" pitchFamily="49" charset="-122"/>
                <a:cs typeface="Consolas" pitchFamily="49" charset="0"/>
              </a:rPr>
              <a:t>不</a:t>
            </a:r>
            <a:r>
              <a:rPr kumimoji="1" lang="zh-CN" altLang="en-US" sz="1800" smtClean="0">
                <a:solidFill>
                  <a:srgbClr val="0000FF"/>
                </a:solidFill>
                <a:latin typeface="Consolas" pitchFamily="49" charset="0"/>
                <a:ea typeface="仿宋" pitchFamily="49" charset="-122"/>
                <a:cs typeface="Consolas" pitchFamily="49" charset="0"/>
              </a:rPr>
              <a:t>空，则</a:t>
            </a:r>
            <a:r>
              <a:rPr kumimoji="1" lang="zh-CN" altLang="en-US" sz="1800" dirty="0">
                <a:solidFill>
                  <a:srgbClr val="0000FF"/>
                </a:solidFill>
                <a:latin typeface="Consolas" pitchFamily="49" charset="0"/>
                <a:ea typeface="仿宋" pitchFamily="49" charset="-122"/>
                <a:cs typeface="Consolas" pitchFamily="49" charset="0"/>
              </a:rPr>
              <a:t>从</a:t>
            </a:r>
            <a:r>
              <a:rPr kumimoji="1" lang="en-US" altLang="zh-CN" sz="1800" dirty="0">
                <a:solidFill>
                  <a:srgbClr val="0000FF"/>
                </a:solidFill>
                <a:latin typeface="Consolas" pitchFamily="49" charset="0"/>
                <a:ea typeface="仿宋" pitchFamily="49" charset="-122"/>
                <a:cs typeface="Consolas" pitchFamily="49" charset="0"/>
              </a:rPr>
              <a:t>F</a:t>
            </a:r>
            <a:r>
              <a:rPr kumimoji="1" lang="en-US" altLang="zh-CN" sz="1800" baseline="-25000" dirty="0">
                <a:solidFill>
                  <a:srgbClr val="0000FF"/>
                </a:solidFill>
                <a:latin typeface="Consolas" pitchFamily="49" charset="0"/>
                <a:ea typeface="仿宋" pitchFamily="49" charset="-122"/>
                <a:cs typeface="Consolas" pitchFamily="49" charset="0"/>
              </a:rPr>
              <a:t>in</a:t>
            </a:r>
            <a:r>
              <a:rPr kumimoji="1" lang="zh-CN" altLang="en-US" sz="1800" dirty="0">
                <a:solidFill>
                  <a:srgbClr val="0000FF"/>
                </a:solidFill>
                <a:latin typeface="Consolas" pitchFamily="49" charset="0"/>
                <a:ea typeface="仿宋" pitchFamily="49" charset="-122"/>
                <a:cs typeface="Consolas" pitchFamily="49" charset="0"/>
              </a:rPr>
              <a:t>中读入下一个记录</a:t>
            </a:r>
            <a:r>
              <a:rPr kumimoji="1" lang="en-US" altLang="zh-CN" sz="1800" i="1" dirty="0">
                <a:solidFill>
                  <a:srgbClr val="0000FF"/>
                </a:solidFill>
                <a:latin typeface="Consolas" pitchFamily="49" charset="0"/>
                <a:ea typeface="仿宋" pitchFamily="49" charset="-122"/>
                <a:cs typeface="Consolas" pitchFamily="49" charset="0"/>
              </a:rPr>
              <a:t>x</a:t>
            </a:r>
            <a:r>
              <a:rPr kumimoji="1" lang="zh-CN" altLang="en-US" sz="1800" dirty="0">
                <a:solidFill>
                  <a:srgbClr val="0000FF"/>
                </a:solidFill>
                <a:latin typeface="Consolas" pitchFamily="49" charset="0"/>
                <a:ea typeface="仿宋" pitchFamily="49" charset="-122"/>
                <a:cs typeface="Consolas" pitchFamily="49" charset="0"/>
              </a:rPr>
              <a:t>放在</a:t>
            </a:r>
            <a:r>
              <a:rPr kumimoji="1" lang="en-US" altLang="zh-CN" sz="1800" i="1" dirty="0" err="1">
                <a:solidFill>
                  <a:srgbClr val="FF0000"/>
                </a:solidFill>
                <a:latin typeface="Consolas" pitchFamily="49" charset="0"/>
                <a:ea typeface="仿宋" pitchFamily="49" charset="-122"/>
                <a:cs typeface="Consolas" pitchFamily="49" charset="0"/>
              </a:rPr>
              <a:t>R</a:t>
            </a:r>
            <a:r>
              <a:rPr kumimoji="1" lang="en-US" altLang="zh-CN" sz="1800" baseline="-25000" dirty="0" err="1">
                <a:solidFill>
                  <a:srgbClr val="FF0000"/>
                </a:solidFill>
                <a:latin typeface="Consolas" pitchFamily="49" charset="0"/>
                <a:ea typeface="仿宋" pitchFamily="49" charset="-122"/>
                <a:cs typeface="Consolas" pitchFamily="49" charset="0"/>
              </a:rPr>
              <a:t>min</a:t>
            </a:r>
            <a:r>
              <a:rPr kumimoji="1" lang="zh-CN" altLang="en-US" sz="1800" dirty="0">
                <a:solidFill>
                  <a:srgbClr val="0000FF"/>
                </a:solidFill>
                <a:latin typeface="Consolas" pitchFamily="49" charset="0"/>
                <a:ea typeface="仿宋" pitchFamily="49" charset="-122"/>
                <a:cs typeface="Consolas" pitchFamily="49" charset="0"/>
              </a:rPr>
              <a:t>所在的工作区位置代替</a:t>
            </a:r>
            <a:r>
              <a:rPr kumimoji="1" lang="en-US" altLang="zh-CN" sz="1800" i="1" dirty="0" err="1">
                <a:solidFill>
                  <a:srgbClr val="FF0000"/>
                </a:solidFill>
                <a:latin typeface="Consolas" pitchFamily="49" charset="0"/>
                <a:ea typeface="仿宋" pitchFamily="49" charset="-122"/>
                <a:cs typeface="Consolas" pitchFamily="49" charset="0"/>
              </a:rPr>
              <a:t>R</a:t>
            </a:r>
            <a:r>
              <a:rPr kumimoji="1" lang="en-US" altLang="zh-CN" sz="1800" baseline="-25000" dirty="0" err="1">
                <a:solidFill>
                  <a:srgbClr val="FF0000"/>
                </a:solidFill>
                <a:latin typeface="Consolas" pitchFamily="49" charset="0"/>
                <a:ea typeface="仿宋" pitchFamily="49" charset="-122"/>
                <a:cs typeface="Consolas" pitchFamily="49" charset="0"/>
              </a:rPr>
              <a:t>min</a:t>
            </a:r>
            <a:r>
              <a:rPr kumimoji="1" lang="zh-CN" altLang="en-US" sz="1800" dirty="0">
                <a:solidFill>
                  <a:srgbClr val="0000FF"/>
                </a:solidFill>
                <a:latin typeface="Consolas" pitchFamily="49" charset="0"/>
                <a:ea typeface="仿宋" pitchFamily="49" charset="-122"/>
                <a:cs typeface="Consolas" pitchFamily="49" charset="0"/>
              </a:rPr>
              <a:t>。</a:t>
            </a:r>
          </a:p>
          <a:p>
            <a:pPr algn="just">
              <a:lnSpc>
                <a:spcPct val="12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5</a:t>
            </a:r>
            <a:r>
              <a:rPr kumimoji="1" lang="zh-CN" altLang="en-US" sz="1800" dirty="0">
                <a:solidFill>
                  <a:srgbClr val="0000FF"/>
                </a:solidFill>
                <a:latin typeface="Consolas" pitchFamily="49" charset="0"/>
                <a:ea typeface="仿宋" pitchFamily="49" charset="-122"/>
                <a:cs typeface="Consolas" pitchFamily="49" charset="0"/>
              </a:rPr>
              <a:t>）在工作区</a:t>
            </a:r>
            <a:r>
              <a:rPr kumimoji="1" lang="zh-CN" altLang="en-US" sz="1800">
                <a:solidFill>
                  <a:srgbClr val="0000FF"/>
                </a:solidFill>
                <a:latin typeface="Consolas" pitchFamily="49" charset="0"/>
                <a:ea typeface="仿宋" pitchFamily="49" charset="-122"/>
                <a:cs typeface="Consolas" pitchFamily="49" charset="0"/>
              </a:rPr>
              <a:t>中</a:t>
            </a:r>
            <a:r>
              <a:rPr kumimoji="1" lang="zh-CN" altLang="en-US" sz="1800" smtClean="0">
                <a:solidFill>
                  <a:srgbClr val="0000FF"/>
                </a:solidFill>
                <a:latin typeface="Consolas" pitchFamily="49" charset="0"/>
                <a:ea typeface="仿宋" pitchFamily="49" charset="-122"/>
                <a:cs typeface="Consolas" pitchFamily="49" charset="0"/>
              </a:rPr>
              <a:t>所有≥</a:t>
            </a:r>
            <a:r>
              <a:rPr kumimoji="1" lang="en-US" altLang="zh-CN" sz="1800" i="1" smtClean="0">
                <a:solidFill>
                  <a:srgbClr val="FF0000"/>
                </a:solidFill>
                <a:latin typeface="Consolas" pitchFamily="49" charset="0"/>
                <a:ea typeface="仿宋" pitchFamily="49" charset="-122"/>
                <a:cs typeface="Consolas" pitchFamily="49" charset="0"/>
              </a:rPr>
              <a:t>R</a:t>
            </a:r>
            <a:r>
              <a:rPr kumimoji="1" lang="en-US" altLang="zh-CN" sz="1800" baseline="-25000" smtClean="0">
                <a:solidFill>
                  <a:srgbClr val="FF0000"/>
                </a:solidFill>
                <a:latin typeface="Consolas" pitchFamily="49" charset="0"/>
                <a:ea typeface="仿宋" pitchFamily="49" charset="-122"/>
                <a:cs typeface="Consolas" pitchFamily="49" charset="0"/>
              </a:rPr>
              <a:t>mi</a:t>
            </a:r>
            <a:r>
              <a:rPr kumimoji="1" lang="en-US" altLang="zh-CN" sz="1800" baseline="-25000" smtClean="0">
                <a:solidFill>
                  <a:srgbClr val="0000FF"/>
                </a:solidFill>
                <a:latin typeface="Consolas" pitchFamily="49" charset="0"/>
                <a:ea typeface="仿宋" pitchFamily="49" charset="-122"/>
                <a:cs typeface="Consolas" pitchFamily="49" charset="0"/>
              </a:rPr>
              <a:t>n</a:t>
            </a:r>
            <a:r>
              <a:rPr kumimoji="1" lang="zh-CN" altLang="en-US" sz="1800" dirty="0">
                <a:solidFill>
                  <a:srgbClr val="0000FF"/>
                </a:solidFill>
                <a:latin typeface="Consolas" pitchFamily="49" charset="0"/>
                <a:ea typeface="仿宋" pitchFamily="49" charset="-122"/>
                <a:cs typeface="Consolas" pitchFamily="49" charset="0"/>
              </a:rPr>
              <a:t>的记录中选择出最小记录作为新</a:t>
            </a:r>
            <a:r>
              <a:rPr kumimoji="1" lang="zh-CN" altLang="en-US" sz="1800">
                <a:solidFill>
                  <a:srgbClr val="0000FF"/>
                </a:solidFill>
                <a:latin typeface="Consolas" pitchFamily="49" charset="0"/>
                <a:ea typeface="仿宋" pitchFamily="49" charset="-122"/>
                <a:cs typeface="Consolas" pitchFamily="49" charset="0"/>
              </a:rPr>
              <a:t>的</a:t>
            </a:r>
            <a:r>
              <a:rPr kumimoji="1" lang="en-US" altLang="zh-CN" sz="1800" i="1" smtClean="0">
                <a:solidFill>
                  <a:srgbClr val="FF0000"/>
                </a:solidFill>
                <a:latin typeface="Consolas" pitchFamily="49" charset="0"/>
                <a:ea typeface="仿宋" pitchFamily="49" charset="-122"/>
                <a:cs typeface="Consolas" pitchFamily="49" charset="0"/>
              </a:rPr>
              <a:t>R</a:t>
            </a:r>
            <a:r>
              <a:rPr kumimoji="1" lang="en-US" altLang="zh-CN" sz="1800" baseline="-25000" smtClean="0">
                <a:solidFill>
                  <a:srgbClr val="FF0000"/>
                </a:solidFill>
                <a:latin typeface="Consolas" pitchFamily="49" charset="0"/>
                <a:ea typeface="仿宋" pitchFamily="49" charset="-122"/>
                <a:cs typeface="Consolas" pitchFamily="49" charset="0"/>
              </a:rPr>
              <a:t>min</a:t>
            </a:r>
            <a:r>
              <a:rPr kumimoji="1" lang="zh-CN" altLang="en-US" sz="1800" smtClean="0">
                <a:solidFill>
                  <a:srgbClr val="0000FF"/>
                </a:solidFill>
                <a:latin typeface="Consolas" pitchFamily="49" charset="0"/>
                <a:ea typeface="仿宋" pitchFamily="49" charset="-122"/>
                <a:cs typeface="Consolas" pitchFamily="49" charset="0"/>
              </a:rPr>
              <a:t>，转</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3</a:t>
            </a:r>
            <a:r>
              <a:rPr kumimoji="1" lang="zh-CN" altLang="en-US" sz="1800" smtClean="0">
                <a:solidFill>
                  <a:srgbClr val="0000FF"/>
                </a:solidFill>
                <a:latin typeface="Consolas" pitchFamily="49" charset="0"/>
                <a:ea typeface="仿宋" pitchFamily="49" charset="-122"/>
                <a:cs typeface="Consolas" pitchFamily="49" charset="0"/>
              </a:rPr>
              <a:t>），直到</a:t>
            </a:r>
            <a:r>
              <a:rPr kumimoji="1" lang="zh-CN" altLang="en-US" sz="1800" dirty="0">
                <a:solidFill>
                  <a:srgbClr val="0000FF"/>
                </a:solidFill>
                <a:latin typeface="Consolas" pitchFamily="49" charset="0"/>
                <a:ea typeface="仿宋" pitchFamily="49" charset="-122"/>
                <a:cs typeface="Consolas" pitchFamily="49" charset="0"/>
              </a:rPr>
              <a:t>选不出这样的</a:t>
            </a:r>
            <a:r>
              <a:rPr kumimoji="1" lang="en-US" altLang="zh-CN" sz="1800" i="1" dirty="0" err="1">
                <a:solidFill>
                  <a:srgbClr val="FF0000"/>
                </a:solidFill>
                <a:latin typeface="Consolas" pitchFamily="49" charset="0"/>
                <a:ea typeface="仿宋" pitchFamily="49" charset="-122"/>
                <a:cs typeface="Consolas" pitchFamily="49" charset="0"/>
              </a:rPr>
              <a:t>R</a:t>
            </a:r>
            <a:r>
              <a:rPr kumimoji="1" lang="en-US" altLang="zh-CN" sz="1800" baseline="-25000" dirty="0" err="1">
                <a:solidFill>
                  <a:srgbClr val="FF0000"/>
                </a:solidFill>
                <a:latin typeface="Consolas" pitchFamily="49" charset="0"/>
                <a:ea typeface="仿宋" pitchFamily="49" charset="-122"/>
                <a:cs typeface="Consolas" pitchFamily="49" charset="0"/>
              </a:rPr>
              <a:t>min</a:t>
            </a:r>
            <a:r>
              <a:rPr kumimoji="1" lang="zh-CN" altLang="en-US" sz="1800" dirty="0">
                <a:solidFill>
                  <a:srgbClr val="0000FF"/>
                </a:solidFill>
                <a:latin typeface="Consolas" pitchFamily="49" charset="0"/>
                <a:ea typeface="仿宋" pitchFamily="49" charset="-122"/>
                <a:cs typeface="Consolas" pitchFamily="49" charset="0"/>
              </a:rPr>
              <a:t>。</a:t>
            </a:r>
          </a:p>
          <a:p>
            <a:pPr algn="just">
              <a:lnSpc>
                <a:spcPct val="12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6</a:t>
            </a:r>
            <a:r>
              <a:rPr kumimoji="1" lang="zh-CN" altLang="en-US" sz="1800" dirty="0">
                <a:solidFill>
                  <a:srgbClr val="0000FF"/>
                </a:solidFill>
                <a:latin typeface="Consolas" pitchFamily="49" charset="0"/>
                <a:ea typeface="仿宋" pitchFamily="49" charset="-122"/>
                <a:cs typeface="Consolas" pitchFamily="49" charset="0"/>
              </a:rPr>
              <a:t>）</a:t>
            </a:r>
            <a:r>
              <a:rPr kumimoji="1" lang="zh-CN" altLang="en-US" sz="1800">
                <a:solidFill>
                  <a:srgbClr val="0000FF"/>
                </a:solidFill>
                <a:latin typeface="Consolas" pitchFamily="49" charset="0"/>
                <a:ea typeface="仿宋" pitchFamily="49" charset="-122"/>
                <a:cs typeface="Consolas" pitchFamily="49" charset="0"/>
              </a:rPr>
              <a:t>设</a:t>
            </a:r>
            <a:r>
              <a:rPr kumimoji="1" lang="en-US" altLang="zh-CN" sz="1800" i="1" smtClean="0">
                <a:solidFill>
                  <a:srgbClr val="FF00FF"/>
                </a:solidFill>
                <a:latin typeface="Consolas" pitchFamily="49" charset="0"/>
                <a:ea typeface="仿宋" pitchFamily="49" charset="-122"/>
                <a:cs typeface="Consolas" pitchFamily="49" charset="0"/>
              </a:rPr>
              <a:t>i</a:t>
            </a:r>
            <a:r>
              <a:rPr kumimoji="1" lang="en-US" altLang="zh-CN" sz="1800" smtClean="0">
                <a:solidFill>
                  <a:srgbClr val="FF00FF"/>
                </a:solidFill>
                <a:latin typeface="Consolas" pitchFamily="49" charset="0"/>
                <a:ea typeface="仿宋" pitchFamily="49" charset="-122"/>
                <a:cs typeface="Consolas" pitchFamily="49" charset="0"/>
              </a:rPr>
              <a:t>=</a:t>
            </a:r>
            <a:r>
              <a:rPr kumimoji="1" lang="en-US" altLang="zh-CN" sz="1800" i="1" smtClean="0">
                <a:solidFill>
                  <a:srgbClr val="FF00FF"/>
                </a:solidFill>
                <a:latin typeface="Consolas" pitchFamily="49" charset="0"/>
                <a:ea typeface="仿宋" pitchFamily="49" charset="-122"/>
                <a:cs typeface="Consolas" pitchFamily="49" charset="0"/>
              </a:rPr>
              <a:t>i</a:t>
            </a:r>
            <a:r>
              <a:rPr kumimoji="1" lang="en-US" altLang="zh-CN" sz="1800" smtClean="0">
                <a:solidFill>
                  <a:srgbClr val="FF00FF"/>
                </a:solidFill>
                <a:latin typeface="Consolas" pitchFamily="49" charset="0"/>
                <a:ea typeface="仿宋" pitchFamily="49" charset="-122"/>
                <a:cs typeface="Consolas" pitchFamily="49" charset="0"/>
              </a:rPr>
              <a:t>+1</a:t>
            </a:r>
            <a:r>
              <a:rPr kumimoji="1" lang="zh-CN" altLang="en-US" sz="1800" smtClean="0">
                <a:solidFill>
                  <a:srgbClr val="0000FF"/>
                </a:solidFill>
                <a:latin typeface="Consolas" pitchFamily="49" charset="0"/>
                <a:ea typeface="仿宋" pitchFamily="49" charset="-122"/>
                <a:cs typeface="Consolas" pitchFamily="49" charset="0"/>
              </a:rPr>
              <a:t>，开始</a:t>
            </a:r>
            <a:r>
              <a:rPr kumimoji="1" lang="zh-CN" altLang="en-US" sz="1800" dirty="0">
                <a:solidFill>
                  <a:srgbClr val="0000FF"/>
                </a:solidFill>
                <a:latin typeface="Consolas" pitchFamily="49" charset="0"/>
                <a:ea typeface="仿宋" pitchFamily="49" charset="-122"/>
                <a:cs typeface="Consolas" pitchFamily="49" charset="0"/>
              </a:rPr>
              <a:t>一个新的归并段。</a:t>
            </a:r>
          </a:p>
          <a:p>
            <a:pPr algn="just">
              <a:lnSpc>
                <a:spcPct val="12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7</a:t>
            </a:r>
            <a:r>
              <a:rPr kumimoji="1" lang="zh-CN" altLang="en-US" sz="1800" dirty="0">
                <a:solidFill>
                  <a:srgbClr val="0000FF"/>
                </a:solidFill>
                <a:latin typeface="Consolas" pitchFamily="49" charset="0"/>
                <a:ea typeface="仿宋" pitchFamily="49" charset="-122"/>
                <a:cs typeface="Consolas" pitchFamily="49" charset="0"/>
              </a:rPr>
              <a:t>）若工作区</a:t>
            </a:r>
            <a:r>
              <a:rPr kumimoji="1" lang="zh-CN" altLang="en-US" sz="1800">
                <a:solidFill>
                  <a:srgbClr val="0000FF"/>
                </a:solidFill>
                <a:latin typeface="Consolas" pitchFamily="49" charset="0"/>
                <a:ea typeface="仿宋" pitchFamily="49" charset="-122"/>
                <a:cs typeface="Consolas" pitchFamily="49" charset="0"/>
              </a:rPr>
              <a:t>已</a:t>
            </a:r>
            <a:r>
              <a:rPr kumimoji="1" lang="zh-CN" altLang="en-US" sz="1800" smtClean="0">
                <a:solidFill>
                  <a:srgbClr val="0000FF"/>
                </a:solidFill>
                <a:latin typeface="Consolas" pitchFamily="49" charset="0"/>
                <a:ea typeface="仿宋" pitchFamily="49" charset="-122"/>
                <a:cs typeface="Consolas" pitchFamily="49" charset="0"/>
              </a:rPr>
              <a:t>空，则</a:t>
            </a:r>
            <a:r>
              <a:rPr kumimoji="1" lang="zh-CN" altLang="en-US" sz="1800" dirty="0">
                <a:solidFill>
                  <a:srgbClr val="0000FF"/>
                </a:solidFill>
                <a:latin typeface="Consolas" pitchFamily="49" charset="0"/>
                <a:ea typeface="仿宋" pitchFamily="49" charset="-122"/>
                <a:cs typeface="Consolas" pitchFamily="49" charset="0"/>
              </a:rPr>
              <a:t>初始归并段已全部产生；否则转（</a:t>
            </a:r>
            <a:r>
              <a:rPr kumimoji="1" lang="en-US" altLang="zh-CN" sz="1800" dirty="0">
                <a:solidFill>
                  <a:srgbClr val="0000FF"/>
                </a:solidFill>
                <a:latin typeface="Consolas" pitchFamily="49" charset="0"/>
                <a:ea typeface="仿宋" pitchFamily="49" charset="-122"/>
                <a:cs typeface="Consolas" pitchFamily="49" charset="0"/>
              </a:rPr>
              <a:t>2</a:t>
            </a:r>
            <a:r>
              <a:rPr kumimoji="1" lang="zh-CN" altLang="en-US" sz="1800" dirty="0">
                <a:solidFill>
                  <a:srgbClr val="0000FF"/>
                </a:solidFill>
                <a:latin typeface="Consolas" pitchFamily="49" charset="0"/>
                <a:ea typeface="仿宋" pitchFamily="49" charset="-122"/>
                <a:cs typeface="Consolas" pitchFamily="49" charset="0"/>
              </a:rPr>
              <a:t>）。</a:t>
            </a:r>
          </a:p>
        </p:txBody>
      </p:sp>
      <p:sp>
        <p:nvSpPr>
          <p:cNvPr id="58371" name="Text Box 3"/>
          <p:cNvSpPr txBox="1">
            <a:spLocks noChangeArrowheads="1"/>
          </p:cNvSpPr>
          <p:nvPr/>
        </p:nvSpPr>
        <p:spPr bwMode="auto">
          <a:xfrm>
            <a:off x="468313" y="333375"/>
            <a:ext cx="2960679" cy="400110"/>
          </a:xfrm>
          <a:prstGeom prst="rect">
            <a:avLst/>
          </a:prstGeom>
          <a:solidFill>
            <a:srgbClr val="000099"/>
          </a:solidFill>
          <a:ln w="38100" algn="ctr">
            <a:noFill/>
            <a:miter lim="800000"/>
            <a:headEnd/>
            <a:tailEnd/>
          </a:ln>
          <a:effectLst/>
        </p:spPr>
        <p:txBody>
          <a:bodyPr wrap="square">
            <a:spAutoFit/>
          </a:bodyPr>
          <a:lstStyle/>
          <a:p>
            <a:pPr>
              <a:spcBef>
                <a:spcPct val="50000"/>
              </a:spcBef>
            </a:pPr>
            <a:r>
              <a:rPr kumimoji="1" lang="zh-CN" altLang="en-US" sz="2000" dirty="0">
                <a:solidFill>
                  <a:schemeClr val="bg1"/>
                </a:solidFill>
                <a:latin typeface="华文中宋" pitchFamily="2" charset="-122"/>
                <a:ea typeface="华文中宋" pitchFamily="2" charset="-122"/>
              </a:rPr>
              <a:t>置换－选择排序方法</a:t>
            </a:r>
          </a:p>
        </p:txBody>
      </p:sp>
      <p:sp>
        <p:nvSpPr>
          <p:cNvPr id="6" name="灯片编号占位符 5"/>
          <p:cNvSpPr>
            <a:spLocks noGrp="1"/>
          </p:cNvSpPr>
          <p:nvPr>
            <p:ph type="sldNum" sz="quarter" idx="12"/>
          </p:nvPr>
        </p:nvSpPr>
        <p:spPr/>
        <p:txBody>
          <a:bodyPr/>
          <a:lstStyle/>
          <a:p>
            <a:fld id="{61B62B3A-2870-408C-9F18-2C674C90AA9B}" type="slidenum">
              <a:rPr lang="en-US" altLang="zh-CN" smtClean="0"/>
              <a:pPr/>
              <a:t>23</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04800" y="560388"/>
            <a:ext cx="8382000" cy="2661370"/>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just">
              <a:lnSpc>
                <a:spcPct val="170000"/>
              </a:lnSpc>
              <a:spcBef>
                <a:spcPct val="50000"/>
              </a:spcBef>
            </a:pPr>
            <a:r>
              <a:rPr kumimoji="1" lang="en-US" altLang="zh-CN" sz="1800" smtClean="0">
                <a:solidFill>
                  <a:srgbClr val="3333CC"/>
                </a:solidFill>
                <a:latin typeface="Consolas" pitchFamily="49" charset="0"/>
                <a:ea typeface="楷体" pitchFamily="49" charset="-122"/>
                <a:cs typeface="Consolas" pitchFamily="49" charset="0"/>
              </a:rPr>
              <a:t>   </a:t>
            </a:r>
            <a:r>
              <a:rPr kumimoji="1" lang="en-US" altLang="zh-CN" sz="1800">
                <a:solidFill>
                  <a:srgbClr val="FF0000"/>
                </a:solidFill>
                <a:latin typeface="Consolas" pitchFamily="49" charset="0"/>
                <a:ea typeface="楷体" pitchFamily="49" charset="-122"/>
                <a:cs typeface="Consolas" pitchFamily="49" charset="0"/>
              </a:rPr>
              <a:t>【</a:t>
            </a:r>
            <a:r>
              <a:rPr kumimoji="1" lang="zh-CN" altLang="en-US" sz="1800">
                <a:solidFill>
                  <a:srgbClr val="FF0000"/>
                </a:solidFill>
                <a:latin typeface="Consolas" pitchFamily="49" charset="0"/>
                <a:ea typeface="楷体" pitchFamily="49" charset="-122"/>
                <a:cs typeface="Consolas" pitchFamily="49" charset="0"/>
              </a:rPr>
              <a:t>例</a:t>
            </a:r>
            <a:r>
              <a:rPr kumimoji="1" lang="en-US" altLang="zh-CN" sz="1800" smtClean="0">
                <a:solidFill>
                  <a:srgbClr val="FF0000"/>
                </a:solidFill>
                <a:latin typeface="Consolas" pitchFamily="49" charset="0"/>
                <a:ea typeface="楷体" pitchFamily="49" charset="-122"/>
                <a:cs typeface="Consolas" pitchFamily="49" charset="0"/>
              </a:rPr>
              <a:t>11-1】</a:t>
            </a:r>
            <a:r>
              <a:rPr kumimoji="1" lang="zh-CN" altLang="en-US" sz="1800" smtClean="0">
                <a:solidFill>
                  <a:srgbClr val="0000FF"/>
                </a:solidFill>
                <a:latin typeface="Consolas" pitchFamily="49" charset="0"/>
                <a:ea typeface="楷体" pitchFamily="49" charset="-122"/>
                <a:cs typeface="Consolas" pitchFamily="49" charset="0"/>
              </a:rPr>
              <a:t>设</a:t>
            </a:r>
            <a:r>
              <a:rPr kumimoji="1" lang="zh-CN" altLang="en-US" sz="1800" dirty="0">
                <a:solidFill>
                  <a:srgbClr val="0000FF"/>
                </a:solidFill>
                <a:latin typeface="Consolas" pitchFamily="49" charset="0"/>
                <a:ea typeface="楷体" pitchFamily="49" charset="-122"/>
                <a:cs typeface="Consolas" pitchFamily="49" charset="0"/>
              </a:rPr>
              <a:t>磁盘文件中共有</a:t>
            </a:r>
            <a:r>
              <a:rPr kumimoji="1" lang="en-US" altLang="zh-CN" sz="1800" dirty="0">
                <a:solidFill>
                  <a:srgbClr val="0000FF"/>
                </a:solidFill>
                <a:latin typeface="Consolas" pitchFamily="49" charset="0"/>
                <a:ea typeface="楷体" pitchFamily="49" charset="-122"/>
                <a:cs typeface="Consolas" pitchFamily="49" charset="0"/>
              </a:rPr>
              <a:t>18</a:t>
            </a:r>
            <a:r>
              <a:rPr kumimoji="1" lang="zh-CN" altLang="en-US" sz="1800">
                <a:solidFill>
                  <a:srgbClr val="0000FF"/>
                </a:solidFill>
                <a:latin typeface="Consolas" pitchFamily="49" charset="0"/>
                <a:ea typeface="楷体" pitchFamily="49" charset="-122"/>
                <a:cs typeface="Consolas" pitchFamily="49" charset="0"/>
              </a:rPr>
              <a:t>个</a:t>
            </a:r>
            <a:r>
              <a:rPr kumimoji="1" lang="zh-CN" altLang="en-US" sz="1800" smtClean="0">
                <a:solidFill>
                  <a:srgbClr val="0000FF"/>
                </a:solidFill>
                <a:latin typeface="Consolas" pitchFamily="49" charset="0"/>
                <a:ea typeface="楷体" pitchFamily="49" charset="-122"/>
                <a:cs typeface="Consolas" pitchFamily="49" charset="0"/>
              </a:rPr>
              <a:t>记录，记录</a:t>
            </a:r>
            <a:r>
              <a:rPr kumimoji="1" lang="zh-CN" altLang="en-US" sz="1800" dirty="0">
                <a:solidFill>
                  <a:srgbClr val="0000FF"/>
                </a:solidFill>
                <a:latin typeface="Consolas" pitchFamily="49" charset="0"/>
                <a:ea typeface="楷体" pitchFamily="49" charset="-122"/>
                <a:cs typeface="Consolas" pitchFamily="49" charset="0"/>
              </a:rPr>
              <a:t>的关键字分别为：</a:t>
            </a:r>
          </a:p>
          <a:p>
            <a:pPr algn="just">
              <a:lnSpc>
                <a:spcPct val="170000"/>
              </a:lnSpc>
              <a:spcBef>
                <a:spcPct val="50000"/>
              </a:spcBef>
            </a:pPr>
            <a:r>
              <a:rPr kumimoji="1" lang="zh-CN" altLang="en-US" sz="1800" dirty="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15</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4</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97</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64</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17</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32</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108</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44</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76</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9</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39</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82</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56</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31</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80</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73</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255</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68</a:t>
            </a:r>
            <a:r>
              <a:rPr kumimoji="1" lang="en-US" altLang="zh-CN" sz="1800" dirty="0">
                <a:solidFill>
                  <a:srgbClr val="0000FF"/>
                </a:solidFill>
                <a:latin typeface="Consolas" pitchFamily="49" charset="0"/>
                <a:ea typeface="楷体" pitchFamily="49" charset="-122"/>
                <a:cs typeface="Consolas" pitchFamily="49" charset="0"/>
              </a:rPr>
              <a:t>}</a:t>
            </a:r>
          </a:p>
          <a:p>
            <a:pPr algn="l">
              <a:lnSpc>
                <a:spcPct val="170000"/>
              </a:lnSpc>
              <a:spcBef>
                <a:spcPct val="50000"/>
              </a:spcBef>
            </a:pPr>
            <a:r>
              <a:rPr kumimoji="1" lang="en-US" altLang="zh-CN" sz="1800" smtClean="0">
                <a:solidFill>
                  <a:srgbClr val="0000FF"/>
                </a:solidFill>
                <a:latin typeface="Consolas" pitchFamily="49" charset="0"/>
                <a:ea typeface="楷体" pitchFamily="49" charset="-122"/>
                <a:cs typeface="Consolas" pitchFamily="49" charset="0"/>
              </a:rPr>
              <a:t>    </a:t>
            </a:r>
            <a:r>
              <a:rPr kumimoji="1" lang="zh-CN" altLang="en-US" sz="1800" dirty="0">
                <a:solidFill>
                  <a:srgbClr val="0000FF"/>
                </a:solidFill>
                <a:latin typeface="Consolas" pitchFamily="49" charset="0"/>
                <a:ea typeface="楷体" pitchFamily="49" charset="-122"/>
                <a:cs typeface="Consolas" pitchFamily="49" charset="0"/>
              </a:rPr>
              <a:t>若内存工作区可容纳</a:t>
            </a:r>
            <a:r>
              <a:rPr kumimoji="1" lang="en-US" altLang="zh-CN" sz="1800" dirty="0">
                <a:solidFill>
                  <a:srgbClr val="0000FF"/>
                </a:solidFill>
                <a:latin typeface="Consolas" pitchFamily="49" charset="0"/>
                <a:ea typeface="楷体" pitchFamily="49" charset="-122"/>
                <a:cs typeface="Consolas" pitchFamily="49" charset="0"/>
              </a:rPr>
              <a:t>5</a:t>
            </a:r>
            <a:r>
              <a:rPr kumimoji="1" lang="zh-CN" altLang="en-US" sz="1800">
                <a:solidFill>
                  <a:srgbClr val="0000FF"/>
                </a:solidFill>
                <a:latin typeface="Consolas" pitchFamily="49" charset="0"/>
                <a:ea typeface="楷体" pitchFamily="49" charset="-122"/>
                <a:cs typeface="Consolas" pitchFamily="49" charset="0"/>
              </a:rPr>
              <a:t>个</a:t>
            </a:r>
            <a:r>
              <a:rPr kumimoji="1" lang="zh-CN" altLang="en-US" sz="1800" smtClean="0">
                <a:solidFill>
                  <a:srgbClr val="0000FF"/>
                </a:solidFill>
                <a:latin typeface="Consolas" pitchFamily="49" charset="0"/>
                <a:ea typeface="楷体" pitchFamily="49" charset="-122"/>
                <a:cs typeface="Consolas" pitchFamily="49" charset="0"/>
              </a:rPr>
              <a:t>记录，用置换－选择</a:t>
            </a:r>
            <a:r>
              <a:rPr kumimoji="1" lang="zh-CN" altLang="en-US" sz="1800" dirty="0">
                <a:solidFill>
                  <a:srgbClr val="0000FF"/>
                </a:solidFill>
                <a:latin typeface="Consolas" pitchFamily="49" charset="0"/>
                <a:ea typeface="楷体" pitchFamily="49" charset="-122"/>
                <a:cs typeface="Consolas" pitchFamily="49" charset="0"/>
              </a:rPr>
              <a:t>排序可产生几个初始</a:t>
            </a:r>
            <a:r>
              <a:rPr kumimoji="1" lang="zh-CN" altLang="en-US" sz="1800">
                <a:solidFill>
                  <a:srgbClr val="0000FF"/>
                </a:solidFill>
                <a:latin typeface="Consolas" pitchFamily="49" charset="0"/>
                <a:ea typeface="楷体" pitchFamily="49" charset="-122"/>
                <a:cs typeface="Consolas" pitchFamily="49" charset="0"/>
              </a:rPr>
              <a:t>归并</a:t>
            </a:r>
            <a:r>
              <a:rPr kumimoji="1" lang="zh-CN" altLang="en-US" sz="1800" smtClean="0">
                <a:solidFill>
                  <a:srgbClr val="0000FF"/>
                </a:solidFill>
                <a:latin typeface="Consolas" pitchFamily="49" charset="0"/>
                <a:ea typeface="楷体" pitchFamily="49" charset="-122"/>
                <a:cs typeface="Consolas" pitchFamily="49" charset="0"/>
              </a:rPr>
              <a:t>段，每个</a:t>
            </a:r>
            <a:r>
              <a:rPr kumimoji="1" lang="zh-CN" altLang="en-US" sz="1800" dirty="0">
                <a:solidFill>
                  <a:srgbClr val="0000FF"/>
                </a:solidFill>
                <a:latin typeface="Consolas" pitchFamily="49" charset="0"/>
                <a:ea typeface="楷体" pitchFamily="49" charset="-122"/>
                <a:cs typeface="Consolas" pitchFamily="49" charset="0"/>
              </a:rPr>
              <a:t>初始归并段包含哪些记录</a:t>
            </a:r>
            <a:r>
              <a:rPr kumimoji="1" lang="en-US" altLang="zh-CN" sz="1800" dirty="0">
                <a:solidFill>
                  <a:srgbClr val="0000FF"/>
                </a:solidFill>
                <a:latin typeface="Consolas" pitchFamily="49" charset="0"/>
                <a:ea typeface="楷体" pitchFamily="49" charset="-122"/>
                <a:cs typeface="Consolas" pitchFamily="49" charset="0"/>
              </a:rPr>
              <a:t>? </a:t>
            </a:r>
          </a:p>
        </p:txBody>
      </p:sp>
      <p:sp>
        <p:nvSpPr>
          <p:cNvPr id="5" name="灯片编号占位符 4"/>
          <p:cNvSpPr>
            <a:spLocks noGrp="1"/>
          </p:cNvSpPr>
          <p:nvPr>
            <p:ph type="sldNum" sz="quarter" idx="12"/>
          </p:nvPr>
        </p:nvSpPr>
        <p:spPr/>
        <p:txBody>
          <a:bodyPr/>
          <a:lstStyle/>
          <a:p>
            <a:fld id="{61B62B3A-2870-408C-9F18-2C674C90AA9B}" type="slidenum">
              <a:rPr lang="en-US" altLang="zh-CN" smtClean="0"/>
              <a:pPr/>
              <a:t>24</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29" name="Rectangle 25"/>
          <p:cNvSpPr>
            <a:spLocks noChangeArrowheads="1"/>
          </p:cNvSpPr>
          <p:nvPr/>
        </p:nvSpPr>
        <p:spPr bwMode="auto">
          <a:xfrm>
            <a:off x="2627313" y="2636838"/>
            <a:ext cx="2735262" cy="6477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98308" name="Text Box 4"/>
          <p:cNvSpPr txBox="1">
            <a:spLocks noChangeArrowheads="1"/>
          </p:cNvSpPr>
          <p:nvPr/>
        </p:nvSpPr>
        <p:spPr bwMode="auto">
          <a:xfrm>
            <a:off x="214282" y="400032"/>
            <a:ext cx="3286148" cy="400110"/>
          </a:xfrm>
          <a:prstGeom prst="rect">
            <a:avLst/>
          </a:prstGeom>
          <a:solidFill>
            <a:srgbClr val="CC00CC"/>
          </a:solidFill>
          <a:ln w="38100" algn="ctr">
            <a:noFill/>
            <a:miter lim="800000"/>
            <a:headEnd/>
            <a:tailEnd/>
          </a:ln>
          <a:effectLst/>
        </p:spPr>
        <p:txBody>
          <a:bodyPr wrap="square">
            <a:spAutoFit/>
          </a:bodyPr>
          <a:lstStyle/>
          <a:p>
            <a:pPr>
              <a:spcBef>
                <a:spcPct val="50000"/>
              </a:spcBef>
            </a:pPr>
            <a:r>
              <a:rPr kumimoji="1" lang="zh-CN" altLang="en-US" sz="2000" dirty="0">
                <a:solidFill>
                  <a:schemeClr val="bg1"/>
                </a:solidFill>
                <a:latin typeface="华文中宋" pitchFamily="2" charset="-122"/>
                <a:ea typeface="华文中宋" pitchFamily="2" charset="-122"/>
                <a:cs typeface="Consolas" pitchFamily="49" charset="0"/>
              </a:rPr>
              <a:t>置换</a:t>
            </a:r>
            <a:r>
              <a:rPr kumimoji="1" lang="en-US" altLang="zh-CN" sz="2000" dirty="0">
                <a:solidFill>
                  <a:schemeClr val="bg1"/>
                </a:solidFill>
                <a:latin typeface="华文中宋" pitchFamily="2" charset="-122"/>
                <a:ea typeface="华文中宋" pitchFamily="2" charset="-122"/>
                <a:cs typeface="Consolas" pitchFamily="49" charset="0"/>
              </a:rPr>
              <a:t>-</a:t>
            </a:r>
            <a:r>
              <a:rPr kumimoji="1" lang="zh-CN" altLang="en-US" sz="2000" dirty="0">
                <a:solidFill>
                  <a:schemeClr val="bg1"/>
                </a:solidFill>
                <a:latin typeface="华文中宋" pitchFamily="2" charset="-122"/>
                <a:ea typeface="华文中宋" pitchFamily="2" charset="-122"/>
                <a:cs typeface="Consolas" pitchFamily="49" charset="0"/>
              </a:rPr>
              <a:t>选择排序</a:t>
            </a:r>
            <a:r>
              <a:rPr kumimoji="1" lang="zh-CN" altLang="en-US" sz="2000" dirty="0" smtClean="0">
                <a:solidFill>
                  <a:schemeClr val="bg1"/>
                </a:solidFill>
                <a:latin typeface="华文中宋" pitchFamily="2" charset="-122"/>
                <a:ea typeface="华文中宋" pitchFamily="2" charset="-122"/>
                <a:cs typeface="Consolas" pitchFamily="49" charset="0"/>
              </a:rPr>
              <a:t>示例演示</a:t>
            </a:r>
            <a:endParaRPr kumimoji="1" lang="zh-CN" altLang="en-US" sz="2000" dirty="0">
              <a:solidFill>
                <a:schemeClr val="bg1"/>
              </a:solidFill>
              <a:latin typeface="华文中宋" pitchFamily="2" charset="-122"/>
              <a:ea typeface="华文中宋" pitchFamily="2" charset="-122"/>
              <a:cs typeface="Consolas" pitchFamily="49" charset="0"/>
            </a:endParaRPr>
          </a:p>
        </p:txBody>
      </p:sp>
      <p:sp>
        <p:nvSpPr>
          <p:cNvPr id="98309" name="Text Box 5"/>
          <p:cNvSpPr txBox="1">
            <a:spLocks noChangeArrowheads="1"/>
          </p:cNvSpPr>
          <p:nvPr/>
        </p:nvSpPr>
        <p:spPr bwMode="auto">
          <a:xfrm>
            <a:off x="2024063"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17</a:t>
            </a:r>
          </a:p>
        </p:txBody>
      </p:sp>
      <p:sp>
        <p:nvSpPr>
          <p:cNvPr id="98310" name="Text Box 6"/>
          <p:cNvSpPr txBox="1">
            <a:spLocks noChangeArrowheads="1"/>
          </p:cNvSpPr>
          <p:nvPr/>
        </p:nvSpPr>
        <p:spPr bwMode="auto">
          <a:xfrm>
            <a:off x="2455863"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32</a:t>
            </a:r>
          </a:p>
        </p:txBody>
      </p:sp>
      <p:sp>
        <p:nvSpPr>
          <p:cNvPr id="98311" name="Text Box 7"/>
          <p:cNvSpPr txBox="1">
            <a:spLocks noChangeArrowheads="1"/>
          </p:cNvSpPr>
          <p:nvPr/>
        </p:nvSpPr>
        <p:spPr bwMode="auto">
          <a:xfrm>
            <a:off x="4230688" y="1579563"/>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9</a:t>
            </a:r>
          </a:p>
        </p:txBody>
      </p:sp>
      <p:sp>
        <p:nvSpPr>
          <p:cNvPr id="98312" name="Text Box 8"/>
          <p:cNvSpPr txBox="1">
            <a:spLocks noChangeArrowheads="1"/>
          </p:cNvSpPr>
          <p:nvPr/>
        </p:nvSpPr>
        <p:spPr bwMode="auto">
          <a:xfrm>
            <a:off x="3400425" y="1577975"/>
            <a:ext cx="3603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a:solidFill>
                  <a:srgbClr val="9900FF"/>
                </a:solidFill>
                <a:latin typeface="Consolas" pitchFamily="49" charset="0"/>
                <a:cs typeface="Consolas" pitchFamily="49" charset="0"/>
              </a:rPr>
              <a:t>44</a:t>
            </a:r>
          </a:p>
        </p:txBody>
      </p:sp>
      <p:sp>
        <p:nvSpPr>
          <p:cNvPr id="98313" name="Text Box 9"/>
          <p:cNvSpPr txBox="1">
            <a:spLocks noChangeArrowheads="1"/>
          </p:cNvSpPr>
          <p:nvPr/>
        </p:nvSpPr>
        <p:spPr bwMode="auto">
          <a:xfrm>
            <a:off x="3832225" y="1577975"/>
            <a:ext cx="3603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76</a:t>
            </a:r>
          </a:p>
        </p:txBody>
      </p:sp>
      <p:sp>
        <p:nvSpPr>
          <p:cNvPr id="98314" name="Text Box 10"/>
          <p:cNvSpPr txBox="1">
            <a:spLocks noChangeArrowheads="1"/>
          </p:cNvSpPr>
          <p:nvPr/>
        </p:nvSpPr>
        <p:spPr bwMode="auto">
          <a:xfrm>
            <a:off x="2895600" y="1568450"/>
            <a:ext cx="452438"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108</a:t>
            </a:r>
          </a:p>
        </p:txBody>
      </p:sp>
      <p:sp>
        <p:nvSpPr>
          <p:cNvPr id="98315" name="Text Box 11"/>
          <p:cNvSpPr txBox="1">
            <a:spLocks noChangeArrowheads="1"/>
          </p:cNvSpPr>
          <p:nvPr/>
        </p:nvSpPr>
        <p:spPr bwMode="auto">
          <a:xfrm>
            <a:off x="4643438"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39</a:t>
            </a:r>
          </a:p>
        </p:txBody>
      </p:sp>
      <p:sp>
        <p:nvSpPr>
          <p:cNvPr id="98316" name="Text Box 12"/>
          <p:cNvSpPr txBox="1">
            <a:spLocks noChangeArrowheads="1"/>
          </p:cNvSpPr>
          <p:nvPr/>
        </p:nvSpPr>
        <p:spPr bwMode="auto">
          <a:xfrm>
            <a:off x="5075238"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82</a:t>
            </a:r>
          </a:p>
        </p:txBody>
      </p:sp>
      <p:sp>
        <p:nvSpPr>
          <p:cNvPr id="98317" name="Text Box 13"/>
          <p:cNvSpPr txBox="1">
            <a:spLocks noChangeArrowheads="1"/>
          </p:cNvSpPr>
          <p:nvPr/>
        </p:nvSpPr>
        <p:spPr bwMode="auto">
          <a:xfrm>
            <a:off x="5507038" y="1579563"/>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56</a:t>
            </a:r>
          </a:p>
        </p:txBody>
      </p:sp>
      <p:sp>
        <p:nvSpPr>
          <p:cNvPr id="98318" name="Text Box 14"/>
          <p:cNvSpPr txBox="1">
            <a:spLocks noChangeArrowheads="1"/>
          </p:cNvSpPr>
          <p:nvPr/>
        </p:nvSpPr>
        <p:spPr bwMode="auto">
          <a:xfrm>
            <a:off x="5919788"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31</a:t>
            </a:r>
          </a:p>
        </p:txBody>
      </p:sp>
      <p:sp>
        <p:nvSpPr>
          <p:cNvPr id="98319" name="Text Box 15"/>
          <p:cNvSpPr txBox="1">
            <a:spLocks noChangeArrowheads="1"/>
          </p:cNvSpPr>
          <p:nvPr/>
        </p:nvSpPr>
        <p:spPr bwMode="auto">
          <a:xfrm>
            <a:off x="6351588"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80</a:t>
            </a:r>
          </a:p>
        </p:txBody>
      </p:sp>
      <p:sp>
        <p:nvSpPr>
          <p:cNvPr id="98320" name="Text Box 16"/>
          <p:cNvSpPr txBox="1">
            <a:spLocks noChangeArrowheads="1"/>
          </p:cNvSpPr>
          <p:nvPr/>
        </p:nvSpPr>
        <p:spPr bwMode="auto">
          <a:xfrm>
            <a:off x="6783388" y="1579563"/>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73</a:t>
            </a:r>
          </a:p>
        </p:txBody>
      </p:sp>
      <p:sp>
        <p:nvSpPr>
          <p:cNvPr id="98321" name="Text Box 17"/>
          <p:cNvSpPr txBox="1">
            <a:spLocks noChangeArrowheads="1"/>
          </p:cNvSpPr>
          <p:nvPr/>
        </p:nvSpPr>
        <p:spPr bwMode="auto">
          <a:xfrm>
            <a:off x="296863"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15</a:t>
            </a:r>
          </a:p>
        </p:txBody>
      </p:sp>
      <p:sp>
        <p:nvSpPr>
          <p:cNvPr id="98322" name="Text Box 18"/>
          <p:cNvSpPr txBox="1">
            <a:spLocks noChangeArrowheads="1"/>
          </p:cNvSpPr>
          <p:nvPr/>
        </p:nvSpPr>
        <p:spPr bwMode="auto">
          <a:xfrm>
            <a:off x="728663"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4</a:t>
            </a:r>
          </a:p>
        </p:txBody>
      </p:sp>
      <p:sp>
        <p:nvSpPr>
          <p:cNvPr id="98323" name="Text Box 19"/>
          <p:cNvSpPr txBox="1">
            <a:spLocks noChangeArrowheads="1"/>
          </p:cNvSpPr>
          <p:nvPr/>
        </p:nvSpPr>
        <p:spPr bwMode="auto">
          <a:xfrm>
            <a:off x="1160463" y="1579563"/>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97</a:t>
            </a:r>
          </a:p>
        </p:txBody>
      </p:sp>
      <p:sp>
        <p:nvSpPr>
          <p:cNvPr id="98324" name="Text Box 20"/>
          <p:cNvSpPr txBox="1">
            <a:spLocks noChangeArrowheads="1"/>
          </p:cNvSpPr>
          <p:nvPr/>
        </p:nvSpPr>
        <p:spPr bwMode="auto">
          <a:xfrm>
            <a:off x="1573213" y="1577975"/>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64</a:t>
            </a:r>
          </a:p>
        </p:txBody>
      </p:sp>
      <p:sp>
        <p:nvSpPr>
          <p:cNvPr id="98325" name="Text Box 21"/>
          <p:cNvSpPr txBox="1">
            <a:spLocks noChangeArrowheads="1"/>
          </p:cNvSpPr>
          <p:nvPr/>
        </p:nvSpPr>
        <p:spPr bwMode="auto">
          <a:xfrm>
            <a:off x="7253288" y="1587500"/>
            <a:ext cx="487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255</a:t>
            </a:r>
          </a:p>
        </p:txBody>
      </p:sp>
      <p:sp>
        <p:nvSpPr>
          <p:cNvPr id="98326" name="Text Box 22"/>
          <p:cNvSpPr txBox="1">
            <a:spLocks noChangeArrowheads="1"/>
          </p:cNvSpPr>
          <p:nvPr/>
        </p:nvSpPr>
        <p:spPr bwMode="auto">
          <a:xfrm>
            <a:off x="7827963" y="1587500"/>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68</a:t>
            </a:r>
          </a:p>
        </p:txBody>
      </p:sp>
      <p:sp>
        <p:nvSpPr>
          <p:cNvPr id="98327" name="Text Box 23"/>
          <p:cNvSpPr txBox="1">
            <a:spLocks noChangeArrowheads="1"/>
          </p:cNvSpPr>
          <p:nvPr/>
        </p:nvSpPr>
        <p:spPr bwMode="auto">
          <a:xfrm>
            <a:off x="8250238" y="1550988"/>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a:t>
            </a:r>
          </a:p>
        </p:txBody>
      </p:sp>
      <p:sp>
        <p:nvSpPr>
          <p:cNvPr id="98328" name="Text Box 24"/>
          <p:cNvSpPr txBox="1">
            <a:spLocks noChangeArrowheads="1"/>
          </p:cNvSpPr>
          <p:nvPr/>
        </p:nvSpPr>
        <p:spPr bwMode="auto">
          <a:xfrm>
            <a:off x="298450" y="1074738"/>
            <a:ext cx="3487732" cy="307777"/>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2000" dirty="0">
                <a:solidFill>
                  <a:srgbClr val="0000FF"/>
                </a:solidFill>
                <a:latin typeface="Consolas" pitchFamily="49" charset="0"/>
                <a:ea typeface="楷体" pitchFamily="49" charset="-122"/>
                <a:cs typeface="Consolas" pitchFamily="49" charset="0"/>
              </a:rPr>
              <a:t>18</a:t>
            </a:r>
            <a:r>
              <a:rPr lang="zh-CN" altLang="en-US" sz="2000" dirty="0">
                <a:solidFill>
                  <a:srgbClr val="0000FF"/>
                </a:solidFill>
                <a:latin typeface="Consolas" pitchFamily="49" charset="0"/>
                <a:ea typeface="楷体" pitchFamily="49" charset="-122"/>
                <a:cs typeface="Consolas" pitchFamily="49" charset="0"/>
              </a:rPr>
              <a:t>个</a:t>
            </a:r>
            <a:r>
              <a:rPr lang="zh-CN" altLang="en-US" sz="2000" dirty="0" smtClean="0">
                <a:solidFill>
                  <a:srgbClr val="0000FF"/>
                </a:solidFill>
                <a:latin typeface="Consolas" pitchFamily="49" charset="0"/>
                <a:ea typeface="楷体" pitchFamily="49" charset="-122"/>
                <a:cs typeface="Consolas" pitchFamily="49" charset="0"/>
              </a:rPr>
              <a:t>记录（</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98330" name="Text Box 26"/>
          <p:cNvSpPr txBox="1">
            <a:spLocks noChangeArrowheads="1"/>
          </p:cNvSpPr>
          <p:nvPr/>
        </p:nvSpPr>
        <p:spPr bwMode="auto">
          <a:xfrm>
            <a:off x="3143240" y="3406975"/>
            <a:ext cx="1798639" cy="246221"/>
          </a:xfrm>
          <a:prstGeom prst="rect">
            <a:avLst/>
          </a:prstGeom>
          <a:noFill/>
          <a:ln w="38100" algn="ctr">
            <a:noFill/>
            <a:miter lim="800000"/>
            <a:headEnd/>
            <a:tailEnd/>
          </a:ln>
          <a:effectLst/>
        </p:spPr>
        <p:txBody>
          <a:bodyPr wrap="square" lIns="0" tIns="0" rIns="0" bIns="0">
            <a:spAutoFit/>
          </a:bodyPr>
          <a:lstStyle/>
          <a:p>
            <a:pPr>
              <a:spcBef>
                <a:spcPct val="50000"/>
              </a:spcBef>
            </a:pPr>
            <a:r>
              <a:rPr lang="zh-CN" altLang="en-US" sz="1600" dirty="0">
                <a:solidFill>
                  <a:srgbClr val="0000FF"/>
                </a:solidFill>
                <a:latin typeface="Consolas" pitchFamily="49" charset="0"/>
                <a:ea typeface="楷体" pitchFamily="49" charset="-122"/>
                <a:cs typeface="Consolas" pitchFamily="49" charset="0"/>
              </a:rPr>
              <a:t>内存</a:t>
            </a:r>
            <a:r>
              <a:rPr lang="zh-CN" altLang="en-US" sz="1600" dirty="0" smtClean="0">
                <a:solidFill>
                  <a:srgbClr val="0000FF"/>
                </a:solidFill>
                <a:latin typeface="Consolas" pitchFamily="49" charset="0"/>
                <a:ea typeface="楷体" pitchFamily="49" charset="-122"/>
                <a:cs typeface="Consolas" pitchFamily="49" charset="0"/>
              </a:rPr>
              <a:t>工作区</a:t>
            </a:r>
            <a:r>
              <a:rPr lang="en-US" altLang="zh-CN" sz="1600" i="1" dirty="0" smtClean="0">
                <a:solidFill>
                  <a:srgbClr val="0000FF"/>
                </a:solidFill>
                <a:latin typeface="Consolas" pitchFamily="49" charset="0"/>
                <a:ea typeface="楷体" pitchFamily="49" charset="-122"/>
                <a:cs typeface="Consolas" pitchFamily="49" charset="0"/>
              </a:rPr>
              <a:t>w</a:t>
            </a:r>
            <a:r>
              <a:rPr lang="en-US" altLang="zh-CN" sz="1600" dirty="0" smtClean="0">
                <a:solidFill>
                  <a:srgbClr val="0000FF"/>
                </a:solidFill>
                <a:latin typeface="Consolas" pitchFamily="49" charset="0"/>
                <a:ea typeface="楷体" pitchFamily="49" charset="-122"/>
                <a:cs typeface="Consolas" pitchFamily="49" charset="0"/>
              </a:rPr>
              <a:t>=5</a:t>
            </a:r>
            <a:endParaRPr lang="zh-CN" altLang="en-US" sz="1600" dirty="0">
              <a:solidFill>
                <a:srgbClr val="0000FF"/>
              </a:solidFill>
              <a:latin typeface="Consolas" pitchFamily="49" charset="0"/>
              <a:ea typeface="楷体" pitchFamily="49" charset="-122"/>
              <a:cs typeface="Consolas" pitchFamily="49" charset="0"/>
            </a:endParaRPr>
          </a:p>
        </p:txBody>
      </p:sp>
      <p:sp>
        <p:nvSpPr>
          <p:cNvPr id="98331" name="Text Box 27"/>
          <p:cNvSpPr txBox="1">
            <a:spLocks noChangeArrowheads="1"/>
          </p:cNvSpPr>
          <p:nvPr/>
        </p:nvSpPr>
        <p:spPr bwMode="auto">
          <a:xfrm>
            <a:off x="971550" y="4484688"/>
            <a:ext cx="1223963" cy="276999"/>
          </a:xfrm>
          <a:prstGeom prst="rect">
            <a:avLst/>
          </a:prstGeom>
          <a:noFill/>
          <a:ln w="38100" algn="ctr">
            <a:noFill/>
            <a:miter lim="800000"/>
            <a:headEnd/>
            <a:tailEnd/>
          </a:ln>
          <a:effectLst/>
        </p:spPr>
        <p:txBody>
          <a:bodyPr lIns="0" tIns="0" rIns="0" bIns="0">
            <a:spAutoFit/>
          </a:bodyPr>
          <a:lstStyle/>
          <a:p>
            <a:pPr algn="l">
              <a:spcBef>
                <a:spcPct val="50000"/>
              </a:spcBef>
            </a:pPr>
            <a:r>
              <a:rPr lang="zh-CN" altLang="en-US" sz="1800" dirty="0">
                <a:solidFill>
                  <a:srgbClr val="0000FF"/>
                </a:solidFill>
                <a:latin typeface="Consolas" pitchFamily="49" charset="0"/>
                <a:ea typeface="楷体" pitchFamily="49" charset="-122"/>
                <a:cs typeface="Consolas" pitchFamily="49" charset="0"/>
              </a:rPr>
              <a:t>归并段</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a:t>
            </a:r>
          </a:p>
        </p:txBody>
      </p:sp>
      <p:sp>
        <p:nvSpPr>
          <p:cNvPr id="98332" name="Text Box 28"/>
          <p:cNvSpPr txBox="1">
            <a:spLocks noChangeArrowheads="1"/>
          </p:cNvSpPr>
          <p:nvPr/>
        </p:nvSpPr>
        <p:spPr bwMode="auto">
          <a:xfrm>
            <a:off x="971550" y="4995863"/>
            <a:ext cx="1223963" cy="276999"/>
          </a:xfrm>
          <a:prstGeom prst="rect">
            <a:avLst/>
          </a:prstGeom>
          <a:noFill/>
          <a:ln w="38100" algn="ctr">
            <a:noFill/>
            <a:miter lim="800000"/>
            <a:headEnd/>
            <a:tailEnd/>
          </a:ln>
          <a:effectLst/>
        </p:spPr>
        <p:txBody>
          <a:bodyPr lIns="0" tIns="0" rIns="0" bIns="0">
            <a:spAutoFit/>
          </a:bodyPr>
          <a:lstStyle/>
          <a:p>
            <a:pPr algn="l">
              <a:spcBef>
                <a:spcPct val="50000"/>
              </a:spcBef>
            </a:pPr>
            <a:r>
              <a:rPr lang="zh-CN" altLang="en-US" sz="1800">
                <a:solidFill>
                  <a:srgbClr val="0000FF"/>
                </a:solidFill>
                <a:latin typeface="Consolas" pitchFamily="49" charset="0"/>
                <a:ea typeface="楷体" pitchFamily="49" charset="-122"/>
                <a:cs typeface="Consolas" pitchFamily="49" charset="0"/>
              </a:rPr>
              <a:t>归并段</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p>
        </p:txBody>
      </p:sp>
      <p:sp>
        <p:nvSpPr>
          <p:cNvPr id="98333" name="Text Box 29"/>
          <p:cNvSpPr txBox="1">
            <a:spLocks noChangeArrowheads="1"/>
          </p:cNvSpPr>
          <p:nvPr/>
        </p:nvSpPr>
        <p:spPr bwMode="auto">
          <a:xfrm>
            <a:off x="5786446" y="2781300"/>
            <a:ext cx="1071570"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i="1" err="1">
                <a:solidFill>
                  <a:srgbClr val="0000FF"/>
                </a:solidFill>
                <a:latin typeface="Consolas" pitchFamily="49" charset="0"/>
                <a:cs typeface="Consolas" pitchFamily="49" charset="0"/>
              </a:rPr>
              <a:t>R</a:t>
            </a:r>
            <a:r>
              <a:rPr lang="en-US" altLang="zh-CN" sz="1800" baseline="-25000" err="1">
                <a:solidFill>
                  <a:srgbClr val="0000FF"/>
                </a:solidFill>
                <a:latin typeface="Consolas" pitchFamily="49" charset="0"/>
                <a:cs typeface="Consolas" pitchFamily="49" charset="0"/>
              </a:rPr>
              <a:t>min</a:t>
            </a:r>
            <a:r>
              <a:rPr lang="en-US" altLang="zh-CN" sz="1800" smtClean="0">
                <a:solidFill>
                  <a:srgbClr val="0000FF"/>
                </a:solidFill>
                <a:latin typeface="Consolas" pitchFamily="49" charset="0"/>
                <a:cs typeface="Consolas" pitchFamily="49" charset="0"/>
              </a:rPr>
              <a:t>=  4</a:t>
            </a:r>
            <a:endParaRPr lang="en-US" altLang="zh-CN" sz="1800" dirty="0">
              <a:solidFill>
                <a:srgbClr val="0000FF"/>
              </a:solidFill>
              <a:latin typeface="Consolas" pitchFamily="49" charset="0"/>
              <a:cs typeface="Consolas" pitchFamily="49" charset="0"/>
            </a:endParaRPr>
          </a:p>
        </p:txBody>
      </p:sp>
      <p:sp>
        <p:nvSpPr>
          <p:cNvPr id="98334" name="Text Box 30"/>
          <p:cNvSpPr txBox="1">
            <a:spLocks noChangeArrowheads="1"/>
          </p:cNvSpPr>
          <p:nvPr/>
        </p:nvSpPr>
        <p:spPr bwMode="auto">
          <a:xfrm>
            <a:off x="6516688" y="2781300"/>
            <a:ext cx="503237"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15</a:t>
            </a:r>
          </a:p>
        </p:txBody>
      </p:sp>
      <p:sp>
        <p:nvSpPr>
          <p:cNvPr id="98335" name="Text Box 31"/>
          <p:cNvSpPr txBox="1">
            <a:spLocks noChangeArrowheads="1"/>
          </p:cNvSpPr>
          <p:nvPr/>
        </p:nvSpPr>
        <p:spPr bwMode="auto">
          <a:xfrm>
            <a:off x="6516688" y="2781300"/>
            <a:ext cx="503238"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17</a:t>
            </a:r>
          </a:p>
        </p:txBody>
      </p:sp>
      <p:sp>
        <p:nvSpPr>
          <p:cNvPr id="98336" name="Text Box 32"/>
          <p:cNvSpPr txBox="1">
            <a:spLocks noChangeArrowheads="1"/>
          </p:cNvSpPr>
          <p:nvPr/>
        </p:nvSpPr>
        <p:spPr bwMode="auto">
          <a:xfrm>
            <a:off x="6516688" y="2787650"/>
            <a:ext cx="503237"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32</a:t>
            </a:r>
          </a:p>
        </p:txBody>
      </p:sp>
      <p:sp>
        <p:nvSpPr>
          <p:cNvPr id="98338" name="Text Box 34"/>
          <p:cNvSpPr txBox="1">
            <a:spLocks noChangeArrowheads="1"/>
          </p:cNvSpPr>
          <p:nvPr/>
        </p:nvSpPr>
        <p:spPr bwMode="auto">
          <a:xfrm>
            <a:off x="6516688" y="2833688"/>
            <a:ext cx="503237"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44</a:t>
            </a:r>
          </a:p>
        </p:txBody>
      </p:sp>
      <p:sp>
        <p:nvSpPr>
          <p:cNvPr id="98339" name="Text Box 35"/>
          <p:cNvSpPr txBox="1">
            <a:spLocks noChangeArrowheads="1"/>
          </p:cNvSpPr>
          <p:nvPr/>
        </p:nvSpPr>
        <p:spPr bwMode="auto">
          <a:xfrm>
            <a:off x="6516688" y="2805113"/>
            <a:ext cx="503237"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64</a:t>
            </a:r>
          </a:p>
        </p:txBody>
      </p:sp>
      <p:sp>
        <p:nvSpPr>
          <p:cNvPr id="98340" name="Text Box 36"/>
          <p:cNvSpPr txBox="1">
            <a:spLocks noChangeArrowheads="1"/>
          </p:cNvSpPr>
          <p:nvPr/>
        </p:nvSpPr>
        <p:spPr bwMode="auto">
          <a:xfrm>
            <a:off x="6516688" y="2805113"/>
            <a:ext cx="503237"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76</a:t>
            </a:r>
          </a:p>
        </p:txBody>
      </p:sp>
      <p:sp>
        <p:nvSpPr>
          <p:cNvPr id="98341" name="Text Box 37"/>
          <p:cNvSpPr txBox="1">
            <a:spLocks noChangeArrowheads="1"/>
          </p:cNvSpPr>
          <p:nvPr/>
        </p:nvSpPr>
        <p:spPr bwMode="auto">
          <a:xfrm>
            <a:off x="6516688" y="2781300"/>
            <a:ext cx="503237"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82</a:t>
            </a:r>
          </a:p>
        </p:txBody>
      </p:sp>
      <p:sp>
        <p:nvSpPr>
          <p:cNvPr id="98342" name="Text Box 38"/>
          <p:cNvSpPr txBox="1">
            <a:spLocks noChangeArrowheads="1"/>
          </p:cNvSpPr>
          <p:nvPr/>
        </p:nvSpPr>
        <p:spPr bwMode="auto">
          <a:xfrm>
            <a:off x="6516688" y="2781300"/>
            <a:ext cx="503237"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9900FF"/>
                </a:solidFill>
                <a:latin typeface="Consolas" pitchFamily="49" charset="0"/>
                <a:cs typeface="Consolas" pitchFamily="49" charset="0"/>
              </a:rPr>
              <a:t>97</a:t>
            </a:r>
          </a:p>
        </p:txBody>
      </p:sp>
      <p:sp>
        <p:nvSpPr>
          <p:cNvPr id="98343" name="Text Box 39"/>
          <p:cNvSpPr txBox="1">
            <a:spLocks noChangeArrowheads="1"/>
          </p:cNvSpPr>
          <p:nvPr/>
        </p:nvSpPr>
        <p:spPr bwMode="auto">
          <a:xfrm>
            <a:off x="6516688" y="2781300"/>
            <a:ext cx="912832" cy="276999"/>
          </a:xfrm>
          <a:prstGeom prst="rect">
            <a:avLst/>
          </a:prstGeom>
          <a:solidFill>
            <a:schemeClr val="bg1"/>
          </a:solidFill>
          <a:ln w="38100" algn="ctr">
            <a:noFill/>
            <a:miter lim="800000"/>
            <a:headEnd/>
            <a:tailEnd/>
          </a:ln>
          <a:effectLst/>
        </p:spPr>
        <p:txBody>
          <a:bodyPr wrap="square" lIns="0" tIns="0" rIns="0" bIns="0">
            <a:spAutoFit/>
          </a:bodyPr>
          <a:lstStyle/>
          <a:p>
            <a:pPr>
              <a:spcBef>
                <a:spcPct val="50000"/>
              </a:spcBef>
            </a:pPr>
            <a:r>
              <a:rPr lang="en-US" altLang="zh-CN" sz="1800">
                <a:solidFill>
                  <a:srgbClr val="9900FF"/>
                </a:solidFill>
                <a:latin typeface="Consolas" pitchFamily="49" charset="0"/>
                <a:cs typeface="Consolas" pitchFamily="49" charset="0"/>
              </a:rPr>
              <a:t>108</a:t>
            </a:r>
          </a:p>
        </p:txBody>
      </p:sp>
      <p:sp>
        <p:nvSpPr>
          <p:cNvPr id="98344" name="Text Box 40"/>
          <p:cNvSpPr txBox="1">
            <a:spLocks noChangeArrowheads="1"/>
          </p:cNvSpPr>
          <p:nvPr/>
        </p:nvSpPr>
        <p:spPr bwMode="auto">
          <a:xfrm>
            <a:off x="6516688" y="2781300"/>
            <a:ext cx="984270" cy="276999"/>
          </a:xfrm>
          <a:prstGeom prst="rect">
            <a:avLst/>
          </a:prstGeom>
          <a:solidFill>
            <a:schemeClr val="bg1"/>
          </a:solidFill>
          <a:ln w="38100" algn="ctr">
            <a:noFill/>
            <a:miter lim="800000"/>
            <a:headEnd/>
            <a:tailEnd/>
          </a:ln>
          <a:effectLst/>
        </p:spPr>
        <p:txBody>
          <a:bodyPr wrap="square" lIns="0" tIns="0" rIns="0" bIns="0">
            <a:spAutoFit/>
          </a:bodyPr>
          <a:lstStyle/>
          <a:p>
            <a:pPr>
              <a:spcBef>
                <a:spcPct val="50000"/>
              </a:spcBef>
            </a:pPr>
            <a:r>
              <a:rPr lang="en-US" altLang="zh-CN" sz="1800">
                <a:solidFill>
                  <a:srgbClr val="9900FF"/>
                </a:solidFill>
                <a:latin typeface="Consolas" pitchFamily="49" charset="0"/>
                <a:cs typeface="Consolas" pitchFamily="49" charset="0"/>
              </a:rPr>
              <a:t>9</a:t>
            </a:r>
          </a:p>
        </p:txBody>
      </p:sp>
      <p:sp>
        <p:nvSpPr>
          <p:cNvPr id="98345" name="Text Box 41"/>
          <p:cNvSpPr txBox="1">
            <a:spLocks noChangeArrowheads="1"/>
          </p:cNvSpPr>
          <p:nvPr/>
        </p:nvSpPr>
        <p:spPr bwMode="auto">
          <a:xfrm>
            <a:off x="857224" y="5500702"/>
            <a:ext cx="7848600" cy="369332"/>
          </a:xfrm>
          <a:prstGeom prst="rect">
            <a:avLst/>
          </a:prstGeom>
          <a:noFill/>
          <a:ln w="38100" algn="ctr">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楷体" pitchFamily="49" charset="-122"/>
                <a:cs typeface="Consolas" pitchFamily="49" charset="0"/>
              </a:rPr>
              <a:t>依次</a:t>
            </a:r>
            <a:r>
              <a:rPr lang="zh-CN" altLang="en-US" sz="1800" smtClean="0">
                <a:solidFill>
                  <a:srgbClr val="0000FF"/>
                </a:solidFill>
                <a:latin typeface="Consolas" pitchFamily="49" charset="0"/>
                <a:ea typeface="楷体" pitchFamily="49" charset="-122"/>
                <a:cs typeface="Consolas" pitchFamily="49" charset="0"/>
              </a:rPr>
              <a:t>类推，产生</a:t>
            </a:r>
            <a:r>
              <a:rPr lang="zh-CN" altLang="en-US" sz="1800" dirty="0">
                <a:solidFill>
                  <a:srgbClr val="0000FF"/>
                </a:solidFill>
                <a:latin typeface="Consolas" pitchFamily="49" charset="0"/>
                <a:ea typeface="楷体" pitchFamily="49" charset="-122"/>
                <a:cs typeface="Consolas" pitchFamily="49" charset="0"/>
              </a:rPr>
              <a:t>归并段</a:t>
            </a:r>
            <a:r>
              <a:rPr lang="en-US" altLang="zh-CN" sz="1800" dirty="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9</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39</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68</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73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80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255</a:t>
            </a:r>
            <a:endParaRPr lang="en-US" altLang="zh-CN" sz="1800" dirty="0">
              <a:solidFill>
                <a:srgbClr val="0000FF"/>
              </a:solidFill>
              <a:latin typeface="Consolas" pitchFamily="49" charset="0"/>
              <a:ea typeface="楷体" pitchFamily="49" charset="-122"/>
              <a:cs typeface="Consolas" pitchFamily="49" charset="0"/>
            </a:endParaRPr>
          </a:p>
        </p:txBody>
      </p:sp>
      <p:sp>
        <p:nvSpPr>
          <p:cNvPr id="41" name="灯片编号占位符 40"/>
          <p:cNvSpPr>
            <a:spLocks noGrp="1"/>
          </p:cNvSpPr>
          <p:nvPr>
            <p:ph type="sldNum" sz="quarter" idx="12"/>
          </p:nvPr>
        </p:nvSpPr>
        <p:spPr/>
        <p:txBody>
          <a:bodyPr/>
          <a:lstStyle/>
          <a:p>
            <a:fld id="{61B62B3A-2870-408C-9F18-2C674C90AA9B}" type="slidenum">
              <a:rPr lang="en-US" altLang="zh-CN" smtClean="0"/>
              <a:pPr/>
              <a:t>25</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302 0.00533 C 0.03316 0.01343 0.09202 0.03056 0.13368 0.05417 C 0.17535 0.07778 0.23889 0.12524 0.26285 0.14676 C 0.28681 0.16829 0.27448 0.17547 0.27761 0.18311 " pathEditMode="relative" rAng="0" ptsTypes="aaaa">
                                      <p:cBhvr>
                                        <p:cTn id="6" dur="2000" fill="hold"/>
                                        <p:tgtEl>
                                          <p:spTgt spid="98321"/>
                                        </p:tgtEl>
                                        <p:attrNameLst>
                                          <p:attrName>ppt_x</p:attrName>
                                          <p:attrName>ppt_y</p:attrName>
                                        </p:attrNameLst>
                                      </p:cBhvr>
                                      <p:rCtr x="137" y="89"/>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125 0.00926 C 0.07291 0.02223 0.13333 0.03519 0.17222 0.05186 C 0.21093 0.06852 0.22864 0.08704 0.24583 0.10926 C 0.26302 0.13149 0.26892 0.15834 0.275 0.18519 " pathEditMode="fixed" rAng="0" ptsTypes="aaaA">
                                      <p:cBhvr>
                                        <p:cTn id="9" dur="2000" fill="hold"/>
                                        <p:tgtEl>
                                          <p:spTgt spid="98322"/>
                                        </p:tgtEl>
                                        <p:attrNameLst>
                                          <p:attrName>ppt_x</p:attrName>
                                          <p:attrName>ppt_y</p:attrName>
                                        </p:attrNameLst>
                                      </p:cBhvr>
                                      <p:rCtr x="131" y="88"/>
                                    </p:animMotion>
                                  </p:childTnLst>
                                </p:cTn>
                              </p:par>
                            </p:childTnLst>
                          </p:cTn>
                        </p:par>
                        <p:par>
                          <p:cTn id="10" fill="hold">
                            <p:stCondLst>
                              <p:cond delay="4000"/>
                            </p:stCondLst>
                            <p:childTnLst>
                              <p:par>
                                <p:cTn id="11" presetID="0" presetClass="path" presetSubtype="0" accel="50000" decel="50000" fill="hold" grpId="0" nodeType="afterEffect">
                                  <p:stCondLst>
                                    <p:cond delay="0"/>
                                  </p:stCondLst>
                                  <p:childTnLst>
                                    <p:animMotion origin="layout" path="M 0.00833 0.00555 C 0.02291 0.01111 0.03767 0.01666 0.05833 0.02037 C 0.07899 0.02407 0.10555 0.01666 0.13194 0.02777 C 0.15833 0.03889 0.19184 0.06088 0.21666 0.08703 C 0.24149 0.11319 0.26771 0.16412 0.28125 0.18449 " pathEditMode="fixed" rAng="0" ptsTypes="aaaaa">
                                      <p:cBhvr>
                                        <p:cTn id="12" dur="2000" fill="hold"/>
                                        <p:tgtEl>
                                          <p:spTgt spid="98323"/>
                                        </p:tgtEl>
                                        <p:attrNameLst>
                                          <p:attrName>ppt_x</p:attrName>
                                          <p:attrName>ppt_y</p:attrName>
                                        </p:attrNameLst>
                                      </p:cBhvr>
                                      <p:rCtr x="136" y="89"/>
                                    </p:animMotion>
                                  </p:childTnLst>
                                </p:cTn>
                              </p:par>
                            </p:childTnLst>
                          </p:cTn>
                        </p:par>
                        <p:par>
                          <p:cTn id="13" fill="hold">
                            <p:stCondLst>
                              <p:cond delay="6000"/>
                            </p:stCondLst>
                            <p:childTnLst>
                              <p:par>
                                <p:cTn id="14" presetID="0" presetClass="path" presetSubtype="0" accel="50000" decel="50000" fill="hold" grpId="0" nodeType="afterEffect">
                                  <p:stCondLst>
                                    <p:cond delay="0"/>
                                  </p:stCondLst>
                                  <p:childTnLst>
                                    <p:animMotion origin="layout" path="M 0.01111 0.01112 C 0.02465 0.01019 0.03836 0.0095 0.05972 0.01482 C 0.08107 0.02014 0.11059 0.02755 0.13889 0.0426 C 0.16718 0.05764 0.20277 0.08195 0.22916 0.10556 C 0.25555 0.12917 0.28298 0.16829 0.29722 0.18473 " pathEditMode="fixed" rAng="0" ptsTypes="aaaaa">
                                      <p:cBhvr>
                                        <p:cTn id="15" dur="2000" fill="hold"/>
                                        <p:tgtEl>
                                          <p:spTgt spid="98324"/>
                                        </p:tgtEl>
                                        <p:attrNameLst>
                                          <p:attrName>ppt_x</p:attrName>
                                          <p:attrName>ppt_y</p:attrName>
                                        </p:attrNameLst>
                                      </p:cBhvr>
                                      <p:rCtr x="143" y="86"/>
                                    </p:animMotion>
                                  </p:childTnLst>
                                </p:cTn>
                              </p:par>
                            </p:childTnLst>
                          </p:cTn>
                        </p:par>
                        <p:par>
                          <p:cTn id="16" fill="hold">
                            <p:stCondLst>
                              <p:cond delay="8000"/>
                            </p:stCondLst>
                            <p:childTnLst>
                              <p:par>
                                <p:cTn id="17" presetID="0" presetClass="path" presetSubtype="0" accel="50000" decel="50000" fill="hold" grpId="0" nodeType="afterEffect">
                                  <p:stCondLst>
                                    <p:cond delay="0"/>
                                  </p:stCondLst>
                                  <p:childTnLst>
                                    <p:animMotion origin="layout" path="M 0.00417 0.00741 C 0.03681 0.00602 0.06962 0.00463 0.10278 0.01667 C 0.13594 0.02871 0.17031 0.05163 0.20278 0.07963 C 0.23525 0.10764 0.27813 0.16297 0.29792 0.18473 " pathEditMode="fixed" rAng="0" ptsTypes="aaaa">
                                      <p:cBhvr>
                                        <p:cTn id="18" dur="2000" fill="hold"/>
                                        <p:tgtEl>
                                          <p:spTgt spid="98309"/>
                                        </p:tgtEl>
                                        <p:attrNameLst>
                                          <p:attrName>ppt_x</p:attrName>
                                          <p:attrName>ppt_y</p:attrName>
                                        </p:attrNameLst>
                                      </p:cBhvr>
                                      <p:rCtr x="147" y="87"/>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8333"/>
                                        </p:tgtEl>
                                        <p:attrNameLst>
                                          <p:attrName>style.visibility</p:attrName>
                                        </p:attrNameLst>
                                      </p:cBhvr>
                                      <p:to>
                                        <p:strVal val="visible"/>
                                      </p:to>
                                    </p:set>
                                    <p:animEffect transition="in" filter="wipe(left)">
                                      <p:cBhvr>
                                        <p:cTn id="23" dur="500"/>
                                        <p:tgtEl>
                                          <p:spTgt spid="98333"/>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1" nodeType="clickEffect">
                                  <p:stCondLst>
                                    <p:cond delay="0"/>
                                  </p:stCondLst>
                                  <p:childTnLst>
                                    <p:animMotion origin="layout" path="M 0.27604 0.1838 C 0.27257 0.2044 0.26284 0.27848 0.25486 0.30788 C 0.24687 0.33727 0.2467 0.34167 0.22847 0.36065 C 0.21024 0.37963 0.16284 0.40903 0.14548 0.42176 " pathEditMode="fixed" rAng="0" ptsTypes="aaaa">
                                      <p:cBhvr>
                                        <p:cTn id="27" dur="2000" fill="hold"/>
                                        <p:tgtEl>
                                          <p:spTgt spid="98322"/>
                                        </p:tgtEl>
                                        <p:attrNameLst>
                                          <p:attrName>ppt_x</p:attrName>
                                          <p:attrName>ppt_y</p:attrName>
                                        </p:attrNameLst>
                                      </p:cBhvr>
                                      <p:rCtr x="-65" y="119"/>
                                    </p:animMotion>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0" nodeType="clickEffect">
                                  <p:stCondLst>
                                    <p:cond delay="0"/>
                                  </p:stCondLst>
                                  <p:childTnLst>
                                    <p:animMotion origin="layout" path="M 0.00903 0.01482 C 0.01598 0.01343 0.02309 0.0125 0.03612 0.04075 C 0.04914 0.06899 0.07674 0.15394 0.08733 0.1838 " pathEditMode="fixed" rAng="0" ptsTypes="aaa">
                                      <p:cBhvr>
                                        <p:cTn id="31" dur="2000" fill="hold"/>
                                        <p:tgtEl>
                                          <p:spTgt spid="98310"/>
                                        </p:tgtEl>
                                        <p:attrNameLst>
                                          <p:attrName>ppt_x</p:attrName>
                                          <p:attrName>ppt_y</p:attrName>
                                        </p:attrNameLst>
                                      </p:cBhvr>
                                      <p:rCtr x="39" y="83"/>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8334"/>
                                        </p:tgtEl>
                                        <p:attrNameLst>
                                          <p:attrName>style.visibility</p:attrName>
                                        </p:attrNameLst>
                                      </p:cBhvr>
                                      <p:to>
                                        <p:strVal val="visible"/>
                                      </p:to>
                                    </p:set>
                                    <p:animEffect transition="in" filter="wipe(left)">
                                      <p:cBhvr>
                                        <p:cTn id="36" dur="500"/>
                                        <p:tgtEl>
                                          <p:spTgt spid="98334"/>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0.27292 0.19028 C 0.27743 0.19283 0.28195 0.19561 0.28125 0.22176 C 0.28056 0.24792 0.2757 0.31297 0.26875 0.34676 C 0.26181 0.38056 0.24566 0.40811 0.23959 0.42408 " pathEditMode="fixed" rAng="0" ptsTypes="aaaa">
                                      <p:cBhvr>
                                        <p:cTn id="40" dur="2000" fill="hold"/>
                                        <p:tgtEl>
                                          <p:spTgt spid="98321"/>
                                        </p:tgtEl>
                                        <p:attrNameLst>
                                          <p:attrName>ppt_x</p:attrName>
                                          <p:attrName>ppt_y</p:attrName>
                                        </p:attrNameLst>
                                      </p:cBhvr>
                                      <p:rCtr x="-12" y="117"/>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0.01597 0.01458 C 0.02049 0.02314 0.025 0.03194 0.02639 0.04884 C 0.02778 0.06574 0.0309 0.09259 0.02431 0.11551 C 0.01771 0.13842 -0.00486 0.17129 -0.01267 0.18588 " pathEditMode="fixed" rAng="0" ptsTypes="aaaa">
                                      <p:cBhvr>
                                        <p:cTn id="44" dur="2000" fill="hold"/>
                                        <p:tgtEl>
                                          <p:spTgt spid="98314"/>
                                        </p:tgtEl>
                                        <p:attrNameLst>
                                          <p:attrName>ppt_x</p:attrName>
                                          <p:attrName>ppt_y</p:attrName>
                                        </p:attrNameLst>
                                      </p:cBhvr>
                                      <p:rCtr x="-7" y="86"/>
                                    </p:animMotion>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8335"/>
                                        </p:tgtEl>
                                        <p:attrNameLst>
                                          <p:attrName>style.visibility</p:attrName>
                                        </p:attrNameLst>
                                      </p:cBhvr>
                                      <p:to>
                                        <p:strVal val="visible"/>
                                      </p:to>
                                    </p:set>
                                    <p:animEffect transition="in" filter="wipe(left)">
                                      <p:cBhvr>
                                        <p:cTn id="49" dur="500"/>
                                        <p:tgtEl>
                                          <p:spTgt spid="98335"/>
                                        </p:tgtEl>
                                      </p:cBhvr>
                                    </p:animEffec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1" nodeType="clickEffect">
                                  <p:stCondLst>
                                    <p:cond delay="0"/>
                                  </p:stCondLst>
                                  <p:childTnLst>
                                    <p:animMotion origin="layout" path="M 0.29792 0.18473 C 0.29948 0.19514 0.31025 0.22801 0.30695 0.24769 C 0.30365 0.26737 0.31268 0.27408 0.27778 0.30325 C 0.24288 0.33241 0.13507 0.39769 0.09757 0.42269 " pathEditMode="fixed" rAng="0" ptsTypes="aaaa">
                                      <p:cBhvr>
                                        <p:cTn id="53" dur="2000" fill="hold"/>
                                        <p:tgtEl>
                                          <p:spTgt spid="98309"/>
                                        </p:tgtEl>
                                        <p:attrNameLst>
                                          <p:attrName>ppt_x</p:attrName>
                                          <p:attrName>ppt_y</p:attrName>
                                        </p:attrNameLst>
                                      </p:cBhvr>
                                      <p:rCtr x="-93" y="119"/>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0" nodeType="clickEffect">
                                  <p:stCondLst>
                                    <p:cond delay="0"/>
                                  </p:stCondLst>
                                  <p:childTnLst>
                                    <p:animMotion origin="layout" path="M 0.00973 0.01019 C 0.01945 0.01852 0.02934 0.02709 0.04792 0.04167 C 0.0665 0.05625 0.10504 0.07338 0.12153 0.09723 C 0.13802 0.12107 0.14254 0.15255 0.14723 0.18426 " pathEditMode="fixed" rAng="0" ptsTypes="aaaA">
                                      <p:cBhvr>
                                        <p:cTn id="57" dur="2000" fill="hold"/>
                                        <p:tgtEl>
                                          <p:spTgt spid="98312"/>
                                        </p:tgtEl>
                                        <p:attrNameLst>
                                          <p:attrName>ppt_x</p:attrName>
                                          <p:attrName>ppt_y</p:attrName>
                                        </p:attrNameLst>
                                      </p:cBhvr>
                                      <p:rCtr x="69" y="87"/>
                                    </p:animMotion>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8336"/>
                                        </p:tgtEl>
                                        <p:attrNameLst>
                                          <p:attrName>style.visibility</p:attrName>
                                        </p:attrNameLst>
                                      </p:cBhvr>
                                      <p:to>
                                        <p:strVal val="visible"/>
                                      </p:to>
                                    </p:set>
                                    <p:animEffect transition="in" filter="wipe(left)">
                                      <p:cBhvr>
                                        <p:cTn id="62" dur="500"/>
                                        <p:tgtEl>
                                          <p:spTgt spid="98336"/>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0.08577 0.19237 C 0.08698 0.18357 0.08837 0.175 0.09063 0.21366 C 0.09289 0.25232 0.09619 0.33797 0.09966 0.42385 " pathEditMode="fixed" rAng="0" ptsTypes="aaA">
                                      <p:cBhvr>
                                        <p:cTn id="66" dur="2000" fill="hold"/>
                                        <p:tgtEl>
                                          <p:spTgt spid="98310"/>
                                        </p:tgtEl>
                                        <p:attrNameLst>
                                          <p:attrName>ppt_x</p:attrName>
                                          <p:attrName>ppt_y</p:attrName>
                                        </p:attrNameLst>
                                      </p:cBhvr>
                                      <p:rCtr x="7" y="107"/>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0" nodeType="clickEffect">
                                  <p:stCondLst>
                                    <p:cond delay="0"/>
                                  </p:stCondLst>
                                  <p:childTnLst>
                                    <p:animMotion origin="layout" path="M 0.00416 0.0213 C 0.01024 0.01852 0.01597 0.01598 0.00486 0.04352 C -0.00625 0.07107 -0.04862 0.15672 -0.06268 0.18658 " pathEditMode="fixed" rAng="0" ptsTypes="aaa">
                                      <p:cBhvr>
                                        <p:cTn id="70" dur="2000" fill="hold"/>
                                        <p:tgtEl>
                                          <p:spTgt spid="98313"/>
                                        </p:tgtEl>
                                        <p:attrNameLst>
                                          <p:attrName>ppt_x</p:attrName>
                                          <p:attrName>ppt_y</p:attrName>
                                        </p:attrNameLst>
                                      </p:cBhvr>
                                      <p:rCtr x="-28" y="80"/>
                                    </p:animMotion>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8338"/>
                                        </p:tgtEl>
                                        <p:attrNameLst>
                                          <p:attrName>style.visibility</p:attrName>
                                        </p:attrNameLst>
                                      </p:cBhvr>
                                      <p:to>
                                        <p:strVal val="visible"/>
                                      </p:to>
                                    </p:set>
                                    <p:animEffect transition="in" filter="wipe(left)">
                                      <p:cBhvr>
                                        <p:cTn id="75" dur="500"/>
                                        <p:tgtEl>
                                          <p:spTgt spid="98338"/>
                                        </p:tgtEl>
                                      </p:cBhvr>
                                    </p:animEffec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15434 0.1875 C 0.16164 0.21621 0.1691 0.24491 0.16997 0.26667 C 0.17084 0.28843 0.18143 0.29213 0.15955 0.31806 C 0.13768 0.34399 0.0882 0.38311 0.03872 0.42223 " pathEditMode="fixed" rAng="0" ptsTypes="aaaA">
                                      <p:cBhvr>
                                        <p:cTn id="79" dur="2000" fill="hold"/>
                                        <p:tgtEl>
                                          <p:spTgt spid="98312"/>
                                        </p:tgtEl>
                                        <p:attrNameLst>
                                          <p:attrName>ppt_x</p:attrName>
                                          <p:attrName>ppt_y</p:attrName>
                                        </p:attrNameLst>
                                      </p:cBhvr>
                                      <p:rCtr x="-44" y="117"/>
                                    </p:animMotion>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grpId="0" nodeType="clickEffect">
                                  <p:stCondLst>
                                    <p:cond delay="0"/>
                                  </p:stCondLst>
                                  <p:childTnLst>
                                    <p:animMotion origin="layout" path="M -0.00208 0.01666 C 0.00278 0.025 0.00781 0.03333 0.01563 0.04583 C 0.02344 0.05833 0.03733 0.06851 0.04479 0.09166 C 0.05226 0.11481 0.05625 0.14976 0.06042 0.18472 " pathEditMode="fixed" rAng="0" ptsTypes="aaaA">
                                      <p:cBhvr>
                                        <p:cTn id="83" dur="2000" fill="hold"/>
                                        <p:tgtEl>
                                          <p:spTgt spid="98311"/>
                                        </p:tgtEl>
                                        <p:attrNameLst>
                                          <p:attrName>ppt_x</p:attrName>
                                          <p:attrName>ppt_y</p:attrName>
                                        </p:attrNameLst>
                                      </p:cBhvr>
                                      <p:rCtr x="31" y="84"/>
                                    </p:animMotion>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8339"/>
                                        </p:tgtEl>
                                        <p:attrNameLst>
                                          <p:attrName>style.visibility</p:attrName>
                                        </p:attrNameLst>
                                      </p:cBhvr>
                                      <p:to>
                                        <p:strVal val="visible"/>
                                      </p:to>
                                    </p:set>
                                    <p:animEffect transition="in" filter="wipe(left)">
                                      <p:cBhvr>
                                        <p:cTn id="88" dur="500"/>
                                        <p:tgtEl>
                                          <p:spTgt spid="98339"/>
                                        </p:tgtEl>
                                      </p:cBhvr>
                                    </p:animEffec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1" nodeType="clickEffect">
                                  <p:stCondLst>
                                    <p:cond delay="0"/>
                                  </p:stCondLst>
                                  <p:childTnLst>
                                    <p:animMotion origin="layout" path="M 0.29722 0.18473 C 0.30017 0.18565 0.30312 0.18658 0.30243 0.22639 C 0.30173 0.26621 0.29461 0.39098 0.29305 0.42362 " pathEditMode="fixed" rAng="0" ptsTypes="aaA">
                                      <p:cBhvr>
                                        <p:cTn id="92" dur="2000" fill="hold"/>
                                        <p:tgtEl>
                                          <p:spTgt spid="98324"/>
                                        </p:tgtEl>
                                        <p:attrNameLst>
                                          <p:attrName>ppt_x</p:attrName>
                                          <p:attrName>ppt_y</p:attrName>
                                        </p:attrNameLst>
                                      </p:cBhvr>
                                      <p:rCtr x="1" y="119"/>
                                    </p:animMotion>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0" nodeType="clickEffect">
                                  <p:stCondLst>
                                    <p:cond delay="0"/>
                                  </p:stCondLst>
                                  <p:childTnLst>
                                    <p:animMotion origin="layout" path="M 0.01146 0.02223 C 0.01424 0.02454 0.01719 0.02709 0.01979 0.0375 C 0.0224 0.04792 0.03698 0.06019 0.02708 0.08473 C 0.01719 0.10926 -0.01128 0.147 -0.03958 0.18473 " pathEditMode="fixed" rAng="0" ptsTypes="aaaA">
                                      <p:cBhvr>
                                        <p:cTn id="96" dur="2000" fill="hold"/>
                                        <p:tgtEl>
                                          <p:spTgt spid="98315"/>
                                        </p:tgtEl>
                                        <p:attrNameLst>
                                          <p:attrName>ppt_x</p:attrName>
                                          <p:attrName>ppt_y</p:attrName>
                                        </p:attrNameLst>
                                      </p:cBhvr>
                                      <p:rCtr x="-13" y="81"/>
                                    </p:animMotion>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98340"/>
                                        </p:tgtEl>
                                        <p:attrNameLst>
                                          <p:attrName>style.visibility</p:attrName>
                                        </p:attrNameLst>
                                      </p:cBhvr>
                                      <p:to>
                                        <p:strVal val="visible"/>
                                      </p:to>
                                    </p:set>
                                    <p:animEffect transition="in" filter="wipe(left)">
                                      <p:cBhvr>
                                        <p:cTn id="101" dur="500"/>
                                        <p:tgtEl>
                                          <p:spTgt spid="98340"/>
                                        </p:tgtEl>
                                      </p:cBhvr>
                                    </p:animEffec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grpId="1" nodeType="clickEffect">
                                  <p:stCondLst>
                                    <p:cond delay="0"/>
                                  </p:stCondLst>
                                  <p:childTnLst>
                                    <p:animMotion origin="layout" path="M -0.06476 0.18473 C -0.04862 0.19514 -0.03247 0.20579 -0.00539 0.22917 C 0.0217 0.25255 0.08125 0.2926 0.09774 0.325 C 0.11423 0.35741 0.10381 0.39051 0.09357 0.42362 " pathEditMode="fixed" rAng="0" ptsTypes="aaaA">
                                      <p:cBhvr>
                                        <p:cTn id="105" dur="2000" fill="hold"/>
                                        <p:tgtEl>
                                          <p:spTgt spid="98313"/>
                                        </p:tgtEl>
                                        <p:attrNameLst>
                                          <p:attrName>ppt_x</p:attrName>
                                          <p:attrName>ppt_y</p:attrName>
                                        </p:attrNameLst>
                                      </p:cBhvr>
                                      <p:rCtr x="89" y="119"/>
                                    </p:animMotion>
                                  </p:childTnLst>
                                </p:cTn>
                              </p:par>
                            </p:childTnLst>
                          </p:cTn>
                        </p:par>
                      </p:childTnLst>
                    </p:cTn>
                  </p:par>
                  <p:par>
                    <p:cTn id="106" fill="hold">
                      <p:stCondLst>
                        <p:cond delay="indefinite"/>
                      </p:stCondLst>
                      <p:childTnLst>
                        <p:par>
                          <p:cTn id="107" fill="hold">
                            <p:stCondLst>
                              <p:cond delay="0"/>
                            </p:stCondLst>
                            <p:childTnLst>
                              <p:par>
                                <p:cTn id="108" presetID="0" presetClass="path" presetSubtype="0" accel="50000" decel="50000" fill="hold" grpId="0" nodeType="clickEffect">
                                  <p:stCondLst>
                                    <p:cond delay="0"/>
                                  </p:stCondLst>
                                  <p:childTnLst>
                                    <p:animMotion origin="layout" path="M -2.77778E-6 0.01389 C 0.01632 0.01991 0.0316 0.0257 -0.00104 0.05417 C -0.03368 0.08264 -0.15503 0.15788 -0.19548 0.18519 " pathEditMode="fixed" rAng="0" ptsTypes="aaa">
                                      <p:cBhvr>
                                        <p:cTn id="109" dur="2000" fill="hold"/>
                                        <p:tgtEl>
                                          <p:spTgt spid="98316"/>
                                        </p:tgtEl>
                                        <p:attrNameLst>
                                          <p:attrName>ppt_x</p:attrName>
                                          <p:attrName>ppt_y</p:attrName>
                                        </p:attrNameLst>
                                      </p:cBhvr>
                                      <p:rCtr x="-82" y="86"/>
                                    </p:animMotion>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98341"/>
                                        </p:tgtEl>
                                        <p:attrNameLst>
                                          <p:attrName>style.visibility</p:attrName>
                                        </p:attrNameLst>
                                      </p:cBhvr>
                                      <p:to>
                                        <p:strVal val="visible"/>
                                      </p:to>
                                    </p:set>
                                    <p:animEffect transition="in" filter="wipe(left)">
                                      <p:cBhvr>
                                        <p:cTn id="114" dur="500"/>
                                        <p:tgtEl>
                                          <p:spTgt spid="98341"/>
                                        </p:tgtEl>
                                      </p:cBhvr>
                                    </p:animEffect>
                                  </p:childTnLst>
                                </p:cTn>
                              </p:par>
                            </p:childTnLst>
                          </p:cTn>
                        </p:par>
                      </p:childTnLst>
                    </p:cTn>
                  </p:par>
                  <p:par>
                    <p:cTn id="115" fill="hold">
                      <p:stCondLst>
                        <p:cond delay="indefinite"/>
                      </p:stCondLst>
                      <p:childTnLst>
                        <p:par>
                          <p:cTn id="116" fill="hold">
                            <p:stCondLst>
                              <p:cond delay="0"/>
                            </p:stCondLst>
                            <p:childTnLst>
                              <p:par>
                                <p:cTn id="117" presetID="0" presetClass="path" presetSubtype="0" accel="50000" decel="50000" fill="hold" grpId="1" nodeType="clickEffect">
                                  <p:stCondLst>
                                    <p:cond delay="0"/>
                                  </p:stCondLst>
                                  <p:childTnLst>
                                    <p:animMotion origin="layout" path="M -0.19687 0.19213 C -0.175 0.19607 -0.15312 0.20024 -0.11771 0.22408 C -0.08229 0.24792 -0.00521 0.30232 0.01563 0.33519 C 0.03646 0.36806 0.02188 0.39468 0.00729 0.4213 " pathEditMode="fixed" rAng="0" ptsTypes="aaaA">
                                      <p:cBhvr>
                                        <p:cTn id="118" dur="2000" fill="hold"/>
                                        <p:tgtEl>
                                          <p:spTgt spid="98316"/>
                                        </p:tgtEl>
                                        <p:attrNameLst>
                                          <p:attrName>ppt_x</p:attrName>
                                          <p:attrName>ppt_y</p:attrName>
                                        </p:attrNameLst>
                                      </p:cBhvr>
                                      <p:rCtr x="117" y="115"/>
                                    </p:animMotion>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grpId="0" nodeType="clickEffect">
                                  <p:stCondLst>
                                    <p:cond delay="0"/>
                                  </p:stCondLst>
                                  <p:childTnLst>
                                    <p:animMotion origin="layout" path="M -0.00485 0.01828 C -0.10087 0.02453 -0.19688 0.03101 -0.23715 0.05856 C -0.27743 0.0861 -0.26198 0.13471 -0.24653 0.18356 " pathEditMode="relative" ptsTypes="aaA">
                                      <p:cBhvr>
                                        <p:cTn id="122" dur="2000" fill="hold"/>
                                        <p:tgtEl>
                                          <p:spTgt spid="98317"/>
                                        </p:tgtEl>
                                        <p:attrNameLst>
                                          <p:attrName>ppt_x</p:attrName>
                                          <p:attrName>ppt_y</p:attrName>
                                        </p:attrNameLst>
                                      </p:cBhvr>
                                    </p:animMotion>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98342"/>
                                        </p:tgtEl>
                                        <p:attrNameLst>
                                          <p:attrName>style.visibility</p:attrName>
                                        </p:attrNameLst>
                                      </p:cBhvr>
                                      <p:to>
                                        <p:strVal val="visible"/>
                                      </p:to>
                                    </p:set>
                                    <p:animEffect transition="in" filter="wipe(left)">
                                      <p:cBhvr>
                                        <p:cTn id="127" dur="500"/>
                                        <p:tgtEl>
                                          <p:spTgt spid="98342"/>
                                        </p:tgtEl>
                                      </p:cBhvr>
                                    </p:animEffect>
                                  </p:childTnLst>
                                </p:cTn>
                              </p:par>
                            </p:childTnLst>
                          </p:cTn>
                        </p:par>
                      </p:childTnLst>
                    </p:cTn>
                  </p:par>
                  <p:par>
                    <p:cTn id="128" fill="hold">
                      <p:stCondLst>
                        <p:cond delay="indefinite"/>
                      </p:stCondLst>
                      <p:childTnLst>
                        <p:par>
                          <p:cTn id="129" fill="hold">
                            <p:stCondLst>
                              <p:cond delay="0"/>
                            </p:stCondLst>
                            <p:childTnLst>
                              <p:par>
                                <p:cTn id="130" presetID="0" presetClass="path" presetSubtype="0" accel="50000" decel="50000" fill="hold" grpId="1" nodeType="clickEffect">
                                  <p:stCondLst>
                                    <p:cond delay="0"/>
                                  </p:stCondLst>
                                  <p:childTnLst>
                                    <p:animMotion origin="layout" path="M 0.28264 0.18703 C 0.28698 0.18564 0.29149 0.18426 0.3243 0.20231 C 0.35712 0.22037 0.45243 0.25879 0.47951 0.29537 C 0.5066 0.33194 0.4967 0.37685 0.4868 0.42176 " pathEditMode="fixed" rAng="0" ptsTypes="aaaA">
                                      <p:cBhvr>
                                        <p:cTn id="131" dur="2000" fill="hold"/>
                                        <p:tgtEl>
                                          <p:spTgt spid="98323"/>
                                        </p:tgtEl>
                                        <p:attrNameLst>
                                          <p:attrName>ppt_x</p:attrName>
                                          <p:attrName>ppt_y</p:attrName>
                                        </p:attrNameLst>
                                      </p:cBhvr>
                                      <p:rCtr x="112" y="116"/>
                                    </p:animMotion>
                                  </p:childTnLst>
                                </p:cTn>
                              </p:par>
                            </p:childTnLst>
                          </p:cTn>
                        </p:par>
                      </p:childTnLst>
                    </p:cTn>
                  </p:par>
                  <p:par>
                    <p:cTn id="132" fill="hold">
                      <p:stCondLst>
                        <p:cond delay="indefinite"/>
                      </p:stCondLst>
                      <p:childTnLst>
                        <p:par>
                          <p:cTn id="133" fill="hold">
                            <p:stCondLst>
                              <p:cond delay="0"/>
                            </p:stCondLst>
                            <p:childTnLst>
                              <p:par>
                                <p:cTn id="134" presetID="0" presetClass="path" presetSubtype="0" accel="50000" decel="50000" fill="hold" grpId="0" nodeType="clickEffect">
                                  <p:stCondLst>
                                    <p:cond delay="0"/>
                                  </p:stCondLst>
                                  <p:childTnLst>
                                    <p:animMotion origin="layout" path="M -3.88889E-6 -4.81481E-6 C -0.0934 0.02246 -0.18611 0.04283 -0.22604 0.07362 C -0.26597 0.1044 -0.23663 0.16204 -0.23941 0.18519 " pathEditMode="fixed" rAng="0" ptsTypes="aaa">
                                      <p:cBhvr>
                                        <p:cTn id="135" dur="2000" fill="hold"/>
                                        <p:tgtEl>
                                          <p:spTgt spid="98318"/>
                                        </p:tgtEl>
                                        <p:attrNameLst>
                                          <p:attrName>ppt_x</p:attrName>
                                          <p:attrName>ppt_y</p:attrName>
                                        </p:attrNameLst>
                                      </p:cBhvr>
                                      <p:rCtr x="-133" y="93"/>
                                    </p:animMotion>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98343"/>
                                        </p:tgtEl>
                                        <p:attrNameLst>
                                          <p:attrName>style.visibility</p:attrName>
                                        </p:attrNameLst>
                                      </p:cBhvr>
                                      <p:to>
                                        <p:strVal val="visible"/>
                                      </p:to>
                                    </p:set>
                                    <p:animEffect transition="in" filter="wipe(left)">
                                      <p:cBhvr>
                                        <p:cTn id="140" dur="500"/>
                                        <p:tgtEl>
                                          <p:spTgt spid="98343"/>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1" nodeType="clickEffect">
                                  <p:stCondLst>
                                    <p:cond delay="0"/>
                                  </p:stCondLst>
                                  <p:childTnLst>
                                    <p:animMotion origin="layout" path="M -0.00608 0.19907 C -0.00694 0.19699 -0.00781 0.1949 0.04288 0.20601 C 0.09358 0.21713 0.2441 0.2456 0.29809 0.26574 C 0.35208 0.28588 0.35903 0.30069 0.36684 0.32685 C 0.37465 0.35301 0.34861 0.40694 0.34496 0.42268 " pathEditMode="fixed" rAng="0" ptsTypes="aaaaA">
                                      <p:cBhvr>
                                        <p:cTn id="144" dur="2000" fill="hold"/>
                                        <p:tgtEl>
                                          <p:spTgt spid="98314"/>
                                        </p:tgtEl>
                                        <p:attrNameLst>
                                          <p:attrName>ppt_x</p:attrName>
                                          <p:attrName>ppt_y</p:attrName>
                                        </p:attrNameLst>
                                      </p:cBhvr>
                                      <p:rCtr x="189" y="110"/>
                                    </p:animMotion>
                                  </p:childTnLst>
                                </p:cTn>
                              </p:par>
                            </p:childTnLst>
                          </p:cTn>
                        </p:par>
                      </p:childTnLst>
                    </p:cTn>
                  </p:par>
                  <p:par>
                    <p:cTn id="145" fill="hold">
                      <p:stCondLst>
                        <p:cond delay="indefinite"/>
                      </p:stCondLst>
                      <p:childTnLst>
                        <p:par>
                          <p:cTn id="146" fill="hold">
                            <p:stCondLst>
                              <p:cond delay="0"/>
                            </p:stCondLst>
                            <p:childTnLst>
                              <p:par>
                                <p:cTn id="147" presetID="0" presetClass="path" presetSubtype="0" accel="50000" decel="50000" fill="hold" grpId="0" nodeType="clickEffect">
                                  <p:stCondLst>
                                    <p:cond delay="0"/>
                                  </p:stCondLst>
                                  <p:childTnLst>
                                    <p:animMotion origin="layout" path="M -0.01875 0.00973 C -0.02327 0.01366 -0.02761 0.0176 -0.08646 0.02223 C -0.14532 0.02686 -0.3224 0.01042 -0.37188 0.0375 C -0.42136 0.06459 -0.38073 0.15394 -0.38299 0.1845 " pathEditMode="fixed" rAng="0" ptsTypes="aaaa">
                                      <p:cBhvr>
                                        <p:cTn id="148" dur="2000" fill="hold"/>
                                        <p:tgtEl>
                                          <p:spTgt spid="98319"/>
                                        </p:tgtEl>
                                        <p:attrNameLst>
                                          <p:attrName>ppt_x</p:attrName>
                                          <p:attrName>ppt_y</p:attrName>
                                        </p:attrNameLst>
                                      </p:cBhvr>
                                      <p:rCtr x="-201" y="87"/>
                                    </p:animMotion>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98332"/>
                                        </p:tgtEl>
                                        <p:attrNameLst>
                                          <p:attrName>style.visibility</p:attrName>
                                        </p:attrNameLst>
                                      </p:cBhvr>
                                      <p:to>
                                        <p:strVal val="visible"/>
                                      </p:to>
                                    </p:set>
                                    <p:animEffect transition="in" filter="wipe(left)">
                                      <p:cBhvr>
                                        <p:cTn id="153" dur="500"/>
                                        <p:tgtEl>
                                          <p:spTgt spid="9833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98344"/>
                                        </p:tgtEl>
                                        <p:attrNameLst>
                                          <p:attrName>style.visibility</p:attrName>
                                        </p:attrNameLst>
                                      </p:cBhvr>
                                      <p:to>
                                        <p:strVal val="visible"/>
                                      </p:to>
                                    </p:set>
                                    <p:animEffect transition="in" filter="wipe(left)">
                                      <p:cBhvr>
                                        <p:cTn id="158" dur="500"/>
                                        <p:tgtEl>
                                          <p:spTgt spid="98344"/>
                                        </p:tgtEl>
                                      </p:cBhvr>
                                    </p:animEffect>
                                  </p:childTnLst>
                                </p:cTn>
                              </p:par>
                            </p:childTnLst>
                          </p:cTn>
                        </p:par>
                      </p:childTnLst>
                    </p:cTn>
                  </p:par>
                  <p:par>
                    <p:cTn id="159" fill="hold">
                      <p:stCondLst>
                        <p:cond delay="indefinite"/>
                      </p:stCondLst>
                      <p:childTnLst>
                        <p:par>
                          <p:cTn id="160" fill="hold">
                            <p:stCondLst>
                              <p:cond delay="0"/>
                            </p:stCondLst>
                            <p:childTnLst>
                              <p:par>
                                <p:cTn id="161" presetID="0" presetClass="path" presetSubtype="0" accel="50000" decel="50000" fill="hold" grpId="1" nodeType="clickEffect">
                                  <p:stCondLst>
                                    <p:cond delay="0"/>
                                  </p:stCondLst>
                                  <p:childTnLst>
                                    <p:animMotion origin="layout" path="M 0.06198 0.18449 C 0.11649 0.23217 0.17101 0.27986 0.12031 0.3331 C 0.06962 0.38634 -0.08628 0.44514 -0.24219 0.50393 " pathEditMode="fixed" rAng="0" ptsTypes="aaA">
                                      <p:cBhvr>
                                        <p:cTn id="162" dur="2000" fill="hold"/>
                                        <p:tgtEl>
                                          <p:spTgt spid="98311"/>
                                        </p:tgtEl>
                                        <p:attrNameLst>
                                          <p:attrName>ppt_x</p:attrName>
                                          <p:attrName>ppt_y</p:attrName>
                                        </p:attrNameLst>
                                      </p:cBhvr>
                                      <p:rCtr x="-98" y="160"/>
                                    </p:animMotion>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98345"/>
                                        </p:tgtEl>
                                        <p:attrNameLst>
                                          <p:attrName>style.visibility</p:attrName>
                                        </p:attrNameLst>
                                      </p:cBhvr>
                                      <p:to>
                                        <p:strVal val="visible"/>
                                      </p:to>
                                    </p:set>
                                    <p:animEffect transition="in" filter="wipe(left)">
                                      <p:cBhvr>
                                        <p:cTn id="167" dur="500"/>
                                        <p:tgtEl>
                                          <p:spTgt spid="9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98309" grpId="1"/>
      <p:bldP spid="98310" grpId="0"/>
      <p:bldP spid="98310" grpId="1"/>
      <p:bldP spid="98311" grpId="0"/>
      <p:bldP spid="98311" grpId="1"/>
      <p:bldP spid="98312" grpId="0"/>
      <p:bldP spid="98312" grpId="1"/>
      <p:bldP spid="98313" grpId="0"/>
      <p:bldP spid="98313" grpId="1"/>
      <p:bldP spid="98314" grpId="0"/>
      <p:bldP spid="98314" grpId="1"/>
      <p:bldP spid="98315" grpId="0"/>
      <p:bldP spid="98316" grpId="0"/>
      <p:bldP spid="98316" grpId="1"/>
      <p:bldP spid="98317" grpId="0"/>
      <p:bldP spid="98318" grpId="0"/>
      <p:bldP spid="98319" grpId="0"/>
      <p:bldP spid="98321" grpId="0"/>
      <p:bldP spid="98321" grpId="1"/>
      <p:bldP spid="98322" grpId="0"/>
      <p:bldP spid="98322" grpId="1"/>
      <p:bldP spid="98323" grpId="0"/>
      <p:bldP spid="98323" grpId="1"/>
      <p:bldP spid="98324" grpId="0"/>
      <p:bldP spid="98324" grpId="1"/>
      <p:bldP spid="98332" grpId="0"/>
      <p:bldP spid="98333" grpId="0"/>
      <p:bldP spid="98334" grpId="0" animBg="1"/>
      <p:bldP spid="98335" grpId="0" animBg="1"/>
      <p:bldP spid="98336" grpId="0" animBg="1"/>
      <p:bldP spid="98338" grpId="0" animBg="1"/>
      <p:bldP spid="98339" grpId="0" animBg="1"/>
      <p:bldP spid="98340" grpId="0" animBg="1"/>
      <p:bldP spid="98341" grpId="0" animBg="1"/>
      <p:bldP spid="98342" grpId="0" animBg="1"/>
      <p:bldP spid="98343" grpId="0" animBg="1"/>
      <p:bldP spid="98344" grpId="0" animBg="1"/>
      <p:bldP spid="983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14282" y="400032"/>
            <a:ext cx="5000660" cy="400110"/>
          </a:xfrm>
          <a:prstGeom prst="rect">
            <a:avLst/>
          </a:prstGeom>
          <a:solidFill>
            <a:srgbClr val="CC00CC"/>
          </a:solidFill>
          <a:ln w="38100" algn="ctr">
            <a:noFill/>
            <a:miter lim="800000"/>
            <a:headEnd/>
            <a:tailEnd/>
          </a:ln>
          <a:effectLst/>
        </p:spPr>
        <p:txBody>
          <a:bodyPr wrap="square">
            <a:spAutoFit/>
          </a:bodyPr>
          <a:lstStyle/>
          <a:p>
            <a:pPr>
              <a:spcBef>
                <a:spcPct val="50000"/>
              </a:spcBef>
            </a:pPr>
            <a:r>
              <a:rPr kumimoji="1" lang="zh-CN" altLang="en-US" sz="2000" dirty="0">
                <a:solidFill>
                  <a:schemeClr val="bg1"/>
                </a:solidFill>
                <a:latin typeface="华文中宋" pitchFamily="2" charset="-122"/>
                <a:ea typeface="华文中宋" pitchFamily="2" charset="-122"/>
                <a:cs typeface="Consolas" pitchFamily="49" charset="0"/>
              </a:rPr>
              <a:t>置换</a:t>
            </a:r>
            <a:r>
              <a:rPr kumimoji="1" lang="en-US" altLang="zh-CN" sz="2000" dirty="0">
                <a:solidFill>
                  <a:schemeClr val="bg1"/>
                </a:solidFill>
                <a:latin typeface="华文中宋" pitchFamily="2" charset="-122"/>
                <a:ea typeface="华文中宋" pitchFamily="2" charset="-122"/>
                <a:cs typeface="Consolas" pitchFamily="49" charset="0"/>
              </a:rPr>
              <a:t>-</a:t>
            </a:r>
            <a:r>
              <a:rPr kumimoji="1" lang="zh-CN" altLang="en-US" sz="2000">
                <a:solidFill>
                  <a:schemeClr val="bg1"/>
                </a:solidFill>
                <a:latin typeface="华文中宋" pitchFamily="2" charset="-122"/>
                <a:ea typeface="华文中宋" pitchFamily="2" charset="-122"/>
                <a:cs typeface="Consolas" pitchFamily="49" charset="0"/>
              </a:rPr>
              <a:t>选择</a:t>
            </a:r>
            <a:r>
              <a:rPr kumimoji="1" lang="zh-CN" altLang="en-US" sz="2000" smtClean="0">
                <a:solidFill>
                  <a:schemeClr val="bg1"/>
                </a:solidFill>
                <a:latin typeface="华文中宋" pitchFamily="2" charset="-122"/>
                <a:ea typeface="华文中宋" pitchFamily="2" charset="-122"/>
                <a:cs typeface="Consolas" pitchFamily="49" charset="0"/>
              </a:rPr>
              <a:t>排序中关键字比较次数分析</a:t>
            </a:r>
            <a:endParaRPr kumimoji="1" lang="zh-CN" altLang="en-US" sz="2000" dirty="0">
              <a:solidFill>
                <a:schemeClr val="bg1"/>
              </a:solidFill>
              <a:latin typeface="华文中宋" pitchFamily="2" charset="-122"/>
              <a:ea typeface="华文中宋" pitchFamily="2" charset="-122"/>
              <a:cs typeface="Consolas" pitchFamily="49" charset="0"/>
            </a:endParaRPr>
          </a:p>
        </p:txBody>
      </p:sp>
      <p:sp>
        <p:nvSpPr>
          <p:cNvPr id="4" name="TextBox 3"/>
          <p:cNvSpPr txBox="1"/>
          <p:nvPr/>
        </p:nvSpPr>
        <p:spPr>
          <a:xfrm>
            <a:off x="428596" y="1214422"/>
            <a:ext cx="8286808" cy="400110"/>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共有</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个记录，</a:t>
            </a:r>
            <a:r>
              <a:rPr kumimoji="1" lang="zh-CN" altLang="en-US" sz="2000" smtClean="0">
                <a:solidFill>
                  <a:srgbClr val="0000FF"/>
                </a:solidFill>
                <a:latin typeface="Consolas" pitchFamily="49" charset="0"/>
                <a:ea typeface="楷体" pitchFamily="49" charset="-122"/>
                <a:cs typeface="Consolas" pitchFamily="49" charset="0"/>
              </a:rPr>
              <a:t>内存工作区</a:t>
            </a:r>
            <a:r>
              <a:rPr kumimoji="1" lang="en-US" altLang="zh-CN" sz="2000" smtClean="0">
                <a:solidFill>
                  <a:srgbClr val="0000FF"/>
                </a:solidFill>
                <a:latin typeface="Consolas" pitchFamily="49" charset="0"/>
                <a:ea typeface="楷体" pitchFamily="49" charset="-122"/>
                <a:cs typeface="Consolas" pitchFamily="49" charset="0"/>
              </a:rPr>
              <a:t>WA</a:t>
            </a:r>
            <a:r>
              <a:rPr kumimoji="1" lang="zh-CN" altLang="en-US" sz="2000" smtClean="0">
                <a:solidFill>
                  <a:srgbClr val="0000FF"/>
                </a:solidFill>
                <a:latin typeface="Consolas" pitchFamily="49" charset="0"/>
                <a:ea typeface="楷体" pitchFamily="49" charset="-122"/>
                <a:cs typeface="Consolas" pitchFamily="49" charset="0"/>
              </a:rPr>
              <a:t>的容量为</a:t>
            </a:r>
            <a:r>
              <a:rPr kumimoji="1" lang="en-US" altLang="zh-CN" sz="2000" i="1" smtClean="0">
                <a:solidFill>
                  <a:srgbClr val="0000FF"/>
                </a:solidFill>
                <a:latin typeface="Consolas" pitchFamily="49" charset="0"/>
                <a:ea typeface="楷体" pitchFamily="49" charset="-122"/>
                <a:cs typeface="Consolas" pitchFamily="49" charset="0"/>
              </a:rPr>
              <a:t>w</a:t>
            </a:r>
            <a:r>
              <a:rPr kumimoji="1"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71472" y="1928802"/>
            <a:ext cx="8143932"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若在</a:t>
            </a:r>
            <a:r>
              <a:rPr lang="en-US" altLang="zh-CN" sz="1800" i="1" smtClean="0">
                <a:solidFill>
                  <a:srgbClr val="0000FF"/>
                </a:solidFill>
                <a:latin typeface="Consolas" pitchFamily="49" charset="0"/>
                <a:ea typeface="仿宋" pitchFamily="49" charset="-122"/>
                <a:cs typeface="Consolas" pitchFamily="49" charset="0"/>
              </a:rPr>
              <a:t>w</a:t>
            </a:r>
            <a:r>
              <a:rPr lang="zh-CN" altLang="en-US" sz="1800" smtClean="0">
                <a:solidFill>
                  <a:srgbClr val="0000FF"/>
                </a:solidFill>
                <a:latin typeface="Consolas" pitchFamily="49" charset="0"/>
                <a:ea typeface="仿宋" pitchFamily="49" charset="-122"/>
                <a:cs typeface="Consolas" pitchFamily="49" charset="0"/>
              </a:rPr>
              <a:t>个记录中选取最小关键字的采用简单比较方法，每次需要</a:t>
            </a:r>
            <a:r>
              <a:rPr lang="en-US" altLang="zh-CN" sz="1800" i="1" smtClean="0">
                <a:solidFill>
                  <a:srgbClr val="0000FF"/>
                </a:solidFill>
                <a:latin typeface="Consolas" pitchFamily="49" charset="0"/>
                <a:ea typeface="仿宋" pitchFamily="49" charset="-122"/>
                <a:cs typeface="Consolas" pitchFamily="49" charset="0"/>
              </a:rPr>
              <a:t>w</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次比较。</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总的时间复杂度为</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nw</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1B62B3A-2870-408C-9F18-2C674C90AA9B}" type="slidenum">
              <a:rPr lang="en-US" altLang="zh-CN" smtClean="0"/>
              <a:pPr/>
              <a:t>26</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Text Box 10" descr="再生纸"/>
          <p:cNvSpPr txBox="1">
            <a:spLocks noChangeArrowheads="1"/>
          </p:cNvSpPr>
          <p:nvPr/>
        </p:nvSpPr>
        <p:spPr bwMode="auto">
          <a:xfrm>
            <a:off x="357158" y="199618"/>
            <a:ext cx="3571900" cy="514738"/>
          </a:xfrm>
          <a:prstGeom prst="rect">
            <a:avLst/>
          </a:prstGeom>
          <a:solidFill>
            <a:srgbClr val="CC00CC">
              <a:alpha val="99000"/>
            </a:srgbClr>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3">
            <a:schemeClr val="accent5"/>
          </a:fillRef>
          <a:effectRef idx="2">
            <a:schemeClr val="accent5"/>
          </a:effectRef>
          <a:fontRef idx="minor">
            <a:schemeClr val="lt1"/>
          </a:fontRef>
        </p:style>
        <p:txBody>
          <a:bodyPr wrap="square" tIns="72000" bIns="72000">
            <a:spAutoFit/>
          </a:bodyPr>
          <a:lstStyle/>
          <a:p>
            <a:pPr>
              <a:spcBef>
                <a:spcPct val="50000"/>
              </a:spcBef>
            </a:pPr>
            <a:r>
              <a:rPr kumimoji="1" lang="en-US" altLang="zh-CN">
                <a:solidFill>
                  <a:schemeClr val="bg1"/>
                </a:solidFill>
                <a:latin typeface="Consolas" pitchFamily="49" charset="0"/>
                <a:ea typeface="方正细珊瑚简体" pitchFamily="65" charset="-122"/>
                <a:cs typeface="Consolas" pitchFamily="49" charset="0"/>
              </a:rPr>
              <a:t>11.2.2 </a:t>
            </a:r>
            <a:r>
              <a:rPr kumimoji="1" lang="zh-CN" altLang="en-US" smtClean="0">
                <a:solidFill>
                  <a:schemeClr val="bg1"/>
                </a:solidFill>
                <a:latin typeface="Consolas" pitchFamily="49" charset="0"/>
                <a:ea typeface="方正细珊瑚简体" pitchFamily="65" charset="-122"/>
                <a:cs typeface="Consolas" pitchFamily="49" charset="0"/>
              </a:rPr>
              <a:t>多</a:t>
            </a:r>
            <a:r>
              <a:rPr kumimoji="1" lang="zh-CN" altLang="en-US" dirty="0">
                <a:solidFill>
                  <a:schemeClr val="bg1"/>
                </a:solidFill>
                <a:latin typeface="Consolas" pitchFamily="49" charset="0"/>
                <a:ea typeface="方正细珊瑚简体" pitchFamily="65" charset="-122"/>
                <a:cs typeface="Consolas" pitchFamily="49" charset="0"/>
              </a:rPr>
              <a:t>路平衡归并 </a:t>
            </a:r>
            <a:endParaRPr lang="zh-CN" altLang="en-US" dirty="0">
              <a:solidFill>
                <a:schemeClr val="bg1"/>
              </a:solidFill>
              <a:latin typeface="Consolas" pitchFamily="49" charset="0"/>
              <a:ea typeface="方正细珊瑚简体" pitchFamily="65" charset="-122"/>
              <a:cs typeface="Consolas" pitchFamily="49" charset="0"/>
            </a:endParaRPr>
          </a:p>
        </p:txBody>
      </p:sp>
      <p:sp>
        <p:nvSpPr>
          <p:cNvPr id="8203" name="Text Box 11"/>
          <p:cNvSpPr txBox="1">
            <a:spLocks noChangeArrowheads="1"/>
          </p:cNvSpPr>
          <p:nvPr/>
        </p:nvSpPr>
        <p:spPr bwMode="auto">
          <a:xfrm>
            <a:off x="428597" y="1000108"/>
            <a:ext cx="2928957" cy="40011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pPr>
              <a:spcBef>
                <a:spcPct val="50000"/>
              </a:spcBef>
            </a:pPr>
            <a:r>
              <a:rPr kumimoji="1" lang="en-US" altLang="zh-CN" sz="2000" smtClean="0">
                <a:solidFill>
                  <a:schemeClr val="bg1"/>
                </a:solidFill>
                <a:latin typeface="Consolas" pitchFamily="49" charset="0"/>
                <a:ea typeface="微软雅黑" pitchFamily="34" charset="-122"/>
                <a:cs typeface="Consolas" pitchFamily="49" charset="0"/>
              </a:rPr>
              <a:t>1</a:t>
            </a:r>
            <a:r>
              <a:rPr kumimoji="1" lang="zh-CN" altLang="en-US" sz="2000" smtClean="0">
                <a:solidFill>
                  <a:schemeClr val="bg1"/>
                </a:solidFill>
                <a:latin typeface="Consolas" pitchFamily="49" charset="0"/>
                <a:ea typeface="微软雅黑" pitchFamily="34" charset="-122"/>
                <a:cs typeface="Consolas" pitchFamily="49" charset="0"/>
              </a:rPr>
              <a:t>、</a:t>
            </a:r>
            <a:r>
              <a:rPr kumimoji="1" lang="en-US" altLang="zh-CN" sz="2000" i="1" smtClean="0">
                <a:solidFill>
                  <a:schemeClr val="bg1"/>
                </a:solidFill>
                <a:latin typeface="Consolas" pitchFamily="49" charset="0"/>
                <a:ea typeface="微软雅黑" pitchFamily="34" charset="-122"/>
                <a:cs typeface="Consolas" pitchFamily="49" charset="0"/>
              </a:rPr>
              <a:t>k</a:t>
            </a:r>
            <a:r>
              <a:rPr kumimoji="1" lang="zh-CN" altLang="en-US" sz="2000" dirty="0">
                <a:solidFill>
                  <a:schemeClr val="bg1"/>
                </a:solidFill>
                <a:latin typeface="Consolas" pitchFamily="49" charset="0"/>
                <a:ea typeface="微软雅黑" pitchFamily="34" charset="-122"/>
                <a:cs typeface="Consolas" pitchFamily="49" charset="0"/>
              </a:rPr>
              <a:t>路</a:t>
            </a:r>
            <a:r>
              <a:rPr kumimoji="1" lang="zh-CN" altLang="en-US" sz="2000">
                <a:solidFill>
                  <a:schemeClr val="bg1"/>
                </a:solidFill>
                <a:latin typeface="Consolas" pitchFamily="49" charset="0"/>
                <a:ea typeface="微软雅黑" pitchFamily="34" charset="-122"/>
                <a:cs typeface="Consolas" pitchFamily="49" charset="0"/>
              </a:rPr>
              <a:t>平衡</a:t>
            </a:r>
            <a:r>
              <a:rPr kumimoji="1" lang="zh-CN" altLang="en-US" sz="2000" smtClean="0">
                <a:solidFill>
                  <a:schemeClr val="bg1"/>
                </a:solidFill>
                <a:latin typeface="Consolas" pitchFamily="49" charset="0"/>
                <a:ea typeface="微软雅黑" pitchFamily="34" charset="-122"/>
                <a:cs typeface="Consolas" pitchFamily="49" charset="0"/>
              </a:rPr>
              <a:t>归并概述</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8" name="TextBox 7"/>
          <p:cNvSpPr txBox="1"/>
          <p:nvPr/>
        </p:nvSpPr>
        <p:spPr>
          <a:xfrm>
            <a:off x="714348" y="2357430"/>
            <a:ext cx="6500858" cy="369332"/>
          </a:xfrm>
          <a:prstGeom prst="rect">
            <a:avLst/>
          </a:prstGeom>
          <a:noFill/>
        </p:spPr>
        <p:txBody>
          <a:bodyPr wrap="square" rtlCol="0">
            <a:spAutoFit/>
          </a:bodyPr>
          <a:lstStyle/>
          <a:p>
            <a:pPr algn="l"/>
            <a:r>
              <a:rPr kumimoji="1" lang="en-US" altLang="zh-CN" sz="1800" smtClean="0">
                <a:solidFill>
                  <a:srgbClr val="FF0000"/>
                </a:solidFill>
                <a:latin typeface="Consolas" pitchFamily="49" charset="0"/>
                <a:ea typeface="方正启体简体" pitchFamily="65" charset="-122"/>
                <a:cs typeface="Consolas" pitchFamily="49" charset="0"/>
              </a:rPr>
              <a:t>2</a:t>
            </a:r>
            <a:r>
              <a:rPr kumimoji="1" lang="zh-CN" altLang="en-US" sz="1800" smtClean="0">
                <a:solidFill>
                  <a:srgbClr val="FF0000"/>
                </a:solidFill>
                <a:latin typeface="Consolas" pitchFamily="49" charset="0"/>
                <a:ea typeface="方正启体简体" pitchFamily="65" charset="-122"/>
                <a:cs typeface="Consolas" pitchFamily="49" charset="0"/>
              </a:rPr>
              <a:t>路平衡归并</a:t>
            </a:r>
            <a:r>
              <a:rPr kumimoji="1" lang="zh-CN" altLang="en-US" sz="1800" smtClean="0">
                <a:solidFill>
                  <a:srgbClr val="3333CC"/>
                </a:solidFill>
                <a:latin typeface="Consolas" pitchFamily="49" charset="0"/>
                <a:ea typeface="楷体" pitchFamily="49" charset="-122"/>
                <a:cs typeface="Consolas" pitchFamily="49" charset="0"/>
              </a:rPr>
              <a:t>：</a:t>
            </a:r>
            <a:r>
              <a:rPr kumimoji="1" lang="zh-CN" altLang="en-US" sz="1800" smtClean="0">
                <a:solidFill>
                  <a:srgbClr val="3333FF"/>
                </a:solidFill>
                <a:latin typeface="Consolas" pitchFamily="49" charset="0"/>
                <a:ea typeface="楷体" pitchFamily="49" charset="-122"/>
                <a:cs typeface="Consolas" pitchFamily="49" charset="0"/>
              </a:rPr>
              <a:t>每一趟从</a:t>
            </a:r>
            <a:r>
              <a:rPr kumimoji="1" lang="en-US" altLang="zh-CN" sz="1800" i="1" smtClean="0">
                <a:solidFill>
                  <a:srgbClr val="3333FF"/>
                </a:solidFill>
                <a:latin typeface="Consolas" pitchFamily="49" charset="0"/>
                <a:ea typeface="楷体" pitchFamily="49" charset="-122"/>
                <a:cs typeface="Consolas" pitchFamily="49" charset="0"/>
              </a:rPr>
              <a:t>m</a:t>
            </a:r>
            <a:r>
              <a:rPr kumimoji="1" lang="zh-CN" altLang="en-US" sz="1800" smtClean="0">
                <a:solidFill>
                  <a:srgbClr val="3333FF"/>
                </a:solidFill>
                <a:latin typeface="Consolas" pitchFamily="49" charset="0"/>
                <a:ea typeface="楷体" pitchFamily="49" charset="-122"/>
                <a:cs typeface="Consolas" pitchFamily="49" charset="0"/>
              </a:rPr>
              <a:t>个归并段得到</a:t>
            </a:r>
            <a:r>
              <a:rPr kumimoji="1" lang="zh-CN" altLang="en-US" sz="1800" smtClean="0">
                <a:solidFill>
                  <a:srgbClr val="3333FF"/>
                </a:solidFill>
                <a:latin typeface="Consolas" pitchFamily="49" charset="0"/>
                <a:ea typeface="楷体" pitchFamily="49" charset="-122"/>
                <a:cs typeface="Consolas" pitchFamily="49" charset="0"/>
                <a:sym typeface="Symbol" pitchFamily="18" charset="2"/>
              </a:rPr>
              <a:t></a:t>
            </a:r>
            <a:r>
              <a:rPr kumimoji="1" lang="en-US" altLang="zh-CN" sz="1800" i="1" smtClean="0">
                <a:solidFill>
                  <a:srgbClr val="3333FF"/>
                </a:solidFill>
                <a:latin typeface="Consolas" pitchFamily="49" charset="0"/>
                <a:ea typeface="楷体" pitchFamily="49" charset="-122"/>
                <a:cs typeface="Consolas" pitchFamily="49" charset="0"/>
              </a:rPr>
              <a:t>m</a:t>
            </a:r>
            <a:r>
              <a:rPr kumimoji="1" lang="en-US" altLang="zh-CN" sz="1800" smtClean="0">
                <a:solidFill>
                  <a:srgbClr val="3333FF"/>
                </a:solidFill>
                <a:latin typeface="Consolas" pitchFamily="49" charset="0"/>
                <a:ea typeface="楷体" pitchFamily="49" charset="-122"/>
                <a:cs typeface="Consolas" pitchFamily="49" charset="0"/>
              </a:rPr>
              <a:t>/2</a:t>
            </a:r>
            <a:r>
              <a:rPr kumimoji="1" lang="en-US" altLang="zh-CN" sz="1800" smtClean="0">
                <a:solidFill>
                  <a:srgbClr val="3333FF"/>
                </a:solidFill>
                <a:latin typeface="Consolas" pitchFamily="49" charset="0"/>
                <a:ea typeface="楷体" pitchFamily="49" charset="-122"/>
                <a:cs typeface="Consolas" pitchFamily="49" charset="0"/>
                <a:sym typeface="Symbol" pitchFamily="18" charset="2"/>
              </a:rPr>
              <a:t></a:t>
            </a:r>
            <a:r>
              <a:rPr kumimoji="1" lang="zh-CN" altLang="en-US" sz="1800" smtClean="0">
                <a:solidFill>
                  <a:srgbClr val="3333FF"/>
                </a:solidFill>
                <a:latin typeface="Consolas" pitchFamily="49" charset="0"/>
                <a:ea typeface="楷体" pitchFamily="49" charset="-122"/>
                <a:cs typeface="Consolas" pitchFamily="49" charset="0"/>
                <a:sym typeface="Symbol" pitchFamily="18" charset="2"/>
              </a:rPr>
              <a:t>个</a:t>
            </a:r>
            <a:r>
              <a:rPr kumimoji="1" lang="zh-CN" altLang="en-US" sz="1800" smtClean="0">
                <a:solidFill>
                  <a:srgbClr val="3333FF"/>
                </a:solidFill>
                <a:latin typeface="Consolas" pitchFamily="49" charset="0"/>
                <a:ea typeface="楷体" pitchFamily="49" charset="-122"/>
                <a:cs typeface="Consolas" pitchFamily="49" charset="0"/>
              </a:rPr>
              <a:t>归并段。</a:t>
            </a:r>
            <a:endParaRPr lang="zh-CN" altLang="en-US" sz="1800">
              <a:solidFill>
                <a:srgbClr val="3333FF"/>
              </a:solidFill>
              <a:latin typeface="Consolas" pitchFamily="49" charset="0"/>
              <a:cs typeface="Consolas" pitchFamily="49" charset="0"/>
            </a:endParaRPr>
          </a:p>
        </p:txBody>
      </p:sp>
      <p:grpSp>
        <p:nvGrpSpPr>
          <p:cNvPr id="2" name="组合 64"/>
          <p:cNvGrpSpPr>
            <a:grpSpLocks noChangeAspect="1"/>
          </p:cNvGrpSpPr>
          <p:nvPr/>
        </p:nvGrpSpPr>
        <p:grpSpPr>
          <a:xfrm>
            <a:off x="785786" y="3071809"/>
            <a:ext cx="7049503" cy="2643206"/>
            <a:chOff x="952476" y="2651106"/>
            <a:chExt cx="7832780" cy="2936896"/>
          </a:xfrm>
        </p:grpSpPr>
        <p:sp>
          <p:nvSpPr>
            <p:cNvPr id="10" name="Rectangle 12"/>
            <p:cNvSpPr>
              <a:spLocks noChangeArrowheads="1"/>
            </p:cNvSpPr>
            <p:nvPr/>
          </p:nvSpPr>
          <p:spPr bwMode="auto">
            <a:xfrm>
              <a:off x="1857356"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1" name="Rectangle 13"/>
            <p:cNvSpPr>
              <a:spLocks noChangeArrowheads="1"/>
            </p:cNvSpPr>
            <p:nvPr/>
          </p:nvSpPr>
          <p:spPr bwMode="auto">
            <a:xfrm>
              <a:off x="2506644"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2" name="Rectangle 14"/>
            <p:cNvSpPr>
              <a:spLocks noChangeArrowheads="1"/>
            </p:cNvSpPr>
            <p:nvPr/>
          </p:nvSpPr>
          <p:spPr bwMode="auto">
            <a:xfrm>
              <a:off x="3154344"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3" name="Rectangle 15"/>
            <p:cNvSpPr>
              <a:spLocks noChangeArrowheads="1"/>
            </p:cNvSpPr>
            <p:nvPr/>
          </p:nvSpPr>
          <p:spPr bwMode="auto">
            <a:xfrm>
              <a:off x="3803631"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4" name="Rectangle 16"/>
            <p:cNvSpPr>
              <a:spLocks noChangeArrowheads="1"/>
            </p:cNvSpPr>
            <p:nvPr/>
          </p:nvSpPr>
          <p:spPr bwMode="auto">
            <a:xfrm>
              <a:off x="1927206"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5" name="Rectangle 17"/>
            <p:cNvSpPr>
              <a:spLocks noChangeArrowheads="1"/>
            </p:cNvSpPr>
            <p:nvPr/>
          </p:nvSpPr>
          <p:spPr bwMode="auto">
            <a:xfrm>
              <a:off x="2433619"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6" name="Line 20"/>
            <p:cNvSpPr>
              <a:spLocks noChangeShapeType="1"/>
            </p:cNvSpPr>
            <p:nvPr/>
          </p:nvSpPr>
          <p:spPr bwMode="auto">
            <a:xfrm>
              <a:off x="2073256" y="384493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7" name="Line 21"/>
            <p:cNvSpPr>
              <a:spLocks noChangeShapeType="1"/>
            </p:cNvSpPr>
            <p:nvPr/>
          </p:nvSpPr>
          <p:spPr bwMode="auto">
            <a:xfrm flipH="1">
              <a:off x="2649519" y="384493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8" name="Rectangle 23"/>
            <p:cNvSpPr>
              <a:spLocks noChangeArrowheads="1"/>
            </p:cNvSpPr>
            <p:nvPr/>
          </p:nvSpPr>
          <p:spPr bwMode="auto">
            <a:xfrm>
              <a:off x="3222606"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9" name="Rectangle 24"/>
            <p:cNvSpPr>
              <a:spLocks noChangeArrowheads="1"/>
            </p:cNvSpPr>
            <p:nvPr/>
          </p:nvSpPr>
          <p:spPr bwMode="auto">
            <a:xfrm>
              <a:off x="3729019"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0" name="Line 25"/>
            <p:cNvSpPr>
              <a:spLocks noChangeShapeType="1"/>
            </p:cNvSpPr>
            <p:nvPr/>
          </p:nvSpPr>
          <p:spPr bwMode="auto">
            <a:xfrm>
              <a:off x="3368656" y="384493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1" name="Line 26"/>
            <p:cNvSpPr>
              <a:spLocks noChangeShapeType="1"/>
            </p:cNvSpPr>
            <p:nvPr/>
          </p:nvSpPr>
          <p:spPr bwMode="auto">
            <a:xfrm flipH="1">
              <a:off x="3944919" y="384493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2" name="Rectangle 27"/>
            <p:cNvSpPr>
              <a:spLocks noChangeArrowheads="1"/>
            </p:cNvSpPr>
            <p:nvPr/>
          </p:nvSpPr>
          <p:spPr bwMode="auto">
            <a:xfrm>
              <a:off x="4378306"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3" name="Rectangle 28"/>
            <p:cNvSpPr>
              <a:spLocks noChangeArrowheads="1"/>
            </p:cNvSpPr>
            <p:nvPr/>
          </p:nvSpPr>
          <p:spPr bwMode="auto">
            <a:xfrm>
              <a:off x="5027594"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4" name="Rectangle 29"/>
            <p:cNvSpPr>
              <a:spLocks noChangeArrowheads="1"/>
            </p:cNvSpPr>
            <p:nvPr/>
          </p:nvSpPr>
          <p:spPr bwMode="auto">
            <a:xfrm>
              <a:off x="5675294"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 name="Rectangle 30"/>
            <p:cNvSpPr>
              <a:spLocks noChangeArrowheads="1"/>
            </p:cNvSpPr>
            <p:nvPr/>
          </p:nvSpPr>
          <p:spPr bwMode="auto">
            <a:xfrm>
              <a:off x="6324581"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 name="Rectangle 31"/>
            <p:cNvSpPr>
              <a:spLocks noChangeArrowheads="1"/>
            </p:cNvSpPr>
            <p:nvPr/>
          </p:nvSpPr>
          <p:spPr bwMode="auto">
            <a:xfrm>
              <a:off x="4448156"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 name="Rectangle 32"/>
            <p:cNvSpPr>
              <a:spLocks noChangeArrowheads="1"/>
            </p:cNvSpPr>
            <p:nvPr/>
          </p:nvSpPr>
          <p:spPr bwMode="auto">
            <a:xfrm>
              <a:off x="4954569"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8" name="Line 33"/>
            <p:cNvSpPr>
              <a:spLocks noChangeShapeType="1"/>
            </p:cNvSpPr>
            <p:nvPr/>
          </p:nvSpPr>
          <p:spPr bwMode="auto">
            <a:xfrm>
              <a:off x="4594206" y="384493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9" name="Line 34"/>
            <p:cNvSpPr>
              <a:spLocks noChangeShapeType="1"/>
            </p:cNvSpPr>
            <p:nvPr/>
          </p:nvSpPr>
          <p:spPr bwMode="auto">
            <a:xfrm flipH="1">
              <a:off x="5170469" y="384493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0" name="Rectangle 35"/>
            <p:cNvSpPr>
              <a:spLocks noChangeArrowheads="1"/>
            </p:cNvSpPr>
            <p:nvPr/>
          </p:nvSpPr>
          <p:spPr bwMode="auto">
            <a:xfrm>
              <a:off x="5743556"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1" name="Rectangle 36"/>
            <p:cNvSpPr>
              <a:spLocks noChangeArrowheads="1"/>
            </p:cNvSpPr>
            <p:nvPr/>
          </p:nvSpPr>
          <p:spPr bwMode="auto">
            <a:xfrm>
              <a:off x="6249969"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2" name="Line 37"/>
            <p:cNvSpPr>
              <a:spLocks noChangeShapeType="1"/>
            </p:cNvSpPr>
            <p:nvPr/>
          </p:nvSpPr>
          <p:spPr bwMode="auto">
            <a:xfrm>
              <a:off x="5889606" y="384493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3" name="Line 38"/>
            <p:cNvSpPr>
              <a:spLocks noChangeShapeType="1"/>
            </p:cNvSpPr>
            <p:nvPr/>
          </p:nvSpPr>
          <p:spPr bwMode="auto">
            <a:xfrm flipH="1">
              <a:off x="6465869" y="384493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4" name="Rectangle 39"/>
            <p:cNvSpPr>
              <a:spLocks noChangeArrowheads="1"/>
            </p:cNvSpPr>
            <p:nvPr/>
          </p:nvSpPr>
          <p:spPr bwMode="auto">
            <a:xfrm>
              <a:off x="2146281"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5" name="Rectangle 40"/>
            <p:cNvSpPr>
              <a:spLocks noChangeArrowheads="1"/>
            </p:cNvSpPr>
            <p:nvPr/>
          </p:nvSpPr>
          <p:spPr bwMode="auto">
            <a:xfrm>
              <a:off x="2652694"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6" name="Line 41"/>
            <p:cNvSpPr>
              <a:spLocks noChangeShapeType="1"/>
            </p:cNvSpPr>
            <p:nvPr/>
          </p:nvSpPr>
          <p:spPr bwMode="auto">
            <a:xfrm>
              <a:off x="2792394" y="4421202"/>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7" name="Line 42"/>
            <p:cNvSpPr>
              <a:spLocks noChangeShapeType="1"/>
            </p:cNvSpPr>
            <p:nvPr/>
          </p:nvSpPr>
          <p:spPr bwMode="auto">
            <a:xfrm flipH="1">
              <a:off x="3368656" y="4421202"/>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8" name="Rectangle 43"/>
            <p:cNvSpPr>
              <a:spLocks noChangeArrowheads="1"/>
            </p:cNvSpPr>
            <p:nvPr/>
          </p:nvSpPr>
          <p:spPr bwMode="auto">
            <a:xfrm>
              <a:off x="3157519"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9" name="Rectangle 44"/>
            <p:cNvSpPr>
              <a:spLocks noChangeArrowheads="1"/>
            </p:cNvSpPr>
            <p:nvPr/>
          </p:nvSpPr>
          <p:spPr bwMode="auto">
            <a:xfrm>
              <a:off x="3663931"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0" name="Rectangle 45"/>
            <p:cNvSpPr>
              <a:spLocks noChangeArrowheads="1"/>
            </p:cNvSpPr>
            <p:nvPr/>
          </p:nvSpPr>
          <p:spPr bwMode="auto">
            <a:xfrm>
              <a:off x="4449744"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1" name="Rectangle 46"/>
            <p:cNvSpPr>
              <a:spLocks noChangeArrowheads="1"/>
            </p:cNvSpPr>
            <p:nvPr/>
          </p:nvSpPr>
          <p:spPr bwMode="auto">
            <a:xfrm>
              <a:off x="4956156"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2" name="Line 47"/>
            <p:cNvSpPr>
              <a:spLocks noChangeShapeType="1"/>
            </p:cNvSpPr>
            <p:nvPr/>
          </p:nvSpPr>
          <p:spPr bwMode="auto">
            <a:xfrm>
              <a:off x="5095856" y="4421202"/>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43" name="Line 48"/>
            <p:cNvSpPr>
              <a:spLocks noChangeShapeType="1"/>
            </p:cNvSpPr>
            <p:nvPr/>
          </p:nvSpPr>
          <p:spPr bwMode="auto">
            <a:xfrm flipH="1">
              <a:off x="5672119" y="4421202"/>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44" name="Rectangle 49"/>
            <p:cNvSpPr>
              <a:spLocks noChangeArrowheads="1"/>
            </p:cNvSpPr>
            <p:nvPr/>
          </p:nvSpPr>
          <p:spPr bwMode="auto">
            <a:xfrm>
              <a:off x="5460981"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5" name="Rectangle 50"/>
            <p:cNvSpPr>
              <a:spLocks noChangeArrowheads="1"/>
            </p:cNvSpPr>
            <p:nvPr/>
          </p:nvSpPr>
          <p:spPr bwMode="auto">
            <a:xfrm>
              <a:off x="5967394"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6" name="Rectangle 51"/>
            <p:cNvSpPr>
              <a:spLocks noChangeArrowheads="1"/>
            </p:cNvSpPr>
            <p:nvPr/>
          </p:nvSpPr>
          <p:spPr bwMode="auto">
            <a:xfrm>
              <a:off x="2362181" y="5284802"/>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7" name="Rectangle 52"/>
            <p:cNvSpPr>
              <a:spLocks noChangeArrowheads="1"/>
            </p:cNvSpPr>
            <p:nvPr/>
          </p:nvSpPr>
          <p:spPr bwMode="auto">
            <a:xfrm>
              <a:off x="2868594" y="5284802"/>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8" name="Line 53"/>
            <p:cNvSpPr>
              <a:spLocks noChangeShapeType="1"/>
            </p:cNvSpPr>
            <p:nvPr/>
          </p:nvSpPr>
          <p:spPr bwMode="auto">
            <a:xfrm>
              <a:off x="3441681" y="4997464"/>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49" name="Line 54"/>
            <p:cNvSpPr>
              <a:spLocks noChangeShapeType="1"/>
            </p:cNvSpPr>
            <p:nvPr/>
          </p:nvSpPr>
          <p:spPr bwMode="auto">
            <a:xfrm flipH="1">
              <a:off x="5170469" y="4997464"/>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50" name="Rectangle 55"/>
            <p:cNvSpPr>
              <a:spLocks noChangeArrowheads="1"/>
            </p:cNvSpPr>
            <p:nvPr/>
          </p:nvSpPr>
          <p:spPr bwMode="auto">
            <a:xfrm>
              <a:off x="3373419" y="5284802"/>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1" name="Rectangle 56"/>
            <p:cNvSpPr>
              <a:spLocks noChangeArrowheads="1"/>
            </p:cNvSpPr>
            <p:nvPr/>
          </p:nvSpPr>
          <p:spPr bwMode="auto">
            <a:xfrm>
              <a:off x="3879831" y="5284802"/>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2" name="Rectangle 57"/>
            <p:cNvSpPr>
              <a:spLocks noChangeArrowheads="1"/>
            </p:cNvSpPr>
            <p:nvPr/>
          </p:nvSpPr>
          <p:spPr bwMode="auto">
            <a:xfrm>
              <a:off x="4371956" y="52848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3" name="Rectangle 58"/>
            <p:cNvSpPr>
              <a:spLocks noChangeArrowheads="1"/>
            </p:cNvSpPr>
            <p:nvPr/>
          </p:nvSpPr>
          <p:spPr bwMode="auto">
            <a:xfrm>
              <a:off x="4878369" y="52848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4" name="Rectangle 59"/>
            <p:cNvSpPr>
              <a:spLocks noChangeArrowheads="1"/>
            </p:cNvSpPr>
            <p:nvPr/>
          </p:nvSpPr>
          <p:spPr bwMode="auto">
            <a:xfrm>
              <a:off x="5383194" y="52848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5" name="Rectangle 60"/>
            <p:cNvSpPr>
              <a:spLocks noChangeArrowheads="1"/>
            </p:cNvSpPr>
            <p:nvPr/>
          </p:nvSpPr>
          <p:spPr bwMode="auto">
            <a:xfrm>
              <a:off x="5889606" y="52848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7" name="Text Box 63"/>
            <p:cNvSpPr txBox="1">
              <a:spLocks noChangeArrowheads="1"/>
            </p:cNvSpPr>
            <p:nvPr/>
          </p:nvSpPr>
          <p:spPr bwMode="auto">
            <a:xfrm>
              <a:off x="1849371" y="2889232"/>
              <a:ext cx="1801873" cy="410369"/>
            </a:xfrm>
            <a:prstGeom prst="rect">
              <a:avLst/>
            </a:prstGeom>
            <a:noFill/>
            <a:ln w="38100" algn="ctr">
              <a:noFill/>
              <a:miter lim="800000"/>
              <a:headEnd/>
              <a:tailEnd/>
            </a:ln>
            <a:effectLst/>
          </p:spPr>
          <p:txBody>
            <a:bodyPr wrap="square">
              <a:spAutoFit/>
            </a:bodyPr>
            <a:lstStyle/>
            <a:p>
              <a:pPr algn="l">
                <a:spcBef>
                  <a:spcPct val="50000"/>
                </a:spcBef>
              </a:pPr>
              <a:r>
                <a:rPr lang="en-US" altLang="zh-CN" sz="1800" i="1" smtClean="0">
                  <a:solidFill>
                    <a:srgbClr val="3333FF"/>
                  </a:solidFill>
                  <a:latin typeface="Consolas" pitchFamily="49" charset="0"/>
                  <a:ea typeface="楷体" pitchFamily="49" charset="-122"/>
                  <a:cs typeface="Consolas" pitchFamily="49" charset="0"/>
                </a:rPr>
                <a:t>m</a:t>
              </a:r>
              <a:r>
                <a:rPr lang="en-US" altLang="zh-CN" sz="1800" smtClean="0">
                  <a:solidFill>
                    <a:srgbClr val="3333FF"/>
                  </a:solidFill>
                  <a:latin typeface="Consolas" pitchFamily="49" charset="0"/>
                  <a:ea typeface="楷体" pitchFamily="49" charset="-122"/>
                  <a:cs typeface="Consolas" pitchFamily="49" charset="0"/>
                </a:rPr>
                <a:t>=8</a:t>
              </a:r>
              <a:r>
                <a:rPr lang="zh-CN" altLang="en-US" sz="1800" smtClean="0">
                  <a:solidFill>
                    <a:srgbClr val="3333CC"/>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=2</a:t>
              </a:r>
              <a:endParaRPr lang="en-US" altLang="zh-CN" sz="1800" dirty="0">
                <a:solidFill>
                  <a:srgbClr val="C00000"/>
                </a:solidFill>
                <a:latin typeface="Consolas" pitchFamily="49" charset="0"/>
                <a:ea typeface="楷体" pitchFamily="49" charset="-122"/>
                <a:cs typeface="Consolas" pitchFamily="49" charset="0"/>
              </a:endParaRPr>
            </a:p>
          </p:txBody>
        </p:sp>
        <p:sp>
          <p:nvSpPr>
            <p:cNvPr id="58" name="TextBox 57"/>
            <p:cNvSpPr txBox="1"/>
            <p:nvPr/>
          </p:nvSpPr>
          <p:spPr>
            <a:xfrm>
              <a:off x="952476" y="2651106"/>
              <a:ext cx="873130" cy="410369"/>
            </a:xfrm>
            <a:prstGeom prst="rect">
              <a:avLst/>
            </a:prstGeom>
            <a:noFill/>
          </p:spPr>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例如：</a:t>
              </a:r>
              <a:endParaRPr lang="zh-CN" altLang="en-US" sz="1800" dirty="0">
                <a:solidFill>
                  <a:srgbClr val="3333FF"/>
                </a:solidFill>
                <a:latin typeface="Consolas" pitchFamily="49" charset="0"/>
                <a:ea typeface="楷体" pitchFamily="49" charset="-122"/>
                <a:cs typeface="Consolas" pitchFamily="49" charset="0"/>
              </a:endParaRPr>
            </a:p>
          </p:txBody>
        </p:sp>
        <p:sp>
          <p:nvSpPr>
            <p:cNvPr id="60" name="AutoShape 61"/>
            <p:cNvSpPr>
              <a:spLocks/>
            </p:cNvSpPr>
            <p:nvPr/>
          </p:nvSpPr>
          <p:spPr bwMode="auto">
            <a:xfrm>
              <a:off x="7000892" y="3643314"/>
              <a:ext cx="71438" cy="1944688"/>
            </a:xfrm>
            <a:prstGeom prst="rightBrace">
              <a:avLst>
                <a:gd name="adj1" fmla="val 226850"/>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61" name="Text Box 62"/>
            <p:cNvSpPr txBox="1">
              <a:spLocks noChangeArrowheads="1"/>
            </p:cNvSpPr>
            <p:nvPr/>
          </p:nvSpPr>
          <p:spPr bwMode="auto">
            <a:xfrm>
              <a:off x="7072330" y="4457650"/>
              <a:ext cx="1712926" cy="410369"/>
            </a:xfrm>
            <a:prstGeom prst="rect">
              <a:avLst/>
            </a:prstGeom>
            <a:noFill/>
            <a:ln w="38100" algn="ctr">
              <a:noFill/>
              <a:miter lim="800000"/>
              <a:headEnd/>
              <a:tailEnd/>
            </a:ln>
            <a:effectLst/>
          </p:spPr>
          <p:txBody>
            <a:bodyPr wrap="square">
              <a:spAutoFit/>
            </a:bodyPr>
            <a:lstStyle/>
            <a:p>
              <a:pPr algn="l">
                <a:spcBef>
                  <a:spcPct val="50000"/>
                </a:spcBef>
              </a:pPr>
              <a:r>
                <a:rPr lang="en-US" altLang="zh-CN" sz="1800" dirty="0">
                  <a:solidFill>
                    <a:srgbClr val="3333FF"/>
                  </a:solidFill>
                  <a:latin typeface="Consolas" pitchFamily="49" charset="0"/>
                  <a:ea typeface="仿宋" pitchFamily="49" charset="-122"/>
                  <a:cs typeface="Consolas" pitchFamily="49" charset="0"/>
                  <a:sym typeface="Symbol" pitchFamily="18" charset="2"/>
                </a:rPr>
                <a:t></a:t>
              </a:r>
              <a:r>
                <a:rPr lang="en-US" altLang="zh-CN" sz="1800" err="1">
                  <a:solidFill>
                    <a:srgbClr val="3333FF"/>
                  </a:solidFill>
                  <a:latin typeface="Consolas" pitchFamily="49" charset="0"/>
                  <a:ea typeface="仿宋" pitchFamily="49" charset="-122"/>
                  <a:cs typeface="Consolas" pitchFamily="49" charset="0"/>
                </a:rPr>
                <a:t>log</a:t>
              </a:r>
              <a:r>
                <a:rPr lang="en-US" altLang="zh-CN" sz="1800" baseline="-25000" err="1">
                  <a:solidFill>
                    <a:srgbClr val="3333FF"/>
                  </a:solidFill>
                  <a:latin typeface="Consolas" pitchFamily="49" charset="0"/>
                  <a:ea typeface="仿宋" pitchFamily="49" charset="-122"/>
                  <a:cs typeface="Consolas" pitchFamily="49" charset="0"/>
                </a:rPr>
                <a:t>2</a:t>
              </a:r>
              <a:r>
                <a:rPr lang="en-US" altLang="zh-CN" sz="1800" i="1" err="1">
                  <a:solidFill>
                    <a:srgbClr val="3333FF"/>
                  </a:solidFill>
                  <a:latin typeface="Consolas" pitchFamily="49" charset="0"/>
                  <a:ea typeface="仿宋" pitchFamily="49" charset="-122"/>
                  <a:cs typeface="Consolas" pitchFamily="49" charset="0"/>
                </a:rPr>
                <a:t>m</a:t>
              </a:r>
              <a:r>
                <a:rPr lang="en-US" altLang="zh-CN" sz="1800" smtClean="0">
                  <a:solidFill>
                    <a:srgbClr val="3333FF"/>
                  </a:solidFill>
                  <a:latin typeface="Consolas" pitchFamily="49" charset="0"/>
                  <a:ea typeface="仿宋" pitchFamily="49" charset="-122"/>
                  <a:cs typeface="Consolas" pitchFamily="49" charset="0"/>
                  <a:sym typeface="Symbol" pitchFamily="18" charset="2"/>
                </a:rPr>
                <a:t>=3</a:t>
              </a:r>
              <a:r>
                <a:rPr lang="zh-CN" altLang="en-US" sz="1800" smtClean="0">
                  <a:solidFill>
                    <a:srgbClr val="3333FF"/>
                  </a:solidFill>
                  <a:latin typeface="Consolas" pitchFamily="49" charset="0"/>
                  <a:ea typeface="仿宋" pitchFamily="49" charset="-122"/>
                  <a:cs typeface="Consolas" pitchFamily="49" charset="0"/>
                  <a:sym typeface="Symbol" pitchFamily="18" charset="2"/>
                </a:rPr>
                <a:t>遍</a:t>
              </a:r>
              <a:endParaRPr lang="zh-CN" altLang="en-US" sz="1800" dirty="0">
                <a:solidFill>
                  <a:srgbClr val="3333FF"/>
                </a:solidFill>
                <a:latin typeface="Consolas" pitchFamily="49" charset="0"/>
                <a:ea typeface="仿宋" pitchFamily="49" charset="-122"/>
                <a:cs typeface="Consolas" pitchFamily="49" charset="0"/>
                <a:sym typeface="Symbol" pitchFamily="18" charset="2"/>
              </a:endParaRPr>
            </a:p>
          </p:txBody>
        </p:sp>
      </p:grpSp>
      <p:sp>
        <p:nvSpPr>
          <p:cNvPr id="63" name="TextBox 62"/>
          <p:cNvSpPr txBox="1"/>
          <p:nvPr/>
        </p:nvSpPr>
        <p:spPr>
          <a:xfrm>
            <a:off x="642910" y="1700087"/>
            <a:ext cx="2786082" cy="400110"/>
          </a:xfrm>
          <a:prstGeom prst="rect">
            <a:avLst/>
          </a:prstGeom>
          <a:noFill/>
        </p:spPr>
        <p:txBody>
          <a:bodyPr wrap="square" rtlCol="0">
            <a:spAutoFit/>
          </a:bodyPr>
          <a:lstStyle/>
          <a:p>
            <a:pPr algn="l"/>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什么是</a:t>
            </a:r>
            <a:r>
              <a:rPr kumimoji="1" lang="en-US" altLang="zh-CN" sz="2000" i="1" smtClean="0">
                <a:solidFill>
                  <a:srgbClr val="FF0000"/>
                </a:solidFill>
                <a:latin typeface="Consolas" pitchFamily="49" charset="0"/>
                <a:ea typeface="华文中宋" pitchFamily="2" charset="-122"/>
                <a:cs typeface="Consolas" pitchFamily="49" charset="0"/>
              </a:rPr>
              <a:t>k</a:t>
            </a:r>
            <a:r>
              <a:rPr kumimoji="1" lang="zh-CN" altLang="en-US" sz="2000" smtClean="0">
                <a:solidFill>
                  <a:srgbClr val="FF0000"/>
                </a:solidFill>
                <a:latin typeface="Consolas" pitchFamily="49" charset="0"/>
                <a:ea typeface="华文中宋" pitchFamily="2" charset="-122"/>
                <a:cs typeface="Consolas" pitchFamily="49" charset="0"/>
              </a:rPr>
              <a:t>路平衡归并</a:t>
            </a:r>
            <a:endParaRPr lang="zh-CN" altLang="en-US" sz="2000">
              <a:solidFill>
                <a:srgbClr val="FF0000"/>
              </a:solidFill>
              <a:latin typeface="Consolas" pitchFamily="49" charset="0"/>
              <a:ea typeface="华文中宋" pitchFamily="2" charset="-122"/>
              <a:cs typeface="Consolas" pitchFamily="49" charset="0"/>
            </a:endParaRPr>
          </a:p>
        </p:txBody>
      </p:sp>
      <p:sp>
        <p:nvSpPr>
          <p:cNvPr id="62" name="灯片编号占位符 61"/>
          <p:cNvSpPr>
            <a:spLocks noGrp="1"/>
          </p:cNvSpPr>
          <p:nvPr>
            <p:ph type="sldNum" sz="quarter" idx="12"/>
          </p:nvPr>
        </p:nvSpPr>
        <p:spPr/>
        <p:txBody>
          <a:bodyPr/>
          <a:lstStyle/>
          <a:p>
            <a:fld id="{61B62B3A-2870-408C-9F18-2C674C90AA9B}" type="slidenum">
              <a:rPr lang="en-US" altLang="zh-CN" smtClean="0"/>
              <a:pPr/>
              <a:t>27</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8596" y="571480"/>
            <a:ext cx="6643734" cy="369332"/>
          </a:xfrm>
          <a:prstGeom prst="rect">
            <a:avLst/>
          </a:prstGeom>
          <a:noFill/>
        </p:spPr>
        <p:txBody>
          <a:bodyPr wrap="square" rtlCol="0">
            <a:spAutoFit/>
          </a:bodyPr>
          <a:lstStyle/>
          <a:p>
            <a:pPr algn="l"/>
            <a:r>
              <a:rPr kumimoji="1" lang="en-US" altLang="zh-CN" sz="1800" smtClean="0">
                <a:solidFill>
                  <a:srgbClr val="FF0000"/>
                </a:solidFill>
                <a:latin typeface="Consolas" pitchFamily="49" charset="0"/>
                <a:ea typeface="方正启体简体" pitchFamily="65" charset="-122"/>
                <a:cs typeface="Consolas" pitchFamily="49" charset="0"/>
              </a:rPr>
              <a:t>2</a:t>
            </a:r>
            <a:r>
              <a:rPr kumimoji="1" lang="zh-CN" altLang="en-US" sz="1800" smtClean="0">
                <a:solidFill>
                  <a:srgbClr val="FF0000"/>
                </a:solidFill>
                <a:latin typeface="Consolas" pitchFamily="49" charset="0"/>
                <a:ea typeface="方正启体简体" pitchFamily="65" charset="-122"/>
                <a:cs typeface="Consolas" pitchFamily="49" charset="0"/>
              </a:rPr>
              <a:t>路平衡归并</a:t>
            </a:r>
            <a:r>
              <a:rPr kumimoji="1" lang="zh-CN" altLang="en-US" sz="1800" smtClean="0">
                <a:solidFill>
                  <a:srgbClr val="3333CC"/>
                </a:solidFill>
                <a:latin typeface="Consolas" pitchFamily="49" charset="0"/>
                <a:ea typeface="楷体" pitchFamily="49" charset="-122"/>
                <a:cs typeface="Consolas" pitchFamily="49" charset="0"/>
              </a:rPr>
              <a:t>：</a:t>
            </a:r>
            <a:r>
              <a:rPr kumimoji="1" lang="zh-CN" altLang="en-US" sz="1800" smtClean="0">
                <a:solidFill>
                  <a:srgbClr val="3333FF"/>
                </a:solidFill>
                <a:latin typeface="Consolas" pitchFamily="49" charset="0"/>
                <a:ea typeface="楷体" pitchFamily="49" charset="-122"/>
                <a:cs typeface="Consolas" pitchFamily="49" charset="0"/>
              </a:rPr>
              <a:t>每一趟从</a:t>
            </a:r>
            <a:r>
              <a:rPr kumimoji="1" lang="en-US" altLang="zh-CN" sz="1800" i="1" smtClean="0">
                <a:solidFill>
                  <a:srgbClr val="3333FF"/>
                </a:solidFill>
                <a:latin typeface="Consolas" pitchFamily="49" charset="0"/>
                <a:ea typeface="楷体" pitchFamily="49" charset="-122"/>
                <a:cs typeface="Consolas" pitchFamily="49" charset="0"/>
              </a:rPr>
              <a:t>m</a:t>
            </a:r>
            <a:r>
              <a:rPr kumimoji="1" lang="zh-CN" altLang="en-US" sz="1800" smtClean="0">
                <a:solidFill>
                  <a:srgbClr val="3333FF"/>
                </a:solidFill>
                <a:latin typeface="Consolas" pitchFamily="49" charset="0"/>
                <a:ea typeface="楷体" pitchFamily="49" charset="-122"/>
                <a:cs typeface="Consolas" pitchFamily="49" charset="0"/>
              </a:rPr>
              <a:t>个归并段得到</a:t>
            </a:r>
            <a:r>
              <a:rPr kumimoji="1" lang="zh-CN" altLang="en-US" sz="1800" smtClean="0">
                <a:solidFill>
                  <a:srgbClr val="3333FF"/>
                </a:solidFill>
                <a:latin typeface="Consolas" pitchFamily="49" charset="0"/>
                <a:ea typeface="楷体" pitchFamily="49" charset="-122"/>
                <a:cs typeface="Consolas" pitchFamily="49" charset="0"/>
                <a:sym typeface="Symbol" pitchFamily="18" charset="2"/>
              </a:rPr>
              <a:t></a:t>
            </a:r>
            <a:r>
              <a:rPr kumimoji="1" lang="en-US" altLang="zh-CN" sz="1800" i="1" smtClean="0">
                <a:solidFill>
                  <a:srgbClr val="3333FF"/>
                </a:solidFill>
                <a:latin typeface="Consolas" pitchFamily="49" charset="0"/>
                <a:ea typeface="楷体" pitchFamily="49" charset="-122"/>
                <a:cs typeface="Consolas" pitchFamily="49" charset="0"/>
              </a:rPr>
              <a:t>m</a:t>
            </a:r>
            <a:r>
              <a:rPr kumimoji="1" lang="en-US" altLang="zh-CN" sz="1800" smtClean="0">
                <a:solidFill>
                  <a:srgbClr val="3333FF"/>
                </a:solidFill>
                <a:latin typeface="Consolas" pitchFamily="49" charset="0"/>
                <a:ea typeface="楷体" pitchFamily="49" charset="-122"/>
                <a:cs typeface="Consolas" pitchFamily="49" charset="0"/>
              </a:rPr>
              <a:t>/2</a:t>
            </a:r>
            <a:r>
              <a:rPr kumimoji="1" lang="en-US" altLang="zh-CN" sz="1800" smtClean="0">
                <a:solidFill>
                  <a:srgbClr val="3333FF"/>
                </a:solidFill>
                <a:latin typeface="Consolas" pitchFamily="49" charset="0"/>
                <a:ea typeface="楷体" pitchFamily="49" charset="-122"/>
                <a:cs typeface="Consolas" pitchFamily="49" charset="0"/>
                <a:sym typeface="Symbol" pitchFamily="18" charset="2"/>
              </a:rPr>
              <a:t></a:t>
            </a:r>
            <a:r>
              <a:rPr kumimoji="1" lang="zh-CN" altLang="en-US" sz="1800" smtClean="0">
                <a:solidFill>
                  <a:srgbClr val="3333FF"/>
                </a:solidFill>
                <a:latin typeface="Consolas" pitchFamily="49" charset="0"/>
                <a:ea typeface="楷体" pitchFamily="49" charset="-122"/>
                <a:cs typeface="Consolas" pitchFamily="49" charset="0"/>
                <a:sym typeface="Symbol" pitchFamily="18" charset="2"/>
              </a:rPr>
              <a:t>个</a:t>
            </a:r>
            <a:r>
              <a:rPr kumimoji="1" lang="zh-CN" altLang="en-US" sz="1800" smtClean="0">
                <a:solidFill>
                  <a:srgbClr val="3333FF"/>
                </a:solidFill>
                <a:latin typeface="Consolas" pitchFamily="49" charset="0"/>
                <a:ea typeface="楷体" pitchFamily="49" charset="-122"/>
                <a:cs typeface="Consolas" pitchFamily="49" charset="0"/>
              </a:rPr>
              <a:t>归并段。</a:t>
            </a:r>
            <a:endParaRPr lang="zh-CN" altLang="en-US" sz="1800">
              <a:solidFill>
                <a:srgbClr val="3333FF"/>
              </a:solidFill>
              <a:latin typeface="Consolas" pitchFamily="49" charset="0"/>
              <a:cs typeface="Consolas" pitchFamily="49" charset="0"/>
            </a:endParaRPr>
          </a:p>
        </p:txBody>
      </p:sp>
      <p:grpSp>
        <p:nvGrpSpPr>
          <p:cNvPr id="2" name="组合 64"/>
          <p:cNvGrpSpPr>
            <a:grpSpLocks noChangeAspect="1"/>
          </p:cNvGrpSpPr>
          <p:nvPr/>
        </p:nvGrpSpPr>
        <p:grpSpPr>
          <a:xfrm>
            <a:off x="1408724" y="1285860"/>
            <a:ext cx="6235110" cy="2456011"/>
            <a:chOff x="1857356" y="2859100"/>
            <a:chExt cx="6927900" cy="2728902"/>
          </a:xfrm>
        </p:grpSpPr>
        <p:sp>
          <p:nvSpPr>
            <p:cNvPr id="10" name="Rectangle 12"/>
            <p:cNvSpPr>
              <a:spLocks noChangeArrowheads="1"/>
            </p:cNvSpPr>
            <p:nvPr/>
          </p:nvSpPr>
          <p:spPr bwMode="auto">
            <a:xfrm>
              <a:off x="1857356"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1" name="Rectangle 13"/>
            <p:cNvSpPr>
              <a:spLocks noChangeArrowheads="1"/>
            </p:cNvSpPr>
            <p:nvPr/>
          </p:nvSpPr>
          <p:spPr bwMode="auto">
            <a:xfrm>
              <a:off x="2506644"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2" name="Rectangle 14"/>
            <p:cNvSpPr>
              <a:spLocks noChangeArrowheads="1"/>
            </p:cNvSpPr>
            <p:nvPr/>
          </p:nvSpPr>
          <p:spPr bwMode="auto">
            <a:xfrm>
              <a:off x="3154344"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3" name="Rectangle 15"/>
            <p:cNvSpPr>
              <a:spLocks noChangeArrowheads="1"/>
            </p:cNvSpPr>
            <p:nvPr/>
          </p:nvSpPr>
          <p:spPr bwMode="auto">
            <a:xfrm>
              <a:off x="3803631"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4" name="Rectangle 16"/>
            <p:cNvSpPr>
              <a:spLocks noChangeArrowheads="1"/>
            </p:cNvSpPr>
            <p:nvPr/>
          </p:nvSpPr>
          <p:spPr bwMode="auto">
            <a:xfrm>
              <a:off x="1927206"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5" name="Rectangle 17"/>
            <p:cNvSpPr>
              <a:spLocks noChangeArrowheads="1"/>
            </p:cNvSpPr>
            <p:nvPr/>
          </p:nvSpPr>
          <p:spPr bwMode="auto">
            <a:xfrm>
              <a:off x="2433619"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6" name="Line 20"/>
            <p:cNvSpPr>
              <a:spLocks noChangeShapeType="1"/>
            </p:cNvSpPr>
            <p:nvPr/>
          </p:nvSpPr>
          <p:spPr bwMode="auto">
            <a:xfrm>
              <a:off x="2073256" y="384493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7" name="Line 21"/>
            <p:cNvSpPr>
              <a:spLocks noChangeShapeType="1"/>
            </p:cNvSpPr>
            <p:nvPr/>
          </p:nvSpPr>
          <p:spPr bwMode="auto">
            <a:xfrm flipH="1">
              <a:off x="2649519" y="384493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8" name="Rectangle 23"/>
            <p:cNvSpPr>
              <a:spLocks noChangeArrowheads="1"/>
            </p:cNvSpPr>
            <p:nvPr/>
          </p:nvSpPr>
          <p:spPr bwMode="auto">
            <a:xfrm>
              <a:off x="3222606"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9" name="Rectangle 24"/>
            <p:cNvSpPr>
              <a:spLocks noChangeArrowheads="1"/>
            </p:cNvSpPr>
            <p:nvPr/>
          </p:nvSpPr>
          <p:spPr bwMode="auto">
            <a:xfrm>
              <a:off x="3729019"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0" name="Line 25"/>
            <p:cNvSpPr>
              <a:spLocks noChangeShapeType="1"/>
            </p:cNvSpPr>
            <p:nvPr/>
          </p:nvSpPr>
          <p:spPr bwMode="auto">
            <a:xfrm>
              <a:off x="3368656" y="384493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1" name="Line 26"/>
            <p:cNvSpPr>
              <a:spLocks noChangeShapeType="1"/>
            </p:cNvSpPr>
            <p:nvPr/>
          </p:nvSpPr>
          <p:spPr bwMode="auto">
            <a:xfrm flipH="1">
              <a:off x="3944919" y="384493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2" name="Rectangle 27"/>
            <p:cNvSpPr>
              <a:spLocks noChangeArrowheads="1"/>
            </p:cNvSpPr>
            <p:nvPr/>
          </p:nvSpPr>
          <p:spPr bwMode="auto">
            <a:xfrm>
              <a:off x="4378306"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3" name="Rectangle 28"/>
            <p:cNvSpPr>
              <a:spLocks noChangeArrowheads="1"/>
            </p:cNvSpPr>
            <p:nvPr/>
          </p:nvSpPr>
          <p:spPr bwMode="auto">
            <a:xfrm>
              <a:off x="5027594" y="35576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4" name="Rectangle 29"/>
            <p:cNvSpPr>
              <a:spLocks noChangeArrowheads="1"/>
            </p:cNvSpPr>
            <p:nvPr/>
          </p:nvSpPr>
          <p:spPr bwMode="auto">
            <a:xfrm>
              <a:off x="5675294" y="3557602"/>
              <a:ext cx="504825" cy="28733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 name="Rectangle 30"/>
            <p:cNvSpPr>
              <a:spLocks noChangeArrowheads="1"/>
            </p:cNvSpPr>
            <p:nvPr/>
          </p:nvSpPr>
          <p:spPr bwMode="auto">
            <a:xfrm>
              <a:off x="6324581" y="3557602"/>
              <a:ext cx="504825" cy="287337"/>
            </a:xfrm>
            <a:prstGeom prst="rect">
              <a:avLst/>
            </a:prstGeom>
            <a:solidFill>
              <a:srgbClr val="00B0F0"/>
            </a:solidFill>
            <a:ln>
              <a:prstDash val="sysDash"/>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 name="Rectangle 31"/>
            <p:cNvSpPr>
              <a:spLocks noChangeArrowheads="1"/>
            </p:cNvSpPr>
            <p:nvPr/>
          </p:nvSpPr>
          <p:spPr bwMode="auto">
            <a:xfrm>
              <a:off x="4448156"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 name="Rectangle 32"/>
            <p:cNvSpPr>
              <a:spLocks noChangeArrowheads="1"/>
            </p:cNvSpPr>
            <p:nvPr/>
          </p:nvSpPr>
          <p:spPr bwMode="auto">
            <a:xfrm>
              <a:off x="4954569" y="4133864"/>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8" name="Line 33"/>
            <p:cNvSpPr>
              <a:spLocks noChangeShapeType="1"/>
            </p:cNvSpPr>
            <p:nvPr/>
          </p:nvSpPr>
          <p:spPr bwMode="auto">
            <a:xfrm>
              <a:off x="4594206" y="384493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9" name="Line 34"/>
            <p:cNvSpPr>
              <a:spLocks noChangeShapeType="1"/>
            </p:cNvSpPr>
            <p:nvPr/>
          </p:nvSpPr>
          <p:spPr bwMode="auto">
            <a:xfrm flipH="1">
              <a:off x="5170469" y="384493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0" name="Rectangle 35"/>
            <p:cNvSpPr>
              <a:spLocks noChangeArrowheads="1"/>
            </p:cNvSpPr>
            <p:nvPr/>
          </p:nvSpPr>
          <p:spPr bwMode="auto">
            <a:xfrm>
              <a:off x="5743556" y="4133864"/>
              <a:ext cx="504825" cy="2873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1" name="Rectangle 36"/>
            <p:cNvSpPr>
              <a:spLocks noChangeArrowheads="1"/>
            </p:cNvSpPr>
            <p:nvPr/>
          </p:nvSpPr>
          <p:spPr bwMode="auto">
            <a:xfrm>
              <a:off x="6249969" y="4133864"/>
              <a:ext cx="504825" cy="2873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2" name="Line 37"/>
            <p:cNvSpPr>
              <a:spLocks noChangeShapeType="1"/>
            </p:cNvSpPr>
            <p:nvPr/>
          </p:nvSpPr>
          <p:spPr bwMode="auto">
            <a:xfrm>
              <a:off x="5889606" y="384493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3" name="Line 38"/>
            <p:cNvSpPr>
              <a:spLocks noChangeShapeType="1"/>
            </p:cNvSpPr>
            <p:nvPr/>
          </p:nvSpPr>
          <p:spPr bwMode="auto">
            <a:xfrm flipH="1">
              <a:off x="6465869" y="384493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4" name="Rectangle 39"/>
            <p:cNvSpPr>
              <a:spLocks noChangeArrowheads="1"/>
            </p:cNvSpPr>
            <p:nvPr/>
          </p:nvSpPr>
          <p:spPr bwMode="auto">
            <a:xfrm>
              <a:off x="2146281"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5" name="Rectangle 40"/>
            <p:cNvSpPr>
              <a:spLocks noChangeArrowheads="1"/>
            </p:cNvSpPr>
            <p:nvPr/>
          </p:nvSpPr>
          <p:spPr bwMode="auto">
            <a:xfrm>
              <a:off x="2652694"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6" name="Line 41"/>
            <p:cNvSpPr>
              <a:spLocks noChangeShapeType="1"/>
            </p:cNvSpPr>
            <p:nvPr/>
          </p:nvSpPr>
          <p:spPr bwMode="auto">
            <a:xfrm>
              <a:off x="2792394" y="4421202"/>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7" name="Line 42"/>
            <p:cNvSpPr>
              <a:spLocks noChangeShapeType="1"/>
            </p:cNvSpPr>
            <p:nvPr/>
          </p:nvSpPr>
          <p:spPr bwMode="auto">
            <a:xfrm flipH="1">
              <a:off x="3368656" y="4421202"/>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8" name="Rectangle 43"/>
            <p:cNvSpPr>
              <a:spLocks noChangeArrowheads="1"/>
            </p:cNvSpPr>
            <p:nvPr/>
          </p:nvSpPr>
          <p:spPr bwMode="auto">
            <a:xfrm>
              <a:off x="3157519"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9" name="Rectangle 44"/>
            <p:cNvSpPr>
              <a:spLocks noChangeArrowheads="1"/>
            </p:cNvSpPr>
            <p:nvPr/>
          </p:nvSpPr>
          <p:spPr bwMode="auto">
            <a:xfrm>
              <a:off x="3663931"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0" name="Rectangle 45"/>
            <p:cNvSpPr>
              <a:spLocks noChangeArrowheads="1"/>
            </p:cNvSpPr>
            <p:nvPr/>
          </p:nvSpPr>
          <p:spPr bwMode="auto">
            <a:xfrm>
              <a:off x="4449744"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1" name="Rectangle 46"/>
            <p:cNvSpPr>
              <a:spLocks noChangeArrowheads="1"/>
            </p:cNvSpPr>
            <p:nvPr/>
          </p:nvSpPr>
          <p:spPr bwMode="auto">
            <a:xfrm>
              <a:off x="4956156" y="4710127"/>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2" name="Line 47"/>
            <p:cNvSpPr>
              <a:spLocks noChangeShapeType="1"/>
            </p:cNvSpPr>
            <p:nvPr/>
          </p:nvSpPr>
          <p:spPr bwMode="auto">
            <a:xfrm>
              <a:off x="5095856" y="4421202"/>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43" name="Line 48"/>
            <p:cNvSpPr>
              <a:spLocks noChangeShapeType="1"/>
            </p:cNvSpPr>
            <p:nvPr/>
          </p:nvSpPr>
          <p:spPr bwMode="auto">
            <a:xfrm flipH="1">
              <a:off x="5672119" y="4421202"/>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44" name="Rectangle 49"/>
            <p:cNvSpPr>
              <a:spLocks noChangeArrowheads="1"/>
            </p:cNvSpPr>
            <p:nvPr/>
          </p:nvSpPr>
          <p:spPr bwMode="auto">
            <a:xfrm>
              <a:off x="5460981" y="4710127"/>
              <a:ext cx="504825" cy="28733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5" name="Rectangle 50"/>
            <p:cNvSpPr>
              <a:spLocks noChangeArrowheads="1"/>
            </p:cNvSpPr>
            <p:nvPr/>
          </p:nvSpPr>
          <p:spPr bwMode="auto">
            <a:xfrm>
              <a:off x="5967394" y="4710127"/>
              <a:ext cx="504825" cy="28733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6" name="Rectangle 51"/>
            <p:cNvSpPr>
              <a:spLocks noChangeArrowheads="1"/>
            </p:cNvSpPr>
            <p:nvPr/>
          </p:nvSpPr>
          <p:spPr bwMode="auto">
            <a:xfrm>
              <a:off x="2362181" y="5284802"/>
              <a:ext cx="504825" cy="2873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7" name="Rectangle 52"/>
            <p:cNvSpPr>
              <a:spLocks noChangeArrowheads="1"/>
            </p:cNvSpPr>
            <p:nvPr/>
          </p:nvSpPr>
          <p:spPr bwMode="auto">
            <a:xfrm>
              <a:off x="2868594" y="5284802"/>
              <a:ext cx="504825" cy="2873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8" name="Line 53"/>
            <p:cNvSpPr>
              <a:spLocks noChangeShapeType="1"/>
            </p:cNvSpPr>
            <p:nvPr/>
          </p:nvSpPr>
          <p:spPr bwMode="auto">
            <a:xfrm>
              <a:off x="3441681" y="4997464"/>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49" name="Line 54"/>
            <p:cNvSpPr>
              <a:spLocks noChangeShapeType="1"/>
            </p:cNvSpPr>
            <p:nvPr/>
          </p:nvSpPr>
          <p:spPr bwMode="auto">
            <a:xfrm flipH="1">
              <a:off x="5170469" y="4997464"/>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50" name="Rectangle 55"/>
            <p:cNvSpPr>
              <a:spLocks noChangeArrowheads="1"/>
            </p:cNvSpPr>
            <p:nvPr/>
          </p:nvSpPr>
          <p:spPr bwMode="auto">
            <a:xfrm>
              <a:off x="3373419" y="5284802"/>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1" name="Rectangle 56"/>
            <p:cNvSpPr>
              <a:spLocks noChangeArrowheads="1"/>
            </p:cNvSpPr>
            <p:nvPr/>
          </p:nvSpPr>
          <p:spPr bwMode="auto">
            <a:xfrm>
              <a:off x="3879831" y="5284802"/>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2" name="Rectangle 57"/>
            <p:cNvSpPr>
              <a:spLocks noChangeArrowheads="1"/>
            </p:cNvSpPr>
            <p:nvPr/>
          </p:nvSpPr>
          <p:spPr bwMode="auto">
            <a:xfrm>
              <a:off x="4371956" y="52848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3" name="Rectangle 58"/>
            <p:cNvSpPr>
              <a:spLocks noChangeArrowheads="1"/>
            </p:cNvSpPr>
            <p:nvPr/>
          </p:nvSpPr>
          <p:spPr bwMode="auto">
            <a:xfrm>
              <a:off x="4878369" y="52848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4" name="Rectangle 59"/>
            <p:cNvSpPr>
              <a:spLocks noChangeArrowheads="1"/>
            </p:cNvSpPr>
            <p:nvPr/>
          </p:nvSpPr>
          <p:spPr bwMode="auto">
            <a:xfrm>
              <a:off x="5383194" y="52848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5" name="Rectangle 60"/>
            <p:cNvSpPr>
              <a:spLocks noChangeArrowheads="1"/>
            </p:cNvSpPr>
            <p:nvPr/>
          </p:nvSpPr>
          <p:spPr bwMode="auto">
            <a:xfrm>
              <a:off x="5889606" y="5284802"/>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7" name="Text Box 63"/>
            <p:cNvSpPr txBox="1">
              <a:spLocks noChangeArrowheads="1"/>
            </p:cNvSpPr>
            <p:nvPr/>
          </p:nvSpPr>
          <p:spPr bwMode="auto">
            <a:xfrm>
              <a:off x="1857356" y="2859100"/>
              <a:ext cx="4445031" cy="410369"/>
            </a:xfrm>
            <a:prstGeom prst="rect">
              <a:avLst/>
            </a:prstGeom>
            <a:noFill/>
            <a:ln w="38100" algn="ctr">
              <a:noFill/>
              <a:miter lim="800000"/>
              <a:headEnd/>
              <a:tailEnd/>
            </a:ln>
            <a:effectLst/>
          </p:spPr>
          <p:txBody>
            <a:bodyPr wrap="square">
              <a:spAutoFit/>
            </a:bodyPr>
            <a:lstStyle/>
            <a:p>
              <a:pPr algn="l">
                <a:spcBef>
                  <a:spcPct val="50000"/>
                </a:spcBef>
              </a:pPr>
              <a:r>
                <a:rPr lang="en-US" altLang="zh-CN" sz="1800" i="1" smtClean="0">
                  <a:solidFill>
                    <a:srgbClr val="3333FF"/>
                  </a:solidFill>
                  <a:latin typeface="Consolas" pitchFamily="49" charset="0"/>
                  <a:ea typeface="仿宋" pitchFamily="49" charset="-122"/>
                  <a:cs typeface="Consolas" pitchFamily="49" charset="0"/>
                </a:rPr>
                <a:t>m</a:t>
              </a:r>
              <a:r>
                <a:rPr lang="en-US" altLang="zh-CN" sz="1800" smtClean="0">
                  <a:solidFill>
                    <a:srgbClr val="3333FF"/>
                  </a:solidFill>
                  <a:latin typeface="Consolas" pitchFamily="49" charset="0"/>
                  <a:ea typeface="仿宋" pitchFamily="49" charset="-122"/>
                  <a:cs typeface="Consolas" pitchFamily="49" charset="0"/>
                </a:rPr>
                <a:t>=6</a:t>
              </a:r>
              <a:r>
                <a:rPr lang="zh-CN" altLang="en-US" sz="1800" smtClean="0">
                  <a:solidFill>
                    <a:srgbClr val="3333FF"/>
                  </a:solidFill>
                  <a:latin typeface="Consolas" pitchFamily="49" charset="0"/>
                  <a:ea typeface="仿宋" pitchFamily="49" charset="-122"/>
                  <a:cs typeface="Consolas" pitchFamily="49" charset="0"/>
                </a:rPr>
                <a:t>，</a:t>
              </a:r>
              <a:r>
                <a:rPr lang="en-US" altLang="zh-CN" sz="1800" i="1" smtClean="0">
                  <a:solidFill>
                    <a:srgbClr val="3333FF"/>
                  </a:solidFill>
                  <a:latin typeface="Consolas" pitchFamily="49" charset="0"/>
                  <a:ea typeface="仿宋" pitchFamily="49" charset="-122"/>
                  <a:cs typeface="Consolas" pitchFamily="49" charset="0"/>
                </a:rPr>
                <a:t>k</a:t>
              </a:r>
              <a:r>
                <a:rPr lang="en-US" altLang="zh-CN" sz="1800" smtClean="0">
                  <a:solidFill>
                    <a:srgbClr val="3333FF"/>
                  </a:solidFill>
                  <a:latin typeface="Consolas" pitchFamily="49" charset="0"/>
                  <a:ea typeface="仿宋" pitchFamily="49" charset="-122"/>
                  <a:cs typeface="Consolas" pitchFamily="49" charset="0"/>
                </a:rPr>
                <a:t>=2</a:t>
              </a:r>
              <a:r>
                <a:rPr lang="zh-CN" altLang="en-US" sz="1800" smtClean="0">
                  <a:solidFill>
                    <a:srgbClr val="3333FF"/>
                  </a:solidFill>
                  <a:latin typeface="Consolas" pitchFamily="49" charset="0"/>
                  <a:ea typeface="仿宋" pitchFamily="49" charset="-122"/>
                  <a:cs typeface="Consolas" pitchFamily="49" charset="0"/>
                </a:rPr>
                <a:t>，增加两个长度为</a:t>
              </a:r>
              <a:r>
                <a:rPr lang="en-US" altLang="zh-CN" sz="1800" smtClean="0">
                  <a:solidFill>
                    <a:srgbClr val="3333FF"/>
                  </a:solidFill>
                  <a:latin typeface="Consolas" pitchFamily="49" charset="0"/>
                  <a:ea typeface="仿宋" pitchFamily="49" charset="-122"/>
                  <a:cs typeface="Consolas" pitchFamily="49" charset="0"/>
                </a:rPr>
                <a:t>0</a:t>
              </a:r>
              <a:r>
                <a:rPr lang="zh-CN" altLang="en-US" sz="1800" smtClean="0">
                  <a:solidFill>
                    <a:srgbClr val="3333FF"/>
                  </a:solidFill>
                  <a:latin typeface="Consolas" pitchFamily="49" charset="0"/>
                  <a:ea typeface="仿宋" pitchFamily="49" charset="-122"/>
                  <a:cs typeface="Consolas" pitchFamily="49" charset="0"/>
                </a:rPr>
                <a:t>的虚段</a:t>
              </a:r>
              <a:endParaRPr lang="en-US" altLang="zh-CN" sz="1800" dirty="0">
                <a:solidFill>
                  <a:srgbClr val="3333FF"/>
                </a:solidFill>
                <a:latin typeface="Consolas" pitchFamily="49" charset="0"/>
                <a:ea typeface="仿宋" pitchFamily="49" charset="-122"/>
                <a:cs typeface="Consolas" pitchFamily="49" charset="0"/>
              </a:endParaRPr>
            </a:p>
          </p:txBody>
        </p:sp>
        <p:sp>
          <p:nvSpPr>
            <p:cNvPr id="60" name="AutoShape 61"/>
            <p:cNvSpPr>
              <a:spLocks/>
            </p:cNvSpPr>
            <p:nvPr/>
          </p:nvSpPr>
          <p:spPr bwMode="auto">
            <a:xfrm>
              <a:off x="7000892" y="3643314"/>
              <a:ext cx="71438" cy="1944688"/>
            </a:xfrm>
            <a:prstGeom prst="rightBrace">
              <a:avLst>
                <a:gd name="adj1" fmla="val 226850"/>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61" name="Text Box 62"/>
            <p:cNvSpPr txBox="1">
              <a:spLocks noChangeArrowheads="1"/>
            </p:cNvSpPr>
            <p:nvPr/>
          </p:nvSpPr>
          <p:spPr bwMode="auto">
            <a:xfrm>
              <a:off x="7072330" y="4457651"/>
              <a:ext cx="1712926" cy="410369"/>
            </a:xfrm>
            <a:prstGeom prst="rect">
              <a:avLst/>
            </a:prstGeom>
            <a:noFill/>
            <a:ln w="38100" algn="ctr">
              <a:noFill/>
              <a:miter lim="800000"/>
              <a:headEnd/>
              <a:tailEnd/>
            </a:ln>
            <a:effectLst/>
          </p:spPr>
          <p:txBody>
            <a:bodyPr wrap="square">
              <a:spAutoFit/>
            </a:bodyPr>
            <a:lstStyle/>
            <a:p>
              <a:pPr algn="l">
                <a:spcBef>
                  <a:spcPct val="50000"/>
                </a:spcBef>
              </a:pPr>
              <a:r>
                <a:rPr lang="en-US" altLang="zh-CN" sz="1800" dirty="0">
                  <a:solidFill>
                    <a:srgbClr val="3333FF"/>
                  </a:solidFill>
                  <a:latin typeface="Consolas" pitchFamily="49" charset="0"/>
                  <a:ea typeface="仿宋" pitchFamily="49" charset="-122"/>
                  <a:cs typeface="Consolas" pitchFamily="49" charset="0"/>
                  <a:sym typeface="Symbol" pitchFamily="18" charset="2"/>
                </a:rPr>
                <a:t></a:t>
              </a:r>
              <a:r>
                <a:rPr lang="en-US" altLang="zh-CN" sz="1800" err="1">
                  <a:solidFill>
                    <a:srgbClr val="3333FF"/>
                  </a:solidFill>
                  <a:latin typeface="Consolas" pitchFamily="49" charset="0"/>
                  <a:ea typeface="仿宋" pitchFamily="49" charset="-122"/>
                  <a:cs typeface="Consolas" pitchFamily="49" charset="0"/>
                </a:rPr>
                <a:t>log</a:t>
              </a:r>
              <a:r>
                <a:rPr lang="en-US" altLang="zh-CN" sz="1800" baseline="-25000" err="1">
                  <a:solidFill>
                    <a:srgbClr val="3333FF"/>
                  </a:solidFill>
                  <a:latin typeface="Consolas" pitchFamily="49" charset="0"/>
                  <a:ea typeface="仿宋" pitchFamily="49" charset="-122"/>
                  <a:cs typeface="Consolas" pitchFamily="49" charset="0"/>
                </a:rPr>
                <a:t>2</a:t>
              </a:r>
              <a:r>
                <a:rPr lang="en-US" altLang="zh-CN" sz="1800" i="1" err="1">
                  <a:solidFill>
                    <a:srgbClr val="3333FF"/>
                  </a:solidFill>
                  <a:latin typeface="Consolas" pitchFamily="49" charset="0"/>
                  <a:ea typeface="仿宋" pitchFamily="49" charset="-122"/>
                  <a:cs typeface="Consolas" pitchFamily="49" charset="0"/>
                </a:rPr>
                <a:t>m</a:t>
              </a:r>
              <a:r>
                <a:rPr lang="en-US" altLang="zh-CN" sz="1800" smtClean="0">
                  <a:solidFill>
                    <a:srgbClr val="3333FF"/>
                  </a:solidFill>
                  <a:latin typeface="Consolas" pitchFamily="49" charset="0"/>
                  <a:ea typeface="仿宋" pitchFamily="49" charset="-122"/>
                  <a:cs typeface="Consolas" pitchFamily="49" charset="0"/>
                  <a:sym typeface="Symbol" pitchFamily="18" charset="2"/>
                </a:rPr>
                <a:t>=3</a:t>
              </a:r>
              <a:r>
                <a:rPr lang="zh-CN" altLang="en-US" sz="1800" smtClean="0">
                  <a:solidFill>
                    <a:srgbClr val="3333FF"/>
                  </a:solidFill>
                  <a:latin typeface="Consolas" pitchFamily="49" charset="0"/>
                  <a:ea typeface="仿宋" pitchFamily="49" charset="-122"/>
                  <a:cs typeface="Consolas" pitchFamily="49" charset="0"/>
                  <a:sym typeface="Symbol" pitchFamily="18" charset="2"/>
                </a:rPr>
                <a:t>遍</a:t>
              </a:r>
              <a:endParaRPr lang="zh-CN" altLang="en-US" sz="1800" dirty="0">
                <a:solidFill>
                  <a:srgbClr val="3333FF"/>
                </a:solidFill>
                <a:latin typeface="Consolas" pitchFamily="49" charset="0"/>
                <a:ea typeface="仿宋" pitchFamily="49" charset="-122"/>
                <a:cs typeface="Consolas" pitchFamily="49" charset="0"/>
                <a:sym typeface="Symbol" pitchFamily="18" charset="2"/>
              </a:endParaRPr>
            </a:p>
          </p:txBody>
        </p:sp>
      </p:grpSp>
      <p:sp>
        <p:nvSpPr>
          <p:cNvPr id="66" name="TextBox 65"/>
          <p:cNvSpPr txBox="1"/>
          <p:nvPr/>
        </p:nvSpPr>
        <p:spPr>
          <a:xfrm>
            <a:off x="1000100" y="4357694"/>
            <a:ext cx="3571900" cy="369332"/>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1800" smtClean="0">
                <a:solidFill>
                  <a:srgbClr val="FF00FF"/>
                </a:solidFill>
                <a:latin typeface="Consolas" pitchFamily="49" charset="0"/>
                <a:ea typeface="楷体" pitchFamily="49" charset="-122"/>
                <a:cs typeface="Consolas" pitchFamily="49" charset="0"/>
                <a:sym typeface="Wingdings"/>
              </a:rPr>
              <a:t></a:t>
            </a:r>
            <a:r>
              <a:rPr lang="zh-CN" altLang="en-US" sz="1800" smtClean="0">
                <a:solidFill>
                  <a:srgbClr val="3333CC"/>
                </a:solidFill>
                <a:latin typeface="Consolas" pitchFamily="49" charset="0"/>
                <a:ea typeface="楷体" pitchFamily="49" charset="-122"/>
                <a:cs typeface="Consolas" pitchFamily="49" charset="0"/>
                <a:sym typeface="Wingdings"/>
              </a:rPr>
              <a:t> </a:t>
            </a:r>
            <a:r>
              <a:rPr lang="zh-CN" altLang="en-US" sz="1800" smtClean="0">
                <a:solidFill>
                  <a:srgbClr val="3333FF"/>
                </a:solidFill>
                <a:latin typeface="Consolas" pitchFamily="49" charset="0"/>
                <a:ea typeface="楷体" pitchFamily="49" charset="-122"/>
                <a:cs typeface="Consolas" pitchFamily="49" charset="0"/>
              </a:rPr>
              <a:t>可以推广到</a:t>
            </a:r>
            <a:r>
              <a:rPr lang="en-US" altLang="zh-CN" sz="1800" i="1" smtClean="0">
                <a:solidFill>
                  <a:srgbClr val="3333FF"/>
                </a:solidFill>
                <a:latin typeface="Consolas" pitchFamily="49" charset="0"/>
                <a:ea typeface="楷体" pitchFamily="49" charset="-122"/>
                <a:cs typeface="Consolas" pitchFamily="49" charset="0"/>
              </a:rPr>
              <a:t>k</a:t>
            </a:r>
            <a:r>
              <a:rPr lang="zh-CN" altLang="en-US" sz="1800" smtClean="0">
                <a:solidFill>
                  <a:srgbClr val="3333FF"/>
                </a:solidFill>
                <a:latin typeface="Consolas" pitchFamily="49" charset="0"/>
                <a:ea typeface="楷体" pitchFamily="49" charset="-122"/>
                <a:cs typeface="Consolas" pitchFamily="49" charset="0"/>
              </a:rPr>
              <a:t>路</a:t>
            </a:r>
            <a:r>
              <a:rPr kumimoji="1" lang="zh-CN" altLang="en-US" sz="1800" smtClean="0">
                <a:solidFill>
                  <a:srgbClr val="3333FF"/>
                </a:solidFill>
                <a:latin typeface="Consolas" pitchFamily="49" charset="0"/>
                <a:ea typeface="楷体" pitchFamily="49" charset="-122"/>
                <a:cs typeface="Consolas" pitchFamily="49" charset="0"/>
              </a:rPr>
              <a:t>平衡归并</a:t>
            </a:r>
            <a:endParaRPr kumimoji="1" lang="en-US" altLang="zh-CN" sz="1800" smtClean="0">
              <a:solidFill>
                <a:srgbClr val="3333FF"/>
              </a:solidFill>
              <a:latin typeface="Consolas" pitchFamily="49" charset="0"/>
              <a:ea typeface="楷体" pitchFamily="49" charset="-122"/>
              <a:cs typeface="Consolas" pitchFamily="49" charset="0"/>
            </a:endParaRPr>
          </a:p>
        </p:txBody>
      </p:sp>
      <p:sp>
        <p:nvSpPr>
          <p:cNvPr id="56" name="灯片编号占位符 55"/>
          <p:cNvSpPr>
            <a:spLocks noGrp="1"/>
          </p:cNvSpPr>
          <p:nvPr>
            <p:ph type="sldNum" sz="quarter" idx="12"/>
          </p:nvPr>
        </p:nvSpPr>
        <p:spPr/>
        <p:txBody>
          <a:bodyPr/>
          <a:lstStyle/>
          <a:p>
            <a:fld id="{61B62B3A-2870-408C-9F18-2C674C90AA9B}" type="slidenum">
              <a:rPr lang="en-US" altLang="zh-CN" smtClean="0"/>
              <a:pPr/>
              <a:t>28</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66"/>
                                        </p:tgtEl>
                                        <p:attrNameLst>
                                          <p:attrName>style.visibility</p:attrName>
                                        </p:attrNameLst>
                                      </p:cBhvr>
                                      <p:to>
                                        <p:strVal val="visible"/>
                                      </p:to>
                                    </p:set>
                                    <p:anim calcmode="discrete" valueType="clr">
                                      <p:cBhvr override="childStyle">
                                        <p:cTn id="11" dur="80"/>
                                        <p:tgtEl>
                                          <p:spTgt spid="66"/>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66"/>
                                        </p:tgtEl>
                                        <p:attrNameLst>
                                          <p:attrName>fillcolor</p:attrName>
                                        </p:attrNameLst>
                                      </p:cBhvr>
                                      <p:tavLst>
                                        <p:tav tm="0">
                                          <p:val>
                                            <p:clrVal>
                                              <a:schemeClr val="accent2"/>
                                            </p:clrVal>
                                          </p:val>
                                        </p:tav>
                                        <p:tav tm="50000">
                                          <p:val>
                                            <p:clrVal>
                                              <a:schemeClr val="hlink"/>
                                            </p:clrVal>
                                          </p:val>
                                        </p:tav>
                                      </p:tavLst>
                                    </p:anim>
                                    <p:set>
                                      <p:cBhvr>
                                        <p:cTn id="13" dur="80"/>
                                        <p:tgtEl>
                                          <p:spTgt spid="6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000100" y="2428868"/>
            <a:ext cx="4786346" cy="98331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a:spAutoFit/>
          </a:bodyPr>
          <a:lstStyle/>
          <a:p>
            <a:pPr marL="457200" indent="-457200" algn="just">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归并时需要读写磁盘的次数</a:t>
            </a:r>
            <a:endParaRPr kumimoji="1" lang="en-US" altLang="zh-CN" sz="1800" smtClean="0">
              <a:solidFill>
                <a:srgbClr val="3333FF"/>
              </a:solidFill>
              <a:latin typeface="Consolas" pitchFamily="49" charset="0"/>
              <a:ea typeface="仿宋" pitchFamily="49" charset="-122"/>
              <a:cs typeface="Consolas" pitchFamily="49" charset="0"/>
            </a:endParaRPr>
          </a:p>
          <a:p>
            <a:pPr marL="457200" indent="-457200" algn="just">
              <a:spcBef>
                <a:spcPct val="500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归并时需要关键字比较的次数。</a:t>
            </a:r>
            <a:endParaRPr kumimoji="1" lang="zh-CN" altLang="en-US" sz="1800" dirty="0">
              <a:solidFill>
                <a:srgbClr val="3333FF"/>
              </a:solidFill>
              <a:latin typeface="Consolas" pitchFamily="49" charset="0"/>
              <a:ea typeface="仿宋" pitchFamily="49" charset="-122"/>
              <a:cs typeface="Consolas" pitchFamily="49" charset="0"/>
            </a:endParaRPr>
          </a:p>
        </p:txBody>
      </p:sp>
      <p:sp>
        <p:nvSpPr>
          <p:cNvPr id="56" name="TextBox 55"/>
          <p:cNvSpPr txBox="1"/>
          <p:nvPr/>
        </p:nvSpPr>
        <p:spPr>
          <a:xfrm>
            <a:off x="857224" y="1571612"/>
            <a:ext cx="5143536" cy="459228"/>
          </a:xfrm>
          <a:prstGeom prst="rect">
            <a:avLst/>
          </a:prstGeom>
          <a:noFill/>
        </p:spPr>
        <p:txBody>
          <a:bodyPr wrap="square" rtlCol="0">
            <a:spAutoFit/>
          </a:bodyPr>
          <a:lstStyle/>
          <a:p>
            <a:pPr algn="l">
              <a:lnSpc>
                <a:spcPct val="150000"/>
              </a:lnSpc>
            </a:pPr>
            <a:r>
              <a:rPr kumimoji="1" lang="zh-CN" altLang="en-US" sz="1800" smtClean="0">
                <a:solidFill>
                  <a:srgbClr val="3333FF"/>
                </a:solidFill>
                <a:latin typeface="Consolas" pitchFamily="49" charset="0"/>
                <a:ea typeface="楷体" pitchFamily="49" charset="-122"/>
                <a:cs typeface="Consolas" pitchFamily="49" charset="0"/>
              </a:rPr>
              <a:t>影响</a:t>
            </a:r>
            <a:r>
              <a:rPr kumimoji="1" lang="en-US" altLang="zh-CN" sz="1800" i="1" dirty="0" smtClean="0">
                <a:solidFill>
                  <a:srgbClr val="3333FF"/>
                </a:solidFill>
                <a:latin typeface="Consolas" pitchFamily="49" charset="0"/>
                <a:ea typeface="楷体" pitchFamily="49" charset="-122"/>
                <a:cs typeface="Consolas" pitchFamily="49" charset="0"/>
              </a:rPr>
              <a:t>k</a:t>
            </a:r>
            <a:r>
              <a:rPr kumimoji="1" lang="zh-CN" altLang="en-US" sz="1800" dirty="0" smtClean="0">
                <a:solidFill>
                  <a:srgbClr val="3333FF"/>
                </a:solidFill>
                <a:latin typeface="Consolas" pitchFamily="49" charset="0"/>
                <a:ea typeface="楷体" pitchFamily="49" charset="-122"/>
                <a:cs typeface="Consolas" pitchFamily="49" charset="0"/>
              </a:rPr>
              <a:t>路平衡归并的</a:t>
            </a:r>
            <a:r>
              <a:rPr kumimoji="1" lang="zh-CN" altLang="en-US" sz="1800" smtClean="0">
                <a:solidFill>
                  <a:srgbClr val="3333FF"/>
                </a:solidFill>
                <a:latin typeface="Consolas" pitchFamily="49" charset="0"/>
                <a:ea typeface="楷体" pitchFamily="49" charset="-122"/>
                <a:cs typeface="Consolas" pitchFamily="49" charset="0"/>
              </a:rPr>
              <a:t>效率的因素：</a:t>
            </a:r>
            <a:endParaRPr lang="zh-CN" altLang="en-US" sz="1800" dirty="0">
              <a:solidFill>
                <a:srgbClr val="3333FF"/>
              </a:solidFill>
              <a:latin typeface="Consolas" pitchFamily="49" charset="0"/>
              <a:cs typeface="Consolas" pitchFamily="49" charset="0"/>
            </a:endParaRPr>
          </a:p>
        </p:txBody>
      </p:sp>
      <p:sp>
        <p:nvSpPr>
          <p:cNvPr id="10" name="TextBox 9"/>
          <p:cNvSpPr txBox="1"/>
          <p:nvPr/>
        </p:nvSpPr>
        <p:spPr>
          <a:xfrm>
            <a:off x="714348" y="785794"/>
            <a:ext cx="3786214" cy="400110"/>
          </a:xfrm>
          <a:prstGeom prst="rect">
            <a:avLst/>
          </a:prstGeom>
          <a:noFill/>
        </p:spPr>
        <p:txBody>
          <a:bodyPr wrap="square" rtlCol="0">
            <a:spAutoFit/>
          </a:bodyPr>
          <a:lstStyle/>
          <a:p>
            <a:pPr algn="l"/>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影响</a:t>
            </a:r>
            <a:r>
              <a:rPr kumimoji="1" lang="en-US" altLang="zh-CN" sz="2000" i="1" smtClean="0">
                <a:solidFill>
                  <a:srgbClr val="FF0000"/>
                </a:solidFill>
                <a:latin typeface="Consolas" pitchFamily="49" charset="0"/>
                <a:ea typeface="华文中宋" pitchFamily="2" charset="-122"/>
                <a:cs typeface="Consolas" pitchFamily="49" charset="0"/>
              </a:rPr>
              <a:t>k</a:t>
            </a:r>
            <a:r>
              <a:rPr kumimoji="1" lang="zh-CN" altLang="en-US" sz="2000" smtClean="0">
                <a:solidFill>
                  <a:srgbClr val="FF0000"/>
                </a:solidFill>
                <a:latin typeface="Consolas" pitchFamily="49" charset="0"/>
                <a:ea typeface="华文中宋" pitchFamily="2" charset="-122"/>
                <a:cs typeface="Consolas" pitchFamily="49" charset="0"/>
              </a:rPr>
              <a:t>路平衡归并的因素</a:t>
            </a:r>
            <a:endParaRPr lang="zh-CN" altLang="en-US" sz="2000">
              <a:solidFill>
                <a:srgbClr val="FF0000"/>
              </a:solidFill>
              <a:latin typeface="Consolas" pitchFamily="49" charset="0"/>
              <a:ea typeface="华文中宋" pitchFamily="2" charset="-122"/>
              <a:cs typeface="Consolas" pitchFamily="49" charset="0"/>
            </a:endParaRPr>
          </a:p>
        </p:txBody>
      </p:sp>
      <p:sp>
        <p:nvSpPr>
          <p:cNvPr id="7" name="灯片编号占位符 6"/>
          <p:cNvSpPr>
            <a:spLocks noGrp="1"/>
          </p:cNvSpPr>
          <p:nvPr>
            <p:ph type="sldNum" sz="quarter" idx="12"/>
          </p:nvPr>
        </p:nvSpPr>
        <p:spPr/>
        <p:txBody>
          <a:bodyPr/>
          <a:lstStyle/>
          <a:p>
            <a:fld id="{61B62B3A-2870-408C-9F18-2C674C90AA9B}" type="slidenum">
              <a:rPr lang="en-US" altLang="zh-CN" smtClean="0"/>
              <a:pPr/>
              <a:t>29</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95288" y="1538131"/>
            <a:ext cx="8382000" cy="225059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44000" tIns="72000" bIns="72000">
            <a:spAutoFit/>
          </a:bodyPr>
          <a:lstStyle/>
          <a:p>
            <a:pPr algn="just">
              <a:lnSpc>
                <a:spcPct val="11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FF00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1</a:t>
            </a:r>
            <a:r>
              <a:rPr kumimoji="1" lang="zh-CN" altLang="en-US" sz="1800" dirty="0">
                <a:solidFill>
                  <a:srgbClr val="FF00FF"/>
                </a:solidFill>
                <a:latin typeface="Consolas" pitchFamily="49" charset="0"/>
                <a:ea typeface="仿宋" pitchFamily="49" charset="-122"/>
                <a:cs typeface="Consolas" pitchFamily="49" charset="0"/>
              </a:rPr>
              <a:t>）生成若干初始归并段（顺串）：这一过程也称为</a:t>
            </a:r>
            <a:r>
              <a:rPr kumimoji="1" lang="zh-CN" altLang="en-US" sz="1800">
                <a:solidFill>
                  <a:srgbClr val="FF00FF"/>
                </a:solidFill>
                <a:latin typeface="Consolas" pitchFamily="49" charset="0"/>
                <a:ea typeface="仿宋" pitchFamily="49" charset="-122"/>
                <a:cs typeface="Consolas" pitchFamily="49" charset="0"/>
              </a:rPr>
              <a:t>文件</a:t>
            </a:r>
            <a:r>
              <a:rPr kumimoji="1" lang="zh-CN" altLang="en-US" sz="1800" smtClean="0">
                <a:solidFill>
                  <a:srgbClr val="FF00FF"/>
                </a:solidFill>
                <a:latin typeface="Consolas" pitchFamily="49" charset="0"/>
                <a:ea typeface="仿宋" pitchFamily="49" charset="-122"/>
                <a:cs typeface="Consolas" pitchFamily="49" charset="0"/>
              </a:rPr>
              <a:t>预处理。</a:t>
            </a:r>
            <a:r>
              <a:rPr kumimoji="1" lang="zh-CN" altLang="en-US" sz="1800" smtClean="0">
                <a:solidFill>
                  <a:srgbClr val="0000FF"/>
                </a:solidFill>
                <a:latin typeface="Consolas" pitchFamily="49" charset="0"/>
                <a:ea typeface="仿宋" pitchFamily="49" charset="-122"/>
                <a:cs typeface="Consolas" pitchFamily="49" charset="0"/>
              </a:rPr>
              <a:t>一种常规的方法如下：</a:t>
            </a:r>
            <a:endParaRPr kumimoji="1" lang="zh-CN" altLang="en-US" sz="1800" dirty="0">
              <a:solidFill>
                <a:srgbClr val="0000FF"/>
              </a:solidFill>
              <a:latin typeface="Consolas" pitchFamily="49" charset="0"/>
              <a:ea typeface="仿宋" pitchFamily="49" charset="-122"/>
              <a:cs typeface="Consolas" pitchFamily="49" charset="0"/>
            </a:endParaRPr>
          </a:p>
          <a:p>
            <a:pPr algn="just">
              <a:lnSpc>
                <a:spcPct val="11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sym typeface="Wingdings"/>
              </a:rPr>
              <a:t></a:t>
            </a: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dirty="0">
                <a:solidFill>
                  <a:srgbClr val="0000FF"/>
                </a:solidFill>
                <a:latin typeface="Consolas" pitchFamily="49" charset="0"/>
                <a:ea typeface="仿宋" pitchFamily="49" charset="-122"/>
                <a:cs typeface="Consolas" pitchFamily="49" charset="0"/>
              </a:rPr>
              <a:t>把含有</a:t>
            </a:r>
            <a:r>
              <a:rPr kumimoji="1" lang="en-US" altLang="zh-CN" sz="1800" i="1" dirty="0">
                <a:solidFill>
                  <a:srgbClr val="0000FF"/>
                </a:solidFill>
                <a:latin typeface="Consolas" pitchFamily="49" charset="0"/>
                <a:ea typeface="仿宋" pitchFamily="49" charset="-122"/>
                <a:cs typeface="Consolas" pitchFamily="49" charset="0"/>
              </a:rPr>
              <a:t>n</a:t>
            </a:r>
            <a:r>
              <a:rPr kumimoji="1" lang="zh-CN" altLang="en-US" sz="1800" dirty="0">
                <a:solidFill>
                  <a:srgbClr val="0000FF"/>
                </a:solidFill>
                <a:latin typeface="Consolas" pitchFamily="49" charset="0"/>
                <a:ea typeface="仿宋" pitchFamily="49" charset="-122"/>
                <a:cs typeface="Consolas" pitchFamily="49" charset="0"/>
              </a:rPr>
              <a:t>个记录的文件，按</a:t>
            </a:r>
            <a:r>
              <a:rPr kumimoji="1" lang="zh-CN" altLang="en-US" sz="1800">
                <a:solidFill>
                  <a:srgbClr val="0000FF"/>
                </a:solidFill>
                <a:latin typeface="Consolas" pitchFamily="49" charset="0"/>
                <a:ea typeface="仿宋" pitchFamily="49" charset="-122"/>
                <a:cs typeface="Consolas" pitchFamily="49" charset="0"/>
              </a:rPr>
              <a:t>内存</a:t>
            </a:r>
            <a:r>
              <a:rPr kumimoji="1" lang="zh-CN" altLang="en-US" sz="1800" smtClean="0">
                <a:solidFill>
                  <a:srgbClr val="0000FF"/>
                </a:solidFill>
                <a:latin typeface="Consolas" pitchFamily="49" charset="0"/>
                <a:ea typeface="仿宋" pitchFamily="49" charset="-122"/>
                <a:cs typeface="Consolas" pitchFamily="49" charset="0"/>
              </a:rPr>
              <a:t>大小</a:t>
            </a:r>
            <a:r>
              <a:rPr kumimoji="1" lang="en-US" altLang="zh-CN" sz="1800" i="1" smtClean="0">
                <a:solidFill>
                  <a:srgbClr val="0000FF"/>
                </a:solidFill>
                <a:latin typeface="Consolas" pitchFamily="49" charset="0"/>
                <a:ea typeface="仿宋" pitchFamily="49" charset="-122"/>
                <a:cs typeface="Consolas" pitchFamily="49" charset="0"/>
              </a:rPr>
              <a:t>w</a:t>
            </a:r>
            <a:r>
              <a:rPr kumimoji="1" lang="zh-CN" altLang="en-US" sz="1800" smtClean="0">
                <a:solidFill>
                  <a:srgbClr val="0000FF"/>
                </a:solidFill>
                <a:latin typeface="Consolas" pitchFamily="49" charset="0"/>
                <a:ea typeface="仿宋" pitchFamily="49" charset="-122"/>
                <a:cs typeface="Consolas" pitchFamily="49" charset="0"/>
              </a:rPr>
              <a:t>分成</a:t>
            </a:r>
            <a:r>
              <a:rPr kumimoji="1" lang="zh-CN" altLang="en-US" sz="1800" dirty="0">
                <a:solidFill>
                  <a:srgbClr val="0000FF"/>
                </a:solidFill>
                <a:latin typeface="Consolas" pitchFamily="49" charset="0"/>
                <a:ea typeface="仿宋" pitchFamily="49" charset="-122"/>
                <a:cs typeface="Consolas" pitchFamily="49" charset="0"/>
              </a:rPr>
              <a:t>若干</a:t>
            </a:r>
            <a:r>
              <a:rPr kumimoji="1" lang="zh-CN" altLang="en-US" sz="1800">
                <a:solidFill>
                  <a:srgbClr val="0000FF"/>
                </a:solidFill>
                <a:latin typeface="Consolas" pitchFamily="49" charset="0"/>
                <a:ea typeface="仿宋" pitchFamily="49" charset="-122"/>
                <a:cs typeface="Consolas" pitchFamily="49" charset="0"/>
              </a:rPr>
              <a:t>长度</a:t>
            </a:r>
            <a:r>
              <a:rPr kumimoji="1" lang="zh-CN" altLang="en-US" sz="1800" smtClean="0">
                <a:solidFill>
                  <a:srgbClr val="0000FF"/>
                </a:solidFill>
                <a:latin typeface="Consolas" pitchFamily="49" charset="0"/>
                <a:ea typeface="仿宋" pitchFamily="49" charset="-122"/>
                <a:cs typeface="Consolas" pitchFamily="49" charset="0"/>
              </a:rPr>
              <a:t>为</a:t>
            </a:r>
            <a:r>
              <a:rPr kumimoji="1" lang="en-US" altLang="zh-CN" sz="1800" i="1" smtClean="0">
                <a:solidFill>
                  <a:srgbClr val="0000FF"/>
                </a:solidFill>
                <a:latin typeface="Consolas" pitchFamily="49" charset="0"/>
                <a:ea typeface="仿宋" pitchFamily="49" charset="-122"/>
                <a:cs typeface="Consolas" pitchFamily="49" charset="0"/>
              </a:rPr>
              <a:t>w</a:t>
            </a:r>
            <a:r>
              <a:rPr kumimoji="1" lang="zh-CN" altLang="en-US" sz="1800" smtClean="0">
                <a:solidFill>
                  <a:srgbClr val="0000FF"/>
                </a:solidFill>
                <a:latin typeface="Consolas" pitchFamily="49" charset="0"/>
                <a:ea typeface="仿宋" pitchFamily="49" charset="-122"/>
                <a:cs typeface="Consolas" pitchFamily="49" charset="0"/>
              </a:rPr>
              <a:t>的</a:t>
            </a:r>
            <a:r>
              <a:rPr kumimoji="1" lang="zh-CN" altLang="en-US" sz="1800" dirty="0">
                <a:solidFill>
                  <a:srgbClr val="0000FF"/>
                </a:solidFill>
                <a:latin typeface="Consolas" pitchFamily="49" charset="0"/>
                <a:ea typeface="仿宋" pitchFamily="49" charset="-122"/>
                <a:cs typeface="Consolas" pitchFamily="49" charset="0"/>
              </a:rPr>
              <a:t>子文件（归并段）；</a:t>
            </a:r>
          </a:p>
          <a:p>
            <a:pPr algn="just">
              <a:lnSpc>
                <a:spcPct val="11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sym typeface="Wingdings"/>
              </a:rPr>
              <a:t></a:t>
            </a: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dirty="0">
                <a:solidFill>
                  <a:srgbClr val="0000FF"/>
                </a:solidFill>
                <a:latin typeface="Consolas" pitchFamily="49" charset="0"/>
                <a:ea typeface="仿宋" pitchFamily="49" charset="-122"/>
                <a:cs typeface="Consolas" pitchFamily="49" charset="0"/>
              </a:rPr>
              <a:t>分别将各子文件（归并段）调入内存，采用有效的内排序方法排序后送回外存</a:t>
            </a:r>
            <a:r>
              <a:rPr kumimoji="1" lang="zh-CN" altLang="en-US" sz="1800" smtClean="0">
                <a:solidFill>
                  <a:srgbClr val="0000FF"/>
                </a:solidFill>
                <a:latin typeface="Consolas" pitchFamily="49" charset="0"/>
                <a:ea typeface="仿宋" pitchFamily="49" charset="-122"/>
                <a:cs typeface="Consolas" pitchFamily="49" charset="0"/>
              </a:rPr>
              <a:t>。 产生</a:t>
            </a:r>
            <a:r>
              <a:rPr kumimoji="1" lang="en-US" altLang="zh-CN" sz="1800" i="1" smtClean="0">
                <a:solidFill>
                  <a:srgbClr val="0000FF"/>
                </a:solidFill>
                <a:latin typeface="Consolas" pitchFamily="49" charset="0"/>
                <a:ea typeface="仿宋" pitchFamily="49" charset="-122"/>
                <a:cs typeface="Consolas" pitchFamily="49" charset="0"/>
              </a:rPr>
              <a:t>m</a:t>
            </a:r>
            <a:r>
              <a:rPr kumimoji="1" lang="en-US" altLang="zh-CN" sz="1800" smtClean="0">
                <a:solidFill>
                  <a:srgbClr val="0000FF"/>
                </a:solidFill>
                <a:latin typeface="Consolas" pitchFamily="49" charset="0"/>
                <a:ea typeface="仿宋" pitchFamily="49" charset="-122"/>
                <a:cs typeface="Consolas" pitchFamily="49" charset="0"/>
              </a:rPr>
              <a:t>=</a:t>
            </a:r>
            <a:r>
              <a:rPr kumimoji="1" lang="zh-CN" altLang="en-US" sz="1800" smtClean="0">
                <a:solidFill>
                  <a:srgbClr val="0000FF"/>
                </a:solidFill>
                <a:latin typeface="Consolas" pitchFamily="49" charset="0"/>
                <a:ea typeface="仿宋" pitchFamily="49" charset="-122"/>
                <a:cs typeface="Consolas" pitchFamily="49" charset="0"/>
                <a:sym typeface="Symbol"/>
              </a:rPr>
              <a:t></a:t>
            </a:r>
            <a:r>
              <a:rPr kumimoji="1" lang="en-US" altLang="zh-CN" sz="1800" i="1" smtClean="0">
                <a:solidFill>
                  <a:srgbClr val="0000FF"/>
                </a:solidFill>
                <a:latin typeface="Consolas" pitchFamily="49" charset="0"/>
                <a:ea typeface="仿宋" pitchFamily="49" charset="-122"/>
                <a:cs typeface="Consolas" pitchFamily="49" charset="0"/>
                <a:sym typeface="Symbol"/>
              </a:rPr>
              <a:t>n</a:t>
            </a:r>
            <a:r>
              <a:rPr kumimoji="1" lang="en-US" altLang="zh-CN" sz="1800" smtClean="0">
                <a:solidFill>
                  <a:srgbClr val="0000FF"/>
                </a:solidFill>
                <a:latin typeface="Consolas" pitchFamily="49" charset="0"/>
                <a:ea typeface="仿宋" pitchFamily="49" charset="-122"/>
                <a:cs typeface="Consolas" pitchFamily="49" charset="0"/>
                <a:sym typeface="Symbol"/>
              </a:rPr>
              <a:t>/</a:t>
            </a:r>
            <a:r>
              <a:rPr kumimoji="1" lang="en-US" altLang="zh-CN" sz="1800" i="1" smtClean="0">
                <a:solidFill>
                  <a:srgbClr val="0000FF"/>
                </a:solidFill>
                <a:latin typeface="Consolas" pitchFamily="49" charset="0"/>
                <a:ea typeface="仿宋" pitchFamily="49" charset="-122"/>
                <a:cs typeface="Consolas" pitchFamily="49" charset="0"/>
                <a:sym typeface="Symbol"/>
              </a:rPr>
              <a:t>w</a:t>
            </a:r>
            <a:r>
              <a:rPr kumimoji="1" lang="zh-CN" altLang="en-US" sz="1800" smtClean="0">
                <a:solidFill>
                  <a:srgbClr val="0000FF"/>
                </a:solidFill>
                <a:latin typeface="Consolas" pitchFamily="49" charset="0"/>
                <a:ea typeface="仿宋" pitchFamily="49" charset="-122"/>
                <a:cs typeface="Consolas" pitchFamily="49" charset="0"/>
                <a:sym typeface="Symbol"/>
              </a:rPr>
              <a:t>个</a:t>
            </a:r>
            <a:r>
              <a:rPr kumimoji="1" lang="zh-CN" altLang="en-US" sz="1800" smtClean="0">
                <a:solidFill>
                  <a:srgbClr val="0000FF"/>
                </a:solidFill>
                <a:latin typeface="Consolas" pitchFamily="49" charset="0"/>
                <a:ea typeface="仿宋" pitchFamily="49" charset="-122"/>
                <a:cs typeface="Consolas" pitchFamily="49" charset="0"/>
              </a:rPr>
              <a:t>初始归并段。</a:t>
            </a:r>
            <a:endParaRPr kumimoji="1" lang="zh-CN" altLang="en-US" sz="1800" dirty="0">
              <a:solidFill>
                <a:srgbClr val="0000FF"/>
              </a:solidFill>
              <a:latin typeface="Consolas" pitchFamily="49" charset="0"/>
              <a:ea typeface="仿宋" pitchFamily="49" charset="-122"/>
              <a:cs typeface="Consolas" pitchFamily="49" charset="0"/>
            </a:endParaRPr>
          </a:p>
        </p:txBody>
      </p:sp>
      <p:sp>
        <p:nvSpPr>
          <p:cNvPr id="5123" name="Text Box 3"/>
          <p:cNvSpPr txBox="1">
            <a:spLocks noChangeArrowheads="1"/>
          </p:cNvSpPr>
          <p:nvPr/>
        </p:nvSpPr>
        <p:spPr bwMode="auto">
          <a:xfrm>
            <a:off x="642910" y="949622"/>
            <a:ext cx="8143932" cy="376129"/>
          </a:xfrm>
          <a:prstGeom prst="rect">
            <a:avLst/>
          </a:prstGeom>
          <a:noFill/>
          <a:ln w="38100" algn="ctr">
            <a:noFill/>
            <a:miter lim="800000"/>
            <a:headEnd/>
            <a:tailEnd/>
          </a:ln>
          <a:effectLst/>
        </p:spPr>
        <p:txBody>
          <a:bodyPr wrap="square">
            <a:spAutoFit/>
          </a:bodyPr>
          <a:lstStyle/>
          <a:p>
            <a:pPr algn="just">
              <a:lnSpc>
                <a:spcPct val="110000"/>
              </a:lnSpc>
              <a:spcBef>
                <a:spcPct val="50000"/>
              </a:spcBef>
            </a:pPr>
            <a:r>
              <a:rPr kumimoji="1" lang="zh-CN" altLang="en-US" sz="1800" dirty="0">
                <a:solidFill>
                  <a:srgbClr val="0000FF"/>
                </a:solidFill>
                <a:latin typeface="Consolas" pitchFamily="49" charset="0"/>
                <a:ea typeface="楷体" pitchFamily="49" charset="-122"/>
                <a:cs typeface="Consolas" pitchFamily="49" charset="0"/>
              </a:rPr>
              <a:t>外排序的基本方法是归并排序法。它分为以下两个步骤：</a:t>
            </a:r>
            <a:endParaRPr lang="zh-CN" altLang="en-US" sz="1800" dirty="0">
              <a:solidFill>
                <a:srgbClr val="0000FF"/>
              </a:solidFill>
              <a:latin typeface="Consolas" pitchFamily="49" charset="0"/>
              <a:ea typeface="楷体" pitchFamily="49" charset="-122"/>
              <a:cs typeface="Consolas" pitchFamily="49" charset="0"/>
            </a:endParaRPr>
          </a:p>
        </p:txBody>
      </p:sp>
      <p:sp>
        <p:nvSpPr>
          <p:cNvPr id="5124" name="Text Box 4"/>
          <p:cNvSpPr txBox="1">
            <a:spLocks noChangeArrowheads="1"/>
          </p:cNvSpPr>
          <p:nvPr/>
        </p:nvSpPr>
        <p:spPr bwMode="auto">
          <a:xfrm>
            <a:off x="395289" y="260350"/>
            <a:ext cx="3033704"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en-US" altLang="zh-CN" sz="2000" dirty="0" smtClean="0">
                <a:solidFill>
                  <a:srgbClr val="FF0000"/>
                </a:solidFill>
                <a:latin typeface="Consolas" pitchFamily="49" charset="0"/>
                <a:ea typeface="微软雅黑" pitchFamily="34" charset="-122"/>
                <a:cs typeface="Consolas" pitchFamily="49" charset="0"/>
              </a:rPr>
              <a:t>2</a:t>
            </a:r>
            <a:r>
              <a:rPr lang="zh-CN" altLang="en-US" sz="2000" dirty="0" smtClean="0">
                <a:solidFill>
                  <a:srgbClr val="FF0000"/>
                </a:solidFill>
                <a:latin typeface="Consolas" pitchFamily="49" charset="0"/>
                <a:ea typeface="微软雅黑" pitchFamily="34" charset="-122"/>
                <a:cs typeface="Consolas" pitchFamily="49" charset="0"/>
              </a:rPr>
              <a:t>、外</a:t>
            </a:r>
            <a:r>
              <a:rPr lang="zh-CN" altLang="en-US" sz="2000" dirty="0">
                <a:solidFill>
                  <a:srgbClr val="FF0000"/>
                </a:solidFill>
                <a:latin typeface="Consolas" pitchFamily="49" charset="0"/>
                <a:ea typeface="微软雅黑" pitchFamily="34" charset="-122"/>
                <a:cs typeface="Consolas" pitchFamily="49" charset="0"/>
              </a:rPr>
              <a:t>排序的基本方法</a:t>
            </a:r>
          </a:p>
        </p:txBody>
      </p:sp>
      <p:grpSp>
        <p:nvGrpSpPr>
          <p:cNvPr id="17" name="组合 16"/>
          <p:cNvGrpSpPr/>
          <p:nvPr/>
        </p:nvGrpSpPr>
        <p:grpSpPr>
          <a:xfrm>
            <a:off x="1643042" y="4214818"/>
            <a:ext cx="6624637" cy="1800225"/>
            <a:chOff x="1643042" y="4214818"/>
            <a:chExt cx="6624637" cy="1800225"/>
          </a:xfrm>
        </p:grpSpPr>
        <p:sp>
          <p:nvSpPr>
            <p:cNvPr id="5" name="Rectangle 4"/>
            <p:cNvSpPr>
              <a:spLocks noChangeArrowheads="1"/>
            </p:cNvSpPr>
            <p:nvPr/>
          </p:nvSpPr>
          <p:spPr bwMode="auto">
            <a:xfrm>
              <a:off x="3659167" y="4789493"/>
              <a:ext cx="936625" cy="6477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zh-CN" altLang="en-US" sz="1600">
                  <a:solidFill>
                    <a:srgbClr val="FF0000"/>
                  </a:solidFill>
                  <a:latin typeface="Consolas" pitchFamily="49" charset="0"/>
                  <a:ea typeface="楷体" pitchFamily="49" charset="-122"/>
                  <a:cs typeface="Consolas" pitchFamily="49" charset="0"/>
                </a:rPr>
                <a:t>内存</a:t>
              </a:r>
            </a:p>
          </p:txBody>
        </p:sp>
        <p:sp>
          <p:nvSpPr>
            <p:cNvPr id="6" name="AutoShape 5"/>
            <p:cNvSpPr>
              <a:spLocks noChangeArrowheads="1"/>
            </p:cNvSpPr>
            <p:nvPr/>
          </p:nvSpPr>
          <p:spPr bwMode="auto">
            <a:xfrm>
              <a:off x="1643042" y="4795843"/>
              <a:ext cx="1008062" cy="576263"/>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dirty="0" err="1">
                  <a:solidFill>
                    <a:srgbClr val="0000FF"/>
                  </a:solidFill>
                  <a:latin typeface="Consolas" pitchFamily="49" charset="0"/>
                  <a:ea typeface="宋体" pitchFamily="2" charset="-122"/>
                  <a:cs typeface="Consolas" pitchFamily="49" charset="0"/>
                </a:rPr>
                <a:t>abc.dat</a:t>
              </a:r>
              <a:endParaRPr lang="en-US" altLang="zh-CN" sz="1600" dirty="0">
                <a:solidFill>
                  <a:srgbClr val="0000FF"/>
                </a:solidFill>
                <a:latin typeface="Consolas" pitchFamily="49" charset="0"/>
                <a:ea typeface="宋体" pitchFamily="2" charset="-122"/>
                <a:cs typeface="Consolas" pitchFamily="49" charset="0"/>
              </a:endParaRPr>
            </a:p>
          </p:txBody>
        </p:sp>
        <p:sp>
          <p:nvSpPr>
            <p:cNvPr id="8" name="AutoShape 8"/>
            <p:cNvSpPr>
              <a:spLocks noChangeArrowheads="1"/>
            </p:cNvSpPr>
            <p:nvPr/>
          </p:nvSpPr>
          <p:spPr bwMode="auto">
            <a:xfrm>
              <a:off x="5603854" y="4214818"/>
              <a:ext cx="1223963" cy="1800225"/>
            </a:xfrm>
            <a:prstGeom prst="can">
              <a:avLst>
                <a:gd name="adj" fmla="val 3677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err="1">
                  <a:solidFill>
                    <a:srgbClr val="0000FF"/>
                  </a:solidFill>
                  <a:latin typeface="Consolas" pitchFamily="49" charset="0"/>
                  <a:ea typeface="宋体" pitchFamily="2" charset="-122"/>
                  <a:cs typeface="Consolas" pitchFamily="49" charset="0"/>
                </a:rPr>
                <a:t>abc</a:t>
              </a:r>
              <a:r>
                <a:rPr lang="en-US" altLang="zh-CN" sz="1600" baseline="-25000" dirty="0" err="1">
                  <a:solidFill>
                    <a:srgbClr val="0000FF"/>
                  </a:solidFill>
                  <a:latin typeface="Consolas" pitchFamily="49" charset="0"/>
                  <a:ea typeface="宋体" pitchFamily="2" charset="-122"/>
                  <a:cs typeface="Consolas" pitchFamily="49" charset="0"/>
                </a:rPr>
                <a:t>1</a:t>
              </a:r>
              <a:r>
                <a:rPr lang="en-US" altLang="zh-CN" sz="1600" dirty="0" err="1">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err="1">
                  <a:solidFill>
                    <a:srgbClr val="0000FF"/>
                  </a:solidFill>
                  <a:latin typeface="Consolas" pitchFamily="49" charset="0"/>
                  <a:ea typeface="宋体" pitchFamily="2" charset="-122"/>
                  <a:cs typeface="Consolas" pitchFamily="49" charset="0"/>
                </a:rPr>
                <a:t>abc</a:t>
              </a:r>
              <a:r>
                <a:rPr lang="en-US" altLang="zh-CN" sz="1600" baseline="-25000" dirty="0" err="1">
                  <a:solidFill>
                    <a:srgbClr val="0000FF"/>
                  </a:solidFill>
                  <a:latin typeface="Consolas" pitchFamily="49" charset="0"/>
                  <a:ea typeface="宋体" pitchFamily="2" charset="-122"/>
                  <a:cs typeface="Consolas" pitchFamily="49" charset="0"/>
                </a:rPr>
                <a:t>2</a:t>
              </a:r>
              <a:r>
                <a:rPr lang="en-US" altLang="zh-CN" sz="1600" dirty="0" err="1">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a:solidFill>
                    <a:srgbClr val="0000FF"/>
                  </a:solidFill>
                  <a:latin typeface="+mj-ea"/>
                  <a:ea typeface="+mj-ea"/>
                  <a:cs typeface="Consolas" pitchFamily="49" charset="0"/>
                </a:rPr>
                <a:t>…</a:t>
              </a:r>
            </a:p>
            <a:p>
              <a:r>
                <a:rPr lang="en-US" altLang="zh-CN" sz="1600" smtClean="0">
                  <a:solidFill>
                    <a:srgbClr val="0000FF"/>
                  </a:solidFill>
                  <a:latin typeface="Consolas" pitchFamily="49" charset="0"/>
                  <a:ea typeface="宋体" pitchFamily="2" charset="-122"/>
                  <a:cs typeface="Consolas" pitchFamily="49" charset="0"/>
                </a:rPr>
                <a:t>abc</a:t>
              </a:r>
              <a:r>
                <a:rPr lang="en-US" altLang="zh-CN" sz="1600" i="1" baseline="-25000" dirty="0" err="1">
                  <a:solidFill>
                    <a:srgbClr val="0000FF"/>
                  </a:solidFill>
                  <a:latin typeface="Consolas" pitchFamily="49" charset="0"/>
                  <a:ea typeface="宋体" pitchFamily="2" charset="-122"/>
                  <a:cs typeface="Consolas" pitchFamily="49" charset="0"/>
                </a:rPr>
                <a:t>m</a:t>
              </a:r>
              <a:r>
                <a:rPr lang="en-US" altLang="zh-CN" sz="1600" smtClean="0">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endParaRPr lang="en-US" altLang="zh-CN" sz="1600" dirty="0">
                <a:solidFill>
                  <a:srgbClr val="0000FF"/>
                </a:solidFill>
                <a:latin typeface="Consolas" pitchFamily="49" charset="0"/>
                <a:ea typeface="宋体" pitchFamily="2" charset="-122"/>
                <a:cs typeface="Consolas" pitchFamily="49" charset="0"/>
              </a:endParaRPr>
            </a:p>
          </p:txBody>
        </p:sp>
        <p:sp>
          <p:nvSpPr>
            <p:cNvPr id="13" name="Text Box 21"/>
            <p:cNvSpPr txBox="1">
              <a:spLocks noChangeArrowheads="1"/>
            </p:cNvSpPr>
            <p:nvPr/>
          </p:nvSpPr>
          <p:spPr bwMode="auto">
            <a:xfrm>
              <a:off x="6899254" y="4999043"/>
              <a:ext cx="1368425" cy="366713"/>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仿宋" pitchFamily="49" charset="-122"/>
                  <a:ea typeface="仿宋" pitchFamily="49" charset="-122"/>
                  <a:cs typeface="Consolas" pitchFamily="49" charset="0"/>
                </a:rPr>
                <a:t>均有序</a:t>
              </a:r>
            </a:p>
          </p:txBody>
        </p:sp>
        <p:sp>
          <p:nvSpPr>
            <p:cNvPr id="14" name="Text Box 22"/>
            <p:cNvSpPr txBox="1">
              <a:spLocks noChangeArrowheads="1"/>
            </p:cNvSpPr>
            <p:nvPr/>
          </p:nvSpPr>
          <p:spPr bwMode="auto">
            <a:xfrm>
              <a:off x="3286116" y="4286256"/>
              <a:ext cx="1800225" cy="366713"/>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楷体" pitchFamily="49" charset="-122"/>
                  <a:cs typeface="Consolas" pitchFamily="49" charset="0"/>
                </a:rPr>
                <a:t>某内排序算法</a:t>
              </a:r>
            </a:p>
          </p:txBody>
        </p:sp>
        <p:sp>
          <p:nvSpPr>
            <p:cNvPr id="15" name="右箭头 14"/>
            <p:cNvSpPr/>
            <p:nvPr/>
          </p:nvSpPr>
          <p:spPr>
            <a:xfrm>
              <a:off x="2857488" y="4929198"/>
              <a:ext cx="571504"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 name="右箭头 15"/>
            <p:cNvSpPr/>
            <p:nvPr/>
          </p:nvSpPr>
          <p:spPr>
            <a:xfrm>
              <a:off x="4857752" y="4967298"/>
              <a:ext cx="571504"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8" name="灯片编号占位符 17"/>
          <p:cNvSpPr>
            <a:spLocks noGrp="1"/>
          </p:cNvSpPr>
          <p:nvPr>
            <p:ph type="sldNum" sz="quarter" idx="12"/>
          </p:nvPr>
        </p:nvSpPr>
        <p:spPr/>
        <p:txBody>
          <a:bodyPr/>
          <a:lstStyle/>
          <a:p>
            <a:fld id="{61B62B3A-2870-408C-9F18-2C674C90AA9B}" type="slidenum">
              <a:rPr lang="en-US" altLang="zh-CN" smtClean="0"/>
              <a:pPr/>
              <a:t>3</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63"/>
          <p:cNvSpPr txBox="1">
            <a:spLocks noChangeArrowheads="1"/>
          </p:cNvSpPr>
          <p:nvPr/>
        </p:nvSpPr>
        <p:spPr bwMode="auto">
          <a:xfrm>
            <a:off x="1055615" y="1443956"/>
            <a:ext cx="4572032" cy="369332"/>
          </a:xfrm>
          <a:prstGeom prst="rect">
            <a:avLst/>
          </a:prstGeom>
          <a:noFill/>
          <a:ln w="38100" algn="ctr">
            <a:noFill/>
            <a:miter lim="800000"/>
            <a:headEnd/>
            <a:tailEnd/>
          </a:ln>
          <a:effectLst/>
        </p:spPr>
        <p:txBody>
          <a:bodyPr wrap="square">
            <a:spAutoFit/>
          </a:bodyPr>
          <a:lstStyle/>
          <a:p>
            <a:pPr algn="l">
              <a:spcBef>
                <a:spcPct val="50000"/>
              </a:spcBef>
            </a:pPr>
            <a:r>
              <a:rPr lang="en-US" altLang="zh-CN" sz="1800" i="1" smtClean="0">
                <a:solidFill>
                  <a:srgbClr val="3333FF"/>
                </a:solidFill>
                <a:latin typeface="Consolas" pitchFamily="49" charset="0"/>
                <a:ea typeface="楷体" pitchFamily="49" charset="-122"/>
                <a:cs typeface="Consolas" pitchFamily="49" charset="0"/>
              </a:rPr>
              <a:t>m</a:t>
            </a:r>
            <a:r>
              <a:rPr lang="en-US" altLang="zh-CN" sz="1800" smtClean="0">
                <a:solidFill>
                  <a:srgbClr val="3333FF"/>
                </a:solidFill>
                <a:latin typeface="Consolas" pitchFamily="49" charset="0"/>
                <a:ea typeface="楷体" pitchFamily="49" charset="-122"/>
                <a:cs typeface="Consolas" pitchFamily="49" charset="0"/>
              </a:rPr>
              <a:t>=8</a:t>
            </a:r>
            <a:r>
              <a:rPr lang="zh-CN" altLang="en-US" sz="1800" smtClean="0">
                <a:solidFill>
                  <a:srgbClr val="3333FF"/>
                </a:solidFill>
                <a:latin typeface="Consolas" pitchFamily="49" charset="0"/>
                <a:ea typeface="楷体" pitchFamily="49" charset="-122"/>
                <a:cs typeface="Consolas" pitchFamily="49" charset="0"/>
              </a:rPr>
              <a:t>，假设</a:t>
            </a:r>
            <a:r>
              <a:rPr lang="zh-CN" altLang="en-US" sz="1800" dirty="0" smtClean="0">
                <a:solidFill>
                  <a:srgbClr val="3333FF"/>
                </a:solidFill>
                <a:latin typeface="Consolas" pitchFamily="49" charset="0"/>
                <a:ea typeface="楷体" pitchFamily="49" charset="-122"/>
                <a:cs typeface="Consolas" pitchFamily="49" charset="0"/>
              </a:rPr>
              <a:t>每个归并段</a:t>
            </a:r>
            <a:r>
              <a:rPr lang="en-US" altLang="zh-CN" sz="1800" dirty="0" smtClean="0">
                <a:solidFill>
                  <a:srgbClr val="3333FF"/>
                </a:solidFill>
                <a:latin typeface="Consolas" pitchFamily="49" charset="0"/>
                <a:ea typeface="楷体" pitchFamily="49" charset="-122"/>
                <a:cs typeface="Consolas" pitchFamily="49" charset="0"/>
              </a:rPr>
              <a:t>4</a:t>
            </a:r>
            <a:r>
              <a:rPr lang="zh-CN" altLang="en-US" sz="1800" dirty="0" smtClean="0">
                <a:solidFill>
                  <a:srgbClr val="3333FF"/>
                </a:solidFill>
                <a:latin typeface="Consolas" pitchFamily="49" charset="0"/>
                <a:ea typeface="楷体" pitchFamily="49" charset="-122"/>
                <a:cs typeface="Consolas" pitchFamily="49" charset="0"/>
              </a:rPr>
              <a:t>个记录：</a:t>
            </a:r>
            <a:r>
              <a:rPr lang="en-US" altLang="zh-CN" sz="1800" i="1" dirty="0" smtClean="0">
                <a:solidFill>
                  <a:srgbClr val="C00000"/>
                </a:solidFill>
                <a:latin typeface="Consolas" pitchFamily="49" charset="0"/>
                <a:ea typeface="楷体" pitchFamily="49" charset="-122"/>
                <a:cs typeface="Consolas" pitchFamily="49" charset="0"/>
              </a:rPr>
              <a:t>k</a:t>
            </a:r>
            <a:r>
              <a:rPr lang="en-US" altLang="zh-CN" sz="1800" dirty="0" smtClean="0">
                <a:solidFill>
                  <a:srgbClr val="C00000"/>
                </a:solidFill>
                <a:latin typeface="Consolas" pitchFamily="49" charset="0"/>
                <a:ea typeface="楷体" pitchFamily="49" charset="-122"/>
                <a:cs typeface="Consolas" pitchFamily="49" charset="0"/>
              </a:rPr>
              <a:t>=2</a:t>
            </a:r>
            <a:endParaRPr lang="en-US" altLang="zh-CN" sz="1800" dirty="0">
              <a:solidFill>
                <a:srgbClr val="C00000"/>
              </a:solidFill>
              <a:latin typeface="Consolas" pitchFamily="49" charset="0"/>
              <a:ea typeface="楷体" pitchFamily="49" charset="-122"/>
              <a:cs typeface="Consolas" pitchFamily="49" charset="0"/>
            </a:endParaRPr>
          </a:p>
        </p:txBody>
      </p:sp>
      <p:grpSp>
        <p:nvGrpSpPr>
          <p:cNvPr id="10" name="组合 101"/>
          <p:cNvGrpSpPr/>
          <p:nvPr/>
        </p:nvGrpSpPr>
        <p:grpSpPr>
          <a:xfrm>
            <a:off x="785786" y="1983707"/>
            <a:ext cx="4972050" cy="2014538"/>
            <a:chOff x="357158" y="1557338"/>
            <a:chExt cx="4972050" cy="2014538"/>
          </a:xfrm>
        </p:grpSpPr>
        <p:sp>
          <p:nvSpPr>
            <p:cNvPr id="2" name="Rectangle 12"/>
            <p:cNvSpPr>
              <a:spLocks noChangeArrowheads="1"/>
            </p:cNvSpPr>
            <p:nvPr/>
          </p:nvSpPr>
          <p:spPr bwMode="auto">
            <a:xfrm>
              <a:off x="357158" y="15573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 name="Rectangle 13"/>
            <p:cNvSpPr>
              <a:spLocks noChangeArrowheads="1"/>
            </p:cNvSpPr>
            <p:nvPr/>
          </p:nvSpPr>
          <p:spPr bwMode="auto">
            <a:xfrm>
              <a:off x="1006446" y="15573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 name="Rectangle 14"/>
            <p:cNvSpPr>
              <a:spLocks noChangeArrowheads="1"/>
            </p:cNvSpPr>
            <p:nvPr/>
          </p:nvSpPr>
          <p:spPr bwMode="auto">
            <a:xfrm>
              <a:off x="1654146" y="15573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 name="Rectangle 15"/>
            <p:cNvSpPr>
              <a:spLocks noChangeArrowheads="1"/>
            </p:cNvSpPr>
            <p:nvPr/>
          </p:nvSpPr>
          <p:spPr bwMode="auto">
            <a:xfrm>
              <a:off x="2303433" y="15573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6" name="Rectangle 16"/>
            <p:cNvSpPr>
              <a:spLocks noChangeArrowheads="1"/>
            </p:cNvSpPr>
            <p:nvPr/>
          </p:nvSpPr>
          <p:spPr bwMode="auto">
            <a:xfrm>
              <a:off x="427008" y="213360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 name="Rectangle 17"/>
            <p:cNvSpPr>
              <a:spLocks noChangeArrowheads="1"/>
            </p:cNvSpPr>
            <p:nvPr/>
          </p:nvSpPr>
          <p:spPr bwMode="auto">
            <a:xfrm>
              <a:off x="933421" y="213360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 name="Line 20"/>
            <p:cNvSpPr>
              <a:spLocks noChangeShapeType="1"/>
            </p:cNvSpPr>
            <p:nvPr/>
          </p:nvSpPr>
          <p:spPr bwMode="auto">
            <a:xfrm>
              <a:off x="573058" y="1844675"/>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9" name="Line 21"/>
            <p:cNvSpPr>
              <a:spLocks noChangeShapeType="1"/>
            </p:cNvSpPr>
            <p:nvPr/>
          </p:nvSpPr>
          <p:spPr bwMode="auto">
            <a:xfrm flipH="1">
              <a:off x="1149321" y="1844675"/>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1" name="Rectangle 23"/>
            <p:cNvSpPr>
              <a:spLocks noChangeArrowheads="1"/>
            </p:cNvSpPr>
            <p:nvPr/>
          </p:nvSpPr>
          <p:spPr bwMode="auto">
            <a:xfrm>
              <a:off x="1722408" y="213360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2" name="Rectangle 24"/>
            <p:cNvSpPr>
              <a:spLocks noChangeArrowheads="1"/>
            </p:cNvSpPr>
            <p:nvPr/>
          </p:nvSpPr>
          <p:spPr bwMode="auto">
            <a:xfrm>
              <a:off x="2228821" y="213360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3" name="Line 25"/>
            <p:cNvSpPr>
              <a:spLocks noChangeShapeType="1"/>
            </p:cNvSpPr>
            <p:nvPr/>
          </p:nvSpPr>
          <p:spPr bwMode="auto">
            <a:xfrm>
              <a:off x="1868458" y="1844675"/>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4" name="Line 26"/>
            <p:cNvSpPr>
              <a:spLocks noChangeShapeType="1"/>
            </p:cNvSpPr>
            <p:nvPr/>
          </p:nvSpPr>
          <p:spPr bwMode="auto">
            <a:xfrm flipH="1">
              <a:off x="2444721" y="1844675"/>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5" name="Rectangle 27"/>
            <p:cNvSpPr>
              <a:spLocks noChangeArrowheads="1"/>
            </p:cNvSpPr>
            <p:nvPr/>
          </p:nvSpPr>
          <p:spPr bwMode="auto">
            <a:xfrm>
              <a:off x="2878108" y="15573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6" name="Rectangle 28"/>
            <p:cNvSpPr>
              <a:spLocks noChangeArrowheads="1"/>
            </p:cNvSpPr>
            <p:nvPr/>
          </p:nvSpPr>
          <p:spPr bwMode="auto">
            <a:xfrm>
              <a:off x="3527396" y="15573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7" name="Rectangle 29"/>
            <p:cNvSpPr>
              <a:spLocks noChangeArrowheads="1"/>
            </p:cNvSpPr>
            <p:nvPr/>
          </p:nvSpPr>
          <p:spPr bwMode="auto">
            <a:xfrm>
              <a:off x="4175096" y="15573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8" name="Rectangle 30"/>
            <p:cNvSpPr>
              <a:spLocks noChangeArrowheads="1"/>
            </p:cNvSpPr>
            <p:nvPr/>
          </p:nvSpPr>
          <p:spPr bwMode="auto">
            <a:xfrm>
              <a:off x="4824383" y="15573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9" name="Rectangle 31"/>
            <p:cNvSpPr>
              <a:spLocks noChangeArrowheads="1"/>
            </p:cNvSpPr>
            <p:nvPr/>
          </p:nvSpPr>
          <p:spPr bwMode="auto">
            <a:xfrm>
              <a:off x="2947958" y="213360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0" name="Rectangle 32"/>
            <p:cNvSpPr>
              <a:spLocks noChangeArrowheads="1"/>
            </p:cNvSpPr>
            <p:nvPr/>
          </p:nvSpPr>
          <p:spPr bwMode="auto">
            <a:xfrm>
              <a:off x="3454371" y="213360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1" name="Line 33"/>
            <p:cNvSpPr>
              <a:spLocks noChangeShapeType="1"/>
            </p:cNvSpPr>
            <p:nvPr/>
          </p:nvSpPr>
          <p:spPr bwMode="auto">
            <a:xfrm>
              <a:off x="3094008" y="1844675"/>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2" name="Line 34"/>
            <p:cNvSpPr>
              <a:spLocks noChangeShapeType="1"/>
            </p:cNvSpPr>
            <p:nvPr/>
          </p:nvSpPr>
          <p:spPr bwMode="auto">
            <a:xfrm flipH="1">
              <a:off x="3670271" y="1844675"/>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3" name="Rectangle 35"/>
            <p:cNvSpPr>
              <a:spLocks noChangeArrowheads="1"/>
            </p:cNvSpPr>
            <p:nvPr/>
          </p:nvSpPr>
          <p:spPr bwMode="auto">
            <a:xfrm>
              <a:off x="4243358" y="213360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4" name="Rectangle 36"/>
            <p:cNvSpPr>
              <a:spLocks noChangeArrowheads="1"/>
            </p:cNvSpPr>
            <p:nvPr/>
          </p:nvSpPr>
          <p:spPr bwMode="auto">
            <a:xfrm>
              <a:off x="4749771" y="213360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 name="Line 37"/>
            <p:cNvSpPr>
              <a:spLocks noChangeShapeType="1"/>
            </p:cNvSpPr>
            <p:nvPr/>
          </p:nvSpPr>
          <p:spPr bwMode="auto">
            <a:xfrm>
              <a:off x="4389408" y="1844675"/>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 name="Line 38"/>
            <p:cNvSpPr>
              <a:spLocks noChangeShapeType="1"/>
            </p:cNvSpPr>
            <p:nvPr/>
          </p:nvSpPr>
          <p:spPr bwMode="auto">
            <a:xfrm flipH="1">
              <a:off x="4965671" y="1844675"/>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7" name="Rectangle 39"/>
            <p:cNvSpPr>
              <a:spLocks noChangeArrowheads="1"/>
            </p:cNvSpPr>
            <p:nvPr/>
          </p:nvSpPr>
          <p:spPr bwMode="auto">
            <a:xfrm>
              <a:off x="646083" y="270986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8" name="Rectangle 40"/>
            <p:cNvSpPr>
              <a:spLocks noChangeArrowheads="1"/>
            </p:cNvSpPr>
            <p:nvPr/>
          </p:nvSpPr>
          <p:spPr bwMode="auto">
            <a:xfrm>
              <a:off x="1152496" y="270986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9" name="Line 41"/>
            <p:cNvSpPr>
              <a:spLocks noChangeShapeType="1"/>
            </p:cNvSpPr>
            <p:nvPr/>
          </p:nvSpPr>
          <p:spPr bwMode="auto">
            <a:xfrm>
              <a:off x="1292196" y="2420938"/>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0" name="Line 42"/>
            <p:cNvSpPr>
              <a:spLocks noChangeShapeType="1"/>
            </p:cNvSpPr>
            <p:nvPr/>
          </p:nvSpPr>
          <p:spPr bwMode="auto">
            <a:xfrm flipH="1">
              <a:off x="1868458" y="2420938"/>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1" name="Rectangle 43"/>
            <p:cNvSpPr>
              <a:spLocks noChangeArrowheads="1"/>
            </p:cNvSpPr>
            <p:nvPr/>
          </p:nvSpPr>
          <p:spPr bwMode="auto">
            <a:xfrm>
              <a:off x="1657321" y="270986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2" name="Rectangle 44"/>
            <p:cNvSpPr>
              <a:spLocks noChangeArrowheads="1"/>
            </p:cNvSpPr>
            <p:nvPr/>
          </p:nvSpPr>
          <p:spPr bwMode="auto">
            <a:xfrm>
              <a:off x="2163733" y="270986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3" name="Rectangle 45"/>
            <p:cNvSpPr>
              <a:spLocks noChangeArrowheads="1"/>
            </p:cNvSpPr>
            <p:nvPr/>
          </p:nvSpPr>
          <p:spPr bwMode="auto">
            <a:xfrm>
              <a:off x="2949546" y="270986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4" name="Rectangle 46"/>
            <p:cNvSpPr>
              <a:spLocks noChangeArrowheads="1"/>
            </p:cNvSpPr>
            <p:nvPr/>
          </p:nvSpPr>
          <p:spPr bwMode="auto">
            <a:xfrm>
              <a:off x="3455958" y="270986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5" name="Line 47"/>
            <p:cNvSpPr>
              <a:spLocks noChangeShapeType="1"/>
            </p:cNvSpPr>
            <p:nvPr/>
          </p:nvSpPr>
          <p:spPr bwMode="auto">
            <a:xfrm>
              <a:off x="3595658" y="2420938"/>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6" name="Line 48"/>
            <p:cNvSpPr>
              <a:spLocks noChangeShapeType="1"/>
            </p:cNvSpPr>
            <p:nvPr/>
          </p:nvSpPr>
          <p:spPr bwMode="auto">
            <a:xfrm flipH="1">
              <a:off x="4171921" y="2420938"/>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37" name="Rectangle 49"/>
            <p:cNvSpPr>
              <a:spLocks noChangeArrowheads="1"/>
            </p:cNvSpPr>
            <p:nvPr/>
          </p:nvSpPr>
          <p:spPr bwMode="auto">
            <a:xfrm>
              <a:off x="3960783" y="270986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 name="Rectangle 50"/>
            <p:cNvSpPr>
              <a:spLocks noChangeArrowheads="1"/>
            </p:cNvSpPr>
            <p:nvPr/>
          </p:nvSpPr>
          <p:spPr bwMode="auto">
            <a:xfrm>
              <a:off x="4467196" y="270986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9" name="Rectangle 51"/>
            <p:cNvSpPr>
              <a:spLocks noChangeArrowheads="1"/>
            </p:cNvSpPr>
            <p:nvPr/>
          </p:nvSpPr>
          <p:spPr bwMode="auto">
            <a:xfrm>
              <a:off x="861983" y="3284538"/>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0" name="Rectangle 52"/>
            <p:cNvSpPr>
              <a:spLocks noChangeArrowheads="1"/>
            </p:cNvSpPr>
            <p:nvPr/>
          </p:nvSpPr>
          <p:spPr bwMode="auto">
            <a:xfrm>
              <a:off x="1368396" y="3284538"/>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1" name="Line 53"/>
            <p:cNvSpPr>
              <a:spLocks noChangeShapeType="1"/>
            </p:cNvSpPr>
            <p:nvPr/>
          </p:nvSpPr>
          <p:spPr bwMode="auto">
            <a:xfrm>
              <a:off x="1941483" y="2997200"/>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42" name="Line 54"/>
            <p:cNvSpPr>
              <a:spLocks noChangeShapeType="1"/>
            </p:cNvSpPr>
            <p:nvPr/>
          </p:nvSpPr>
          <p:spPr bwMode="auto">
            <a:xfrm flipH="1">
              <a:off x="3670271" y="2997200"/>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43" name="Rectangle 55"/>
            <p:cNvSpPr>
              <a:spLocks noChangeArrowheads="1"/>
            </p:cNvSpPr>
            <p:nvPr/>
          </p:nvSpPr>
          <p:spPr bwMode="auto">
            <a:xfrm>
              <a:off x="1873221" y="3284538"/>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4" name="Rectangle 56"/>
            <p:cNvSpPr>
              <a:spLocks noChangeArrowheads="1"/>
            </p:cNvSpPr>
            <p:nvPr/>
          </p:nvSpPr>
          <p:spPr bwMode="auto">
            <a:xfrm>
              <a:off x="2379633" y="3284538"/>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5" name="Rectangle 57"/>
            <p:cNvSpPr>
              <a:spLocks noChangeArrowheads="1"/>
            </p:cNvSpPr>
            <p:nvPr/>
          </p:nvSpPr>
          <p:spPr bwMode="auto">
            <a:xfrm>
              <a:off x="2871758" y="32845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6" name="Rectangle 58"/>
            <p:cNvSpPr>
              <a:spLocks noChangeArrowheads="1"/>
            </p:cNvSpPr>
            <p:nvPr/>
          </p:nvSpPr>
          <p:spPr bwMode="auto">
            <a:xfrm>
              <a:off x="3378171" y="32845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7" name="Rectangle 59"/>
            <p:cNvSpPr>
              <a:spLocks noChangeArrowheads="1"/>
            </p:cNvSpPr>
            <p:nvPr/>
          </p:nvSpPr>
          <p:spPr bwMode="auto">
            <a:xfrm>
              <a:off x="3882996" y="32845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8" name="Rectangle 60"/>
            <p:cNvSpPr>
              <a:spLocks noChangeArrowheads="1"/>
            </p:cNvSpPr>
            <p:nvPr/>
          </p:nvSpPr>
          <p:spPr bwMode="auto">
            <a:xfrm>
              <a:off x="4389408" y="328453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grpSp>
      <p:sp>
        <p:nvSpPr>
          <p:cNvPr id="52" name="TextBox 51"/>
          <p:cNvSpPr txBox="1"/>
          <p:nvPr/>
        </p:nvSpPr>
        <p:spPr>
          <a:xfrm>
            <a:off x="714348" y="4283997"/>
            <a:ext cx="7072362" cy="646331"/>
          </a:xfrm>
          <a:prstGeom prst="rect">
            <a:avLst/>
          </a:prstGeom>
          <a:noFill/>
        </p:spPr>
        <p:txBody>
          <a:bodyPr wrap="square" rtlCol="0">
            <a:spAutoFit/>
          </a:bodyPr>
          <a:lstStyle/>
          <a:p>
            <a:pPr algn="l"/>
            <a:r>
              <a:rPr lang="zh-CN" altLang="en-US" sz="1800" dirty="0" smtClean="0">
                <a:solidFill>
                  <a:srgbClr val="3333FF"/>
                </a:solidFill>
                <a:latin typeface="Consolas" pitchFamily="49" charset="0"/>
                <a:ea typeface="仿宋" pitchFamily="49" charset="-122"/>
                <a:cs typeface="Consolas" pitchFamily="49" charset="0"/>
              </a:rPr>
              <a:t>读</a:t>
            </a:r>
            <a:r>
              <a:rPr lang="zh-CN" altLang="en-US" sz="1800" smtClean="0">
                <a:solidFill>
                  <a:srgbClr val="3333FF"/>
                </a:solidFill>
                <a:latin typeface="Consolas" pitchFamily="49" charset="0"/>
                <a:ea typeface="仿宋" pitchFamily="49" charset="-122"/>
                <a:cs typeface="Consolas" pitchFamily="49" charset="0"/>
              </a:rPr>
              <a:t>记录次数 </a:t>
            </a:r>
            <a:r>
              <a:rPr lang="en-US" altLang="zh-CN" sz="1800" smtClean="0">
                <a:solidFill>
                  <a:srgbClr val="3333FF"/>
                </a:solidFill>
                <a:latin typeface="Consolas" pitchFamily="49" charset="0"/>
                <a:ea typeface="仿宋" pitchFamily="49" charset="-122"/>
                <a:cs typeface="Consolas" pitchFamily="49" charset="0"/>
              </a:rPr>
              <a:t>= </a:t>
            </a:r>
            <a:r>
              <a:rPr lang="en-US" altLang="zh-CN" sz="1800" i="1" smtClean="0">
                <a:solidFill>
                  <a:srgbClr val="3333FF"/>
                </a:solidFill>
                <a:latin typeface="Consolas" pitchFamily="49" charset="0"/>
                <a:ea typeface="仿宋" pitchFamily="49" charset="-122"/>
                <a:cs typeface="Consolas" pitchFamily="49" charset="0"/>
              </a:rPr>
              <a:t>WPL</a:t>
            </a:r>
            <a:r>
              <a:rPr lang="en-US" altLang="zh-CN" sz="1800" smtClean="0">
                <a:solidFill>
                  <a:srgbClr val="3333FF"/>
                </a:solidFill>
                <a:latin typeface="Consolas" pitchFamily="49" charset="0"/>
                <a:ea typeface="仿宋" pitchFamily="49" charset="-122"/>
                <a:cs typeface="Consolas" pitchFamily="49" charset="0"/>
              </a:rPr>
              <a:t> = 8×4×3 = 96</a:t>
            </a:r>
          </a:p>
          <a:p>
            <a:pPr algn="l"/>
            <a:r>
              <a:rPr lang="zh-CN" altLang="en-US" sz="1800" smtClean="0">
                <a:solidFill>
                  <a:srgbClr val="3333FF"/>
                </a:solidFill>
                <a:latin typeface="Consolas" pitchFamily="49" charset="0"/>
                <a:ea typeface="仿宋" pitchFamily="49" charset="-122"/>
                <a:cs typeface="Consolas" pitchFamily="49" charset="0"/>
              </a:rPr>
              <a:t>（如果每个记录占用一个物理块，</a:t>
            </a:r>
            <a:r>
              <a:rPr kumimoji="1" lang="zh-CN" altLang="en-US" sz="1800" smtClean="0">
                <a:solidFill>
                  <a:srgbClr val="3333FF"/>
                </a:solidFill>
                <a:latin typeface="Consolas" pitchFamily="49" charset="0"/>
                <a:ea typeface="仿宋" pitchFamily="49" charset="-122"/>
                <a:cs typeface="Consolas" pitchFamily="49" charset="0"/>
              </a:rPr>
              <a:t>读写磁盘次数</a:t>
            </a:r>
            <a:r>
              <a:rPr kumimoji="1" lang="en-US" altLang="zh-CN" sz="1800" smtClean="0">
                <a:solidFill>
                  <a:srgbClr val="3333FF"/>
                </a:solidFill>
                <a:latin typeface="Consolas" pitchFamily="49" charset="0"/>
                <a:ea typeface="仿宋" pitchFamily="49" charset="-122"/>
                <a:cs typeface="Consolas" pitchFamily="49" charset="0"/>
              </a:rPr>
              <a:t>=96</a:t>
            </a:r>
            <a:r>
              <a:rPr lang="en-US" altLang="zh-CN" sz="1800" smtClean="0">
                <a:solidFill>
                  <a:srgbClr val="3333FF"/>
                </a:solidFill>
                <a:latin typeface="Consolas" pitchFamily="49" charset="0"/>
                <a:ea typeface="仿宋" pitchFamily="49" charset="-122"/>
                <a:cs typeface="Consolas" pitchFamily="49" charset="0"/>
              </a:rPr>
              <a:t>×2=192</a:t>
            </a:r>
            <a:r>
              <a:rPr lang="zh-CN" altLang="en-US" sz="1800" smtClean="0">
                <a:solidFill>
                  <a:srgbClr val="3333FF"/>
                </a:solidFill>
                <a:latin typeface="Consolas" pitchFamily="49" charset="0"/>
                <a:ea typeface="仿宋" pitchFamily="49" charset="-122"/>
                <a:cs typeface="Consolas" pitchFamily="49" charset="0"/>
              </a:rPr>
              <a:t>次）</a:t>
            </a:r>
            <a:endParaRPr lang="zh-CN" altLang="en-US" sz="1800" dirty="0">
              <a:solidFill>
                <a:srgbClr val="3333FF"/>
              </a:solidFill>
              <a:latin typeface="Consolas" pitchFamily="49" charset="0"/>
              <a:ea typeface="仿宋" pitchFamily="49" charset="-122"/>
              <a:cs typeface="Consolas" pitchFamily="49" charset="0"/>
            </a:endParaRPr>
          </a:p>
        </p:txBody>
      </p:sp>
      <p:sp>
        <p:nvSpPr>
          <p:cNvPr id="101" name="TextBox 100"/>
          <p:cNvSpPr txBox="1"/>
          <p:nvPr/>
        </p:nvSpPr>
        <p:spPr>
          <a:xfrm>
            <a:off x="714348" y="997849"/>
            <a:ext cx="928694" cy="400110"/>
          </a:xfrm>
          <a:prstGeom prst="rect">
            <a:avLst/>
          </a:prstGeom>
          <a:noFill/>
        </p:spPr>
        <p:txBody>
          <a:bodyPr wrap="square" rtlCol="0">
            <a:spAutoFit/>
          </a:bodyPr>
          <a:lstStyle/>
          <a:p>
            <a:pPr algn="l"/>
            <a:r>
              <a:rPr lang="zh-CN" altLang="en-US" sz="2000" dirty="0" smtClean="0">
                <a:solidFill>
                  <a:srgbClr val="3333FF"/>
                </a:solidFill>
                <a:latin typeface="Consolas" pitchFamily="49" charset="0"/>
                <a:ea typeface="楷体" pitchFamily="49" charset="-122"/>
                <a:cs typeface="Consolas" pitchFamily="49" charset="0"/>
              </a:rPr>
              <a:t>例如</a:t>
            </a:r>
            <a:endParaRPr lang="zh-CN" altLang="en-US" sz="2000" dirty="0">
              <a:solidFill>
                <a:srgbClr val="3333FF"/>
              </a:solidFill>
              <a:latin typeface="Consolas" pitchFamily="49" charset="0"/>
              <a:ea typeface="楷体" pitchFamily="49" charset="-122"/>
              <a:cs typeface="Consolas" pitchFamily="49" charset="0"/>
            </a:endParaRPr>
          </a:p>
        </p:txBody>
      </p:sp>
      <p:sp>
        <p:nvSpPr>
          <p:cNvPr id="105" name="Text Box 2"/>
          <p:cNvSpPr txBox="1">
            <a:spLocks noChangeArrowheads="1"/>
          </p:cNvSpPr>
          <p:nvPr/>
        </p:nvSpPr>
        <p:spPr bwMode="auto">
          <a:xfrm>
            <a:off x="357158" y="357166"/>
            <a:ext cx="5786478" cy="400110"/>
          </a:xfrm>
          <a:prstGeom prst="rect">
            <a:avLst/>
          </a:prstGeom>
          <a:noFill/>
          <a:ln w="9525">
            <a:noFill/>
            <a:miter lim="800000"/>
            <a:headEnd/>
            <a:tailEnd/>
          </a:ln>
          <a:effectLst/>
        </p:spPr>
        <p:txBody>
          <a:bodyPr wrap="square">
            <a:spAutoFit/>
          </a:bodyPr>
          <a:lstStyle/>
          <a:p>
            <a:pPr algn="just">
              <a:spcBef>
                <a:spcPct val="50000"/>
              </a:spcBef>
            </a:pPr>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en-US" altLang="zh-CN" sz="2000" i="1" smtClean="0">
                <a:solidFill>
                  <a:srgbClr val="FF0000"/>
                </a:solidFill>
                <a:latin typeface="Consolas" pitchFamily="49" charset="0"/>
                <a:ea typeface="华文中宋" pitchFamily="2" charset="-122"/>
                <a:cs typeface="Consolas" pitchFamily="49" charset="0"/>
              </a:rPr>
              <a:t>k</a:t>
            </a:r>
            <a:r>
              <a:rPr kumimoji="1" lang="zh-CN" altLang="en-US" sz="2000" smtClean="0">
                <a:solidFill>
                  <a:srgbClr val="FF0000"/>
                </a:solidFill>
                <a:latin typeface="Consolas" pitchFamily="49" charset="0"/>
                <a:ea typeface="华文中宋" pitchFamily="2" charset="-122"/>
                <a:cs typeface="Consolas" pitchFamily="49" charset="0"/>
              </a:rPr>
              <a:t>路平衡归并时读写磁盘次数的计算</a:t>
            </a:r>
            <a:endParaRPr kumimoji="1" lang="zh-CN" altLang="en-US" sz="2000" dirty="0">
              <a:solidFill>
                <a:srgbClr val="FF0000"/>
              </a:solidFill>
              <a:latin typeface="Consolas" pitchFamily="49" charset="0"/>
              <a:ea typeface="华文中宋" pitchFamily="2" charset="-122"/>
              <a:cs typeface="Consolas" pitchFamily="49" charset="0"/>
            </a:endParaRPr>
          </a:p>
        </p:txBody>
      </p:sp>
      <p:sp>
        <p:nvSpPr>
          <p:cNvPr id="106" name="TextBox 105"/>
          <p:cNvSpPr txBox="1"/>
          <p:nvPr/>
        </p:nvSpPr>
        <p:spPr>
          <a:xfrm>
            <a:off x="714348" y="5143512"/>
            <a:ext cx="6429420" cy="369332"/>
          </a:xfrm>
          <a:prstGeom prst="rect">
            <a:avLst/>
          </a:prstGeom>
          <a:noFill/>
        </p:spPr>
        <p:txBody>
          <a:bodyPr wrap="square" rtlCol="0">
            <a:spAutoFit/>
          </a:bodyPr>
          <a:lstStyle/>
          <a:p>
            <a:pPr algn="l"/>
            <a:r>
              <a:rPr kumimoji="1" lang="zh-CN" altLang="en-US" sz="1800" smtClean="0">
                <a:solidFill>
                  <a:srgbClr val="C00000"/>
                </a:solidFill>
                <a:latin typeface="Consolas" pitchFamily="49" charset="0"/>
                <a:ea typeface="方正启体简体" pitchFamily="65" charset="-122"/>
                <a:cs typeface="Consolas" pitchFamily="49" charset="0"/>
              </a:rPr>
              <a:t>采用</a:t>
            </a:r>
            <a:r>
              <a:rPr kumimoji="1" lang="en-US" altLang="zh-CN" sz="1800" i="1" smtClean="0">
                <a:solidFill>
                  <a:srgbClr val="C00000"/>
                </a:solidFill>
                <a:latin typeface="Consolas" pitchFamily="49" charset="0"/>
                <a:ea typeface="方正启体简体" pitchFamily="65" charset="-122"/>
                <a:cs typeface="Consolas" pitchFamily="49" charset="0"/>
              </a:rPr>
              <a:t>k</a:t>
            </a:r>
            <a:r>
              <a:rPr kumimoji="1" lang="zh-CN" altLang="en-US" sz="1800" smtClean="0">
                <a:solidFill>
                  <a:srgbClr val="C00000"/>
                </a:solidFill>
                <a:latin typeface="Consolas" pitchFamily="49" charset="0"/>
                <a:ea typeface="方正启体简体" pitchFamily="65" charset="-122"/>
                <a:cs typeface="Consolas" pitchFamily="49" charset="0"/>
              </a:rPr>
              <a:t>路平衡归并时，通常</a:t>
            </a:r>
            <a:r>
              <a:rPr kumimoji="1" lang="en-US" altLang="zh-CN" sz="1800" i="1" smtClean="0">
                <a:solidFill>
                  <a:srgbClr val="C00000"/>
                </a:solidFill>
                <a:latin typeface="Consolas" pitchFamily="49" charset="0"/>
                <a:ea typeface="方正启体简体" pitchFamily="65" charset="-122"/>
                <a:cs typeface="Consolas" pitchFamily="49" charset="0"/>
              </a:rPr>
              <a:t>k</a:t>
            </a:r>
            <a:r>
              <a:rPr kumimoji="1" lang="zh-CN" altLang="en-US" sz="1800" smtClean="0">
                <a:solidFill>
                  <a:srgbClr val="C00000"/>
                </a:solidFill>
                <a:latin typeface="Consolas" pitchFamily="49" charset="0"/>
                <a:ea typeface="方正启体简体" pitchFamily="65" charset="-122"/>
                <a:cs typeface="Consolas" pitchFamily="49" charset="0"/>
              </a:rPr>
              <a:t>越大，读写磁盘次数会减少。</a:t>
            </a:r>
            <a:endParaRPr lang="zh-CN" altLang="en-US" sz="1800">
              <a:solidFill>
                <a:srgbClr val="C00000"/>
              </a:solidFill>
              <a:latin typeface="Consolas" pitchFamily="49" charset="0"/>
              <a:ea typeface="方正启体简体" pitchFamily="65" charset="-122"/>
              <a:cs typeface="Consolas" pitchFamily="49" charset="0"/>
            </a:endParaRPr>
          </a:p>
        </p:txBody>
      </p:sp>
      <p:sp>
        <p:nvSpPr>
          <p:cNvPr id="56" name="灯片编号占位符 55"/>
          <p:cNvSpPr>
            <a:spLocks noGrp="1"/>
          </p:cNvSpPr>
          <p:nvPr>
            <p:ph type="sldNum" sz="quarter" idx="12"/>
          </p:nvPr>
        </p:nvSpPr>
        <p:spPr/>
        <p:txBody>
          <a:bodyPr/>
          <a:lstStyle/>
          <a:p>
            <a:fld id="{61B62B3A-2870-408C-9F18-2C674C90AA9B}" type="slidenum">
              <a:rPr lang="en-US" altLang="zh-CN" smtClean="0"/>
              <a:pPr/>
              <a:t>30</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0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33416" y="847137"/>
            <a:ext cx="8281987" cy="933076"/>
          </a:xfrm>
          <a:prstGeom prst="rect">
            <a:avLst/>
          </a:prstGeom>
          <a:noFill/>
          <a:ln w="9525">
            <a:noFill/>
            <a:miter lim="800000"/>
            <a:headEnd/>
            <a:tailEnd/>
          </a:ln>
          <a:effectLst/>
        </p:spPr>
        <p:txBody>
          <a:bodyPr wrap="square">
            <a:spAutoFit/>
          </a:bodyPr>
          <a:lstStyle/>
          <a:p>
            <a:pPr algn="just">
              <a:lnSpc>
                <a:spcPts val="35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zh-CN" altLang="en-US" sz="1800">
                <a:solidFill>
                  <a:srgbClr val="3333FF"/>
                </a:solidFill>
                <a:latin typeface="Consolas" pitchFamily="49" charset="0"/>
                <a:ea typeface="仿宋" pitchFamily="49" charset="-122"/>
                <a:cs typeface="Consolas" pitchFamily="49" charset="0"/>
              </a:rPr>
              <a:t>　</a:t>
            </a:r>
            <a:r>
              <a:rPr kumimoji="1" lang="zh-CN" altLang="en-US" sz="1800" smtClean="0">
                <a:solidFill>
                  <a:srgbClr val="3333FF"/>
                </a:solidFill>
                <a:latin typeface="Consolas" pitchFamily="49" charset="0"/>
                <a:ea typeface="仿宋" pitchFamily="49" charset="-122"/>
                <a:cs typeface="Consolas" pitchFamily="49" charset="0"/>
              </a:rPr>
              <a:t>采用</a:t>
            </a:r>
            <a:r>
              <a:rPr kumimoji="1" lang="en-US" altLang="zh-CN" sz="1800" i="1" dirty="0">
                <a:solidFill>
                  <a:srgbClr val="3333FF"/>
                </a:solidFill>
                <a:latin typeface="Consolas" pitchFamily="49" charset="0"/>
                <a:ea typeface="仿宋" pitchFamily="49" charset="-122"/>
                <a:cs typeface="Consolas" pitchFamily="49" charset="0"/>
              </a:rPr>
              <a:t>k</a:t>
            </a:r>
            <a:r>
              <a:rPr kumimoji="1" lang="zh-CN" altLang="en-US" sz="1800" dirty="0">
                <a:solidFill>
                  <a:srgbClr val="3333FF"/>
                </a:solidFill>
                <a:latin typeface="Consolas" pitchFamily="49" charset="0"/>
                <a:ea typeface="仿宋" pitchFamily="49" charset="-122"/>
                <a:cs typeface="Consolas" pitchFamily="49" charset="0"/>
              </a:rPr>
              <a:t>路平衡</a:t>
            </a:r>
            <a:r>
              <a:rPr kumimoji="1" lang="zh-CN" altLang="en-US" sz="1800">
                <a:solidFill>
                  <a:srgbClr val="3333FF"/>
                </a:solidFill>
                <a:latin typeface="Consolas" pitchFamily="49" charset="0"/>
                <a:ea typeface="仿宋" pitchFamily="49" charset="-122"/>
                <a:cs typeface="Consolas" pitchFamily="49" charset="0"/>
              </a:rPr>
              <a:t>归并</a:t>
            </a:r>
            <a:r>
              <a:rPr kumimoji="1" lang="zh-CN" altLang="en-US" sz="1800" smtClean="0">
                <a:solidFill>
                  <a:srgbClr val="3333FF"/>
                </a:solidFill>
                <a:latin typeface="Consolas" pitchFamily="49" charset="0"/>
                <a:ea typeface="仿宋" pitchFamily="49" charset="-122"/>
                <a:cs typeface="Consolas" pitchFamily="49" charset="0"/>
              </a:rPr>
              <a:t>时，则</a:t>
            </a:r>
            <a:r>
              <a:rPr kumimoji="1" lang="zh-CN" altLang="en-US" sz="1800" dirty="0">
                <a:solidFill>
                  <a:srgbClr val="3333FF"/>
                </a:solidFill>
                <a:latin typeface="Consolas" pitchFamily="49" charset="0"/>
                <a:ea typeface="仿宋" pitchFamily="49" charset="-122"/>
                <a:cs typeface="Consolas" pitchFamily="49" charset="0"/>
              </a:rPr>
              <a:t>相应的归并树有</a:t>
            </a:r>
            <a:r>
              <a:rPr kumimoji="1" lang="zh-CN" altLang="en-US" sz="1800" dirty="0">
                <a:solidFill>
                  <a:srgbClr val="3333FF"/>
                </a:solidFill>
                <a:latin typeface="Consolas" pitchFamily="49" charset="0"/>
                <a:ea typeface="仿宋" pitchFamily="49" charset="-122"/>
                <a:cs typeface="Consolas" pitchFamily="49" charset="0"/>
                <a:sym typeface="Symbol" pitchFamily="18" charset="2"/>
              </a:rPr>
              <a:t></a:t>
            </a:r>
            <a:r>
              <a:rPr kumimoji="1" lang="en-US" altLang="zh-CN" sz="1800" dirty="0" err="1">
                <a:solidFill>
                  <a:srgbClr val="3333FF"/>
                </a:solidFill>
                <a:latin typeface="Consolas" pitchFamily="49" charset="0"/>
                <a:ea typeface="仿宋" pitchFamily="49" charset="-122"/>
                <a:cs typeface="Consolas" pitchFamily="49" charset="0"/>
              </a:rPr>
              <a:t>log</a:t>
            </a:r>
            <a:r>
              <a:rPr kumimoji="1" lang="en-US" altLang="zh-CN" sz="1800" i="1" baseline="-30000" dirty="0" err="1">
                <a:solidFill>
                  <a:srgbClr val="3333FF"/>
                </a:solidFill>
                <a:latin typeface="Consolas" pitchFamily="49" charset="0"/>
                <a:ea typeface="仿宋" pitchFamily="49" charset="-122"/>
                <a:cs typeface="Consolas" pitchFamily="49" charset="0"/>
              </a:rPr>
              <a:t>k</a:t>
            </a:r>
            <a:r>
              <a:rPr kumimoji="1" lang="en-US" altLang="zh-CN" sz="1800" i="1" dirty="0" err="1">
                <a:solidFill>
                  <a:srgbClr val="3333FF"/>
                </a:solidFill>
                <a:latin typeface="Consolas" pitchFamily="49" charset="0"/>
                <a:ea typeface="仿宋" pitchFamily="49" charset="-122"/>
                <a:cs typeface="Consolas" pitchFamily="49" charset="0"/>
              </a:rPr>
              <a:t>m</a:t>
            </a:r>
            <a:r>
              <a:rPr kumimoji="1" lang="en-US" altLang="zh-CN" sz="1800" dirty="0">
                <a:solidFill>
                  <a:srgbClr val="3333FF"/>
                </a:solidFill>
                <a:latin typeface="Consolas" pitchFamily="49" charset="0"/>
                <a:ea typeface="仿宋" pitchFamily="49" charset="-122"/>
                <a:cs typeface="Consolas" pitchFamily="49" charset="0"/>
                <a:sym typeface="Symbol" pitchFamily="18" charset="2"/>
              </a:rPr>
              <a:t></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1</a:t>
            </a:r>
            <a:r>
              <a:rPr kumimoji="1" lang="zh-CN" altLang="en-US" sz="1800" smtClean="0">
                <a:solidFill>
                  <a:srgbClr val="3333FF"/>
                </a:solidFill>
                <a:latin typeface="Consolas" pitchFamily="49" charset="0"/>
                <a:ea typeface="仿宋" pitchFamily="49" charset="-122"/>
                <a:cs typeface="Consolas" pitchFamily="49" charset="0"/>
              </a:rPr>
              <a:t>层，要</a:t>
            </a:r>
            <a:r>
              <a:rPr kumimoji="1" lang="zh-CN" altLang="en-US" sz="1800" dirty="0">
                <a:solidFill>
                  <a:srgbClr val="3333FF"/>
                </a:solidFill>
                <a:latin typeface="Consolas" pitchFamily="49" charset="0"/>
                <a:ea typeface="仿宋" pitchFamily="49" charset="-122"/>
                <a:cs typeface="Consolas" pitchFamily="49" charset="0"/>
              </a:rPr>
              <a:t>对数据进行</a:t>
            </a:r>
            <a:r>
              <a:rPr kumimoji="1" lang="zh-CN" altLang="en-US" sz="1800" dirty="0">
                <a:solidFill>
                  <a:srgbClr val="3333FF"/>
                </a:solidFill>
                <a:latin typeface="Consolas" pitchFamily="49" charset="0"/>
                <a:ea typeface="仿宋" pitchFamily="49" charset="-122"/>
                <a:cs typeface="Consolas" pitchFamily="49" charset="0"/>
                <a:sym typeface="Symbol" pitchFamily="18" charset="2"/>
              </a:rPr>
              <a:t></a:t>
            </a:r>
            <a:r>
              <a:rPr kumimoji="1" lang="en-US" altLang="zh-CN" sz="1800" err="1">
                <a:solidFill>
                  <a:srgbClr val="3333FF"/>
                </a:solidFill>
                <a:latin typeface="Consolas" pitchFamily="49" charset="0"/>
                <a:ea typeface="仿宋" pitchFamily="49" charset="-122"/>
                <a:cs typeface="Consolas" pitchFamily="49" charset="0"/>
              </a:rPr>
              <a:t>log</a:t>
            </a:r>
            <a:r>
              <a:rPr kumimoji="1" lang="en-US" altLang="zh-CN" sz="1800" i="1" baseline="-30000" err="1">
                <a:solidFill>
                  <a:srgbClr val="3333FF"/>
                </a:solidFill>
                <a:latin typeface="Consolas" pitchFamily="49" charset="0"/>
                <a:ea typeface="仿宋" pitchFamily="49" charset="-122"/>
                <a:cs typeface="Consolas" pitchFamily="49" charset="0"/>
              </a:rPr>
              <a:t>k</a:t>
            </a:r>
            <a:r>
              <a:rPr kumimoji="1" lang="en-US" altLang="zh-CN" sz="1800" i="1" err="1">
                <a:solidFill>
                  <a:srgbClr val="3333FF"/>
                </a:solidFill>
                <a:latin typeface="Consolas" pitchFamily="49" charset="0"/>
                <a:ea typeface="仿宋" pitchFamily="49" charset="-122"/>
                <a:cs typeface="Consolas" pitchFamily="49" charset="0"/>
              </a:rPr>
              <a:t>m</a:t>
            </a:r>
            <a:r>
              <a:rPr kumimoji="1" lang="en-US" altLang="zh-CN" sz="1800" smtClean="0">
                <a:solidFill>
                  <a:srgbClr val="3333FF"/>
                </a:solidFill>
                <a:latin typeface="Consolas" pitchFamily="49" charset="0"/>
                <a:ea typeface="仿宋" pitchFamily="49" charset="-122"/>
                <a:cs typeface="Consolas" pitchFamily="49" charset="0"/>
                <a:sym typeface="Symbol" pitchFamily="18" charset="2"/>
              </a:rPr>
              <a:t></a:t>
            </a:r>
            <a:r>
              <a:rPr kumimoji="1" lang="zh-CN" altLang="en-US" sz="1800" smtClean="0">
                <a:solidFill>
                  <a:srgbClr val="3333FF"/>
                </a:solidFill>
                <a:latin typeface="Consolas" pitchFamily="49" charset="0"/>
                <a:ea typeface="仿宋" pitchFamily="49" charset="-122"/>
                <a:cs typeface="Consolas" pitchFamily="49" charset="0"/>
              </a:rPr>
              <a:t>趟扫描</a:t>
            </a:r>
            <a:r>
              <a:rPr kumimoji="1" lang="zh-CN" altLang="en-US" sz="1800" dirty="0">
                <a:solidFill>
                  <a:srgbClr val="3333FF"/>
                </a:solidFill>
                <a:latin typeface="Consolas" pitchFamily="49" charset="0"/>
                <a:ea typeface="仿宋" pitchFamily="49" charset="-122"/>
                <a:cs typeface="Consolas" pitchFamily="49" charset="0"/>
              </a:rPr>
              <a:t>。</a:t>
            </a:r>
          </a:p>
        </p:txBody>
      </p:sp>
      <p:grpSp>
        <p:nvGrpSpPr>
          <p:cNvPr id="2" name="组合 56"/>
          <p:cNvGrpSpPr/>
          <p:nvPr/>
        </p:nvGrpSpPr>
        <p:grpSpPr>
          <a:xfrm>
            <a:off x="642910" y="2285992"/>
            <a:ext cx="8007400" cy="2074844"/>
            <a:chOff x="779442" y="2889249"/>
            <a:chExt cx="8007400" cy="2074844"/>
          </a:xfrm>
        </p:grpSpPr>
        <p:sp>
          <p:nvSpPr>
            <p:cNvPr id="8204" name="Rectangle 12"/>
            <p:cNvSpPr>
              <a:spLocks noChangeArrowheads="1"/>
            </p:cNvSpPr>
            <p:nvPr/>
          </p:nvSpPr>
          <p:spPr bwMode="auto">
            <a:xfrm>
              <a:off x="1873279" y="29479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05" name="Rectangle 13"/>
            <p:cNvSpPr>
              <a:spLocks noChangeArrowheads="1"/>
            </p:cNvSpPr>
            <p:nvPr/>
          </p:nvSpPr>
          <p:spPr bwMode="auto">
            <a:xfrm>
              <a:off x="2522567" y="29479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06" name="Rectangle 14"/>
            <p:cNvSpPr>
              <a:spLocks noChangeArrowheads="1"/>
            </p:cNvSpPr>
            <p:nvPr/>
          </p:nvSpPr>
          <p:spPr bwMode="auto">
            <a:xfrm>
              <a:off x="3170267" y="29479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07" name="Rectangle 15"/>
            <p:cNvSpPr>
              <a:spLocks noChangeArrowheads="1"/>
            </p:cNvSpPr>
            <p:nvPr/>
          </p:nvSpPr>
          <p:spPr bwMode="auto">
            <a:xfrm>
              <a:off x="3819554" y="29479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08" name="Rectangle 16"/>
            <p:cNvSpPr>
              <a:spLocks noChangeArrowheads="1"/>
            </p:cNvSpPr>
            <p:nvPr/>
          </p:nvSpPr>
          <p:spPr bwMode="auto">
            <a:xfrm>
              <a:off x="1943129" y="352423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09" name="Rectangle 17"/>
            <p:cNvSpPr>
              <a:spLocks noChangeArrowheads="1"/>
            </p:cNvSpPr>
            <p:nvPr/>
          </p:nvSpPr>
          <p:spPr bwMode="auto">
            <a:xfrm>
              <a:off x="2449542" y="352423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12" name="Line 20"/>
            <p:cNvSpPr>
              <a:spLocks noChangeShapeType="1"/>
            </p:cNvSpPr>
            <p:nvPr/>
          </p:nvSpPr>
          <p:spPr bwMode="auto">
            <a:xfrm>
              <a:off x="2089179" y="3235305"/>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13" name="Line 21"/>
            <p:cNvSpPr>
              <a:spLocks noChangeShapeType="1"/>
            </p:cNvSpPr>
            <p:nvPr/>
          </p:nvSpPr>
          <p:spPr bwMode="auto">
            <a:xfrm flipH="1">
              <a:off x="2665442" y="3235305"/>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14" name="Text Box 22"/>
            <p:cNvSpPr txBox="1">
              <a:spLocks noChangeArrowheads="1"/>
            </p:cNvSpPr>
            <p:nvPr/>
          </p:nvSpPr>
          <p:spPr bwMode="auto">
            <a:xfrm>
              <a:off x="779442" y="2889249"/>
              <a:ext cx="714380" cy="784830"/>
            </a:xfrm>
            <a:prstGeom prst="rect">
              <a:avLst/>
            </a:prstGeom>
            <a:noFill/>
            <a:ln w="38100" algn="ctr">
              <a:noFill/>
              <a:miter lim="800000"/>
              <a:headEnd/>
              <a:tailEnd/>
            </a:ln>
            <a:effectLst/>
          </p:spPr>
          <p:txBody>
            <a:bodyPr wrap="square">
              <a:spAutoFit/>
            </a:bodyPr>
            <a:lstStyle/>
            <a:p>
              <a:pPr algn="l">
                <a:spcBef>
                  <a:spcPct val="50000"/>
                </a:spcBef>
              </a:pPr>
              <a:r>
                <a:rPr lang="en-US" altLang="zh-CN" sz="1800" i="1" smtClean="0">
                  <a:solidFill>
                    <a:srgbClr val="3333FF"/>
                  </a:solidFill>
                  <a:latin typeface="Consolas" pitchFamily="49" charset="0"/>
                  <a:cs typeface="Consolas" pitchFamily="49" charset="0"/>
                </a:rPr>
                <a:t>m</a:t>
              </a:r>
              <a:r>
                <a:rPr lang="en-US" altLang="zh-CN" sz="1800" smtClean="0">
                  <a:solidFill>
                    <a:srgbClr val="3333FF"/>
                  </a:solidFill>
                  <a:latin typeface="Consolas" pitchFamily="49" charset="0"/>
                  <a:cs typeface="Consolas" pitchFamily="49" charset="0"/>
                </a:rPr>
                <a:t>=8</a:t>
              </a:r>
            </a:p>
            <a:p>
              <a:pPr algn="l">
                <a:spcBef>
                  <a:spcPct val="50000"/>
                </a:spcBef>
              </a:pPr>
              <a:r>
                <a:rPr lang="en-US" altLang="zh-CN" sz="1800" i="1" smtClean="0">
                  <a:solidFill>
                    <a:srgbClr val="3333FF"/>
                  </a:solidFill>
                  <a:latin typeface="Consolas" pitchFamily="49" charset="0"/>
                  <a:cs typeface="Consolas" pitchFamily="49" charset="0"/>
                </a:rPr>
                <a:t>k</a:t>
              </a:r>
              <a:r>
                <a:rPr lang="en-US" altLang="zh-CN" sz="1800" smtClean="0">
                  <a:solidFill>
                    <a:srgbClr val="3333FF"/>
                  </a:solidFill>
                  <a:latin typeface="Consolas" pitchFamily="49" charset="0"/>
                  <a:cs typeface="Consolas" pitchFamily="49" charset="0"/>
                </a:rPr>
                <a:t>=2</a:t>
              </a:r>
              <a:endParaRPr lang="en-US" altLang="zh-CN" sz="1800" dirty="0">
                <a:solidFill>
                  <a:srgbClr val="3333FF"/>
                </a:solidFill>
                <a:latin typeface="Consolas" pitchFamily="49" charset="0"/>
                <a:cs typeface="Consolas" pitchFamily="49" charset="0"/>
              </a:endParaRPr>
            </a:p>
          </p:txBody>
        </p:sp>
        <p:sp>
          <p:nvSpPr>
            <p:cNvPr id="8215" name="Rectangle 23"/>
            <p:cNvSpPr>
              <a:spLocks noChangeArrowheads="1"/>
            </p:cNvSpPr>
            <p:nvPr/>
          </p:nvSpPr>
          <p:spPr bwMode="auto">
            <a:xfrm>
              <a:off x="3238529" y="352423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16" name="Rectangle 24"/>
            <p:cNvSpPr>
              <a:spLocks noChangeArrowheads="1"/>
            </p:cNvSpPr>
            <p:nvPr/>
          </p:nvSpPr>
          <p:spPr bwMode="auto">
            <a:xfrm>
              <a:off x="3744942" y="352423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17" name="Line 25"/>
            <p:cNvSpPr>
              <a:spLocks noChangeShapeType="1"/>
            </p:cNvSpPr>
            <p:nvPr/>
          </p:nvSpPr>
          <p:spPr bwMode="auto">
            <a:xfrm>
              <a:off x="3384579" y="3235305"/>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18" name="Line 26"/>
            <p:cNvSpPr>
              <a:spLocks noChangeShapeType="1"/>
            </p:cNvSpPr>
            <p:nvPr/>
          </p:nvSpPr>
          <p:spPr bwMode="auto">
            <a:xfrm flipH="1">
              <a:off x="3960842" y="3235305"/>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19" name="Rectangle 27"/>
            <p:cNvSpPr>
              <a:spLocks noChangeArrowheads="1"/>
            </p:cNvSpPr>
            <p:nvPr/>
          </p:nvSpPr>
          <p:spPr bwMode="auto">
            <a:xfrm>
              <a:off x="4394229" y="29479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20" name="Rectangle 28"/>
            <p:cNvSpPr>
              <a:spLocks noChangeArrowheads="1"/>
            </p:cNvSpPr>
            <p:nvPr/>
          </p:nvSpPr>
          <p:spPr bwMode="auto">
            <a:xfrm>
              <a:off x="5043517" y="29479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21" name="Rectangle 29"/>
            <p:cNvSpPr>
              <a:spLocks noChangeArrowheads="1"/>
            </p:cNvSpPr>
            <p:nvPr/>
          </p:nvSpPr>
          <p:spPr bwMode="auto">
            <a:xfrm>
              <a:off x="5691217" y="29479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22" name="Rectangle 30"/>
            <p:cNvSpPr>
              <a:spLocks noChangeArrowheads="1"/>
            </p:cNvSpPr>
            <p:nvPr/>
          </p:nvSpPr>
          <p:spPr bwMode="auto">
            <a:xfrm>
              <a:off x="6340504" y="29479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23" name="Rectangle 31"/>
            <p:cNvSpPr>
              <a:spLocks noChangeArrowheads="1"/>
            </p:cNvSpPr>
            <p:nvPr/>
          </p:nvSpPr>
          <p:spPr bwMode="auto">
            <a:xfrm>
              <a:off x="4464079" y="352423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24" name="Rectangle 32"/>
            <p:cNvSpPr>
              <a:spLocks noChangeArrowheads="1"/>
            </p:cNvSpPr>
            <p:nvPr/>
          </p:nvSpPr>
          <p:spPr bwMode="auto">
            <a:xfrm>
              <a:off x="4970492" y="352423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25" name="Line 33"/>
            <p:cNvSpPr>
              <a:spLocks noChangeShapeType="1"/>
            </p:cNvSpPr>
            <p:nvPr/>
          </p:nvSpPr>
          <p:spPr bwMode="auto">
            <a:xfrm>
              <a:off x="4610129" y="3235305"/>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26" name="Line 34"/>
            <p:cNvSpPr>
              <a:spLocks noChangeShapeType="1"/>
            </p:cNvSpPr>
            <p:nvPr/>
          </p:nvSpPr>
          <p:spPr bwMode="auto">
            <a:xfrm flipH="1">
              <a:off x="5186392" y="3235305"/>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27" name="Rectangle 35"/>
            <p:cNvSpPr>
              <a:spLocks noChangeArrowheads="1"/>
            </p:cNvSpPr>
            <p:nvPr/>
          </p:nvSpPr>
          <p:spPr bwMode="auto">
            <a:xfrm>
              <a:off x="5759479" y="352423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28" name="Rectangle 36"/>
            <p:cNvSpPr>
              <a:spLocks noChangeArrowheads="1"/>
            </p:cNvSpPr>
            <p:nvPr/>
          </p:nvSpPr>
          <p:spPr bwMode="auto">
            <a:xfrm>
              <a:off x="6265892" y="3524230"/>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29" name="Line 37"/>
            <p:cNvSpPr>
              <a:spLocks noChangeShapeType="1"/>
            </p:cNvSpPr>
            <p:nvPr/>
          </p:nvSpPr>
          <p:spPr bwMode="auto">
            <a:xfrm>
              <a:off x="5905529" y="3235305"/>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30" name="Line 38"/>
            <p:cNvSpPr>
              <a:spLocks noChangeShapeType="1"/>
            </p:cNvSpPr>
            <p:nvPr/>
          </p:nvSpPr>
          <p:spPr bwMode="auto">
            <a:xfrm flipH="1">
              <a:off x="6481792" y="3235305"/>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31" name="Rectangle 39"/>
            <p:cNvSpPr>
              <a:spLocks noChangeArrowheads="1"/>
            </p:cNvSpPr>
            <p:nvPr/>
          </p:nvSpPr>
          <p:spPr bwMode="auto">
            <a:xfrm>
              <a:off x="2162204" y="410049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32" name="Rectangle 40"/>
            <p:cNvSpPr>
              <a:spLocks noChangeArrowheads="1"/>
            </p:cNvSpPr>
            <p:nvPr/>
          </p:nvSpPr>
          <p:spPr bwMode="auto">
            <a:xfrm>
              <a:off x="2668617" y="410049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33" name="Line 41"/>
            <p:cNvSpPr>
              <a:spLocks noChangeShapeType="1"/>
            </p:cNvSpPr>
            <p:nvPr/>
          </p:nvSpPr>
          <p:spPr bwMode="auto">
            <a:xfrm>
              <a:off x="2808317" y="3811568"/>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34" name="Line 42"/>
            <p:cNvSpPr>
              <a:spLocks noChangeShapeType="1"/>
            </p:cNvSpPr>
            <p:nvPr/>
          </p:nvSpPr>
          <p:spPr bwMode="auto">
            <a:xfrm flipH="1">
              <a:off x="3384579" y="3811568"/>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35" name="Rectangle 43"/>
            <p:cNvSpPr>
              <a:spLocks noChangeArrowheads="1"/>
            </p:cNvSpPr>
            <p:nvPr/>
          </p:nvSpPr>
          <p:spPr bwMode="auto">
            <a:xfrm>
              <a:off x="3173442" y="410049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36" name="Rectangle 44"/>
            <p:cNvSpPr>
              <a:spLocks noChangeArrowheads="1"/>
            </p:cNvSpPr>
            <p:nvPr/>
          </p:nvSpPr>
          <p:spPr bwMode="auto">
            <a:xfrm>
              <a:off x="3679854" y="410049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37" name="Rectangle 45"/>
            <p:cNvSpPr>
              <a:spLocks noChangeArrowheads="1"/>
            </p:cNvSpPr>
            <p:nvPr/>
          </p:nvSpPr>
          <p:spPr bwMode="auto">
            <a:xfrm>
              <a:off x="4465667" y="410049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38" name="Rectangle 46"/>
            <p:cNvSpPr>
              <a:spLocks noChangeArrowheads="1"/>
            </p:cNvSpPr>
            <p:nvPr/>
          </p:nvSpPr>
          <p:spPr bwMode="auto">
            <a:xfrm>
              <a:off x="4972079" y="410049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39" name="Line 47"/>
            <p:cNvSpPr>
              <a:spLocks noChangeShapeType="1"/>
            </p:cNvSpPr>
            <p:nvPr/>
          </p:nvSpPr>
          <p:spPr bwMode="auto">
            <a:xfrm>
              <a:off x="5111779" y="3811568"/>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40" name="Line 48"/>
            <p:cNvSpPr>
              <a:spLocks noChangeShapeType="1"/>
            </p:cNvSpPr>
            <p:nvPr/>
          </p:nvSpPr>
          <p:spPr bwMode="auto">
            <a:xfrm flipH="1">
              <a:off x="5688042" y="3811568"/>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41" name="Rectangle 49"/>
            <p:cNvSpPr>
              <a:spLocks noChangeArrowheads="1"/>
            </p:cNvSpPr>
            <p:nvPr/>
          </p:nvSpPr>
          <p:spPr bwMode="auto">
            <a:xfrm>
              <a:off x="5476904" y="410049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42" name="Rectangle 50"/>
            <p:cNvSpPr>
              <a:spLocks noChangeArrowheads="1"/>
            </p:cNvSpPr>
            <p:nvPr/>
          </p:nvSpPr>
          <p:spPr bwMode="auto">
            <a:xfrm>
              <a:off x="5983317" y="4100493"/>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43" name="Rectangle 51"/>
            <p:cNvSpPr>
              <a:spLocks noChangeArrowheads="1"/>
            </p:cNvSpPr>
            <p:nvPr/>
          </p:nvSpPr>
          <p:spPr bwMode="auto">
            <a:xfrm>
              <a:off x="2378104" y="4675168"/>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44" name="Rectangle 52"/>
            <p:cNvSpPr>
              <a:spLocks noChangeArrowheads="1"/>
            </p:cNvSpPr>
            <p:nvPr/>
          </p:nvSpPr>
          <p:spPr bwMode="auto">
            <a:xfrm>
              <a:off x="2884517" y="4675168"/>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45" name="Line 53"/>
            <p:cNvSpPr>
              <a:spLocks noChangeShapeType="1"/>
            </p:cNvSpPr>
            <p:nvPr/>
          </p:nvSpPr>
          <p:spPr bwMode="auto">
            <a:xfrm>
              <a:off x="3457604" y="4387830"/>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46" name="Line 54"/>
            <p:cNvSpPr>
              <a:spLocks noChangeShapeType="1"/>
            </p:cNvSpPr>
            <p:nvPr/>
          </p:nvSpPr>
          <p:spPr bwMode="auto">
            <a:xfrm flipH="1">
              <a:off x="5186392" y="4387830"/>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8247" name="Rectangle 55"/>
            <p:cNvSpPr>
              <a:spLocks noChangeArrowheads="1"/>
            </p:cNvSpPr>
            <p:nvPr/>
          </p:nvSpPr>
          <p:spPr bwMode="auto">
            <a:xfrm>
              <a:off x="3389342" y="4675168"/>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48" name="Rectangle 56"/>
            <p:cNvSpPr>
              <a:spLocks noChangeArrowheads="1"/>
            </p:cNvSpPr>
            <p:nvPr/>
          </p:nvSpPr>
          <p:spPr bwMode="auto">
            <a:xfrm>
              <a:off x="3895754" y="4675168"/>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49" name="Rectangle 57"/>
            <p:cNvSpPr>
              <a:spLocks noChangeArrowheads="1"/>
            </p:cNvSpPr>
            <p:nvPr/>
          </p:nvSpPr>
          <p:spPr bwMode="auto">
            <a:xfrm>
              <a:off x="4387879" y="46751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50" name="Rectangle 58"/>
            <p:cNvSpPr>
              <a:spLocks noChangeArrowheads="1"/>
            </p:cNvSpPr>
            <p:nvPr/>
          </p:nvSpPr>
          <p:spPr bwMode="auto">
            <a:xfrm>
              <a:off x="4894292" y="46751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51" name="Rectangle 59"/>
            <p:cNvSpPr>
              <a:spLocks noChangeArrowheads="1"/>
            </p:cNvSpPr>
            <p:nvPr/>
          </p:nvSpPr>
          <p:spPr bwMode="auto">
            <a:xfrm>
              <a:off x="5399117" y="46751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52" name="Rectangle 60"/>
            <p:cNvSpPr>
              <a:spLocks noChangeArrowheads="1"/>
            </p:cNvSpPr>
            <p:nvPr/>
          </p:nvSpPr>
          <p:spPr bwMode="auto">
            <a:xfrm>
              <a:off x="5905529" y="4675168"/>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253" name="AutoShape 61"/>
            <p:cNvSpPr>
              <a:spLocks/>
            </p:cNvSpPr>
            <p:nvPr/>
          </p:nvSpPr>
          <p:spPr bwMode="auto">
            <a:xfrm>
              <a:off x="7131079" y="3019405"/>
              <a:ext cx="71438" cy="1944688"/>
            </a:xfrm>
            <a:prstGeom prst="rightBrace">
              <a:avLst>
                <a:gd name="adj1" fmla="val 226850"/>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8254" name="Text Box 62"/>
            <p:cNvSpPr txBox="1">
              <a:spLocks noChangeArrowheads="1"/>
            </p:cNvSpPr>
            <p:nvPr/>
          </p:nvSpPr>
          <p:spPr bwMode="auto">
            <a:xfrm>
              <a:off x="7346979" y="3667105"/>
              <a:ext cx="1439863" cy="369332"/>
            </a:xfrm>
            <a:prstGeom prst="rect">
              <a:avLst/>
            </a:prstGeom>
            <a:noFill/>
            <a:ln w="38100" algn="ctr">
              <a:noFill/>
              <a:miter lim="800000"/>
              <a:headEnd/>
              <a:tailEnd/>
            </a:ln>
            <a:effectLst/>
          </p:spPr>
          <p:txBody>
            <a:bodyPr>
              <a:spAutoFit/>
            </a:bodyPr>
            <a:lstStyle/>
            <a:p>
              <a:pPr algn="l">
                <a:spcBef>
                  <a:spcPct val="50000"/>
                </a:spcBef>
              </a:pPr>
              <a:r>
                <a:rPr lang="en-US" altLang="zh-CN" sz="1800">
                  <a:solidFill>
                    <a:srgbClr val="3333FF"/>
                  </a:solidFill>
                  <a:latin typeface="Consolas" pitchFamily="49" charset="0"/>
                  <a:ea typeface="仿宋" pitchFamily="49" charset="-122"/>
                  <a:cs typeface="Consolas" pitchFamily="49" charset="0"/>
                  <a:sym typeface="Symbol" pitchFamily="18" charset="2"/>
                </a:rPr>
                <a:t></a:t>
              </a:r>
              <a:r>
                <a:rPr lang="en-US" altLang="zh-CN" sz="1800" smtClean="0">
                  <a:solidFill>
                    <a:srgbClr val="3333FF"/>
                  </a:solidFill>
                  <a:latin typeface="Consolas" pitchFamily="49" charset="0"/>
                  <a:ea typeface="仿宋" pitchFamily="49" charset="-122"/>
                  <a:cs typeface="Consolas" pitchFamily="49" charset="0"/>
                </a:rPr>
                <a:t>log</a:t>
              </a:r>
              <a:r>
                <a:rPr lang="en-US" altLang="zh-CN" sz="1800" i="1" baseline="-25000" err="1" smtClean="0">
                  <a:solidFill>
                    <a:srgbClr val="3333FF"/>
                  </a:solidFill>
                  <a:latin typeface="Consolas" pitchFamily="49" charset="0"/>
                  <a:ea typeface="仿宋" pitchFamily="49" charset="-122"/>
                  <a:cs typeface="Consolas" pitchFamily="49" charset="0"/>
                </a:rPr>
                <a:t>k</a:t>
              </a:r>
              <a:r>
                <a:rPr lang="en-US" altLang="zh-CN" sz="1800" i="1" smtClean="0">
                  <a:solidFill>
                    <a:srgbClr val="3333FF"/>
                  </a:solidFill>
                  <a:latin typeface="Consolas" pitchFamily="49" charset="0"/>
                  <a:ea typeface="仿宋" pitchFamily="49" charset="-122"/>
                  <a:cs typeface="Consolas" pitchFamily="49" charset="0"/>
                </a:rPr>
                <a:t>m</a:t>
              </a:r>
              <a:r>
                <a:rPr lang="en-US" altLang="zh-CN" sz="1800" smtClean="0">
                  <a:solidFill>
                    <a:srgbClr val="3333FF"/>
                  </a:solidFill>
                  <a:latin typeface="Consolas" pitchFamily="49" charset="0"/>
                  <a:ea typeface="仿宋" pitchFamily="49" charset="-122"/>
                  <a:cs typeface="Consolas" pitchFamily="49" charset="0"/>
                  <a:sym typeface="Symbol" pitchFamily="18" charset="2"/>
                </a:rPr>
                <a:t></a:t>
              </a:r>
              <a:r>
                <a:rPr kumimoji="1" lang="zh-CN" altLang="en-US" sz="1800" smtClean="0">
                  <a:solidFill>
                    <a:srgbClr val="3333FF"/>
                  </a:solidFill>
                  <a:latin typeface="Consolas" pitchFamily="49" charset="0"/>
                  <a:ea typeface="仿宋" pitchFamily="49" charset="-122"/>
                  <a:cs typeface="Consolas" pitchFamily="49" charset="0"/>
                </a:rPr>
                <a:t>趟</a:t>
              </a:r>
              <a:endParaRPr lang="zh-CN" altLang="en-US" sz="1800" dirty="0">
                <a:solidFill>
                  <a:srgbClr val="3333FF"/>
                </a:solidFill>
                <a:latin typeface="Consolas" pitchFamily="49" charset="0"/>
                <a:ea typeface="仿宋" pitchFamily="49" charset="-122"/>
                <a:cs typeface="Consolas" pitchFamily="49" charset="0"/>
                <a:sym typeface="Symbol" pitchFamily="18" charset="2"/>
              </a:endParaRPr>
            </a:p>
          </p:txBody>
        </p:sp>
      </p:grpSp>
      <p:sp>
        <p:nvSpPr>
          <p:cNvPr id="55" name="Text Box 2"/>
          <p:cNvSpPr txBox="1">
            <a:spLocks noChangeArrowheads="1"/>
          </p:cNvSpPr>
          <p:nvPr/>
        </p:nvSpPr>
        <p:spPr bwMode="auto">
          <a:xfrm>
            <a:off x="357158" y="252691"/>
            <a:ext cx="6000792" cy="400110"/>
          </a:xfrm>
          <a:prstGeom prst="rect">
            <a:avLst/>
          </a:prstGeom>
          <a:noFill/>
          <a:ln w="9525">
            <a:noFill/>
            <a:miter lim="800000"/>
            <a:headEnd/>
            <a:tailEnd/>
          </a:ln>
          <a:effectLst/>
        </p:spPr>
        <p:txBody>
          <a:bodyPr wrap="square">
            <a:spAutoFit/>
          </a:bodyPr>
          <a:lstStyle/>
          <a:p>
            <a:pPr algn="just">
              <a:spcBef>
                <a:spcPct val="50000"/>
              </a:spcBef>
            </a:pPr>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en-US" altLang="zh-CN" sz="2000" i="1" smtClean="0">
                <a:solidFill>
                  <a:srgbClr val="FF0000"/>
                </a:solidFill>
                <a:latin typeface="Consolas" pitchFamily="49" charset="0"/>
                <a:ea typeface="华文中宋" pitchFamily="2" charset="-122"/>
                <a:cs typeface="Consolas" pitchFamily="49" charset="0"/>
              </a:rPr>
              <a:t>k</a:t>
            </a:r>
            <a:r>
              <a:rPr kumimoji="1" lang="zh-CN" altLang="en-US" sz="2000" smtClean="0">
                <a:solidFill>
                  <a:srgbClr val="FF0000"/>
                </a:solidFill>
                <a:latin typeface="Consolas" pitchFamily="49" charset="0"/>
                <a:ea typeface="华文中宋" pitchFamily="2" charset="-122"/>
                <a:cs typeface="Consolas" pitchFamily="49" charset="0"/>
              </a:rPr>
              <a:t>路平衡归并时关键字比较次数的计算</a:t>
            </a:r>
            <a:endParaRPr kumimoji="1" lang="zh-CN" altLang="en-US" sz="2000" dirty="0">
              <a:solidFill>
                <a:srgbClr val="FF0000"/>
              </a:solidFill>
              <a:latin typeface="Consolas" pitchFamily="49" charset="0"/>
              <a:ea typeface="华文中宋" pitchFamily="2" charset="-122"/>
              <a:cs typeface="Consolas" pitchFamily="49" charset="0"/>
            </a:endParaRPr>
          </a:p>
        </p:txBody>
      </p:sp>
      <p:sp>
        <p:nvSpPr>
          <p:cNvPr id="57" name="灯片编号占位符 56"/>
          <p:cNvSpPr>
            <a:spLocks noGrp="1"/>
          </p:cNvSpPr>
          <p:nvPr>
            <p:ph type="sldNum" sz="quarter" idx="12"/>
          </p:nvPr>
        </p:nvSpPr>
        <p:spPr/>
        <p:txBody>
          <a:bodyPr/>
          <a:lstStyle/>
          <a:p>
            <a:fld id="{61B62B3A-2870-408C-9F18-2C674C90AA9B}" type="slidenum">
              <a:rPr lang="en-US" altLang="zh-CN" smtClean="0"/>
              <a:pPr/>
              <a:t>31</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214414" y="4214818"/>
            <a:ext cx="4786346" cy="1255728"/>
          </a:xfrm>
          <a:prstGeom prst="rect">
            <a:avLst/>
          </a:prstGeom>
          <a:noFill/>
          <a:ln w="9525">
            <a:noFill/>
            <a:miter lim="800000"/>
            <a:headEnd/>
            <a:tailEnd/>
          </a:ln>
          <a:effectLst/>
        </p:spPr>
        <p:txBody>
          <a:bodyPr wrap="square">
            <a:spAutoFit/>
          </a:bodyPr>
          <a:lstStyle/>
          <a:p>
            <a:pPr algn="just">
              <a:spcBef>
                <a:spcPct val="50000"/>
              </a:spcBef>
            </a:pPr>
            <a:r>
              <a:rPr kumimoji="1" lang="en-US" altLang="zh-CN" sz="1800" smtClean="0">
                <a:solidFill>
                  <a:srgbClr val="7030A0"/>
                </a:solidFill>
                <a:latin typeface="Consolas" pitchFamily="49" charset="0"/>
                <a:ea typeface="楷体" pitchFamily="49" charset="-122"/>
                <a:cs typeface="Consolas" pitchFamily="49" charset="0"/>
                <a:sym typeface="Symbol" pitchFamily="18" charset="2"/>
              </a:rPr>
              <a:t></a:t>
            </a:r>
            <a:r>
              <a:rPr kumimoji="1" lang="en-US" altLang="zh-CN" sz="1800" dirty="0" err="1">
                <a:solidFill>
                  <a:srgbClr val="7030A0"/>
                </a:solidFill>
                <a:latin typeface="Consolas" pitchFamily="49" charset="0"/>
                <a:ea typeface="楷体" pitchFamily="49" charset="-122"/>
                <a:cs typeface="Consolas" pitchFamily="49" charset="0"/>
              </a:rPr>
              <a:t>log</a:t>
            </a:r>
            <a:r>
              <a:rPr kumimoji="1" lang="en-US" altLang="zh-CN" sz="1800" i="1" baseline="-30000" dirty="0" err="1">
                <a:solidFill>
                  <a:srgbClr val="7030A0"/>
                </a:solidFill>
                <a:latin typeface="Consolas" pitchFamily="49" charset="0"/>
                <a:ea typeface="楷体" pitchFamily="49" charset="-122"/>
                <a:cs typeface="Consolas" pitchFamily="49" charset="0"/>
              </a:rPr>
              <a:t>k</a:t>
            </a:r>
            <a:r>
              <a:rPr kumimoji="1" lang="en-US" altLang="zh-CN" sz="1800" i="1" dirty="0" err="1">
                <a:solidFill>
                  <a:srgbClr val="7030A0"/>
                </a:solidFill>
                <a:latin typeface="Consolas" pitchFamily="49" charset="0"/>
                <a:ea typeface="楷体" pitchFamily="49" charset="-122"/>
                <a:cs typeface="Consolas" pitchFamily="49" charset="0"/>
              </a:rPr>
              <a:t>m</a:t>
            </a:r>
            <a:r>
              <a:rPr kumimoji="1" lang="en-US" altLang="zh-CN" sz="1800" dirty="0" smtClean="0">
                <a:solidFill>
                  <a:srgbClr val="7030A0"/>
                </a:solidFill>
                <a:latin typeface="Consolas" pitchFamily="49" charset="0"/>
                <a:ea typeface="楷体" pitchFamily="49" charset="-122"/>
                <a:cs typeface="Consolas" pitchFamily="49" charset="0"/>
                <a:sym typeface="Symbol" pitchFamily="18" charset="2"/>
              </a:rPr>
              <a:t></a:t>
            </a:r>
            <a:r>
              <a:rPr kumimoji="1" lang="en-US" altLang="zh-CN" sz="1800" dirty="0" smtClean="0">
                <a:solidFill>
                  <a:srgbClr val="FF00FF"/>
                </a:solidFill>
                <a:latin typeface="Consolas" pitchFamily="49" charset="0"/>
                <a:ea typeface="楷体" pitchFamily="49" charset="-122"/>
                <a:cs typeface="Consolas" pitchFamily="49" charset="0"/>
              </a:rPr>
              <a:t>×(</a:t>
            </a:r>
            <a:r>
              <a:rPr kumimoji="1" lang="en-US" altLang="zh-CN" sz="1800" i="1">
                <a:solidFill>
                  <a:srgbClr val="FF00FF"/>
                </a:solidFill>
                <a:latin typeface="Consolas" pitchFamily="49" charset="0"/>
                <a:ea typeface="楷体" pitchFamily="49" charset="-122"/>
                <a:cs typeface="Consolas" pitchFamily="49" charset="0"/>
              </a:rPr>
              <a:t>u</a:t>
            </a:r>
            <a:r>
              <a:rPr kumimoji="1" lang="en-US" altLang="zh-CN" sz="1800">
                <a:solidFill>
                  <a:srgbClr val="FF00FF"/>
                </a:solidFill>
                <a:latin typeface="Consolas" pitchFamily="49" charset="0"/>
                <a:ea typeface="+mj-ea"/>
                <a:cs typeface="Consolas" pitchFamily="49" charset="0"/>
              </a:rPr>
              <a:t>-</a:t>
            </a:r>
            <a:r>
              <a:rPr kumimoji="1" lang="en-US" altLang="zh-CN" sz="1800">
                <a:solidFill>
                  <a:srgbClr val="FF00FF"/>
                </a:solidFill>
                <a:latin typeface="Consolas" pitchFamily="49" charset="0"/>
                <a:ea typeface="楷体" pitchFamily="49" charset="-122"/>
                <a:cs typeface="Consolas" pitchFamily="49" charset="0"/>
              </a:rPr>
              <a:t>1</a:t>
            </a: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i="1">
                <a:solidFill>
                  <a:srgbClr val="FF00FF"/>
                </a:solidFill>
                <a:latin typeface="Consolas" pitchFamily="49" charset="0"/>
                <a:ea typeface="楷体" pitchFamily="49" charset="-122"/>
                <a:cs typeface="Consolas" pitchFamily="49" charset="0"/>
              </a:rPr>
              <a:t>k</a:t>
            </a:r>
            <a:r>
              <a:rPr kumimoji="1" lang="en-US" altLang="zh-CN" sz="1800">
                <a:solidFill>
                  <a:srgbClr val="FF00FF"/>
                </a:solidFill>
                <a:latin typeface="Consolas" pitchFamily="49" charset="0"/>
                <a:ea typeface="+mj-ea"/>
                <a:cs typeface="Consolas" pitchFamily="49" charset="0"/>
              </a:rPr>
              <a:t>-</a:t>
            </a:r>
            <a:r>
              <a:rPr kumimoji="1" lang="en-US" altLang="zh-CN" sz="1800">
                <a:solidFill>
                  <a:srgbClr val="FF00FF"/>
                </a:solidFill>
                <a:latin typeface="Consolas" pitchFamily="49" charset="0"/>
                <a:ea typeface="楷体" pitchFamily="49" charset="-122"/>
                <a:cs typeface="Consolas" pitchFamily="49" charset="0"/>
              </a:rPr>
              <a:t>1</a:t>
            </a:r>
            <a:r>
              <a:rPr kumimoji="1" lang="en-US" altLang="zh-CN" sz="1800" smtClean="0">
                <a:solidFill>
                  <a:srgbClr val="FF00FF"/>
                </a:solidFill>
                <a:latin typeface="Consolas" pitchFamily="49" charset="0"/>
                <a:ea typeface="楷体" pitchFamily="49" charset="-122"/>
                <a:cs typeface="Consolas" pitchFamily="49" charset="0"/>
              </a:rPr>
              <a:t>)</a:t>
            </a:r>
          </a:p>
          <a:p>
            <a:pPr algn="just">
              <a:lnSpc>
                <a:spcPct val="110000"/>
              </a:lnSpc>
              <a:spcBef>
                <a:spcPct val="50000"/>
              </a:spcBef>
            </a:pP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smtClean="0">
                <a:solidFill>
                  <a:srgbClr val="7030A0"/>
                </a:solidFill>
                <a:latin typeface="Consolas" pitchFamily="49" charset="0"/>
                <a:ea typeface="楷体" pitchFamily="49" charset="-122"/>
                <a:cs typeface="Consolas" pitchFamily="49" charset="0"/>
                <a:sym typeface="Symbol" pitchFamily="18" charset="2"/>
              </a:rPr>
              <a:t> </a:t>
            </a:r>
            <a:r>
              <a:rPr kumimoji="1" lang="en-US" altLang="zh-CN" sz="1800" smtClean="0">
                <a:solidFill>
                  <a:srgbClr val="7030A0"/>
                </a:solidFill>
                <a:latin typeface="Consolas" pitchFamily="49" charset="0"/>
                <a:ea typeface="楷体" pitchFamily="49" charset="-122"/>
                <a:cs typeface="Consolas" pitchFamily="49" charset="0"/>
              </a:rPr>
              <a:t>log</a:t>
            </a:r>
            <a:r>
              <a:rPr kumimoji="1" lang="en-US" altLang="zh-CN" sz="1800" baseline="-30000" smtClean="0">
                <a:solidFill>
                  <a:srgbClr val="7030A0"/>
                </a:solidFill>
                <a:latin typeface="Consolas" pitchFamily="49" charset="0"/>
                <a:ea typeface="楷体" pitchFamily="49" charset="-122"/>
                <a:cs typeface="Consolas" pitchFamily="49" charset="0"/>
              </a:rPr>
              <a:t>2</a:t>
            </a:r>
            <a:r>
              <a:rPr kumimoji="1" lang="en-US" altLang="zh-CN" sz="1800" i="1" smtClean="0">
                <a:solidFill>
                  <a:srgbClr val="7030A0"/>
                </a:solidFill>
                <a:latin typeface="Consolas" pitchFamily="49" charset="0"/>
                <a:ea typeface="楷体" pitchFamily="49" charset="-122"/>
                <a:cs typeface="Consolas" pitchFamily="49" charset="0"/>
              </a:rPr>
              <a:t>m</a:t>
            </a:r>
            <a:r>
              <a:rPr kumimoji="1" lang="en-US" altLang="zh-CN" sz="1800" smtClean="0">
                <a:solidFill>
                  <a:srgbClr val="7030A0"/>
                </a:solidFill>
                <a:latin typeface="Consolas" pitchFamily="49" charset="0"/>
                <a:ea typeface="楷体" pitchFamily="49" charset="-122"/>
                <a:cs typeface="Consolas" pitchFamily="49" charset="0"/>
                <a:sym typeface="Symbol" pitchFamily="18" charset="2"/>
              </a:rPr>
              <a:t>/</a:t>
            </a:r>
            <a:r>
              <a:rPr kumimoji="1" lang="zh-CN" altLang="en-US" sz="1800" smtClean="0">
                <a:solidFill>
                  <a:srgbClr val="7030A0"/>
                </a:solidFill>
                <a:latin typeface="Consolas" pitchFamily="49" charset="0"/>
                <a:ea typeface="楷体" pitchFamily="49" charset="-122"/>
                <a:cs typeface="Consolas" pitchFamily="49" charset="0"/>
                <a:sym typeface="Symbol" pitchFamily="18" charset="2"/>
              </a:rPr>
              <a:t> </a:t>
            </a:r>
            <a:r>
              <a:rPr kumimoji="1" lang="en-US" altLang="zh-CN" sz="1800" smtClean="0">
                <a:solidFill>
                  <a:srgbClr val="7030A0"/>
                </a:solidFill>
                <a:latin typeface="Consolas" pitchFamily="49" charset="0"/>
                <a:ea typeface="楷体" pitchFamily="49" charset="-122"/>
                <a:cs typeface="Consolas" pitchFamily="49" charset="0"/>
              </a:rPr>
              <a:t>log</a:t>
            </a:r>
            <a:r>
              <a:rPr kumimoji="1" lang="en-US" altLang="zh-CN" sz="1800" baseline="-30000" smtClean="0">
                <a:solidFill>
                  <a:srgbClr val="7030A0"/>
                </a:solidFill>
                <a:latin typeface="Consolas" pitchFamily="49" charset="0"/>
                <a:ea typeface="楷体" pitchFamily="49" charset="-122"/>
                <a:cs typeface="Consolas" pitchFamily="49" charset="0"/>
              </a:rPr>
              <a:t>2</a:t>
            </a:r>
            <a:r>
              <a:rPr kumimoji="1" lang="en-US" altLang="zh-CN" sz="1800" i="1" smtClean="0">
                <a:solidFill>
                  <a:srgbClr val="7030A0"/>
                </a:solidFill>
                <a:latin typeface="Consolas" pitchFamily="49" charset="0"/>
                <a:ea typeface="楷体" pitchFamily="49" charset="-122"/>
                <a:cs typeface="Consolas" pitchFamily="49" charset="0"/>
              </a:rPr>
              <a:t>k</a:t>
            </a:r>
            <a:r>
              <a:rPr kumimoji="1" lang="en-US" altLang="zh-CN" sz="1800" smtClean="0">
                <a:solidFill>
                  <a:srgbClr val="7030A0"/>
                </a:solidFill>
                <a:latin typeface="Consolas" pitchFamily="49" charset="0"/>
                <a:ea typeface="楷体" pitchFamily="49" charset="-122"/>
                <a:cs typeface="Consolas" pitchFamily="49" charset="0"/>
                <a:sym typeface="Symbol" pitchFamily="18" charset="2"/>
              </a:rPr>
              <a:t></a:t>
            </a: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i="1" smtClean="0">
                <a:solidFill>
                  <a:srgbClr val="FF00FF"/>
                </a:solidFill>
                <a:latin typeface="Consolas" pitchFamily="49" charset="0"/>
                <a:ea typeface="楷体" pitchFamily="49" charset="-122"/>
                <a:cs typeface="Consolas" pitchFamily="49" charset="0"/>
              </a:rPr>
              <a:t>u</a:t>
            </a:r>
            <a:r>
              <a:rPr kumimoji="1" lang="en-US" altLang="zh-CN" sz="1800" smtClean="0">
                <a:solidFill>
                  <a:srgbClr val="FF00FF"/>
                </a:solidFill>
                <a:latin typeface="Consolas" pitchFamily="49" charset="0"/>
                <a:cs typeface="Consolas" pitchFamily="49" charset="0"/>
              </a:rPr>
              <a:t>-</a:t>
            </a:r>
            <a:r>
              <a:rPr kumimoji="1" lang="en-US" altLang="zh-CN" sz="1800" smtClean="0">
                <a:solidFill>
                  <a:srgbClr val="FF00FF"/>
                </a:solidFill>
                <a:latin typeface="Consolas" pitchFamily="49" charset="0"/>
                <a:ea typeface="楷体" pitchFamily="49" charset="-122"/>
                <a:cs typeface="Consolas" pitchFamily="49" charset="0"/>
              </a:rPr>
              <a:t>1)×(</a:t>
            </a:r>
            <a:r>
              <a:rPr kumimoji="1" lang="en-US" altLang="zh-CN" sz="1800" i="1" smtClean="0">
                <a:solidFill>
                  <a:srgbClr val="FF00FF"/>
                </a:solidFill>
                <a:latin typeface="Consolas" pitchFamily="49" charset="0"/>
                <a:ea typeface="楷体" pitchFamily="49" charset="-122"/>
                <a:cs typeface="Consolas" pitchFamily="49" charset="0"/>
              </a:rPr>
              <a:t>k</a:t>
            </a:r>
            <a:r>
              <a:rPr kumimoji="1" lang="en-US" altLang="zh-CN" sz="1800" smtClean="0">
                <a:solidFill>
                  <a:srgbClr val="FF00FF"/>
                </a:solidFill>
                <a:latin typeface="Consolas" pitchFamily="49" charset="0"/>
                <a:cs typeface="Consolas" pitchFamily="49" charset="0"/>
              </a:rPr>
              <a:t>-</a:t>
            </a:r>
            <a:r>
              <a:rPr kumimoji="1" lang="en-US" altLang="zh-CN" sz="1800" smtClean="0">
                <a:solidFill>
                  <a:srgbClr val="FF00FF"/>
                </a:solidFill>
                <a:latin typeface="Consolas" pitchFamily="49" charset="0"/>
                <a:ea typeface="楷体" pitchFamily="49" charset="-122"/>
                <a:cs typeface="Consolas" pitchFamily="49" charset="0"/>
              </a:rPr>
              <a:t>1)</a:t>
            </a:r>
            <a:endParaRPr kumimoji="1" lang="en-US" altLang="zh-CN" sz="1800" dirty="0">
              <a:solidFill>
                <a:srgbClr val="FF00FF"/>
              </a:solidFill>
              <a:latin typeface="Consolas" pitchFamily="49" charset="0"/>
              <a:ea typeface="楷体" pitchFamily="49" charset="-122"/>
              <a:cs typeface="Consolas" pitchFamily="49" charset="0"/>
            </a:endParaRPr>
          </a:p>
          <a:p>
            <a:pPr algn="just">
              <a:lnSpc>
                <a:spcPct val="110000"/>
              </a:lnSpc>
              <a:spcBef>
                <a:spcPct val="50000"/>
              </a:spcBef>
            </a:pPr>
            <a:r>
              <a:rPr kumimoji="1" lang="en-US" altLang="zh-CN" sz="1800" smtClean="0">
                <a:solidFill>
                  <a:srgbClr val="FF00FF"/>
                </a:solidFill>
                <a:latin typeface="Consolas" pitchFamily="49" charset="0"/>
                <a:ea typeface="楷体" pitchFamily="49" charset="-122"/>
                <a:cs typeface="Consolas" pitchFamily="49" charset="0"/>
              </a:rPr>
              <a:t>= </a:t>
            </a:r>
            <a:r>
              <a:rPr kumimoji="1" lang="en-US" altLang="zh-CN" sz="1800" smtClean="0">
                <a:solidFill>
                  <a:srgbClr val="FF00FF"/>
                </a:solidFill>
                <a:latin typeface="Consolas" pitchFamily="49" charset="0"/>
                <a:ea typeface="楷体" pitchFamily="49" charset="-122"/>
                <a:cs typeface="Consolas" pitchFamily="49" charset="0"/>
                <a:sym typeface="Symbol" pitchFamily="18" charset="2"/>
              </a:rPr>
              <a:t></a:t>
            </a:r>
            <a:r>
              <a:rPr kumimoji="1" lang="en-US" altLang="zh-CN" sz="1800" dirty="0" err="1">
                <a:solidFill>
                  <a:srgbClr val="FF00FF"/>
                </a:solidFill>
                <a:latin typeface="Consolas" pitchFamily="49" charset="0"/>
                <a:ea typeface="楷体" pitchFamily="49" charset="-122"/>
                <a:cs typeface="Consolas" pitchFamily="49" charset="0"/>
              </a:rPr>
              <a:t>log</a:t>
            </a:r>
            <a:r>
              <a:rPr kumimoji="1" lang="en-US" altLang="zh-CN" sz="1800" baseline="-30000" dirty="0" err="1">
                <a:solidFill>
                  <a:srgbClr val="FF00FF"/>
                </a:solidFill>
                <a:latin typeface="Consolas" pitchFamily="49" charset="0"/>
                <a:ea typeface="楷体" pitchFamily="49" charset="-122"/>
                <a:cs typeface="Consolas" pitchFamily="49" charset="0"/>
              </a:rPr>
              <a:t>2</a:t>
            </a:r>
            <a:r>
              <a:rPr kumimoji="1" lang="en-US" altLang="zh-CN" sz="1800" i="1" dirty="0" err="1">
                <a:solidFill>
                  <a:srgbClr val="FF00FF"/>
                </a:solidFill>
                <a:latin typeface="Consolas" pitchFamily="49" charset="0"/>
                <a:ea typeface="楷体" pitchFamily="49" charset="-122"/>
                <a:cs typeface="Consolas" pitchFamily="49" charset="0"/>
              </a:rPr>
              <a:t>m</a:t>
            </a:r>
            <a:r>
              <a:rPr kumimoji="1" lang="en-US" altLang="zh-CN" sz="1800" dirty="0" smtClean="0">
                <a:solidFill>
                  <a:srgbClr val="FF00FF"/>
                </a:solidFill>
                <a:latin typeface="Consolas" pitchFamily="49" charset="0"/>
                <a:ea typeface="楷体" pitchFamily="49" charset="-122"/>
                <a:cs typeface="Consolas" pitchFamily="49" charset="0"/>
                <a:sym typeface="Symbol" pitchFamily="18" charset="2"/>
              </a:rPr>
              <a:t></a:t>
            </a:r>
            <a:r>
              <a:rPr kumimoji="1" lang="en-US" altLang="zh-CN" sz="1800" dirty="0" smtClean="0">
                <a:solidFill>
                  <a:srgbClr val="FF00FF"/>
                </a:solidFill>
                <a:latin typeface="Consolas" pitchFamily="49" charset="0"/>
                <a:ea typeface="楷体" pitchFamily="49" charset="-122"/>
                <a:cs typeface="Consolas" pitchFamily="49" charset="0"/>
              </a:rPr>
              <a:t>×(</a:t>
            </a:r>
            <a:r>
              <a:rPr kumimoji="1" lang="en-US" altLang="zh-CN" sz="1800" i="1">
                <a:solidFill>
                  <a:srgbClr val="FF00FF"/>
                </a:solidFill>
                <a:latin typeface="Consolas" pitchFamily="49" charset="0"/>
                <a:ea typeface="楷体" pitchFamily="49" charset="-122"/>
                <a:cs typeface="Consolas" pitchFamily="49" charset="0"/>
              </a:rPr>
              <a:t>u</a:t>
            </a:r>
            <a:r>
              <a:rPr kumimoji="1" lang="en-US" altLang="zh-CN" sz="1800">
                <a:solidFill>
                  <a:srgbClr val="FF00FF"/>
                </a:solidFill>
                <a:latin typeface="Consolas" pitchFamily="49" charset="0"/>
                <a:ea typeface="+mn-ea"/>
                <a:cs typeface="Consolas" pitchFamily="49" charset="0"/>
              </a:rPr>
              <a:t>-</a:t>
            </a:r>
            <a:r>
              <a:rPr kumimoji="1" lang="en-US" altLang="zh-CN" sz="1800">
                <a:solidFill>
                  <a:srgbClr val="FF00FF"/>
                </a:solidFill>
                <a:latin typeface="Consolas" pitchFamily="49" charset="0"/>
                <a:ea typeface="楷体" pitchFamily="49" charset="-122"/>
                <a:cs typeface="Consolas" pitchFamily="49" charset="0"/>
              </a:rPr>
              <a:t>1</a:t>
            </a: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i="1">
                <a:solidFill>
                  <a:srgbClr val="FF00FF"/>
                </a:solidFill>
                <a:latin typeface="Consolas" pitchFamily="49" charset="0"/>
                <a:ea typeface="楷体" pitchFamily="49" charset="-122"/>
                <a:cs typeface="Consolas" pitchFamily="49" charset="0"/>
              </a:rPr>
              <a:t>k</a:t>
            </a:r>
            <a:r>
              <a:rPr kumimoji="1" lang="en-US" altLang="zh-CN" sz="1800">
                <a:solidFill>
                  <a:srgbClr val="FF00FF"/>
                </a:solidFill>
                <a:latin typeface="Consolas" pitchFamily="49" charset="0"/>
                <a:ea typeface="+mn-ea"/>
                <a:cs typeface="Consolas" pitchFamily="49" charset="0"/>
              </a:rPr>
              <a:t>-</a:t>
            </a:r>
            <a:r>
              <a:rPr kumimoji="1" lang="en-US" altLang="zh-CN" sz="1800">
                <a:solidFill>
                  <a:srgbClr val="FF00FF"/>
                </a:solidFill>
                <a:latin typeface="Consolas" pitchFamily="49" charset="0"/>
                <a:ea typeface="楷体" pitchFamily="49" charset="-122"/>
                <a:cs typeface="Consolas" pitchFamily="49" charset="0"/>
              </a:rPr>
              <a:t>1</a:t>
            </a:r>
            <a:r>
              <a:rPr kumimoji="1" lang="en-US" altLang="zh-CN" sz="1800" smtClean="0">
                <a:solidFill>
                  <a:srgbClr val="FF00FF"/>
                </a:solidFill>
                <a:latin typeface="Consolas" pitchFamily="49" charset="0"/>
                <a:ea typeface="楷体" pitchFamily="49" charset="-122"/>
                <a:cs typeface="Consolas" pitchFamily="49" charset="0"/>
              </a:rPr>
              <a:t>)</a:t>
            </a:r>
            <a:r>
              <a:rPr kumimoji="1" lang="zh-CN" altLang="en-US" sz="1800" smtClean="0">
                <a:solidFill>
                  <a:srgbClr val="FF00FF"/>
                </a:solidFill>
                <a:latin typeface="Consolas" pitchFamily="49" charset="0"/>
                <a:ea typeface="楷体" pitchFamily="49" charset="-122"/>
                <a:cs typeface="Consolas" pitchFamily="49" charset="0"/>
              </a:rPr>
              <a:t>／</a:t>
            </a:r>
            <a:r>
              <a:rPr kumimoji="1" lang="zh-CN" altLang="en-US" sz="1800" smtClean="0">
                <a:solidFill>
                  <a:srgbClr val="FF00FF"/>
                </a:solidFill>
                <a:latin typeface="Consolas" pitchFamily="49" charset="0"/>
                <a:ea typeface="楷体" pitchFamily="49" charset="-122"/>
                <a:cs typeface="Consolas" pitchFamily="49" charset="0"/>
                <a:sym typeface="Symbol" pitchFamily="18" charset="2"/>
              </a:rPr>
              <a:t></a:t>
            </a:r>
            <a:r>
              <a:rPr kumimoji="1" lang="en-US" altLang="zh-CN" sz="1800" dirty="0" err="1">
                <a:solidFill>
                  <a:srgbClr val="FF00FF"/>
                </a:solidFill>
                <a:latin typeface="Consolas" pitchFamily="49" charset="0"/>
                <a:ea typeface="楷体" pitchFamily="49" charset="-122"/>
                <a:cs typeface="Consolas" pitchFamily="49" charset="0"/>
              </a:rPr>
              <a:t>log</a:t>
            </a:r>
            <a:r>
              <a:rPr kumimoji="1" lang="en-US" altLang="zh-CN" sz="1800" baseline="-30000" dirty="0" err="1">
                <a:solidFill>
                  <a:srgbClr val="FF00FF"/>
                </a:solidFill>
                <a:latin typeface="Consolas" pitchFamily="49" charset="0"/>
                <a:ea typeface="楷体" pitchFamily="49" charset="-122"/>
                <a:cs typeface="Consolas" pitchFamily="49" charset="0"/>
              </a:rPr>
              <a:t>2</a:t>
            </a:r>
            <a:r>
              <a:rPr kumimoji="1" lang="en-US" altLang="zh-CN" sz="1800" i="1" dirty="0" err="1">
                <a:solidFill>
                  <a:srgbClr val="FF00FF"/>
                </a:solidFill>
                <a:latin typeface="Consolas" pitchFamily="49" charset="0"/>
                <a:ea typeface="楷体" pitchFamily="49" charset="-122"/>
                <a:cs typeface="Consolas" pitchFamily="49" charset="0"/>
              </a:rPr>
              <a:t>k</a:t>
            </a:r>
            <a:r>
              <a:rPr kumimoji="1" lang="en-US" altLang="zh-CN" sz="1800" dirty="0">
                <a:solidFill>
                  <a:srgbClr val="FF00FF"/>
                </a:solidFill>
                <a:latin typeface="Consolas" pitchFamily="49" charset="0"/>
                <a:ea typeface="楷体" pitchFamily="49" charset="-122"/>
                <a:cs typeface="Consolas" pitchFamily="49" charset="0"/>
                <a:sym typeface="Symbol" pitchFamily="18" charset="2"/>
              </a:rPr>
              <a:t></a:t>
            </a:r>
            <a:r>
              <a:rPr kumimoji="1" lang="en-US" altLang="zh-CN" sz="1800" dirty="0">
                <a:solidFill>
                  <a:srgbClr val="FF00FF"/>
                </a:solidFill>
                <a:latin typeface="Consolas" pitchFamily="49" charset="0"/>
                <a:ea typeface="楷体" pitchFamily="49" charset="-122"/>
                <a:cs typeface="Consolas" pitchFamily="49" charset="0"/>
              </a:rPr>
              <a:t>        </a:t>
            </a:r>
            <a:endParaRPr kumimoji="1" lang="en-US" altLang="zh-CN" sz="1800" b="0" dirty="0">
              <a:solidFill>
                <a:srgbClr val="FF00FF"/>
              </a:solidFill>
              <a:latin typeface="Consolas" pitchFamily="49" charset="0"/>
              <a:ea typeface="楷体" pitchFamily="49" charset="-122"/>
              <a:cs typeface="Consolas" pitchFamily="49" charset="0"/>
            </a:endParaRPr>
          </a:p>
        </p:txBody>
      </p:sp>
      <p:grpSp>
        <p:nvGrpSpPr>
          <p:cNvPr id="2" name="组合 57"/>
          <p:cNvGrpSpPr/>
          <p:nvPr/>
        </p:nvGrpSpPr>
        <p:grpSpPr>
          <a:xfrm>
            <a:off x="857224" y="528560"/>
            <a:ext cx="6797713" cy="2779770"/>
            <a:chOff x="857224" y="742874"/>
            <a:chExt cx="6797713" cy="2779770"/>
          </a:xfrm>
        </p:grpSpPr>
        <p:sp>
          <p:nvSpPr>
            <p:cNvPr id="26630" name="AutoShape 6"/>
            <p:cNvSpPr>
              <a:spLocks/>
            </p:cNvSpPr>
            <p:nvPr/>
          </p:nvSpPr>
          <p:spPr bwMode="auto">
            <a:xfrm rot="16200000">
              <a:off x="3344043" y="-1159688"/>
              <a:ext cx="69850" cy="4897438"/>
            </a:xfrm>
            <a:prstGeom prst="rightBrace">
              <a:avLst>
                <a:gd name="adj1" fmla="val 584280"/>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26631" name="Text Box 7"/>
            <p:cNvSpPr txBox="1">
              <a:spLocks noChangeArrowheads="1"/>
            </p:cNvSpPr>
            <p:nvPr/>
          </p:nvSpPr>
          <p:spPr bwMode="auto">
            <a:xfrm>
              <a:off x="2814601" y="742874"/>
              <a:ext cx="1368425" cy="369332"/>
            </a:xfrm>
            <a:prstGeom prst="rect">
              <a:avLst/>
            </a:prstGeom>
            <a:noFill/>
            <a:ln w="9525">
              <a:noFill/>
              <a:miter lim="800000"/>
              <a:headEnd/>
              <a:tailEnd/>
            </a:ln>
            <a:effectLst/>
          </p:spPr>
          <p:txBody>
            <a:bodyPr>
              <a:spAutoFit/>
            </a:bodyPr>
            <a:lstStyle/>
            <a:p>
              <a:pPr algn="l">
                <a:spcBef>
                  <a:spcPct val="50000"/>
                </a:spcBef>
              </a:pPr>
              <a:r>
                <a:rPr lang="en-US" altLang="zh-CN" sz="1800" i="1" dirty="0">
                  <a:solidFill>
                    <a:srgbClr val="3333FF"/>
                  </a:solidFill>
                  <a:latin typeface="Consolas" pitchFamily="49" charset="0"/>
                  <a:ea typeface="仿宋" pitchFamily="49" charset="-122"/>
                  <a:cs typeface="Consolas" pitchFamily="49" charset="0"/>
                </a:rPr>
                <a:t>u</a:t>
              </a:r>
              <a:r>
                <a:rPr lang="zh-CN" altLang="en-US" sz="1800" dirty="0">
                  <a:solidFill>
                    <a:srgbClr val="3333FF"/>
                  </a:solidFill>
                  <a:latin typeface="Consolas" pitchFamily="49" charset="0"/>
                  <a:ea typeface="仿宋" pitchFamily="49" charset="-122"/>
                  <a:cs typeface="Consolas" pitchFamily="49" charset="0"/>
                </a:rPr>
                <a:t>个记录</a:t>
              </a:r>
            </a:p>
          </p:txBody>
        </p:sp>
        <p:sp>
          <p:nvSpPr>
            <p:cNvPr id="26635" name="Rectangle 11"/>
            <p:cNvSpPr>
              <a:spLocks noChangeArrowheads="1"/>
            </p:cNvSpPr>
            <p:nvPr/>
          </p:nvSpPr>
          <p:spPr bwMode="auto">
            <a:xfrm>
              <a:off x="857224" y="15065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36" name="Rectangle 12"/>
            <p:cNvSpPr>
              <a:spLocks noChangeArrowheads="1"/>
            </p:cNvSpPr>
            <p:nvPr/>
          </p:nvSpPr>
          <p:spPr bwMode="auto">
            <a:xfrm>
              <a:off x="1506512" y="15065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37" name="Rectangle 13"/>
            <p:cNvSpPr>
              <a:spLocks noChangeArrowheads="1"/>
            </p:cNvSpPr>
            <p:nvPr/>
          </p:nvSpPr>
          <p:spPr bwMode="auto">
            <a:xfrm>
              <a:off x="2154212" y="15065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38" name="Rectangle 14"/>
            <p:cNvSpPr>
              <a:spLocks noChangeArrowheads="1"/>
            </p:cNvSpPr>
            <p:nvPr/>
          </p:nvSpPr>
          <p:spPr bwMode="auto">
            <a:xfrm>
              <a:off x="2803499" y="15065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39" name="Rectangle 15"/>
            <p:cNvSpPr>
              <a:spLocks noChangeArrowheads="1"/>
            </p:cNvSpPr>
            <p:nvPr/>
          </p:nvSpPr>
          <p:spPr bwMode="auto">
            <a:xfrm>
              <a:off x="927074" y="2082781"/>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40" name="Rectangle 16"/>
            <p:cNvSpPr>
              <a:spLocks noChangeArrowheads="1"/>
            </p:cNvSpPr>
            <p:nvPr/>
          </p:nvSpPr>
          <p:spPr bwMode="auto">
            <a:xfrm>
              <a:off x="1433487" y="2082781"/>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41" name="Line 17"/>
            <p:cNvSpPr>
              <a:spLocks noChangeShapeType="1"/>
            </p:cNvSpPr>
            <p:nvPr/>
          </p:nvSpPr>
          <p:spPr bwMode="auto">
            <a:xfrm>
              <a:off x="1073124" y="1793856"/>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42" name="Line 18"/>
            <p:cNvSpPr>
              <a:spLocks noChangeShapeType="1"/>
            </p:cNvSpPr>
            <p:nvPr/>
          </p:nvSpPr>
          <p:spPr bwMode="auto">
            <a:xfrm flipH="1">
              <a:off x="1649387" y="1793856"/>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43" name="Rectangle 19"/>
            <p:cNvSpPr>
              <a:spLocks noChangeArrowheads="1"/>
            </p:cNvSpPr>
            <p:nvPr/>
          </p:nvSpPr>
          <p:spPr bwMode="auto">
            <a:xfrm>
              <a:off x="2222474" y="2082781"/>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44" name="Rectangle 20"/>
            <p:cNvSpPr>
              <a:spLocks noChangeArrowheads="1"/>
            </p:cNvSpPr>
            <p:nvPr/>
          </p:nvSpPr>
          <p:spPr bwMode="auto">
            <a:xfrm>
              <a:off x="2728887" y="2082781"/>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45" name="Line 21"/>
            <p:cNvSpPr>
              <a:spLocks noChangeShapeType="1"/>
            </p:cNvSpPr>
            <p:nvPr/>
          </p:nvSpPr>
          <p:spPr bwMode="auto">
            <a:xfrm>
              <a:off x="2368524" y="1793856"/>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46" name="Line 22"/>
            <p:cNvSpPr>
              <a:spLocks noChangeShapeType="1"/>
            </p:cNvSpPr>
            <p:nvPr/>
          </p:nvSpPr>
          <p:spPr bwMode="auto">
            <a:xfrm flipH="1">
              <a:off x="2944787" y="1793856"/>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47" name="Rectangle 23"/>
            <p:cNvSpPr>
              <a:spLocks noChangeArrowheads="1"/>
            </p:cNvSpPr>
            <p:nvPr/>
          </p:nvSpPr>
          <p:spPr bwMode="auto">
            <a:xfrm>
              <a:off x="3378174" y="15065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48" name="Rectangle 24"/>
            <p:cNvSpPr>
              <a:spLocks noChangeArrowheads="1"/>
            </p:cNvSpPr>
            <p:nvPr/>
          </p:nvSpPr>
          <p:spPr bwMode="auto">
            <a:xfrm>
              <a:off x="4027462" y="15065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49" name="Rectangle 25"/>
            <p:cNvSpPr>
              <a:spLocks noChangeArrowheads="1"/>
            </p:cNvSpPr>
            <p:nvPr/>
          </p:nvSpPr>
          <p:spPr bwMode="auto">
            <a:xfrm>
              <a:off x="4675162" y="15065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50" name="Rectangle 26"/>
            <p:cNvSpPr>
              <a:spLocks noChangeArrowheads="1"/>
            </p:cNvSpPr>
            <p:nvPr/>
          </p:nvSpPr>
          <p:spPr bwMode="auto">
            <a:xfrm>
              <a:off x="5324449" y="15065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51" name="Rectangle 27"/>
            <p:cNvSpPr>
              <a:spLocks noChangeArrowheads="1"/>
            </p:cNvSpPr>
            <p:nvPr/>
          </p:nvSpPr>
          <p:spPr bwMode="auto">
            <a:xfrm>
              <a:off x="3448024" y="2082781"/>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52" name="Rectangle 28"/>
            <p:cNvSpPr>
              <a:spLocks noChangeArrowheads="1"/>
            </p:cNvSpPr>
            <p:nvPr/>
          </p:nvSpPr>
          <p:spPr bwMode="auto">
            <a:xfrm>
              <a:off x="3954437" y="2082781"/>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53" name="Line 29"/>
            <p:cNvSpPr>
              <a:spLocks noChangeShapeType="1"/>
            </p:cNvSpPr>
            <p:nvPr/>
          </p:nvSpPr>
          <p:spPr bwMode="auto">
            <a:xfrm>
              <a:off x="3594074" y="1793856"/>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54" name="Line 30"/>
            <p:cNvSpPr>
              <a:spLocks noChangeShapeType="1"/>
            </p:cNvSpPr>
            <p:nvPr/>
          </p:nvSpPr>
          <p:spPr bwMode="auto">
            <a:xfrm flipH="1">
              <a:off x="4170337" y="1793856"/>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55" name="Rectangle 31"/>
            <p:cNvSpPr>
              <a:spLocks noChangeArrowheads="1"/>
            </p:cNvSpPr>
            <p:nvPr/>
          </p:nvSpPr>
          <p:spPr bwMode="auto">
            <a:xfrm>
              <a:off x="4743424" y="2082781"/>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56" name="Rectangle 32"/>
            <p:cNvSpPr>
              <a:spLocks noChangeArrowheads="1"/>
            </p:cNvSpPr>
            <p:nvPr/>
          </p:nvSpPr>
          <p:spPr bwMode="auto">
            <a:xfrm>
              <a:off x="5249837" y="2082781"/>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57" name="Line 33"/>
            <p:cNvSpPr>
              <a:spLocks noChangeShapeType="1"/>
            </p:cNvSpPr>
            <p:nvPr/>
          </p:nvSpPr>
          <p:spPr bwMode="auto">
            <a:xfrm>
              <a:off x="4889474" y="1793856"/>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58" name="Line 34"/>
            <p:cNvSpPr>
              <a:spLocks noChangeShapeType="1"/>
            </p:cNvSpPr>
            <p:nvPr/>
          </p:nvSpPr>
          <p:spPr bwMode="auto">
            <a:xfrm flipH="1">
              <a:off x="5465737" y="1793856"/>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59" name="Rectangle 35"/>
            <p:cNvSpPr>
              <a:spLocks noChangeArrowheads="1"/>
            </p:cNvSpPr>
            <p:nvPr/>
          </p:nvSpPr>
          <p:spPr bwMode="auto">
            <a:xfrm>
              <a:off x="1146149" y="2659044"/>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60" name="Rectangle 36"/>
            <p:cNvSpPr>
              <a:spLocks noChangeArrowheads="1"/>
            </p:cNvSpPr>
            <p:nvPr/>
          </p:nvSpPr>
          <p:spPr bwMode="auto">
            <a:xfrm>
              <a:off x="1652562" y="2659044"/>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61" name="Line 37"/>
            <p:cNvSpPr>
              <a:spLocks noChangeShapeType="1"/>
            </p:cNvSpPr>
            <p:nvPr/>
          </p:nvSpPr>
          <p:spPr bwMode="auto">
            <a:xfrm>
              <a:off x="1792262" y="237011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62" name="Line 38"/>
            <p:cNvSpPr>
              <a:spLocks noChangeShapeType="1"/>
            </p:cNvSpPr>
            <p:nvPr/>
          </p:nvSpPr>
          <p:spPr bwMode="auto">
            <a:xfrm flipH="1">
              <a:off x="2368524" y="237011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63" name="Rectangle 39"/>
            <p:cNvSpPr>
              <a:spLocks noChangeArrowheads="1"/>
            </p:cNvSpPr>
            <p:nvPr/>
          </p:nvSpPr>
          <p:spPr bwMode="auto">
            <a:xfrm>
              <a:off x="2157387" y="2659044"/>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64" name="Rectangle 40"/>
            <p:cNvSpPr>
              <a:spLocks noChangeArrowheads="1"/>
            </p:cNvSpPr>
            <p:nvPr/>
          </p:nvSpPr>
          <p:spPr bwMode="auto">
            <a:xfrm>
              <a:off x="2663799" y="2659044"/>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65" name="Rectangle 41"/>
            <p:cNvSpPr>
              <a:spLocks noChangeArrowheads="1"/>
            </p:cNvSpPr>
            <p:nvPr/>
          </p:nvSpPr>
          <p:spPr bwMode="auto">
            <a:xfrm>
              <a:off x="3449612" y="2659044"/>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66" name="Rectangle 42"/>
            <p:cNvSpPr>
              <a:spLocks noChangeArrowheads="1"/>
            </p:cNvSpPr>
            <p:nvPr/>
          </p:nvSpPr>
          <p:spPr bwMode="auto">
            <a:xfrm>
              <a:off x="3956024" y="2659044"/>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67" name="Line 43"/>
            <p:cNvSpPr>
              <a:spLocks noChangeShapeType="1"/>
            </p:cNvSpPr>
            <p:nvPr/>
          </p:nvSpPr>
          <p:spPr bwMode="auto">
            <a:xfrm>
              <a:off x="4095724" y="2370119"/>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68" name="Line 44"/>
            <p:cNvSpPr>
              <a:spLocks noChangeShapeType="1"/>
            </p:cNvSpPr>
            <p:nvPr/>
          </p:nvSpPr>
          <p:spPr bwMode="auto">
            <a:xfrm flipH="1">
              <a:off x="4671987" y="2370119"/>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69" name="Rectangle 45"/>
            <p:cNvSpPr>
              <a:spLocks noChangeArrowheads="1"/>
            </p:cNvSpPr>
            <p:nvPr/>
          </p:nvSpPr>
          <p:spPr bwMode="auto">
            <a:xfrm>
              <a:off x="4460849" y="2659044"/>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70" name="Rectangle 46"/>
            <p:cNvSpPr>
              <a:spLocks noChangeArrowheads="1"/>
            </p:cNvSpPr>
            <p:nvPr/>
          </p:nvSpPr>
          <p:spPr bwMode="auto">
            <a:xfrm>
              <a:off x="4967262" y="2659044"/>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71" name="Rectangle 47"/>
            <p:cNvSpPr>
              <a:spLocks noChangeArrowheads="1"/>
            </p:cNvSpPr>
            <p:nvPr/>
          </p:nvSpPr>
          <p:spPr bwMode="auto">
            <a:xfrm>
              <a:off x="1362049" y="3233719"/>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72" name="Rectangle 48"/>
            <p:cNvSpPr>
              <a:spLocks noChangeArrowheads="1"/>
            </p:cNvSpPr>
            <p:nvPr/>
          </p:nvSpPr>
          <p:spPr bwMode="auto">
            <a:xfrm>
              <a:off x="1868462" y="3233719"/>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73" name="Line 49"/>
            <p:cNvSpPr>
              <a:spLocks noChangeShapeType="1"/>
            </p:cNvSpPr>
            <p:nvPr/>
          </p:nvSpPr>
          <p:spPr bwMode="auto">
            <a:xfrm>
              <a:off x="2441549" y="2946381"/>
              <a:ext cx="144463"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74" name="Line 50"/>
            <p:cNvSpPr>
              <a:spLocks noChangeShapeType="1"/>
            </p:cNvSpPr>
            <p:nvPr/>
          </p:nvSpPr>
          <p:spPr bwMode="auto">
            <a:xfrm flipH="1">
              <a:off x="4170337" y="2946381"/>
              <a:ext cx="144462" cy="28892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26675" name="Rectangle 51"/>
            <p:cNvSpPr>
              <a:spLocks noChangeArrowheads="1"/>
            </p:cNvSpPr>
            <p:nvPr/>
          </p:nvSpPr>
          <p:spPr bwMode="auto">
            <a:xfrm>
              <a:off x="2373287" y="3233719"/>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76" name="Rectangle 52"/>
            <p:cNvSpPr>
              <a:spLocks noChangeArrowheads="1"/>
            </p:cNvSpPr>
            <p:nvPr/>
          </p:nvSpPr>
          <p:spPr bwMode="auto">
            <a:xfrm>
              <a:off x="2879699" y="3233719"/>
              <a:ext cx="504825"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77" name="Rectangle 53"/>
            <p:cNvSpPr>
              <a:spLocks noChangeArrowheads="1"/>
            </p:cNvSpPr>
            <p:nvPr/>
          </p:nvSpPr>
          <p:spPr bwMode="auto">
            <a:xfrm>
              <a:off x="3371824" y="32337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78" name="Rectangle 54"/>
            <p:cNvSpPr>
              <a:spLocks noChangeArrowheads="1"/>
            </p:cNvSpPr>
            <p:nvPr/>
          </p:nvSpPr>
          <p:spPr bwMode="auto">
            <a:xfrm>
              <a:off x="3878237" y="32337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79" name="Rectangle 55"/>
            <p:cNvSpPr>
              <a:spLocks noChangeArrowheads="1"/>
            </p:cNvSpPr>
            <p:nvPr/>
          </p:nvSpPr>
          <p:spPr bwMode="auto">
            <a:xfrm>
              <a:off x="4383062" y="32337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80" name="Rectangle 56"/>
            <p:cNvSpPr>
              <a:spLocks noChangeArrowheads="1"/>
            </p:cNvSpPr>
            <p:nvPr/>
          </p:nvSpPr>
          <p:spPr bwMode="auto">
            <a:xfrm>
              <a:off x="4889474" y="3233719"/>
              <a:ext cx="504825" cy="2873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81" name="AutoShape 57"/>
            <p:cNvSpPr>
              <a:spLocks/>
            </p:cNvSpPr>
            <p:nvPr/>
          </p:nvSpPr>
          <p:spPr bwMode="auto">
            <a:xfrm>
              <a:off x="6115024" y="1577956"/>
              <a:ext cx="71438" cy="1944688"/>
            </a:xfrm>
            <a:prstGeom prst="rightBrace">
              <a:avLst>
                <a:gd name="adj1" fmla="val 226850"/>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26682" name="Text Box 58"/>
            <p:cNvSpPr txBox="1">
              <a:spLocks noChangeArrowheads="1"/>
            </p:cNvSpPr>
            <p:nvPr/>
          </p:nvSpPr>
          <p:spPr bwMode="auto">
            <a:xfrm>
              <a:off x="6215074" y="2225656"/>
              <a:ext cx="1439863" cy="369332"/>
            </a:xfrm>
            <a:prstGeom prst="rect">
              <a:avLst/>
            </a:prstGeom>
            <a:noFill/>
            <a:ln w="38100" algn="ctr">
              <a:noFill/>
              <a:miter lim="800000"/>
              <a:headEnd/>
              <a:tailEnd/>
            </a:ln>
            <a:effectLst/>
          </p:spPr>
          <p:txBody>
            <a:bodyPr>
              <a:spAutoFit/>
            </a:bodyPr>
            <a:lstStyle/>
            <a:p>
              <a:pPr algn="l">
                <a:spcBef>
                  <a:spcPct val="50000"/>
                </a:spcBef>
              </a:pPr>
              <a:r>
                <a:rPr lang="en-US" altLang="zh-CN" sz="1800" dirty="0">
                  <a:solidFill>
                    <a:srgbClr val="3333FF"/>
                  </a:solidFill>
                  <a:latin typeface="Consolas" pitchFamily="49" charset="0"/>
                  <a:ea typeface="仿宋" pitchFamily="49" charset="-122"/>
                  <a:cs typeface="Consolas" pitchFamily="49" charset="0"/>
                  <a:sym typeface="Symbol" pitchFamily="18" charset="2"/>
                </a:rPr>
                <a:t></a:t>
              </a:r>
              <a:r>
                <a:rPr lang="en-US" altLang="zh-CN" sz="1800" dirty="0" err="1">
                  <a:solidFill>
                    <a:srgbClr val="3333FF"/>
                  </a:solidFill>
                  <a:latin typeface="Consolas" pitchFamily="49" charset="0"/>
                  <a:ea typeface="仿宋" pitchFamily="49" charset="-122"/>
                  <a:cs typeface="Consolas" pitchFamily="49" charset="0"/>
                </a:rPr>
                <a:t>log</a:t>
              </a:r>
              <a:r>
                <a:rPr lang="en-US" altLang="zh-CN" sz="1800" i="1" baseline="-25000" dirty="0" err="1">
                  <a:solidFill>
                    <a:srgbClr val="3333FF"/>
                  </a:solidFill>
                  <a:latin typeface="Consolas" pitchFamily="49" charset="0"/>
                  <a:ea typeface="仿宋" pitchFamily="49" charset="-122"/>
                  <a:cs typeface="Consolas" pitchFamily="49" charset="0"/>
                </a:rPr>
                <a:t>k</a:t>
              </a:r>
              <a:r>
                <a:rPr lang="en-US" altLang="zh-CN" sz="1800" i="1" dirty="0" err="1">
                  <a:solidFill>
                    <a:srgbClr val="3333FF"/>
                  </a:solidFill>
                  <a:latin typeface="Consolas" pitchFamily="49" charset="0"/>
                  <a:ea typeface="仿宋" pitchFamily="49" charset="-122"/>
                  <a:cs typeface="Consolas" pitchFamily="49" charset="0"/>
                </a:rPr>
                <a:t>m</a:t>
              </a:r>
              <a:r>
                <a:rPr lang="en-US" altLang="zh-CN" sz="1800" dirty="0">
                  <a:solidFill>
                    <a:srgbClr val="3333FF"/>
                  </a:solidFill>
                  <a:latin typeface="Consolas" pitchFamily="49" charset="0"/>
                  <a:ea typeface="仿宋" pitchFamily="49" charset="-122"/>
                  <a:cs typeface="Consolas" pitchFamily="49" charset="0"/>
                  <a:sym typeface="Symbol" pitchFamily="18" charset="2"/>
                </a:rPr>
                <a:t></a:t>
              </a:r>
              <a:r>
                <a:rPr lang="zh-CN" altLang="en-US" sz="1800" dirty="0">
                  <a:solidFill>
                    <a:srgbClr val="3333FF"/>
                  </a:solidFill>
                  <a:latin typeface="Consolas" pitchFamily="49" charset="0"/>
                  <a:ea typeface="仿宋" pitchFamily="49" charset="-122"/>
                  <a:cs typeface="Consolas" pitchFamily="49" charset="0"/>
                  <a:sym typeface="Symbol" pitchFamily="18" charset="2"/>
                </a:rPr>
                <a:t>趟</a:t>
              </a:r>
            </a:p>
          </p:txBody>
        </p:sp>
      </p:grpSp>
      <p:grpSp>
        <p:nvGrpSpPr>
          <p:cNvPr id="3" name="组合 58"/>
          <p:cNvGrpSpPr/>
          <p:nvPr/>
        </p:nvGrpSpPr>
        <p:grpSpPr>
          <a:xfrm>
            <a:off x="5886435" y="500042"/>
            <a:ext cx="2971844" cy="857256"/>
            <a:chOff x="5886435" y="714356"/>
            <a:chExt cx="2971844" cy="857256"/>
          </a:xfrm>
        </p:grpSpPr>
        <p:cxnSp>
          <p:nvCxnSpPr>
            <p:cNvPr id="54" name="直接箭头连接符 53"/>
            <p:cNvCxnSpPr/>
            <p:nvPr/>
          </p:nvCxnSpPr>
          <p:spPr>
            <a:xfrm rot="5400000">
              <a:off x="5886435" y="1142984"/>
              <a:ext cx="428628" cy="42862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43624" y="714356"/>
              <a:ext cx="2614655" cy="646331"/>
            </a:xfrm>
            <a:prstGeom prst="rect">
              <a:avLst/>
            </a:prstGeom>
            <a:noFill/>
          </p:spPr>
          <p:txBody>
            <a:bodyPr wrap="square" rtlCol="0">
              <a:spAutoFit/>
            </a:bodyPr>
            <a:lstStyle/>
            <a:p>
              <a:r>
                <a:rPr kumimoji="1" lang="zh-CN" altLang="en-US" sz="1800" smtClean="0">
                  <a:solidFill>
                    <a:srgbClr val="3333FF"/>
                  </a:solidFill>
                  <a:latin typeface="Consolas" pitchFamily="49" charset="0"/>
                  <a:ea typeface="仿宋" pitchFamily="49" charset="-122"/>
                  <a:cs typeface="Consolas" pitchFamily="49" charset="0"/>
                </a:rPr>
                <a:t>每一</a:t>
              </a:r>
              <a:r>
                <a:rPr kumimoji="1" lang="zh-CN" altLang="en-US" sz="1800" dirty="0" smtClean="0">
                  <a:solidFill>
                    <a:srgbClr val="3333FF"/>
                  </a:solidFill>
                  <a:latin typeface="Consolas" pitchFamily="49" charset="0"/>
                  <a:ea typeface="仿宋" pitchFamily="49" charset="-122"/>
                  <a:cs typeface="Consolas" pitchFamily="49" charset="0"/>
                </a:rPr>
                <a:t>趟需</a:t>
              </a:r>
              <a:r>
                <a:rPr kumimoji="1" lang="en-US" altLang="zh-CN" sz="1800" dirty="0" smtClean="0">
                  <a:solidFill>
                    <a:srgbClr val="3333FF"/>
                  </a:solidFill>
                  <a:latin typeface="Consolas" pitchFamily="49" charset="0"/>
                  <a:ea typeface="仿宋" pitchFamily="49" charset="-122"/>
                  <a:cs typeface="Consolas" pitchFamily="49" charset="0"/>
                </a:rPr>
                <a:t>(</a:t>
              </a:r>
              <a:r>
                <a:rPr kumimoji="1" lang="en-US" altLang="zh-CN" sz="1800" i="1" dirty="0" smtClean="0">
                  <a:solidFill>
                    <a:srgbClr val="3333FF"/>
                  </a:solidFill>
                  <a:latin typeface="Consolas" pitchFamily="49" charset="0"/>
                  <a:ea typeface="仿宋" pitchFamily="49" charset="-122"/>
                  <a:cs typeface="Consolas" pitchFamily="49" charset="0"/>
                </a:rPr>
                <a:t>u</a:t>
              </a:r>
              <a:r>
                <a:rPr kumimoji="1" lang="en-US" altLang="zh-CN" sz="1800" dirty="0" smtClean="0">
                  <a:solidFill>
                    <a:srgbClr val="3333FF"/>
                  </a:solidFill>
                  <a:latin typeface="Consolas" pitchFamily="49" charset="0"/>
                  <a:ea typeface="仿宋" pitchFamily="49" charset="-122"/>
                  <a:cs typeface="Consolas" pitchFamily="49" charset="0"/>
                </a:rPr>
                <a:t>-1)×(</a:t>
              </a:r>
              <a:r>
                <a:rPr kumimoji="1" lang="en-US" altLang="zh-CN" sz="1800" i="1" dirty="0" smtClean="0">
                  <a:solidFill>
                    <a:srgbClr val="3333FF"/>
                  </a:solidFill>
                  <a:latin typeface="Consolas" pitchFamily="49" charset="0"/>
                  <a:ea typeface="仿宋" pitchFamily="49" charset="-122"/>
                  <a:cs typeface="Consolas" pitchFamily="49" charset="0"/>
                </a:rPr>
                <a:t>k</a:t>
              </a:r>
              <a:r>
                <a:rPr kumimoji="1" lang="en-US" altLang="zh-CN" sz="1800" dirty="0" smtClean="0">
                  <a:solidFill>
                    <a:srgbClr val="3333FF"/>
                  </a:solidFill>
                  <a:latin typeface="Consolas" pitchFamily="49" charset="0"/>
                  <a:ea typeface="仿宋" pitchFamily="49" charset="-122"/>
                  <a:cs typeface="Consolas" pitchFamily="49" charset="0"/>
                </a:rPr>
                <a:t>-1)</a:t>
              </a:r>
              <a:r>
                <a:rPr kumimoji="1" lang="zh-CN" altLang="en-US" sz="1800" dirty="0" smtClean="0">
                  <a:solidFill>
                    <a:srgbClr val="3333FF"/>
                  </a:solidFill>
                  <a:latin typeface="Consolas" pitchFamily="49" charset="0"/>
                  <a:ea typeface="仿宋" pitchFamily="49" charset="-122"/>
                  <a:cs typeface="Consolas" pitchFamily="49" charset="0"/>
                </a:rPr>
                <a:t>次关键字比较</a:t>
              </a:r>
              <a:endParaRPr lang="zh-CN" altLang="en-US" sz="1800" dirty="0">
                <a:solidFill>
                  <a:srgbClr val="3333FF"/>
                </a:solidFill>
                <a:latin typeface="Consolas" pitchFamily="49" charset="0"/>
                <a:ea typeface="仿宋" pitchFamily="49" charset="-122"/>
                <a:cs typeface="Consolas" pitchFamily="49" charset="0"/>
              </a:endParaRPr>
            </a:p>
          </p:txBody>
        </p:sp>
      </p:grpSp>
      <p:sp>
        <p:nvSpPr>
          <p:cNvPr id="60" name="TextBox 59"/>
          <p:cNvSpPr txBox="1"/>
          <p:nvPr/>
        </p:nvSpPr>
        <p:spPr>
          <a:xfrm>
            <a:off x="785786" y="3643314"/>
            <a:ext cx="3571900" cy="369332"/>
          </a:xfrm>
          <a:prstGeom prst="rect">
            <a:avLst/>
          </a:prstGeom>
          <a:noFill/>
        </p:spPr>
        <p:txBody>
          <a:bodyPr wrap="square" rtlCol="0">
            <a:spAutoFit/>
          </a:bodyPr>
          <a:lstStyle/>
          <a:p>
            <a:pPr algn="l"/>
            <a:r>
              <a:rPr kumimoji="1" lang="zh-CN" altLang="en-US" sz="1800" smtClean="0">
                <a:solidFill>
                  <a:srgbClr val="3333FF"/>
                </a:solidFill>
                <a:latin typeface="Consolas" pitchFamily="49" charset="0"/>
                <a:ea typeface="楷体" pitchFamily="49" charset="-122"/>
                <a:cs typeface="Consolas" pitchFamily="49" charset="0"/>
              </a:rPr>
              <a:t>总共需要的关键字比较次数为：</a:t>
            </a:r>
            <a:endParaRPr lang="zh-CN" altLang="en-US" sz="1800">
              <a:solidFill>
                <a:srgbClr val="3333FF"/>
              </a:solidFill>
              <a:latin typeface="Consolas" pitchFamily="49" charset="0"/>
              <a:ea typeface="楷体" pitchFamily="49" charset="-122"/>
              <a:cs typeface="Consolas" pitchFamily="49" charset="0"/>
            </a:endParaRPr>
          </a:p>
        </p:txBody>
      </p:sp>
      <p:sp>
        <p:nvSpPr>
          <p:cNvPr id="59" name="灯片编号占位符 58"/>
          <p:cNvSpPr>
            <a:spLocks noGrp="1"/>
          </p:cNvSpPr>
          <p:nvPr>
            <p:ph type="sldNum" sz="quarter" idx="12"/>
          </p:nvPr>
        </p:nvSpPr>
        <p:spPr/>
        <p:txBody>
          <a:bodyPr/>
          <a:lstStyle/>
          <a:p>
            <a:fld id="{61B62B3A-2870-408C-9F18-2C674C90AA9B}" type="slidenum">
              <a:rPr lang="en-US" altLang="zh-CN" smtClean="0"/>
              <a:pPr/>
              <a:t>32</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26626">
                                            <p:txEl>
                                              <p:pRg st="1" end="1"/>
                                            </p:txEl>
                                          </p:spTgt>
                                        </p:tgtEl>
                                        <p:attrNameLst>
                                          <p:attrName>style.visibility</p:attrName>
                                        </p:attrNameLst>
                                      </p:cBhvr>
                                      <p:to>
                                        <p:strVal val="visible"/>
                                      </p:to>
                                    </p:set>
                                    <p:animEffect transition="in" filter="strips(downRight)">
                                      <p:cBhvr>
                                        <p:cTn id="19" dur="500"/>
                                        <p:tgtEl>
                                          <p:spTgt spid="2662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26626">
                                            <p:txEl>
                                              <p:pRg st="2" end="2"/>
                                            </p:txEl>
                                          </p:spTgt>
                                        </p:tgtEl>
                                        <p:attrNameLst>
                                          <p:attrName>style.visibility</p:attrName>
                                        </p:attrNameLst>
                                      </p:cBhvr>
                                      <p:to>
                                        <p:strVal val="visible"/>
                                      </p:to>
                                    </p:set>
                                    <p:animEffect transition="in" filter="strips(downRight)">
                                      <p:cBhvr>
                                        <p:cTn id="24" dur="500"/>
                                        <p:tgtEl>
                                          <p:spTgt spid="266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503237" y="500042"/>
            <a:ext cx="4497391" cy="417678"/>
          </a:xfrm>
          <a:prstGeom prst="rect">
            <a:avLst/>
          </a:prstGeom>
          <a:noFill/>
          <a:ln w="9525">
            <a:noFill/>
            <a:miter lim="800000"/>
            <a:headEnd/>
            <a:tailEnd/>
          </a:ln>
          <a:effectLst/>
        </p:spPr>
        <p:txBody>
          <a:bodyPr wrap="square">
            <a:spAutoFit/>
          </a:bodyPr>
          <a:lstStyle/>
          <a:p>
            <a:pPr algn="just">
              <a:lnSpc>
                <a:spcPct val="130000"/>
              </a:lnSpc>
              <a:spcBef>
                <a:spcPct val="50000"/>
              </a:spcBef>
            </a:pPr>
            <a:r>
              <a:rPr kumimoji="1" lang="zh-CN" altLang="en-US" sz="1800" dirty="0" smtClean="0">
                <a:solidFill>
                  <a:srgbClr val="3333FF"/>
                </a:solidFill>
                <a:latin typeface="Consolas" pitchFamily="49" charset="0"/>
                <a:ea typeface="楷体" pitchFamily="49" charset="-122"/>
                <a:cs typeface="Consolas" pitchFamily="49" charset="0"/>
              </a:rPr>
              <a:t> 总共</a:t>
            </a:r>
            <a:r>
              <a:rPr kumimoji="1" lang="zh-CN" altLang="en-US" sz="1800" dirty="0">
                <a:solidFill>
                  <a:srgbClr val="3333FF"/>
                </a:solidFill>
                <a:latin typeface="Consolas" pitchFamily="49" charset="0"/>
                <a:ea typeface="楷体" pitchFamily="49" charset="-122"/>
                <a:cs typeface="Consolas" pitchFamily="49" charset="0"/>
              </a:rPr>
              <a:t>需要的关键字比较次数</a:t>
            </a:r>
            <a:r>
              <a:rPr kumimoji="1" lang="zh-CN" altLang="en-US" sz="1800" dirty="0" smtClean="0">
                <a:solidFill>
                  <a:srgbClr val="3333FF"/>
                </a:solidFill>
                <a:latin typeface="Consolas" pitchFamily="49" charset="0"/>
                <a:ea typeface="楷体" pitchFamily="49" charset="-122"/>
                <a:cs typeface="Consolas" pitchFamily="49" charset="0"/>
              </a:rPr>
              <a:t>：</a:t>
            </a:r>
            <a:endParaRPr kumimoji="1" lang="en-US" altLang="zh-CN" sz="1800" dirty="0">
              <a:solidFill>
                <a:srgbClr val="3333FF"/>
              </a:solidFill>
              <a:latin typeface="Consolas" pitchFamily="49" charset="0"/>
              <a:ea typeface="楷体" pitchFamily="49" charset="-122"/>
              <a:cs typeface="Consolas" pitchFamily="49" charset="0"/>
            </a:endParaRPr>
          </a:p>
        </p:txBody>
      </p:sp>
      <p:sp>
        <p:nvSpPr>
          <p:cNvPr id="5" name="TextBox 4"/>
          <p:cNvSpPr txBox="1"/>
          <p:nvPr/>
        </p:nvSpPr>
        <p:spPr>
          <a:xfrm>
            <a:off x="571472" y="3643314"/>
            <a:ext cx="8215370" cy="947054"/>
          </a:xfrm>
          <a:prstGeom prst="rect">
            <a:avLst/>
          </a:prstGeom>
          <a:noFill/>
        </p:spPr>
        <p:txBody>
          <a:bodyPr wrap="square" rtlCol="0">
            <a:spAutoFit/>
          </a:bodyPr>
          <a:lstStyle/>
          <a:p>
            <a:pPr algn="l">
              <a:lnSpc>
                <a:spcPts val="3500"/>
              </a:lnSpc>
            </a:pPr>
            <a:r>
              <a:rPr kumimoji="1" lang="zh-CN" altLang="en-US" sz="1800" dirty="0" smtClean="0">
                <a:solidFill>
                  <a:srgbClr val="3333CC"/>
                </a:solidFill>
                <a:latin typeface="Consolas" pitchFamily="49" charset="0"/>
                <a:ea typeface="楷体" pitchFamily="49" charset="-122"/>
                <a:cs typeface="Consolas" pitchFamily="49" charset="0"/>
              </a:rPr>
              <a:t>　</a:t>
            </a:r>
            <a:r>
              <a:rPr kumimoji="1" lang="zh-CN" altLang="en-US" sz="1800" smtClean="0">
                <a:solidFill>
                  <a:srgbClr val="3333CC"/>
                </a:solidFill>
                <a:latin typeface="Consolas" pitchFamily="49" charset="0"/>
                <a:ea typeface="楷体" pitchFamily="49" charset="-122"/>
                <a:cs typeface="Consolas" pitchFamily="49" charset="0"/>
              </a:rPr>
              <a:t>　</a:t>
            </a:r>
            <a:r>
              <a:rPr kumimoji="1" lang="zh-CN" altLang="en-US" sz="1800" smtClean="0">
                <a:solidFill>
                  <a:srgbClr val="FF0000"/>
                </a:solidFill>
                <a:latin typeface="微软雅黑" pitchFamily="34" charset="-122"/>
                <a:ea typeface="微软雅黑" pitchFamily="34" charset="-122"/>
                <a:cs typeface="Consolas" pitchFamily="49" charset="0"/>
              </a:rPr>
              <a:t>结论：</a:t>
            </a:r>
            <a:r>
              <a:rPr kumimoji="1" lang="zh-CN" altLang="en-US" sz="1800" smtClean="0">
                <a:solidFill>
                  <a:srgbClr val="3333FF"/>
                </a:solidFill>
                <a:latin typeface="Consolas" pitchFamily="49" charset="0"/>
                <a:ea typeface="方正启体简体" pitchFamily="65" charset="-122"/>
                <a:cs typeface="Consolas" pitchFamily="49" charset="0"/>
              </a:rPr>
              <a:t>增大</a:t>
            </a:r>
            <a:r>
              <a:rPr kumimoji="1" lang="zh-CN" altLang="en-US" sz="1800" dirty="0" smtClean="0">
                <a:solidFill>
                  <a:srgbClr val="3333FF"/>
                </a:solidFill>
                <a:latin typeface="Consolas" pitchFamily="49" charset="0"/>
                <a:ea typeface="方正启体简体" pitchFamily="65" charset="-122"/>
                <a:cs typeface="Consolas" pitchFamily="49" charset="0"/>
              </a:rPr>
              <a:t>归并</a:t>
            </a:r>
            <a:r>
              <a:rPr kumimoji="1" lang="zh-CN" altLang="en-US" sz="1800" smtClean="0">
                <a:solidFill>
                  <a:srgbClr val="3333FF"/>
                </a:solidFill>
                <a:latin typeface="Consolas" pitchFamily="49" charset="0"/>
                <a:ea typeface="方正启体简体" pitchFamily="65" charset="-122"/>
                <a:cs typeface="Consolas" pitchFamily="49" charset="0"/>
              </a:rPr>
              <a:t>路数</a:t>
            </a:r>
            <a:r>
              <a:rPr kumimoji="1" lang="en-US" altLang="zh-CN" sz="1800" i="1" smtClean="0">
                <a:solidFill>
                  <a:srgbClr val="3333FF"/>
                </a:solidFill>
                <a:latin typeface="Consolas" pitchFamily="49" charset="0"/>
                <a:ea typeface="方正启体简体" pitchFamily="65" charset="-122"/>
                <a:cs typeface="Consolas" pitchFamily="49" charset="0"/>
              </a:rPr>
              <a:t>k</a:t>
            </a:r>
            <a:r>
              <a:rPr kumimoji="1" lang="zh-CN" altLang="en-US" sz="1800" smtClean="0">
                <a:solidFill>
                  <a:srgbClr val="3333FF"/>
                </a:solidFill>
                <a:latin typeface="Consolas" pitchFamily="49" charset="0"/>
                <a:ea typeface="方正启体简体" pitchFamily="65" charset="-122"/>
                <a:cs typeface="Consolas" pitchFamily="49" charset="0"/>
              </a:rPr>
              <a:t>，读写</a:t>
            </a:r>
            <a:r>
              <a:rPr kumimoji="1" lang="zh-CN" altLang="en-US" sz="1800" dirty="0" smtClean="0">
                <a:solidFill>
                  <a:srgbClr val="3333FF"/>
                </a:solidFill>
                <a:latin typeface="Consolas" pitchFamily="49" charset="0"/>
                <a:ea typeface="方正启体简体" pitchFamily="65" charset="-122"/>
                <a:cs typeface="Consolas" pitchFamily="49" charset="0"/>
              </a:rPr>
              <a:t>磁盘</a:t>
            </a:r>
            <a:r>
              <a:rPr kumimoji="1" lang="zh-CN" altLang="en-US" sz="1800" smtClean="0">
                <a:solidFill>
                  <a:srgbClr val="3333FF"/>
                </a:solidFill>
                <a:latin typeface="Consolas" pitchFamily="49" charset="0"/>
                <a:ea typeface="方正启体简体" pitchFamily="65" charset="-122"/>
                <a:cs typeface="Consolas" pitchFamily="49" charset="0"/>
              </a:rPr>
              <a:t>次数减少，而</a:t>
            </a:r>
            <a:r>
              <a:rPr kumimoji="1" lang="zh-CN" altLang="en-US" sz="1800" dirty="0" smtClean="0">
                <a:solidFill>
                  <a:srgbClr val="3333FF"/>
                </a:solidFill>
                <a:latin typeface="Consolas" pitchFamily="49" charset="0"/>
                <a:ea typeface="方正启体简体" pitchFamily="65" charset="-122"/>
                <a:cs typeface="Consolas" pitchFamily="49" charset="0"/>
              </a:rPr>
              <a:t>关键字比较次数会增大。若</a:t>
            </a:r>
            <a:r>
              <a:rPr kumimoji="1" lang="en-US" altLang="zh-CN" sz="1800" i="1" dirty="0" smtClean="0">
                <a:solidFill>
                  <a:srgbClr val="3333FF"/>
                </a:solidFill>
                <a:latin typeface="Consolas" pitchFamily="49" charset="0"/>
                <a:ea typeface="方正启体简体" pitchFamily="65" charset="-122"/>
                <a:cs typeface="Consolas" pitchFamily="49" charset="0"/>
              </a:rPr>
              <a:t>k</a:t>
            </a:r>
            <a:r>
              <a:rPr kumimoji="1" lang="zh-CN" altLang="en-US" sz="1800" dirty="0" smtClean="0">
                <a:solidFill>
                  <a:srgbClr val="3333FF"/>
                </a:solidFill>
                <a:latin typeface="Consolas" pitchFamily="49" charset="0"/>
                <a:ea typeface="方正启体简体" pitchFamily="65" charset="-122"/>
                <a:cs typeface="Consolas" pitchFamily="49" charset="0"/>
              </a:rPr>
              <a:t>增大到一定</a:t>
            </a:r>
            <a:r>
              <a:rPr kumimoji="1" lang="zh-CN" altLang="en-US" sz="1800" smtClean="0">
                <a:solidFill>
                  <a:srgbClr val="3333FF"/>
                </a:solidFill>
                <a:latin typeface="Consolas" pitchFamily="49" charset="0"/>
                <a:ea typeface="方正启体简体" pitchFamily="65" charset="-122"/>
                <a:cs typeface="Consolas" pitchFamily="49" charset="0"/>
              </a:rPr>
              <a:t>的程度，就</a:t>
            </a:r>
            <a:r>
              <a:rPr kumimoji="1" lang="zh-CN" altLang="en-US" sz="1800" dirty="0" smtClean="0">
                <a:solidFill>
                  <a:srgbClr val="3333FF"/>
                </a:solidFill>
                <a:latin typeface="Consolas" pitchFamily="49" charset="0"/>
                <a:ea typeface="方正启体简体" pitchFamily="65" charset="-122"/>
                <a:cs typeface="Consolas" pitchFamily="49" charset="0"/>
              </a:rPr>
              <a:t>会抵消掉由于减少读写磁盘次数而赢得的时间。</a:t>
            </a:r>
            <a:endParaRPr lang="zh-CN" altLang="en-US" sz="1800" dirty="0">
              <a:solidFill>
                <a:srgbClr val="3333FF"/>
              </a:solidFill>
              <a:latin typeface="Consolas" pitchFamily="49" charset="0"/>
              <a:ea typeface="方正启体简体" pitchFamily="65" charset="-122"/>
              <a:cs typeface="Consolas" pitchFamily="49" charset="0"/>
            </a:endParaRPr>
          </a:p>
        </p:txBody>
      </p:sp>
      <p:sp>
        <p:nvSpPr>
          <p:cNvPr id="7" name="TextBox 6"/>
          <p:cNvSpPr txBox="1"/>
          <p:nvPr/>
        </p:nvSpPr>
        <p:spPr>
          <a:xfrm>
            <a:off x="1428728" y="1671568"/>
            <a:ext cx="4786346" cy="369332"/>
          </a:xfrm>
          <a:prstGeom prst="rect">
            <a:avLst/>
          </a:prstGeom>
          <a:noFill/>
        </p:spPr>
        <p:txBody>
          <a:bodyPr wrap="square" rtlCol="0">
            <a:spAutoFit/>
          </a:bodyPr>
          <a:lstStyle/>
          <a:p>
            <a:pPr algn="l"/>
            <a:r>
              <a:rPr kumimoji="1" lang="zh-CN" altLang="en-US" sz="1800" dirty="0" smtClean="0">
                <a:solidFill>
                  <a:srgbClr val="3333CC"/>
                </a:solidFill>
                <a:latin typeface="Consolas" pitchFamily="49" charset="0"/>
                <a:ea typeface="楷体" pitchFamily="49" charset="-122"/>
                <a:cs typeface="Consolas" pitchFamily="49" charset="0"/>
                <a:sym typeface="Symbol" pitchFamily="18" charset="2"/>
              </a:rPr>
              <a:t></a:t>
            </a:r>
            <a:r>
              <a:rPr kumimoji="1" lang="en-US" altLang="zh-CN" sz="1800" dirty="0" err="1" smtClean="0">
                <a:solidFill>
                  <a:srgbClr val="3333CC"/>
                </a:solidFill>
                <a:latin typeface="Consolas" pitchFamily="49" charset="0"/>
                <a:ea typeface="楷体" pitchFamily="49" charset="-122"/>
                <a:cs typeface="Consolas" pitchFamily="49" charset="0"/>
              </a:rPr>
              <a:t>log</a:t>
            </a:r>
            <a:r>
              <a:rPr kumimoji="1" lang="en-US" altLang="zh-CN" sz="1800" baseline="-30000" dirty="0" err="1" smtClean="0">
                <a:solidFill>
                  <a:srgbClr val="3333CC"/>
                </a:solidFill>
                <a:latin typeface="Consolas" pitchFamily="49" charset="0"/>
                <a:ea typeface="楷体" pitchFamily="49" charset="-122"/>
                <a:cs typeface="Consolas" pitchFamily="49" charset="0"/>
              </a:rPr>
              <a:t>2</a:t>
            </a:r>
            <a:r>
              <a:rPr kumimoji="1" lang="en-US" altLang="zh-CN" sz="1800" i="1" dirty="0" err="1" smtClean="0">
                <a:solidFill>
                  <a:srgbClr val="3333CC"/>
                </a:solidFill>
                <a:latin typeface="Consolas" pitchFamily="49" charset="0"/>
                <a:ea typeface="楷体" pitchFamily="49" charset="-122"/>
                <a:cs typeface="Consolas" pitchFamily="49" charset="0"/>
              </a:rPr>
              <a:t>m</a:t>
            </a:r>
            <a:r>
              <a:rPr kumimoji="1" lang="en-US" altLang="zh-CN" sz="1800" dirty="0" smtClean="0">
                <a:solidFill>
                  <a:srgbClr val="3333CC"/>
                </a:solidFill>
                <a:latin typeface="Consolas" pitchFamily="49" charset="0"/>
                <a:ea typeface="楷体" pitchFamily="49" charset="-122"/>
                <a:cs typeface="Consolas" pitchFamily="49" charset="0"/>
                <a:sym typeface="Symbol" pitchFamily="18" charset="2"/>
              </a:rPr>
              <a:t> ×</a:t>
            </a:r>
            <a:r>
              <a:rPr kumimoji="1" lang="en-US" altLang="zh-CN" sz="1800" dirty="0" smtClean="0">
                <a:solidFill>
                  <a:srgbClr val="3333CC"/>
                </a:solidFill>
                <a:latin typeface="Consolas" pitchFamily="49" charset="0"/>
                <a:ea typeface="楷体" pitchFamily="49" charset="-122"/>
                <a:cs typeface="Consolas" pitchFamily="49" charset="0"/>
              </a:rPr>
              <a:t> (</a:t>
            </a:r>
            <a:r>
              <a:rPr kumimoji="1" lang="en-US" altLang="zh-CN" sz="1800" i="1" dirty="0" smtClean="0">
                <a:solidFill>
                  <a:srgbClr val="3333CC"/>
                </a:solidFill>
                <a:latin typeface="Consolas" pitchFamily="49" charset="0"/>
                <a:ea typeface="楷体" pitchFamily="49" charset="-122"/>
                <a:cs typeface="Consolas" pitchFamily="49" charset="0"/>
              </a:rPr>
              <a:t>u</a:t>
            </a:r>
            <a:r>
              <a:rPr kumimoji="1" lang="en-US" altLang="zh-CN" sz="1800" dirty="0" smtClean="0">
                <a:solidFill>
                  <a:srgbClr val="3333CC"/>
                </a:solidFill>
                <a:latin typeface="Consolas" pitchFamily="49" charset="0"/>
                <a:cs typeface="Consolas" pitchFamily="49" charset="0"/>
              </a:rPr>
              <a:t>-</a:t>
            </a:r>
            <a:r>
              <a:rPr kumimoji="1" lang="en-US" altLang="zh-CN" sz="1800" dirty="0" smtClean="0">
                <a:solidFill>
                  <a:srgbClr val="3333CC"/>
                </a:solidFill>
                <a:latin typeface="Consolas" pitchFamily="49" charset="0"/>
                <a:ea typeface="楷体" pitchFamily="49" charset="-122"/>
                <a:cs typeface="Consolas" pitchFamily="49" charset="0"/>
              </a:rPr>
              <a:t>1)</a:t>
            </a:r>
            <a:r>
              <a:rPr kumimoji="1" lang="en-US" altLang="zh-CN" sz="1800" dirty="0" smtClean="0">
                <a:solidFill>
                  <a:srgbClr val="3333CC"/>
                </a:solidFill>
                <a:latin typeface="Consolas" pitchFamily="49" charset="0"/>
                <a:ea typeface="楷体" pitchFamily="49" charset="-122"/>
                <a:cs typeface="Consolas" pitchFamily="49" charset="0"/>
                <a:sym typeface="Symbol" pitchFamily="18" charset="2"/>
              </a:rPr>
              <a:t>  ×  </a:t>
            </a:r>
            <a:r>
              <a:rPr kumimoji="1" lang="en-US" altLang="zh-CN" sz="1800" dirty="0" smtClean="0">
                <a:solidFill>
                  <a:srgbClr val="3333CC"/>
                </a:solidFill>
                <a:latin typeface="Consolas" pitchFamily="49" charset="0"/>
                <a:ea typeface="楷体" pitchFamily="49" charset="-122"/>
                <a:cs typeface="Consolas" pitchFamily="49" charset="0"/>
              </a:rPr>
              <a:t>(</a:t>
            </a:r>
            <a:r>
              <a:rPr kumimoji="1" lang="en-US" altLang="zh-CN" sz="1800" i="1" dirty="0" smtClean="0">
                <a:solidFill>
                  <a:srgbClr val="3333CC"/>
                </a:solidFill>
                <a:latin typeface="Consolas" pitchFamily="49" charset="0"/>
                <a:ea typeface="楷体" pitchFamily="49" charset="-122"/>
                <a:cs typeface="Consolas" pitchFamily="49" charset="0"/>
              </a:rPr>
              <a:t>k</a:t>
            </a:r>
            <a:r>
              <a:rPr kumimoji="1" lang="en-US" altLang="zh-CN" sz="1800" dirty="0" smtClean="0">
                <a:solidFill>
                  <a:srgbClr val="3333CC"/>
                </a:solidFill>
                <a:latin typeface="Consolas" pitchFamily="49" charset="0"/>
                <a:cs typeface="Consolas" pitchFamily="49" charset="0"/>
              </a:rPr>
              <a:t>-</a:t>
            </a:r>
            <a:r>
              <a:rPr kumimoji="1" lang="en-US" altLang="zh-CN" sz="1800" dirty="0" smtClean="0">
                <a:solidFill>
                  <a:srgbClr val="3333CC"/>
                </a:solidFill>
                <a:latin typeface="Consolas" pitchFamily="49" charset="0"/>
                <a:ea typeface="楷体" pitchFamily="49" charset="-122"/>
                <a:cs typeface="Consolas" pitchFamily="49" charset="0"/>
              </a:rPr>
              <a:t>1)</a:t>
            </a:r>
            <a:r>
              <a:rPr kumimoji="1" lang="zh-CN" altLang="en-US" sz="1800" dirty="0" smtClean="0">
                <a:solidFill>
                  <a:srgbClr val="3333CC"/>
                </a:solidFill>
                <a:latin typeface="Consolas" pitchFamily="49" charset="0"/>
                <a:ea typeface="楷体" pitchFamily="49" charset="-122"/>
                <a:cs typeface="Consolas" pitchFamily="49" charset="0"/>
              </a:rPr>
              <a:t>／</a:t>
            </a:r>
            <a:r>
              <a:rPr kumimoji="1" lang="zh-CN" altLang="en-US" sz="1800" dirty="0" smtClean="0">
                <a:solidFill>
                  <a:srgbClr val="3333CC"/>
                </a:solidFill>
                <a:latin typeface="Consolas" pitchFamily="49" charset="0"/>
                <a:ea typeface="楷体" pitchFamily="49" charset="-122"/>
                <a:cs typeface="Consolas" pitchFamily="49" charset="0"/>
                <a:sym typeface="Symbol" pitchFamily="18" charset="2"/>
              </a:rPr>
              <a:t></a:t>
            </a:r>
            <a:r>
              <a:rPr kumimoji="1" lang="en-US" altLang="zh-CN" sz="1800" dirty="0" err="1" smtClean="0">
                <a:solidFill>
                  <a:srgbClr val="3333CC"/>
                </a:solidFill>
                <a:latin typeface="Consolas" pitchFamily="49" charset="0"/>
                <a:ea typeface="楷体" pitchFamily="49" charset="-122"/>
                <a:cs typeface="Consolas" pitchFamily="49" charset="0"/>
              </a:rPr>
              <a:t>log</a:t>
            </a:r>
            <a:r>
              <a:rPr kumimoji="1" lang="en-US" altLang="zh-CN" sz="1800" baseline="-30000" dirty="0" err="1" smtClean="0">
                <a:solidFill>
                  <a:srgbClr val="3333CC"/>
                </a:solidFill>
                <a:latin typeface="Consolas" pitchFamily="49" charset="0"/>
                <a:ea typeface="楷体" pitchFamily="49" charset="-122"/>
                <a:cs typeface="Consolas" pitchFamily="49" charset="0"/>
              </a:rPr>
              <a:t>2</a:t>
            </a:r>
            <a:r>
              <a:rPr kumimoji="1" lang="en-US" altLang="zh-CN" sz="1800" i="1" dirty="0" err="1" smtClean="0">
                <a:solidFill>
                  <a:srgbClr val="3333CC"/>
                </a:solidFill>
                <a:latin typeface="Consolas" pitchFamily="49" charset="0"/>
                <a:ea typeface="楷体" pitchFamily="49" charset="-122"/>
                <a:cs typeface="Consolas" pitchFamily="49" charset="0"/>
              </a:rPr>
              <a:t>k</a:t>
            </a:r>
            <a:r>
              <a:rPr kumimoji="1" lang="en-US" altLang="zh-CN" sz="1800" dirty="0" smtClean="0">
                <a:solidFill>
                  <a:srgbClr val="3333CC"/>
                </a:solidFill>
                <a:latin typeface="Consolas" pitchFamily="49" charset="0"/>
                <a:ea typeface="楷体" pitchFamily="49" charset="-122"/>
                <a:cs typeface="Consolas" pitchFamily="49" charset="0"/>
                <a:sym typeface="Symbol" pitchFamily="18" charset="2"/>
              </a:rPr>
              <a:t></a:t>
            </a:r>
            <a:endParaRPr lang="zh-CN" altLang="en-US" sz="1800" dirty="0">
              <a:latin typeface="Consolas" pitchFamily="49" charset="0"/>
              <a:cs typeface="Consolas" pitchFamily="49" charset="0"/>
            </a:endParaRPr>
          </a:p>
        </p:txBody>
      </p:sp>
      <p:grpSp>
        <p:nvGrpSpPr>
          <p:cNvPr id="2" name="组合 14"/>
          <p:cNvGrpSpPr/>
          <p:nvPr/>
        </p:nvGrpSpPr>
        <p:grpSpPr>
          <a:xfrm>
            <a:off x="1071538" y="1499090"/>
            <a:ext cx="4929222" cy="1399066"/>
            <a:chOff x="1071538" y="1499090"/>
            <a:chExt cx="4929222" cy="1399066"/>
          </a:xfrm>
        </p:grpSpPr>
        <p:sp>
          <p:nvSpPr>
            <p:cNvPr id="6" name="TextBox 5"/>
            <p:cNvSpPr txBox="1"/>
            <p:nvPr/>
          </p:nvSpPr>
          <p:spPr>
            <a:xfrm>
              <a:off x="1071538" y="2528824"/>
              <a:ext cx="4929222" cy="369332"/>
            </a:xfrm>
            <a:prstGeom prst="rect">
              <a:avLst/>
            </a:prstGeom>
            <a:noFill/>
          </p:spPr>
          <p:txBody>
            <a:bodyPr wrap="square" rtlCol="0">
              <a:spAutoFit/>
            </a:bodyPr>
            <a:lstStyle/>
            <a:p>
              <a:pPr algn="l"/>
              <a:r>
                <a:rPr kumimoji="1" lang="zh-CN" altLang="en-US" sz="1800" dirty="0" smtClean="0">
                  <a:solidFill>
                    <a:srgbClr val="3333FF"/>
                  </a:solidFill>
                  <a:latin typeface="Consolas" pitchFamily="49" charset="0"/>
                  <a:ea typeface="仿宋" pitchFamily="49" charset="-122"/>
                  <a:cs typeface="Consolas" pitchFamily="49" charset="0"/>
                </a:rPr>
                <a:t>在初始归并段个数</a:t>
              </a:r>
              <a:r>
                <a:rPr kumimoji="1" lang="en-US" altLang="zh-CN" sz="1800" i="1" dirty="0" smtClean="0">
                  <a:solidFill>
                    <a:srgbClr val="3333FF"/>
                  </a:solidFill>
                  <a:latin typeface="Consolas" pitchFamily="49" charset="0"/>
                  <a:ea typeface="仿宋" pitchFamily="49" charset="-122"/>
                  <a:cs typeface="Consolas" pitchFamily="49" charset="0"/>
                </a:rPr>
                <a:t>m</a:t>
              </a:r>
              <a:r>
                <a:rPr kumimoji="1" lang="zh-CN" altLang="en-US" sz="1800" dirty="0" smtClean="0">
                  <a:solidFill>
                    <a:srgbClr val="3333FF"/>
                  </a:solidFill>
                  <a:latin typeface="Consolas" pitchFamily="49" charset="0"/>
                  <a:ea typeface="仿宋" pitchFamily="49" charset="-122"/>
                  <a:cs typeface="Consolas" pitchFamily="49" charset="0"/>
                </a:rPr>
                <a:t>与记录</a:t>
              </a:r>
              <a:r>
                <a:rPr kumimoji="1" lang="zh-CN" altLang="en-US" sz="1800" smtClean="0">
                  <a:solidFill>
                    <a:srgbClr val="3333FF"/>
                  </a:solidFill>
                  <a:latin typeface="Consolas" pitchFamily="49" charset="0"/>
                  <a:ea typeface="仿宋" pitchFamily="49" charset="-122"/>
                  <a:cs typeface="Consolas" pitchFamily="49" charset="0"/>
                </a:rPr>
                <a:t>个数</a:t>
              </a:r>
              <a:r>
                <a:rPr kumimoji="1" lang="en-US" altLang="zh-CN" sz="1800" i="1" smtClean="0">
                  <a:solidFill>
                    <a:srgbClr val="3333FF"/>
                  </a:solidFill>
                  <a:latin typeface="Consolas" pitchFamily="49" charset="0"/>
                  <a:ea typeface="仿宋" pitchFamily="49" charset="-122"/>
                  <a:cs typeface="Consolas" pitchFamily="49" charset="0"/>
                </a:rPr>
                <a:t>u</a:t>
              </a:r>
              <a:r>
                <a:rPr kumimoji="1" lang="zh-CN" altLang="en-US" sz="1800" smtClean="0">
                  <a:solidFill>
                    <a:srgbClr val="3333FF"/>
                  </a:solidFill>
                  <a:latin typeface="Consolas" pitchFamily="49" charset="0"/>
                  <a:ea typeface="仿宋" pitchFamily="49" charset="-122"/>
                  <a:cs typeface="Consolas" pitchFamily="49" charset="0"/>
                </a:rPr>
                <a:t>确定时</a:t>
              </a:r>
              <a:r>
                <a:rPr kumimoji="1" lang="zh-CN" altLang="en-US" sz="1800" dirty="0" smtClean="0">
                  <a:solidFill>
                    <a:srgbClr val="3333FF"/>
                  </a:solidFill>
                  <a:latin typeface="Consolas" pitchFamily="49" charset="0"/>
                  <a:ea typeface="仿宋" pitchFamily="49" charset="-122"/>
                  <a:cs typeface="Consolas" pitchFamily="49" charset="0"/>
                </a:rPr>
                <a:t>是常量</a:t>
              </a:r>
              <a:endParaRPr lang="zh-CN" altLang="en-US" sz="1800" dirty="0">
                <a:solidFill>
                  <a:srgbClr val="3333FF"/>
                </a:solidFill>
                <a:latin typeface="Consolas" pitchFamily="49" charset="0"/>
                <a:ea typeface="仿宋" pitchFamily="49" charset="-122"/>
                <a:cs typeface="Consolas" pitchFamily="49" charset="0"/>
              </a:endParaRPr>
            </a:p>
          </p:txBody>
        </p:sp>
        <p:sp>
          <p:nvSpPr>
            <p:cNvPr id="9" name="椭圆 8"/>
            <p:cNvSpPr/>
            <p:nvPr/>
          </p:nvSpPr>
          <p:spPr>
            <a:xfrm>
              <a:off x="1214414" y="1499090"/>
              <a:ext cx="2357454" cy="714380"/>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cxnSp>
          <p:nvCxnSpPr>
            <p:cNvPr id="11" name="直接连接符 10"/>
            <p:cNvCxnSpPr>
              <a:stCxn id="9" idx="4"/>
            </p:cNvCxnSpPr>
            <p:nvPr/>
          </p:nvCxnSpPr>
          <p:spPr>
            <a:xfrm rot="16200000" flipH="1">
              <a:off x="2260584" y="2346026"/>
              <a:ext cx="265114"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3" name="组合 15"/>
          <p:cNvGrpSpPr/>
          <p:nvPr/>
        </p:nvGrpSpPr>
        <p:grpSpPr>
          <a:xfrm>
            <a:off x="4000497" y="885750"/>
            <a:ext cx="4357717" cy="1349442"/>
            <a:chOff x="4000497" y="885750"/>
            <a:chExt cx="3942697" cy="1349442"/>
          </a:xfrm>
        </p:grpSpPr>
        <p:sp>
          <p:nvSpPr>
            <p:cNvPr id="8" name="TextBox 7"/>
            <p:cNvSpPr txBox="1"/>
            <p:nvPr/>
          </p:nvSpPr>
          <p:spPr>
            <a:xfrm>
              <a:off x="4572000" y="885750"/>
              <a:ext cx="3371194" cy="369332"/>
            </a:xfrm>
            <a:prstGeom prst="rect">
              <a:avLst/>
            </a:prstGeom>
            <a:noFill/>
          </p:spPr>
          <p:txBody>
            <a:bodyPr wrap="square" rtlCol="0">
              <a:spAutoFit/>
            </a:bodyPr>
            <a:lstStyle/>
            <a:p>
              <a:pPr algn="l"/>
              <a:r>
                <a:rPr kumimoji="1" lang="en-US" altLang="zh-CN" sz="1800" dirty="0" smtClean="0">
                  <a:solidFill>
                    <a:srgbClr val="00B050"/>
                  </a:solidFill>
                  <a:latin typeface="Consolas" pitchFamily="49" charset="0"/>
                  <a:ea typeface="楷体" pitchFamily="49" charset="-122"/>
                  <a:cs typeface="Consolas" pitchFamily="49" charset="0"/>
                </a:rPr>
                <a:t>(</a:t>
              </a:r>
              <a:r>
                <a:rPr kumimoji="1" lang="en-US" altLang="zh-CN" sz="1800" i="1" dirty="0" smtClean="0">
                  <a:solidFill>
                    <a:srgbClr val="00B050"/>
                  </a:solidFill>
                  <a:latin typeface="Consolas" pitchFamily="49" charset="0"/>
                  <a:ea typeface="楷体" pitchFamily="49" charset="-122"/>
                  <a:cs typeface="Consolas" pitchFamily="49" charset="0"/>
                </a:rPr>
                <a:t>k</a:t>
              </a:r>
              <a:r>
                <a:rPr kumimoji="1" lang="en-US" altLang="zh-CN" sz="1800" dirty="0" smtClean="0">
                  <a:solidFill>
                    <a:srgbClr val="00B050"/>
                  </a:solidFill>
                  <a:latin typeface="Consolas" pitchFamily="49" charset="0"/>
                  <a:cs typeface="Consolas" pitchFamily="49" charset="0"/>
                </a:rPr>
                <a:t>-</a:t>
              </a:r>
              <a:r>
                <a:rPr kumimoji="1" lang="en-US" altLang="zh-CN" sz="1800" dirty="0" smtClean="0">
                  <a:solidFill>
                    <a:srgbClr val="00B050"/>
                  </a:solidFill>
                  <a:latin typeface="Consolas" pitchFamily="49" charset="0"/>
                  <a:ea typeface="楷体" pitchFamily="49" charset="-122"/>
                  <a:cs typeface="Consolas" pitchFamily="49" charset="0"/>
                </a:rPr>
                <a:t>1)</a:t>
              </a:r>
              <a:r>
                <a:rPr kumimoji="1" lang="zh-CN" altLang="en-US" sz="1800" dirty="0" smtClean="0">
                  <a:solidFill>
                    <a:srgbClr val="00B050"/>
                  </a:solidFill>
                  <a:latin typeface="Consolas" pitchFamily="49" charset="0"/>
                  <a:ea typeface="楷体" pitchFamily="49" charset="-122"/>
                  <a:cs typeface="Consolas" pitchFamily="49" charset="0"/>
                </a:rPr>
                <a:t>／</a:t>
              </a:r>
              <a:r>
                <a:rPr kumimoji="1" lang="zh-CN" altLang="en-US" sz="1800" dirty="0" smtClean="0">
                  <a:solidFill>
                    <a:srgbClr val="00B050"/>
                  </a:solidFill>
                  <a:latin typeface="Consolas" pitchFamily="49" charset="0"/>
                  <a:ea typeface="楷体" pitchFamily="49" charset="-122"/>
                  <a:cs typeface="Consolas" pitchFamily="49" charset="0"/>
                  <a:sym typeface="Symbol" pitchFamily="18" charset="2"/>
                </a:rPr>
                <a:t></a:t>
              </a:r>
              <a:r>
                <a:rPr kumimoji="1" lang="en-US" altLang="zh-CN" sz="1800" dirty="0" err="1" smtClean="0">
                  <a:solidFill>
                    <a:srgbClr val="00B050"/>
                  </a:solidFill>
                  <a:latin typeface="Consolas" pitchFamily="49" charset="0"/>
                  <a:ea typeface="楷体" pitchFamily="49" charset="-122"/>
                  <a:cs typeface="Consolas" pitchFamily="49" charset="0"/>
                </a:rPr>
                <a:t>log</a:t>
              </a:r>
              <a:r>
                <a:rPr kumimoji="1" lang="en-US" altLang="zh-CN" sz="1800" baseline="-30000" dirty="0" err="1" smtClean="0">
                  <a:solidFill>
                    <a:srgbClr val="00B050"/>
                  </a:solidFill>
                  <a:latin typeface="Consolas" pitchFamily="49" charset="0"/>
                  <a:ea typeface="楷体" pitchFamily="49" charset="-122"/>
                  <a:cs typeface="Consolas" pitchFamily="49" charset="0"/>
                </a:rPr>
                <a:t>2</a:t>
              </a:r>
              <a:r>
                <a:rPr kumimoji="1" lang="en-US" altLang="zh-CN" sz="1800" i="1" dirty="0" err="1" smtClean="0">
                  <a:solidFill>
                    <a:srgbClr val="00B050"/>
                  </a:solidFill>
                  <a:latin typeface="Consolas" pitchFamily="49" charset="0"/>
                  <a:ea typeface="楷体" pitchFamily="49" charset="-122"/>
                  <a:cs typeface="Consolas" pitchFamily="49" charset="0"/>
                </a:rPr>
                <a:t>k</a:t>
              </a:r>
              <a:r>
                <a:rPr kumimoji="1" lang="en-US" altLang="zh-CN" sz="1800" dirty="0" smtClean="0">
                  <a:solidFill>
                    <a:srgbClr val="00B050"/>
                  </a:solidFill>
                  <a:latin typeface="Consolas" pitchFamily="49" charset="0"/>
                  <a:ea typeface="楷体" pitchFamily="49" charset="-122"/>
                  <a:cs typeface="Consolas" pitchFamily="49" charset="0"/>
                  <a:sym typeface="Symbol" pitchFamily="18" charset="2"/>
                </a:rPr>
                <a:t></a:t>
              </a:r>
              <a:r>
                <a:rPr kumimoji="1" lang="zh-CN" altLang="en-US" sz="1800" dirty="0" smtClean="0">
                  <a:solidFill>
                    <a:srgbClr val="00B050"/>
                  </a:solidFill>
                  <a:latin typeface="Consolas" pitchFamily="49" charset="0"/>
                  <a:ea typeface="楷体" pitchFamily="49" charset="-122"/>
                  <a:cs typeface="Consolas" pitchFamily="49" charset="0"/>
                </a:rPr>
                <a:t>在</a:t>
              </a:r>
              <a:r>
                <a:rPr kumimoji="1" lang="en-US" altLang="zh-CN" sz="1800" i="1" dirty="0" smtClean="0">
                  <a:solidFill>
                    <a:srgbClr val="00B050"/>
                  </a:solidFill>
                  <a:latin typeface="Consolas" pitchFamily="49" charset="0"/>
                  <a:ea typeface="楷体" pitchFamily="49" charset="-122"/>
                  <a:cs typeface="Consolas" pitchFamily="49" charset="0"/>
                </a:rPr>
                <a:t>k</a:t>
              </a:r>
              <a:r>
                <a:rPr kumimoji="1" lang="zh-CN" altLang="en-US" sz="1800" dirty="0" smtClean="0">
                  <a:solidFill>
                    <a:srgbClr val="00B050"/>
                  </a:solidFill>
                  <a:latin typeface="Consolas" pitchFamily="49" charset="0"/>
                  <a:ea typeface="楷体" pitchFamily="49" charset="-122"/>
                  <a:cs typeface="Consolas" pitchFamily="49" charset="0"/>
                </a:rPr>
                <a:t>增大时会增大</a:t>
              </a:r>
              <a:endParaRPr lang="zh-CN" altLang="en-US" sz="1800" dirty="0">
                <a:solidFill>
                  <a:srgbClr val="00B050"/>
                </a:solidFill>
                <a:latin typeface="Consolas" pitchFamily="49" charset="0"/>
                <a:cs typeface="Consolas" pitchFamily="49" charset="0"/>
              </a:endParaRPr>
            </a:p>
          </p:txBody>
        </p:sp>
        <p:sp>
          <p:nvSpPr>
            <p:cNvPr id="12" name="椭圆 11"/>
            <p:cNvSpPr/>
            <p:nvPr/>
          </p:nvSpPr>
          <p:spPr>
            <a:xfrm>
              <a:off x="4000497" y="1520812"/>
              <a:ext cx="1939032" cy="714380"/>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cxnSp>
          <p:nvCxnSpPr>
            <p:cNvPr id="14" name="直接连接符 13"/>
            <p:cNvCxnSpPr/>
            <p:nvPr/>
          </p:nvCxnSpPr>
          <p:spPr>
            <a:xfrm rot="5400000">
              <a:off x="5451368" y="1316835"/>
              <a:ext cx="285752" cy="214314"/>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17" name="下箭头 16"/>
          <p:cNvSpPr/>
          <p:nvPr/>
        </p:nvSpPr>
        <p:spPr>
          <a:xfrm>
            <a:off x="3714744" y="3071810"/>
            <a:ext cx="214314"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15" name="灯片编号占位符 14"/>
          <p:cNvSpPr>
            <a:spLocks noGrp="1"/>
          </p:cNvSpPr>
          <p:nvPr>
            <p:ph type="sldNum" sz="quarter" idx="12"/>
          </p:nvPr>
        </p:nvSpPr>
        <p:spPr/>
        <p:txBody>
          <a:bodyPr/>
          <a:lstStyle/>
          <a:p>
            <a:fld id="{61B62B3A-2870-408C-9F18-2C674C90AA9B}" type="slidenum">
              <a:rPr lang="en-US" altLang="zh-CN" smtClean="0"/>
              <a:pPr/>
              <a:t>33</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785786" y="2214554"/>
            <a:ext cx="5929354" cy="396904"/>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1800" smtClean="0">
                <a:solidFill>
                  <a:srgbClr val="3333FF"/>
                </a:solidFill>
                <a:latin typeface="Consolas" pitchFamily="49" charset="0"/>
                <a:ea typeface="楷体" pitchFamily="49" charset="-122"/>
                <a:cs typeface="Consolas" pitchFamily="49" charset="0"/>
              </a:rPr>
              <a:t>利用</a:t>
            </a:r>
            <a:r>
              <a:rPr kumimoji="1" lang="zh-CN" altLang="en-US" sz="1800" dirty="0">
                <a:solidFill>
                  <a:srgbClr val="3333FF"/>
                </a:solidFill>
                <a:latin typeface="Consolas" pitchFamily="49" charset="0"/>
                <a:ea typeface="楷体" pitchFamily="49" charset="-122"/>
                <a:cs typeface="Consolas" pitchFamily="49" charset="0"/>
              </a:rPr>
              <a:t>败者树实现</a:t>
            </a:r>
            <a:r>
              <a:rPr kumimoji="1" lang="en-US" altLang="zh-CN" sz="1800" i="1" dirty="0">
                <a:solidFill>
                  <a:srgbClr val="3333FF"/>
                </a:solidFill>
                <a:latin typeface="Consolas" pitchFamily="49" charset="0"/>
                <a:ea typeface="楷体" pitchFamily="49" charset="-122"/>
                <a:cs typeface="Consolas" pitchFamily="49" charset="0"/>
              </a:rPr>
              <a:t>k</a:t>
            </a:r>
            <a:r>
              <a:rPr kumimoji="1" lang="zh-CN" altLang="en-US" sz="1800" dirty="0">
                <a:solidFill>
                  <a:srgbClr val="3333FF"/>
                </a:solidFill>
                <a:latin typeface="Consolas" pitchFamily="49" charset="0"/>
                <a:ea typeface="楷体" pitchFamily="49" charset="-122"/>
                <a:cs typeface="Consolas" pitchFamily="49" charset="0"/>
              </a:rPr>
              <a:t>路平衡归并的</a:t>
            </a:r>
            <a:r>
              <a:rPr kumimoji="1" lang="zh-CN" altLang="en-US" sz="1800">
                <a:solidFill>
                  <a:srgbClr val="3333FF"/>
                </a:solidFill>
                <a:latin typeface="Consolas" pitchFamily="49" charset="0"/>
                <a:ea typeface="楷体" pitchFamily="49" charset="-122"/>
                <a:cs typeface="Consolas" pitchFamily="49" charset="0"/>
              </a:rPr>
              <a:t>过程</a:t>
            </a:r>
            <a:r>
              <a:rPr kumimoji="1" lang="zh-CN" altLang="en-US" sz="1800" smtClean="0">
                <a:solidFill>
                  <a:srgbClr val="3333FF"/>
                </a:solidFill>
                <a:latin typeface="Consolas" pitchFamily="49" charset="0"/>
                <a:ea typeface="楷体" pitchFamily="49" charset="-122"/>
                <a:cs typeface="Consolas" pitchFamily="49" charset="0"/>
              </a:rPr>
              <a:t>是：</a:t>
            </a:r>
            <a:r>
              <a:rPr kumimoji="1" lang="zh-CN" altLang="en-US" sz="1800">
                <a:solidFill>
                  <a:srgbClr val="3333FF"/>
                </a:solidFill>
                <a:latin typeface="Consolas" pitchFamily="49" charset="0"/>
                <a:ea typeface="楷体" pitchFamily="49" charset="-122"/>
                <a:cs typeface="Consolas" pitchFamily="49" charset="0"/>
              </a:rPr>
              <a:t>　</a:t>
            </a:r>
            <a:endParaRPr kumimoji="1" lang="zh-CN" altLang="en-US" sz="1800" dirty="0">
              <a:solidFill>
                <a:srgbClr val="3333FF"/>
              </a:solidFill>
              <a:latin typeface="Consolas" pitchFamily="49" charset="0"/>
              <a:ea typeface="楷体" pitchFamily="49" charset="-122"/>
              <a:cs typeface="Consolas" pitchFamily="49" charset="0"/>
            </a:endParaRPr>
          </a:p>
        </p:txBody>
      </p:sp>
      <p:sp>
        <p:nvSpPr>
          <p:cNvPr id="9219" name="Text Box 3"/>
          <p:cNvSpPr txBox="1">
            <a:spLocks noChangeArrowheads="1"/>
          </p:cNvSpPr>
          <p:nvPr/>
        </p:nvSpPr>
        <p:spPr bwMode="auto">
          <a:xfrm>
            <a:off x="358774" y="465138"/>
            <a:ext cx="4999044" cy="43088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pPr>
              <a:spcBef>
                <a:spcPct val="50000"/>
              </a:spcBef>
            </a:pPr>
            <a:r>
              <a:rPr lang="en-US" altLang="zh-CN" sz="2200" smtClean="0">
                <a:solidFill>
                  <a:schemeClr val="bg1"/>
                </a:solidFill>
                <a:latin typeface="Consolas" pitchFamily="49" charset="0"/>
                <a:ea typeface="微软雅黑" pitchFamily="34" charset="-122"/>
                <a:cs typeface="Consolas" pitchFamily="49" charset="0"/>
              </a:rPr>
              <a:t>2</a:t>
            </a:r>
            <a:r>
              <a:rPr lang="zh-CN" altLang="en-US" sz="2200" smtClean="0">
                <a:solidFill>
                  <a:schemeClr val="bg1"/>
                </a:solidFill>
                <a:latin typeface="Consolas" pitchFamily="49" charset="0"/>
                <a:ea typeface="微软雅黑" pitchFamily="34" charset="-122"/>
                <a:cs typeface="Consolas" pitchFamily="49" charset="0"/>
              </a:rPr>
              <a:t>、利</a:t>
            </a:r>
            <a:r>
              <a:rPr lang="zh-CN" altLang="en-US" sz="2200" dirty="0" smtClean="0">
                <a:solidFill>
                  <a:schemeClr val="bg1"/>
                </a:solidFill>
                <a:latin typeface="Consolas" pitchFamily="49" charset="0"/>
                <a:ea typeface="微软雅黑" pitchFamily="34" charset="-122"/>
                <a:cs typeface="Consolas" pitchFamily="49" charset="0"/>
              </a:rPr>
              <a:t>用</a:t>
            </a:r>
            <a:r>
              <a:rPr kumimoji="1" lang="zh-CN" altLang="en-US" sz="2200" dirty="0" smtClean="0">
                <a:solidFill>
                  <a:schemeClr val="bg1"/>
                </a:solidFill>
                <a:latin typeface="Consolas" pitchFamily="49" charset="0"/>
                <a:ea typeface="微软雅黑" pitchFamily="34" charset="-122"/>
                <a:cs typeface="Consolas" pitchFamily="49" charset="0"/>
              </a:rPr>
              <a:t>败者树实现</a:t>
            </a:r>
            <a:r>
              <a:rPr lang="en-US" altLang="zh-CN" sz="2200" i="1" dirty="0" smtClean="0">
                <a:solidFill>
                  <a:schemeClr val="bg1"/>
                </a:solidFill>
                <a:latin typeface="Consolas" pitchFamily="49" charset="0"/>
                <a:ea typeface="微软雅黑" pitchFamily="34" charset="-122"/>
                <a:cs typeface="Consolas" pitchFamily="49" charset="0"/>
              </a:rPr>
              <a:t>k</a:t>
            </a:r>
            <a:r>
              <a:rPr lang="zh-CN" altLang="en-US" sz="2200" dirty="0">
                <a:solidFill>
                  <a:schemeClr val="bg1"/>
                </a:solidFill>
                <a:latin typeface="Consolas" pitchFamily="49" charset="0"/>
                <a:ea typeface="微软雅黑" pitchFamily="34" charset="-122"/>
                <a:cs typeface="Consolas" pitchFamily="49" charset="0"/>
              </a:rPr>
              <a:t>路平衡归并过程</a:t>
            </a:r>
          </a:p>
        </p:txBody>
      </p:sp>
      <p:sp>
        <p:nvSpPr>
          <p:cNvPr id="5" name="TextBox 4"/>
          <p:cNvSpPr txBox="1"/>
          <p:nvPr/>
        </p:nvSpPr>
        <p:spPr>
          <a:xfrm>
            <a:off x="500034" y="1372922"/>
            <a:ext cx="8072494" cy="502702"/>
          </a:xfrm>
          <a:prstGeom prst="rect">
            <a:avLst/>
          </a:prstGeom>
          <a:noFill/>
        </p:spPr>
        <p:txBody>
          <a:bodyPr wrap="square" rtlCol="0">
            <a:spAutoFit/>
          </a:bodyPr>
          <a:lstStyle/>
          <a:p>
            <a:pPr algn="l">
              <a:lnSpc>
                <a:spcPts val="3200"/>
              </a:lnSpc>
            </a:pPr>
            <a:r>
              <a:rPr kumimoji="1" lang="zh-CN" altLang="en-US" sz="1800" smtClean="0">
                <a:solidFill>
                  <a:srgbClr val="FF0000"/>
                </a:solidFill>
                <a:latin typeface="方正启体简体" pitchFamily="65" charset="-122"/>
                <a:ea typeface="方正启体简体" pitchFamily="65" charset="-122"/>
                <a:cs typeface="Consolas" pitchFamily="49" charset="0"/>
              </a:rPr>
              <a:t>败者树</a:t>
            </a:r>
            <a:r>
              <a:rPr kumimoji="1" lang="zh-CN" altLang="en-US" sz="1800" smtClean="0">
                <a:solidFill>
                  <a:srgbClr val="3333FF"/>
                </a:solidFill>
                <a:latin typeface="Consolas" pitchFamily="49" charset="0"/>
                <a:ea typeface="楷体" pitchFamily="49" charset="-122"/>
                <a:cs typeface="Consolas" pitchFamily="49" charset="0"/>
              </a:rPr>
              <a:t>用于</a:t>
            </a:r>
            <a:r>
              <a:rPr lang="zh-CN" altLang="en-US" sz="1800" smtClean="0">
                <a:solidFill>
                  <a:srgbClr val="3333FF"/>
                </a:solidFill>
                <a:latin typeface="Consolas" pitchFamily="49" charset="0"/>
                <a:ea typeface="楷体" pitchFamily="49" charset="-122"/>
                <a:cs typeface="Consolas" pitchFamily="49" charset="0"/>
              </a:rPr>
              <a:t>在</a:t>
            </a:r>
            <a:r>
              <a:rPr lang="en-US" altLang="zh-CN" sz="1800" i="1" smtClean="0">
                <a:solidFill>
                  <a:srgbClr val="3333FF"/>
                </a:solidFill>
                <a:latin typeface="Consolas" pitchFamily="49" charset="0"/>
                <a:ea typeface="楷体" pitchFamily="49" charset="-122"/>
                <a:cs typeface="Consolas" pitchFamily="49" charset="0"/>
              </a:rPr>
              <a:t>k</a:t>
            </a:r>
            <a:r>
              <a:rPr lang="zh-CN" altLang="en-US" sz="1800" smtClean="0">
                <a:solidFill>
                  <a:srgbClr val="3333FF"/>
                </a:solidFill>
                <a:latin typeface="Consolas" pitchFamily="49" charset="0"/>
                <a:ea typeface="楷体" pitchFamily="49" charset="-122"/>
                <a:cs typeface="Consolas" pitchFamily="49" charset="0"/>
              </a:rPr>
              <a:t>个记录中选取最小关键字的记录</a:t>
            </a:r>
            <a:r>
              <a:rPr kumimoji="1" lang="zh-CN" altLang="en-US" sz="1800" smtClean="0">
                <a:solidFill>
                  <a:srgbClr val="3333FF"/>
                </a:solidFill>
                <a:latin typeface="Consolas" pitchFamily="49" charset="0"/>
                <a:ea typeface="楷体" pitchFamily="49" charset="-122"/>
                <a:cs typeface="Consolas" pitchFamily="49" charset="0"/>
              </a:rPr>
              <a:t>。败者树类似于堆排序中的</a:t>
            </a:r>
            <a:r>
              <a:rPr kumimoji="1" lang="zh-CN" altLang="en-US" sz="1800" smtClean="0">
                <a:solidFill>
                  <a:srgbClr val="FF0000"/>
                </a:solidFill>
                <a:latin typeface="Consolas" pitchFamily="49" charset="0"/>
                <a:ea typeface="楷体" pitchFamily="49" charset="-122"/>
                <a:cs typeface="Consolas" pitchFamily="49" charset="0"/>
              </a:rPr>
              <a:t>堆</a:t>
            </a:r>
            <a:r>
              <a:rPr kumimoji="1" lang="zh-CN" altLang="en-US" sz="1800" smtClean="0">
                <a:solidFill>
                  <a:srgbClr val="3333FF"/>
                </a:solidFill>
                <a:latin typeface="Consolas" pitchFamily="49" charset="0"/>
                <a:ea typeface="楷体" pitchFamily="49" charset="-122"/>
                <a:cs typeface="Consolas" pitchFamily="49" charset="0"/>
              </a:rPr>
              <a:t>。</a:t>
            </a:r>
            <a:endParaRPr lang="zh-CN" altLang="en-US" sz="1800">
              <a:solidFill>
                <a:srgbClr val="3333FF"/>
              </a:solidFill>
              <a:latin typeface="Consolas" pitchFamily="49" charset="0"/>
              <a:ea typeface="楷体" pitchFamily="49" charset="-122"/>
              <a:cs typeface="Consolas" pitchFamily="49" charset="0"/>
            </a:endParaRPr>
          </a:p>
        </p:txBody>
      </p:sp>
      <p:sp>
        <p:nvSpPr>
          <p:cNvPr id="7" name="TextBox 6"/>
          <p:cNvSpPr txBox="1"/>
          <p:nvPr/>
        </p:nvSpPr>
        <p:spPr>
          <a:xfrm>
            <a:off x="928662" y="2928934"/>
            <a:ext cx="5715040" cy="10225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72000" bIns="108000" rtlCol="0">
            <a:spAutoFit/>
          </a:bodyPr>
          <a:lstStyle/>
          <a:p>
            <a:pPr marL="457200" indent="-457200" algn="l">
              <a:lnSpc>
                <a:spcPct val="150000"/>
              </a:lnSpc>
              <a:buBlip>
                <a:blip r:embed="rId2"/>
              </a:buBlip>
            </a:pPr>
            <a:r>
              <a:rPr kumimoji="1" lang="zh-CN" altLang="en-US" sz="1800" smtClean="0">
                <a:solidFill>
                  <a:srgbClr val="3333FF"/>
                </a:solidFill>
                <a:latin typeface="Consolas" pitchFamily="49" charset="0"/>
                <a:ea typeface="仿宋" pitchFamily="49" charset="-122"/>
                <a:cs typeface="Consolas" pitchFamily="49" charset="0"/>
              </a:rPr>
              <a:t>先建立败者树。</a:t>
            </a:r>
            <a:endParaRPr kumimoji="1" lang="en-US" altLang="zh-CN" sz="1800" smtClean="0">
              <a:solidFill>
                <a:srgbClr val="3333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kumimoji="1" lang="zh-CN" altLang="en-US" sz="1800" smtClean="0">
                <a:solidFill>
                  <a:srgbClr val="3333FF"/>
                </a:solidFill>
                <a:latin typeface="Consolas" pitchFamily="49" charset="0"/>
                <a:ea typeface="仿宋" pitchFamily="49" charset="-122"/>
                <a:cs typeface="Consolas" pitchFamily="49" charset="0"/>
              </a:rPr>
              <a:t>然后对</a:t>
            </a:r>
            <a:r>
              <a:rPr kumimoji="1" lang="en-US" altLang="zh-CN" sz="1800" i="1" smtClean="0">
                <a:solidFill>
                  <a:srgbClr val="3333FF"/>
                </a:solidFill>
                <a:latin typeface="Consolas" pitchFamily="49" charset="0"/>
                <a:ea typeface="仿宋" pitchFamily="49" charset="-122"/>
                <a:cs typeface="Consolas" pitchFamily="49" charset="0"/>
              </a:rPr>
              <a:t>k</a:t>
            </a:r>
            <a:r>
              <a:rPr kumimoji="1" lang="zh-CN" altLang="en-US" sz="1800" smtClean="0">
                <a:solidFill>
                  <a:srgbClr val="3333FF"/>
                </a:solidFill>
                <a:latin typeface="Consolas" pitchFamily="49" charset="0"/>
                <a:ea typeface="仿宋" pitchFamily="49" charset="-122"/>
                <a:cs typeface="Consolas" pitchFamily="49" charset="0"/>
              </a:rPr>
              <a:t>个输入有序段进行</a:t>
            </a:r>
            <a:r>
              <a:rPr kumimoji="1" lang="en-US" altLang="zh-CN" sz="1800" i="1" smtClean="0">
                <a:solidFill>
                  <a:srgbClr val="3333FF"/>
                </a:solidFill>
                <a:latin typeface="Consolas" pitchFamily="49" charset="0"/>
                <a:ea typeface="仿宋" pitchFamily="49" charset="-122"/>
                <a:cs typeface="Consolas" pitchFamily="49" charset="0"/>
              </a:rPr>
              <a:t>k</a:t>
            </a:r>
            <a:r>
              <a:rPr kumimoji="1" lang="zh-CN" altLang="en-US" sz="1800" smtClean="0">
                <a:solidFill>
                  <a:srgbClr val="3333FF"/>
                </a:solidFill>
                <a:latin typeface="Consolas" pitchFamily="49" charset="0"/>
                <a:ea typeface="仿宋" pitchFamily="49" charset="-122"/>
                <a:cs typeface="Consolas" pitchFamily="49" charset="0"/>
              </a:rPr>
              <a:t>路平衡归并。</a:t>
            </a:r>
            <a:endParaRPr lang="zh-CN" altLang="en-US" sz="1800">
              <a:solidFill>
                <a:srgbClr val="3333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1B62B3A-2870-408C-9F18-2C674C90AA9B}" type="slidenum">
              <a:rPr lang="en-US" altLang="zh-CN" smtClean="0"/>
              <a:pPr/>
              <a:t>34</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85720" y="500042"/>
            <a:ext cx="8686800" cy="2765244"/>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lnSpc>
                <a:spcPct val="140000"/>
              </a:lnSpc>
            </a:pPr>
            <a:r>
              <a:rPr kumimoji="1" lang="zh-CN" altLang="en-US" sz="1800" smtClean="0">
                <a:solidFill>
                  <a:srgbClr val="3333FF"/>
                </a:solidFill>
                <a:latin typeface="Consolas" pitchFamily="49" charset="0"/>
                <a:ea typeface="楷体" pitchFamily="49" charset="-122"/>
                <a:cs typeface="Consolas" pitchFamily="49" charset="0"/>
              </a:rPr>
              <a:t> </a:t>
            </a:r>
            <a:r>
              <a:rPr kumimoji="1" lang="en-US" altLang="zh-CN" sz="1800" dirty="0" smtClean="0">
                <a:solidFill>
                  <a:srgbClr val="FF0000"/>
                </a:solidFill>
                <a:latin typeface="Consolas" pitchFamily="49" charset="0"/>
                <a:ea typeface="楷体" pitchFamily="49" charset="-122"/>
                <a:cs typeface="Consolas" pitchFamily="49" charset="0"/>
              </a:rPr>
              <a:t>【</a:t>
            </a:r>
            <a:r>
              <a:rPr kumimoji="1" lang="zh-CN" altLang="en-US" sz="1800">
                <a:solidFill>
                  <a:srgbClr val="FF0000"/>
                </a:solidFill>
                <a:latin typeface="Consolas" pitchFamily="49" charset="0"/>
                <a:ea typeface="楷体" pitchFamily="49" charset="-122"/>
                <a:cs typeface="Consolas" pitchFamily="49" charset="0"/>
              </a:rPr>
              <a:t>例</a:t>
            </a:r>
            <a:r>
              <a:rPr kumimoji="1" lang="en-US" altLang="zh-CN" sz="1800" smtClean="0">
                <a:solidFill>
                  <a:srgbClr val="FF0000"/>
                </a:solidFill>
                <a:latin typeface="Consolas" pitchFamily="49" charset="0"/>
                <a:ea typeface="楷体" pitchFamily="49" charset="-122"/>
                <a:cs typeface="Consolas" pitchFamily="49" charset="0"/>
              </a:rPr>
              <a:t>11-2】 </a:t>
            </a:r>
            <a:r>
              <a:rPr kumimoji="1" lang="zh-CN" altLang="en-US" sz="1800" dirty="0">
                <a:solidFill>
                  <a:srgbClr val="3333FF"/>
                </a:solidFill>
                <a:latin typeface="Consolas" pitchFamily="49" charset="0"/>
                <a:ea typeface="楷体" pitchFamily="49" charset="-122"/>
                <a:cs typeface="Consolas" pitchFamily="49" charset="0"/>
              </a:rPr>
              <a:t>设有</a:t>
            </a:r>
            <a:r>
              <a:rPr kumimoji="1" lang="en-US" altLang="zh-CN" sz="1800" dirty="0">
                <a:solidFill>
                  <a:srgbClr val="3333FF"/>
                </a:solidFill>
                <a:latin typeface="Consolas" pitchFamily="49" charset="0"/>
                <a:ea typeface="楷体" pitchFamily="49" charset="-122"/>
                <a:cs typeface="Consolas" pitchFamily="49" charset="0"/>
              </a:rPr>
              <a:t>5</a:t>
            </a:r>
            <a:r>
              <a:rPr kumimoji="1" lang="zh-CN" altLang="en-US" sz="1800" dirty="0">
                <a:solidFill>
                  <a:srgbClr val="3333FF"/>
                </a:solidFill>
                <a:latin typeface="Consolas" pitchFamily="49" charset="0"/>
                <a:ea typeface="楷体" pitchFamily="49" charset="-122"/>
                <a:cs typeface="Consolas" pitchFamily="49" charset="0"/>
              </a:rPr>
              <a:t>个初始</a:t>
            </a:r>
            <a:r>
              <a:rPr kumimoji="1" lang="zh-CN" altLang="en-US" sz="1800">
                <a:solidFill>
                  <a:srgbClr val="3333FF"/>
                </a:solidFill>
                <a:latin typeface="Consolas" pitchFamily="49" charset="0"/>
                <a:ea typeface="楷体" pitchFamily="49" charset="-122"/>
                <a:cs typeface="Consolas" pitchFamily="49" charset="0"/>
              </a:rPr>
              <a:t>归并</a:t>
            </a:r>
            <a:r>
              <a:rPr kumimoji="1" lang="zh-CN" altLang="en-US" sz="1800" smtClean="0">
                <a:solidFill>
                  <a:srgbClr val="3333FF"/>
                </a:solidFill>
                <a:latin typeface="Consolas" pitchFamily="49" charset="0"/>
                <a:ea typeface="楷体" pitchFamily="49" charset="-122"/>
                <a:cs typeface="Consolas" pitchFamily="49" charset="0"/>
              </a:rPr>
              <a:t>段，它们</a:t>
            </a:r>
            <a:r>
              <a:rPr kumimoji="1" lang="zh-CN" altLang="en-US" sz="1800" dirty="0">
                <a:solidFill>
                  <a:srgbClr val="3333FF"/>
                </a:solidFill>
                <a:latin typeface="Consolas" pitchFamily="49" charset="0"/>
                <a:ea typeface="楷体" pitchFamily="49" charset="-122"/>
                <a:cs typeface="Consolas" pitchFamily="49" charset="0"/>
              </a:rPr>
              <a:t>中各记录的关键字分别是：</a:t>
            </a:r>
          </a:p>
          <a:p>
            <a:pPr algn="l">
              <a:lnSpc>
                <a:spcPct val="140000"/>
              </a:lnSpc>
            </a:pPr>
            <a:r>
              <a:rPr kumimoji="1" lang="zh-CN" altLang="en-US" sz="1800">
                <a:solidFill>
                  <a:srgbClr val="3333FF"/>
                </a:solidFill>
                <a:latin typeface="Consolas" pitchFamily="49" charset="0"/>
                <a:ea typeface="楷体" pitchFamily="49" charset="-122"/>
                <a:cs typeface="Consolas" pitchFamily="49" charset="0"/>
              </a:rPr>
              <a:t>	</a:t>
            </a:r>
            <a:r>
              <a:rPr kumimoji="1" lang="en-US" altLang="zh-CN" sz="1800" smtClean="0">
                <a:solidFill>
                  <a:srgbClr val="3333FF"/>
                </a:solidFill>
                <a:latin typeface="Consolas" pitchFamily="49" charset="0"/>
                <a:ea typeface="楷体" pitchFamily="49" charset="-122"/>
                <a:cs typeface="Consolas" pitchFamily="49" charset="0"/>
              </a:rPr>
              <a:t>F</a:t>
            </a:r>
            <a:r>
              <a:rPr kumimoji="1" lang="en-US" altLang="zh-CN" sz="1800" baseline="-25000" smtClean="0">
                <a:solidFill>
                  <a:srgbClr val="3333FF"/>
                </a:solidFill>
                <a:latin typeface="Consolas" pitchFamily="49" charset="0"/>
                <a:ea typeface="楷体" pitchFamily="49" charset="-122"/>
                <a:cs typeface="Consolas" pitchFamily="49" charset="0"/>
              </a:rPr>
              <a:t>0</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{17</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21</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 </a:t>
            </a:r>
          </a:p>
          <a:p>
            <a:pPr algn="l">
              <a:lnSpc>
                <a:spcPct val="140000"/>
              </a:lnSpc>
            </a:pPr>
            <a:r>
              <a:rPr kumimoji="1" lang="en-US" altLang="zh-CN" sz="1800">
                <a:solidFill>
                  <a:srgbClr val="3333FF"/>
                </a:solidFill>
                <a:latin typeface="Consolas" pitchFamily="49" charset="0"/>
                <a:ea typeface="楷体" pitchFamily="49" charset="-122"/>
                <a:cs typeface="Consolas" pitchFamily="49" charset="0"/>
              </a:rPr>
              <a:t>	</a:t>
            </a:r>
            <a:r>
              <a:rPr kumimoji="1" lang="en-US" altLang="zh-CN" sz="1800" smtClean="0">
                <a:solidFill>
                  <a:srgbClr val="3333FF"/>
                </a:solidFill>
                <a:latin typeface="Consolas" pitchFamily="49" charset="0"/>
                <a:ea typeface="楷体" pitchFamily="49" charset="-122"/>
                <a:cs typeface="Consolas" pitchFamily="49" charset="0"/>
              </a:rPr>
              <a:t>F</a:t>
            </a:r>
            <a:r>
              <a:rPr kumimoji="1" lang="en-US" altLang="zh-CN" sz="1800" baseline="-25000" smtClean="0">
                <a:solidFill>
                  <a:srgbClr val="3333FF"/>
                </a:solidFill>
                <a:latin typeface="Consolas" pitchFamily="49" charset="0"/>
                <a:ea typeface="楷体" pitchFamily="49" charset="-122"/>
                <a:cs typeface="Consolas" pitchFamily="49" charset="0"/>
              </a:rPr>
              <a:t>1</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{5</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44</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a:t>
            </a:r>
          </a:p>
          <a:p>
            <a:pPr algn="l">
              <a:lnSpc>
                <a:spcPct val="140000"/>
              </a:lnSpc>
            </a:pPr>
            <a:r>
              <a:rPr kumimoji="1" lang="en-US" altLang="zh-CN" sz="1800">
                <a:solidFill>
                  <a:srgbClr val="3333FF"/>
                </a:solidFill>
                <a:latin typeface="Consolas" pitchFamily="49" charset="0"/>
                <a:ea typeface="楷体" pitchFamily="49" charset="-122"/>
                <a:cs typeface="Consolas" pitchFamily="49" charset="0"/>
              </a:rPr>
              <a:t>	</a:t>
            </a:r>
            <a:r>
              <a:rPr kumimoji="1" lang="en-US" altLang="zh-CN" sz="1800" smtClean="0">
                <a:solidFill>
                  <a:srgbClr val="3333FF"/>
                </a:solidFill>
                <a:latin typeface="Consolas" pitchFamily="49" charset="0"/>
                <a:ea typeface="楷体" pitchFamily="49" charset="-122"/>
                <a:cs typeface="Consolas" pitchFamily="49" charset="0"/>
              </a:rPr>
              <a:t>F</a:t>
            </a:r>
            <a:r>
              <a:rPr kumimoji="1" lang="en-US" altLang="zh-CN" sz="1800" baseline="-25000" smtClean="0">
                <a:solidFill>
                  <a:srgbClr val="3333FF"/>
                </a:solidFill>
                <a:latin typeface="Consolas" pitchFamily="49" charset="0"/>
                <a:ea typeface="楷体" pitchFamily="49" charset="-122"/>
                <a:cs typeface="Consolas" pitchFamily="49" charset="0"/>
              </a:rPr>
              <a:t>2</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{10</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12</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 </a:t>
            </a:r>
          </a:p>
          <a:p>
            <a:pPr algn="l">
              <a:lnSpc>
                <a:spcPct val="140000"/>
              </a:lnSpc>
            </a:pPr>
            <a:r>
              <a:rPr kumimoji="1" lang="en-US" altLang="zh-CN" sz="1800">
                <a:solidFill>
                  <a:srgbClr val="3333FF"/>
                </a:solidFill>
                <a:latin typeface="Consolas" pitchFamily="49" charset="0"/>
                <a:ea typeface="楷体" pitchFamily="49" charset="-122"/>
                <a:cs typeface="Consolas" pitchFamily="49" charset="0"/>
              </a:rPr>
              <a:t>	</a:t>
            </a:r>
            <a:r>
              <a:rPr kumimoji="1" lang="en-US" altLang="zh-CN" sz="1800" smtClean="0">
                <a:solidFill>
                  <a:srgbClr val="3333FF"/>
                </a:solidFill>
                <a:latin typeface="Consolas" pitchFamily="49" charset="0"/>
                <a:ea typeface="楷体" pitchFamily="49" charset="-122"/>
                <a:cs typeface="Consolas" pitchFamily="49" charset="0"/>
              </a:rPr>
              <a:t>F</a:t>
            </a:r>
            <a:r>
              <a:rPr kumimoji="1" lang="en-US" altLang="zh-CN" sz="1800" baseline="-25000" smtClean="0">
                <a:solidFill>
                  <a:srgbClr val="3333FF"/>
                </a:solidFill>
                <a:latin typeface="Consolas" pitchFamily="49" charset="0"/>
                <a:ea typeface="楷体" pitchFamily="49" charset="-122"/>
                <a:cs typeface="Consolas" pitchFamily="49" charset="0"/>
              </a:rPr>
              <a:t>3</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{29</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32</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 </a:t>
            </a:r>
          </a:p>
          <a:p>
            <a:pPr algn="l">
              <a:lnSpc>
                <a:spcPct val="140000"/>
              </a:lnSpc>
            </a:pPr>
            <a:r>
              <a:rPr kumimoji="1" lang="en-US" altLang="zh-CN" sz="1800">
                <a:solidFill>
                  <a:srgbClr val="3333FF"/>
                </a:solidFill>
                <a:latin typeface="Consolas" pitchFamily="49" charset="0"/>
                <a:ea typeface="楷体" pitchFamily="49" charset="-122"/>
                <a:cs typeface="Consolas" pitchFamily="49" charset="0"/>
              </a:rPr>
              <a:t>	</a:t>
            </a:r>
            <a:r>
              <a:rPr kumimoji="1" lang="en-US" altLang="zh-CN" sz="1800" smtClean="0">
                <a:solidFill>
                  <a:srgbClr val="3333FF"/>
                </a:solidFill>
                <a:latin typeface="Consolas" pitchFamily="49" charset="0"/>
                <a:ea typeface="楷体" pitchFamily="49" charset="-122"/>
                <a:cs typeface="Consolas" pitchFamily="49" charset="0"/>
              </a:rPr>
              <a:t>F</a:t>
            </a:r>
            <a:r>
              <a:rPr kumimoji="1" lang="en-US" altLang="zh-CN" sz="1800" baseline="-25000" smtClean="0">
                <a:solidFill>
                  <a:srgbClr val="3333FF"/>
                </a:solidFill>
                <a:latin typeface="Consolas" pitchFamily="49" charset="0"/>
                <a:ea typeface="楷体" pitchFamily="49" charset="-122"/>
                <a:cs typeface="Consolas" pitchFamily="49" charset="0"/>
              </a:rPr>
              <a:t>4</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{15</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3333FF"/>
                </a:solidFill>
                <a:latin typeface="Consolas" pitchFamily="49" charset="0"/>
                <a:ea typeface="楷体" pitchFamily="49" charset="-122"/>
                <a:cs typeface="Consolas" pitchFamily="49" charset="0"/>
              </a:rPr>
              <a:t>56</a:t>
            </a:r>
            <a:r>
              <a:rPr kumimoji="1" lang="zh-CN" altLang="en-US" sz="1800" smtClean="0">
                <a:solidFill>
                  <a:srgbClr val="3333FF"/>
                </a:solidFill>
                <a:latin typeface="Consolas" pitchFamily="49" charset="0"/>
                <a:ea typeface="楷体" pitchFamily="49" charset="-122"/>
                <a:cs typeface="Consolas" pitchFamily="49" charset="0"/>
              </a:rPr>
              <a:t>，</a:t>
            </a:r>
            <a:r>
              <a:rPr kumimoji="1" lang="en-US" altLang="zh-CN" sz="1800" smtClean="0">
                <a:solidFill>
                  <a:srgbClr val="FF00FF"/>
                </a:solidFill>
                <a:latin typeface="Consolas" pitchFamily="49" charset="0"/>
                <a:ea typeface="楷体" pitchFamily="49" charset="-122"/>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a:t>
            </a:r>
          </a:p>
          <a:p>
            <a:pPr algn="l">
              <a:lnSpc>
                <a:spcPct val="140000"/>
              </a:lnSpc>
            </a:pPr>
            <a:r>
              <a:rPr kumimoji="1" lang="zh-CN" altLang="en-US" sz="1800" smtClean="0">
                <a:solidFill>
                  <a:srgbClr val="3333FF"/>
                </a:solidFill>
                <a:latin typeface="Consolas" pitchFamily="49" charset="0"/>
                <a:ea typeface="楷体" pitchFamily="49" charset="-122"/>
                <a:cs typeface="Consolas" pitchFamily="49" charset="0"/>
              </a:rPr>
              <a:t>其中，∞</a:t>
            </a:r>
            <a:r>
              <a:rPr kumimoji="1" lang="zh-CN" altLang="en-US" sz="1800" dirty="0">
                <a:solidFill>
                  <a:srgbClr val="3333FF"/>
                </a:solidFill>
                <a:latin typeface="Consolas" pitchFamily="49" charset="0"/>
                <a:ea typeface="楷体" pitchFamily="49" charset="-122"/>
                <a:cs typeface="Consolas" pitchFamily="49" charset="0"/>
              </a:rPr>
              <a:t>是段结束标志。说明利用败者树进行</a:t>
            </a:r>
            <a:r>
              <a:rPr kumimoji="1" lang="en-US" altLang="zh-CN" sz="1800" i="1" dirty="0">
                <a:solidFill>
                  <a:srgbClr val="3333FF"/>
                </a:solidFill>
                <a:latin typeface="Consolas" pitchFamily="49" charset="0"/>
                <a:ea typeface="楷体" pitchFamily="49" charset="-122"/>
                <a:cs typeface="Consolas" pitchFamily="49" charset="0"/>
              </a:rPr>
              <a:t>k</a:t>
            </a:r>
            <a:r>
              <a:rPr kumimoji="1" lang="en-US" altLang="zh-CN" sz="1800" dirty="0">
                <a:solidFill>
                  <a:srgbClr val="3333FF"/>
                </a:solidFill>
                <a:latin typeface="Consolas" pitchFamily="49" charset="0"/>
                <a:ea typeface="楷体" pitchFamily="49" charset="-122"/>
                <a:cs typeface="Consolas" pitchFamily="49" charset="0"/>
              </a:rPr>
              <a:t>=5</a:t>
            </a:r>
            <a:r>
              <a:rPr kumimoji="1" lang="zh-CN" altLang="en-US" sz="1800" dirty="0">
                <a:solidFill>
                  <a:srgbClr val="3333FF"/>
                </a:solidFill>
                <a:latin typeface="Consolas" pitchFamily="49" charset="0"/>
                <a:ea typeface="楷体" pitchFamily="49" charset="-122"/>
                <a:cs typeface="Consolas" pitchFamily="49" charset="0"/>
              </a:rPr>
              <a:t>路平衡归并排序的过程。</a:t>
            </a:r>
          </a:p>
        </p:txBody>
      </p:sp>
      <p:sp>
        <p:nvSpPr>
          <p:cNvPr id="5" name="灯片编号占位符 4"/>
          <p:cNvSpPr>
            <a:spLocks noGrp="1"/>
          </p:cNvSpPr>
          <p:nvPr>
            <p:ph type="sldNum" sz="quarter" idx="12"/>
          </p:nvPr>
        </p:nvSpPr>
        <p:spPr/>
        <p:txBody>
          <a:bodyPr/>
          <a:lstStyle/>
          <a:p>
            <a:fld id="{61B62B3A-2870-408C-9F18-2C674C90AA9B}" type="slidenum">
              <a:rPr lang="en-US" altLang="zh-CN" smtClean="0"/>
              <a:pPr/>
              <a:t>35</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61" name="Text Box 33"/>
          <p:cNvSpPr txBox="1">
            <a:spLocks noChangeArrowheads="1"/>
          </p:cNvSpPr>
          <p:nvPr/>
        </p:nvSpPr>
        <p:spPr bwMode="auto">
          <a:xfrm>
            <a:off x="357158" y="142852"/>
            <a:ext cx="2447925" cy="400110"/>
          </a:xfrm>
          <a:prstGeom prst="rect">
            <a:avLst/>
          </a:prstGeom>
          <a:noFill/>
          <a:ln w="38100" algn="ctr">
            <a:noFill/>
            <a:miter lim="800000"/>
            <a:headEnd/>
            <a:tailEnd/>
          </a:ln>
          <a:effectLst/>
        </p:spPr>
        <p:txBody>
          <a:bodyPr>
            <a:spAutoFit/>
          </a:bodyPr>
          <a:lstStyle/>
          <a:p>
            <a:pPr algn="l">
              <a:spcBef>
                <a:spcPct val="50000"/>
              </a:spcBef>
            </a:pPr>
            <a:r>
              <a:rPr lang="en-US" altLang="zh-CN" sz="2000" smtClean="0">
                <a:solidFill>
                  <a:srgbClr val="FF0000"/>
                </a:solidFill>
                <a:latin typeface="Consolas" pitchFamily="49" charset="0"/>
                <a:ea typeface="华文中宋" pitchFamily="2" charset="-122"/>
                <a:cs typeface="Consolas" pitchFamily="49" charset="0"/>
                <a:sym typeface="Wingdings"/>
              </a:rPr>
              <a:t> </a:t>
            </a:r>
            <a:r>
              <a:rPr lang="zh-CN" altLang="en-US" sz="2000" smtClean="0">
                <a:solidFill>
                  <a:srgbClr val="FF0000"/>
                </a:solidFill>
                <a:latin typeface="Consolas" pitchFamily="49" charset="0"/>
                <a:ea typeface="华文中宋" pitchFamily="2" charset="-122"/>
                <a:cs typeface="Consolas" pitchFamily="49" charset="0"/>
              </a:rPr>
              <a:t>构</a:t>
            </a:r>
            <a:r>
              <a:rPr lang="zh-CN" altLang="en-US" sz="2000" dirty="0">
                <a:solidFill>
                  <a:srgbClr val="FF0000"/>
                </a:solidFill>
                <a:latin typeface="Consolas" pitchFamily="49" charset="0"/>
                <a:ea typeface="华文中宋" pitchFamily="2" charset="-122"/>
                <a:cs typeface="Consolas" pitchFamily="49" charset="0"/>
              </a:rPr>
              <a:t>建败者树</a:t>
            </a:r>
          </a:p>
        </p:txBody>
      </p:sp>
      <p:grpSp>
        <p:nvGrpSpPr>
          <p:cNvPr id="2" name="组合 40"/>
          <p:cNvGrpSpPr/>
          <p:nvPr/>
        </p:nvGrpSpPr>
        <p:grpSpPr>
          <a:xfrm>
            <a:off x="1714480" y="4234196"/>
            <a:ext cx="4781550" cy="1480820"/>
            <a:chOff x="1714480" y="4234196"/>
            <a:chExt cx="4781550" cy="1480820"/>
          </a:xfrm>
        </p:grpSpPr>
        <p:sp>
          <p:nvSpPr>
            <p:cNvPr id="99337" name="Freeform 9"/>
            <p:cNvSpPr>
              <a:spLocks/>
            </p:cNvSpPr>
            <p:nvPr/>
          </p:nvSpPr>
          <p:spPr bwMode="auto">
            <a:xfrm>
              <a:off x="2410440" y="4965716"/>
              <a:ext cx="226060" cy="344170"/>
            </a:xfrm>
            <a:custGeom>
              <a:avLst/>
              <a:gdLst/>
              <a:ahLst/>
              <a:cxnLst>
                <a:cxn ang="0">
                  <a:pos x="178" y="0"/>
                </a:cxn>
                <a:cxn ang="0">
                  <a:pos x="0" y="271"/>
                </a:cxn>
              </a:cxnLst>
              <a:rect l="0" t="0" r="r" b="b"/>
              <a:pathLst>
                <a:path w="178" h="271">
                  <a:moveTo>
                    <a:pt x="178" y="0"/>
                  </a:moveTo>
                  <a:lnTo>
                    <a:pt x="0" y="27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38" name="Line 10"/>
            <p:cNvSpPr>
              <a:spLocks noChangeShapeType="1"/>
            </p:cNvSpPr>
            <p:nvPr/>
          </p:nvSpPr>
          <p:spPr bwMode="auto">
            <a:xfrm>
              <a:off x="3097510" y="4965716"/>
              <a:ext cx="231140" cy="34544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43" name="Line 15"/>
            <p:cNvSpPr>
              <a:spLocks noChangeShapeType="1"/>
            </p:cNvSpPr>
            <p:nvPr/>
          </p:nvSpPr>
          <p:spPr bwMode="auto">
            <a:xfrm>
              <a:off x="3616940" y="4234196"/>
              <a:ext cx="231140" cy="34544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49" name="Freeform 21"/>
            <p:cNvSpPr>
              <a:spLocks/>
            </p:cNvSpPr>
            <p:nvPr/>
          </p:nvSpPr>
          <p:spPr bwMode="auto">
            <a:xfrm>
              <a:off x="5066010" y="4234196"/>
              <a:ext cx="220980" cy="353060"/>
            </a:xfrm>
            <a:custGeom>
              <a:avLst/>
              <a:gdLst/>
              <a:ahLst/>
              <a:cxnLst>
                <a:cxn ang="0">
                  <a:pos x="174" y="0"/>
                </a:cxn>
                <a:cxn ang="0">
                  <a:pos x="0" y="278"/>
                </a:cxn>
              </a:cxnLst>
              <a:rect l="0" t="0" r="r" b="b"/>
              <a:pathLst>
                <a:path w="174" h="278">
                  <a:moveTo>
                    <a:pt x="174" y="0"/>
                  </a:moveTo>
                  <a:lnTo>
                    <a:pt x="0" y="278"/>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32" name="Rectangle 4"/>
            <p:cNvSpPr>
              <a:spLocks noChangeArrowheads="1"/>
            </p:cNvSpPr>
            <p:nvPr/>
          </p:nvSpPr>
          <p:spPr bwMode="auto">
            <a:xfrm>
              <a:off x="2004040" y="5311156"/>
              <a:ext cx="632460" cy="40259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29</a:t>
              </a:r>
            </a:p>
          </p:txBody>
        </p:sp>
        <p:sp>
          <p:nvSpPr>
            <p:cNvPr id="99333" name="Text Box 5"/>
            <p:cNvSpPr txBox="1">
              <a:spLocks noChangeArrowheads="1"/>
            </p:cNvSpPr>
            <p:nvPr/>
          </p:nvSpPr>
          <p:spPr bwMode="auto">
            <a:xfrm>
              <a:off x="1714480" y="5392436"/>
              <a:ext cx="28829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F</a:t>
              </a:r>
              <a:r>
                <a:rPr lang="en-US" altLang="zh-CN" sz="1800" baseline="-25000">
                  <a:solidFill>
                    <a:srgbClr val="3333FF"/>
                  </a:solidFill>
                  <a:latin typeface="Consolas" pitchFamily="49" charset="0"/>
                  <a:cs typeface="Consolas" pitchFamily="49" charset="0"/>
                </a:rPr>
                <a:t>3</a:t>
              </a:r>
            </a:p>
          </p:txBody>
        </p:sp>
        <p:sp>
          <p:nvSpPr>
            <p:cNvPr id="99334" name="Rectangle 6"/>
            <p:cNvSpPr>
              <a:spLocks noChangeArrowheads="1"/>
            </p:cNvSpPr>
            <p:nvPr/>
          </p:nvSpPr>
          <p:spPr bwMode="auto">
            <a:xfrm>
              <a:off x="3213080" y="5311156"/>
              <a:ext cx="633730" cy="40386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15</a:t>
              </a:r>
            </a:p>
          </p:txBody>
        </p:sp>
        <p:sp>
          <p:nvSpPr>
            <p:cNvPr id="99335" name="Text Box 7"/>
            <p:cNvSpPr txBox="1">
              <a:spLocks noChangeArrowheads="1"/>
            </p:cNvSpPr>
            <p:nvPr/>
          </p:nvSpPr>
          <p:spPr bwMode="auto">
            <a:xfrm>
              <a:off x="2924790" y="5382276"/>
              <a:ext cx="28829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F</a:t>
              </a:r>
              <a:r>
                <a:rPr lang="en-US" altLang="zh-CN" sz="1800" baseline="-25000">
                  <a:solidFill>
                    <a:srgbClr val="3333FF"/>
                  </a:solidFill>
                  <a:latin typeface="Consolas" pitchFamily="49" charset="0"/>
                  <a:cs typeface="Consolas" pitchFamily="49" charset="0"/>
                </a:rPr>
                <a:t>4</a:t>
              </a:r>
            </a:p>
          </p:txBody>
        </p:sp>
        <p:sp>
          <p:nvSpPr>
            <p:cNvPr id="99339" name="Rectangle 11"/>
            <p:cNvSpPr>
              <a:spLocks noChangeArrowheads="1"/>
            </p:cNvSpPr>
            <p:nvPr/>
          </p:nvSpPr>
          <p:spPr bwMode="auto">
            <a:xfrm>
              <a:off x="3732510" y="4579636"/>
              <a:ext cx="632460" cy="40386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17</a:t>
              </a:r>
            </a:p>
          </p:txBody>
        </p:sp>
        <p:sp>
          <p:nvSpPr>
            <p:cNvPr id="99340" name="Text Box 12"/>
            <p:cNvSpPr txBox="1">
              <a:spLocks noChangeArrowheads="1"/>
            </p:cNvSpPr>
            <p:nvPr/>
          </p:nvSpPr>
          <p:spPr bwMode="auto">
            <a:xfrm>
              <a:off x="3910304" y="4997471"/>
              <a:ext cx="28829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FF"/>
                  </a:solidFill>
                  <a:latin typeface="Consolas" pitchFamily="49" charset="0"/>
                  <a:cs typeface="Consolas" pitchFamily="49" charset="0"/>
                </a:rPr>
                <a:t>F</a:t>
              </a:r>
              <a:r>
                <a:rPr lang="en-US" altLang="zh-CN" sz="1800" baseline="-25000" dirty="0" err="1">
                  <a:solidFill>
                    <a:srgbClr val="3333FF"/>
                  </a:solidFill>
                  <a:latin typeface="Consolas" pitchFamily="49" charset="0"/>
                  <a:cs typeface="Consolas" pitchFamily="49" charset="0"/>
                </a:rPr>
                <a:t>0</a:t>
              </a:r>
              <a:endParaRPr lang="en-US" altLang="zh-CN" sz="1800" baseline="-25000" dirty="0">
                <a:solidFill>
                  <a:srgbClr val="3333FF"/>
                </a:solidFill>
                <a:latin typeface="Consolas" pitchFamily="49" charset="0"/>
                <a:cs typeface="Consolas" pitchFamily="49" charset="0"/>
              </a:endParaRPr>
            </a:p>
          </p:txBody>
        </p:sp>
        <p:sp>
          <p:nvSpPr>
            <p:cNvPr id="99344" name="Rectangle 16"/>
            <p:cNvSpPr>
              <a:spLocks noChangeArrowheads="1"/>
            </p:cNvSpPr>
            <p:nvPr/>
          </p:nvSpPr>
          <p:spPr bwMode="auto">
            <a:xfrm>
              <a:off x="4654530" y="4579636"/>
              <a:ext cx="632460" cy="40386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5</a:t>
              </a:r>
            </a:p>
          </p:txBody>
        </p:sp>
        <p:sp>
          <p:nvSpPr>
            <p:cNvPr id="99345" name="Text Box 17"/>
            <p:cNvSpPr txBox="1">
              <a:spLocks noChangeArrowheads="1"/>
            </p:cNvSpPr>
            <p:nvPr/>
          </p:nvSpPr>
          <p:spPr bwMode="auto">
            <a:xfrm>
              <a:off x="4822173" y="4997471"/>
              <a:ext cx="28829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FF"/>
                  </a:solidFill>
                  <a:latin typeface="Consolas" pitchFamily="49" charset="0"/>
                  <a:cs typeface="Consolas" pitchFamily="49" charset="0"/>
                </a:rPr>
                <a:t>F</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99346" name="Rectangle 18"/>
            <p:cNvSpPr>
              <a:spLocks noChangeArrowheads="1"/>
            </p:cNvSpPr>
            <p:nvPr/>
          </p:nvSpPr>
          <p:spPr bwMode="auto">
            <a:xfrm>
              <a:off x="5863570" y="4579636"/>
              <a:ext cx="632460" cy="40386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10</a:t>
              </a:r>
            </a:p>
          </p:txBody>
        </p:sp>
        <p:sp>
          <p:nvSpPr>
            <p:cNvPr id="99347" name="Text Box 19"/>
            <p:cNvSpPr txBox="1">
              <a:spLocks noChangeArrowheads="1"/>
            </p:cNvSpPr>
            <p:nvPr/>
          </p:nvSpPr>
          <p:spPr bwMode="auto">
            <a:xfrm>
              <a:off x="6024868" y="4997471"/>
              <a:ext cx="28829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FF"/>
                  </a:solidFill>
                  <a:latin typeface="Consolas" pitchFamily="49" charset="0"/>
                  <a:cs typeface="Consolas" pitchFamily="49" charset="0"/>
                </a:rPr>
                <a:t>F</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99350" name="Line 22"/>
            <p:cNvSpPr>
              <a:spLocks noChangeShapeType="1"/>
            </p:cNvSpPr>
            <p:nvPr/>
          </p:nvSpPr>
          <p:spPr bwMode="auto">
            <a:xfrm>
              <a:off x="5748000" y="4234196"/>
              <a:ext cx="231140" cy="34544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grpSp>
      <p:grpSp>
        <p:nvGrpSpPr>
          <p:cNvPr id="3" name="组合 39"/>
          <p:cNvGrpSpPr/>
          <p:nvPr/>
        </p:nvGrpSpPr>
        <p:grpSpPr>
          <a:xfrm>
            <a:off x="2463780" y="3112786"/>
            <a:ext cx="3456940" cy="1887220"/>
            <a:chOff x="2463780" y="3112786"/>
            <a:chExt cx="3456940" cy="1887220"/>
          </a:xfrm>
        </p:grpSpPr>
        <p:sp>
          <p:nvSpPr>
            <p:cNvPr id="99351" name="Oval 23"/>
            <p:cNvSpPr>
              <a:spLocks noChangeArrowheads="1"/>
            </p:cNvSpPr>
            <p:nvPr/>
          </p:nvSpPr>
          <p:spPr bwMode="auto">
            <a:xfrm>
              <a:off x="4025880" y="3112786"/>
              <a:ext cx="806450" cy="4610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FF"/>
                </a:solidFill>
                <a:latin typeface="Consolas" pitchFamily="49" charset="0"/>
                <a:ea typeface="楷体" pitchFamily="49" charset="-122"/>
                <a:cs typeface="Consolas" pitchFamily="49" charset="0"/>
              </a:endParaRPr>
            </a:p>
          </p:txBody>
        </p:sp>
        <p:sp>
          <p:nvSpPr>
            <p:cNvPr id="99342" name="Freeform 14"/>
            <p:cNvSpPr>
              <a:spLocks/>
            </p:cNvSpPr>
            <p:nvPr/>
          </p:nvSpPr>
          <p:spPr bwMode="auto">
            <a:xfrm>
              <a:off x="2928600" y="4234196"/>
              <a:ext cx="227330" cy="309880"/>
            </a:xfrm>
            <a:custGeom>
              <a:avLst/>
              <a:gdLst/>
              <a:ahLst/>
              <a:cxnLst>
                <a:cxn ang="0">
                  <a:pos x="179" y="0"/>
                </a:cxn>
                <a:cxn ang="0">
                  <a:pos x="0" y="244"/>
                </a:cxn>
              </a:cxnLst>
              <a:rect l="0" t="0" r="r" b="b"/>
              <a:pathLst>
                <a:path w="179" h="244">
                  <a:moveTo>
                    <a:pt x="179" y="0"/>
                  </a:moveTo>
                  <a:lnTo>
                    <a:pt x="0" y="244"/>
                  </a:lnTo>
                </a:path>
              </a:pathLst>
            </a:cu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52" name="Freeform 24"/>
            <p:cNvSpPr>
              <a:spLocks/>
            </p:cNvSpPr>
            <p:nvPr/>
          </p:nvSpPr>
          <p:spPr bwMode="auto">
            <a:xfrm>
              <a:off x="3543280" y="3522996"/>
              <a:ext cx="657860" cy="311150"/>
            </a:xfrm>
            <a:custGeom>
              <a:avLst/>
              <a:gdLst/>
              <a:ahLst/>
              <a:cxnLst>
                <a:cxn ang="0">
                  <a:pos x="518" y="0"/>
                </a:cxn>
                <a:cxn ang="0">
                  <a:pos x="0" y="245"/>
                </a:cxn>
              </a:cxnLst>
              <a:rect l="0" t="0" r="r" b="b"/>
              <a:pathLst>
                <a:path w="518" h="245">
                  <a:moveTo>
                    <a:pt x="518" y="0"/>
                  </a:moveTo>
                  <a:lnTo>
                    <a:pt x="0" y="24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53" name="Freeform 25"/>
            <p:cNvSpPr>
              <a:spLocks/>
            </p:cNvSpPr>
            <p:nvPr/>
          </p:nvSpPr>
          <p:spPr bwMode="auto">
            <a:xfrm>
              <a:off x="4710410" y="3519186"/>
              <a:ext cx="615950" cy="314960"/>
            </a:xfrm>
            <a:custGeom>
              <a:avLst/>
              <a:gdLst/>
              <a:ahLst/>
              <a:cxnLst>
                <a:cxn ang="0">
                  <a:pos x="0" y="0"/>
                </a:cxn>
                <a:cxn ang="0">
                  <a:pos x="485" y="248"/>
                </a:cxn>
              </a:cxnLst>
              <a:rect l="0" t="0" r="r" b="b"/>
              <a:pathLst>
                <a:path w="485" h="248">
                  <a:moveTo>
                    <a:pt x="0" y="0"/>
                  </a:moveTo>
                  <a:lnTo>
                    <a:pt x="485" y="248"/>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36" name="Oval 8"/>
            <p:cNvSpPr>
              <a:spLocks noChangeArrowheads="1"/>
            </p:cNvSpPr>
            <p:nvPr/>
          </p:nvSpPr>
          <p:spPr bwMode="auto">
            <a:xfrm>
              <a:off x="2463780" y="4538996"/>
              <a:ext cx="806450" cy="4610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FF"/>
                </a:solidFill>
                <a:latin typeface="Consolas" pitchFamily="49" charset="0"/>
                <a:ea typeface="楷体" pitchFamily="49" charset="-122"/>
                <a:cs typeface="Consolas" pitchFamily="49" charset="0"/>
              </a:endParaRPr>
            </a:p>
          </p:txBody>
        </p:sp>
        <p:sp>
          <p:nvSpPr>
            <p:cNvPr id="99341" name="Oval 13"/>
            <p:cNvSpPr>
              <a:spLocks noChangeArrowheads="1"/>
            </p:cNvSpPr>
            <p:nvPr/>
          </p:nvSpPr>
          <p:spPr bwMode="auto">
            <a:xfrm>
              <a:off x="2983210" y="3807476"/>
              <a:ext cx="806450" cy="4610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FF"/>
                </a:solidFill>
                <a:latin typeface="Consolas" pitchFamily="49" charset="0"/>
                <a:ea typeface="楷体" pitchFamily="49" charset="-122"/>
                <a:cs typeface="Consolas" pitchFamily="49" charset="0"/>
              </a:endParaRPr>
            </a:p>
          </p:txBody>
        </p:sp>
        <p:sp>
          <p:nvSpPr>
            <p:cNvPr id="99348" name="Oval 20"/>
            <p:cNvSpPr>
              <a:spLocks noChangeArrowheads="1"/>
            </p:cNvSpPr>
            <p:nvPr/>
          </p:nvSpPr>
          <p:spPr bwMode="auto">
            <a:xfrm>
              <a:off x="5114270" y="3807476"/>
              <a:ext cx="806450" cy="4610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FF"/>
                </a:solidFill>
                <a:latin typeface="Consolas" pitchFamily="49" charset="0"/>
                <a:ea typeface="楷体" pitchFamily="49" charset="-122"/>
                <a:cs typeface="Consolas" pitchFamily="49" charset="0"/>
              </a:endParaRPr>
            </a:p>
          </p:txBody>
        </p:sp>
      </p:grpSp>
      <p:grpSp>
        <p:nvGrpSpPr>
          <p:cNvPr id="4" name="组合 41"/>
          <p:cNvGrpSpPr/>
          <p:nvPr/>
        </p:nvGrpSpPr>
        <p:grpSpPr>
          <a:xfrm>
            <a:off x="4025896" y="2436506"/>
            <a:ext cx="2727344" cy="681990"/>
            <a:chOff x="4025896" y="2436506"/>
            <a:chExt cx="2727344" cy="681990"/>
          </a:xfrm>
        </p:grpSpPr>
        <p:sp>
          <p:nvSpPr>
            <p:cNvPr id="99354" name="Oval 26"/>
            <p:cNvSpPr>
              <a:spLocks noChangeArrowheads="1"/>
            </p:cNvSpPr>
            <p:nvPr/>
          </p:nvSpPr>
          <p:spPr bwMode="auto">
            <a:xfrm>
              <a:off x="4025896" y="2436506"/>
              <a:ext cx="806450" cy="4610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solidFill>
                  <a:srgbClr val="3333CC"/>
                </a:solidFill>
                <a:latin typeface="Consolas" pitchFamily="49" charset="0"/>
                <a:ea typeface="楷体" pitchFamily="49" charset="-122"/>
                <a:cs typeface="Consolas" pitchFamily="49" charset="0"/>
              </a:endParaRPr>
            </a:p>
          </p:txBody>
        </p:sp>
        <p:sp>
          <p:nvSpPr>
            <p:cNvPr id="99356" name="Text Box 28"/>
            <p:cNvSpPr txBox="1">
              <a:spLocks noChangeArrowheads="1"/>
            </p:cNvSpPr>
            <p:nvPr/>
          </p:nvSpPr>
          <p:spPr bwMode="auto">
            <a:xfrm>
              <a:off x="4941566" y="2497466"/>
              <a:ext cx="1811674"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zh-CN" altLang="en-US" sz="1800">
                  <a:solidFill>
                    <a:srgbClr val="3333FF"/>
                  </a:solidFill>
                  <a:latin typeface="Consolas" pitchFamily="49" charset="0"/>
                  <a:ea typeface="仿宋" pitchFamily="49" charset="-122"/>
                  <a:cs typeface="Consolas" pitchFamily="49" charset="0"/>
                </a:rPr>
                <a:t>冠军（最小者）</a:t>
              </a:r>
            </a:p>
          </p:txBody>
        </p:sp>
        <p:sp>
          <p:nvSpPr>
            <p:cNvPr id="99355" name="Line 27"/>
            <p:cNvSpPr>
              <a:spLocks noChangeShapeType="1"/>
            </p:cNvSpPr>
            <p:nvPr/>
          </p:nvSpPr>
          <p:spPr bwMode="auto">
            <a:xfrm>
              <a:off x="4420866" y="2887356"/>
              <a:ext cx="0" cy="23114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99366" name="Text Box 38"/>
          <p:cNvSpPr txBox="1">
            <a:spLocks noChangeArrowheads="1"/>
          </p:cNvSpPr>
          <p:nvPr/>
        </p:nvSpPr>
        <p:spPr bwMode="auto">
          <a:xfrm>
            <a:off x="428596" y="642918"/>
            <a:ext cx="7572428" cy="477054"/>
          </a:xfrm>
          <a:prstGeom prst="rect">
            <a:avLst/>
          </a:prstGeom>
          <a:noFill/>
          <a:ln w="38100" algn="ctr">
            <a:noFill/>
            <a:miter lim="800000"/>
            <a:headEnd/>
            <a:tailEnd/>
          </a:ln>
          <a:effectLst/>
        </p:spPr>
        <p:txBody>
          <a:bodyPr wrap="square">
            <a:spAutoFit/>
          </a:bodyPr>
          <a:lstStyle/>
          <a:p>
            <a:pPr marL="457200" indent="-457200" algn="l">
              <a:lnSpc>
                <a:spcPts val="3000"/>
              </a:lnSpc>
              <a:spcBef>
                <a:spcPts val="0"/>
              </a:spcBef>
              <a:buBlip>
                <a:blip r:embed="rId2"/>
              </a:buBlip>
            </a:pPr>
            <a:r>
              <a:rPr lang="en-US" altLang="zh-CN" sz="1800" i="1" smtClean="0">
                <a:solidFill>
                  <a:srgbClr val="3333FF"/>
                </a:solidFill>
                <a:latin typeface="Consolas" pitchFamily="49" charset="0"/>
                <a:ea typeface="仿宋" pitchFamily="49" charset="-122"/>
                <a:cs typeface="Consolas" pitchFamily="49" charset="0"/>
              </a:rPr>
              <a:t>k</a:t>
            </a:r>
            <a:r>
              <a:rPr lang="en-US" altLang="zh-CN" sz="1800" smtClean="0">
                <a:solidFill>
                  <a:srgbClr val="3333FF"/>
                </a:solidFill>
                <a:latin typeface="Consolas" pitchFamily="49" charset="0"/>
                <a:ea typeface="仿宋" pitchFamily="49" charset="-122"/>
                <a:cs typeface="Consolas" pitchFamily="49" charset="0"/>
              </a:rPr>
              <a:t>=5</a:t>
            </a:r>
            <a:r>
              <a:rPr lang="zh-CN" altLang="en-US" sz="1800" smtClean="0">
                <a:solidFill>
                  <a:srgbClr val="3333FF"/>
                </a:solidFill>
                <a:latin typeface="Consolas" pitchFamily="49" charset="0"/>
                <a:ea typeface="仿宋" pitchFamily="49" charset="-122"/>
                <a:cs typeface="Consolas" pitchFamily="49" charset="0"/>
              </a:rPr>
              <a:t>：创建含有</a:t>
            </a:r>
            <a:r>
              <a:rPr lang="en-US" altLang="zh-CN" sz="1800" i="1" smtClean="0">
                <a:solidFill>
                  <a:srgbClr val="3333FF"/>
                </a:solidFill>
                <a:latin typeface="Consolas" pitchFamily="49" charset="0"/>
                <a:ea typeface="仿宋" pitchFamily="49" charset="-122"/>
                <a:cs typeface="Consolas" pitchFamily="49" charset="0"/>
              </a:rPr>
              <a:t>k</a:t>
            </a:r>
            <a:r>
              <a:rPr lang="zh-CN" altLang="en-US" sz="1800" smtClean="0">
                <a:solidFill>
                  <a:srgbClr val="3333FF"/>
                </a:solidFill>
                <a:latin typeface="Consolas" pitchFamily="49" charset="0"/>
                <a:ea typeface="仿宋" pitchFamily="49" charset="-122"/>
                <a:cs typeface="Consolas" pitchFamily="49" charset="0"/>
              </a:rPr>
              <a:t>个叶子结点的完全二叉树（结点个数最少）。</a:t>
            </a:r>
            <a:endParaRPr lang="en-US" altLang="zh-CN" sz="1800" smtClean="0">
              <a:solidFill>
                <a:srgbClr val="3333FF"/>
              </a:solidFill>
              <a:latin typeface="Consolas" pitchFamily="49" charset="0"/>
              <a:ea typeface="仿宋" pitchFamily="49" charset="-122"/>
              <a:cs typeface="Consolas" pitchFamily="49" charset="0"/>
            </a:endParaRPr>
          </a:p>
        </p:txBody>
      </p:sp>
      <p:sp>
        <p:nvSpPr>
          <p:cNvPr id="39" name="TextBox 38"/>
          <p:cNvSpPr txBox="1"/>
          <p:nvPr/>
        </p:nvSpPr>
        <p:spPr>
          <a:xfrm>
            <a:off x="857224" y="1214422"/>
            <a:ext cx="7358114" cy="784830"/>
          </a:xfrm>
          <a:prstGeom prst="rect">
            <a:avLst/>
          </a:prstGeom>
          <a:noFill/>
        </p:spPr>
        <p:txBody>
          <a:bodyPr wrap="square" rtlCol="0">
            <a:spAutoFit/>
          </a:bodyPr>
          <a:lstStyle/>
          <a:p>
            <a:pPr algn="l">
              <a:lnSpc>
                <a:spcPts val="2700"/>
              </a:lnSpc>
            </a:pPr>
            <a:r>
              <a:rPr lang="en-US" altLang="zh-CN" sz="1800" i="1" smtClean="0">
                <a:solidFill>
                  <a:srgbClr val="3333FF"/>
                </a:solidFill>
                <a:latin typeface="Consolas" pitchFamily="49" charset="0"/>
                <a:ea typeface="仿宋" pitchFamily="49" charset="-122"/>
                <a:cs typeface="Consolas" pitchFamily="49" charset="0"/>
              </a:rPr>
              <a:t>n</a:t>
            </a:r>
            <a:r>
              <a:rPr lang="en-US" altLang="zh-CN" sz="1800" baseline="-25000" smtClean="0">
                <a:solidFill>
                  <a:srgbClr val="3333FF"/>
                </a:solidFill>
                <a:latin typeface="Consolas" pitchFamily="49" charset="0"/>
                <a:ea typeface="仿宋" pitchFamily="49" charset="-122"/>
                <a:cs typeface="Consolas" pitchFamily="49" charset="0"/>
              </a:rPr>
              <a:t>2</a:t>
            </a:r>
            <a:r>
              <a:rPr lang="en-US" altLang="zh-CN" sz="1800" smtClean="0">
                <a:solidFill>
                  <a:srgbClr val="3333FF"/>
                </a:solidFill>
                <a:latin typeface="Consolas" pitchFamily="49" charset="0"/>
                <a:ea typeface="仿宋" pitchFamily="49" charset="-122"/>
                <a:cs typeface="Consolas" pitchFamily="49" charset="0"/>
              </a:rPr>
              <a:t>=</a:t>
            </a:r>
            <a:r>
              <a:rPr lang="en-US" altLang="zh-CN" sz="1800" i="1" smtClean="0">
                <a:solidFill>
                  <a:srgbClr val="3333FF"/>
                </a:solidFill>
                <a:latin typeface="Consolas" pitchFamily="49" charset="0"/>
                <a:ea typeface="仿宋" pitchFamily="49" charset="-122"/>
                <a:cs typeface="Consolas" pitchFamily="49" charset="0"/>
              </a:rPr>
              <a:t>n</a:t>
            </a:r>
            <a:r>
              <a:rPr lang="en-US" altLang="zh-CN" sz="1800" baseline="-25000" smtClean="0">
                <a:solidFill>
                  <a:srgbClr val="3333FF"/>
                </a:solidFill>
                <a:latin typeface="Consolas" pitchFamily="49" charset="0"/>
                <a:ea typeface="仿宋" pitchFamily="49" charset="-122"/>
                <a:cs typeface="Consolas" pitchFamily="49" charset="0"/>
              </a:rPr>
              <a:t>0</a:t>
            </a:r>
            <a:r>
              <a:rPr lang="en-US" altLang="zh-CN" sz="1800" smtClean="0">
                <a:solidFill>
                  <a:srgbClr val="3333FF"/>
                </a:solidFill>
                <a:latin typeface="Consolas" pitchFamily="49" charset="0"/>
                <a:ea typeface="仿宋" pitchFamily="49" charset="-122"/>
                <a:cs typeface="Consolas" pitchFamily="49" charset="0"/>
              </a:rPr>
              <a:t>-1=</a:t>
            </a:r>
            <a:r>
              <a:rPr lang="en-US" altLang="zh-CN" sz="1800" i="1" smtClean="0">
                <a:solidFill>
                  <a:srgbClr val="3333FF"/>
                </a:solidFill>
                <a:latin typeface="Consolas" pitchFamily="49" charset="0"/>
                <a:ea typeface="仿宋" pitchFamily="49" charset="-122"/>
                <a:cs typeface="Consolas" pitchFamily="49" charset="0"/>
              </a:rPr>
              <a:t>k</a:t>
            </a:r>
            <a:r>
              <a:rPr lang="en-US" altLang="zh-CN" sz="1800" smtClean="0">
                <a:solidFill>
                  <a:srgbClr val="3333FF"/>
                </a:solidFill>
                <a:latin typeface="Consolas" pitchFamily="49" charset="0"/>
                <a:ea typeface="仿宋" pitchFamily="49" charset="-122"/>
                <a:cs typeface="Consolas" pitchFamily="49" charset="0"/>
              </a:rPr>
              <a:t>-1</a:t>
            </a:r>
            <a:r>
              <a:rPr lang="zh-CN" altLang="en-US" sz="1800" smtClean="0">
                <a:solidFill>
                  <a:srgbClr val="3333FF"/>
                </a:solidFill>
                <a:latin typeface="Consolas" pitchFamily="49" charset="0"/>
                <a:ea typeface="仿宋" pitchFamily="49" charset="-122"/>
                <a:cs typeface="Consolas" pitchFamily="49" charset="0"/>
              </a:rPr>
              <a:t>，</a:t>
            </a:r>
            <a:r>
              <a:rPr lang="en-US" altLang="zh-CN" sz="1800" i="1" smtClean="0">
                <a:solidFill>
                  <a:srgbClr val="3333FF"/>
                </a:solidFill>
                <a:latin typeface="Consolas" pitchFamily="49" charset="0"/>
                <a:ea typeface="仿宋" pitchFamily="49" charset="-122"/>
                <a:cs typeface="Consolas" pitchFamily="49" charset="0"/>
              </a:rPr>
              <a:t>n</a:t>
            </a:r>
            <a:r>
              <a:rPr lang="en-US" altLang="zh-CN" sz="1800" smtClean="0">
                <a:solidFill>
                  <a:srgbClr val="3333FF"/>
                </a:solidFill>
                <a:latin typeface="Consolas" pitchFamily="49" charset="0"/>
                <a:ea typeface="仿宋" pitchFamily="49" charset="-122"/>
                <a:cs typeface="Consolas" pitchFamily="49" charset="0"/>
              </a:rPr>
              <a:t>=</a:t>
            </a:r>
            <a:r>
              <a:rPr lang="en-US" altLang="zh-CN" sz="1800" i="1" smtClean="0">
                <a:solidFill>
                  <a:srgbClr val="3333FF"/>
                </a:solidFill>
                <a:latin typeface="Consolas" pitchFamily="49" charset="0"/>
                <a:ea typeface="仿宋" pitchFamily="49" charset="-122"/>
                <a:cs typeface="Consolas" pitchFamily="49" charset="0"/>
              </a:rPr>
              <a:t>n</a:t>
            </a:r>
            <a:r>
              <a:rPr lang="en-US" altLang="zh-CN" sz="1800" baseline="-25000" smtClean="0">
                <a:solidFill>
                  <a:srgbClr val="3333FF"/>
                </a:solidFill>
                <a:latin typeface="Consolas" pitchFamily="49" charset="0"/>
                <a:ea typeface="仿宋" pitchFamily="49" charset="-122"/>
                <a:cs typeface="Consolas" pitchFamily="49" charset="0"/>
              </a:rPr>
              <a:t>0</a:t>
            </a:r>
            <a:r>
              <a:rPr lang="en-US" altLang="zh-CN" sz="1800" smtClean="0">
                <a:solidFill>
                  <a:srgbClr val="3333FF"/>
                </a:solidFill>
                <a:latin typeface="Consolas" pitchFamily="49" charset="0"/>
                <a:ea typeface="仿宋" pitchFamily="49" charset="-122"/>
                <a:cs typeface="Consolas" pitchFamily="49" charset="0"/>
              </a:rPr>
              <a:t>+</a:t>
            </a:r>
            <a:r>
              <a:rPr lang="en-US" altLang="zh-CN" sz="1800" i="1" smtClean="0">
                <a:solidFill>
                  <a:srgbClr val="3333FF"/>
                </a:solidFill>
                <a:latin typeface="Consolas" pitchFamily="49" charset="0"/>
                <a:ea typeface="仿宋" pitchFamily="49" charset="-122"/>
                <a:cs typeface="Consolas" pitchFamily="49" charset="0"/>
              </a:rPr>
              <a:t>n</a:t>
            </a:r>
            <a:r>
              <a:rPr lang="en-US" altLang="zh-CN" sz="1800" baseline="-25000" smtClean="0">
                <a:solidFill>
                  <a:srgbClr val="3333FF"/>
                </a:solidFill>
                <a:latin typeface="Consolas" pitchFamily="49" charset="0"/>
                <a:ea typeface="仿宋" pitchFamily="49" charset="-122"/>
                <a:cs typeface="Consolas" pitchFamily="49" charset="0"/>
              </a:rPr>
              <a:t>1</a:t>
            </a:r>
            <a:r>
              <a:rPr lang="en-US" altLang="zh-CN" sz="1800" smtClean="0">
                <a:solidFill>
                  <a:srgbClr val="3333FF"/>
                </a:solidFill>
                <a:latin typeface="Consolas" pitchFamily="49" charset="0"/>
                <a:ea typeface="仿宋" pitchFamily="49" charset="-122"/>
                <a:cs typeface="Consolas" pitchFamily="49" charset="0"/>
              </a:rPr>
              <a:t>+</a:t>
            </a:r>
            <a:r>
              <a:rPr lang="en-US" altLang="zh-CN" sz="1800" i="1" smtClean="0">
                <a:solidFill>
                  <a:srgbClr val="3333FF"/>
                </a:solidFill>
                <a:latin typeface="Consolas" pitchFamily="49" charset="0"/>
                <a:ea typeface="仿宋" pitchFamily="49" charset="-122"/>
                <a:cs typeface="Consolas" pitchFamily="49" charset="0"/>
              </a:rPr>
              <a:t>n</a:t>
            </a:r>
            <a:r>
              <a:rPr lang="en-US" altLang="zh-CN" sz="1800" baseline="-25000" smtClean="0">
                <a:solidFill>
                  <a:srgbClr val="3333FF"/>
                </a:solidFill>
                <a:latin typeface="Consolas" pitchFamily="49" charset="0"/>
                <a:ea typeface="仿宋" pitchFamily="49" charset="-122"/>
                <a:cs typeface="Consolas" pitchFamily="49" charset="0"/>
              </a:rPr>
              <a:t>2</a:t>
            </a:r>
            <a:r>
              <a:rPr lang="en-US" altLang="zh-CN" sz="1800" smtClean="0">
                <a:solidFill>
                  <a:srgbClr val="3333FF"/>
                </a:solidFill>
                <a:latin typeface="Consolas" pitchFamily="49" charset="0"/>
                <a:ea typeface="仿宋" pitchFamily="49" charset="-122"/>
                <a:cs typeface="Consolas" pitchFamily="49" charset="0"/>
              </a:rPr>
              <a:t>=2</a:t>
            </a:r>
            <a:r>
              <a:rPr lang="en-US" altLang="zh-CN" sz="1800" i="1" smtClean="0">
                <a:solidFill>
                  <a:srgbClr val="3333FF"/>
                </a:solidFill>
                <a:latin typeface="Consolas" pitchFamily="49" charset="0"/>
                <a:ea typeface="仿宋" pitchFamily="49" charset="-122"/>
                <a:cs typeface="Consolas" pitchFamily="49" charset="0"/>
              </a:rPr>
              <a:t>k</a:t>
            </a:r>
            <a:r>
              <a:rPr lang="en-US" altLang="zh-CN" sz="1800" smtClean="0">
                <a:solidFill>
                  <a:srgbClr val="3333FF"/>
                </a:solidFill>
                <a:latin typeface="Consolas" pitchFamily="49" charset="0"/>
                <a:ea typeface="仿宋" pitchFamily="49" charset="-122"/>
                <a:cs typeface="Consolas" pitchFamily="49" charset="0"/>
              </a:rPr>
              <a:t>-1+</a:t>
            </a:r>
            <a:r>
              <a:rPr lang="en-US" altLang="zh-CN" sz="1800" i="1" smtClean="0">
                <a:solidFill>
                  <a:srgbClr val="3333FF"/>
                </a:solidFill>
                <a:latin typeface="Consolas" pitchFamily="49" charset="0"/>
                <a:ea typeface="仿宋" pitchFamily="49" charset="-122"/>
                <a:cs typeface="Consolas" pitchFamily="49" charset="0"/>
              </a:rPr>
              <a:t>n</a:t>
            </a:r>
            <a:r>
              <a:rPr lang="en-US" altLang="zh-CN" sz="1800" baseline="-25000" smtClean="0">
                <a:solidFill>
                  <a:srgbClr val="3333FF"/>
                </a:solidFill>
                <a:latin typeface="Consolas" pitchFamily="49" charset="0"/>
                <a:ea typeface="仿宋" pitchFamily="49" charset="-122"/>
                <a:cs typeface="Consolas" pitchFamily="49" charset="0"/>
              </a:rPr>
              <a:t>1</a:t>
            </a:r>
            <a:r>
              <a:rPr lang="zh-CN" altLang="en-US" sz="1800" smtClean="0">
                <a:solidFill>
                  <a:srgbClr val="3333FF"/>
                </a:solidFill>
                <a:latin typeface="Consolas" pitchFamily="49" charset="0"/>
                <a:ea typeface="仿宋" pitchFamily="49" charset="-122"/>
                <a:cs typeface="Consolas" pitchFamily="49" charset="0"/>
              </a:rPr>
              <a:t>，让</a:t>
            </a:r>
            <a:r>
              <a:rPr lang="en-US" altLang="zh-CN" sz="1800" i="1" smtClean="0">
                <a:solidFill>
                  <a:srgbClr val="3333FF"/>
                </a:solidFill>
                <a:latin typeface="Consolas" pitchFamily="49" charset="0"/>
                <a:ea typeface="仿宋" pitchFamily="49" charset="-122"/>
                <a:cs typeface="Consolas" pitchFamily="49" charset="0"/>
              </a:rPr>
              <a:t>n</a:t>
            </a:r>
            <a:r>
              <a:rPr lang="en-US" altLang="zh-CN" sz="1800" baseline="-25000" smtClean="0">
                <a:solidFill>
                  <a:srgbClr val="3333FF"/>
                </a:solidFill>
                <a:latin typeface="Consolas" pitchFamily="49" charset="0"/>
                <a:ea typeface="仿宋" pitchFamily="49" charset="-122"/>
                <a:cs typeface="Consolas" pitchFamily="49" charset="0"/>
              </a:rPr>
              <a:t>1</a:t>
            </a:r>
            <a:r>
              <a:rPr lang="en-US" altLang="zh-CN" sz="1800" smtClean="0">
                <a:solidFill>
                  <a:srgbClr val="3333FF"/>
                </a:solidFill>
                <a:latin typeface="Consolas" pitchFamily="49" charset="0"/>
                <a:ea typeface="仿宋" pitchFamily="49" charset="-122"/>
                <a:cs typeface="Consolas" pitchFamily="49" charset="0"/>
              </a:rPr>
              <a:t>=0</a:t>
            </a:r>
            <a:r>
              <a:rPr lang="zh-CN" altLang="en-US" sz="1800" smtClean="0">
                <a:solidFill>
                  <a:srgbClr val="3333FF"/>
                </a:solidFill>
                <a:latin typeface="Consolas" pitchFamily="49" charset="0"/>
                <a:ea typeface="仿宋" pitchFamily="49" charset="-122"/>
                <a:cs typeface="Consolas" pitchFamily="49" charset="0"/>
              </a:rPr>
              <a:t>，总共</a:t>
            </a:r>
            <a:r>
              <a:rPr lang="en-US" altLang="zh-CN" sz="1800" smtClean="0">
                <a:solidFill>
                  <a:srgbClr val="3333FF"/>
                </a:solidFill>
                <a:latin typeface="Consolas" pitchFamily="49" charset="0"/>
                <a:ea typeface="仿宋" pitchFamily="49" charset="-122"/>
                <a:cs typeface="Consolas" pitchFamily="49" charset="0"/>
              </a:rPr>
              <a:t>2</a:t>
            </a:r>
            <a:r>
              <a:rPr lang="en-US" altLang="zh-CN" sz="1800" i="1" smtClean="0">
                <a:solidFill>
                  <a:srgbClr val="3333FF"/>
                </a:solidFill>
                <a:latin typeface="Consolas" pitchFamily="49" charset="0"/>
                <a:ea typeface="仿宋" pitchFamily="49" charset="-122"/>
                <a:cs typeface="Consolas" pitchFamily="49" charset="0"/>
              </a:rPr>
              <a:t>k</a:t>
            </a:r>
            <a:r>
              <a:rPr lang="en-US" altLang="zh-CN" sz="1800" smtClean="0">
                <a:solidFill>
                  <a:srgbClr val="3333FF"/>
                </a:solidFill>
                <a:latin typeface="Consolas" pitchFamily="49" charset="0"/>
                <a:ea typeface="仿宋" pitchFamily="49" charset="-122"/>
                <a:cs typeface="Consolas" pitchFamily="49" charset="0"/>
              </a:rPr>
              <a:t>-1=9</a:t>
            </a:r>
            <a:r>
              <a:rPr lang="zh-CN" altLang="en-US" sz="1800" smtClean="0">
                <a:solidFill>
                  <a:srgbClr val="3333FF"/>
                </a:solidFill>
                <a:latin typeface="Consolas" pitchFamily="49" charset="0"/>
                <a:ea typeface="仿宋" pitchFamily="49" charset="-122"/>
                <a:cs typeface="Consolas" pitchFamily="49" charset="0"/>
              </a:rPr>
              <a:t>个结点，另外添加一个冠军结点。</a:t>
            </a:r>
            <a:endParaRPr lang="zh-CN" altLang="en-US" sz="1800"/>
          </a:p>
        </p:txBody>
      </p:sp>
      <p:sp>
        <p:nvSpPr>
          <p:cNvPr id="34" name="灯片编号占位符 33"/>
          <p:cNvSpPr>
            <a:spLocks noGrp="1"/>
          </p:cNvSpPr>
          <p:nvPr>
            <p:ph type="sldNum" sz="quarter" idx="12"/>
          </p:nvPr>
        </p:nvSpPr>
        <p:spPr/>
        <p:txBody>
          <a:bodyPr/>
          <a:lstStyle/>
          <a:p>
            <a:fld id="{61B62B3A-2870-408C-9F18-2C674C90AA9B}" type="slidenum">
              <a:rPr lang="en-US" altLang="zh-CN" smtClean="0"/>
              <a:pPr/>
              <a:t>36</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2"/>
          <p:cNvGrpSpPr>
            <a:grpSpLocks noChangeAspect="1"/>
          </p:cNvGrpSpPr>
          <p:nvPr/>
        </p:nvGrpSpPr>
        <p:grpSpPr>
          <a:xfrm>
            <a:off x="1857356" y="1176322"/>
            <a:ext cx="4781550" cy="2602230"/>
            <a:chOff x="646081" y="3149589"/>
            <a:chExt cx="5976938" cy="3252787"/>
          </a:xfrm>
        </p:grpSpPr>
        <p:sp>
          <p:nvSpPr>
            <p:cNvPr id="99351" name="Oval 23"/>
            <p:cNvSpPr>
              <a:spLocks noChangeArrowheads="1"/>
            </p:cNvSpPr>
            <p:nvPr/>
          </p:nvSpPr>
          <p:spPr bwMode="auto">
            <a:xfrm>
              <a:off x="3535331" y="3149589"/>
              <a:ext cx="1008063" cy="5762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FF"/>
                </a:solidFill>
                <a:latin typeface="Consolas" pitchFamily="49" charset="0"/>
                <a:ea typeface="楷体" pitchFamily="49" charset="-122"/>
                <a:cs typeface="Consolas" pitchFamily="49" charset="0"/>
              </a:endParaRPr>
            </a:p>
          </p:txBody>
        </p:sp>
        <p:sp>
          <p:nvSpPr>
            <p:cNvPr id="99337" name="Freeform 9"/>
            <p:cNvSpPr>
              <a:spLocks/>
            </p:cNvSpPr>
            <p:nvPr/>
          </p:nvSpPr>
          <p:spPr bwMode="auto">
            <a:xfrm>
              <a:off x="1516031" y="5465751"/>
              <a:ext cx="282575" cy="430213"/>
            </a:xfrm>
            <a:custGeom>
              <a:avLst/>
              <a:gdLst/>
              <a:ahLst/>
              <a:cxnLst>
                <a:cxn ang="0">
                  <a:pos x="178" y="0"/>
                </a:cxn>
                <a:cxn ang="0">
                  <a:pos x="0" y="271"/>
                </a:cxn>
              </a:cxnLst>
              <a:rect l="0" t="0" r="r" b="b"/>
              <a:pathLst>
                <a:path w="178" h="271">
                  <a:moveTo>
                    <a:pt x="178" y="0"/>
                  </a:moveTo>
                  <a:lnTo>
                    <a:pt x="0" y="27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38" name="Line 10"/>
            <p:cNvSpPr>
              <a:spLocks noChangeShapeType="1"/>
            </p:cNvSpPr>
            <p:nvPr/>
          </p:nvSpPr>
          <p:spPr bwMode="auto">
            <a:xfrm>
              <a:off x="2374869" y="5465751"/>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43" name="Line 15"/>
            <p:cNvSpPr>
              <a:spLocks noChangeShapeType="1"/>
            </p:cNvSpPr>
            <p:nvPr/>
          </p:nvSpPr>
          <p:spPr bwMode="auto">
            <a:xfrm>
              <a:off x="3024156" y="4551351"/>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49" name="Freeform 21"/>
            <p:cNvSpPr>
              <a:spLocks/>
            </p:cNvSpPr>
            <p:nvPr/>
          </p:nvSpPr>
          <p:spPr bwMode="auto">
            <a:xfrm>
              <a:off x="4835494" y="4551351"/>
              <a:ext cx="276225" cy="441325"/>
            </a:xfrm>
            <a:custGeom>
              <a:avLst/>
              <a:gdLst/>
              <a:ahLst/>
              <a:cxnLst>
                <a:cxn ang="0">
                  <a:pos x="174" y="0"/>
                </a:cxn>
                <a:cxn ang="0">
                  <a:pos x="0" y="278"/>
                </a:cxn>
              </a:cxnLst>
              <a:rect l="0" t="0" r="r" b="b"/>
              <a:pathLst>
                <a:path w="174" h="278">
                  <a:moveTo>
                    <a:pt x="174" y="0"/>
                  </a:moveTo>
                  <a:lnTo>
                    <a:pt x="0" y="278"/>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42" name="Freeform 14"/>
            <p:cNvSpPr>
              <a:spLocks/>
            </p:cNvSpPr>
            <p:nvPr/>
          </p:nvSpPr>
          <p:spPr bwMode="auto">
            <a:xfrm>
              <a:off x="2163731" y="4551351"/>
              <a:ext cx="284163" cy="387350"/>
            </a:xfrm>
            <a:custGeom>
              <a:avLst/>
              <a:gdLst/>
              <a:ahLst/>
              <a:cxnLst>
                <a:cxn ang="0">
                  <a:pos x="179" y="0"/>
                </a:cxn>
                <a:cxn ang="0">
                  <a:pos x="0" y="244"/>
                </a:cxn>
              </a:cxnLst>
              <a:rect l="0" t="0" r="r" b="b"/>
              <a:pathLst>
                <a:path w="179" h="244">
                  <a:moveTo>
                    <a:pt x="179" y="0"/>
                  </a:moveTo>
                  <a:lnTo>
                    <a:pt x="0" y="244"/>
                  </a:lnTo>
                </a:path>
              </a:pathLst>
            </a:cu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52" name="Freeform 24"/>
            <p:cNvSpPr>
              <a:spLocks/>
            </p:cNvSpPr>
            <p:nvPr/>
          </p:nvSpPr>
          <p:spPr bwMode="auto">
            <a:xfrm>
              <a:off x="2932081" y="3662351"/>
              <a:ext cx="822325" cy="388938"/>
            </a:xfrm>
            <a:custGeom>
              <a:avLst/>
              <a:gdLst/>
              <a:ahLst/>
              <a:cxnLst>
                <a:cxn ang="0">
                  <a:pos x="518" y="0"/>
                </a:cxn>
                <a:cxn ang="0">
                  <a:pos x="0" y="245"/>
                </a:cxn>
              </a:cxnLst>
              <a:rect l="0" t="0" r="r" b="b"/>
              <a:pathLst>
                <a:path w="518" h="245">
                  <a:moveTo>
                    <a:pt x="518" y="0"/>
                  </a:moveTo>
                  <a:lnTo>
                    <a:pt x="0" y="24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53" name="Freeform 25"/>
            <p:cNvSpPr>
              <a:spLocks/>
            </p:cNvSpPr>
            <p:nvPr/>
          </p:nvSpPr>
          <p:spPr bwMode="auto">
            <a:xfrm>
              <a:off x="4390994" y="3657589"/>
              <a:ext cx="769937" cy="393700"/>
            </a:xfrm>
            <a:custGeom>
              <a:avLst/>
              <a:gdLst/>
              <a:ahLst/>
              <a:cxnLst>
                <a:cxn ang="0">
                  <a:pos x="0" y="0"/>
                </a:cxn>
                <a:cxn ang="0">
                  <a:pos x="485" y="248"/>
                </a:cxn>
              </a:cxnLst>
              <a:rect l="0" t="0" r="r" b="b"/>
              <a:pathLst>
                <a:path w="485" h="248">
                  <a:moveTo>
                    <a:pt x="0" y="0"/>
                  </a:moveTo>
                  <a:lnTo>
                    <a:pt x="485" y="248"/>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32" name="Rectangle 4"/>
            <p:cNvSpPr>
              <a:spLocks noChangeArrowheads="1"/>
            </p:cNvSpPr>
            <p:nvPr/>
          </p:nvSpPr>
          <p:spPr bwMode="auto">
            <a:xfrm>
              <a:off x="1008031" y="5897551"/>
              <a:ext cx="790575" cy="5032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29</a:t>
              </a:r>
            </a:p>
          </p:txBody>
        </p:sp>
        <p:sp>
          <p:nvSpPr>
            <p:cNvPr id="99333" name="Text Box 5"/>
            <p:cNvSpPr txBox="1">
              <a:spLocks noChangeArrowheads="1"/>
            </p:cNvSpPr>
            <p:nvPr/>
          </p:nvSpPr>
          <p:spPr bwMode="auto">
            <a:xfrm>
              <a:off x="646081" y="5999151"/>
              <a:ext cx="360363"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F</a:t>
              </a:r>
              <a:r>
                <a:rPr lang="en-US" altLang="zh-CN" sz="1800" baseline="-25000">
                  <a:solidFill>
                    <a:srgbClr val="3333FF"/>
                  </a:solidFill>
                  <a:latin typeface="Consolas" pitchFamily="49" charset="0"/>
                  <a:cs typeface="Consolas" pitchFamily="49" charset="0"/>
                </a:rPr>
                <a:t>3</a:t>
              </a:r>
            </a:p>
          </p:txBody>
        </p:sp>
        <p:sp>
          <p:nvSpPr>
            <p:cNvPr id="99334" name="Rectangle 6"/>
            <p:cNvSpPr>
              <a:spLocks noChangeArrowheads="1"/>
            </p:cNvSpPr>
            <p:nvPr/>
          </p:nvSpPr>
          <p:spPr bwMode="auto">
            <a:xfrm>
              <a:off x="2519331" y="5897551"/>
              <a:ext cx="792163"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15</a:t>
              </a:r>
            </a:p>
          </p:txBody>
        </p:sp>
        <p:sp>
          <p:nvSpPr>
            <p:cNvPr id="99335" name="Text Box 7"/>
            <p:cNvSpPr txBox="1">
              <a:spLocks noChangeArrowheads="1"/>
            </p:cNvSpPr>
            <p:nvPr/>
          </p:nvSpPr>
          <p:spPr bwMode="auto">
            <a:xfrm>
              <a:off x="2158969" y="5986451"/>
              <a:ext cx="360363"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F</a:t>
              </a:r>
              <a:r>
                <a:rPr lang="en-US" altLang="zh-CN" sz="1800" baseline="-25000">
                  <a:solidFill>
                    <a:srgbClr val="3333FF"/>
                  </a:solidFill>
                  <a:latin typeface="Consolas" pitchFamily="49" charset="0"/>
                  <a:cs typeface="Consolas" pitchFamily="49" charset="0"/>
                </a:rPr>
                <a:t>4</a:t>
              </a:r>
            </a:p>
          </p:txBody>
        </p:sp>
        <p:sp>
          <p:nvSpPr>
            <p:cNvPr id="99339" name="Rectangle 11"/>
            <p:cNvSpPr>
              <a:spLocks noChangeArrowheads="1"/>
            </p:cNvSpPr>
            <p:nvPr/>
          </p:nvSpPr>
          <p:spPr bwMode="auto">
            <a:xfrm>
              <a:off x="3168619" y="4983151"/>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17</a:t>
              </a:r>
            </a:p>
          </p:txBody>
        </p:sp>
        <p:sp>
          <p:nvSpPr>
            <p:cNvPr id="99340" name="Text Box 12"/>
            <p:cNvSpPr txBox="1">
              <a:spLocks noChangeArrowheads="1"/>
            </p:cNvSpPr>
            <p:nvPr/>
          </p:nvSpPr>
          <p:spPr bwMode="auto">
            <a:xfrm>
              <a:off x="3390861" y="5505445"/>
              <a:ext cx="360363"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FF"/>
                  </a:solidFill>
                  <a:latin typeface="Consolas" pitchFamily="49" charset="0"/>
                  <a:cs typeface="Consolas" pitchFamily="49" charset="0"/>
                </a:rPr>
                <a:t>F</a:t>
              </a:r>
              <a:r>
                <a:rPr lang="en-US" altLang="zh-CN" sz="1800" baseline="-25000" dirty="0" err="1">
                  <a:solidFill>
                    <a:srgbClr val="3333FF"/>
                  </a:solidFill>
                  <a:latin typeface="Consolas" pitchFamily="49" charset="0"/>
                  <a:cs typeface="Consolas" pitchFamily="49" charset="0"/>
                </a:rPr>
                <a:t>0</a:t>
              </a:r>
              <a:endParaRPr lang="en-US" altLang="zh-CN" sz="1800" baseline="-25000" dirty="0">
                <a:solidFill>
                  <a:srgbClr val="3333FF"/>
                </a:solidFill>
                <a:latin typeface="Consolas" pitchFamily="49" charset="0"/>
                <a:cs typeface="Consolas" pitchFamily="49" charset="0"/>
              </a:endParaRPr>
            </a:p>
          </p:txBody>
        </p:sp>
        <p:sp>
          <p:nvSpPr>
            <p:cNvPr id="99344" name="Rectangle 16"/>
            <p:cNvSpPr>
              <a:spLocks noChangeArrowheads="1"/>
            </p:cNvSpPr>
            <p:nvPr/>
          </p:nvSpPr>
          <p:spPr bwMode="auto">
            <a:xfrm>
              <a:off x="4321144" y="4983151"/>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5</a:t>
              </a:r>
            </a:p>
          </p:txBody>
        </p:sp>
        <p:sp>
          <p:nvSpPr>
            <p:cNvPr id="99345" name="Text Box 17"/>
            <p:cNvSpPr txBox="1">
              <a:spLocks noChangeArrowheads="1"/>
            </p:cNvSpPr>
            <p:nvPr/>
          </p:nvSpPr>
          <p:spPr bwMode="auto">
            <a:xfrm>
              <a:off x="4530698" y="5505445"/>
              <a:ext cx="360363"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FF"/>
                  </a:solidFill>
                  <a:latin typeface="Consolas" pitchFamily="49" charset="0"/>
                  <a:cs typeface="Consolas" pitchFamily="49" charset="0"/>
                </a:rPr>
                <a:t>F</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99346" name="Rectangle 18"/>
            <p:cNvSpPr>
              <a:spLocks noChangeArrowheads="1"/>
            </p:cNvSpPr>
            <p:nvPr/>
          </p:nvSpPr>
          <p:spPr bwMode="auto">
            <a:xfrm>
              <a:off x="5832444" y="4983151"/>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10</a:t>
              </a:r>
            </a:p>
          </p:txBody>
        </p:sp>
        <p:sp>
          <p:nvSpPr>
            <p:cNvPr id="99347" name="Text Box 19"/>
            <p:cNvSpPr txBox="1">
              <a:spLocks noChangeArrowheads="1"/>
            </p:cNvSpPr>
            <p:nvPr/>
          </p:nvSpPr>
          <p:spPr bwMode="auto">
            <a:xfrm>
              <a:off x="6034066" y="5505445"/>
              <a:ext cx="360363"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FF"/>
                  </a:solidFill>
                  <a:latin typeface="Consolas" pitchFamily="49" charset="0"/>
                  <a:cs typeface="Consolas" pitchFamily="49" charset="0"/>
                </a:rPr>
                <a:t>F</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99350" name="Line 22"/>
            <p:cNvSpPr>
              <a:spLocks noChangeShapeType="1"/>
            </p:cNvSpPr>
            <p:nvPr/>
          </p:nvSpPr>
          <p:spPr bwMode="auto">
            <a:xfrm>
              <a:off x="5687981" y="4551351"/>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solidFill>
                  <a:srgbClr val="3333FF"/>
                </a:solidFill>
                <a:latin typeface="Consolas" pitchFamily="49" charset="0"/>
                <a:cs typeface="Consolas" pitchFamily="49" charset="0"/>
              </a:endParaRPr>
            </a:p>
          </p:txBody>
        </p:sp>
        <p:sp>
          <p:nvSpPr>
            <p:cNvPr id="99336" name="Oval 8"/>
            <p:cNvSpPr>
              <a:spLocks noChangeArrowheads="1"/>
            </p:cNvSpPr>
            <p:nvPr/>
          </p:nvSpPr>
          <p:spPr bwMode="auto">
            <a:xfrm>
              <a:off x="1582706" y="4932351"/>
              <a:ext cx="1008063"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FF"/>
                </a:solidFill>
                <a:latin typeface="Consolas" pitchFamily="49" charset="0"/>
                <a:ea typeface="楷体" pitchFamily="49" charset="-122"/>
                <a:cs typeface="Consolas" pitchFamily="49" charset="0"/>
              </a:endParaRPr>
            </a:p>
          </p:txBody>
        </p:sp>
        <p:sp>
          <p:nvSpPr>
            <p:cNvPr id="99341" name="Oval 13"/>
            <p:cNvSpPr>
              <a:spLocks noChangeArrowheads="1"/>
            </p:cNvSpPr>
            <p:nvPr/>
          </p:nvSpPr>
          <p:spPr bwMode="auto">
            <a:xfrm>
              <a:off x="2231994" y="4017951"/>
              <a:ext cx="1008062"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FF"/>
                </a:solidFill>
                <a:latin typeface="Consolas" pitchFamily="49" charset="0"/>
                <a:ea typeface="楷体" pitchFamily="49" charset="-122"/>
                <a:cs typeface="Consolas" pitchFamily="49" charset="0"/>
              </a:endParaRPr>
            </a:p>
          </p:txBody>
        </p:sp>
        <p:sp>
          <p:nvSpPr>
            <p:cNvPr id="99348" name="Oval 20"/>
            <p:cNvSpPr>
              <a:spLocks noChangeArrowheads="1"/>
            </p:cNvSpPr>
            <p:nvPr/>
          </p:nvSpPr>
          <p:spPr bwMode="auto">
            <a:xfrm>
              <a:off x="4895819" y="4017951"/>
              <a:ext cx="1008062"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FF"/>
                </a:solidFill>
                <a:latin typeface="Consolas" pitchFamily="49" charset="0"/>
                <a:ea typeface="楷体" pitchFamily="49" charset="-122"/>
                <a:cs typeface="Consolas" pitchFamily="49" charset="0"/>
              </a:endParaRPr>
            </a:p>
          </p:txBody>
        </p:sp>
        <p:sp>
          <p:nvSpPr>
            <p:cNvPr id="99360" name="Text Box 32"/>
            <p:cNvSpPr txBox="1">
              <a:spLocks noChangeArrowheads="1"/>
            </p:cNvSpPr>
            <p:nvPr/>
          </p:nvSpPr>
          <p:spPr bwMode="auto">
            <a:xfrm>
              <a:off x="2412969" y="4140189"/>
              <a:ext cx="647700"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5(-∞)</a:t>
              </a:r>
            </a:p>
          </p:txBody>
        </p:sp>
        <p:sp>
          <p:nvSpPr>
            <p:cNvPr id="99362" name="Text Box 34"/>
            <p:cNvSpPr txBox="1">
              <a:spLocks noChangeArrowheads="1"/>
            </p:cNvSpPr>
            <p:nvPr/>
          </p:nvSpPr>
          <p:spPr bwMode="auto">
            <a:xfrm>
              <a:off x="3709956" y="3276589"/>
              <a:ext cx="647700"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5(-∞)</a:t>
              </a:r>
            </a:p>
          </p:txBody>
        </p:sp>
        <p:sp>
          <p:nvSpPr>
            <p:cNvPr id="99363" name="Text Box 35"/>
            <p:cNvSpPr txBox="1">
              <a:spLocks noChangeArrowheads="1"/>
            </p:cNvSpPr>
            <p:nvPr/>
          </p:nvSpPr>
          <p:spPr bwMode="auto">
            <a:xfrm>
              <a:off x="1744631" y="5072051"/>
              <a:ext cx="647700"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5(-∞)</a:t>
              </a:r>
            </a:p>
          </p:txBody>
        </p:sp>
        <p:sp>
          <p:nvSpPr>
            <p:cNvPr id="99364" name="Text Box 36"/>
            <p:cNvSpPr txBox="1">
              <a:spLocks noChangeArrowheads="1"/>
            </p:cNvSpPr>
            <p:nvPr/>
          </p:nvSpPr>
          <p:spPr bwMode="auto">
            <a:xfrm>
              <a:off x="5111719" y="4160826"/>
              <a:ext cx="647700" cy="34624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grpSp>
        <p:nvGrpSpPr>
          <p:cNvPr id="3" name="组合 61"/>
          <p:cNvGrpSpPr>
            <a:grpSpLocks noChangeAspect="1"/>
          </p:cNvGrpSpPr>
          <p:nvPr/>
        </p:nvGrpSpPr>
        <p:grpSpPr>
          <a:xfrm>
            <a:off x="4168772" y="500042"/>
            <a:ext cx="2727344" cy="681990"/>
            <a:chOff x="3535331" y="2293926"/>
            <a:chExt cx="3409181" cy="852488"/>
          </a:xfrm>
        </p:grpSpPr>
        <p:sp>
          <p:nvSpPr>
            <p:cNvPr id="99354" name="Oval 26"/>
            <p:cNvSpPr>
              <a:spLocks noChangeArrowheads="1"/>
            </p:cNvSpPr>
            <p:nvPr/>
          </p:nvSpPr>
          <p:spPr bwMode="auto">
            <a:xfrm>
              <a:off x="3535331" y="2293926"/>
              <a:ext cx="1008063"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solidFill>
                  <a:srgbClr val="3333CC"/>
                </a:solidFill>
                <a:latin typeface="Consolas" pitchFamily="49" charset="0"/>
                <a:ea typeface="楷体" pitchFamily="49" charset="-122"/>
                <a:cs typeface="Consolas" pitchFamily="49" charset="0"/>
              </a:endParaRPr>
            </a:p>
          </p:txBody>
        </p:sp>
        <p:sp>
          <p:nvSpPr>
            <p:cNvPr id="99356" name="Text Box 28"/>
            <p:cNvSpPr txBox="1">
              <a:spLocks noChangeArrowheads="1"/>
            </p:cNvSpPr>
            <p:nvPr/>
          </p:nvSpPr>
          <p:spPr bwMode="auto">
            <a:xfrm>
              <a:off x="4679919" y="2370126"/>
              <a:ext cx="2264593" cy="346249"/>
            </a:xfrm>
            <a:prstGeom prst="rect">
              <a:avLst/>
            </a:prstGeom>
            <a:noFill/>
            <a:ln w="38100" algn="ctr">
              <a:noFill/>
              <a:miter lim="800000"/>
              <a:headEnd/>
              <a:tailEnd/>
            </a:ln>
            <a:effectLst/>
          </p:spPr>
          <p:txBody>
            <a:bodyPr wrap="square" lIns="0" tIns="0" rIns="0" bIns="0">
              <a:spAutoFit/>
            </a:bodyPr>
            <a:lstStyle/>
            <a:p>
              <a:pPr algn="l">
                <a:spcBef>
                  <a:spcPct val="50000"/>
                </a:spcBef>
              </a:pPr>
              <a:r>
                <a:rPr lang="zh-CN" altLang="en-US" sz="1800">
                  <a:solidFill>
                    <a:srgbClr val="3333CC"/>
                  </a:solidFill>
                  <a:latin typeface="Consolas" pitchFamily="49" charset="0"/>
                  <a:ea typeface="仿宋" pitchFamily="49" charset="-122"/>
                  <a:cs typeface="Consolas" pitchFamily="49" charset="0"/>
                </a:rPr>
                <a:t>冠军（最小者）</a:t>
              </a:r>
            </a:p>
          </p:txBody>
        </p:sp>
        <p:sp>
          <p:nvSpPr>
            <p:cNvPr id="99355" name="Line 27"/>
            <p:cNvSpPr>
              <a:spLocks noChangeShapeType="1"/>
            </p:cNvSpPr>
            <p:nvPr/>
          </p:nvSpPr>
          <p:spPr bwMode="auto">
            <a:xfrm>
              <a:off x="4029044" y="2857489"/>
              <a:ext cx="0" cy="288925"/>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58" name="TextBox 57"/>
          <p:cNvSpPr txBox="1"/>
          <p:nvPr/>
        </p:nvSpPr>
        <p:spPr>
          <a:xfrm>
            <a:off x="285720" y="4357694"/>
            <a:ext cx="8643998" cy="1708160"/>
          </a:xfrm>
          <a:prstGeom prst="rect">
            <a:avLst/>
          </a:prstGeom>
          <a:noFill/>
        </p:spPr>
        <p:txBody>
          <a:bodyPr wrap="square" rtlCol="0">
            <a:spAutoFit/>
          </a:bodyPr>
          <a:lstStyle/>
          <a:p>
            <a:pPr marL="457200" indent="-457200" algn="l">
              <a:lnSpc>
                <a:spcPts val="3000"/>
              </a:lnSpc>
              <a:spcBef>
                <a:spcPts val="600"/>
              </a:spcBef>
              <a:buBlip>
                <a:blip r:embed="rId2"/>
              </a:buBlip>
            </a:pPr>
            <a:r>
              <a:rPr lang="zh-CN" altLang="en-US" sz="1800" smtClean="0">
                <a:solidFill>
                  <a:srgbClr val="3333FF"/>
                </a:solidFill>
                <a:latin typeface="Consolas" pitchFamily="49" charset="0"/>
                <a:ea typeface="仿宋" pitchFamily="49" charset="-122"/>
                <a:cs typeface="Consolas" pitchFamily="49" charset="0"/>
              </a:rPr>
              <a:t>每个叶子结点对应一个归并段，段号为</a:t>
            </a:r>
            <a:r>
              <a:rPr lang="en-US" altLang="zh-CN" sz="1800" smtClean="0">
                <a:solidFill>
                  <a:srgbClr val="3333FF"/>
                </a:solidFill>
                <a:latin typeface="Consolas" pitchFamily="49" charset="0"/>
                <a:ea typeface="仿宋" pitchFamily="49" charset="-122"/>
                <a:cs typeface="Consolas" pitchFamily="49" charset="0"/>
              </a:rPr>
              <a:t>0</a:t>
            </a:r>
            <a:r>
              <a:rPr lang="zh-CN" altLang="en-US" sz="1800" smtClean="0">
                <a:solidFill>
                  <a:srgbClr val="3333FF"/>
                </a:solidFill>
                <a:latin typeface="Consolas" pitchFamily="49" charset="0"/>
                <a:ea typeface="仿宋" pitchFamily="49" charset="-122"/>
                <a:cs typeface="Consolas" pitchFamily="49" charset="0"/>
              </a:rPr>
              <a:t>～</a:t>
            </a:r>
            <a:r>
              <a:rPr lang="en-US" altLang="zh-CN" sz="1800" smtClean="0">
                <a:solidFill>
                  <a:srgbClr val="3333FF"/>
                </a:solidFill>
                <a:latin typeface="Consolas" pitchFamily="49" charset="0"/>
                <a:ea typeface="仿宋" pitchFamily="49" charset="-122"/>
                <a:cs typeface="Consolas" pitchFamily="49" charset="0"/>
              </a:rPr>
              <a:t>4</a:t>
            </a:r>
            <a:r>
              <a:rPr lang="zh-CN" altLang="en-US" sz="1800" smtClean="0">
                <a:solidFill>
                  <a:srgbClr val="3333FF"/>
                </a:solidFill>
                <a:latin typeface="Consolas" pitchFamily="49" charset="0"/>
                <a:ea typeface="仿宋" pitchFamily="49" charset="-122"/>
                <a:cs typeface="Consolas" pitchFamily="49" charset="0"/>
              </a:rPr>
              <a:t>。</a:t>
            </a:r>
            <a:endParaRPr lang="en-US" altLang="zh-CN" sz="1800" smtClean="0">
              <a:solidFill>
                <a:srgbClr val="3333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2"/>
              </a:buBlip>
            </a:pPr>
            <a:r>
              <a:rPr kumimoji="1" lang="zh-CN" altLang="en-US" sz="1800" smtClean="0">
                <a:solidFill>
                  <a:srgbClr val="3333FF"/>
                </a:solidFill>
                <a:latin typeface="Consolas" pitchFamily="49" charset="0"/>
                <a:ea typeface="仿宋" pitchFamily="49" charset="-122"/>
                <a:cs typeface="Consolas" pitchFamily="49" charset="0"/>
              </a:rPr>
              <a:t>初始时每个</a:t>
            </a:r>
            <a:r>
              <a:rPr lang="zh-CN" altLang="en-US" sz="1800" smtClean="0">
                <a:solidFill>
                  <a:srgbClr val="3333FF"/>
                </a:solidFill>
                <a:latin typeface="Consolas" pitchFamily="49" charset="0"/>
                <a:ea typeface="仿宋" pitchFamily="49" charset="-122"/>
                <a:cs typeface="Consolas" pitchFamily="49" charset="0"/>
              </a:rPr>
              <a:t>分支结点</a:t>
            </a:r>
            <a:r>
              <a:rPr kumimoji="1" lang="zh-CN" altLang="en-US" sz="1800" smtClean="0">
                <a:solidFill>
                  <a:srgbClr val="3333FF"/>
                </a:solidFill>
                <a:latin typeface="Consolas" pitchFamily="49" charset="0"/>
                <a:ea typeface="仿宋" pitchFamily="49" charset="-122"/>
                <a:cs typeface="Consolas" pitchFamily="49" charset="0"/>
              </a:rPr>
              <a:t>取值“</a:t>
            </a:r>
            <a:r>
              <a:rPr kumimoji="1" lang="en-US" altLang="zh-CN" sz="1800" smtClean="0">
                <a:solidFill>
                  <a:srgbClr val="3333FF"/>
                </a:solidFill>
                <a:latin typeface="Consolas" pitchFamily="49" charset="0"/>
                <a:ea typeface="仿宋" pitchFamily="49" charset="-122"/>
                <a:cs typeface="Consolas" pitchFamily="49" charset="0"/>
              </a:rPr>
              <a:t>5(-∞)</a:t>
            </a:r>
            <a:r>
              <a:rPr kumimoji="1" lang="zh-CN" altLang="en-US" sz="1800" smtClean="0">
                <a:solidFill>
                  <a:srgbClr val="3333FF"/>
                </a:solidFill>
                <a:latin typeface="Consolas" pitchFamily="49" charset="0"/>
                <a:ea typeface="仿宋" pitchFamily="49" charset="-122"/>
                <a:cs typeface="Consolas" pitchFamily="49" charset="0"/>
              </a:rPr>
              <a:t>”，</a:t>
            </a:r>
            <a:r>
              <a:rPr kumimoji="1" lang="en-US" altLang="zh-CN" sz="1800" smtClean="0">
                <a:solidFill>
                  <a:srgbClr val="3333FF"/>
                </a:solidFill>
                <a:latin typeface="Consolas" pitchFamily="49" charset="0"/>
                <a:ea typeface="仿宋" pitchFamily="49" charset="-122"/>
                <a:cs typeface="Consolas" pitchFamily="49" charset="0"/>
              </a:rPr>
              <a:t>5</a:t>
            </a:r>
            <a:r>
              <a:rPr kumimoji="1" lang="zh-CN" altLang="en-US" sz="1800" smtClean="0">
                <a:solidFill>
                  <a:srgbClr val="3333FF"/>
                </a:solidFill>
                <a:latin typeface="Consolas" pitchFamily="49" charset="0"/>
                <a:ea typeface="仿宋" pitchFamily="49" charset="-122"/>
                <a:cs typeface="Consolas" pitchFamily="49" charset="0"/>
              </a:rPr>
              <a:t>表示段号（此时为虚拟段号），</a:t>
            </a:r>
            <a:r>
              <a:rPr kumimoji="1" lang="en-US" altLang="zh-CN" sz="1800" smtClean="0">
                <a:solidFill>
                  <a:srgbClr val="3333FF"/>
                </a:solidFill>
                <a:latin typeface="Consolas" pitchFamily="49" charset="0"/>
                <a:ea typeface="仿宋" pitchFamily="49" charset="-122"/>
                <a:cs typeface="Consolas" pitchFamily="49" charset="0"/>
              </a:rPr>
              <a:t>- ∞</a:t>
            </a:r>
            <a:r>
              <a:rPr kumimoji="1" lang="zh-CN" altLang="en-US" sz="1800" smtClean="0">
                <a:solidFill>
                  <a:srgbClr val="3333FF"/>
                </a:solidFill>
                <a:latin typeface="Consolas" pitchFamily="49" charset="0"/>
                <a:ea typeface="仿宋" pitchFamily="49" charset="-122"/>
                <a:cs typeface="Consolas" pitchFamily="49" charset="0"/>
              </a:rPr>
              <a:t>表示最小关键字。例如，某结点取值为“</a:t>
            </a:r>
            <a:r>
              <a:rPr kumimoji="1" lang="en-US" altLang="zh-CN" sz="1800" smtClean="0">
                <a:solidFill>
                  <a:srgbClr val="3333FF"/>
                </a:solidFill>
                <a:latin typeface="Consolas" pitchFamily="49" charset="0"/>
                <a:ea typeface="仿宋" pitchFamily="49" charset="-122"/>
                <a:cs typeface="Consolas" pitchFamily="49" charset="0"/>
              </a:rPr>
              <a:t>4(15)</a:t>
            </a:r>
            <a:r>
              <a:rPr kumimoji="1" lang="zh-CN" altLang="en-US" sz="1800" smtClean="0">
                <a:solidFill>
                  <a:srgbClr val="3333FF"/>
                </a:solidFill>
                <a:latin typeface="Consolas" pitchFamily="49" charset="0"/>
                <a:ea typeface="仿宋" pitchFamily="49" charset="-122"/>
                <a:cs typeface="Consolas" pitchFamily="49" charset="0"/>
              </a:rPr>
              <a:t>”，表示结点值来自</a:t>
            </a:r>
            <a:r>
              <a:rPr kumimoji="1" lang="en-US" altLang="zh-CN" sz="1800" smtClean="0">
                <a:solidFill>
                  <a:srgbClr val="3333FF"/>
                </a:solidFill>
                <a:latin typeface="Consolas" pitchFamily="49" charset="0"/>
                <a:ea typeface="仿宋" pitchFamily="49" charset="-122"/>
                <a:cs typeface="Consolas" pitchFamily="49" charset="0"/>
              </a:rPr>
              <a:t>4</a:t>
            </a:r>
            <a:r>
              <a:rPr kumimoji="1" lang="zh-CN" altLang="en-US" sz="1800" smtClean="0">
                <a:solidFill>
                  <a:srgbClr val="3333FF"/>
                </a:solidFill>
                <a:latin typeface="Consolas" pitchFamily="49" charset="0"/>
                <a:ea typeface="仿宋" pitchFamily="49" charset="-122"/>
                <a:cs typeface="Consolas" pitchFamily="49" charset="0"/>
              </a:rPr>
              <a:t>号段的关键字</a:t>
            </a:r>
            <a:r>
              <a:rPr kumimoji="1" lang="en-US" altLang="zh-CN" sz="1800" smtClean="0">
                <a:solidFill>
                  <a:srgbClr val="3333FF"/>
                </a:solidFill>
                <a:latin typeface="Consolas" pitchFamily="49" charset="0"/>
                <a:ea typeface="仿宋" pitchFamily="49" charset="-122"/>
                <a:cs typeface="Consolas" pitchFamily="49" charset="0"/>
              </a:rPr>
              <a:t>15</a:t>
            </a:r>
            <a:r>
              <a:rPr kumimoji="1" lang="zh-CN" altLang="en-US" sz="1800" smtClean="0">
                <a:solidFill>
                  <a:srgbClr val="3333FF"/>
                </a:solidFill>
                <a:latin typeface="Consolas" pitchFamily="49" charset="0"/>
                <a:ea typeface="仿宋" pitchFamily="49" charset="-122"/>
                <a:cs typeface="Consolas" pitchFamily="49" charset="0"/>
              </a:rPr>
              <a:t>对应的记录。</a:t>
            </a:r>
            <a:endParaRPr lang="zh-CN" altLang="en-US" sz="1800">
              <a:solidFill>
                <a:srgbClr val="3333FF"/>
              </a:solidFill>
              <a:latin typeface="Consolas" pitchFamily="49" charset="0"/>
              <a:ea typeface="仿宋" pitchFamily="49" charset="-122"/>
              <a:cs typeface="Consolas" pitchFamily="49" charset="0"/>
            </a:endParaRPr>
          </a:p>
        </p:txBody>
      </p:sp>
      <p:sp>
        <p:nvSpPr>
          <p:cNvPr id="35" name="灯片编号占位符 34"/>
          <p:cNvSpPr>
            <a:spLocks noGrp="1"/>
          </p:cNvSpPr>
          <p:nvPr>
            <p:ph type="sldNum" sz="quarter" idx="12"/>
          </p:nvPr>
        </p:nvSpPr>
        <p:spPr/>
        <p:txBody>
          <a:bodyPr/>
          <a:lstStyle/>
          <a:p>
            <a:fld id="{61B62B3A-2870-408C-9F18-2C674C90AA9B}" type="slidenum">
              <a:rPr lang="en-US" altLang="zh-CN" smtClean="0"/>
              <a:pPr/>
              <a:t>37</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7" name="Freeform 9"/>
          <p:cNvSpPr>
            <a:spLocks/>
          </p:cNvSpPr>
          <p:nvPr/>
        </p:nvSpPr>
        <p:spPr bwMode="auto">
          <a:xfrm>
            <a:off x="1516031" y="5088484"/>
            <a:ext cx="282575" cy="430213"/>
          </a:xfrm>
          <a:custGeom>
            <a:avLst/>
            <a:gdLst/>
            <a:ahLst/>
            <a:cxnLst>
              <a:cxn ang="0">
                <a:pos x="178" y="0"/>
              </a:cxn>
              <a:cxn ang="0">
                <a:pos x="0" y="271"/>
              </a:cxn>
            </a:cxnLst>
            <a:rect l="0" t="0" r="r" b="b"/>
            <a:pathLst>
              <a:path w="178" h="271">
                <a:moveTo>
                  <a:pt x="178" y="0"/>
                </a:moveTo>
                <a:lnTo>
                  <a:pt x="0" y="27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99338" name="Line 10"/>
          <p:cNvSpPr>
            <a:spLocks noChangeShapeType="1"/>
          </p:cNvSpPr>
          <p:nvPr/>
        </p:nvSpPr>
        <p:spPr bwMode="auto">
          <a:xfrm>
            <a:off x="2374869" y="5088484"/>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99343" name="Line 15"/>
          <p:cNvSpPr>
            <a:spLocks noChangeShapeType="1"/>
          </p:cNvSpPr>
          <p:nvPr/>
        </p:nvSpPr>
        <p:spPr bwMode="auto">
          <a:xfrm>
            <a:off x="3024156" y="4174084"/>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99349" name="Freeform 21"/>
          <p:cNvSpPr>
            <a:spLocks/>
          </p:cNvSpPr>
          <p:nvPr/>
        </p:nvSpPr>
        <p:spPr bwMode="auto">
          <a:xfrm>
            <a:off x="4835494" y="4174084"/>
            <a:ext cx="276225" cy="441325"/>
          </a:xfrm>
          <a:custGeom>
            <a:avLst/>
            <a:gdLst/>
            <a:ahLst/>
            <a:cxnLst>
              <a:cxn ang="0">
                <a:pos x="174" y="0"/>
              </a:cxn>
              <a:cxn ang="0">
                <a:pos x="0" y="278"/>
              </a:cxn>
            </a:cxnLst>
            <a:rect l="0" t="0" r="r" b="b"/>
            <a:pathLst>
              <a:path w="174" h="278">
                <a:moveTo>
                  <a:pt x="174" y="0"/>
                </a:moveTo>
                <a:lnTo>
                  <a:pt x="0" y="278"/>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99342" name="Freeform 14"/>
          <p:cNvSpPr>
            <a:spLocks/>
          </p:cNvSpPr>
          <p:nvPr/>
        </p:nvSpPr>
        <p:spPr bwMode="auto">
          <a:xfrm>
            <a:off x="2163731" y="4174084"/>
            <a:ext cx="284163" cy="387350"/>
          </a:xfrm>
          <a:custGeom>
            <a:avLst/>
            <a:gdLst/>
            <a:ahLst/>
            <a:cxnLst>
              <a:cxn ang="0">
                <a:pos x="179" y="0"/>
              </a:cxn>
              <a:cxn ang="0">
                <a:pos x="0" y="244"/>
              </a:cxn>
            </a:cxnLst>
            <a:rect l="0" t="0" r="r" b="b"/>
            <a:pathLst>
              <a:path w="179" h="244">
                <a:moveTo>
                  <a:pt x="179" y="0"/>
                </a:moveTo>
                <a:lnTo>
                  <a:pt x="0" y="244"/>
                </a:lnTo>
              </a:path>
            </a:pathLst>
          </a:cu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99352" name="Freeform 24"/>
          <p:cNvSpPr>
            <a:spLocks/>
          </p:cNvSpPr>
          <p:nvPr/>
        </p:nvSpPr>
        <p:spPr bwMode="auto">
          <a:xfrm>
            <a:off x="2932081" y="3285084"/>
            <a:ext cx="822325" cy="388938"/>
          </a:xfrm>
          <a:custGeom>
            <a:avLst/>
            <a:gdLst/>
            <a:ahLst/>
            <a:cxnLst>
              <a:cxn ang="0">
                <a:pos x="518" y="0"/>
              </a:cxn>
              <a:cxn ang="0">
                <a:pos x="0" y="245"/>
              </a:cxn>
            </a:cxnLst>
            <a:rect l="0" t="0" r="r" b="b"/>
            <a:pathLst>
              <a:path w="518" h="245">
                <a:moveTo>
                  <a:pt x="518" y="0"/>
                </a:moveTo>
                <a:lnTo>
                  <a:pt x="0" y="24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99353" name="Freeform 25"/>
          <p:cNvSpPr>
            <a:spLocks/>
          </p:cNvSpPr>
          <p:nvPr/>
        </p:nvSpPr>
        <p:spPr bwMode="auto">
          <a:xfrm>
            <a:off x="4390994" y="3280322"/>
            <a:ext cx="769937" cy="393700"/>
          </a:xfrm>
          <a:custGeom>
            <a:avLst/>
            <a:gdLst/>
            <a:ahLst/>
            <a:cxnLst>
              <a:cxn ang="0">
                <a:pos x="0" y="0"/>
              </a:cxn>
              <a:cxn ang="0">
                <a:pos x="485" y="248"/>
              </a:cxn>
            </a:cxnLst>
            <a:rect l="0" t="0" r="r" b="b"/>
            <a:pathLst>
              <a:path w="485" h="248">
                <a:moveTo>
                  <a:pt x="0" y="0"/>
                </a:moveTo>
                <a:lnTo>
                  <a:pt x="485" y="248"/>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99355" name="Line 27"/>
          <p:cNvSpPr>
            <a:spLocks noChangeShapeType="1"/>
          </p:cNvSpPr>
          <p:nvPr/>
        </p:nvSpPr>
        <p:spPr bwMode="auto">
          <a:xfrm>
            <a:off x="4029044" y="2480222"/>
            <a:ext cx="0" cy="288925"/>
          </a:xfrm>
          <a:prstGeom prst="line">
            <a:avLst/>
          </a:prstGeom>
          <a:noFill/>
          <a:ln w="38100">
            <a:solidFill>
              <a:srgbClr val="3333CC"/>
            </a:solidFill>
            <a:round/>
            <a:headEnd/>
            <a:tailEnd/>
          </a:ln>
          <a:effectLst/>
        </p:spPr>
        <p:txBody>
          <a:bodyPr wrap="none"/>
          <a:lstStyle/>
          <a:p>
            <a:endParaRPr lang="zh-CN" altLang="en-US" sz="1800">
              <a:latin typeface="Consolas" pitchFamily="49" charset="0"/>
              <a:cs typeface="Consolas" pitchFamily="49" charset="0"/>
            </a:endParaRPr>
          </a:p>
        </p:txBody>
      </p:sp>
      <p:sp>
        <p:nvSpPr>
          <p:cNvPr id="99332" name="Rectangle 4"/>
          <p:cNvSpPr>
            <a:spLocks noChangeArrowheads="1"/>
          </p:cNvSpPr>
          <p:nvPr/>
        </p:nvSpPr>
        <p:spPr bwMode="auto">
          <a:xfrm>
            <a:off x="1008031" y="5520284"/>
            <a:ext cx="790575" cy="5032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ea typeface="楷体" pitchFamily="49" charset="-122"/>
                <a:cs typeface="Consolas" pitchFamily="49" charset="0"/>
              </a:rPr>
              <a:t>29</a:t>
            </a:r>
          </a:p>
        </p:txBody>
      </p:sp>
      <p:sp>
        <p:nvSpPr>
          <p:cNvPr id="99333" name="Text Box 5"/>
          <p:cNvSpPr txBox="1">
            <a:spLocks noChangeArrowheads="1"/>
          </p:cNvSpPr>
          <p:nvPr/>
        </p:nvSpPr>
        <p:spPr bwMode="auto">
          <a:xfrm>
            <a:off x="646081" y="5621884"/>
            <a:ext cx="3603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CC"/>
                </a:solidFill>
                <a:latin typeface="Consolas" pitchFamily="49" charset="0"/>
                <a:cs typeface="Consolas" pitchFamily="49" charset="0"/>
              </a:rPr>
              <a:t>F</a:t>
            </a:r>
            <a:r>
              <a:rPr lang="en-US" altLang="zh-CN" sz="1800" baseline="-25000">
                <a:solidFill>
                  <a:srgbClr val="3333CC"/>
                </a:solidFill>
                <a:latin typeface="Consolas" pitchFamily="49" charset="0"/>
                <a:cs typeface="Consolas" pitchFamily="49" charset="0"/>
              </a:rPr>
              <a:t>3</a:t>
            </a:r>
          </a:p>
        </p:txBody>
      </p:sp>
      <p:sp>
        <p:nvSpPr>
          <p:cNvPr id="99334" name="Rectangle 6"/>
          <p:cNvSpPr>
            <a:spLocks noChangeArrowheads="1"/>
          </p:cNvSpPr>
          <p:nvPr/>
        </p:nvSpPr>
        <p:spPr bwMode="auto">
          <a:xfrm>
            <a:off x="2519331" y="5520284"/>
            <a:ext cx="792163"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ea typeface="楷体" pitchFamily="49" charset="-122"/>
                <a:cs typeface="Consolas" pitchFamily="49" charset="0"/>
              </a:rPr>
              <a:t>15</a:t>
            </a:r>
          </a:p>
        </p:txBody>
      </p:sp>
      <p:sp>
        <p:nvSpPr>
          <p:cNvPr id="99335" name="Text Box 7"/>
          <p:cNvSpPr txBox="1">
            <a:spLocks noChangeArrowheads="1"/>
          </p:cNvSpPr>
          <p:nvPr/>
        </p:nvSpPr>
        <p:spPr bwMode="auto">
          <a:xfrm>
            <a:off x="2158969" y="5609184"/>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CC"/>
                </a:solidFill>
                <a:latin typeface="Consolas" pitchFamily="49" charset="0"/>
                <a:cs typeface="Consolas" pitchFamily="49" charset="0"/>
              </a:rPr>
              <a:t>F</a:t>
            </a:r>
            <a:r>
              <a:rPr lang="en-US" altLang="zh-CN" sz="1800" baseline="-25000">
                <a:solidFill>
                  <a:srgbClr val="3333CC"/>
                </a:solidFill>
                <a:latin typeface="Consolas" pitchFamily="49" charset="0"/>
                <a:cs typeface="Consolas" pitchFamily="49" charset="0"/>
              </a:rPr>
              <a:t>4</a:t>
            </a:r>
          </a:p>
        </p:txBody>
      </p:sp>
      <p:sp>
        <p:nvSpPr>
          <p:cNvPr id="99339" name="Rectangle 11"/>
          <p:cNvSpPr>
            <a:spLocks noChangeArrowheads="1"/>
          </p:cNvSpPr>
          <p:nvPr/>
        </p:nvSpPr>
        <p:spPr bwMode="auto">
          <a:xfrm>
            <a:off x="3168619" y="4605884"/>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ea typeface="楷体" pitchFamily="49" charset="-122"/>
                <a:cs typeface="Consolas" pitchFamily="49" charset="0"/>
              </a:rPr>
              <a:t>17</a:t>
            </a:r>
          </a:p>
        </p:txBody>
      </p:sp>
      <p:sp>
        <p:nvSpPr>
          <p:cNvPr id="99340" name="Text Box 12"/>
          <p:cNvSpPr txBox="1">
            <a:spLocks noChangeArrowheads="1"/>
          </p:cNvSpPr>
          <p:nvPr/>
        </p:nvSpPr>
        <p:spPr bwMode="auto">
          <a:xfrm>
            <a:off x="3390861" y="5128178"/>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CC"/>
                </a:solidFill>
                <a:latin typeface="Consolas" pitchFamily="49" charset="0"/>
                <a:cs typeface="Consolas" pitchFamily="49" charset="0"/>
              </a:rPr>
              <a:t>F</a:t>
            </a:r>
            <a:r>
              <a:rPr lang="en-US" altLang="zh-CN" sz="1800" baseline="-25000" dirty="0" err="1">
                <a:solidFill>
                  <a:srgbClr val="3333CC"/>
                </a:solidFill>
                <a:latin typeface="Consolas" pitchFamily="49" charset="0"/>
                <a:cs typeface="Consolas" pitchFamily="49" charset="0"/>
              </a:rPr>
              <a:t>0</a:t>
            </a:r>
            <a:endParaRPr lang="en-US" altLang="zh-CN" sz="1800" baseline="-25000" dirty="0">
              <a:solidFill>
                <a:srgbClr val="3333CC"/>
              </a:solidFill>
              <a:latin typeface="Consolas" pitchFamily="49" charset="0"/>
              <a:cs typeface="Consolas" pitchFamily="49" charset="0"/>
            </a:endParaRPr>
          </a:p>
        </p:txBody>
      </p:sp>
      <p:sp>
        <p:nvSpPr>
          <p:cNvPr id="99344" name="Rectangle 16"/>
          <p:cNvSpPr>
            <a:spLocks noChangeArrowheads="1"/>
          </p:cNvSpPr>
          <p:nvPr/>
        </p:nvSpPr>
        <p:spPr bwMode="auto">
          <a:xfrm>
            <a:off x="4321144" y="4605884"/>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ea typeface="楷体" pitchFamily="49" charset="-122"/>
                <a:cs typeface="Consolas" pitchFamily="49" charset="0"/>
              </a:rPr>
              <a:t>5</a:t>
            </a:r>
          </a:p>
        </p:txBody>
      </p:sp>
      <p:sp>
        <p:nvSpPr>
          <p:cNvPr id="99345" name="Text Box 17"/>
          <p:cNvSpPr txBox="1">
            <a:spLocks noChangeArrowheads="1"/>
          </p:cNvSpPr>
          <p:nvPr/>
        </p:nvSpPr>
        <p:spPr bwMode="auto">
          <a:xfrm>
            <a:off x="4530697" y="5128178"/>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CC"/>
                </a:solidFill>
                <a:latin typeface="Consolas" pitchFamily="49" charset="0"/>
                <a:cs typeface="Consolas" pitchFamily="49" charset="0"/>
              </a:rPr>
              <a:t>F</a:t>
            </a:r>
            <a:r>
              <a:rPr lang="en-US" altLang="zh-CN" sz="1800" baseline="-25000" dirty="0" err="1">
                <a:solidFill>
                  <a:srgbClr val="3333CC"/>
                </a:solidFill>
                <a:latin typeface="Consolas" pitchFamily="49" charset="0"/>
                <a:cs typeface="Consolas" pitchFamily="49" charset="0"/>
              </a:rPr>
              <a:t>1</a:t>
            </a:r>
            <a:endParaRPr lang="en-US" altLang="zh-CN" sz="1800" baseline="-25000" dirty="0">
              <a:solidFill>
                <a:srgbClr val="3333CC"/>
              </a:solidFill>
              <a:latin typeface="Consolas" pitchFamily="49" charset="0"/>
              <a:cs typeface="Consolas" pitchFamily="49" charset="0"/>
            </a:endParaRPr>
          </a:p>
        </p:txBody>
      </p:sp>
      <p:sp>
        <p:nvSpPr>
          <p:cNvPr id="99346" name="Rectangle 18"/>
          <p:cNvSpPr>
            <a:spLocks noChangeArrowheads="1"/>
          </p:cNvSpPr>
          <p:nvPr/>
        </p:nvSpPr>
        <p:spPr bwMode="auto">
          <a:xfrm>
            <a:off x="5832444" y="4605884"/>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ea typeface="楷体" pitchFamily="49" charset="-122"/>
                <a:cs typeface="Consolas" pitchFamily="49" charset="0"/>
              </a:rPr>
              <a:t>10</a:t>
            </a:r>
          </a:p>
        </p:txBody>
      </p:sp>
      <p:sp>
        <p:nvSpPr>
          <p:cNvPr id="99347" name="Text Box 19"/>
          <p:cNvSpPr txBox="1">
            <a:spLocks noChangeArrowheads="1"/>
          </p:cNvSpPr>
          <p:nvPr/>
        </p:nvSpPr>
        <p:spPr bwMode="auto">
          <a:xfrm>
            <a:off x="6034067" y="5128178"/>
            <a:ext cx="3603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CC"/>
                </a:solidFill>
                <a:latin typeface="Consolas" pitchFamily="49" charset="0"/>
                <a:cs typeface="Consolas" pitchFamily="49" charset="0"/>
              </a:rPr>
              <a:t>F</a:t>
            </a:r>
            <a:r>
              <a:rPr lang="en-US" altLang="zh-CN" sz="1800" baseline="-25000" dirty="0" err="1">
                <a:solidFill>
                  <a:srgbClr val="3333CC"/>
                </a:solidFill>
                <a:latin typeface="Consolas" pitchFamily="49" charset="0"/>
                <a:cs typeface="Consolas" pitchFamily="49" charset="0"/>
              </a:rPr>
              <a:t>2</a:t>
            </a:r>
            <a:endParaRPr lang="en-US" altLang="zh-CN" sz="1800" baseline="-25000" dirty="0">
              <a:solidFill>
                <a:srgbClr val="3333CC"/>
              </a:solidFill>
              <a:latin typeface="Consolas" pitchFamily="49" charset="0"/>
              <a:cs typeface="Consolas" pitchFamily="49" charset="0"/>
            </a:endParaRPr>
          </a:p>
        </p:txBody>
      </p:sp>
      <p:sp>
        <p:nvSpPr>
          <p:cNvPr id="99350" name="Line 22"/>
          <p:cNvSpPr>
            <a:spLocks noChangeShapeType="1"/>
          </p:cNvSpPr>
          <p:nvPr/>
        </p:nvSpPr>
        <p:spPr bwMode="auto">
          <a:xfrm>
            <a:off x="5687981" y="4174084"/>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99336" name="Oval 8"/>
          <p:cNvSpPr>
            <a:spLocks noChangeArrowheads="1"/>
          </p:cNvSpPr>
          <p:nvPr/>
        </p:nvSpPr>
        <p:spPr bwMode="auto">
          <a:xfrm>
            <a:off x="1582706" y="4555084"/>
            <a:ext cx="1008063"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ea typeface="楷体" pitchFamily="49" charset="-122"/>
              <a:cs typeface="Consolas" pitchFamily="49" charset="0"/>
            </a:endParaRPr>
          </a:p>
        </p:txBody>
      </p:sp>
      <p:sp>
        <p:nvSpPr>
          <p:cNvPr id="99341" name="Oval 13"/>
          <p:cNvSpPr>
            <a:spLocks noChangeArrowheads="1"/>
          </p:cNvSpPr>
          <p:nvPr/>
        </p:nvSpPr>
        <p:spPr bwMode="auto">
          <a:xfrm>
            <a:off x="2231994" y="3640684"/>
            <a:ext cx="1008062"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ea typeface="楷体" pitchFamily="49" charset="-122"/>
              <a:cs typeface="Consolas" pitchFamily="49" charset="0"/>
            </a:endParaRPr>
          </a:p>
        </p:txBody>
      </p:sp>
      <p:sp>
        <p:nvSpPr>
          <p:cNvPr id="99348" name="Oval 20"/>
          <p:cNvSpPr>
            <a:spLocks noChangeArrowheads="1"/>
          </p:cNvSpPr>
          <p:nvPr/>
        </p:nvSpPr>
        <p:spPr bwMode="auto">
          <a:xfrm>
            <a:off x="4895819" y="3640684"/>
            <a:ext cx="1008062"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ea typeface="楷体" pitchFamily="49" charset="-122"/>
              <a:cs typeface="Consolas" pitchFamily="49" charset="0"/>
            </a:endParaRPr>
          </a:p>
        </p:txBody>
      </p:sp>
      <p:sp>
        <p:nvSpPr>
          <p:cNvPr id="99351" name="Oval 23"/>
          <p:cNvSpPr>
            <a:spLocks noChangeArrowheads="1"/>
          </p:cNvSpPr>
          <p:nvPr/>
        </p:nvSpPr>
        <p:spPr bwMode="auto">
          <a:xfrm>
            <a:off x="3535331" y="2772322"/>
            <a:ext cx="1008063" cy="5762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ea typeface="楷体" pitchFamily="49" charset="-122"/>
              <a:cs typeface="Consolas" pitchFamily="49" charset="0"/>
            </a:endParaRPr>
          </a:p>
        </p:txBody>
      </p:sp>
      <p:sp>
        <p:nvSpPr>
          <p:cNvPr id="99354" name="Oval 26"/>
          <p:cNvSpPr>
            <a:spLocks noChangeArrowheads="1"/>
          </p:cNvSpPr>
          <p:nvPr/>
        </p:nvSpPr>
        <p:spPr bwMode="auto">
          <a:xfrm>
            <a:off x="3535331" y="1916659"/>
            <a:ext cx="1008063"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ea typeface="楷体" pitchFamily="49" charset="-122"/>
              <a:cs typeface="Consolas" pitchFamily="49" charset="0"/>
            </a:endParaRPr>
          </a:p>
        </p:txBody>
      </p:sp>
      <p:sp>
        <p:nvSpPr>
          <p:cNvPr id="99356" name="Text Box 28"/>
          <p:cNvSpPr txBox="1">
            <a:spLocks noChangeArrowheads="1"/>
          </p:cNvSpPr>
          <p:nvPr/>
        </p:nvSpPr>
        <p:spPr bwMode="auto">
          <a:xfrm>
            <a:off x="4679919" y="1992859"/>
            <a:ext cx="1800225" cy="276999"/>
          </a:xfrm>
          <a:prstGeom prst="rect">
            <a:avLst/>
          </a:prstGeom>
          <a:noFill/>
          <a:ln w="38100" algn="ctr">
            <a:noFill/>
            <a:miter lim="800000"/>
            <a:headEnd/>
            <a:tailEnd/>
          </a:ln>
          <a:effectLst/>
        </p:spPr>
        <p:txBody>
          <a:bodyPr lIns="0" tIns="0" rIns="0" bIns="0">
            <a:spAutoFit/>
          </a:bodyPr>
          <a:lstStyle/>
          <a:p>
            <a:pPr algn="l">
              <a:spcBef>
                <a:spcPct val="50000"/>
              </a:spcBef>
            </a:pPr>
            <a:r>
              <a:rPr lang="zh-CN" altLang="en-US" sz="1800">
                <a:solidFill>
                  <a:srgbClr val="3333FF"/>
                </a:solidFill>
                <a:latin typeface="Consolas" pitchFamily="49" charset="0"/>
                <a:ea typeface="仿宋" pitchFamily="49" charset="-122"/>
                <a:cs typeface="Consolas" pitchFamily="49" charset="0"/>
              </a:rPr>
              <a:t>冠军（最小者）</a:t>
            </a:r>
          </a:p>
        </p:txBody>
      </p:sp>
      <p:sp>
        <p:nvSpPr>
          <p:cNvPr id="99360" name="Text Box 32"/>
          <p:cNvSpPr txBox="1">
            <a:spLocks noChangeArrowheads="1"/>
          </p:cNvSpPr>
          <p:nvPr/>
        </p:nvSpPr>
        <p:spPr bwMode="auto">
          <a:xfrm>
            <a:off x="2412969" y="3762922"/>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99362" name="Text Box 34"/>
          <p:cNvSpPr txBox="1">
            <a:spLocks noChangeArrowheads="1"/>
          </p:cNvSpPr>
          <p:nvPr/>
        </p:nvSpPr>
        <p:spPr bwMode="auto">
          <a:xfrm>
            <a:off x="3709956" y="2899322"/>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99363" name="Text Box 35"/>
          <p:cNvSpPr txBox="1">
            <a:spLocks noChangeArrowheads="1"/>
          </p:cNvSpPr>
          <p:nvPr/>
        </p:nvSpPr>
        <p:spPr bwMode="auto">
          <a:xfrm>
            <a:off x="1744631" y="4694784"/>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99364" name="Text Box 36"/>
          <p:cNvSpPr txBox="1">
            <a:spLocks noChangeArrowheads="1"/>
          </p:cNvSpPr>
          <p:nvPr/>
        </p:nvSpPr>
        <p:spPr bwMode="auto">
          <a:xfrm>
            <a:off x="5111719" y="3783559"/>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99365" name="Text Box 37"/>
          <p:cNvSpPr txBox="1">
            <a:spLocks noChangeArrowheads="1"/>
          </p:cNvSpPr>
          <p:nvPr/>
        </p:nvSpPr>
        <p:spPr bwMode="auto">
          <a:xfrm>
            <a:off x="3714744" y="2056359"/>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99369" name="Text Box 41"/>
          <p:cNvSpPr txBox="1">
            <a:spLocks noChangeArrowheads="1"/>
          </p:cNvSpPr>
          <p:nvPr/>
        </p:nvSpPr>
        <p:spPr bwMode="auto">
          <a:xfrm>
            <a:off x="1752569" y="4686847"/>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4(15)</a:t>
            </a:r>
          </a:p>
        </p:txBody>
      </p:sp>
      <p:sp>
        <p:nvSpPr>
          <p:cNvPr id="99372" name="Text Box 44"/>
          <p:cNvSpPr txBox="1">
            <a:spLocks noChangeArrowheads="1"/>
          </p:cNvSpPr>
          <p:nvPr/>
        </p:nvSpPr>
        <p:spPr bwMode="auto">
          <a:xfrm>
            <a:off x="1752569" y="4682084"/>
            <a:ext cx="647700" cy="276999"/>
          </a:xfrm>
          <a:prstGeom prst="rect">
            <a:avLst/>
          </a:prstGeom>
          <a:solidFill>
            <a:srgbClr val="FFFF00"/>
          </a:solidFill>
          <a:ln w="38100" algn="ctr">
            <a:noFill/>
            <a:miter lim="800000"/>
            <a:headEnd/>
            <a:tailEnd/>
          </a:ln>
          <a:effectLst/>
        </p:spPr>
        <p:txBody>
          <a:bodyPr lIns="0" tIns="0" rIns="0" bIns="0">
            <a:spAutoFit/>
          </a:bodyPr>
          <a:lstStyle/>
          <a:p>
            <a:pPr>
              <a:spcBef>
                <a:spcPct val="50000"/>
              </a:spcBef>
            </a:pPr>
            <a:r>
              <a:rPr lang="en-US" altLang="zh-CN" sz="1800">
                <a:solidFill>
                  <a:srgbClr val="CC00CC"/>
                </a:solidFill>
                <a:latin typeface="Consolas" pitchFamily="49" charset="0"/>
                <a:cs typeface="Consolas" pitchFamily="49" charset="0"/>
              </a:rPr>
              <a:t>3(29)</a:t>
            </a:r>
          </a:p>
        </p:txBody>
      </p:sp>
      <p:sp>
        <p:nvSpPr>
          <p:cNvPr id="99373" name="Text Box 45"/>
          <p:cNvSpPr txBox="1">
            <a:spLocks noChangeArrowheads="1"/>
          </p:cNvSpPr>
          <p:nvPr/>
        </p:nvSpPr>
        <p:spPr bwMode="auto">
          <a:xfrm>
            <a:off x="2400269" y="3758159"/>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4(15)</a:t>
            </a:r>
          </a:p>
        </p:txBody>
      </p:sp>
      <p:sp>
        <p:nvSpPr>
          <p:cNvPr id="99374" name="Text Box 46"/>
          <p:cNvSpPr txBox="1">
            <a:spLocks noChangeArrowheads="1"/>
          </p:cNvSpPr>
          <p:nvPr/>
        </p:nvSpPr>
        <p:spPr bwMode="auto">
          <a:xfrm>
            <a:off x="5099019" y="3770859"/>
            <a:ext cx="647700" cy="276999"/>
          </a:xfrm>
          <a:prstGeom prst="rect">
            <a:avLst/>
          </a:prstGeom>
          <a:solidFill>
            <a:srgbClr val="FFFF00"/>
          </a:solidFill>
          <a:ln w="38100" algn="ctr">
            <a:noFill/>
            <a:miter lim="800000"/>
            <a:headEnd/>
            <a:tailEnd/>
          </a:ln>
          <a:effectLst/>
        </p:spPr>
        <p:txBody>
          <a:bodyPr lIns="0" tIns="0" rIns="0" bIns="0">
            <a:spAutoFit/>
          </a:bodyPr>
          <a:lstStyle/>
          <a:p>
            <a:pPr>
              <a:spcBef>
                <a:spcPct val="50000"/>
              </a:spcBef>
            </a:pPr>
            <a:r>
              <a:rPr lang="en-US" altLang="zh-CN" sz="1800">
                <a:solidFill>
                  <a:srgbClr val="CC00CC"/>
                </a:solidFill>
                <a:latin typeface="Consolas" pitchFamily="49" charset="0"/>
                <a:cs typeface="Consolas" pitchFamily="49" charset="0"/>
              </a:rPr>
              <a:t>2(10)</a:t>
            </a:r>
          </a:p>
        </p:txBody>
      </p:sp>
      <p:sp>
        <p:nvSpPr>
          <p:cNvPr id="99375" name="Text Box 47"/>
          <p:cNvSpPr txBox="1">
            <a:spLocks noChangeArrowheads="1"/>
          </p:cNvSpPr>
          <p:nvPr/>
        </p:nvSpPr>
        <p:spPr bwMode="auto">
          <a:xfrm>
            <a:off x="3709956" y="2881859"/>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1(5)</a:t>
            </a:r>
          </a:p>
        </p:txBody>
      </p:sp>
      <p:sp>
        <p:nvSpPr>
          <p:cNvPr id="99376" name="Text Box 48"/>
          <p:cNvSpPr txBox="1">
            <a:spLocks noChangeArrowheads="1"/>
          </p:cNvSpPr>
          <p:nvPr/>
        </p:nvSpPr>
        <p:spPr bwMode="auto">
          <a:xfrm>
            <a:off x="2387569" y="3745459"/>
            <a:ext cx="647700" cy="276999"/>
          </a:xfrm>
          <a:prstGeom prst="rect">
            <a:avLst/>
          </a:prstGeom>
          <a:solidFill>
            <a:srgbClr val="FFFF00"/>
          </a:solidFill>
          <a:ln w="38100" algn="ctr">
            <a:noFill/>
            <a:miter lim="800000"/>
            <a:headEnd/>
            <a:tailEnd/>
          </a:ln>
          <a:effectLst/>
        </p:spPr>
        <p:txBody>
          <a:bodyPr lIns="0" tIns="0" rIns="0" bIns="0">
            <a:spAutoFit/>
          </a:bodyPr>
          <a:lstStyle/>
          <a:p>
            <a:pPr>
              <a:spcBef>
                <a:spcPct val="50000"/>
              </a:spcBef>
            </a:pPr>
            <a:r>
              <a:rPr lang="en-US" altLang="zh-CN" sz="1800" dirty="0">
                <a:solidFill>
                  <a:srgbClr val="CC00CC"/>
                </a:solidFill>
                <a:latin typeface="Consolas" pitchFamily="49" charset="0"/>
                <a:cs typeface="Consolas" pitchFamily="49" charset="0"/>
              </a:rPr>
              <a:t>0(17)</a:t>
            </a:r>
          </a:p>
        </p:txBody>
      </p:sp>
      <p:sp>
        <p:nvSpPr>
          <p:cNvPr id="99377" name="Text Box 49"/>
          <p:cNvSpPr txBox="1">
            <a:spLocks noChangeArrowheads="1"/>
          </p:cNvSpPr>
          <p:nvPr/>
        </p:nvSpPr>
        <p:spPr bwMode="auto">
          <a:xfrm>
            <a:off x="3730594" y="2892972"/>
            <a:ext cx="647700" cy="276999"/>
          </a:xfrm>
          <a:prstGeom prst="rect">
            <a:avLst/>
          </a:prstGeom>
          <a:solidFill>
            <a:srgbClr val="FFFF00"/>
          </a:solidFill>
          <a:ln w="38100" algn="ctr">
            <a:noFill/>
            <a:miter lim="800000"/>
            <a:headEnd/>
            <a:tailEnd/>
          </a:ln>
          <a:effectLst/>
        </p:spPr>
        <p:txBody>
          <a:bodyPr lIns="0" tIns="0" rIns="0" bIns="0">
            <a:spAutoFit/>
          </a:bodyPr>
          <a:lstStyle/>
          <a:p>
            <a:pPr>
              <a:spcBef>
                <a:spcPct val="50000"/>
              </a:spcBef>
            </a:pPr>
            <a:r>
              <a:rPr lang="en-US" altLang="zh-CN" sz="1800">
                <a:solidFill>
                  <a:srgbClr val="CC00CC"/>
                </a:solidFill>
                <a:latin typeface="Consolas" pitchFamily="49" charset="0"/>
                <a:cs typeface="Consolas" pitchFamily="49" charset="0"/>
              </a:rPr>
              <a:t>4(15)</a:t>
            </a:r>
          </a:p>
        </p:txBody>
      </p:sp>
      <p:sp>
        <p:nvSpPr>
          <p:cNvPr id="99378" name="Text Box 50"/>
          <p:cNvSpPr txBox="1">
            <a:spLocks noChangeArrowheads="1"/>
          </p:cNvSpPr>
          <p:nvPr/>
        </p:nvSpPr>
        <p:spPr bwMode="auto">
          <a:xfrm>
            <a:off x="3714744" y="2051597"/>
            <a:ext cx="647700" cy="276999"/>
          </a:xfrm>
          <a:prstGeom prst="rect">
            <a:avLst/>
          </a:prstGeom>
          <a:solidFill>
            <a:srgbClr val="FFFF00"/>
          </a:solidFill>
          <a:ln w="38100" algn="ctr">
            <a:noFill/>
            <a:miter lim="800000"/>
            <a:headEnd/>
            <a:tailEnd/>
          </a:ln>
          <a:effectLst/>
        </p:spPr>
        <p:txBody>
          <a:bodyPr lIns="0" tIns="0" rIns="0" bIns="0">
            <a:spAutoFit/>
          </a:bodyPr>
          <a:lstStyle/>
          <a:p>
            <a:pPr>
              <a:spcBef>
                <a:spcPct val="50000"/>
              </a:spcBef>
            </a:pPr>
            <a:r>
              <a:rPr lang="en-US" altLang="zh-CN" sz="1800">
                <a:solidFill>
                  <a:srgbClr val="CC00CC"/>
                </a:solidFill>
                <a:latin typeface="Consolas" pitchFamily="49" charset="0"/>
                <a:cs typeface="Consolas" pitchFamily="49" charset="0"/>
              </a:rPr>
              <a:t>1(5)</a:t>
            </a:r>
          </a:p>
        </p:txBody>
      </p:sp>
      <p:sp>
        <p:nvSpPr>
          <p:cNvPr id="99379" name="Text Box 51"/>
          <p:cNvSpPr txBox="1">
            <a:spLocks noChangeArrowheads="1"/>
          </p:cNvSpPr>
          <p:nvPr/>
        </p:nvSpPr>
        <p:spPr bwMode="auto">
          <a:xfrm>
            <a:off x="3428992" y="6131502"/>
            <a:ext cx="2524121"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3333FF"/>
                </a:solidFill>
                <a:latin typeface="Consolas" pitchFamily="49" charset="0"/>
                <a:ea typeface="楷体" pitchFamily="49" charset="-122"/>
                <a:cs typeface="Consolas" pitchFamily="49" charset="0"/>
              </a:rPr>
              <a:t>败者树构建完毕</a:t>
            </a:r>
          </a:p>
        </p:txBody>
      </p:sp>
      <p:sp>
        <p:nvSpPr>
          <p:cNvPr id="51" name="任意多边形 50"/>
          <p:cNvSpPr/>
          <p:nvPr/>
        </p:nvSpPr>
        <p:spPr>
          <a:xfrm>
            <a:off x="2312955" y="1789640"/>
            <a:ext cx="2006600" cy="4279900"/>
          </a:xfrm>
          <a:custGeom>
            <a:avLst/>
            <a:gdLst>
              <a:gd name="connsiteX0" fmla="*/ 1873250 w 2006600"/>
              <a:gd name="connsiteY0" fmla="*/ 0 h 4279900"/>
              <a:gd name="connsiteX1" fmla="*/ 1873250 w 2006600"/>
              <a:gd name="connsiteY1" fmla="*/ 749300 h 4279900"/>
              <a:gd name="connsiteX2" fmla="*/ 1860550 w 2006600"/>
              <a:gd name="connsiteY2" fmla="*/ 1409700 h 4279900"/>
              <a:gd name="connsiteX3" fmla="*/ 996950 w 2006600"/>
              <a:gd name="connsiteY3" fmla="*/ 1866900 h 4279900"/>
              <a:gd name="connsiteX4" fmla="*/ 387350 w 2006600"/>
              <a:gd name="connsiteY4" fmla="*/ 2209800 h 4279900"/>
              <a:gd name="connsiteX5" fmla="*/ 82550 w 2006600"/>
              <a:gd name="connsiteY5" fmla="*/ 2959100 h 4279900"/>
              <a:gd name="connsiteX6" fmla="*/ 882650 w 2006600"/>
              <a:gd name="connsiteY6" fmla="*/ 4279900 h 4279900"/>
              <a:gd name="connsiteX0" fmla="*/ 1873250 w 2006600"/>
              <a:gd name="connsiteY0" fmla="*/ 0 h 4279900"/>
              <a:gd name="connsiteX1" fmla="*/ 1873250 w 2006600"/>
              <a:gd name="connsiteY1" fmla="*/ 749300 h 4279900"/>
              <a:gd name="connsiteX2" fmla="*/ 1860550 w 2006600"/>
              <a:gd name="connsiteY2" fmla="*/ 1409700 h 4279900"/>
              <a:gd name="connsiteX3" fmla="*/ 996950 w 2006600"/>
              <a:gd name="connsiteY3" fmla="*/ 1866900 h 4279900"/>
              <a:gd name="connsiteX4" fmla="*/ 387350 w 2006600"/>
              <a:gd name="connsiteY4" fmla="*/ 2209800 h 4279900"/>
              <a:gd name="connsiteX5" fmla="*/ 82550 w 2006600"/>
              <a:gd name="connsiteY5" fmla="*/ 2959100 h 4279900"/>
              <a:gd name="connsiteX6" fmla="*/ 882650 w 2006600"/>
              <a:gd name="connsiteY6" fmla="*/ 4279900 h 4279900"/>
              <a:gd name="connsiteX0" fmla="*/ 1873250 w 2006600"/>
              <a:gd name="connsiteY0" fmla="*/ 0 h 4279900"/>
              <a:gd name="connsiteX1" fmla="*/ 1873250 w 2006600"/>
              <a:gd name="connsiteY1" fmla="*/ 749300 h 4279900"/>
              <a:gd name="connsiteX2" fmla="*/ 1860550 w 2006600"/>
              <a:gd name="connsiteY2" fmla="*/ 1409700 h 4279900"/>
              <a:gd name="connsiteX3" fmla="*/ 996950 w 2006600"/>
              <a:gd name="connsiteY3" fmla="*/ 1866900 h 4279900"/>
              <a:gd name="connsiteX4" fmla="*/ 387350 w 2006600"/>
              <a:gd name="connsiteY4" fmla="*/ 2209800 h 4279900"/>
              <a:gd name="connsiteX5" fmla="*/ 82550 w 2006600"/>
              <a:gd name="connsiteY5" fmla="*/ 2959100 h 4279900"/>
              <a:gd name="connsiteX6" fmla="*/ 882650 w 2006600"/>
              <a:gd name="connsiteY6" fmla="*/ 4279900 h 427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6600" h="4279900">
                <a:moveTo>
                  <a:pt x="1873250" y="0"/>
                </a:moveTo>
                <a:cubicBezTo>
                  <a:pt x="1874308" y="257175"/>
                  <a:pt x="1875367" y="514350"/>
                  <a:pt x="1873250" y="749300"/>
                </a:cubicBezTo>
                <a:cubicBezTo>
                  <a:pt x="1871133" y="984250"/>
                  <a:pt x="2006600" y="1223433"/>
                  <a:pt x="1860550" y="1409700"/>
                </a:cubicBezTo>
                <a:cubicBezTo>
                  <a:pt x="1714500" y="1595967"/>
                  <a:pt x="1242483" y="1733550"/>
                  <a:pt x="996950" y="1866900"/>
                </a:cubicBezTo>
                <a:cubicBezTo>
                  <a:pt x="751417" y="2000250"/>
                  <a:pt x="539750" y="2027767"/>
                  <a:pt x="387350" y="2209800"/>
                </a:cubicBezTo>
                <a:cubicBezTo>
                  <a:pt x="234950" y="2391833"/>
                  <a:pt x="0" y="2614083"/>
                  <a:pt x="82550" y="2959100"/>
                </a:cubicBezTo>
                <a:cubicBezTo>
                  <a:pt x="165100" y="3304117"/>
                  <a:pt x="523875" y="3792008"/>
                  <a:pt x="882650" y="4279900"/>
                </a:cubicBezTo>
              </a:path>
            </a:pathLst>
          </a:cu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cs typeface="Consolas" pitchFamily="49" charset="0"/>
            </a:endParaRPr>
          </a:p>
        </p:txBody>
      </p:sp>
      <p:sp>
        <p:nvSpPr>
          <p:cNvPr id="50" name="任意多边形 49"/>
          <p:cNvSpPr/>
          <p:nvPr/>
        </p:nvSpPr>
        <p:spPr>
          <a:xfrm>
            <a:off x="1176283" y="1811884"/>
            <a:ext cx="2719917" cy="4318000"/>
          </a:xfrm>
          <a:custGeom>
            <a:avLst/>
            <a:gdLst>
              <a:gd name="connsiteX0" fmla="*/ 0 w 2719917"/>
              <a:gd name="connsiteY0" fmla="*/ 4318000 h 4318000"/>
              <a:gd name="connsiteX1" fmla="*/ 165100 w 2719917"/>
              <a:gd name="connsiteY1" fmla="*/ 3937000 h 4318000"/>
              <a:gd name="connsiteX2" fmla="*/ 762000 w 2719917"/>
              <a:gd name="connsiteY2" fmla="*/ 2806700 h 4318000"/>
              <a:gd name="connsiteX3" fmla="*/ 1587500 w 2719917"/>
              <a:gd name="connsiteY3" fmla="*/ 1739900 h 4318000"/>
              <a:gd name="connsiteX4" fmla="*/ 2540000 w 2719917"/>
              <a:gd name="connsiteY4" fmla="*/ 1358900 h 4318000"/>
              <a:gd name="connsiteX5" fmla="*/ 2667000 w 2719917"/>
              <a:gd name="connsiteY5" fmla="*/ 0 h 431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917" h="4318000">
                <a:moveTo>
                  <a:pt x="0" y="4318000"/>
                </a:moveTo>
                <a:cubicBezTo>
                  <a:pt x="19050" y="4253441"/>
                  <a:pt x="38100" y="4188883"/>
                  <a:pt x="165100" y="3937000"/>
                </a:cubicBezTo>
                <a:cubicBezTo>
                  <a:pt x="292100" y="3685117"/>
                  <a:pt x="524933" y="3172883"/>
                  <a:pt x="762000" y="2806700"/>
                </a:cubicBezTo>
                <a:cubicBezTo>
                  <a:pt x="999067" y="2440517"/>
                  <a:pt x="1291167" y="1981200"/>
                  <a:pt x="1587500" y="1739900"/>
                </a:cubicBezTo>
                <a:cubicBezTo>
                  <a:pt x="1883833" y="1498600"/>
                  <a:pt x="2360083" y="1648883"/>
                  <a:pt x="2540000" y="1358900"/>
                </a:cubicBezTo>
                <a:cubicBezTo>
                  <a:pt x="2719917" y="1068917"/>
                  <a:pt x="2693458" y="534458"/>
                  <a:pt x="2667000" y="0"/>
                </a:cubicBezTo>
              </a:path>
            </a:pathLst>
          </a:cu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cs typeface="Consolas" pitchFamily="49" charset="0"/>
            </a:endParaRPr>
          </a:p>
        </p:txBody>
      </p:sp>
      <p:sp>
        <p:nvSpPr>
          <p:cNvPr id="52" name="任意多边形 51"/>
          <p:cNvSpPr/>
          <p:nvPr/>
        </p:nvSpPr>
        <p:spPr>
          <a:xfrm>
            <a:off x="3895164" y="1824584"/>
            <a:ext cx="2652184" cy="3467100"/>
          </a:xfrm>
          <a:custGeom>
            <a:avLst/>
            <a:gdLst>
              <a:gd name="connsiteX0" fmla="*/ 122767 w 2652184"/>
              <a:gd name="connsiteY0" fmla="*/ 0 h 3467100"/>
              <a:gd name="connsiteX1" fmla="*/ 122767 w 2652184"/>
              <a:gd name="connsiteY1" fmla="*/ 457200 h 3467100"/>
              <a:gd name="connsiteX2" fmla="*/ 198967 w 2652184"/>
              <a:gd name="connsiteY2" fmla="*/ 1371600 h 3467100"/>
              <a:gd name="connsiteX3" fmla="*/ 1316567 w 2652184"/>
              <a:gd name="connsiteY3" fmla="*/ 2044700 h 3467100"/>
              <a:gd name="connsiteX4" fmla="*/ 2434167 w 2652184"/>
              <a:gd name="connsiteY4" fmla="*/ 2844800 h 3467100"/>
              <a:gd name="connsiteX5" fmla="*/ 2624667 w 2652184"/>
              <a:gd name="connsiteY5" fmla="*/ 346710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2184" h="3467100">
                <a:moveTo>
                  <a:pt x="122767" y="0"/>
                </a:moveTo>
                <a:cubicBezTo>
                  <a:pt x="116417" y="114300"/>
                  <a:pt x="110067" y="228600"/>
                  <a:pt x="122767" y="457200"/>
                </a:cubicBezTo>
                <a:cubicBezTo>
                  <a:pt x="135467" y="685800"/>
                  <a:pt x="0" y="1107017"/>
                  <a:pt x="198967" y="1371600"/>
                </a:cubicBezTo>
                <a:cubicBezTo>
                  <a:pt x="397934" y="1636183"/>
                  <a:pt x="944034" y="1799167"/>
                  <a:pt x="1316567" y="2044700"/>
                </a:cubicBezTo>
                <a:cubicBezTo>
                  <a:pt x="1689100" y="2290233"/>
                  <a:pt x="2216150" y="2607733"/>
                  <a:pt x="2434167" y="2844800"/>
                </a:cubicBezTo>
                <a:cubicBezTo>
                  <a:pt x="2652184" y="3081867"/>
                  <a:pt x="2638425" y="3274483"/>
                  <a:pt x="2624667" y="3467100"/>
                </a:cubicBezTo>
              </a:path>
            </a:pathLst>
          </a:cu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cs typeface="Consolas" pitchFamily="49" charset="0"/>
            </a:endParaRPr>
          </a:p>
        </p:txBody>
      </p:sp>
      <p:sp>
        <p:nvSpPr>
          <p:cNvPr id="55" name="任意多边形 54"/>
          <p:cNvSpPr/>
          <p:nvPr/>
        </p:nvSpPr>
        <p:spPr>
          <a:xfrm>
            <a:off x="3723714" y="1773784"/>
            <a:ext cx="1528234" cy="3416300"/>
          </a:xfrm>
          <a:custGeom>
            <a:avLst/>
            <a:gdLst>
              <a:gd name="connsiteX0" fmla="*/ 205317 w 1528234"/>
              <a:gd name="connsiteY0" fmla="*/ 0 h 3416300"/>
              <a:gd name="connsiteX1" fmla="*/ 192617 w 1528234"/>
              <a:gd name="connsiteY1" fmla="*/ 1066800 h 3416300"/>
              <a:gd name="connsiteX2" fmla="*/ 1361017 w 1528234"/>
              <a:gd name="connsiteY2" fmla="*/ 2133600 h 3416300"/>
              <a:gd name="connsiteX3" fmla="*/ 1195917 w 1528234"/>
              <a:gd name="connsiteY3" fmla="*/ 3073400 h 3416300"/>
              <a:gd name="connsiteX4" fmla="*/ 1170517 w 1528234"/>
              <a:gd name="connsiteY4" fmla="*/ 3416300 h 341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234" h="3416300">
                <a:moveTo>
                  <a:pt x="205317" y="0"/>
                </a:moveTo>
                <a:cubicBezTo>
                  <a:pt x="102658" y="355600"/>
                  <a:pt x="0" y="711200"/>
                  <a:pt x="192617" y="1066800"/>
                </a:cubicBezTo>
                <a:cubicBezTo>
                  <a:pt x="385234" y="1422400"/>
                  <a:pt x="1193800" y="1799167"/>
                  <a:pt x="1361017" y="2133600"/>
                </a:cubicBezTo>
                <a:cubicBezTo>
                  <a:pt x="1528234" y="2468033"/>
                  <a:pt x="1227667" y="2859617"/>
                  <a:pt x="1195917" y="3073400"/>
                </a:cubicBezTo>
                <a:cubicBezTo>
                  <a:pt x="1164167" y="3287183"/>
                  <a:pt x="1167342" y="3351741"/>
                  <a:pt x="1170517" y="3416300"/>
                </a:cubicBezTo>
              </a:path>
            </a:pathLst>
          </a:cu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cs typeface="Consolas" pitchFamily="49" charset="0"/>
            </a:endParaRPr>
          </a:p>
        </p:txBody>
      </p:sp>
      <p:sp>
        <p:nvSpPr>
          <p:cNvPr id="56" name="任意多边形 55"/>
          <p:cNvSpPr/>
          <p:nvPr/>
        </p:nvSpPr>
        <p:spPr>
          <a:xfrm>
            <a:off x="2980764" y="1773784"/>
            <a:ext cx="1123950" cy="3416300"/>
          </a:xfrm>
          <a:custGeom>
            <a:avLst/>
            <a:gdLst>
              <a:gd name="connsiteX0" fmla="*/ 948267 w 1123950"/>
              <a:gd name="connsiteY0" fmla="*/ 0 h 3416300"/>
              <a:gd name="connsiteX1" fmla="*/ 935567 w 1123950"/>
              <a:gd name="connsiteY1" fmla="*/ 495300 h 3416300"/>
              <a:gd name="connsiteX2" fmla="*/ 973667 w 1123950"/>
              <a:gd name="connsiteY2" fmla="*/ 1397000 h 3416300"/>
              <a:gd name="connsiteX3" fmla="*/ 33867 w 1123950"/>
              <a:gd name="connsiteY3" fmla="*/ 1993900 h 3416300"/>
              <a:gd name="connsiteX4" fmla="*/ 770467 w 1123950"/>
              <a:gd name="connsiteY4" fmla="*/ 3098800 h 3416300"/>
              <a:gd name="connsiteX5" fmla="*/ 833967 w 1123950"/>
              <a:gd name="connsiteY5" fmla="*/ 3416300 h 341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3950" h="3416300">
                <a:moveTo>
                  <a:pt x="948267" y="0"/>
                </a:moveTo>
                <a:cubicBezTo>
                  <a:pt x="939800" y="131233"/>
                  <a:pt x="931334" y="262467"/>
                  <a:pt x="935567" y="495300"/>
                </a:cubicBezTo>
                <a:cubicBezTo>
                  <a:pt x="939800" y="728133"/>
                  <a:pt x="1123950" y="1147233"/>
                  <a:pt x="973667" y="1397000"/>
                </a:cubicBezTo>
                <a:cubicBezTo>
                  <a:pt x="823384" y="1646767"/>
                  <a:pt x="67734" y="1710267"/>
                  <a:pt x="33867" y="1993900"/>
                </a:cubicBezTo>
                <a:cubicBezTo>
                  <a:pt x="0" y="2277533"/>
                  <a:pt x="637117" y="2861733"/>
                  <a:pt x="770467" y="3098800"/>
                </a:cubicBezTo>
                <a:cubicBezTo>
                  <a:pt x="903817" y="3335867"/>
                  <a:pt x="868892" y="3376083"/>
                  <a:pt x="833967" y="3416300"/>
                </a:cubicBezTo>
              </a:path>
            </a:pathLst>
          </a:cu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cs typeface="Consolas" pitchFamily="49" charset="0"/>
            </a:endParaRPr>
          </a:p>
        </p:txBody>
      </p:sp>
      <p:sp>
        <p:nvSpPr>
          <p:cNvPr id="48" name="TextBox 47"/>
          <p:cNvSpPr txBox="1"/>
          <p:nvPr/>
        </p:nvSpPr>
        <p:spPr>
          <a:xfrm>
            <a:off x="285720" y="214290"/>
            <a:ext cx="4786346" cy="369332"/>
          </a:xfrm>
          <a:prstGeom prst="rect">
            <a:avLst/>
          </a:prstGeom>
          <a:noFill/>
        </p:spPr>
        <p:txBody>
          <a:bodyPr wrap="square" rtlCol="0">
            <a:spAutoFit/>
          </a:bodyPr>
          <a:lstStyle/>
          <a:p>
            <a:pPr algn="l"/>
            <a:r>
              <a:rPr lang="zh-CN" altLang="en-US" sz="1800" smtClean="0">
                <a:solidFill>
                  <a:srgbClr val="3333FF"/>
                </a:solidFill>
                <a:latin typeface="Consolas" pitchFamily="49" charset="0"/>
                <a:ea typeface="华文中宋" pitchFamily="2" charset="-122"/>
                <a:cs typeface="Consolas" pitchFamily="49" charset="0"/>
              </a:rPr>
              <a:t> 调整产生冠军（最小者）的过程</a:t>
            </a:r>
            <a:endParaRPr lang="zh-CN" altLang="en-US" sz="1800">
              <a:solidFill>
                <a:srgbClr val="3333FF"/>
              </a:solidFill>
              <a:latin typeface="Consolas" pitchFamily="49" charset="0"/>
              <a:ea typeface="华文中宋" pitchFamily="2" charset="-122"/>
              <a:cs typeface="Consolas" pitchFamily="49" charset="0"/>
            </a:endParaRPr>
          </a:p>
        </p:txBody>
      </p:sp>
      <p:sp>
        <p:nvSpPr>
          <p:cNvPr id="49" name="TextBox 48"/>
          <p:cNvSpPr txBox="1"/>
          <p:nvPr/>
        </p:nvSpPr>
        <p:spPr>
          <a:xfrm>
            <a:off x="500034" y="714356"/>
            <a:ext cx="8215370" cy="820866"/>
          </a:xfrm>
          <a:prstGeom prst="rect">
            <a:avLst/>
          </a:prstGeom>
          <a:noFill/>
        </p:spPr>
        <p:txBody>
          <a:bodyPr wrap="square" rtlCol="0">
            <a:spAutoFit/>
          </a:bodyPr>
          <a:lstStyle/>
          <a:p>
            <a:pPr algn="l">
              <a:lnSpc>
                <a:spcPts val="3000"/>
              </a:lnSpc>
            </a:pPr>
            <a:r>
              <a:rPr kumimoji="1" lang="zh-CN" altLang="en-US" sz="1800" smtClean="0">
                <a:solidFill>
                  <a:srgbClr val="3333FF"/>
                </a:solidFill>
                <a:latin typeface="Consolas" pitchFamily="49" charset="0"/>
                <a:ea typeface="仿宋" pitchFamily="49" charset="-122"/>
                <a:cs typeface="Consolas" pitchFamily="49" charset="0"/>
              </a:rPr>
              <a:t>从</a:t>
            </a:r>
            <a:r>
              <a:rPr kumimoji="1" lang="en-US" altLang="zh-CN" sz="1800" smtClean="0">
                <a:solidFill>
                  <a:srgbClr val="3333FF"/>
                </a:solidFill>
                <a:latin typeface="Consolas" pitchFamily="49" charset="0"/>
                <a:ea typeface="仿宋" pitchFamily="49" charset="-122"/>
                <a:cs typeface="Consolas" pitchFamily="49" charset="0"/>
              </a:rPr>
              <a:t>F</a:t>
            </a:r>
            <a:r>
              <a:rPr kumimoji="1" lang="en-US" altLang="zh-CN" sz="1800" baseline="-25000" smtClean="0">
                <a:solidFill>
                  <a:srgbClr val="3333FF"/>
                </a:solidFill>
                <a:latin typeface="Consolas" pitchFamily="49" charset="0"/>
                <a:ea typeface="仿宋" pitchFamily="49" charset="-122"/>
                <a:cs typeface="Consolas" pitchFamily="49" charset="0"/>
              </a:rPr>
              <a:t>4</a:t>
            </a:r>
            <a:r>
              <a:rPr kumimoji="1" lang="en-US" altLang="zh-CN" sz="1800" smtClean="0">
                <a:solidFill>
                  <a:srgbClr val="3333FF"/>
                </a:solidFill>
                <a:latin typeface="Consolas" pitchFamily="49" charset="0"/>
                <a:ea typeface="仿宋" pitchFamily="49" charset="-122"/>
                <a:cs typeface="Consolas" pitchFamily="49" charset="0"/>
                <a:sym typeface="Wingdings"/>
              </a:rPr>
              <a:t>F</a:t>
            </a:r>
            <a:r>
              <a:rPr kumimoji="1" lang="en-US" altLang="zh-CN" sz="1800" baseline="-25000" smtClean="0">
                <a:solidFill>
                  <a:srgbClr val="3333FF"/>
                </a:solidFill>
                <a:latin typeface="Consolas" pitchFamily="49" charset="0"/>
                <a:ea typeface="仿宋" pitchFamily="49" charset="-122"/>
                <a:cs typeface="Consolas" pitchFamily="49" charset="0"/>
                <a:sym typeface="Wingdings"/>
              </a:rPr>
              <a:t>0</a:t>
            </a:r>
            <a:r>
              <a:rPr kumimoji="1" lang="zh-CN" altLang="en-US" sz="1800" smtClean="0">
                <a:solidFill>
                  <a:srgbClr val="3333FF"/>
                </a:solidFill>
                <a:latin typeface="Consolas" pitchFamily="49" charset="0"/>
                <a:ea typeface="仿宋" pitchFamily="49" charset="-122"/>
                <a:cs typeface="Consolas" pitchFamily="49" charset="0"/>
                <a:sym typeface="Wingdings"/>
              </a:rPr>
              <a:t>操作：将当前结点的关键字与父结点比较，将大的（</a:t>
            </a:r>
            <a:r>
              <a:rPr lang="zh-CN" altLang="en-US" sz="1800" smtClean="0">
                <a:solidFill>
                  <a:srgbClr val="3333FF"/>
                </a:solidFill>
                <a:latin typeface="Consolas" pitchFamily="49" charset="0"/>
                <a:ea typeface="仿宋" pitchFamily="49" charset="-122"/>
                <a:cs typeface="Consolas" pitchFamily="49" charset="0"/>
              </a:rPr>
              <a:t>败者</a:t>
            </a:r>
            <a:r>
              <a:rPr kumimoji="1" lang="zh-CN" altLang="en-US" sz="1800" smtClean="0">
                <a:solidFill>
                  <a:srgbClr val="3333FF"/>
                </a:solidFill>
                <a:latin typeface="Consolas" pitchFamily="49" charset="0"/>
                <a:ea typeface="仿宋" pitchFamily="49" charset="-122"/>
                <a:cs typeface="Consolas" pitchFamily="49" charset="0"/>
                <a:sym typeface="Wingdings"/>
              </a:rPr>
              <a:t>）放在父结点中，</a:t>
            </a:r>
            <a:r>
              <a:rPr lang="zh-CN" altLang="en-US" sz="1800" smtClean="0">
                <a:solidFill>
                  <a:srgbClr val="3333FF"/>
                </a:solidFill>
                <a:latin typeface="Consolas" pitchFamily="49" charset="0"/>
                <a:ea typeface="仿宋" pitchFamily="49" charset="-122"/>
                <a:cs typeface="Consolas" pitchFamily="49" charset="0"/>
              </a:rPr>
              <a:t>小者（胜者）继续进行，直到根结点。最后将胜者放在冠军结点中。</a:t>
            </a:r>
            <a:endParaRPr lang="zh-CN" altLang="en-US" sz="1800">
              <a:solidFill>
                <a:srgbClr val="3333FF"/>
              </a:solidFill>
              <a:latin typeface="Consolas" pitchFamily="49" charset="0"/>
              <a:ea typeface="仿宋" pitchFamily="49" charset="-122"/>
              <a:cs typeface="Consolas" pitchFamily="49" charset="0"/>
            </a:endParaRPr>
          </a:p>
        </p:txBody>
      </p:sp>
      <p:sp>
        <p:nvSpPr>
          <p:cNvPr id="53" name="灯片编号占位符 52"/>
          <p:cNvSpPr>
            <a:spLocks noGrp="1"/>
          </p:cNvSpPr>
          <p:nvPr>
            <p:ph type="sldNum" sz="quarter" idx="12"/>
          </p:nvPr>
        </p:nvSpPr>
        <p:spPr/>
        <p:txBody>
          <a:bodyPr/>
          <a:lstStyle/>
          <a:p>
            <a:fld id="{61B62B3A-2870-408C-9F18-2C674C90AA9B}" type="slidenum">
              <a:rPr lang="en-US" altLang="zh-CN" smtClean="0"/>
              <a:pPr/>
              <a:t>38</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grpId="0" nodeType="clickEffect">
                                  <p:stCondLst>
                                    <p:cond delay="0"/>
                                  </p:stCondLst>
                                  <p:childTnLst>
                                    <p:anim calcmode="discrete" valueType="str">
                                      <p:cBhvr>
                                        <p:cTn id="10" dur="1000" fill="hold"/>
                                        <p:tgtEl>
                                          <p:spTgt spid="99338"/>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9369"/>
                                        </p:tgtEl>
                                        <p:attrNameLst>
                                          <p:attrName>style.visibility</p:attrName>
                                        </p:attrNameLst>
                                      </p:cBhvr>
                                      <p:to>
                                        <p:strVal val="visible"/>
                                      </p:to>
                                    </p:set>
                                    <p:animEffect transition="in" filter="wipe(left)">
                                      <p:cBhvr>
                                        <p:cTn id="15" dur="500"/>
                                        <p:tgtEl>
                                          <p:spTgt spid="99369"/>
                                        </p:tgtEl>
                                      </p:cBhvr>
                                    </p:animEffect>
                                  </p:childTnLst>
                                </p:cTn>
                              </p:par>
                            </p:childTnLst>
                          </p:cTn>
                        </p:par>
                      </p:childTnLst>
                    </p:cTn>
                  </p:par>
                  <p:par>
                    <p:cTn id="16" fill="hold">
                      <p:stCondLst>
                        <p:cond delay="indefinite"/>
                      </p:stCondLst>
                      <p:childTnLst>
                        <p:par>
                          <p:cTn id="17" fill="hold">
                            <p:stCondLst>
                              <p:cond delay="0"/>
                            </p:stCondLst>
                            <p:childTnLst>
                              <p:par>
                                <p:cTn id="18" presetID="35" presetClass="emph" presetSubtype="0" fill="hold" grpId="0" nodeType="clickEffect">
                                  <p:stCondLst>
                                    <p:cond delay="0"/>
                                  </p:stCondLst>
                                  <p:childTnLst>
                                    <p:anim calcmode="discrete" valueType="str">
                                      <p:cBhvr>
                                        <p:cTn id="19" dur="1000" fill="hold"/>
                                        <p:tgtEl>
                                          <p:spTgt spid="99342"/>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35" presetClass="emph" presetSubtype="0" fill="hold" grpId="0" nodeType="clickEffect">
                                  <p:stCondLst>
                                    <p:cond delay="0"/>
                                  </p:stCondLst>
                                  <p:childTnLst>
                                    <p:anim calcmode="discrete" valueType="str">
                                      <p:cBhvr>
                                        <p:cTn id="23" dur="1000" fill="hold"/>
                                        <p:tgtEl>
                                          <p:spTgt spid="9935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35" presetClass="emph" presetSubtype="0" fill="hold" grpId="0" nodeType="clickEffect">
                                  <p:stCondLst>
                                    <p:cond delay="0"/>
                                  </p:stCondLst>
                                  <p:childTnLst>
                                    <p:anim calcmode="discrete" valueType="str">
                                      <p:cBhvr>
                                        <p:cTn id="27" dur="1000" fill="hold"/>
                                        <p:tgtEl>
                                          <p:spTgt spid="99355"/>
                                        </p:tgtEl>
                                        <p:attrNameLst>
                                          <p:attrName>style.visibility</p:attrName>
                                        </p:attrNameLst>
                                      </p:cBhvr>
                                      <p:tavLst>
                                        <p:tav tm="0">
                                          <p:val>
                                            <p:strVal val="hidden"/>
                                          </p:val>
                                        </p:tav>
                                        <p:tav tm="50000">
                                          <p:val>
                                            <p:strVal val="visible"/>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936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51"/>
                                        </p:tgtEl>
                                      </p:cBhvr>
                                    </p:animEffect>
                                    <p:set>
                                      <p:cBhvr>
                                        <p:cTn id="36" dur="1" fill="hold">
                                          <p:stCondLst>
                                            <p:cond delay="499"/>
                                          </p:stCondLst>
                                        </p:cTn>
                                        <p:tgtEl>
                                          <p:spTgt spid="51"/>
                                        </p:tgtEl>
                                        <p:attrNameLst>
                                          <p:attrName>style.visibility</p:attrName>
                                        </p:attrNameLst>
                                      </p:cBhvr>
                                      <p:to>
                                        <p:strVal val="hidden"/>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5" presetClass="emph" presetSubtype="0" fill="hold" grpId="0" nodeType="clickEffect">
                                  <p:stCondLst>
                                    <p:cond delay="0"/>
                                  </p:stCondLst>
                                  <p:childTnLst>
                                    <p:anim calcmode="discrete" valueType="str">
                                      <p:cBhvr>
                                        <p:cTn id="43" dur="1000" fill="hold"/>
                                        <p:tgtEl>
                                          <p:spTgt spid="99337"/>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9372"/>
                                        </p:tgtEl>
                                        <p:attrNameLst>
                                          <p:attrName>style.visibility</p:attrName>
                                        </p:attrNameLst>
                                      </p:cBhvr>
                                      <p:to>
                                        <p:strVal val="visible"/>
                                      </p:to>
                                    </p:set>
                                    <p:animEffect transition="in" filter="wipe(left)">
                                      <p:cBhvr>
                                        <p:cTn id="48" dur="500"/>
                                        <p:tgtEl>
                                          <p:spTgt spid="99372"/>
                                        </p:tgtEl>
                                      </p:cBhvr>
                                    </p:animEffect>
                                  </p:childTnLst>
                                </p:cTn>
                              </p:par>
                            </p:childTnLst>
                          </p:cTn>
                        </p:par>
                      </p:childTnLst>
                    </p:cTn>
                  </p:par>
                  <p:par>
                    <p:cTn id="49" fill="hold">
                      <p:stCondLst>
                        <p:cond delay="indefinite"/>
                      </p:stCondLst>
                      <p:childTnLst>
                        <p:par>
                          <p:cTn id="50" fill="hold">
                            <p:stCondLst>
                              <p:cond delay="0"/>
                            </p:stCondLst>
                            <p:childTnLst>
                              <p:par>
                                <p:cTn id="51" presetID="35" presetClass="emph" presetSubtype="0" fill="hold" grpId="1" nodeType="clickEffect">
                                  <p:stCondLst>
                                    <p:cond delay="0"/>
                                  </p:stCondLst>
                                  <p:childTnLst>
                                    <p:anim calcmode="discrete" valueType="str">
                                      <p:cBhvr>
                                        <p:cTn id="52" dur="1000" fill="hold"/>
                                        <p:tgtEl>
                                          <p:spTgt spid="99342"/>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9373"/>
                                        </p:tgtEl>
                                        <p:attrNameLst>
                                          <p:attrName>style.visibility</p:attrName>
                                        </p:attrNameLst>
                                      </p:cBhvr>
                                      <p:to>
                                        <p:strVal val="visible"/>
                                      </p:to>
                                    </p:set>
                                    <p:animEffect transition="in" filter="wipe(left)">
                                      <p:cBhvr>
                                        <p:cTn id="57" dur="500"/>
                                        <p:tgtEl>
                                          <p:spTgt spid="99373"/>
                                        </p:tgtEl>
                                      </p:cBhvr>
                                    </p:animEffect>
                                  </p:childTnLst>
                                </p:cTn>
                              </p:par>
                            </p:childTnLst>
                          </p:cTn>
                        </p:par>
                      </p:childTnLst>
                    </p:cTn>
                  </p:par>
                  <p:par>
                    <p:cTn id="58" fill="hold">
                      <p:stCondLst>
                        <p:cond delay="indefinite"/>
                      </p:stCondLst>
                      <p:childTnLst>
                        <p:par>
                          <p:cTn id="59" fill="hold">
                            <p:stCondLst>
                              <p:cond delay="0"/>
                            </p:stCondLst>
                            <p:childTnLst>
                              <p:par>
                                <p:cTn id="60" presetID="35" presetClass="emph" presetSubtype="0" fill="hold" grpId="1" nodeType="clickEffect">
                                  <p:stCondLst>
                                    <p:cond delay="0"/>
                                  </p:stCondLst>
                                  <p:childTnLst>
                                    <p:anim calcmode="discrete" valueType="str">
                                      <p:cBhvr>
                                        <p:cTn id="61" dur="1000" fill="hold"/>
                                        <p:tgtEl>
                                          <p:spTgt spid="99352"/>
                                        </p:tgtEl>
                                        <p:attrNameLst>
                                          <p:attrName>style.visibility</p:attrName>
                                        </p:attrNameLst>
                                      </p:cBhvr>
                                      <p:tavLst>
                                        <p:tav tm="0">
                                          <p:val>
                                            <p:strVal val="hidden"/>
                                          </p:val>
                                        </p:tav>
                                        <p:tav tm="50000">
                                          <p:val>
                                            <p:strVal val="visible"/>
                                          </p:val>
                                        </p:tav>
                                      </p:tavLst>
                                    </p:anim>
                                  </p:childTnLst>
                                </p:cTn>
                              </p:par>
                            </p:childTnLst>
                          </p:cTn>
                        </p:par>
                      </p:childTnLst>
                    </p:cTn>
                  </p:par>
                  <p:par>
                    <p:cTn id="62" fill="hold">
                      <p:stCondLst>
                        <p:cond delay="indefinite"/>
                      </p:stCondLst>
                      <p:childTnLst>
                        <p:par>
                          <p:cTn id="63" fill="hold">
                            <p:stCondLst>
                              <p:cond delay="0"/>
                            </p:stCondLst>
                            <p:childTnLst>
                              <p:par>
                                <p:cTn id="64" presetID="35" presetClass="emph" presetSubtype="0" fill="hold" grpId="1" nodeType="clickEffect">
                                  <p:stCondLst>
                                    <p:cond delay="0"/>
                                  </p:stCondLst>
                                  <p:childTnLst>
                                    <p:anim calcmode="discrete" valueType="str">
                                      <p:cBhvr>
                                        <p:cTn id="65" dur="1000" fill="hold"/>
                                        <p:tgtEl>
                                          <p:spTgt spid="99355"/>
                                        </p:tgtEl>
                                        <p:attrNameLst>
                                          <p:attrName>style.visibility</p:attrName>
                                        </p:attrNameLst>
                                      </p:cBhvr>
                                      <p:tavLst>
                                        <p:tav tm="0">
                                          <p:val>
                                            <p:strVal val="hidden"/>
                                          </p:val>
                                        </p:tav>
                                        <p:tav tm="50000">
                                          <p:val>
                                            <p:strVal val="visible"/>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1" nodeType="clickEffect">
                                  <p:stCondLst>
                                    <p:cond delay="0"/>
                                  </p:stCondLst>
                                  <p:childTnLst>
                                    <p:animEffect transition="out" filter="wipe(down)">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5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5" presetClass="emph" presetSubtype="0" fill="hold" grpId="0" nodeType="clickEffect">
                                  <p:stCondLst>
                                    <p:cond delay="0"/>
                                  </p:stCondLst>
                                  <p:childTnLst>
                                    <p:anim calcmode="discrete" valueType="str">
                                      <p:cBhvr>
                                        <p:cTn id="77" dur="1000" fill="hold"/>
                                        <p:tgtEl>
                                          <p:spTgt spid="99350"/>
                                        </p:tgtEl>
                                        <p:attrNameLst>
                                          <p:attrName>style.visibility</p:attrName>
                                        </p:attrNameLst>
                                      </p:cBhvr>
                                      <p:tavLst>
                                        <p:tav tm="0">
                                          <p:val>
                                            <p:strVal val="hidden"/>
                                          </p:val>
                                        </p:tav>
                                        <p:tav tm="50000">
                                          <p:val>
                                            <p:strVal val="visible"/>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9374"/>
                                        </p:tgtEl>
                                        <p:attrNameLst>
                                          <p:attrName>style.visibility</p:attrName>
                                        </p:attrNameLst>
                                      </p:cBhvr>
                                      <p:to>
                                        <p:strVal val="visible"/>
                                      </p:to>
                                    </p:set>
                                    <p:animEffect transition="in" filter="wipe(left)">
                                      <p:cBhvr>
                                        <p:cTn id="82" dur="500"/>
                                        <p:tgtEl>
                                          <p:spTgt spid="99374"/>
                                        </p:tgtEl>
                                      </p:cBhvr>
                                    </p:animEffect>
                                  </p:childTnLst>
                                </p:cTn>
                              </p:par>
                            </p:childTnLst>
                          </p:cTn>
                        </p:par>
                      </p:childTnLst>
                    </p:cTn>
                  </p:par>
                  <p:par>
                    <p:cTn id="83" fill="hold">
                      <p:stCondLst>
                        <p:cond delay="indefinite"/>
                      </p:stCondLst>
                      <p:childTnLst>
                        <p:par>
                          <p:cTn id="84" fill="hold">
                            <p:stCondLst>
                              <p:cond delay="0"/>
                            </p:stCondLst>
                            <p:childTnLst>
                              <p:par>
                                <p:cTn id="85" presetID="35" presetClass="emph" presetSubtype="0" fill="hold" grpId="0" nodeType="clickEffect">
                                  <p:stCondLst>
                                    <p:cond delay="0"/>
                                  </p:stCondLst>
                                  <p:childTnLst>
                                    <p:anim calcmode="discrete" valueType="str">
                                      <p:cBhvr>
                                        <p:cTn id="86" dur="1000" fill="hold"/>
                                        <p:tgtEl>
                                          <p:spTgt spid="99353"/>
                                        </p:tgtEl>
                                        <p:attrNameLst>
                                          <p:attrName>style.visibility</p:attrName>
                                        </p:attrNameLst>
                                      </p:cBhvr>
                                      <p:tavLst>
                                        <p:tav tm="0">
                                          <p:val>
                                            <p:strVal val="hidden"/>
                                          </p:val>
                                        </p:tav>
                                        <p:tav tm="50000">
                                          <p:val>
                                            <p:strVal val="visible"/>
                                          </p:val>
                                        </p:tav>
                                      </p:tavLst>
                                    </p:anim>
                                  </p:childTnLst>
                                </p:cTn>
                              </p:par>
                            </p:childTnLst>
                          </p:cTn>
                        </p:par>
                      </p:childTnLst>
                    </p:cTn>
                  </p:par>
                  <p:par>
                    <p:cTn id="87" fill="hold">
                      <p:stCondLst>
                        <p:cond delay="indefinite"/>
                      </p:stCondLst>
                      <p:childTnLst>
                        <p:par>
                          <p:cTn id="88" fill="hold">
                            <p:stCondLst>
                              <p:cond delay="0"/>
                            </p:stCondLst>
                            <p:childTnLst>
                              <p:par>
                                <p:cTn id="89" presetID="35" presetClass="emph" presetSubtype="0" fill="hold" grpId="2" nodeType="clickEffect">
                                  <p:stCondLst>
                                    <p:cond delay="0"/>
                                  </p:stCondLst>
                                  <p:childTnLst>
                                    <p:anim calcmode="discrete" valueType="str">
                                      <p:cBhvr>
                                        <p:cTn id="90" dur="1000" fill="hold"/>
                                        <p:tgtEl>
                                          <p:spTgt spid="99355"/>
                                        </p:tgtEl>
                                        <p:attrNameLst>
                                          <p:attrName>style.visibility</p:attrName>
                                        </p:attrNameLst>
                                      </p:cBhvr>
                                      <p:tavLst>
                                        <p:tav tm="0">
                                          <p:val>
                                            <p:strVal val="hidden"/>
                                          </p:val>
                                        </p:tav>
                                        <p:tav tm="50000">
                                          <p:val>
                                            <p:strVal val="visible"/>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52"/>
                                        </p:tgtEl>
                                      </p:cBhvr>
                                    </p:animEffect>
                                    <p:set>
                                      <p:cBhvr>
                                        <p:cTn id="95" dur="1" fill="hold">
                                          <p:stCondLst>
                                            <p:cond delay="499"/>
                                          </p:stCondLst>
                                        </p:cTn>
                                        <p:tgtEl>
                                          <p:spTgt spid="52"/>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5" presetClass="emph" presetSubtype="0" fill="hold" grpId="0" nodeType="clickEffect">
                                  <p:stCondLst>
                                    <p:cond delay="0"/>
                                  </p:stCondLst>
                                  <p:childTnLst>
                                    <p:anim calcmode="discrete" valueType="str">
                                      <p:cBhvr>
                                        <p:cTn id="102" dur="1000" fill="hold"/>
                                        <p:tgtEl>
                                          <p:spTgt spid="99349"/>
                                        </p:tgtEl>
                                        <p:attrNameLst>
                                          <p:attrName>style.visibility</p:attrName>
                                        </p:attrNameLst>
                                      </p:cBhvr>
                                      <p:tavLst>
                                        <p:tav tm="0">
                                          <p:val>
                                            <p:strVal val="hidden"/>
                                          </p:val>
                                        </p:tav>
                                        <p:tav tm="50000">
                                          <p:val>
                                            <p:strVal val="visible"/>
                                          </p:val>
                                        </p:tav>
                                      </p:tavLst>
                                    </p:anim>
                                  </p:childTnLst>
                                </p:cTn>
                              </p:par>
                            </p:childTnLst>
                          </p:cTn>
                        </p:par>
                      </p:childTnLst>
                    </p:cTn>
                  </p:par>
                  <p:par>
                    <p:cTn id="103" fill="hold">
                      <p:stCondLst>
                        <p:cond delay="indefinite"/>
                      </p:stCondLst>
                      <p:childTnLst>
                        <p:par>
                          <p:cTn id="104" fill="hold">
                            <p:stCondLst>
                              <p:cond delay="0"/>
                            </p:stCondLst>
                            <p:childTnLst>
                              <p:par>
                                <p:cTn id="105" presetID="35" presetClass="emph" presetSubtype="0" fill="hold" grpId="1" nodeType="clickEffect">
                                  <p:stCondLst>
                                    <p:cond delay="0"/>
                                  </p:stCondLst>
                                  <p:childTnLst>
                                    <p:anim calcmode="discrete" valueType="str">
                                      <p:cBhvr>
                                        <p:cTn id="106" dur="1000" fill="hold"/>
                                        <p:tgtEl>
                                          <p:spTgt spid="99353"/>
                                        </p:tgtEl>
                                        <p:attrNameLst>
                                          <p:attrName>style.visibility</p:attrName>
                                        </p:attrNameLst>
                                      </p:cBhvr>
                                      <p:tavLst>
                                        <p:tav tm="0">
                                          <p:val>
                                            <p:strVal val="hidden"/>
                                          </p:val>
                                        </p:tav>
                                        <p:tav tm="50000">
                                          <p:val>
                                            <p:strVal val="visible"/>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99375"/>
                                        </p:tgtEl>
                                        <p:attrNameLst>
                                          <p:attrName>style.visibility</p:attrName>
                                        </p:attrNameLst>
                                      </p:cBhvr>
                                      <p:to>
                                        <p:strVal val="visible"/>
                                      </p:to>
                                    </p:set>
                                    <p:animEffect transition="in" filter="wipe(left)">
                                      <p:cBhvr>
                                        <p:cTn id="111" dur="500"/>
                                        <p:tgtEl>
                                          <p:spTgt spid="99375"/>
                                        </p:tgtEl>
                                      </p:cBhvr>
                                    </p:animEffect>
                                  </p:childTnLst>
                                </p:cTn>
                              </p:par>
                            </p:childTnLst>
                          </p:cTn>
                        </p:par>
                      </p:childTnLst>
                    </p:cTn>
                  </p:par>
                  <p:par>
                    <p:cTn id="112" fill="hold">
                      <p:stCondLst>
                        <p:cond delay="indefinite"/>
                      </p:stCondLst>
                      <p:childTnLst>
                        <p:par>
                          <p:cTn id="113" fill="hold">
                            <p:stCondLst>
                              <p:cond delay="0"/>
                            </p:stCondLst>
                            <p:childTnLst>
                              <p:par>
                                <p:cTn id="114" presetID="35" presetClass="emph" presetSubtype="0" fill="hold" grpId="3" nodeType="clickEffect">
                                  <p:stCondLst>
                                    <p:cond delay="0"/>
                                  </p:stCondLst>
                                  <p:childTnLst>
                                    <p:anim calcmode="discrete" valueType="str">
                                      <p:cBhvr>
                                        <p:cTn id="115" dur="1000" fill="hold"/>
                                        <p:tgtEl>
                                          <p:spTgt spid="99355"/>
                                        </p:tgtEl>
                                        <p:attrNameLst>
                                          <p:attrName>style.visibility</p:attrName>
                                        </p:attrNameLst>
                                      </p:cBhvr>
                                      <p:tavLst>
                                        <p:tav tm="0">
                                          <p:val>
                                            <p:strVal val="hidden"/>
                                          </p:val>
                                        </p:tav>
                                        <p:tav tm="50000">
                                          <p:val>
                                            <p:strVal val="visible"/>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1" nodeType="clickEffect">
                                  <p:stCondLst>
                                    <p:cond delay="0"/>
                                  </p:stCondLst>
                                  <p:childTnLst>
                                    <p:animEffect transition="out" filter="wipe(down)">
                                      <p:cBhvr>
                                        <p:cTn id="119" dur="500"/>
                                        <p:tgtEl>
                                          <p:spTgt spid="55"/>
                                        </p:tgtEl>
                                      </p:cBhvr>
                                    </p:animEffect>
                                    <p:set>
                                      <p:cBhvr>
                                        <p:cTn id="120" dur="1" fill="hold">
                                          <p:stCondLst>
                                            <p:cond delay="499"/>
                                          </p:stCondLst>
                                        </p:cTn>
                                        <p:tgtEl>
                                          <p:spTgt spid="55"/>
                                        </p:tgtEl>
                                        <p:attrNameLst>
                                          <p:attrName>style.visibility</p:attrName>
                                        </p:attrNameLst>
                                      </p:cBhvr>
                                      <p:to>
                                        <p:strVal val="hidden"/>
                                      </p:to>
                                    </p:set>
                                  </p:childTnLst>
                                </p:cTn>
                              </p:par>
                            </p:childTnLst>
                          </p:cTn>
                        </p:par>
                        <p:par>
                          <p:cTn id="121" fill="hold">
                            <p:stCondLst>
                              <p:cond delay="500"/>
                            </p:stCondLst>
                            <p:childTnLst>
                              <p:par>
                                <p:cTn id="122" presetID="1" presetClass="entr" presetSubtype="0" fill="hold" grpId="0" nodeType="afterEffect">
                                  <p:stCondLst>
                                    <p:cond delay="0"/>
                                  </p:stCondLst>
                                  <p:childTnLst>
                                    <p:set>
                                      <p:cBhvr>
                                        <p:cTn id="123" dur="1" fill="hold">
                                          <p:stCondLst>
                                            <p:cond delay="0"/>
                                          </p:stCondLst>
                                        </p:cTn>
                                        <p:tgtEl>
                                          <p:spTgt spid="5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35" presetClass="emph" presetSubtype="0" fill="hold" grpId="0" nodeType="clickEffect">
                                  <p:stCondLst>
                                    <p:cond delay="0"/>
                                  </p:stCondLst>
                                  <p:childTnLst>
                                    <p:anim calcmode="discrete" valueType="str">
                                      <p:cBhvr>
                                        <p:cTn id="127" dur="1000" fill="hold"/>
                                        <p:tgtEl>
                                          <p:spTgt spid="99343"/>
                                        </p:tgtEl>
                                        <p:attrNameLst>
                                          <p:attrName>style.visibility</p:attrName>
                                        </p:attrNameLst>
                                      </p:cBhvr>
                                      <p:tavLst>
                                        <p:tav tm="0">
                                          <p:val>
                                            <p:strVal val="hidden"/>
                                          </p:val>
                                        </p:tav>
                                        <p:tav tm="50000">
                                          <p:val>
                                            <p:strVal val="visible"/>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99376"/>
                                        </p:tgtEl>
                                        <p:attrNameLst>
                                          <p:attrName>style.visibility</p:attrName>
                                        </p:attrNameLst>
                                      </p:cBhvr>
                                      <p:to>
                                        <p:strVal val="visible"/>
                                      </p:to>
                                    </p:set>
                                    <p:animEffect transition="in" filter="wipe(left)">
                                      <p:cBhvr>
                                        <p:cTn id="132" dur="500"/>
                                        <p:tgtEl>
                                          <p:spTgt spid="99376"/>
                                        </p:tgtEl>
                                      </p:cBhvr>
                                    </p:animEffect>
                                  </p:childTnLst>
                                </p:cTn>
                              </p:par>
                            </p:childTnLst>
                          </p:cTn>
                        </p:par>
                      </p:childTnLst>
                    </p:cTn>
                  </p:par>
                  <p:par>
                    <p:cTn id="133" fill="hold">
                      <p:stCondLst>
                        <p:cond delay="indefinite"/>
                      </p:stCondLst>
                      <p:childTnLst>
                        <p:par>
                          <p:cTn id="134" fill="hold">
                            <p:stCondLst>
                              <p:cond delay="0"/>
                            </p:stCondLst>
                            <p:childTnLst>
                              <p:par>
                                <p:cTn id="135" presetID="35" presetClass="emph" presetSubtype="0" fill="hold" grpId="2" nodeType="clickEffect">
                                  <p:stCondLst>
                                    <p:cond delay="0"/>
                                  </p:stCondLst>
                                  <p:childTnLst>
                                    <p:anim calcmode="discrete" valueType="str">
                                      <p:cBhvr>
                                        <p:cTn id="136" dur="1000" fill="hold"/>
                                        <p:tgtEl>
                                          <p:spTgt spid="99352"/>
                                        </p:tgtEl>
                                        <p:attrNameLst>
                                          <p:attrName>style.visibility</p:attrName>
                                        </p:attrNameLst>
                                      </p:cBhvr>
                                      <p:tavLst>
                                        <p:tav tm="0">
                                          <p:val>
                                            <p:strVal val="hidden"/>
                                          </p:val>
                                        </p:tav>
                                        <p:tav tm="50000">
                                          <p:val>
                                            <p:strVal val="visible"/>
                                          </p:val>
                                        </p:tav>
                                      </p:tavLst>
                                    </p:anim>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99377"/>
                                        </p:tgtEl>
                                        <p:attrNameLst>
                                          <p:attrName>style.visibility</p:attrName>
                                        </p:attrNameLst>
                                      </p:cBhvr>
                                      <p:to>
                                        <p:strVal val="visible"/>
                                      </p:to>
                                    </p:set>
                                    <p:animEffect transition="in" filter="wipe(down)">
                                      <p:cBhvr>
                                        <p:cTn id="141" dur="500"/>
                                        <p:tgtEl>
                                          <p:spTgt spid="99377"/>
                                        </p:tgtEl>
                                      </p:cBhvr>
                                    </p:animEffect>
                                  </p:childTnLst>
                                </p:cTn>
                              </p:par>
                            </p:childTnLst>
                          </p:cTn>
                        </p:par>
                      </p:childTnLst>
                    </p:cTn>
                  </p:par>
                  <p:par>
                    <p:cTn id="142" fill="hold">
                      <p:stCondLst>
                        <p:cond delay="indefinite"/>
                      </p:stCondLst>
                      <p:childTnLst>
                        <p:par>
                          <p:cTn id="143" fill="hold">
                            <p:stCondLst>
                              <p:cond delay="0"/>
                            </p:stCondLst>
                            <p:childTnLst>
                              <p:par>
                                <p:cTn id="144" presetID="35" presetClass="emph" presetSubtype="0" fill="hold" grpId="4" nodeType="clickEffect">
                                  <p:stCondLst>
                                    <p:cond delay="0"/>
                                  </p:stCondLst>
                                  <p:childTnLst>
                                    <p:anim calcmode="discrete" valueType="str">
                                      <p:cBhvr>
                                        <p:cTn id="145" dur="1000" fill="hold"/>
                                        <p:tgtEl>
                                          <p:spTgt spid="99355"/>
                                        </p:tgtEl>
                                        <p:attrNameLst>
                                          <p:attrName>style.visibility</p:attrName>
                                        </p:attrNameLst>
                                      </p:cBhvr>
                                      <p:tavLst>
                                        <p:tav tm="0">
                                          <p:val>
                                            <p:strVal val="hidden"/>
                                          </p:val>
                                        </p:tav>
                                        <p:tav tm="50000">
                                          <p:val>
                                            <p:strVal val="visible"/>
                                          </p:val>
                                        </p:tav>
                                      </p:tavLst>
                                    </p:anim>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99378"/>
                                        </p:tgtEl>
                                        <p:attrNameLst>
                                          <p:attrName>style.visibility</p:attrName>
                                        </p:attrNameLst>
                                      </p:cBhvr>
                                      <p:to>
                                        <p:strVal val="visible"/>
                                      </p:to>
                                    </p:set>
                                    <p:animEffect transition="in" filter="wipe(left)">
                                      <p:cBhvr>
                                        <p:cTn id="150" dur="500"/>
                                        <p:tgtEl>
                                          <p:spTgt spid="99378"/>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6"/>
                                        </p:tgtEl>
                                      </p:cBhvr>
                                    </p:animEffect>
                                    <p:set>
                                      <p:cBhvr>
                                        <p:cTn id="155" dur="1" fill="hold">
                                          <p:stCondLst>
                                            <p:cond delay="499"/>
                                          </p:stCondLst>
                                        </p:cTn>
                                        <p:tgtEl>
                                          <p:spTgt spid="56"/>
                                        </p:tgtEl>
                                        <p:attrNameLst>
                                          <p:attrName>style.visibility</p:attrName>
                                        </p:attrNameLst>
                                      </p:cBhvr>
                                      <p:to>
                                        <p:strVal val="hidden"/>
                                      </p:to>
                                    </p:set>
                                  </p:childTnLst>
                                </p:cTn>
                              </p:par>
                            </p:childTnLst>
                          </p:cTn>
                        </p:par>
                        <p:par>
                          <p:cTn id="156" fill="hold">
                            <p:stCondLst>
                              <p:cond delay="500"/>
                            </p:stCondLst>
                            <p:childTnLst>
                              <p:par>
                                <p:cTn id="157" presetID="22" presetClass="entr" presetSubtype="8" fill="hold" grpId="0" nodeType="afterEffect">
                                  <p:stCondLst>
                                    <p:cond delay="0"/>
                                  </p:stCondLst>
                                  <p:childTnLst>
                                    <p:set>
                                      <p:cBhvr>
                                        <p:cTn id="158" dur="1" fill="hold">
                                          <p:stCondLst>
                                            <p:cond delay="0"/>
                                          </p:stCondLst>
                                        </p:cTn>
                                        <p:tgtEl>
                                          <p:spTgt spid="99356"/>
                                        </p:tgtEl>
                                        <p:attrNameLst>
                                          <p:attrName>style.visibility</p:attrName>
                                        </p:attrNameLst>
                                      </p:cBhvr>
                                      <p:to>
                                        <p:strVal val="visible"/>
                                      </p:to>
                                    </p:set>
                                    <p:animEffect transition="in" filter="wipe(left)">
                                      <p:cBhvr>
                                        <p:cTn id="159" dur="500"/>
                                        <p:tgtEl>
                                          <p:spTgt spid="99356"/>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99379">
                                            <p:txEl>
                                              <p:pRg st="0" end="0"/>
                                            </p:txEl>
                                          </p:spTgt>
                                        </p:tgtEl>
                                        <p:attrNameLst>
                                          <p:attrName>style.visibility</p:attrName>
                                        </p:attrNameLst>
                                      </p:cBhvr>
                                      <p:to>
                                        <p:strVal val="visible"/>
                                      </p:to>
                                    </p:set>
                                    <p:animEffect transition="in" filter="wipe(left)">
                                      <p:cBhvr>
                                        <p:cTn id="164" dur="500"/>
                                        <p:tgtEl>
                                          <p:spTgt spid="99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7" grpId="0" animBg="1"/>
      <p:bldP spid="99338" grpId="0" animBg="1"/>
      <p:bldP spid="99343" grpId="0" animBg="1"/>
      <p:bldP spid="99349" grpId="0" animBg="1"/>
      <p:bldP spid="99342" grpId="0" animBg="1"/>
      <p:bldP spid="99342" grpId="1" animBg="1"/>
      <p:bldP spid="99352" grpId="0" animBg="1"/>
      <p:bldP spid="99352" grpId="1" animBg="1"/>
      <p:bldP spid="99352" grpId="2" animBg="1"/>
      <p:bldP spid="99353" grpId="0" animBg="1"/>
      <p:bldP spid="99353" grpId="1" animBg="1"/>
      <p:bldP spid="99355" grpId="0" animBg="1"/>
      <p:bldP spid="99355" grpId="1" animBg="1"/>
      <p:bldP spid="99355" grpId="2" animBg="1"/>
      <p:bldP spid="99355" grpId="3" animBg="1"/>
      <p:bldP spid="99355" grpId="4" animBg="1"/>
      <p:bldP spid="99350" grpId="0" animBg="1"/>
      <p:bldP spid="99356" grpId="0"/>
      <p:bldP spid="99365" grpId="0"/>
      <p:bldP spid="99369" grpId="0" animBg="1"/>
      <p:bldP spid="99372" grpId="0" animBg="1"/>
      <p:bldP spid="99373" grpId="0" animBg="1"/>
      <p:bldP spid="99374" grpId="0" animBg="1"/>
      <p:bldP spid="99375" grpId="0" animBg="1"/>
      <p:bldP spid="99376" grpId="0" animBg="1"/>
      <p:bldP spid="99377" grpId="0" animBg="1"/>
      <p:bldP spid="99378" grpId="0" animBg="1"/>
      <p:bldP spid="51" grpId="0" animBg="1"/>
      <p:bldP spid="51" grpId="1" animBg="1"/>
      <p:bldP spid="50" grpId="0" animBg="1"/>
      <p:bldP spid="50" grpId="1" animBg="1"/>
      <p:bldP spid="52" grpId="0" animBg="1"/>
      <p:bldP spid="52" grpId="1" animBg="1"/>
      <p:bldP spid="55" grpId="0" animBg="1"/>
      <p:bldP spid="55" grpId="1" animBg="1"/>
      <p:bldP spid="56" grpId="0" animBg="1"/>
      <p:bldP spid="56"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Line 3"/>
          <p:cNvSpPr>
            <a:spLocks noChangeShapeType="1"/>
          </p:cNvSpPr>
          <p:nvPr/>
        </p:nvSpPr>
        <p:spPr bwMode="auto">
          <a:xfrm>
            <a:off x="1944655" y="4758358"/>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378" name="Freeform 2"/>
          <p:cNvSpPr>
            <a:spLocks/>
          </p:cNvSpPr>
          <p:nvPr/>
        </p:nvSpPr>
        <p:spPr bwMode="auto">
          <a:xfrm>
            <a:off x="1085818" y="4758358"/>
            <a:ext cx="282575" cy="430213"/>
          </a:xfrm>
          <a:custGeom>
            <a:avLst/>
            <a:gdLst/>
            <a:ahLst/>
            <a:cxnLst>
              <a:cxn ang="0">
                <a:pos x="178" y="0"/>
              </a:cxn>
              <a:cxn ang="0">
                <a:pos x="0" y="271"/>
              </a:cxn>
            </a:cxnLst>
            <a:rect l="0" t="0" r="r" b="b"/>
            <a:pathLst>
              <a:path w="178" h="271">
                <a:moveTo>
                  <a:pt x="178" y="0"/>
                </a:moveTo>
                <a:lnTo>
                  <a:pt x="0" y="27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395" name="Freeform 19"/>
          <p:cNvSpPr>
            <a:spLocks/>
          </p:cNvSpPr>
          <p:nvPr/>
        </p:nvSpPr>
        <p:spPr bwMode="auto">
          <a:xfrm>
            <a:off x="1733518" y="3843958"/>
            <a:ext cx="284162" cy="387350"/>
          </a:xfrm>
          <a:custGeom>
            <a:avLst/>
            <a:gdLst/>
            <a:ahLst/>
            <a:cxnLst>
              <a:cxn ang="0">
                <a:pos x="179" y="0"/>
              </a:cxn>
              <a:cxn ang="0">
                <a:pos x="0" y="244"/>
              </a:cxn>
            </a:cxnLst>
            <a:rect l="0" t="0" r="r" b="b"/>
            <a:pathLst>
              <a:path w="179" h="244">
                <a:moveTo>
                  <a:pt x="179" y="0"/>
                </a:moveTo>
                <a:lnTo>
                  <a:pt x="0" y="244"/>
                </a:lnTo>
              </a:path>
            </a:pathLst>
          </a:cu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380" name="Line 4"/>
          <p:cNvSpPr>
            <a:spLocks noChangeShapeType="1"/>
          </p:cNvSpPr>
          <p:nvPr/>
        </p:nvSpPr>
        <p:spPr bwMode="auto">
          <a:xfrm>
            <a:off x="2593943" y="3843958"/>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398" name="Freeform 22"/>
          <p:cNvSpPr>
            <a:spLocks/>
          </p:cNvSpPr>
          <p:nvPr/>
        </p:nvSpPr>
        <p:spPr bwMode="auto">
          <a:xfrm>
            <a:off x="2501868" y="2954958"/>
            <a:ext cx="822325" cy="388938"/>
          </a:xfrm>
          <a:custGeom>
            <a:avLst/>
            <a:gdLst/>
            <a:ahLst/>
            <a:cxnLst>
              <a:cxn ang="0">
                <a:pos x="518" y="0"/>
              </a:cxn>
              <a:cxn ang="0">
                <a:pos x="0" y="245"/>
              </a:cxn>
            </a:cxnLst>
            <a:rect l="0" t="0" r="r" b="b"/>
            <a:pathLst>
              <a:path w="518" h="245">
                <a:moveTo>
                  <a:pt x="518" y="0"/>
                </a:moveTo>
                <a:lnTo>
                  <a:pt x="0" y="24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401" name="Line 25"/>
          <p:cNvSpPr>
            <a:spLocks noChangeShapeType="1"/>
          </p:cNvSpPr>
          <p:nvPr/>
        </p:nvSpPr>
        <p:spPr bwMode="auto">
          <a:xfrm>
            <a:off x="3598830" y="2150096"/>
            <a:ext cx="0" cy="288925"/>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399" name="Freeform 23"/>
          <p:cNvSpPr>
            <a:spLocks/>
          </p:cNvSpPr>
          <p:nvPr/>
        </p:nvSpPr>
        <p:spPr bwMode="auto">
          <a:xfrm>
            <a:off x="3960780" y="2950196"/>
            <a:ext cx="769938" cy="393700"/>
          </a:xfrm>
          <a:custGeom>
            <a:avLst/>
            <a:gdLst/>
            <a:ahLst/>
            <a:cxnLst>
              <a:cxn ang="0">
                <a:pos x="0" y="0"/>
              </a:cxn>
              <a:cxn ang="0">
                <a:pos x="485" y="248"/>
              </a:cxn>
            </a:cxnLst>
            <a:rect l="0" t="0" r="r" b="b"/>
            <a:pathLst>
              <a:path w="485" h="248">
                <a:moveTo>
                  <a:pt x="0" y="0"/>
                </a:moveTo>
                <a:lnTo>
                  <a:pt x="485" y="248"/>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392" name="Line 16"/>
          <p:cNvSpPr>
            <a:spLocks noChangeShapeType="1"/>
          </p:cNvSpPr>
          <p:nvPr/>
        </p:nvSpPr>
        <p:spPr bwMode="auto">
          <a:xfrm>
            <a:off x="5257768" y="3843958"/>
            <a:ext cx="288925"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423" name="Text Box 47"/>
          <p:cNvSpPr txBox="1">
            <a:spLocks noChangeArrowheads="1"/>
          </p:cNvSpPr>
          <p:nvPr/>
        </p:nvSpPr>
        <p:spPr bwMode="auto">
          <a:xfrm>
            <a:off x="2876518" y="4894883"/>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21</a:t>
            </a:r>
          </a:p>
        </p:txBody>
      </p:sp>
      <p:sp>
        <p:nvSpPr>
          <p:cNvPr id="101424" name="Text Box 48"/>
          <p:cNvSpPr txBox="1">
            <a:spLocks noChangeArrowheads="1"/>
          </p:cNvSpPr>
          <p:nvPr/>
        </p:nvSpPr>
        <p:spPr bwMode="auto">
          <a:xfrm>
            <a:off x="2876518" y="5133008"/>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dirty="0">
                <a:solidFill>
                  <a:srgbClr val="3333FF"/>
                </a:solidFill>
                <a:latin typeface="Consolas" pitchFamily="49" charset="0"/>
                <a:cs typeface="Consolas" pitchFamily="49" charset="0"/>
              </a:rPr>
              <a:t>∞</a:t>
            </a:r>
          </a:p>
        </p:txBody>
      </p:sp>
      <p:sp>
        <p:nvSpPr>
          <p:cNvPr id="101381" name="Rectangle 5"/>
          <p:cNvSpPr>
            <a:spLocks noChangeArrowheads="1"/>
          </p:cNvSpPr>
          <p:nvPr/>
        </p:nvSpPr>
        <p:spPr bwMode="auto">
          <a:xfrm>
            <a:off x="577818" y="5190158"/>
            <a:ext cx="790575" cy="5032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29</a:t>
            </a:r>
          </a:p>
        </p:txBody>
      </p:sp>
      <p:sp>
        <p:nvSpPr>
          <p:cNvPr id="101382" name="Text Box 6"/>
          <p:cNvSpPr txBox="1">
            <a:spLocks noChangeArrowheads="1"/>
          </p:cNvSpPr>
          <p:nvPr/>
        </p:nvSpPr>
        <p:spPr bwMode="auto">
          <a:xfrm>
            <a:off x="215868" y="5291758"/>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CC"/>
                </a:solidFill>
                <a:latin typeface="Consolas" pitchFamily="49" charset="0"/>
                <a:cs typeface="Consolas" pitchFamily="49" charset="0"/>
              </a:rPr>
              <a:t>F</a:t>
            </a:r>
            <a:r>
              <a:rPr lang="en-US" altLang="zh-CN" sz="1800" baseline="-25000">
                <a:solidFill>
                  <a:srgbClr val="3333CC"/>
                </a:solidFill>
                <a:latin typeface="Consolas" pitchFamily="49" charset="0"/>
                <a:cs typeface="Consolas" pitchFamily="49" charset="0"/>
              </a:rPr>
              <a:t>3</a:t>
            </a:r>
          </a:p>
        </p:txBody>
      </p:sp>
      <p:sp>
        <p:nvSpPr>
          <p:cNvPr id="101383" name="Rectangle 7"/>
          <p:cNvSpPr>
            <a:spLocks noChangeArrowheads="1"/>
          </p:cNvSpPr>
          <p:nvPr/>
        </p:nvSpPr>
        <p:spPr bwMode="auto">
          <a:xfrm>
            <a:off x="2089118" y="5190158"/>
            <a:ext cx="792162"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15</a:t>
            </a:r>
          </a:p>
        </p:txBody>
      </p:sp>
      <p:sp>
        <p:nvSpPr>
          <p:cNvPr id="101384" name="Text Box 8"/>
          <p:cNvSpPr txBox="1">
            <a:spLocks noChangeArrowheads="1"/>
          </p:cNvSpPr>
          <p:nvPr/>
        </p:nvSpPr>
        <p:spPr bwMode="auto">
          <a:xfrm>
            <a:off x="1728755" y="5279058"/>
            <a:ext cx="3603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CC"/>
                </a:solidFill>
                <a:latin typeface="Consolas" pitchFamily="49" charset="0"/>
                <a:cs typeface="Consolas" pitchFamily="49" charset="0"/>
              </a:rPr>
              <a:t>F</a:t>
            </a:r>
            <a:r>
              <a:rPr lang="en-US" altLang="zh-CN" sz="1800" baseline="-25000">
                <a:solidFill>
                  <a:srgbClr val="3333CC"/>
                </a:solidFill>
                <a:latin typeface="Consolas" pitchFamily="49" charset="0"/>
                <a:cs typeface="Consolas" pitchFamily="49" charset="0"/>
              </a:rPr>
              <a:t>4</a:t>
            </a:r>
          </a:p>
        </p:txBody>
      </p:sp>
      <p:sp>
        <p:nvSpPr>
          <p:cNvPr id="101385" name="Rectangle 9"/>
          <p:cNvSpPr>
            <a:spLocks noChangeArrowheads="1"/>
          </p:cNvSpPr>
          <p:nvPr/>
        </p:nvSpPr>
        <p:spPr bwMode="auto">
          <a:xfrm>
            <a:off x="2738405" y="4275758"/>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17</a:t>
            </a:r>
          </a:p>
        </p:txBody>
      </p:sp>
      <p:sp>
        <p:nvSpPr>
          <p:cNvPr id="101386" name="Text Box 10"/>
          <p:cNvSpPr txBox="1">
            <a:spLocks noChangeArrowheads="1"/>
          </p:cNvSpPr>
          <p:nvPr/>
        </p:nvSpPr>
        <p:spPr bwMode="auto">
          <a:xfrm>
            <a:off x="2376455" y="4377358"/>
            <a:ext cx="3603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CC"/>
                </a:solidFill>
                <a:latin typeface="Consolas" pitchFamily="49" charset="0"/>
                <a:cs typeface="Consolas" pitchFamily="49" charset="0"/>
              </a:rPr>
              <a:t>F</a:t>
            </a:r>
            <a:r>
              <a:rPr lang="en-US" altLang="zh-CN" sz="1800" baseline="-25000" dirty="0" err="1">
                <a:solidFill>
                  <a:srgbClr val="3333CC"/>
                </a:solidFill>
                <a:latin typeface="Consolas" pitchFamily="49" charset="0"/>
                <a:cs typeface="Consolas" pitchFamily="49" charset="0"/>
              </a:rPr>
              <a:t>0</a:t>
            </a:r>
            <a:endParaRPr lang="en-US" altLang="zh-CN" sz="1800" baseline="-25000" dirty="0">
              <a:solidFill>
                <a:srgbClr val="3333CC"/>
              </a:solidFill>
              <a:latin typeface="Consolas" pitchFamily="49" charset="0"/>
              <a:cs typeface="Consolas" pitchFamily="49" charset="0"/>
            </a:endParaRPr>
          </a:p>
        </p:txBody>
      </p:sp>
      <p:sp>
        <p:nvSpPr>
          <p:cNvPr id="101387" name="Rectangle 11"/>
          <p:cNvSpPr>
            <a:spLocks noChangeArrowheads="1"/>
          </p:cNvSpPr>
          <p:nvPr/>
        </p:nvSpPr>
        <p:spPr bwMode="auto">
          <a:xfrm>
            <a:off x="3890930" y="4275758"/>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5</a:t>
            </a:r>
          </a:p>
        </p:txBody>
      </p:sp>
      <p:sp>
        <p:nvSpPr>
          <p:cNvPr id="101388" name="Text Box 12"/>
          <p:cNvSpPr txBox="1">
            <a:spLocks noChangeArrowheads="1"/>
          </p:cNvSpPr>
          <p:nvPr/>
        </p:nvSpPr>
        <p:spPr bwMode="auto">
          <a:xfrm>
            <a:off x="3528980" y="4377358"/>
            <a:ext cx="3603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3333CC"/>
                </a:solidFill>
                <a:latin typeface="Consolas" pitchFamily="49" charset="0"/>
                <a:cs typeface="Consolas" pitchFamily="49" charset="0"/>
              </a:rPr>
              <a:t>F</a:t>
            </a:r>
            <a:r>
              <a:rPr lang="en-US" altLang="zh-CN" sz="1800" baseline="-25000">
                <a:solidFill>
                  <a:srgbClr val="3333CC"/>
                </a:solidFill>
                <a:latin typeface="Consolas" pitchFamily="49" charset="0"/>
                <a:cs typeface="Consolas" pitchFamily="49" charset="0"/>
              </a:rPr>
              <a:t>1</a:t>
            </a:r>
          </a:p>
        </p:txBody>
      </p:sp>
      <p:sp>
        <p:nvSpPr>
          <p:cNvPr id="101389" name="Rectangle 13"/>
          <p:cNvSpPr>
            <a:spLocks noChangeArrowheads="1"/>
          </p:cNvSpPr>
          <p:nvPr/>
        </p:nvSpPr>
        <p:spPr bwMode="auto">
          <a:xfrm>
            <a:off x="5402230" y="4275758"/>
            <a:ext cx="790575" cy="5048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10</a:t>
            </a:r>
          </a:p>
        </p:txBody>
      </p:sp>
      <p:sp>
        <p:nvSpPr>
          <p:cNvPr id="101390" name="Text Box 14"/>
          <p:cNvSpPr txBox="1">
            <a:spLocks noChangeArrowheads="1"/>
          </p:cNvSpPr>
          <p:nvPr/>
        </p:nvSpPr>
        <p:spPr bwMode="auto">
          <a:xfrm>
            <a:off x="5067268" y="4377358"/>
            <a:ext cx="3603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err="1">
                <a:solidFill>
                  <a:srgbClr val="3333CC"/>
                </a:solidFill>
                <a:latin typeface="Consolas" pitchFamily="49" charset="0"/>
                <a:cs typeface="Consolas" pitchFamily="49" charset="0"/>
              </a:rPr>
              <a:t>F</a:t>
            </a:r>
            <a:r>
              <a:rPr lang="en-US" altLang="zh-CN" sz="1800" baseline="-25000" dirty="0" err="1">
                <a:solidFill>
                  <a:srgbClr val="3333CC"/>
                </a:solidFill>
                <a:latin typeface="Consolas" pitchFamily="49" charset="0"/>
                <a:cs typeface="Consolas" pitchFamily="49" charset="0"/>
              </a:rPr>
              <a:t>2</a:t>
            </a:r>
            <a:endParaRPr lang="en-US" altLang="zh-CN" sz="1800" baseline="-25000" dirty="0">
              <a:solidFill>
                <a:srgbClr val="3333CC"/>
              </a:solidFill>
              <a:latin typeface="Consolas" pitchFamily="49" charset="0"/>
              <a:cs typeface="Consolas" pitchFamily="49" charset="0"/>
            </a:endParaRPr>
          </a:p>
        </p:txBody>
      </p:sp>
      <p:sp>
        <p:nvSpPr>
          <p:cNvPr id="101391" name="Freeform 15"/>
          <p:cNvSpPr>
            <a:spLocks/>
          </p:cNvSpPr>
          <p:nvPr/>
        </p:nvSpPr>
        <p:spPr bwMode="auto">
          <a:xfrm>
            <a:off x="4405280" y="3843958"/>
            <a:ext cx="276225" cy="441325"/>
          </a:xfrm>
          <a:custGeom>
            <a:avLst/>
            <a:gdLst/>
            <a:ahLst/>
            <a:cxnLst>
              <a:cxn ang="0">
                <a:pos x="174" y="0"/>
              </a:cxn>
              <a:cxn ang="0">
                <a:pos x="0" y="278"/>
              </a:cxn>
            </a:cxnLst>
            <a:rect l="0" t="0" r="r" b="b"/>
            <a:pathLst>
              <a:path w="174" h="278">
                <a:moveTo>
                  <a:pt x="174" y="0"/>
                </a:moveTo>
                <a:lnTo>
                  <a:pt x="0" y="278"/>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01393" name="Oval 17"/>
          <p:cNvSpPr>
            <a:spLocks noChangeArrowheads="1"/>
          </p:cNvSpPr>
          <p:nvPr/>
        </p:nvSpPr>
        <p:spPr bwMode="auto">
          <a:xfrm>
            <a:off x="1152493" y="4224958"/>
            <a:ext cx="1008062"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cs typeface="Consolas" pitchFamily="49" charset="0"/>
            </a:endParaRPr>
          </a:p>
        </p:txBody>
      </p:sp>
      <p:sp>
        <p:nvSpPr>
          <p:cNvPr id="101394" name="Oval 18"/>
          <p:cNvSpPr>
            <a:spLocks noChangeArrowheads="1"/>
          </p:cNvSpPr>
          <p:nvPr/>
        </p:nvSpPr>
        <p:spPr bwMode="auto">
          <a:xfrm>
            <a:off x="1801780" y="3310558"/>
            <a:ext cx="1008063"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cs typeface="Consolas" pitchFamily="49" charset="0"/>
            </a:endParaRPr>
          </a:p>
        </p:txBody>
      </p:sp>
      <p:sp>
        <p:nvSpPr>
          <p:cNvPr id="101396" name="Oval 20"/>
          <p:cNvSpPr>
            <a:spLocks noChangeArrowheads="1"/>
          </p:cNvSpPr>
          <p:nvPr/>
        </p:nvSpPr>
        <p:spPr bwMode="auto">
          <a:xfrm>
            <a:off x="4465605" y="3310558"/>
            <a:ext cx="1008063"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cs typeface="Consolas" pitchFamily="49" charset="0"/>
            </a:endParaRPr>
          </a:p>
        </p:txBody>
      </p:sp>
      <p:sp>
        <p:nvSpPr>
          <p:cNvPr id="101397" name="Oval 21"/>
          <p:cNvSpPr>
            <a:spLocks noChangeArrowheads="1"/>
          </p:cNvSpPr>
          <p:nvPr/>
        </p:nvSpPr>
        <p:spPr bwMode="auto">
          <a:xfrm>
            <a:off x="3105118" y="2442196"/>
            <a:ext cx="1008062" cy="5762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rgbClr val="3333CC"/>
              </a:solidFill>
              <a:latin typeface="Consolas" pitchFamily="49" charset="0"/>
              <a:cs typeface="Consolas" pitchFamily="49" charset="0"/>
            </a:endParaRPr>
          </a:p>
        </p:txBody>
      </p:sp>
      <p:sp>
        <p:nvSpPr>
          <p:cNvPr id="101400" name="Oval 24"/>
          <p:cNvSpPr>
            <a:spLocks noChangeArrowheads="1"/>
          </p:cNvSpPr>
          <p:nvPr/>
        </p:nvSpPr>
        <p:spPr bwMode="auto">
          <a:xfrm>
            <a:off x="3105118" y="1586533"/>
            <a:ext cx="1008062" cy="576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solidFill>
                <a:srgbClr val="3333CC"/>
              </a:solidFill>
              <a:latin typeface="Consolas" pitchFamily="49" charset="0"/>
              <a:cs typeface="Consolas" pitchFamily="49" charset="0"/>
            </a:endParaRPr>
          </a:p>
        </p:txBody>
      </p:sp>
      <p:sp>
        <p:nvSpPr>
          <p:cNvPr id="101402" name="Text Box 26"/>
          <p:cNvSpPr txBox="1">
            <a:spLocks noChangeArrowheads="1"/>
          </p:cNvSpPr>
          <p:nvPr/>
        </p:nvSpPr>
        <p:spPr bwMode="auto">
          <a:xfrm>
            <a:off x="1152493" y="1726233"/>
            <a:ext cx="1800225" cy="276999"/>
          </a:xfrm>
          <a:prstGeom prst="rect">
            <a:avLst/>
          </a:prstGeom>
          <a:noFill/>
          <a:ln w="38100" algn="ctr">
            <a:noFill/>
            <a:miter lim="800000"/>
            <a:headEnd/>
            <a:tailEnd/>
          </a:ln>
          <a:effectLst/>
        </p:spPr>
        <p:txBody>
          <a:bodyPr lIns="0" tIns="0" rIns="0" bIns="0">
            <a:spAutoFit/>
          </a:bodyPr>
          <a:lstStyle/>
          <a:p>
            <a:pPr algn="l">
              <a:spcBef>
                <a:spcPct val="50000"/>
              </a:spcBef>
            </a:pPr>
            <a:r>
              <a:rPr lang="zh-CN" altLang="en-US" sz="1800" dirty="0">
                <a:solidFill>
                  <a:srgbClr val="3333FF"/>
                </a:solidFill>
                <a:latin typeface="仿宋" pitchFamily="49" charset="-122"/>
                <a:ea typeface="仿宋" pitchFamily="49" charset="-122"/>
                <a:cs typeface="Consolas" pitchFamily="49" charset="0"/>
              </a:rPr>
              <a:t>冠军（最小者）</a:t>
            </a:r>
          </a:p>
        </p:txBody>
      </p:sp>
      <p:sp>
        <p:nvSpPr>
          <p:cNvPr id="101403" name="Text Box 27"/>
          <p:cNvSpPr txBox="1">
            <a:spLocks noChangeArrowheads="1"/>
          </p:cNvSpPr>
          <p:nvPr/>
        </p:nvSpPr>
        <p:spPr bwMode="auto">
          <a:xfrm>
            <a:off x="1982755" y="3432796"/>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101404" name="Text Box 28"/>
          <p:cNvSpPr txBox="1">
            <a:spLocks noChangeArrowheads="1"/>
          </p:cNvSpPr>
          <p:nvPr/>
        </p:nvSpPr>
        <p:spPr bwMode="auto">
          <a:xfrm>
            <a:off x="142844" y="188913"/>
            <a:ext cx="3240088" cy="400110"/>
          </a:xfrm>
          <a:prstGeom prst="rect">
            <a:avLst/>
          </a:prstGeom>
          <a:noFill/>
          <a:ln w="38100" algn="ctr">
            <a:noFill/>
            <a:miter lim="800000"/>
            <a:headEnd/>
            <a:tailEnd/>
          </a:ln>
          <a:effectLst/>
        </p:spPr>
        <p:txBody>
          <a:bodyPr>
            <a:spAutoFit/>
          </a:bodyPr>
          <a:lstStyle/>
          <a:p>
            <a:pPr algn="l">
              <a:spcBef>
                <a:spcPct val="50000"/>
              </a:spcBef>
            </a:pPr>
            <a:r>
              <a:rPr lang="en-US" altLang="zh-CN" sz="2000" smtClean="0">
                <a:solidFill>
                  <a:srgbClr val="FF0000"/>
                </a:solidFill>
                <a:latin typeface="Consolas" pitchFamily="49" charset="0"/>
                <a:ea typeface="华文中宋" pitchFamily="2" charset="-122"/>
                <a:cs typeface="Consolas" pitchFamily="49" charset="0"/>
                <a:sym typeface="Wingdings"/>
              </a:rPr>
              <a:t> </a:t>
            </a:r>
            <a:r>
              <a:rPr lang="zh-CN" altLang="en-US" sz="2000" smtClean="0">
                <a:solidFill>
                  <a:srgbClr val="FF0000"/>
                </a:solidFill>
                <a:latin typeface="Consolas" pitchFamily="49" charset="0"/>
                <a:ea typeface="华文中宋" pitchFamily="2" charset="-122"/>
                <a:cs typeface="Consolas" pitchFamily="49" charset="0"/>
              </a:rPr>
              <a:t>用</a:t>
            </a:r>
            <a:r>
              <a:rPr lang="zh-CN" altLang="en-US" sz="2000" dirty="0">
                <a:solidFill>
                  <a:srgbClr val="FF0000"/>
                </a:solidFill>
                <a:latin typeface="Consolas" pitchFamily="49" charset="0"/>
                <a:ea typeface="华文中宋" pitchFamily="2" charset="-122"/>
                <a:cs typeface="Consolas" pitchFamily="49" charset="0"/>
              </a:rPr>
              <a:t>败者树进行归并</a:t>
            </a:r>
          </a:p>
        </p:txBody>
      </p:sp>
      <p:sp>
        <p:nvSpPr>
          <p:cNvPr id="101405" name="Text Box 29"/>
          <p:cNvSpPr txBox="1">
            <a:spLocks noChangeArrowheads="1"/>
          </p:cNvSpPr>
          <p:nvPr/>
        </p:nvSpPr>
        <p:spPr bwMode="auto">
          <a:xfrm>
            <a:off x="3279743" y="2569196"/>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101406" name="Text Box 30"/>
          <p:cNvSpPr txBox="1">
            <a:spLocks noChangeArrowheads="1"/>
          </p:cNvSpPr>
          <p:nvPr/>
        </p:nvSpPr>
        <p:spPr bwMode="auto">
          <a:xfrm>
            <a:off x="1314418" y="4364658"/>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101407" name="Text Box 31"/>
          <p:cNvSpPr txBox="1">
            <a:spLocks noChangeArrowheads="1"/>
          </p:cNvSpPr>
          <p:nvPr/>
        </p:nvSpPr>
        <p:spPr bwMode="auto">
          <a:xfrm>
            <a:off x="4681505" y="3453433"/>
            <a:ext cx="6477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5(-∞)</a:t>
            </a:r>
          </a:p>
        </p:txBody>
      </p:sp>
      <p:sp>
        <p:nvSpPr>
          <p:cNvPr id="101408" name="Text Box 32"/>
          <p:cNvSpPr txBox="1">
            <a:spLocks noChangeArrowheads="1"/>
          </p:cNvSpPr>
          <p:nvPr/>
        </p:nvSpPr>
        <p:spPr bwMode="auto">
          <a:xfrm>
            <a:off x="3313080" y="1726233"/>
            <a:ext cx="647700" cy="304800"/>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000">
                <a:latin typeface="Consolas" pitchFamily="49" charset="0"/>
                <a:cs typeface="Consolas" pitchFamily="49" charset="0"/>
              </a:rPr>
              <a:t>5(-∞)</a:t>
            </a:r>
          </a:p>
        </p:txBody>
      </p:sp>
      <p:sp>
        <p:nvSpPr>
          <p:cNvPr id="101410" name="Text Box 34"/>
          <p:cNvSpPr txBox="1">
            <a:spLocks noChangeArrowheads="1"/>
          </p:cNvSpPr>
          <p:nvPr/>
        </p:nvSpPr>
        <p:spPr bwMode="auto">
          <a:xfrm>
            <a:off x="1322355" y="4356721"/>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4(15)</a:t>
            </a:r>
          </a:p>
        </p:txBody>
      </p:sp>
      <p:sp>
        <p:nvSpPr>
          <p:cNvPr id="101411" name="Text Box 35"/>
          <p:cNvSpPr txBox="1">
            <a:spLocks noChangeArrowheads="1"/>
          </p:cNvSpPr>
          <p:nvPr/>
        </p:nvSpPr>
        <p:spPr bwMode="auto">
          <a:xfrm>
            <a:off x="1286258" y="4351958"/>
            <a:ext cx="808721" cy="276999"/>
          </a:xfrm>
          <a:prstGeom prst="rect">
            <a:avLst/>
          </a:prstGeom>
          <a:solidFill>
            <a:srgbClr val="FFFF00"/>
          </a:solidFill>
          <a:ln w="38100" algn="ctr">
            <a:noFill/>
            <a:miter lim="800000"/>
            <a:headEnd/>
            <a:tailEnd/>
          </a:ln>
          <a:effectLst/>
        </p:spPr>
        <p:txBody>
          <a:bodyPr wrap="square" lIns="0" tIns="0" rIns="0" bIns="0">
            <a:spAutoFit/>
          </a:bodyPr>
          <a:lstStyle/>
          <a:p>
            <a:pPr>
              <a:spcBef>
                <a:spcPct val="50000"/>
              </a:spcBef>
            </a:pPr>
            <a:r>
              <a:rPr lang="en-US" altLang="zh-CN" sz="1800" dirty="0">
                <a:solidFill>
                  <a:srgbClr val="FF0000"/>
                </a:solidFill>
                <a:latin typeface="Consolas" pitchFamily="49" charset="0"/>
                <a:cs typeface="Consolas" pitchFamily="49" charset="0"/>
              </a:rPr>
              <a:t>3(29)</a:t>
            </a:r>
          </a:p>
        </p:txBody>
      </p:sp>
      <p:sp>
        <p:nvSpPr>
          <p:cNvPr id="101412" name="Text Box 36"/>
          <p:cNvSpPr txBox="1">
            <a:spLocks noChangeArrowheads="1"/>
          </p:cNvSpPr>
          <p:nvPr/>
        </p:nvSpPr>
        <p:spPr bwMode="auto">
          <a:xfrm>
            <a:off x="1970055" y="3428033"/>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4(15)</a:t>
            </a:r>
          </a:p>
        </p:txBody>
      </p:sp>
      <p:sp>
        <p:nvSpPr>
          <p:cNvPr id="101413" name="Text Box 37"/>
          <p:cNvSpPr txBox="1">
            <a:spLocks noChangeArrowheads="1"/>
          </p:cNvSpPr>
          <p:nvPr/>
        </p:nvSpPr>
        <p:spPr bwMode="auto">
          <a:xfrm>
            <a:off x="4668805" y="3440733"/>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2(10)</a:t>
            </a:r>
          </a:p>
        </p:txBody>
      </p:sp>
      <p:sp>
        <p:nvSpPr>
          <p:cNvPr id="101414" name="Text Box 38"/>
          <p:cNvSpPr txBox="1">
            <a:spLocks noChangeArrowheads="1"/>
          </p:cNvSpPr>
          <p:nvPr/>
        </p:nvSpPr>
        <p:spPr bwMode="auto">
          <a:xfrm>
            <a:off x="3279743" y="2551733"/>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1(5)</a:t>
            </a:r>
          </a:p>
        </p:txBody>
      </p:sp>
      <p:sp>
        <p:nvSpPr>
          <p:cNvPr id="101415" name="Text Box 39"/>
          <p:cNvSpPr txBox="1">
            <a:spLocks noChangeArrowheads="1"/>
          </p:cNvSpPr>
          <p:nvPr/>
        </p:nvSpPr>
        <p:spPr bwMode="auto">
          <a:xfrm>
            <a:off x="1933290" y="3415333"/>
            <a:ext cx="757257" cy="276999"/>
          </a:xfrm>
          <a:prstGeom prst="rect">
            <a:avLst/>
          </a:prstGeom>
          <a:solidFill>
            <a:srgbClr val="FFFF00"/>
          </a:solidFill>
          <a:ln w="38100" algn="ctr">
            <a:noFill/>
            <a:miter lim="800000"/>
            <a:headEnd/>
            <a:tailEnd/>
          </a:ln>
          <a:effectLst/>
        </p:spPr>
        <p:txBody>
          <a:bodyPr wrap="square" lIns="0" tIns="0" rIns="0" bIns="0">
            <a:spAutoFit/>
          </a:bodyPr>
          <a:lstStyle/>
          <a:p>
            <a:pPr>
              <a:spcBef>
                <a:spcPct val="50000"/>
              </a:spcBef>
            </a:pPr>
            <a:r>
              <a:rPr lang="en-US" altLang="zh-CN" sz="1800">
                <a:solidFill>
                  <a:srgbClr val="FF0000"/>
                </a:solidFill>
                <a:latin typeface="Consolas" pitchFamily="49" charset="0"/>
                <a:cs typeface="Consolas" pitchFamily="49" charset="0"/>
              </a:rPr>
              <a:t>0(17)</a:t>
            </a:r>
          </a:p>
        </p:txBody>
      </p:sp>
      <p:sp>
        <p:nvSpPr>
          <p:cNvPr id="101416" name="Text Box 40"/>
          <p:cNvSpPr txBox="1">
            <a:spLocks noChangeArrowheads="1"/>
          </p:cNvSpPr>
          <p:nvPr/>
        </p:nvSpPr>
        <p:spPr bwMode="auto">
          <a:xfrm>
            <a:off x="3300380" y="2562846"/>
            <a:ext cx="647700" cy="276999"/>
          </a:xfrm>
          <a:prstGeom prst="rect">
            <a:avLst/>
          </a:prstGeom>
          <a:solidFill>
            <a:srgbClr val="FFFF00"/>
          </a:solidFill>
          <a:ln w="38100" algn="ctr">
            <a:noFill/>
            <a:miter lim="800000"/>
            <a:headEnd/>
            <a:tailEnd/>
          </a:ln>
          <a:effectLst/>
        </p:spPr>
        <p:txBody>
          <a:bodyPr lIns="0" tIns="0" rIns="0" bIns="0">
            <a:spAutoFit/>
          </a:bodyPr>
          <a:lstStyle/>
          <a:p>
            <a:pPr>
              <a:spcBef>
                <a:spcPct val="50000"/>
              </a:spcBef>
            </a:pPr>
            <a:r>
              <a:rPr lang="en-US" altLang="zh-CN" sz="1800">
                <a:solidFill>
                  <a:srgbClr val="FF0000"/>
                </a:solidFill>
                <a:latin typeface="Consolas" pitchFamily="49" charset="0"/>
                <a:cs typeface="Consolas" pitchFamily="49" charset="0"/>
              </a:rPr>
              <a:t>4(15)</a:t>
            </a:r>
          </a:p>
        </p:txBody>
      </p:sp>
      <p:sp>
        <p:nvSpPr>
          <p:cNvPr id="101417" name="Text Box 41"/>
          <p:cNvSpPr txBox="1">
            <a:spLocks noChangeArrowheads="1"/>
          </p:cNvSpPr>
          <p:nvPr/>
        </p:nvSpPr>
        <p:spPr bwMode="auto">
          <a:xfrm>
            <a:off x="3254870" y="1721471"/>
            <a:ext cx="738165" cy="304800"/>
          </a:xfrm>
          <a:prstGeom prst="rect">
            <a:avLst/>
          </a:prstGeom>
          <a:solidFill>
            <a:schemeClr val="bg1"/>
          </a:solidFill>
          <a:ln w="38100" algn="ctr">
            <a:noFill/>
            <a:miter lim="800000"/>
            <a:headEnd/>
            <a:tailEnd/>
          </a:ln>
          <a:effectLst/>
        </p:spPr>
        <p:txBody>
          <a:bodyPr wrap="square" lIns="0" tIns="0" rIns="0" bIns="0">
            <a:spAutoFit/>
          </a:bodyPr>
          <a:lstStyle/>
          <a:p>
            <a:pPr>
              <a:spcBef>
                <a:spcPct val="50000"/>
              </a:spcBef>
            </a:pPr>
            <a:r>
              <a:rPr lang="en-US" altLang="zh-CN" sz="2000">
                <a:latin typeface="Consolas" pitchFamily="49" charset="0"/>
                <a:cs typeface="Consolas" pitchFamily="49" charset="0"/>
              </a:rPr>
              <a:t>1(5)</a:t>
            </a:r>
          </a:p>
        </p:txBody>
      </p:sp>
      <p:sp>
        <p:nvSpPr>
          <p:cNvPr id="101419" name="Text Box 43"/>
          <p:cNvSpPr txBox="1">
            <a:spLocks noChangeArrowheads="1"/>
          </p:cNvSpPr>
          <p:nvPr/>
        </p:nvSpPr>
        <p:spPr bwMode="auto">
          <a:xfrm>
            <a:off x="3960780" y="4894883"/>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44</a:t>
            </a:r>
          </a:p>
        </p:txBody>
      </p:sp>
      <p:sp>
        <p:nvSpPr>
          <p:cNvPr id="101420" name="Text Box 44"/>
          <p:cNvSpPr txBox="1">
            <a:spLocks noChangeArrowheads="1"/>
          </p:cNvSpPr>
          <p:nvPr/>
        </p:nvSpPr>
        <p:spPr bwMode="auto">
          <a:xfrm>
            <a:off x="3960780" y="5133008"/>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a:t>
            </a:r>
          </a:p>
        </p:txBody>
      </p:sp>
      <p:sp>
        <p:nvSpPr>
          <p:cNvPr id="101421" name="Text Box 45"/>
          <p:cNvSpPr txBox="1">
            <a:spLocks noChangeArrowheads="1"/>
          </p:cNvSpPr>
          <p:nvPr/>
        </p:nvSpPr>
        <p:spPr bwMode="auto">
          <a:xfrm>
            <a:off x="5473668" y="4894883"/>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12</a:t>
            </a:r>
          </a:p>
        </p:txBody>
      </p:sp>
      <p:sp>
        <p:nvSpPr>
          <p:cNvPr id="101422" name="Text Box 46"/>
          <p:cNvSpPr txBox="1">
            <a:spLocks noChangeArrowheads="1"/>
          </p:cNvSpPr>
          <p:nvPr/>
        </p:nvSpPr>
        <p:spPr bwMode="auto">
          <a:xfrm>
            <a:off x="5473668" y="5133008"/>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a:t>
            </a:r>
          </a:p>
        </p:txBody>
      </p:sp>
      <p:sp>
        <p:nvSpPr>
          <p:cNvPr id="101425" name="Text Box 49"/>
          <p:cNvSpPr txBox="1">
            <a:spLocks noChangeArrowheads="1"/>
          </p:cNvSpPr>
          <p:nvPr/>
        </p:nvSpPr>
        <p:spPr bwMode="auto">
          <a:xfrm>
            <a:off x="2160555" y="5820396"/>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15</a:t>
            </a:r>
          </a:p>
        </p:txBody>
      </p:sp>
      <p:sp>
        <p:nvSpPr>
          <p:cNvPr id="101426" name="Text Box 50"/>
          <p:cNvSpPr txBox="1">
            <a:spLocks noChangeArrowheads="1"/>
          </p:cNvSpPr>
          <p:nvPr/>
        </p:nvSpPr>
        <p:spPr bwMode="auto">
          <a:xfrm>
            <a:off x="2160555" y="6085524"/>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a:t>
            </a:r>
          </a:p>
        </p:txBody>
      </p:sp>
      <p:sp>
        <p:nvSpPr>
          <p:cNvPr id="101427" name="Text Box 51"/>
          <p:cNvSpPr txBox="1">
            <a:spLocks noChangeArrowheads="1"/>
          </p:cNvSpPr>
          <p:nvPr/>
        </p:nvSpPr>
        <p:spPr bwMode="auto">
          <a:xfrm>
            <a:off x="720693" y="5829921"/>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dirty="0">
                <a:solidFill>
                  <a:srgbClr val="3333FF"/>
                </a:solidFill>
                <a:latin typeface="Consolas" pitchFamily="49" charset="0"/>
                <a:cs typeface="Consolas" pitchFamily="49" charset="0"/>
              </a:rPr>
              <a:t>32</a:t>
            </a:r>
          </a:p>
        </p:txBody>
      </p:sp>
      <p:sp>
        <p:nvSpPr>
          <p:cNvPr id="101428" name="Text Box 52"/>
          <p:cNvSpPr txBox="1">
            <a:spLocks noChangeArrowheads="1"/>
          </p:cNvSpPr>
          <p:nvPr/>
        </p:nvSpPr>
        <p:spPr bwMode="auto">
          <a:xfrm>
            <a:off x="720693" y="6095049"/>
            <a:ext cx="647700"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dirty="0">
                <a:solidFill>
                  <a:srgbClr val="3333FF"/>
                </a:solidFill>
                <a:latin typeface="Consolas" pitchFamily="49" charset="0"/>
                <a:cs typeface="Consolas" pitchFamily="49" charset="0"/>
              </a:rPr>
              <a:t>∞</a:t>
            </a:r>
          </a:p>
        </p:txBody>
      </p:sp>
      <p:sp>
        <p:nvSpPr>
          <p:cNvPr id="101429" name="Text Box 53"/>
          <p:cNvSpPr txBox="1">
            <a:spLocks noChangeArrowheads="1"/>
          </p:cNvSpPr>
          <p:nvPr/>
        </p:nvSpPr>
        <p:spPr bwMode="auto">
          <a:xfrm>
            <a:off x="4464018" y="2302496"/>
            <a:ext cx="1295400" cy="276999"/>
          </a:xfrm>
          <a:prstGeom prst="rect">
            <a:avLst/>
          </a:prstGeom>
          <a:noFill/>
          <a:ln w="38100" algn="ctr">
            <a:noFill/>
            <a:miter lim="800000"/>
            <a:headEnd/>
            <a:tailEnd/>
          </a:ln>
          <a:effectLst/>
        </p:spPr>
        <p:txBody>
          <a:bodyPr lIns="0" tIns="0" rIns="0" bIns="0">
            <a:spAutoFit/>
          </a:bodyPr>
          <a:lstStyle/>
          <a:p>
            <a:pPr algn="l">
              <a:spcBef>
                <a:spcPct val="50000"/>
              </a:spcBef>
            </a:pPr>
            <a:r>
              <a:rPr lang="zh-CN" altLang="en-US" sz="1800" dirty="0">
                <a:solidFill>
                  <a:srgbClr val="3333FF"/>
                </a:solidFill>
                <a:latin typeface="Consolas" pitchFamily="49" charset="0"/>
                <a:ea typeface="楷体" pitchFamily="49" charset="-122"/>
                <a:cs typeface="Consolas" pitchFamily="49" charset="0"/>
              </a:rPr>
              <a:t>归并文件：</a:t>
            </a:r>
          </a:p>
        </p:txBody>
      </p:sp>
      <p:sp>
        <p:nvSpPr>
          <p:cNvPr id="101430" name="Freeform 54"/>
          <p:cNvSpPr>
            <a:spLocks/>
          </p:cNvSpPr>
          <p:nvPr/>
        </p:nvSpPr>
        <p:spPr bwMode="auto">
          <a:xfrm>
            <a:off x="4083018" y="1857996"/>
            <a:ext cx="1884362" cy="576262"/>
          </a:xfrm>
          <a:custGeom>
            <a:avLst/>
            <a:gdLst/>
            <a:ahLst/>
            <a:cxnLst>
              <a:cxn ang="0">
                <a:pos x="0" y="0"/>
              </a:cxn>
              <a:cxn ang="0">
                <a:pos x="1187" y="363"/>
              </a:cxn>
            </a:cxnLst>
            <a:rect l="0" t="0" r="r" b="b"/>
            <a:pathLst>
              <a:path w="1187" h="363">
                <a:moveTo>
                  <a:pt x="0" y="0"/>
                </a:moveTo>
                <a:lnTo>
                  <a:pt x="1187" y="363"/>
                </a:lnTo>
              </a:path>
            </a:pathLst>
          </a:custGeom>
          <a:noFill/>
          <a:ln w="38100" cap="flat" cmpd="sng">
            <a:solidFill>
              <a:srgbClr val="CC00CC"/>
            </a:solidFill>
            <a:prstDash val="solid"/>
            <a:round/>
            <a:headEnd type="none" w="med" len="med"/>
            <a:tailEnd type="triangle" w="med" len="med"/>
          </a:ln>
          <a:effectLst/>
        </p:spPr>
        <p:txBody>
          <a:bodyPr wrap="none"/>
          <a:lstStyle/>
          <a:p>
            <a:endParaRPr lang="zh-CN" altLang="en-US" sz="1800">
              <a:latin typeface="Consolas" pitchFamily="49" charset="0"/>
              <a:cs typeface="Consolas" pitchFamily="49" charset="0"/>
            </a:endParaRPr>
          </a:p>
        </p:txBody>
      </p:sp>
      <p:sp>
        <p:nvSpPr>
          <p:cNvPr id="101431" name="Text Box 55"/>
          <p:cNvSpPr txBox="1">
            <a:spLocks noChangeArrowheads="1"/>
          </p:cNvSpPr>
          <p:nvPr/>
        </p:nvSpPr>
        <p:spPr bwMode="auto">
          <a:xfrm>
            <a:off x="5997588" y="2315196"/>
            <a:ext cx="360362"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dirty="0">
                <a:solidFill>
                  <a:srgbClr val="3333FF"/>
                </a:solidFill>
                <a:latin typeface="Consolas" pitchFamily="49" charset="0"/>
                <a:cs typeface="Consolas" pitchFamily="49" charset="0"/>
              </a:rPr>
              <a:t>5</a:t>
            </a:r>
          </a:p>
        </p:txBody>
      </p:sp>
      <p:sp>
        <p:nvSpPr>
          <p:cNvPr id="101432" name="Text Box 56"/>
          <p:cNvSpPr txBox="1">
            <a:spLocks noChangeArrowheads="1"/>
          </p:cNvSpPr>
          <p:nvPr/>
        </p:nvSpPr>
        <p:spPr bwMode="auto">
          <a:xfrm>
            <a:off x="4572000" y="3434383"/>
            <a:ext cx="809127" cy="276999"/>
          </a:xfrm>
          <a:prstGeom prst="rect">
            <a:avLst/>
          </a:prstGeom>
          <a:solidFill>
            <a:srgbClr val="FFFF00"/>
          </a:solidFill>
          <a:ln w="38100" algn="ctr">
            <a:noFill/>
            <a:miter lim="800000"/>
            <a:headEnd/>
            <a:tailEnd/>
          </a:ln>
          <a:effectLst/>
        </p:spPr>
        <p:txBody>
          <a:bodyPr wrap="square" lIns="0" tIns="0" rIns="0" bIns="0">
            <a:spAutoFit/>
          </a:bodyPr>
          <a:lstStyle/>
          <a:p>
            <a:pPr>
              <a:spcBef>
                <a:spcPct val="50000"/>
              </a:spcBef>
            </a:pPr>
            <a:r>
              <a:rPr lang="en-US" altLang="zh-CN" sz="1800">
                <a:solidFill>
                  <a:srgbClr val="FF0000"/>
                </a:solidFill>
                <a:latin typeface="Consolas" pitchFamily="49" charset="0"/>
                <a:cs typeface="Consolas" pitchFamily="49" charset="0"/>
              </a:rPr>
              <a:t>1(44)</a:t>
            </a:r>
          </a:p>
        </p:txBody>
      </p:sp>
      <p:sp>
        <p:nvSpPr>
          <p:cNvPr id="101433" name="Text Box 57"/>
          <p:cNvSpPr txBox="1">
            <a:spLocks noChangeArrowheads="1"/>
          </p:cNvSpPr>
          <p:nvPr/>
        </p:nvSpPr>
        <p:spPr bwMode="auto">
          <a:xfrm>
            <a:off x="3326308" y="1705488"/>
            <a:ext cx="681008" cy="304800"/>
          </a:xfrm>
          <a:prstGeom prst="rect">
            <a:avLst/>
          </a:prstGeom>
          <a:solidFill>
            <a:srgbClr val="FFFF00"/>
          </a:solidFill>
          <a:ln w="38100" algn="ctr">
            <a:noFill/>
            <a:miter lim="800000"/>
            <a:headEnd/>
            <a:tailEnd/>
          </a:ln>
          <a:effectLst/>
        </p:spPr>
        <p:txBody>
          <a:bodyPr wrap="square" lIns="0" tIns="0" rIns="0" bIns="0">
            <a:spAutoFit/>
          </a:bodyPr>
          <a:lstStyle/>
          <a:p>
            <a:pPr>
              <a:spcBef>
                <a:spcPct val="50000"/>
              </a:spcBef>
            </a:pPr>
            <a:r>
              <a:rPr lang="en-US" altLang="zh-CN" sz="2000" dirty="0">
                <a:solidFill>
                  <a:srgbClr val="FF0000"/>
                </a:solidFill>
                <a:latin typeface="Consolas" pitchFamily="49" charset="0"/>
                <a:cs typeface="Consolas" pitchFamily="49" charset="0"/>
              </a:rPr>
              <a:t>2(10)</a:t>
            </a:r>
          </a:p>
        </p:txBody>
      </p:sp>
      <p:sp>
        <p:nvSpPr>
          <p:cNvPr id="101434" name="Freeform 58"/>
          <p:cNvSpPr>
            <a:spLocks/>
          </p:cNvSpPr>
          <p:nvPr/>
        </p:nvSpPr>
        <p:spPr bwMode="auto">
          <a:xfrm>
            <a:off x="4100480" y="1875458"/>
            <a:ext cx="2438400" cy="549275"/>
          </a:xfrm>
          <a:custGeom>
            <a:avLst/>
            <a:gdLst/>
            <a:ahLst/>
            <a:cxnLst>
              <a:cxn ang="0">
                <a:pos x="0" y="0"/>
              </a:cxn>
              <a:cxn ang="0">
                <a:pos x="1536" y="346"/>
              </a:cxn>
            </a:cxnLst>
            <a:rect l="0" t="0" r="r" b="b"/>
            <a:pathLst>
              <a:path w="1536" h="346">
                <a:moveTo>
                  <a:pt x="0" y="0"/>
                </a:moveTo>
                <a:lnTo>
                  <a:pt x="1536" y="346"/>
                </a:lnTo>
              </a:path>
            </a:pathLst>
          </a:custGeom>
          <a:noFill/>
          <a:ln w="38100" cap="flat" cmpd="sng">
            <a:solidFill>
              <a:srgbClr val="CC00CC"/>
            </a:solidFill>
            <a:prstDash val="solid"/>
            <a:round/>
            <a:headEnd type="none" w="med" len="med"/>
            <a:tailEnd type="triangle" w="med" len="med"/>
          </a:ln>
          <a:effectLst/>
        </p:spPr>
        <p:txBody>
          <a:bodyPr wrap="none"/>
          <a:lstStyle/>
          <a:p>
            <a:endParaRPr lang="zh-CN" altLang="en-US" sz="1800">
              <a:latin typeface="Consolas" pitchFamily="49" charset="0"/>
              <a:cs typeface="Consolas" pitchFamily="49" charset="0"/>
            </a:endParaRPr>
          </a:p>
        </p:txBody>
      </p:sp>
      <p:sp>
        <p:nvSpPr>
          <p:cNvPr id="101435" name="Text Box 59"/>
          <p:cNvSpPr txBox="1">
            <a:spLocks noChangeArrowheads="1"/>
          </p:cNvSpPr>
          <p:nvPr/>
        </p:nvSpPr>
        <p:spPr bwMode="auto">
          <a:xfrm>
            <a:off x="6505543" y="2305671"/>
            <a:ext cx="360362" cy="276999"/>
          </a:xfrm>
          <a:prstGeom prst="rect">
            <a:avLst/>
          </a:prstGeom>
          <a:solidFill>
            <a:schemeClr val="bg1"/>
          </a:solidFill>
          <a:ln w="38100" algn="ctr">
            <a:noFill/>
            <a:miter lim="800000"/>
            <a:headEnd/>
            <a:tailEnd/>
          </a:ln>
          <a:effectLst/>
        </p:spPr>
        <p:txBody>
          <a:bodyPr lIns="0" tIns="0" rIns="0" bIns="0">
            <a:spAutoFit/>
          </a:bodyPr>
          <a:lstStyle/>
          <a:p>
            <a:pPr>
              <a:spcBef>
                <a:spcPct val="50000"/>
              </a:spcBef>
            </a:pPr>
            <a:r>
              <a:rPr lang="en-US" altLang="zh-CN" sz="1800">
                <a:solidFill>
                  <a:srgbClr val="3333FF"/>
                </a:solidFill>
                <a:latin typeface="Consolas" pitchFamily="49" charset="0"/>
                <a:cs typeface="Consolas" pitchFamily="49" charset="0"/>
              </a:rPr>
              <a:t>10</a:t>
            </a:r>
          </a:p>
        </p:txBody>
      </p:sp>
      <p:sp>
        <p:nvSpPr>
          <p:cNvPr id="101436" name="Text Box 60"/>
          <p:cNvSpPr txBox="1">
            <a:spLocks noChangeArrowheads="1"/>
          </p:cNvSpPr>
          <p:nvPr/>
        </p:nvSpPr>
        <p:spPr bwMode="auto">
          <a:xfrm>
            <a:off x="3309908" y="5643578"/>
            <a:ext cx="5405496" cy="743793"/>
          </a:xfrm>
          <a:prstGeom prst="rect">
            <a:avLst/>
          </a:prstGeom>
          <a:noFill/>
          <a:ln w="38100" algn="ctr">
            <a:noFill/>
            <a:miter lim="800000"/>
            <a:headEnd/>
            <a:tailEnd/>
          </a:ln>
          <a:effectLst/>
        </p:spPr>
        <p:txBody>
          <a:bodyPr wrap="square">
            <a:spAutoFit/>
          </a:bodyPr>
          <a:lstStyle/>
          <a:p>
            <a:pPr algn="l">
              <a:lnSpc>
                <a:spcPts val="2000"/>
              </a:lnSpc>
              <a:spcBef>
                <a:spcPct val="50000"/>
              </a:spcBef>
            </a:pPr>
            <a:r>
              <a:rPr lang="zh-CN" altLang="en-US" sz="1800" dirty="0">
                <a:solidFill>
                  <a:srgbClr val="3333FF"/>
                </a:solidFill>
                <a:latin typeface="Consolas" pitchFamily="49" charset="0"/>
                <a:ea typeface="楷体" pitchFamily="49" charset="-122"/>
                <a:cs typeface="Consolas" pitchFamily="49" charset="0"/>
              </a:rPr>
              <a:t>依</a:t>
            </a:r>
            <a:r>
              <a:rPr lang="zh-CN" altLang="en-US" sz="1800">
                <a:solidFill>
                  <a:srgbClr val="3333FF"/>
                </a:solidFill>
                <a:latin typeface="Consolas" pitchFamily="49" charset="0"/>
                <a:ea typeface="楷体" pitchFamily="49" charset="-122"/>
                <a:cs typeface="Consolas" pitchFamily="49" charset="0"/>
              </a:rPr>
              <a:t>此</a:t>
            </a:r>
            <a:r>
              <a:rPr lang="zh-CN" altLang="en-US" sz="1800" smtClean="0">
                <a:solidFill>
                  <a:srgbClr val="3333FF"/>
                </a:solidFill>
                <a:latin typeface="Consolas" pitchFamily="49" charset="0"/>
                <a:ea typeface="楷体" pitchFamily="49" charset="-122"/>
                <a:cs typeface="Consolas" pitchFamily="49" charset="0"/>
              </a:rPr>
              <a:t>进行，直到</a:t>
            </a:r>
            <a:r>
              <a:rPr lang="zh-CN" altLang="en-US" sz="1800" dirty="0">
                <a:solidFill>
                  <a:srgbClr val="3333FF"/>
                </a:solidFill>
                <a:latin typeface="Consolas" pitchFamily="49" charset="0"/>
                <a:ea typeface="楷体" pitchFamily="49" charset="-122"/>
                <a:cs typeface="Consolas" pitchFamily="49" charset="0"/>
              </a:rPr>
              <a:t>冠军为∞才结束。</a:t>
            </a:r>
          </a:p>
          <a:p>
            <a:pPr algn="l">
              <a:lnSpc>
                <a:spcPts val="2000"/>
              </a:lnSpc>
              <a:spcBef>
                <a:spcPct val="50000"/>
              </a:spcBef>
            </a:pPr>
            <a:r>
              <a:rPr lang="zh-CN" altLang="en-US" sz="1800" dirty="0">
                <a:solidFill>
                  <a:srgbClr val="3333FF"/>
                </a:solidFill>
                <a:latin typeface="Consolas" pitchFamily="49" charset="0"/>
                <a:ea typeface="楷体" pitchFamily="49" charset="-122"/>
                <a:cs typeface="Consolas" pitchFamily="49" charset="0"/>
              </a:rPr>
              <a:t>每次产生一</a:t>
            </a:r>
            <a:r>
              <a:rPr lang="zh-CN" altLang="en-US" sz="1800">
                <a:solidFill>
                  <a:srgbClr val="3333FF"/>
                </a:solidFill>
                <a:latin typeface="Consolas" pitchFamily="49" charset="0"/>
                <a:ea typeface="楷体" pitchFamily="49" charset="-122"/>
                <a:cs typeface="Consolas" pitchFamily="49" charset="0"/>
              </a:rPr>
              <a:t>个</a:t>
            </a:r>
            <a:r>
              <a:rPr lang="zh-CN" altLang="en-US" sz="1800" smtClean="0">
                <a:solidFill>
                  <a:srgbClr val="3333FF"/>
                </a:solidFill>
                <a:latin typeface="Consolas" pitchFamily="49" charset="0"/>
                <a:ea typeface="楷体" pitchFamily="49" charset="-122"/>
                <a:cs typeface="Consolas" pitchFamily="49" charset="0"/>
              </a:rPr>
              <a:t>冠军，比较次数约为</a:t>
            </a:r>
            <a:r>
              <a:rPr lang="en-US" altLang="zh-CN" sz="1800" dirty="0" err="1">
                <a:solidFill>
                  <a:srgbClr val="3333FF"/>
                </a:solidFill>
                <a:latin typeface="Consolas" pitchFamily="49" charset="0"/>
                <a:ea typeface="楷体" pitchFamily="49" charset="-122"/>
                <a:cs typeface="Consolas" pitchFamily="49" charset="0"/>
              </a:rPr>
              <a:t>log</a:t>
            </a:r>
            <a:r>
              <a:rPr lang="en-US" altLang="zh-CN" sz="1800" baseline="-25000" dirty="0" err="1">
                <a:solidFill>
                  <a:srgbClr val="3333FF"/>
                </a:solidFill>
                <a:latin typeface="Consolas" pitchFamily="49" charset="0"/>
                <a:ea typeface="楷体" pitchFamily="49" charset="-122"/>
                <a:cs typeface="Consolas" pitchFamily="49" charset="0"/>
              </a:rPr>
              <a:t>2</a:t>
            </a:r>
            <a:r>
              <a:rPr lang="en-US" altLang="zh-CN" sz="1800" i="1" dirty="0" err="1">
                <a:solidFill>
                  <a:srgbClr val="3333FF"/>
                </a:solidFill>
                <a:latin typeface="Consolas" pitchFamily="49" charset="0"/>
                <a:ea typeface="楷体" pitchFamily="49" charset="-122"/>
                <a:cs typeface="Consolas" pitchFamily="49" charset="0"/>
              </a:rPr>
              <a:t>k</a:t>
            </a:r>
            <a:r>
              <a:rPr lang="zh-CN" altLang="en-US" sz="1800" dirty="0">
                <a:solidFill>
                  <a:srgbClr val="3333FF"/>
                </a:solidFill>
                <a:latin typeface="Consolas" pitchFamily="49" charset="0"/>
                <a:ea typeface="楷体" pitchFamily="49" charset="-122"/>
                <a:cs typeface="Consolas" pitchFamily="49" charset="0"/>
              </a:rPr>
              <a:t>。</a:t>
            </a:r>
          </a:p>
        </p:txBody>
      </p:sp>
      <p:sp>
        <p:nvSpPr>
          <p:cNvPr id="60" name="任意多边形 59"/>
          <p:cNvSpPr/>
          <p:nvPr/>
        </p:nvSpPr>
        <p:spPr>
          <a:xfrm>
            <a:off x="3782980" y="1507158"/>
            <a:ext cx="878417" cy="3517900"/>
          </a:xfrm>
          <a:custGeom>
            <a:avLst/>
            <a:gdLst>
              <a:gd name="connsiteX0" fmla="*/ 266700 w 878417"/>
              <a:gd name="connsiteY0" fmla="*/ 3517900 h 3517900"/>
              <a:gd name="connsiteX1" fmla="*/ 304800 w 878417"/>
              <a:gd name="connsiteY1" fmla="*/ 3352800 h 3517900"/>
              <a:gd name="connsiteX2" fmla="*/ 495300 w 878417"/>
              <a:gd name="connsiteY2" fmla="*/ 2590800 h 3517900"/>
              <a:gd name="connsiteX3" fmla="*/ 876300 w 878417"/>
              <a:gd name="connsiteY3" fmla="*/ 2095500 h 3517900"/>
              <a:gd name="connsiteX4" fmla="*/ 482600 w 878417"/>
              <a:gd name="connsiteY4" fmla="*/ 1498600 h 3517900"/>
              <a:gd name="connsiteX5" fmla="*/ 114300 w 878417"/>
              <a:gd name="connsiteY5" fmla="*/ 1206500 h 3517900"/>
              <a:gd name="connsiteX6" fmla="*/ 0 w 878417"/>
              <a:gd name="connsiteY6" fmla="*/ 0 h 3517900"/>
              <a:gd name="connsiteX0" fmla="*/ 266700 w 878417"/>
              <a:gd name="connsiteY0" fmla="*/ 3517900 h 3517900"/>
              <a:gd name="connsiteX1" fmla="*/ 304800 w 878417"/>
              <a:gd name="connsiteY1" fmla="*/ 3352800 h 3517900"/>
              <a:gd name="connsiteX2" fmla="*/ 495300 w 878417"/>
              <a:gd name="connsiteY2" fmla="*/ 2590800 h 3517900"/>
              <a:gd name="connsiteX3" fmla="*/ 876300 w 878417"/>
              <a:gd name="connsiteY3" fmla="*/ 2095500 h 3517900"/>
              <a:gd name="connsiteX4" fmla="*/ 482600 w 878417"/>
              <a:gd name="connsiteY4" fmla="*/ 1498600 h 3517900"/>
              <a:gd name="connsiteX5" fmla="*/ 114300 w 878417"/>
              <a:gd name="connsiteY5" fmla="*/ 1206500 h 3517900"/>
              <a:gd name="connsiteX6" fmla="*/ 0 w 878417"/>
              <a:gd name="connsiteY6" fmla="*/ 0 h 351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8417" h="3517900">
                <a:moveTo>
                  <a:pt x="266700" y="3517900"/>
                </a:moveTo>
                <a:cubicBezTo>
                  <a:pt x="266700" y="3512608"/>
                  <a:pt x="266700" y="3507317"/>
                  <a:pt x="304800" y="3352800"/>
                </a:cubicBezTo>
                <a:cubicBezTo>
                  <a:pt x="342900" y="3198283"/>
                  <a:pt x="400050" y="2800350"/>
                  <a:pt x="495300" y="2590800"/>
                </a:cubicBezTo>
                <a:cubicBezTo>
                  <a:pt x="590550" y="2381250"/>
                  <a:pt x="878417" y="2277533"/>
                  <a:pt x="876300" y="2095500"/>
                </a:cubicBezTo>
                <a:cubicBezTo>
                  <a:pt x="874183" y="1913467"/>
                  <a:pt x="609600" y="1646767"/>
                  <a:pt x="482600" y="1498600"/>
                </a:cubicBezTo>
                <a:cubicBezTo>
                  <a:pt x="355600" y="1350433"/>
                  <a:pt x="194733" y="1456267"/>
                  <a:pt x="114300" y="1206500"/>
                </a:cubicBezTo>
                <a:cubicBezTo>
                  <a:pt x="33867" y="956733"/>
                  <a:pt x="16933" y="478366"/>
                  <a:pt x="0" y="0"/>
                </a:cubicBezTo>
              </a:path>
            </a:pathLst>
          </a:cu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2" name="TextBox 61"/>
          <p:cNvSpPr txBox="1"/>
          <p:nvPr/>
        </p:nvSpPr>
        <p:spPr>
          <a:xfrm>
            <a:off x="500034" y="669554"/>
            <a:ext cx="8001056" cy="759182"/>
          </a:xfrm>
          <a:prstGeom prst="rect">
            <a:avLst/>
          </a:prstGeom>
          <a:noFill/>
        </p:spPr>
        <p:txBody>
          <a:bodyPr wrap="square" rtlCol="0">
            <a:spAutoFit/>
          </a:bodyPr>
          <a:lstStyle/>
          <a:p>
            <a:pPr algn="l">
              <a:lnSpc>
                <a:spcPts val="2600"/>
              </a:lnSpc>
            </a:pPr>
            <a:r>
              <a:rPr lang="zh-CN" altLang="en-US" sz="1800" smtClean="0">
                <a:solidFill>
                  <a:srgbClr val="FF0000"/>
                </a:solidFill>
                <a:latin typeface="华文中宋" pitchFamily="2" charset="-122"/>
                <a:ea typeface="华文中宋" pitchFamily="2" charset="-122"/>
                <a:cs typeface="Consolas" pitchFamily="49" charset="0"/>
              </a:rPr>
              <a:t>过程</a:t>
            </a:r>
            <a:r>
              <a:rPr lang="zh-CN" altLang="en-US" sz="1800" smtClean="0">
                <a:solidFill>
                  <a:srgbClr val="3333FF"/>
                </a:solidFill>
                <a:latin typeface="Consolas" pitchFamily="49" charset="0"/>
                <a:ea typeface="仿宋" pitchFamily="49" charset="-122"/>
                <a:cs typeface="Consolas" pitchFamily="49" charset="0"/>
              </a:rPr>
              <a:t>：取出的冠军为</a:t>
            </a:r>
            <a:r>
              <a:rPr lang="en-US" altLang="zh-CN" sz="1800" smtClean="0">
                <a:solidFill>
                  <a:srgbClr val="3333FF"/>
                </a:solidFill>
                <a:latin typeface="Consolas" pitchFamily="49" charset="0"/>
                <a:ea typeface="仿宋" pitchFamily="49" charset="-122"/>
                <a:cs typeface="Consolas" pitchFamily="49" charset="0"/>
              </a:rPr>
              <a:t>1(5)</a:t>
            </a:r>
            <a:r>
              <a:rPr lang="zh-CN" altLang="en-US" sz="1800" smtClean="0">
                <a:solidFill>
                  <a:srgbClr val="3333FF"/>
                </a:solidFill>
                <a:latin typeface="Consolas" pitchFamily="49" charset="0"/>
                <a:ea typeface="仿宋" pitchFamily="49" charset="-122"/>
                <a:cs typeface="Consolas" pitchFamily="49" charset="0"/>
              </a:rPr>
              <a:t>，从</a:t>
            </a:r>
            <a:r>
              <a:rPr lang="en-US" altLang="zh-CN" sz="1800" smtClean="0">
                <a:solidFill>
                  <a:srgbClr val="3333FF"/>
                </a:solidFill>
                <a:latin typeface="Consolas" pitchFamily="49" charset="0"/>
                <a:ea typeface="仿宋" pitchFamily="49" charset="-122"/>
                <a:cs typeface="Consolas" pitchFamily="49" charset="0"/>
              </a:rPr>
              <a:t>1</a:t>
            </a:r>
            <a:r>
              <a:rPr lang="zh-CN" altLang="en-US" sz="1800" smtClean="0">
                <a:solidFill>
                  <a:srgbClr val="3333FF"/>
                </a:solidFill>
                <a:latin typeface="Consolas" pitchFamily="49" charset="0"/>
                <a:ea typeface="仿宋" pitchFamily="49" charset="-122"/>
                <a:cs typeface="Consolas" pitchFamily="49" charset="0"/>
              </a:rPr>
              <a:t>号</a:t>
            </a:r>
            <a:r>
              <a:rPr kumimoji="1" lang="zh-CN" altLang="en-US" sz="1800" smtClean="0">
                <a:solidFill>
                  <a:srgbClr val="3333FF"/>
                </a:solidFill>
                <a:latin typeface="Consolas" pitchFamily="49" charset="0"/>
                <a:ea typeface="仿宋" pitchFamily="49" charset="-122"/>
                <a:cs typeface="Consolas" pitchFamily="49" charset="0"/>
              </a:rPr>
              <a:t>段中取下一个记录，沿着个分支向上操作，产生次小的记录。</a:t>
            </a:r>
            <a:r>
              <a:rPr kumimoji="1" lang="en-US" altLang="zh-CN" sz="1800" smtClean="0">
                <a:solidFill>
                  <a:srgbClr val="3333FF"/>
                </a:solidFill>
                <a:latin typeface="宋体" pitchFamily="2" charset="-122"/>
                <a:ea typeface="宋体" pitchFamily="2" charset="-122"/>
                <a:cs typeface="Consolas" pitchFamily="49" charset="0"/>
              </a:rPr>
              <a:t>…</a:t>
            </a:r>
            <a:endParaRPr lang="zh-CN" altLang="en-US" sz="1800">
              <a:solidFill>
                <a:srgbClr val="3333FF"/>
              </a:solidFill>
              <a:latin typeface="宋体" pitchFamily="2" charset="-122"/>
              <a:ea typeface="宋体" pitchFamily="2" charset="-122"/>
              <a:cs typeface="Consolas" pitchFamily="49" charset="0"/>
            </a:endParaRPr>
          </a:p>
        </p:txBody>
      </p:sp>
      <p:sp>
        <p:nvSpPr>
          <p:cNvPr id="63" name="灯片编号占位符 62"/>
          <p:cNvSpPr>
            <a:spLocks noGrp="1"/>
          </p:cNvSpPr>
          <p:nvPr>
            <p:ph type="sldNum" sz="quarter" idx="12"/>
          </p:nvPr>
        </p:nvSpPr>
        <p:spPr/>
        <p:txBody>
          <a:bodyPr/>
          <a:lstStyle/>
          <a:p>
            <a:fld id="{61B62B3A-2870-408C-9F18-2C674C90AA9B}" type="slidenum">
              <a:rPr lang="en-US" altLang="zh-CN" smtClean="0"/>
              <a:pPr/>
              <a:t>39</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1430"/>
                                        </p:tgtEl>
                                        <p:attrNameLst>
                                          <p:attrName>style.visibility</p:attrName>
                                        </p:attrNameLst>
                                      </p:cBhvr>
                                      <p:to>
                                        <p:strVal val="visible"/>
                                      </p:to>
                                    </p:set>
                                    <p:animEffect transition="in" filter="wipe(up)">
                                      <p:cBhvr>
                                        <p:cTn id="7" dur="500"/>
                                        <p:tgtEl>
                                          <p:spTgt spid="1014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1431"/>
                                        </p:tgtEl>
                                        <p:attrNameLst>
                                          <p:attrName>style.visibility</p:attrName>
                                        </p:attrNameLst>
                                      </p:cBhvr>
                                      <p:to>
                                        <p:strVal val="visible"/>
                                      </p:to>
                                    </p:set>
                                    <p:animEffect transition="in" filter="wipe(left)">
                                      <p:cBhvr>
                                        <p:cTn id="11" dur="500"/>
                                        <p:tgtEl>
                                          <p:spTgt spid="101431"/>
                                        </p:tgtEl>
                                      </p:cBhvr>
                                    </p:animEffect>
                                  </p:childTnLst>
                                </p:cTn>
                              </p:par>
                            </p:childTnLst>
                          </p:cTn>
                        </p:par>
                        <p:par>
                          <p:cTn id="12" fill="hold">
                            <p:stCondLst>
                              <p:cond delay="1000"/>
                            </p:stCondLst>
                            <p:childTnLst>
                              <p:par>
                                <p:cTn id="13" presetID="22" presetClass="exit" presetSubtype="8" fill="hold" grpId="1" nodeType="afterEffect">
                                  <p:stCondLst>
                                    <p:cond delay="0"/>
                                  </p:stCondLst>
                                  <p:childTnLst>
                                    <p:animEffect transition="out" filter="wipe(left)">
                                      <p:cBhvr>
                                        <p:cTn id="14" dur="500"/>
                                        <p:tgtEl>
                                          <p:spTgt spid="101430"/>
                                        </p:tgtEl>
                                      </p:cBhvr>
                                    </p:animEffect>
                                    <p:set>
                                      <p:cBhvr>
                                        <p:cTn id="15" dur="1" fill="hold">
                                          <p:stCondLst>
                                            <p:cond delay="499"/>
                                          </p:stCondLst>
                                        </p:cTn>
                                        <p:tgtEl>
                                          <p:spTgt spid="10143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5" presetClass="emph" presetSubtype="0" fill="hold" grpId="0" nodeType="clickEffect">
                                  <p:stCondLst>
                                    <p:cond delay="0"/>
                                  </p:stCondLst>
                                  <p:childTnLst>
                                    <p:anim calcmode="discrete" valueType="str">
                                      <p:cBhvr>
                                        <p:cTn id="19" dur="1000" fill="hold"/>
                                        <p:tgtEl>
                                          <p:spTgt spid="101387"/>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4.44444E-6 -4.81481E-6 C 0.00017 -0.01226 0.00052 -0.05787 0.00069 -0.07314 " pathEditMode="relative" rAng="0" ptsTypes="aa">
                                      <p:cBhvr>
                                        <p:cTn id="23" dur="2000" fill="hold"/>
                                        <p:tgtEl>
                                          <p:spTgt spid="101419"/>
                                        </p:tgtEl>
                                        <p:attrNameLst>
                                          <p:attrName>ppt_x</p:attrName>
                                          <p:attrName>ppt_y</p:attrName>
                                        </p:attrNameLst>
                                      </p:cBhvr>
                                      <p:rCtr x="0" y="-37"/>
                                    </p:animMotion>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emph" presetSubtype="0" fill="hold" grpId="0" nodeType="clickEffect">
                                  <p:stCondLst>
                                    <p:cond delay="0"/>
                                  </p:stCondLst>
                                  <p:childTnLst>
                                    <p:anim calcmode="discrete" valueType="str">
                                      <p:cBhvr>
                                        <p:cTn id="30" dur="1000" fill="hold"/>
                                        <p:tgtEl>
                                          <p:spTgt spid="101391"/>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1432"/>
                                        </p:tgtEl>
                                        <p:attrNameLst>
                                          <p:attrName>style.visibility</p:attrName>
                                        </p:attrNameLst>
                                      </p:cBhvr>
                                      <p:to>
                                        <p:strVal val="visible"/>
                                      </p:to>
                                    </p:set>
                                    <p:animEffect transition="in" filter="wipe(left)">
                                      <p:cBhvr>
                                        <p:cTn id="35" dur="500"/>
                                        <p:tgtEl>
                                          <p:spTgt spid="101432"/>
                                        </p:tgtEl>
                                      </p:cBhvr>
                                    </p:animEffect>
                                  </p:childTnLst>
                                </p:cTn>
                              </p:par>
                            </p:childTnLst>
                          </p:cTn>
                        </p:par>
                      </p:childTnLst>
                    </p:cTn>
                  </p:par>
                  <p:par>
                    <p:cTn id="36" fill="hold">
                      <p:stCondLst>
                        <p:cond delay="indefinite"/>
                      </p:stCondLst>
                      <p:childTnLst>
                        <p:par>
                          <p:cTn id="37" fill="hold">
                            <p:stCondLst>
                              <p:cond delay="0"/>
                            </p:stCondLst>
                            <p:childTnLst>
                              <p:par>
                                <p:cTn id="38" presetID="35" presetClass="emph" presetSubtype="0" fill="hold" grpId="0" nodeType="clickEffect">
                                  <p:stCondLst>
                                    <p:cond delay="0"/>
                                  </p:stCondLst>
                                  <p:childTnLst>
                                    <p:anim calcmode="discrete" valueType="str">
                                      <p:cBhvr>
                                        <p:cTn id="39" dur="1000" fill="hold"/>
                                        <p:tgtEl>
                                          <p:spTgt spid="101399"/>
                                        </p:tgtEl>
                                        <p:attrNameLst>
                                          <p:attrName>style.visibility</p:attrName>
                                        </p:attrNameLst>
                                      </p:cBhvr>
                                      <p:tavLst>
                                        <p:tav tm="0">
                                          <p:val>
                                            <p:strVal val="hidden"/>
                                          </p:val>
                                        </p:tav>
                                        <p:tav tm="50000">
                                          <p:val>
                                            <p:strVal val="visible"/>
                                          </p:val>
                                        </p:tav>
                                      </p:tavLst>
                                    </p:anim>
                                  </p:childTnLst>
                                </p:cTn>
                              </p:par>
                            </p:childTnLst>
                          </p:cTn>
                        </p:par>
                      </p:childTnLst>
                    </p:cTn>
                  </p:par>
                  <p:par>
                    <p:cTn id="40" fill="hold">
                      <p:stCondLst>
                        <p:cond delay="indefinite"/>
                      </p:stCondLst>
                      <p:childTnLst>
                        <p:par>
                          <p:cTn id="41" fill="hold">
                            <p:stCondLst>
                              <p:cond delay="0"/>
                            </p:stCondLst>
                            <p:childTnLst>
                              <p:par>
                                <p:cTn id="42" presetID="35" presetClass="emph" presetSubtype="0" fill="hold" grpId="0" nodeType="clickEffect">
                                  <p:stCondLst>
                                    <p:cond delay="0"/>
                                  </p:stCondLst>
                                  <p:childTnLst>
                                    <p:anim calcmode="discrete" valueType="str">
                                      <p:cBhvr>
                                        <p:cTn id="43" dur="1000" fill="hold"/>
                                        <p:tgtEl>
                                          <p:spTgt spid="101401"/>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1433"/>
                                        </p:tgtEl>
                                        <p:attrNameLst>
                                          <p:attrName>style.visibility</p:attrName>
                                        </p:attrNameLst>
                                      </p:cBhvr>
                                      <p:to>
                                        <p:strVal val="visible"/>
                                      </p:to>
                                    </p:set>
                                    <p:animEffect transition="in" filter="wipe(left)">
                                      <p:cBhvr>
                                        <p:cTn id="48" dur="500"/>
                                        <p:tgtEl>
                                          <p:spTgt spid="101433"/>
                                        </p:tgtEl>
                                      </p:cBhvr>
                                    </p:animEffect>
                                  </p:childTnLst>
                                </p:cTn>
                              </p:par>
                            </p:childTnLst>
                          </p:cTn>
                        </p:par>
                        <p:par>
                          <p:cTn id="49" fill="hold">
                            <p:stCondLst>
                              <p:cond delay="500"/>
                            </p:stCondLst>
                            <p:childTnLst>
                              <p:par>
                                <p:cTn id="50" presetID="22" presetClass="exit" presetSubtype="4" fill="hold" grpId="1" nodeType="afterEffect">
                                  <p:stCondLst>
                                    <p:cond delay="0"/>
                                  </p:stCondLst>
                                  <p:childTnLst>
                                    <p:animEffect transition="out" filter="wipe(down)">
                                      <p:cBhvr>
                                        <p:cTn id="51" dur="500"/>
                                        <p:tgtEl>
                                          <p:spTgt spid="60"/>
                                        </p:tgtEl>
                                      </p:cBhvr>
                                    </p:animEffect>
                                    <p:set>
                                      <p:cBhvr>
                                        <p:cTn id="52" dur="1" fill="hold">
                                          <p:stCondLst>
                                            <p:cond delay="499"/>
                                          </p:stCondLst>
                                        </p:cTn>
                                        <p:tgtEl>
                                          <p:spTgt spid="6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1434"/>
                                        </p:tgtEl>
                                        <p:attrNameLst>
                                          <p:attrName>style.visibility</p:attrName>
                                        </p:attrNameLst>
                                      </p:cBhvr>
                                      <p:to>
                                        <p:strVal val="visible"/>
                                      </p:to>
                                    </p:set>
                                    <p:animEffect transition="in" filter="wipe(left)">
                                      <p:cBhvr>
                                        <p:cTn id="57" dur="500"/>
                                        <p:tgtEl>
                                          <p:spTgt spid="101434"/>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01435"/>
                                        </p:tgtEl>
                                        <p:attrNameLst>
                                          <p:attrName>style.visibility</p:attrName>
                                        </p:attrNameLst>
                                      </p:cBhvr>
                                      <p:to>
                                        <p:strVal val="visible"/>
                                      </p:to>
                                    </p:set>
                                    <p:animEffect transition="in" filter="wipe(left)">
                                      <p:cBhvr>
                                        <p:cTn id="61" dur="500"/>
                                        <p:tgtEl>
                                          <p:spTgt spid="101435"/>
                                        </p:tgtEl>
                                      </p:cBhvr>
                                    </p:animEffect>
                                  </p:childTnLst>
                                </p:cTn>
                              </p:par>
                            </p:childTnLst>
                          </p:cTn>
                        </p:par>
                        <p:par>
                          <p:cTn id="62" fill="hold">
                            <p:stCondLst>
                              <p:cond delay="1000"/>
                            </p:stCondLst>
                            <p:childTnLst>
                              <p:par>
                                <p:cTn id="63" presetID="22" presetClass="exit" presetSubtype="8" fill="hold" grpId="1" nodeType="afterEffect">
                                  <p:stCondLst>
                                    <p:cond delay="0"/>
                                  </p:stCondLst>
                                  <p:childTnLst>
                                    <p:animEffect transition="out" filter="wipe(left)">
                                      <p:cBhvr>
                                        <p:cTn id="64" dur="500"/>
                                        <p:tgtEl>
                                          <p:spTgt spid="101434"/>
                                        </p:tgtEl>
                                      </p:cBhvr>
                                    </p:animEffect>
                                    <p:set>
                                      <p:cBhvr>
                                        <p:cTn id="65" dur="1" fill="hold">
                                          <p:stCondLst>
                                            <p:cond delay="499"/>
                                          </p:stCondLst>
                                        </p:cTn>
                                        <p:tgtEl>
                                          <p:spTgt spid="10143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1436"/>
                                        </p:tgtEl>
                                        <p:attrNameLst>
                                          <p:attrName>style.visibility</p:attrName>
                                        </p:attrNameLst>
                                      </p:cBhvr>
                                      <p:to>
                                        <p:strVal val="visible"/>
                                      </p:to>
                                    </p:set>
                                    <p:animEffect transition="in" filter="wipe(left)">
                                      <p:cBhvr>
                                        <p:cTn id="70" dur="500"/>
                                        <p:tgtEl>
                                          <p:spTgt spid="101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01" grpId="0" animBg="1"/>
      <p:bldP spid="101399" grpId="0" animBg="1"/>
      <p:bldP spid="101387" grpId="0" animBg="1"/>
      <p:bldP spid="101391" grpId="0" animBg="1"/>
      <p:bldP spid="101419" grpId="0" animBg="1"/>
      <p:bldP spid="101430" grpId="0" animBg="1"/>
      <p:bldP spid="101430" grpId="1" animBg="1"/>
      <p:bldP spid="101431" grpId="0" animBg="1"/>
      <p:bldP spid="101432" grpId="0" animBg="1"/>
      <p:bldP spid="101433" grpId="0" animBg="1"/>
      <p:bldP spid="101434" grpId="0" animBg="1"/>
      <p:bldP spid="101434" grpId="1" animBg="1"/>
      <p:bldP spid="101435" grpId="0" animBg="1"/>
      <p:bldP spid="101436" grpId="0"/>
      <p:bldP spid="60" grpId="0" animBg="1"/>
      <p:bldP spid="6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28596" y="714356"/>
            <a:ext cx="8429684" cy="105379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a:spAutoFit/>
          </a:bodyPr>
          <a:lstStyle/>
          <a:p>
            <a:pPr algn="just">
              <a:lnSpc>
                <a:spcPts val="3400"/>
              </a:lnSpc>
              <a:spcBef>
                <a:spcPct val="50000"/>
              </a:spcBef>
            </a:pPr>
            <a:r>
              <a:rPr kumimoji="1" lang="zh-CN" altLang="en-US" sz="1800" dirty="0" smtClean="0">
                <a:solidFill>
                  <a:srgbClr val="0000FF"/>
                </a:solidFill>
                <a:latin typeface="Consolas" pitchFamily="49" charset="0"/>
                <a:ea typeface="仿宋" pitchFamily="49" charset="-122"/>
                <a:cs typeface="Consolas" pitchFamily="49" charset="0"/>
              </a:rPr>
              <a:t>    </a:t>
            </a:r>
            <a:r>
              <a:rPr kumimoji="1" lang="zh-CN" altLang="en-US" sz="1800" dirty="0">
                <a:solidFill>
                  <a:srgbClr val="FF00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2</a:t>
            </a:r>
            <a:r>
              <a:rPr kumimoji="1" lang="zh-CN" altLang="en-US" sz="1800" dirty="0">
                <a:solidFill>
                  <a:srgbClr val="FF00FF"/>
                </a:solidFill>
                <a:latin typeface="Consolas" pitchFamily="49" charset="0"/>
                <a:ea typeface="仿宋" pitchFamily="49" charset="-122"/>
                <a:cs typeface="Consolas" pitchFamily="49" charset="0"/>
              </a:rPr>
              <a:t>）多路归并：</a:t>
            </a:r>
            <a:r>
              <a:rPr kumimoji="1" lang="zh-CN" altLang="en-US" sz="1800" dirty="0">
                <a:solidFill>
                  <a:srgbClr val="0000FF"/>
                </a:solidFill>
                <a:latin typeface="Consolas" pitchFamily="49" charset="0"/>
                <a:ea typeface="仿宋" pitchFamily="49" charset="-122"/>
                <a:cs typeface="Consolas" pitchFamily="49" charset="0"/>
              </a:rPr>
              <a:t>对这些初始归并段进行多遍归并，使得有序的归并段逐渐扩大，最后在外存上形成整个文件的单一归并段，也就完成了这个文件的外排序。</a:t>
            </a:r>
          </a:p>
        </p:txBody>
      </p:sp>
      <p:grpSp>
        <p:nvGrpSpPr>
          <p:cNvPr id="11" name="组合 10"/>
          <p:cNvGrpSpPr/>
          <p:nvPr/>
        </p:nvGrpSpPr>
        <p:grpSpPr>
          <a:xfrm>
            <a:off x="1692275" y="2571744"/>
            <a:ext cx="6457969" cy="1800225"/>
            <a:chOff x="1692275" y="2571744"/>
            <a:chExt cx="6457969" cy="1800225"/>
          </a:xfrm>
        </p:grpSpPr>
        <p:sp>
          <p:nvSpPr>
            <p:cNvPr id="5" name="Rectangle 11"/>
            <p:cNvSpPr>
              <a:spLocks noChangeArrowheads="1"/>
            </p:cNvSpPr>
            <p:nvPr/>
          </p:nvSpPr>
          <p:spPr bwMode="auto">
            <a:xfrm>
              <a:off x="3995738" y="3148007"/>
              <a:ext cx="936625" cy="6477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1600" dirty="0">
                  <a:solidFill>
                    <a:srgbClr val="FF0000"/>
                  </a:solidFill>
                  <a:latin typeface="Consolas" pitchFamily="49" charset="0"/>
                  <a:ea typeface="楷体" pitchFamily="49" charset="-122"/>
                  <a:cs typeface="Consolas" pitchFamily="49" charset="0"/>
                </a:rPr>
                <a:t>内存</a:t>
              </a:r>
            </a:p>
          </p:txBody>
        </p:sp>
        <p:sp>
          <p:nvSpPr>
            <p:cNvPr id="6" name="AutoShape 12"/>
            <p:cNvSpPr>
              <a:spLocks noChangeArrowheads="1"/>
            </p:cNvSpPr>
            <p:nvPr/>
          </p:nvSpPr>
          <p:spPr bwMode="auto">
            <a:xfrm>
              <a:off x="1692275" y="2571744"/>
              <a:ext cx="1223963" cy="1800225"/>
            </a:xfrm>
            <a:prstGeom prst="can">
              <a:avLst>
                <a:gd name="adj" fmla="val 3677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err="1">
                  <a:solidFill>
                    <a:srgbClr val="0000FF"/>
                  </a:solidFill>
                  <a:latin typeface="Consolas" pitchFamily="49" charset="0"/>
                  <a:ea typeface="宋体" pitchFamily="2" charset="-122"/>
                  <a:cs typeface="Consolas" pitchFamily="49" charset="0"/>
                </a:rPr>
                <a:t>abc</a:t>
              </a:r>
              <a:r>
                <a:rPr lang="en-US" altLang="zh-CN" sz="1600" baseline="-25000" dirty="0" err="1">
                  <a:solidFill>
                    <a:srgbClr val="0000FF"/>
                  </a:solidFill>
                  <a:latin typeface="Consolas" pitchFamily="49" charset="0"/>
                  <a:ea typeface="宋体" pitchFamily="2" charset="-122"/>
                  <a:cs typeface="Consolas" pitchFamily="49" charset="0"/>
                </a:rPr>
                <a:t>1</a:t>
              </a:r>
              <a:r>
                <a:rPr lang="en-US" altLang="zh-CN" sz="1600" dirty="0" err="1">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err="1">
                  <a:solidFill>
                    <a:srgbClr val="0000FF"/>
                  </a:solidFill>
                  <a:latin typeface="Consolas" pitchFamily="49" charset="0"/>
                  <a:ea typeface="宋体" pitchFamily="2" charset="-122"/>
                  <a:cs typeface="Consolas" pitchFamily="49" charset="0"/>
                </a:rPr>
                <a:t>abc</a:t>
              </a:r>
              <a:r>
                <a:rPr lang="en-US" altLang="zh-CN" sz="1600" baseline="-25000" dirty="0" err="1">
                  <a:solidFill>
                    <a:srgbClr val="0000FF"/>
                  </a:solidFill>
                  <a:latin typeface="Consolas" pitchFamily="49" charset="0"/>
                  <a:ea typeface="宋体" pitchFamily="2" charset="-122"/>
                  <a:cs typeface="Consolas" pitchFamily="49" charset="0"/>
                </a:rPr>
                <a:t>2</a:t>
              </a:r>
              <a:r>
                <a:rPr lang="en-US" altLang="zh-CN" sz="1600" dirty="0" err="1">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r>
                <a:rPr lang="en-US" altLang="zh-CN" sz="1600" dirty="0">
                  <a:solidFill>
                    <a:srgbClr val="0000FF"/>
                  </a:solidFill>
                  <a:latin typeface="+mj-ea"/>
                  <a:ea typeface="+mj-ea"/>
                  <a:cs typeface="Consolas" pitchFamily="49" charset="0"/>
                </a:rPr>
                <a:t>…</a:t>
              </a:r>
            </a:p>
            <a:p>
              <a:r>
                <a:rPr lang="en-US" altLang="zh-CN" sz="1600" smtClean="0">
                  <a:solidFill>
                    <a:srgbClr val="0000FF"/>
                  </a:solidFill>
                  <a:latin typeface="Consolas" pitchFamily="49" charset="0"/>
                  <a:ea typeface="宋体" pitchFamily="2" charset="-122"/>
                  <a:cs typeface="Consolas" pitchFamily="49" charset="0"/>
                </a:rPr>
                <a:t>abc</a:t>
              </a:r>
              <a:r>
                <a:rPr lang="en-US" altLang="zh-CN" sz="1600" i="1" baseline="-25000" dirty="0" err="1">
                  <a:solidFill>
                    <a:srgbClr val="0000FF"/>
                  </a:solidFill>
                  <a:latin typeface="Consolas" pitchFamily="49" charset="0"/>
                  <a:ea typeface="宋体" pitchFamily="2" charset="-122"/>
                  <a:cs typeface="Consolas" pitchFamily="49" charset="0"/>
                </a:rPr>
                <a:t>m</a:t>
              </a:r>
              <a:r>
                <a:rPr lang="en-US" altLang="zh-CN" sz="1600" smtClean="0">
                  <a:solidFill>
                    <a:srgbClr val="0000FF"/>
                  </a:solidFill>
                  <a:latin typeface="Consolas" pitchFamily="49" charset="0"/>
                  <a:ea typeface="宋体" pitchFamily="2" charset="-122"/>
                  <a:cs typeface="Consolas" pitchFamily="49" charset="0"/>
                </a:rPr>
                <a:t>.dat</a:t>
              </a:r>
              <a:endParaRPr lang="en-US" altLang="zh-CN" sz="1600" dirty="0">
                <a:solidFill>
                  <a:srgbClr val="0000FF"/>
                </a:solidFill>
                <a:latin typeface="Consolas" pitchFamily="49" charset="0"/>
                <a:ea typeface="宋体" pitchFamily="2" charset="-122"/>
                <a:cs typeface="Consolas" pitchFamily="49" charset="0"/>
              </a:endParaRPr>
            </a:p>
            <a:p>
              <a:endParaRPr lang="en-US" altLang="zh-CN" sz="1600" dirty="0">
                <a:solidFill>
                  <a:srgbClr val="0000FF"/>
                </a:solidFill>
                <a:latin typeface="Consolas" pitchFamily="49" charset="0"/>
                <a:ea typeface="宋体" pitchFamily="2" charset="-122"/>
                <a:cs typeface="Consolas" pitchFamily="49" charset="0"/>
              </a:endParaRPr>
            </a:p>
          </p:txBody>
        </p:sp>
        <p:sp>
          <p:nvSpPr>
            <p:cNvPr id="7" name="AutoShape 13"/>
            <p:cNvSpPr>
              <a:spLocks noChangeArrowheads="1"/>
            </p:cNvSpPr>
            <p:nvPr/>
          </p:nvSpPr>
          <p:spPr bwMode="auto">
            <a:xfrm>
              <a:off x="6156325" y="3214686"/>
              <a:ext cx="1008063" cy="576262"/>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a:solidFill>
                    <a:srgbClr val="0000FF"/>
                  </a:solidFill>
                  <a:latin typeface="Consolas" pitchFamily="49" charset="0"/>
                  <a:ea typeface="宋体" pitchFamily="2" charset="-122"/>
                  <a:cs typeface="Consolas" pitchFamily="49" charset="0"/>
                </a:rPr>
                <a:t>abc.dat</a:t>
              </a:r>
            </a:p>
          </p:txBody>
        </p:sp>
        <p:sp>
          <p:nvSpPr>
            <p:cNvPr id="13" name="Text Box 20"/>
            <p:cNvSpPr txBox="1">
              <a:spLocks noChangeArrowheads="1"/>
            </p:cNvSpPr>
            <p:nvPr/>
          </p:nvSpPr>
          <p:spPr bwMode="auto">
            <a:xfrm>
              <a:off x="7286644" y="3290882"/>
              <a:ext cx="863600" cy="366713"/>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仿宋" pitchFamily="49" charset="-122"/>
                  <a:ea typeface="仿宋" pitchFamily="49" charset="-122"/>
                  <a:cs typeface="Consolas" pitchFamily="49" charset="0"/>
                </a:rPr>
                <a:t>有序</a:t>
              </a:r>
            </a:p>
          </p:txBody>
        </p:sp>
        <p:sp>
          <p:nvSpPr>
            <p:cNvPr id="14" name="Text Box 23"/>
            <p:cNvSpPr txBox="1">
              <a:spLocks noChangeArrowheads="1"/>
            </p:cNvSpPr>
            <p:nvPr/>
          </p:nvSpPr>
          <p:spPr bwMode="auto">
            <a:xfrm>
              <a:off x="3714744" y="2647940"/>
              <a:ext cx="1652590" cy="366712"/>
            </a:xfrm>
            <a:prstGeom prst="rect">
              <a:avLst/>
            </a:prstGeom>
            <a:noFill/>
            <a:ln w="9525">
              <a:noFill/>
              <a:miter lim="800000"/>
              <a:headEnd/>
              <a:tailEnd/>
            </a:ln>
            <a:effectLst/>
          </p:spPr>
          <p:txBody>
            <a:bodyPr wrap="square">
              <a:spAutoFit/>
            </a:bodyPr>
            <a:lstStyle/>
            <a:p>
              <a:pPr algn="l">
                <a:spcBef>
                  <a:spcPct val="50000"/>
                </a:spcBef>
              </a:pPr>
              <a:r>
                <a:rPr lang="zh-CN" altLang="en-US" sz="1800" dirty="0" smtClean="0">
                  <a:solidFill>
                    <a:srgbClr val="0000FF"/>
                  </a:solidFill>
                  <a:latin typeface="Consolas" pitchFamily="49" charset="0"/>
                  <a:ea typeface="楷体" pitchFamily="49" charset="-122"/>
                  <a:cs typeface="Consolas" pitchFamily="49" charset="0"/>
                </a:rPr>
                <a:t>采用归并</a:t>
              </a:r>
              <a:r>
                <a:rPr lang="zh-CN" altLang="en-US" sz="1800" dirty="0">
                  <a:solidFill>
                    <a:srgbClr val="0000FF"/>
                  </a:solidFill>
                  <a:latin typeface="Consolas" pitchFamily="49" charset="0"/>
                  <a:ea typeface="楷体" pitchFamily="49" charset="-122"/>
                  <a:cs typeface="Consolas" pitchFamily="49" charset="0"/>
                </a:rPr>
                <a:t>算法</a:t>
              </a:r>
            </a:p>
          </p:txBody>
        </p:sp>
        <p:sp>
          <p:nvSpPr>
            <p:cNvPr id="15" name="右箭头 14"/>
            <p:cNvSpPr/>
            <p:nvPr/>
          </p:nvSpPr>
          <p:spPr>
            <a:xfrm>
              <a:off x="3214678" y="3362320"/>
              <a:ext cx="571504"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 name="右箭头 15"/>
            <p:cNvSpPr/>
            <p:nvPr/>
          </p:nvSpPr>
          <p:spPr>
            <a:xfrm>
              <a:off x="5286380" y="3362320"/>
              <a:ext cx="571504"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2" name="灯片编号占位符 11"/>
          <p:cNvSpPr>
            <a:spLocks noGrp="1"/>
          </p:cNvSpPr>
          <p:nvPr>
            <p:ph type="sldNum" sz="quarter" idx="12"/>
          </p:nvPr>
        </p:nvSpPr>
        <p:spPr/>
        <p:txBody>
          <a:bodyPr/>
          <a:lstStyle/>
          <a:p>
            <a:fld id="{61B62B3A-2870-408C-9F18-2C674C90AA9B}" type="slidenum">
              <a:rPr lang="en-US" altLang="zh-CN" smtClean="0"/>
              <a:pPr/>
              <a:t>4</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1071538" y="1071546"/>
            <a:ext cx="5500726" cy="1214050"/>
          </a:xfrm>
          <a:prstGeom prst="rect">
            <a:avLst/>
          </a:prstGeom>
          <a:noFill/>
          <a:ln w="9525">
            <a:noFill/>
            <a:miter lim="800000"/>
            <a:headEnd/>
            <a:tailEnd/>
          </a:ln>
          <a:effectLst/>
        </p:spPr>
        <p:txBody>
          <a:bodyPr wrap="square">
            <a:spAutoFit/>
          </a:bodyPr>
          <a:lstStyle/>
          <a:p>
            <a:pPr algn="l">
              <a:lnSpc>
                <a:spcPct val="140000"/>
              </a:lnSpc>
            </a:pPr>
            <a:r>
              <a:rPr lang="en-US" altLang="zh-CN" sz="1800" smtClean="0">
                <a:solidFill>
                  <a:srgbClr val="7030A0"/>
                </a:solidFill>
                <a:latin typeface="Consolas" pitchFamily="49" charset="0"/>
                <a:ea typeface="楷体" pitchFamily="49" charset="-122"/>
                <a:cs typeface="Consolas" pitchFamily="49" charset="0"/>
                <a:sym typeface="Symbol" pitchFamily="18" charset="2"/>
              </a:rPr>
              <a:t></a:t>
            </a:r>
            <a:r>
              <a:rPr lang="pt-BR" altLang="zh-CN" sz="1800" dirty="0">
                <a:solidFill>
                  <a:srgbClr val="7030A0"/>
                </a:solidFill>
                <a:latin typeface="Consolas" pitchFamily="49" charset="0"/>
                <a:ea typeface="楷体" pitchFamily="49" charset="-122"/>
                <a:cs typeface="Consolas" pitchFamily="49" charset="0"/>
              </a:rPr>
              <a:t>log</a:t>
            </a:r>
            <a:r>
              <a:rPr lang="pt-BR" altLang="zh-CN" sz="1800" i="1" baseline="-25000" dirty="0">
                <a:solidFill>
                  <a:srgbClr val="7030A0"/>
                </a:solidFill>
                <a:latin typeface="Consolas" pitchFamily="49" charset="0"/>
                <a:ea typeface="楷体" pitchFamily="49" charset="-122"/>
                <a:cs typeface="Consolas" pitchFamily="49" charset="0"/>
              </a:rPr>
              <a:t>k</a:t>
            </a:r>
            <a:r>
              <a:rPr lang="pt-BR" altLang="zh-CN" sz="1800" i="1" dirty="0">
                <a:solidFill>
                  <a:srgbClr val="7030A0"/>
                </a:solidFill>
                <a:latin typeface="Consolas" pitchFamily="49" charset="0"/>
                <a:ea typeface="楷体" pitchFamily="49" charset="-122"/>
                <a:cs typeface="Consolas" pitchFamily="49" charset="0"/>
              </a:rPr>
              <a:t>m</a:t>
            </a:r>
            <a:r>
              <a:rPr lang="en-US" altLang="zh-CN" sz="1800" dirty="0">
                <a:solidFill>
                  <a:srgbClr val="7030A0"/>
                </a:solidFill>
                <a:latin typeface="Consolas" pitchFamily="49" charset="0"/>
                <a:ea typeface="楷体" pitchFamily="49" charset="-122"/>
                <a:cs typeface="Consolas" pitchFamily="49" charset="0"/>
                <a:sym typeface="Symbol" pitchFamily="18" charset="2"/>
              </a:rPr>
              <a:t></a:t>
            </a:r>
            <a:r>
              <a:rPr lang="pt-BR" altLang="zh-CN" sz="1800" dirty="0">
                <a:solidFill>
                  <a:srgbClr val="FF00FF"/>
                </a:solidFill>
                <a:latin typeface="Consolas" pitchFamily="49" charset="0"/>
                <a:ea typeface="楷体" pitchFamily="49" charset="-122"/>
                <a:cs typeface="Consolas" pitchFamily="49" charset="0"/>
              </a:rPr>
              <a:t>×(</a:t>
            </a:r>
            <a:r>
              <a:rPr lang="pt-BR" altLang="zh-CN" sz="1800" i="1" dirty="0">
                <a:solidFill>
                  <a:srgbClr val="FF00FF"/>
                </a:solidFill>
                <a:latin typeface="Consolas" pitchFamily="49" charset="0"/>
                <a:ea typeface="楷体" pitchFamily="49" charset="-122"/>
                <a:cs typeface="Consolas" pitchFamily="49" charset="0"/>
              </a:rPr>
              <a:t>u</a:t>
            </a:r>
            <a:r>
              <a:rPr lang="pt-BR" altLang="zh-CN" sz="1800" dirty="0">
                <a:solidFill>
                  <a:srgbClr val="FF00FF"/>
                </a:solidFill>
                <a:latin typeface="Consolas" pitchFamily="49" charset="0"/>
                <a:ea typeface="+mn-ea"/>
                <a:cs typeface="Consolas" pitchFamily="49" charset="0"/>
              </a:rPr>
              <a:t>-</a:t>
            </a:r>
            <a:r>
              <a:rPr lang="pt-BR" altLang="zh-CN" sz="1800" dirty="0">
                <a:solidFill>
                  <a:srgbClr val="FF00FF"/>
                </a:solidFill>
                <a:latin typeface="Consolas" pitchFamily="49" charset="0"/>
                <a:ea typeface="楷体" pitchFamily="49" charset="-122"/>
                <a:cs typeface="Consolas" pitchFamily="49" charset="0"/>
              </a:rPr>
              <a:t>1)×</a:t>
            </a:r>
            <a:r>
              <a:rPr lang="en-US" altLang="zh-CN" sz="1800" dirty="0">
                <a:solidFill>
                  <a:srgbClr val="FF00FF"/>
                </a:solidFill>
                <a:latin typeface="Consolas" pitchFamily="49" charset="0"/>
                <a:ea typeface="楷体" pitchFamily="49" charset="-122"/>
                <a:cs typeface="Consolas" pitchFamily="49" charset="0"/>
                <a:sym typeface="Symbol" pitchFamily="18" charset="2"/>
              </a:rPr>
              <a:t></a:t>
            </a:r>
            <a:r>
              <a:rPr lang="pt-BR" altLang="zh-CN" sz="1800" dirty="0">
                <a:solidFill>
                  <a:srgbClr val="FF00FF"/>
                </a:solidFill>
                <a:latin typeface="Consolas" pitchFamily="49" charset="0"/>
                <a:ea typeface="楷体" pitchFamily="49" charset="-122"/>
                <a:cs typeface="Consolas" pitchFamily="49" charset="0"/>
              </a:rPr>
              <a:t>log</a:t>
            </a:r>
            <a:r>
              <a:rPr lang="pt-BR" altLang="zh-CN" sz="1800" baseline="-25000" dirty="0">
                <a:solidFill>
                  <a:srgbClr val="FF00FF"/>
                </a:solidFill>
                <a:latin typeface="Consolas" pitchFamily="49" charset="0"/>
                <a:ea typeface="楷体" pitchFamily="49" charset="-122"/>
                <a:cs typeface="Consolas" pitchFamily="49" charset="0"/>
              </a:rPr>
              <a:t>2</a:t>
            </a:r>
            <a:r>
              <a:rPr lang="pt-BR" altLang="zh-CN" sz="1800" i="1" dirty="0">
                <a:solidFill>
                  <a:srgbClr val="FF00FF"/>
                </a:solidFill>
                <a:latin typeface="Consolas" pitchFamily="49" charset="0"/>
                <a:ea typeface="楷体" pitchFamily="49" charset="-122"/>
                <a:cs typeface="Consolas" pitchFamily="49" charset="0"/>
              </a:rPr>
              <a:t>k</a:t>
            </a:r>
            <a:r>
              <a:rPr lang="en-US" altLang="zh-CN" sz="1800" dirty="0">
                <a:solidFill>
                  <a:srgbClr val="FF00FF"/>
                </a:solidFill>
                <a:latin typeface="Consolas" pitchFamily="49" charset="0"/>
                <a:ea typeface="楷体" pitchFamily="49" charset="-122"/>
                <a:cs typeface="Consolas" pitchFamily="49" charset="0"/>
                <a:sym typeface="Symbol" pitchFamily="18" charset="2"/>
              </a:rPr>
              <a:t></a:t>
            </a:r>
            <a:endParaRPr lang="nb-NO" altLang="zh-CN" sz="1800" dirty="0">
              <a:solidFill>
                <a:srgbClr val="FF00FF"/>
              </a:solidFill>
              <a:latin typeface="Consolas" pitchFamily="49" charset="0"/>
              <a:ea typeface="楷体" pitchFamily="49" charset="-122"/>
              <a:cs typeface="Consolas" pitchFamily="49" charset="0"/>
            </a:endParaRPr>
          </a:p>
          <a:p>
            <a:pPr algn="l">
              <a:lnSpc>
                <a:spcPct val="140000"/>
              </a:lnSpc>
            </a:pPr>
            <a:r>
              <a:rPr lang="nb-NO" altLang="zh-CN" sz="1800" smtClean="0">
                <a:solidFill>
                  <a:srgbClr val="FF00FF"/>
                </a:solidFill>
                <a:latin typeface="Consolas" pitchFamily="49" charset="0"/>
                <a:ea typeface="楷体" pitchFamily="49" charset="-122"/>
                <a:cs typeface="Consolas" pitchFamily="49" charset="0"/>
              </a:rPr>
              <a:t>= </a:t>
            </a:r>
            <a:r>
              <a:rPr lang="en-US" altLang="zh-CN" sz="1800" smtClean="0">
                <a:solidFill>
                  <a:srgbClr val="FF00FF"/>
                </a:solidFill>
                <a:latin typeface="Consolas" pitchFamily="49" charset="0"/>
                <a:ea typeface="楷体" pitchFamily="49" charset="-122"/>
                <a:cs typeface="Consolas" pitchFamily="49" charset="0"/>
                <a:sym typeface="Symbol" pitchFamily="18" charset="2"/>
              </a:rPr>
              <a:t></a:t>
            </a:r>
            <a:r>
              <a:rPr lang="nb-NO" altLang="zh-CN" sz="1800" dirty="0">
                <a:solidFill>
                  <a:srgbClr val="FF00FF"/>
                </a:solidFill>
                <a:latin typeface="Consolas" pitchFamily="49" charset="0"/>
                <a:ea typeface="楷体" pitchFamily="49" charset="-122"/>
                <a:cs typeface="Consolas" pitchFamily="49" charset="0"/>
              </a:rPr>
              <a:t>log</a:t>
            </a:r>
            <a:r>
              <a:rPr lang="nb-NO" altLang="zh-CN" sz="1800" baseline="-25000" dirty="0">
                <a:solidFill>
                  <a:srgbClr val="FF00FF"/>
                </a:solidFill>
                <a:latin typeface="Consolas" pitchFamily="49" charset="0"/>
                <a:ea typeface="楷体" pitchFamily="49" charset="-122"/>
                <a:cs typeface="Consolas" pitchFamily="49" charset="0"/>
              </a:rPr>
              <a:t>2</a:t>
            </a:r>
            <a:r>
              <a:rPr lang="nb-NO" altLang="zh-CN" sz="1800" i="1" dirty="0">
                <a:solidFill>
                  <a:srgbClr val="FF00FF"/>
                </a:solidFill>
                <a:latin typeface="Consolas" pitchFamily="49" charset="0"/>
                <a:ea typeface="楷体" pitchFamily="49" charset="-122"/>
                <a:cs typeface="Consolas" pitchFamily="49" charset="0"/>
              </a:rPr>
              <a:t>m</a:t>
            </a:r>
            <a:r>
              <a:rPr lang="en-US" altLang="zh-CN" sz="1800" dirty="0">
                <a:solidFill>
                  <a:srgbClr val="FF00FF"/>
                </a:solidFill>
                <a:latin typeface="Consolas" pitchFamily="49" charset="0"/>
                <a:ea typeface="楷体" pitchFamily="49" charset="-122"/>
                <a:cs typeface="Consolas" pitchFamily="49" charset="0"/>
                <a:sym typeface="Symbol" pitchFamily="18" charset="2"/>
              </a:rPr>
              <a:t></a:t>
            </a:r>
            <a:r>
              <a:rPr lang="nb-NO" altLang="zh-CN" sz="1800" dirty="0">
                <a:solidFill>
                  <a:srgbClr val="FF00FF"/>
                </a:solidFill>
                <a:latin typeface="Consolas" pitchFamily="49" charset="0"/>
                <a:ea typeface="楷体" pitchFamily="49" charset="-122"/>
                <a:cs typeface="Consolas" pitchFamily="49" charset="0"/>
              </a:rPr>
              <a:t>×(</a:t>
            </a:r>
            <a:r>
              <a:rPr lang="nb-NO" altLang="zh-CN" sz="1800" i="1" dirty="0">
                <a:solidFill>
                  <a:srgbClr val="FF00FF"/>
                </a:solidFill>
                <a:latin typeface="Consolas" pitchFamily="49" charset="0"/>
                <a:ea typeface="楷体" pitchFamily="49" charset="-122"/>
                <a:cs typeface="Consolas" pitchFamily="49" charset="0"/>
              </a:rPr>
              <a:t>u</a:t>
            </a:r>
            <a:r>
              <a:rPr lang="nb-NO" altLang="zh-CN" sz="1800" dirty="0">
                <a:solidFill>
                  <a:srgbClr val="FF00FF"/>
                </a:solidFill>
                <a:latin typeface="Consolas" pitchFamily="49" charset="0"/>
                <a:ea typeface="+mn-ea"/>
                <a:cs typeface="Consolas" pitchFamily="49" charset="0"/>
              </a:rPr>
              <a:t>-</a:t>
            </a:r>
            <a:r>
              <a:rPr lang="nb-NO" altLang="zh-CN" sz="1800" dirty="0">
                <a:solidFill>
                  <a:srgbClr val="FF00FF"/>
                </a:solidFill>
                <a:latin typeface="Consolas" pitchFamily="49" charset="0"/>
                <a:ea typeface="楷体" pitchFamily="49" charset="-122"/>
                <a:cs typeface="Consolas" pitchFamily="49" charset="0"/>
              </a:rPr>
              <a:t>1)×</a:t>
            </a:r>
            <a:r>
              <a:rPr lang="en-US" altLang="zh-CN" sz="1800" dirty="0">
                <a:solidFill>
                  <a:srgbClr val="FF00FF"/>
                </a:solidFill>
                <a:latin typeface="Consolas" pitchFamily="49" charset="0"/>
                <a:ea typeface="楷体" pitchFamily="49" charset="-122"/>
                <a:cs typeface="Consolas" pitchFamily="49" charset="0"/>
                <a:sym typeface="Symbol" pitchFamily="18" charset="2"/>
              </a:rPr>
              <a:t></a:t>
            </a:r>
            <a:r>
              <a:rPr lang="nb-NO" altLang="zh-CN" sz="1800" dirty="0">
                <a:solidFill>
                  <a:srgbClr val="FF00FF"/>
                </a:solidFill>
                <a:latin typeface="Consolas" pitchFamily="49" charset="0"/>
                <a:ea typeface="楷体" pitchFamily="49" charset="-122"/>
                <a:cs typeface="Consolas" pitchFamily="49" charset="0"/>
              </a:rPr>
              <a:t>log</a:t>
            </a:r>
            <a:r>
              <a:rPr lang="nb-NO" altLang="zh-CN" sz="1800" baseline="-25000" dirty="0">
                <a:solidFill>
                  <a:srgbClr val="FF00FF"/>
                </a:solidFill>
                <a:latin typeface="Consolas" pitchFamily="49" charset="0"/>
                <a:ea typeface="楷体" pitchFamily="49" charset="-122"/>
                <a:cs typeface="Consolas" pitchFamily="49" charset="0"/>
              </a:rPr>
              <a:t>2</a:t>
            </a:r>
            <a:r>
              <a:rPr lang="nb-NO" altLang="zh-CN" sz="1800" i="1" dirty="0">
                <a:solidFill>
                  <a:srgbClr val="FF00FF"/>
                </a:solidFill>
                <a:latin typeface="Consolas" pitchFamily="49" charset="0"/>
                <a:ea typeface="楷体" pitchFamily="49" charset="-122"/>
                <a:cs typeface="Consolas" pitchFamily="49" charset="0"/>
              </a:rPr>
              <a:t>k</a:t>
            </a:r>
            <a:r>
              <a:rPr lang="en-US" altLang="zh-CN" sz="1800" dirty="0">
                <a:solidFill>
                  <a:srgbClr val="FF00FF"/>
                </a:solidFill>
                <a:latin typeface="Consolas" pitchFamily="49" charset="0"/>
                <a:ea typeface="楷体" pitchFamily="49" charset="-122"/>
                <a:cs typeface="Consolas" pitchFamily="49" charset="0"/>
                <a:sym typeface="Symbol" pitchFamily="18" charset="2"/>
              </a:rPr>
              <a:t></a:t>
            </a:r>
            <a:r>
              <a:rPr lang="nb-NO" altLang="zh-CN" sz="1800" dirty="0">
                <a:solidFill>
                  <a:srgbClr val="FF00FF"/>
                </a:solidFill>
                <a:latin typeface="Consolas" pitchFamily="49" charset="0"/>
                <a:ea typeface="楷体" pitchFamily="49" charset="-122"/>
                <a:cs typeface="Consolas" pitchFamily="49" charset="0"/>
              </a:rPr>
              <a:t>/</a:t>
            </a:r>
            <a:r>
              <a:rPr lang="en-US" altLang="zh-CN" sz="1800" dirty="0">
                <a:solidFill>
                  <a:srgbClr val="FF00FF"/>
                </a:solidFill>
                <a:latin typeface="Consolas" pitchFamily="49" charset="0"/>
                <a:ea typeface="楷体" pitchFamily="49" charset="-122"/>
                <a:cs typeface="Consolas" pitchFamily="49" charset="0"/>
                <a:sym typeface="Symbol" pitchFamily="18" charset="2"/>
              </a:rPr>
              <a:t></a:t>
            </a:r>
            <a:r>
              <a:rPr lang="nb-NO" altLang="zh-CN" sz="1800" dirty="0">
                <a:solidFill>
                  <a:srgbClr val="FF00FF"/>
                </a:solidFill>
                <a:latin typeface="Consolas" pitchFamily="49" charset="0"/>
                <a:ea typeface="楷体" pitchFamily="49" charset="-122"/>
                <a:cs typeface="Consolas" pitchFamily="49" charset="0"/>
              </a:rPr>
              <a:t>log</a:t>
            </a:r>
            <a:r>
              <a:rPr lang="nb-NO" altLang="zh-CN" sz="1800" baseline="-25000" dirty="0">
                <a:solidFill>
                  <a:srgbClr val="FF00FF"/>
                </a:solidFill>
                <a:latin typeface="Consolas" pitchFamily="49" charset="0"/>
                <a:ea typeface="楷体" pitchFamily="49" charset="-122"/>
                <a:cs typeface="Consolas" pitchFamily="49" charset="0"/>
              </a:rPr>
              <a:t>2</a:t>
            </a:r>
            <a:r>
              <a:rPr lang="nb-NO" altLang="zh-CN" sz="1800" i="1" dirty="0">
                <a:solidFill>
                  <a:srgbClr val="FF00FF"/>
                </a:solidFill>
                <a:latin typeface="Consolas" pitchFamily="49" charset="0"/>
                <a:ea typeface="楷体" pitchFamily="49" charset="-122"/>
                <a:cs typeface="Consolas" pitchFamily="49" charset="0"/>
              </a:rPr>
              <a:t>k</a:t>
            </a:r>
            <a:r>
              <a:rPr lang="en-US" altLang="zh-CN" sz="1800" dirty="0">
                <a:solidFill>
                  <a:srgbClr val="FF00FF"/>
                </a:solidFill>
                <a:latin typeface="Consolas" pitchFamily="49" charset="0"/>
                <a:ea typeface="楷体" pitchFamily="49" charset="-122"/>
                <a:cs typeface="Consolas" pitchFamily="49" charset="0"/>
                <a:sym typeface="Symbol" pitchFamily="18" charset="2"/>
              </a:rPr>
              <a:t></a:t>
            </a:r>
            <a:endParaRPr lang="nb-NO" altLang="zh-CN" sz="1800" dirty="0">
              <a:solidFill>
                <a:srgbClr val="FF00FF"/>
              </a:solidFill>
              <a:latin typeface="Consolas" pitchFamily="49" charset="0"/>
              <a:ea typeface="楷体" pitchFamily="49" charset="-122"/>
              <a:cs typeface="Consolas" pitchFamily="49" charset="0"/>
            </a:endParaRPr>
          </a:p>
          <a:p>
            <a:pPr algn="l">
              <a:lnSpc>
                <a:spcPct val="140000"/>
              </a:lnSpc>
            </a:pPr>
            <a:r>
              <a:rPr lang="nb-NO" altLang="zh-CN" sz="1800" smtClean="0">
                <a:solidFill>
                  <a:srgbClr val="FF00FF"/>
                </a:solidFill>
                <a:latin typeface="Consolas" pitchFamily="49" charset="0"/>
                <a:ea typeface="楷体" pitchFamily="49" charset="-122"/>
                <a:cs typeface="Consolas" pitchFamily="49" charset="0"/>
              </a:rPr>
              <a:t>= </a:t>
            </a:r>
            <a:r>
              <a:rPr lang="en-US" altLang="zh-CN" sz="1800" smtClean="0">
                <a:solidFill>
                  <a:srgbClr val="FF00FF"/>
                </a:solidFill>
                <a:latin typeface="Consolas" pitchFamily="49" charset="0"/>
                <a:ea typeface="楷体" pitchFamily="49" charset="-122"/>
                <a:cs typeface="Consolas" pitchFamily="49" charset="0"/>
                <a:sym typeface="Symbol" pitchFamily="18" charset="2"/>
              </a:rPr>
              <a:t></a:t>
            </a:r>
            <a:r>
              <a:rPr lang="nb-NO" altLang="zh-CN" sz="1800" dirty="0">
                <a:solidFill>
                  <a:srgbClr val="FF00FF"/>
                </a:solidFill>
                <a:latin typeface="Consolas" pitchFamily="49" charset="0"/>
                <a:ea typeface="楷体" pitchFamily="49" charset="-122"/>
                <a:cs typeface="Consolas" pitchFamily="49" charset="0"/>
              </a:rPr>
              <a:t>log</a:t>
            </a:r>
            <a:r>
              <a:rPr lang="nb-NO" altLang="zh-CN" sz="1800" baseline="-25000" dirty="0">
                <a:solidFill>
                  <a:srgbClr val="FF00FF"/>
                </a:solidFill>
                <a:latin typeface="Consolas" pitchFamily="49" charset="0"/>
                <a:ea typeface="楷体" pitchFamily="49" charset="-122"/>
                <a:cs typeface="Consolas" pitchFamily="49" charset="0"/>
              </a:rPr>
              <a:t>2</a:t>
            </a:r>
            <a:r>
              <a:rPr lang="nb-NO" altLang="zh-CN" sz="1800" i="1" dirty="0">
                <a:solidFill>
                  <a:srgbClr val="FF00FF"/>
                </a:solidFill>
                <a:latin typeface="Consolas" pitchFamily="49" charset="0"/>
                <a:ea typeface="楷体" pitchFamily="49" charset="-122"/>
                <a:cs typeface="Consolas" pitchFamily="49" charset="0"/>
              </a:rPr>
              <a:t>m</a:t>
            </a:r>
            <a:r>
              <a:rPr lang="en-US" altLang="zh-CN" sz="1800" dirty="0">
                <a:solidFill>
                  <a:srgbClr val="FF00FF"/>
                </a:solidFill>
                <a:latin typeface="Consolas" pitchFamily="49" charset="0"/>
                <a:ea typeface="楷体" pitchFamily="49" charset="-122"/>
                <a:cs typeface="Consolas" pitchFamily="49" charset="0"/>
                <a:sym typeface="Symbol" pitchFamily="18" charset="2"/>
              </a:rPr>
              <a:t></a:t>
            </a:r>
            <a:r>
              <a:rPr lang="nb-NO" altLang="zh-CN" sz="1800" dirty="0">
                <a:solidFill>
                  <a:srgbClr val="FF00FF"/>
                </a:solidFill>
                <a:latin typeface="Consolas" pitchFamily="49" charset="0"/>
                <a:ea typeface="楷体" pitchFamily="49" charset="-122"/>
                <a:cs typeface="Consolas" pitchFamily="49" charset="0"/>
              </a:rPr>
              <a:t>×(</a:t>
            </a:r>
            <a:r>
              <a:rPr lang="nb-NO" altLang="zh-CN" sz="1800" i="1" dirty="0">
                <a:solidFill>
                  <a:srgbClr val="FF00FF"/>
                </a:solidFill>
                <a:latin typeface="Consolas" pitchFamily="49" charset="0"/>
                <a:ea typeface="楷体" pitchFamily="49" charset="-122"/>
                <a:cs typeface="Consolas" pitchFamily="49" charset="0"/>
              </a:rPr>
              <a:t>u</a:t>
            </a:r>
            <a:r>
              <a:rPr lang="nb-NO" altLang="zh-CN" sz="1800" dirty="0">
                <a:solidFill>
                  <a:srgbClr val="FF00FF"/>
                </a:solidFill>
                <a:latin typeface="Consolas" pitchFamily="49" charset="0"/>
                <a:ea typeface="+mn-ea"/>
                <a:cs typeface="Consolas" pitchFamily="49" charset="0"/>
              </a:rPr>
              <a:t>-</a:t>
            </a:r>
            <a:r>
              <a:rPr lang="nb-NO" altLang="zh-CN" sz="1800" dirty="0">
                <a:solidFill>
                  <a:srgbClr val="FF00FF"/>
                </a:solidFill>
                <a:latin typeface="Consolas" pitchFamily="49" charset="0"/>
                <a:ea typeface="楷体" pitchFamily="49" charset="-122"/>
                <a:cs typeface="Consolas" pitchFamily="49" charset="0"/>
              </a:rPr>
              <a:t>1)</a:t>
            </a:r>
            <a:endParaRPr lang="en-US" altLang="zh-CN" sz="1800" dirty="0">
              <a:solidFill>
                <a:srgbClr val="FF00FF"/>
              </a:solidFill>
              <a:latin typeface="Consolas" pitchFamily="49" charset="0"/>
              <a:ea typeface="楷体" pitchFamily="49" charset="-122"/>
              <a:cs typeface="Consolas" pitchFamily="49" charset="0"/>
            </a:endParaRPr>
          </a:p>
        </p:txBody>
      </p:sp>
      <p:sp>
        <p:nvSpPr>
          <p:cNvPr id="7" name="TextBox 6"/>
          <p:cNvSpPr txBox="1"/>
          <p:nvPr/>
        </p:nvSpPr>
        <p:spPr>
          <a:xfrm>
            <a:off x="500034" y="428604"/>
            <a:ext cx="8143932" cy="369332"/>
          </a:xfrm>
          <a:prstGeom prst="rect">
            <a:avLst/>
          </a:prstGeom>
          <a:noFill/>
        </p:spPr>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利用</a:t>
            </a:r>
            <a:r>
              <a:rPr kumimoji="1" lang="zh-CN" altLang="en-US" sz="1800" smtClean="0">
                <a:solidFill>
                  <a:srgbClr val="3333FF"/>
                </a:solidFill>
                <a:latin typeface="Consolas" pitchFamily="49" charset="0"/>
                <a:ea typeface="楷体" pitchFamily="49" charset="-122"/>
                <a:cs typeface="Consolas" pitchFamily="49" charset="0"/>
              </a:rPr>
              <a:t>败者树实现</a:t>
            </a:r>
            <a:r>
              <a:rPr lang="en-US" altLang="zh-CN" sz="1800" i="1" smtClean="0">
                <a:solidFill>
                  <a:srgbClr val="3333FF"/>
                </a:solidFill>
                <a:latin typeface="Consolas" pitchFamily="49" charset="0"/>
                <a:ea typeface="楷体" pitchFamily="49" charset="-122"/>
                <a:cs typeface="Consolas" pitchFamily="49" charset="0"/>
              </a:rPr>
              <a:t>k</a:t>
            </a:r>
            <a:r>
              <a:rPr lang="zh-CN" altLang="en-US" sz="1800" smtClean="0">
                <a:solidFill>
                  <a:srgbClr val="3333FF"/>
                </a:solidFill>
                <a:latin typeface="Consolas" pitchFamily="49" charset="0"/>
                <a:ea typeface="楷体" pitchFamily="49" charset="-122"/>
                <a:cs typeface="Consolas" pitchFamily="49" charset="0"/>
              </a:rPr>
              <a:t>路平衡归并时，总共需要的关键字比较次数为：</a:t>
            </a:r>
            <a:endParaRPr lang="zh-CN" altLang="en-US" sz="1800">
              <a:solidFill>
                <a:srgbClr val="3333FF"/>
              </a:solidFill>
              <a:latin typeface="Consolas" pitchFamily="49" charset="0"/>
              <a:cs typeface="Consolas" pitchFamily="49" charset="0"/>
            </a:endParaRPr>
          </a:p>
        </p:txBody>
      </p:sp>
      <p:sp>
        <p:nvSpPr>
          <p:cNvPr id="10" name="Text Box 2"/>
          <p:cNvSpPr txBox="1">
            <a:spLocks noChangeArrowheads="1"/>
          </p:cNvSpPr>
          <p:nvPr/>
        </p:nvSpPr>
        <p:spPr bwMode="auto">
          <a:xfrm>
            <a:off x="357158" y="2928934"/>
            <a:ext cx="8175654" cy="502702"/>
          </a:xfrm>
          <a:prstGeom prst="rect">
            <a:avLst/>
          </a:prstGeom>
          <a:noFill/>
          <a:ln w="9525">
            <a:noFill/>
            <a:miter lim="800000"/>
            <a:headEnd/>
            <a:tailEnd/>
          </a:ln>
          <a:effectLst/>
        </p:spPr>
        <p:txBody>
          <a:bodyPr wrap="square">
            <a:spAutoFit/>
          </a:bodyPr>
          <a:lstStyle/>
          <a:p>
            <a:pPr algn="just">
              <a:lnSpc>
                <a:spcPts val="3200"/>
              </a:lnSpc>
              <a:spcBef>
                <a:spcPct val="50000"/>
              </a:spcBef>
            </a:pPr>
            <a:r>
              <a:rPr kumimoji="1" lang="zh-CN" altLang="en-US" sz="1800" smtClean="0">
                <a:solidFill>
                  <a:srgbClr val="FF0000"/>
                </a:solidFill>
                <a:latin typeface="微软雅黑" pitchFamily="34" charset="-122"/>
                <a:ea typeface="微软雅黑" pitchFamily="34" charset="-122"/>
                <a:cs typeface="Consolas" pitchFamily="49" charset="0"/>
              </a:rPr>
              <a:t>结</a:t>
            </a:r>
            <a:r>
              <a:rPr kumimoji="1" lang="zh-CN" altLang="en-US" sz="1800">
                <a:solidFill>
                  <a:srgbClr val="FF0000"/>
                </a:solidFill>
                <a:latin typeface="微软雅黑" pitchFamily="34" charset="-122"/>
                <a:ea typeface="微软雅黑" pitchFamily="34" charset="-122"/>
                <a:cs typeface="Consolas" pitchFamily="49" charset="0"/>
              </a:rPr>
              <a:t>论</a:t>
            </a:r>
            <a:r>
              <a:rPr kumimoji="1" lang="zh-CN" altLang="en-US" sz="1800" smtClean="0">
                <a:solidFill>
                  <a:srgbClr val="FF0000"/>
                </a:solidFill>
                <a:latin typeface="微软雅黑" pitchFamily="34" charset="-122"/>
                <a:ea typeface="微软雅黑" pitchFamily="34" charset="-122"/>
                <a:cs typeface="Consolas" pitchFamily="49" charset="0"/>
              </a:rPr>
              <a:t>：</a:t>
            </a:r>
            <a:r>
              <a:rPr kumimoji="1" lang="zh-CN" altLang="en-US" sz="1800" smtClean="0">
                <a:solidFill>
                  <a:srgbClr val="3333FF"/>
                </a:solidFill>
                <a:latin typeface="Consolas" pitchFamily="49" charset="0"/>
                <a:ea typeface="方正启体简体" pitchFamily="65" charset="-122"/>
                <a:cs typeface="Consolas" pitchFamily="49" charset="0"/>
              </a:rPr>
              <a:t>关键字</a:t>
            </a:r>
            <a:r>
              <a:rPr kumimoji="1" lang="zh-CN" altLang="en-US" sz="1800" dirty="0">
                <a:solidFill>
                  <a:srgbClr val="3333FF"/>
                </a:solidFill>
                <a:latin typeface="Consolas" pitchFamily="49" charset="0"/>
                <a:ea typeface="方正启体简体" pitchFamily="65" charset="-122"/>
                <a:cs typeface="Consolas" pitchFamily="49" charset="0"/>
              </a:rPr>
              <a:t>比较次数与</a:t>
            </a:r>
            <a:r>
              <a:rPr kumimoji="1" lang="en-US" altLang="zh-CN" sz="1800" i="1">
                <a:solidFill>
                  <a:srgbClr val="3333FF"/>
                </a:solidFill>
                <a:latin typeface="Consolas" pitchFamily="49" charset="0"/>
                <a:ea typeface="方正启体简体" pitchFamily="65" charset="-122"/>
                <a:cs typeface="Consolas" pitchFamily="49" charset="0"/>
              </a:rPr>
              <a:t>k</a:t>
            </a:r>
            <a:r>
              <a:rPr kumimoji="1" lang="zh-CN" altLang="en-US" sz="1800" smtClean="0">
                <a:solidFill>
                  <a:srgbClr val="3333FF"/>
                </a:solidFill>
                <a:latin typeface="Consolas" pitchFamily="49" charset="0"/>
                <a:ea typeface="方正启体简体" pitchFamily="65" charset="-122"/>
                <a:cs typeface="Consolas" pitchFamily="49" charset="0"/>
              </a:rPr>
              <a:t>无关 </a:t>
            </a:r>
            <a:r>
              <a:rPr kumimoji="1" lang="zh-CN" altLang="en-US" sz="1800" smtClean="0">
                <a:solidFill>
                  <a:srgbClr val="3333FF"/>
                </a:solidFill>
                <a:latin typeface="Consolas" pitchFamily="49" charset="0"/>
                <a:ea typeface="方正启体简体" pitchFamily="65" charset="-122"/>
                <a:cs typeface="Consolas" pitchFamily="49" charset="0"/>
                <a:sym typeface="Wingdings"/>
              </a:rPr>
              <a:t> </a:t>
            </a:r>
            <a:r>
              <a:rPr kumimoji="1" lang="zh-CN" altLang="en-US" sz="1800" smtClean="0">
                <a:solidFill>
                  <a:srgbClr val="3333FF"/>
                </a:solidFill>
                <a:latin typeface="Consolas" pitchFamily="49" charset="0"/>
                <a:ea typeface="方正启体简体" pitchFamily="65" charset="-122"/>
                <a:cs typeface="Consolas" pitchFamily="49" charset="0"/>
              </a:rPr>
              <a:t>总</a:t>
            </a:r>
            <a:r>
              <a:rPr kumimoji="1" lang="zh-CN" altLang="en-US" sz="1800" dirty="0">
                <a:solidFill>
                  <a:srgbClr val="3333FF"/>
                </a:solidFill>
                <a:latin typeface="Consolas" pitchFamily="49" charset="0"/>
                <a:ea typeface="方正启体简体" pitchFamily="65" charset="-122"/>
                <a:cs typeface="Consolas" pitchFamily="49" charset="0"/>
              </a:rPr>
              <a:t>的内部归并时间不会随</a:t>
            </a:r>
            <a:r>
              <a:rPr kumimoji="1" lang="en-US" altLang="zh-CN" sz="1800" i="1" dirty="0">
                <a:solidFill>
                  <a:srgbClr val="3333FF"/>
                </a:solidFill>
                <a:latin typeface="Consolas" pitchFamily="49" charset="0"/>
                <a:ea typeface="方正启体简体" pitchFamily="65" charset="-122"/>
                <a:cs typeface="Consolas" pitchFamily="49" charset="0"/>
              </a:rPr>
              <a:t>k</a:t>
            </a:r>
            <a:r>
              <a:rPr kumimoji="1" lang="zh-CN" altLang="en-US" sz="1800" dirty="0">
                <a:solidFill>
                  <a:srgbClr val="3333FF"/>
                </a:solidFill>
                <a:latin typeface="Consolas" pitchFamily="49" charset="0"/>
                <a:ea typeface="方正启体简体" pitchFamily="65" charset="-122"/>
                <a:cs typeface="Consolas" pitchFamily="49" charset="0"/>
              </a:rPr>
              <a:t>的增大而</a:t>
            </a:r>
            <a:r>
              <a:rPr kumimoji="1" lang="zh-CN" altLang="en-US" sz="1800">
                <a:solidFill>
                  <a:srgbClr val="3333FF"/>
                </a:solidFill>
                <a:latin typeface="Consolas" pitchFamily="49" charset="0"/>
                <a:ea typeface="方正启体简体" pitchFamily="65" charset="-122"/>
                <a:cs typeface="Consolas" pitchFamily="49" charset="0"/>
              </a:rPr>
              <a:t>增大</a:t>
            </a:r>
            <a:r>
              <a:rPr kumimoji="1" lang="zh-CN" altLang="en-US" sz="1800" smtClean="0">
                <a:solidFill>
                  <a:srgbClr val="3333FF"/>
                </a:solidFill>
                <a:latin typeface="Consolas" pitchFamily="49" charset="0"/>
                <a:ea typeface="方正启体简体" pitchFamily="65" charset="-122"/>
                <a:cs typeface="Consolas" pitchFamily="49" charset="0"/>
              </a:rPr>
              <a:t>。</a:t>
            </a:r>
            <a:r>
              <a:rPr kumimoji="1" lang="zh-CN" altLang="en-US" sz="1800">
                <a:solidFill>
                  <a:srgbClr val="3333FF"/>
                </a:solidFill>
                <a:latin typeface="Consolas" pitchFamily="49" charset="0"/>
                <a:ea typeface="方正启体简体" pitchFamily="65" charset="-122"/>
                <a:cs typeface="Consolas" pitchFamily="49" charset="0"/>
              </a:rPr>
              <a:t>　</a:t>
            </a:r>
            <a:endParaRPr kumimoji="1" lang="zh-CN" altLang="en-US" sz="1800" b="0" dirty="0">
              <a:solidFill>
                <a:srgbClr val="3333FF"/>
              </a:solidFill>
              <a:latin typeface="Consolas" pitchFamily="49" charset="0"/>
              <a:ea typeface="方正启体简体" pitchFamily="65" charset="-122"/>
              <a:cs typeface="Consolas" pitchFamily="49" charset="0"/>
            </a:endParaRPr>
          </a:p>
        </p:txBody>
      </p:sp>
      <p:grpSp>
        <p:nvGrpSpPr>
          <p:cNvPr id="2" name="组合 10"/>
          <p:cNvGrpSpPr/>
          <p:nvPr/>
        </p:nvGrpSpPr>
        <p:grpSpPr>
          <a:xfrm>
            <a:off x="1785918" y="3929066"/>
            <a:ext cx="5857916" cy="1074206"/>
            <a:chOff x="1928794" y="2643182"/>
            <a:chExt cx="5857916" cy="1074206"/>
          </a:xfrm>
        </p:grpSpPr>
        <p:sp>
          <p:nvSpPr>
            <p:cNvPr id="12" name="TextBox 11"/>
            <p:cNvSpPr txBox="1"/>
            <p:nvPr/>
          </p:nvSpPr>
          <p:spPr>
            <a:xfrm>
              <a:off x="1928794" y="3214686"/>
              <a:ext cx="4857784" cy="502702"/>
            </a:xfrm>
            <a:prstGeom prst="rect">
              <a:avLst/>
            </a:prstGeom>
            <a:noFill/>
          </p:spPr>
          <p:txBody>
            <a:bodyPr wrap="square" rtlCol="0">
              <a:spAutoFit/>
            </a:bodyPr>
            <a:lstStyle/>
            <a:p>
              <a:pPr algn="l">
                <a:lnSpc>
                  <a:spcPts val="3200"/>
                </a:lnSpc>
              </a:pPr>
              <a:r>
                <a:rPr kumimoji="1" lang="zh-CN" altLang="en-US" sz="1800" smtClean="0">
                  <a:solidFill>
                    <a:srgbClr val="3333FF"/>
                  </a:solidFill>
                  <a:latin typeface="Consolas" pitchFamily="49" charset="0"/>
                  <a:ea typeface="微软雅黑" pitchFamily="34" charset="-122"/>
                  <a:cs typeface="Consolas" pitchFamily="49" charset="0"/>
                </a:rPr>
                <a:t>只要内存空间允许，</a:t>
              </a:r>
              <a:r>
                <a:rPr kumimoji="1" lang="zh-CN" altLang="en-US" sz="1800" smtClean="0">
                  <a:solidFill>
                    <a:srgbClr val="C00000"/>
                  </a:solidFill>
                  <a:latin typeface="Consolas" pitchFamily="49" charset="0"/>
                  <a:ea typeface="微软雅黑" pitchFamily="34" charset="-122"/>
                  <a:cs typeface="Consolas" pitchFamily="49" charset="0"/>
                </a:rPr>
                <a:t>尽可能增大归并路数</a:t>
              </a:r>
              <a:r>
                <a:rPr kumimoji="1" lang="en-US" altLang="zh-CN" sz="1800" i="1" smtClean="0">
                  <a:solidFill>
                    <a:srgbClr val="C00000"/>
                  </a:solidFill>
                  <a:latin typeface="Consolas" pitchFamily="49" charset="0"/>
                  <a:ea typeface="微软雅黑" pitchFamily="34" charset="-122"/>
                  <a:cs typeface="Consolas" pitchFamily="49" charset="0"/>
                </a:rPr>
                <a:t>k</a:t>
              </a:r>
              <a:r>
                <a:rPr kumimoji="1" lang="zh-CN" altLang="en-US" sz="1800" smtClean="0">
                  <a:solidFill>
                    <a:srgbClr val="3333CC"/>
                  </a:solidFill>
                  <a:latin typeface="Consolas" pitchFamily="49" charset="0"/>
                  <a:ea typeface="微软雅黑" pitchFamily="34" charset="-122"/>
                  <a:cs typeface="Consolas" pitchFamily="49" charset="0"/>
                </a:rPr>
                <a:t>。</a:t>
              </a:r>
              <a:endParaRPr lang="zh-CN" altLang="en-US" sz="1800">
                <a:latin typeface="Consolas" pitchFamily="49" charset="0"/>
                <a:ea typeface="微软雅黑" pitchFamily="34" charset="-122"/>
                <a:cs typeface="Consolas" pitchFamily="49" charset="0"/>
              </a:endParaRPr>
            </a:p>
          </p:txBody>
        </p:sp>
        <p:sp>
          <p:nvSpPr>
            <p:cNvPr id="13" name="下箭头 12"/>
            <p:cNvSpPr/>
            <p:nvPr/>
          </p:nvSpPr>
          <p:spPr bwMode="auto">
            <a:xfrm>
              <a:off x="4000496" y="2643182"/>
              <a:ext cx="214314" cy="428628"/>
            </a:xfrm>
            <a:prstGeom prst="down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4" name="TextBox 13"/>
            <p:cNvSpPr txBox="1"/>
            <p:nvPr/>
          </p:nvSpPr>
          <p:spPr>
            <a:xfrm>
              <a:off x="4286248" y="2643182"/>
              <a:ext cx="3500462" cy="369332"/>
            </a:xfrm>
            <a:prstGeom prst="rect">
              <a:avLst/>
            </a:prstGeom>
            <a:noFill/>
          </p:spPr>
          <p:txBody>
            <a:bodyPr wrap="square" rtlCol="0">
              <a:spAutoFit/>
            </a:bodyPr>
            <a:lstStyle/>
            <a:p>
              <a:pPr algn="l"/>
              <a:r>
                <a:rPr kumimoji="1" lang="zh-CN" altLang="en-US" sz="1800" smtClean="0">
                  <a:solidFill>
                    <a:srgbClr val="3333FF"/>
                  </a:solidFill>
                  <a:latin typeface="Consolas" pitchFamily="49" charset="0"/>
                  <a:ea typeface="仿宋" pitchFamily="49" charset="-122"/>
                  <a:cs typeface="Consolas" pitchFamily="49" charset="0"/>
                </a:rPr>
                <a:t>利用败者树实现</a:t>
              </a:r>
              <a:r>
                <a:rPr kumimoji="1" lang="en-US" altLang="zh-CN" sz="1800" i="1" smtClean="0">
                  <a:solidFill>
                    <a:srgbClr val="3333FF"/>
                  </a:solidFill>
                  <a:latin typeface="Consolas" pitchFamily="49" charset="0"/>
                  <a:ea typeface="仿宋" pitchFamily="49" charset="-122"/>
                  <a:cs typeface="Consolas" pitchFamily="49" charset="0"/>
                </a:rPr>
                <a:t>k</a:t>
              </a:r>
              <a:r>
                <a:rPr kumimoji="1" lang="zh-CN" altLang="en-US" sz="1800" smtClean="0">
                  <a:solidFill>
                    <a:srgbClr val="3333FF"/>
                  </a:solidFill>
                  <a:latin typeface="Consolas" pitchFamily="49" charset="0"/>
                  <a:ea typeface="仿宋" pitchFamily="49" charset="-122"/>
                  <a:cs typeface="Consolas" pitchFamily="49" charset="0"/>
                </a:rPr>
                <a:t>路平衡归并</a:t>
              </a:r>
              <a:endParaRPr lang="zh-CN" altLang="en-US" sz="1800">
                <a:solidFill>
                  <a:srgbClr val="3333FF"/>
                </a:solidFill>
                <a:latin typeface="Consolas" pitchFamily="49" charset="0"/>
                <a:ea typeface="仿宋" pitchFamily="49" charset="-122"/>
                <a:cs typeface="Consolas" pitchFamily="49" charset="0"/>
              </a:endParaRPr>
            </a:p>
          </p:txBody>
        </p:sp>
      </p:grpSp>
      <p:sp>
        <p:nvSpPr>
          <p:cNvPr id="11" name="灯片编号占位符 10"/>
          <p:cNvSpPr>
            <a:spLocks noGrp="1"/>
          </p:cNvSpPr>
          <p:nvPr>
            <p:ph type="sldNum" sz="quarter" idx="12"/>
          </p:nvPr>
        </p:nvSpPr>
        <p:spPr/>
        <p:txBody>
          <a:bodyPr/>
          <a:lstStyle/>
          <a:p>
            <a:fld id="{61B62B3A-2870-408C-9F18-2C674C90AA9B}" type="slidenum">
              <a:rPr lang="en-US" altLang="zh-CN" smtClean="0"/>
              <a:pPr/>
              <a:t>40</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6929486" cy="1453507"/>
          </a:xfrm>
          <a:prstGeom prst="rect">
            <a:avLst/>
          </a:prstGeom>
          <a:solidFill>
            <a:schemeClr val="bg1">
              <a:lumMod val="95000"/>
            </a:schemeClr>
          </a:solidFill>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wrap="square" lIns="180000" tIns="108000" bIns="144000" rtlCol="0">
            <a:spAutoFit/>
          </a:bodyPr>
          <a:lstStyle/>
          <a:p>
            <a:pPr algn="l">
              <a:lnSpc>
                <a:spcPct val="150000"/>
              </a:lnSpc>
            </a:pPr>
            <a:r>
              <a:rPr lang="zh-CN" altLang="en-US" sz="1800" smtClean="0">
                <a:solidFill>
                  <a:srgbClr val="FF0000"/>
                </a:solidFill>
                <a:latin typeface="黑体" pitchFamily="49" charset="-122"/>
                <a:ea typeface="黑体" pitchFamily="49" charset="-122"/>
              </a:rPr>
              <a:t>思考题</a:t>
            </a:r>
            <a:endParaRPr lang="en-US" altLang="zh-CN" sz="1800" smtClean="0">
              <a:solidFill>
                <a:srgbClr val="FF0000"/>
              </a:solidFill>
              <a:latin typeface="黑体" pitchFamily="49" charset="-122"/>
              <a:ea typeface="黑体" pitchFamily="49" charset="-122"/>
            </a:endParaRPr>
          </a:p>
          <a:p>
            <a:pPr algn="l">
              <a:lnSpc>
                <a:spcPct val="150000"/>
              </a:lnSpc>
            </a:pPr>
            <a:r>
              <a:rPr kumimoji="1" lang="zh-CN" altLang="en-US" sz="1800" smtClean="0">
                <a:solidFill>
                  <a:srgbClr val="3333CC"/>
                </a:solidFill>
                <a:ea typeface="楷体" pitchFamily="49" charset="-122"/>
                <a:cs typeface="Times New Roman" pitchFamily="18" charset="0"/>
              </a:rPr>
              <a:t>       </a:t>
            </a:r>
            <a:r>
              <a:rPr kumimoji="1" lang="zh-CN" altLang="en-US" sz="1800" smtClean="0">
                <a:solidFill>
                  <a:srgbClr val="3333CC"/>
                </a:solidFill>
                <a:ea typeface="楷体" pitchFamily="49" charset="-122"/>
                <a:cs typeface="Times New Roman" pitchFamily="18" charset="0"/>
                <a:sym typeface="Wingdings"/>
              </a:rPr>
              <a:t> </a:t>
            </a:r>
            <a:r>
              <a:rPr kumimoji="1" lang="zh-CN" altLang="en-US" sz="1800" smtClean="0">
                <a:solidFill>
                  <a:srgbClr val="3333CC"/>
                </a:solidFill>
                <a:ea typeface="楷体" pitchFamily="49" charset="-122"/>
                <a:cs typeface="Times New Roman" pitchFamily="18" charset="0"/>
              </a:rPr>
              <a:t>败者树的作用是什么？</a:t>
            </a:r>
            <a:endParaRPr kumimoji="1" lang="en-US" altLang="zh-CN" sz="1800" smtClean="0">
              <a:solidFill>
                <a:srgbClr val="3333CC"/>
              </a:solidFill>
              <a:ea typeface="楷体" pitchFamily="49" charset="-122"/>
              <a:cs typeface="Times New Roman" pitchFamily="18" charset="0"/>
            </a:endParaRPr>
          </a:p>
          <a:p>
            <a:pPr algn="l">
              <a:lnSpc>
                <a:spcPct val="150000"/>
              </a:lnSpc>
            </a:pPr>
            <a:r>
              <a:rPr kumimoji="1" lang="en-US" altLang="zh-CN" sz="1800" smtClean="0">
                <a:solidFill>
                  <a:srgbClr val="3333CC"/>
                </a:solidFill>
                <a:ea typeface="楷体" pitchFamily="49" charset="-122"/>
                <a:cs typeface="Times New Roman" pitchFamily="18" charset="0"/>
              </a:rPr>
              <a:t>       </a:t>
            </a:r>
            <a:r>
              <a:rPr kumimoji="1" lang="en-US" altLang="zh-CN" sz="1800" smtClean="0">
                <a:solidFill>
                  <a:srgbClr val="3333CC"/>
                </a:solidFill>
                <a:ea typeface="楷体" pitchFamily="49" charset="-122"/>
                <a:cs typeface="Times New Roman" pitchFamily="18" charset="0"/>
                <a:sym typeface="Wingdings"/>
              </a:rPr>
              <a:t> </a:t>
            </a:r>
            <a:r>
              <a:rPr kumimoji="1" lang="zh-CN" altLang="en-US" sz="1800" smtClean="0">
                <a:solidFill>
                  <a:srgbClr val="3333CC"/>
                </a:solidFill>
                <a:ea typeface="楷体" pitchFamily="49" charset="-122"/>
                <a:cs typeface="Times New Roman" pitchFamily="18" charset="0"/>
              </a:rPr>
              <a:t>败者树类似于堆，两者有什么不同？</a:t>
            </a:r>
            <a:endParaRPr lang="zh-CN" altLang="en-US" sz="1800"/>
          </a:p>
        </p:txBody>
      </p:sp>
      <p:sp>
        <p:nvSpPr>
          <p:cNvPr id="5" name="灯片编号占位符 4"/>
          <p:cNvSpPr>
            <a:spLocks noGrp="1"/>
          </p:cNvSpPr>
          <p:nvPr>
            <p:ph type="sldNum" sz="quarter" idx="12"/>
          </p:nvPr>
        </p:nvSpPr>
        <p:spPr/>
        <p:txBody>
          <a:bodyPr/>
          <a:lstStyle/>
          <a:p>
            <a:fld id="{61B62B3A-2870-408C-9F18-2C674C90AA9B}" type="slidenum">
              <a:rPr lang="en-US" altLang="zh-CN" smtClean="0"/>
              <a:pPr/>
              <a:t>41</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14282" y="400032"/>
            <a:ext cx="6215106" cy="400110"/>
          </a:xfrm>
          <a:prstGeom prst="rect">
            <a:avLst/>
          </a:prstGeom>
          <a:solidFill>
            <a:srgbClr val="CC00CC"/>
          </a:solidFill>
          <a:ln w="38100" algn="ctr">
            <a:noFill/>
            <a:miter lim="800000"/>
            <a:headEnd/>
            <a:tailEnd/>
          </a:ln>
          <a:effectLst/>
        </p:spPr>
        <p:txBody>
          <a:bodyPr wrap="square">
            <a:spAutoFit/>
          </a:bodyPr>
          <a:lstStyle/>
          <a:p>
            <a:pPr>
              <a:spcBef>
                <a:spcPct val="50000"/>
              </a:spcBef>
            </a:pPr>
            <a:r>
              <a:rPr kumimoji="1" lang="zh-CN" altLang="en-US" sz="2000" smtClean="0">
                <a:solidFill>
                  <a:schemeClr val="bg1"/>
                </a:solidFill>
                <a:latin typeface="Consolas" pitchFamily="49" charset="0"/>
                <a:ea typeface="华文中宋" pitchFamily="2" charset="-122"/>
                <a:cs typeface="Consolas" pitchFamily="49" charset="0"/>
              </a:rPr>
              <a:t>采用</a:t>
            </a:r>
            <a:r>
              <a:rPr lang="zh-CN" altLang="en-US" sz="2000" smtClean="0">
                <a:solidFill>
                  <a:schemeClr val="bg1"/>
                </a:solidFill>
                <a:latin typeface="Consolas" pitchFamily="49" charset="0"/>
                <a:ea typeface="华文中宋" pitchFamily="2" charset="-122"/>
                <a:cs typeface="Consolas" pitchFamily="49" charset="0"/>
              </a:rPr>
              <a:t>败者树，</a:t>
            </a:r>
            <a:r>
              <a:rPr kumimoji="1" lang="zh-CN" altLang="en-US" sz="2000" smtClean="0">
                <a:solidFill>
                  <a:schemeClr val="bg1"/>
                </a:solidFill>
                <a:latin typeface="Consolas" pitchFamily="49" charset="0"/>
                <a:ea typeface="华文中宋" pitchFamily="2" charset="-122"/>
                <a:cs typeface="Consolas" pitchFamily="49" charset="0"/>
              </a:rPr>
              <a:t>置换</a:t>
            </a:r>
            <a:r>
              <a:rPr kumimoji="1" lang="en-US" altLang="zh-CN" sz="2000" dirty="0">
                <a:solidFill>
                  <a:schemeClr val="bg1"/>
                </a:solidFill>
                <a:latin typeface="Consolas" pitchFamily="49" charset="0"/>
                <a:ea typeface="华文中宋" pitchFamily="2" charset="-122"/>
                <a:cs typeface="Consolas" pitchFamily="49" charset="0"/>
              </a:rPr>
              <a:t>-</a:t>
            </a:r>
            <a:r>
              <a:rPr kumimoji="1" lang="zh-CN" altLang="en-US" sz="2000">
                <a:solidFill>
                  <a:schemeClr val="bg1"/>
                </a:solidFill>
                <a:latin typeface="Consolas" pitchFamily="49" charset="0"/>
                <a:ea typeface="华文中宋" pitchFamily="2" charset="-122"/>
                <a:cs typeface="Consolas" pitchFamily="49" charset="0"/>
              </a:rPr>
              <a:t>选择</a:t>
            </a:r>
            <a:r>
              <a:rPr kumimoji="1" lang="zh-CN" altLang="en-US" sz="2000" smtClean="0">
                <a:solidFill>
                  <a:schemeClr val="bg1"/>
                </a:solidFill>
                <a:latin typeface="Consolas" pitchFamily="49" charset="0"/>
                <a:ea typeface="华文中宋" pitchFamily="2" charset="-122"/>
                <a:cs typeface="Consolas" pitchFamily="49" charset="0"/>
              </a:rPr>
              <a:t>排序中关键字比较次数分析</a:t>
            </a:r>
            <a:endParaRPr kumimoji="1" lang="zh-CN" altLang="en-US" sz="2000" dirty="0">
              <a:solidFill>
                <a:schemeClr val="bg1"/>
              </a:solidFill>
              <a:latin typeface="Consolas" pitchFamily="49" charset="0"/>
              <a:ea typeface="华文中宋" pitchFamily="2" charset="-122"/>
              <a:cs typeface="Consolas" pitchFamily="49" charset="0"/>
            </a:endParaRPr>
          </a:p>
        </p:txBody>
      </p:sp>
      <p:sp>
        <p:nvSpPr>
          <p:cNvPr id="4" name="TextBox 3"/>
          <p:cNvSpPr txBox="1"/>
          <p:nvPr/>
        </p:nvSpPr>
        <p:spPr>
          <a:xfrm>
            <a:off x="428596" y="1214422"/>
            <a:ext cx="5214974" cy="369332"/>
          </a:xfrm>
          <a:prstGeom prst="rect">
            <a:avLst/>
          </a:prstGeom>
          <a:noFill/>
        </p:spPr>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共有</a:t>
            </a:r>
            <a:r>
              <a:rPr lang="en-US" altLang="zh-CN" sz="1800" i="1" smtClean="0">
                <a:solidFill>
                  <a:srgbClr val="3333FF"/>
                </a:solidFill>
                <a:latin typeface="Consolas" pitchFamily="49" charset="0"/>
                <a:ea typeface="楷体" pitchFamily="49" charset="-122"/>
                <a:cs typeface="Consolas" pitchFamily="49" charset="0"/>
              </a:rPr>
              <a:t>n</a:t>
            </a:r>
            <a:r>
              <a:rPr lang="zh-CN" altLang="en-US" sz="1800" smtClean="0">
                <a:solidFill>
                  <a:srgbClr val="3333FF"/>
                </a:solidFill>
                <a:latin typeface="Consolas" pitchFamily="49" charset="0"/>
                <a:ea typeface="楷体" pitchFamily="49" charset="-122"/>
                <a:cs typeface="Consolas" pitchFamily="49" charset="0"/>
              </a:rPr>
              <a:t>个记录，</a:t>
            </a:r>
            <a:r>
              <a:rPr kumimoji="1" lang="zh-CN" altLang="en-US" sz="1800" smtClean="0">
                <a:solidFill>
                  <a:srgbClr val="3333FF"/>
                </a:solidFill>
                <a:latin typeface="Consolas" pitchFamily="49" charset="0"/>
                <a:ea typeface="楷体" pitchFamily="49" charset="-122"/>
                <a:cs typeface="Consolas" pitchFamily="49" charset="0"/>
              </a:rPr>
              <a:t>内存工作区</a:t>
            </a:r>
            <a:r>
              <a:rPr kumimoji="1" lang="en-US" altLang="zh-CN" sz="1800" smtClean="0">
                <a:solidFill>
                  <a:srgbClr val="3333FF"/>
                </a:solidFill>
                <a:latin typeface="Consolas" pitchFamily="49" charset="0"/>
                <a:ea typeface="楷体" pitchFamily="49" charset="-122"/>
                <a:cs typeface="Consolas" pitchFamily="49" charset="0"/>
              </a:rPr>
              <a:t>WA</a:t>
            </a:r>
            <a:r>
              <a:rPr kumimoji="1" lang="zh-CN" altLang="en-US" sz="1800" smtClean="0">
                <a:solidFill>
                  <a:srgbClr val="3333FF"/>
                </a:solidFill>
                <a:latin typeface="Consolas" pitchFamily="49" charset="0"/>
                <a:ea typeface="楷体" pitchFamily="49" charset="-122"/>
                <a:cs typeface="Consolas" pitchFamily="49" charset="0"/>
              </a:rPr>
              <a:t>的容量为</a:t>
            </a:r>
            <a:r>
              <a:rPr kumimoji="1" lang="en-US" altLang="zh-CN" sz="1800" i="1" smtClean="0">
                <a:solidFill>
                  <a:srgbClr val="3333FF"/>
                </a:solidFill>
                <a:latin typeface="Consolas" pitchFamily="49" charset="0"/>
                <a:ea typeface="楷体" pitchFamily="49" charset="-122"/>
                <a:cs typeface="Consolas" pitchFamily="49" charset="0"/>
              </a:rPr>
              <a:t>w</a:t>
            </a:r>
            <a:r>
              <a:rPr kumimoji="1" lang="zh-CN" altLang="en-US" sz="1800" smtClean="0">
                <a:solidFill>
                  <a:srgbClr val="3333FF"/>
                </a:solidFill>
                <a:latin typeface="Consolas" pitchFamily="49" charset="0"/>
                <a:ea typeface="楷体" pitchFamily="49" charset="-122"/>
                <a:cs typeface="Consolas" pitchFamily="49" charset="0"/>
              </a:rPr>
              <a:t>：</a:t>
            </a:r>
            <a:endParaRPr lang="zh-CN" altLang="en-US" sz="1800">
              <a:solidFill>
                <a:srgbClr val="3333FF"/>
              </a:solidFill>
              <a:latin typeface="Consolas" pitchFamily="49" charset="0"/>
              <a:ea typeface="楷体" pitchFamily="49" charset="-122"/>
              <a:cs typeface="Consolas" pitchFamily="49" charset="0"/>
            </a:endParaRPr>
          </a:p>
        </p:txBody>
      </p:sp>
      <p:sp>
        <p:nvSpPr>
          <p:cNvPr id="5" name="TextBox 4"/>
          <p:cNvSpPr txBox="1"/>
          <p:nvPr/>
        </p:nvSpPr>
        <p:spPr>
          <a:xfrm>
            <a:off x="642910" y="1928802"/>
            <a:ext cx="7786742" cy="164636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216000" tIns="216000" rIns="180000" bIns="180000" rtlCol="0">
            <a:spAutoFit/>
          </a:bodyPr>
          <a:lstStyle/>
          <a:p>
            <a:pPr marL="457200" indent="-457200" algn="l">
              <a:lnSpc>
                <a:spcPts val="28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若在</a:t>
            </a:r>
            <a:r>
              <a:rPr lang="en-US" altLang="zh-CN" sz="1800" i="1" smtClean="0">
                <a:solidFill>
                  <a:srgbClr val="3333FF"/>
                </a:solidFill>
                <a:latin typeface="Consolas" pitchFamily="49" charset="0"/>
                <a:ea typeface="仿宋" pitchFamily="49" charset="-122"/>
                <a:cs typeface="Consolas" pitchFamily="49" charset="0"/>
              </a:rPr>
              <a:t>w</a:t>
            </a:r>
            <a:r>
              <a:rPr lang="zh-CN" altLang="en-US" sz="1800" smtClean="0">
                <a:solidFill>
                  <a:srgbClr val="3333FF"/>
                </a:solidFill>
                <a:latin typeface="Consolas" pitchFamily="49" charset="0"/>
                <a:ea typeface="仿宋" pitchFamily="49" charset="-122"/>
                <a:cs typeface="Consolas" pitchFamily="49" charset="0"/>
              </a:rPr>
              <a:t>个记录中选取最小关键字的采用败者树方法，每次需要</a:t>
            </a:r>
            <a:r>
              <a:rPr lang="en-US" altLang="zh-CN" sz="1800" smtClean="0">
                <a:solidFill>
                  <a:srgbClr val="3333FF"/>
                </a:solidFill>
                <a:latin typeface="Consolas" pitchFamily="49" charset="0"/>
                <a:ea typeface="仿宋" pitchFamily="49" charset="-122"/>
                <a:cs typeface="Consolas" pitchFamily="49" charset="0"/>
              </a:rPr>
              <a:t>log</a:t>
            </a:r>
            <a:r>
              <a:rPr lang="en-US" altLang="zh-CN" sz="1800" baseline="-25000" smtClean="0">
                <a:solidFill>
                  <a:srgbClr val="3333FF"/>
                </a:solidFill>
                <a:latin typeface="Consolas" pitchFamily="49" charset="0"/>
                <a:ea typeface="仿宋" pitchFamily="49" charset="-122"/>
                <a:cs typeface="Consolas" pitchFamily="49" charset="0"/>
              </a:rPr>
              <a:t>2</a:t>
            </a:r>
            <a:r>
              <a:rPr lang="en-US" altLang="zh-CN" sz="1800" i="1" smtClean="0">
                <a:solidFill>
                  <a:srgbClr val="3333FF"/>
                </a:solidFill>
                <a:latin typeface="Consolas" pitchFamily="49" charset="0"/>
                <a:ea typeface="仿宋" pitchFamily="49" charset="-122"/>
                <a:cs typeface="Consolas" pitchFamily="49" charset="0"/>
              </a:rPr>
              <a:t>w</a:t>
            </a:r>
            <a:r>
              <a:rPr lang="zh-CN" altLang="en-US" sz="1800" smtClean="0">
                <a:solidFill>
                  <a:srgbClr val="3333FF"/>
                </a:solidFill>
                <a:latin typeface="Consolas" pitchFamily="49" charset="0"/>
                <a:ea typeface="仿宋" pitchFamily="49" charset="-122"/>
                <a:cs typeface="Consolas" pitchFamily="49" charset="0"/>
              </a:rPr>
              <a:t>次比较。</a:t>
            </a:r>
            <a:endParaRPr lang="en-US" altLang="zh-CN" sz="1800" smtClean="0">
              <a:solidFill>
                <a:srgbClr val="3333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总的时间复杂度为</a:t>
            </a:r>
            <a:r>
              <a:rPr lang="en-US" altLang="zh-CN" sz="1800" smtClean="0">
                <a:solidFill>
                  <a:srgbClr val="3333FF"/>
                </a:solidFill>
                <a:latin typeface="Consolas" pitchFamily="49" charset="0"/>
                <a:ea typeface="仿宋" pitchFamily="49" charset="-122"/>
                <a:cs typeface="Consolas" pitchFamily="49" charset="0"/>
              </a:rPr>
              <a:t>O(</a:t>
            </a:r>
            <a:r>
              <a:rPr lang="en-US" altLang="zh-CN" sz="1800" i="1" smtClean="0">
                <a:solidFill>
                  <a:srgbClr val="3333FF"/>
                </a:solidFill>
                <a:latin typeface="Consolas" pitchFamily="49" charset="0"/>
                <a:ea typeface="仿宋" pitchFamily="49" charset="-122"/>
                <a:cs typeface="Consolas" pitchFamily="49" charset="0"/>
              </a:rPr>
              <a:t>n</a:t>
            </a:r>
            <a:r>
              <a:rPr lang="en-US" altLang="zh-CN" sz="1800" smtClean="0">
                <a:solidFill>
                  <a:srgbClr val="3333FF"/>
                </a:solidFill>
                <a:latin typeface="Consolas" pitchFamily="49" charset="0"/>
                <a:ea typeface="仿宋" pitchFamily="49" charset="-122"/>
                <a:cs typeface="Consolas" pitchFamily="49" charset="0"/>
              </a:rPr>
              <a:t>log</a:t>
            </a:r>
            <a:r>
              <a:rPr lang="en-US" altLang="zh-CN" sz="1800" baseline="-25000" smtClean="0">
                <a:solidFill>
                  <a:srgbClr val="3333FF"/>
                </a:solidFill>
                <a:latin typeface="Consolas" pitchFamily="49" charset="0"/>
                <a:ea typeface="仿宋" pitchFamily="49" charset="-122"/>
                <a:cs typeface="Consolas" pitchFamily="49" charset="0"/>
              </a:rPr>
              <a:t>2</a:t>
            </a:r>
            <a:r>
              <a:rPr lang="en-US" altLang="zh-CN" sz="1800" i="1" smtClean="0">
                <a:solidFill>
                  <a:srgbClr val="3333FF"/>
                </a:solidFill>
                <a:latin typeface="Consolas" pitchFamily="49" charset="0"/>
                <a:ea typeface="仿宋" pitchFamily="49" charset="-122"/>
                <a:cs typeface="Consolas" pitchFamily="49" charset="0"/>
              </a:rPr>
              <a:t>w</a:t>
            </a:r>
            <a:r>
              <a:rPr lang="en-US" altLang="zh-CN" sz="1800" smtClean="0">
                <a:solidFill>
                  <a:srgbClr val="3333FF"/>
                </a:solidFill>
                <a:latin typeface="Consolas" pitchFamily="49" charset="0"/>
                <a:ea typeface="仿宋" pitchFamily="49" charset="-122"/>
                <a:cs typeface="Consolas" pitchFamily="49" charset="0"/>
              </a:rPr>
              <a:t>)</a:t>
            </a:r>
            <a:r>
              <a:rPr lang="zh-CN" altLang="en-US"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1B62B3A-2870-408C-9F18-2C674C90AA9B}" type="slidenum">
              <a:rPr lang="en-US" altLang="zh-CN" smtClean="0"/>
              <a:pPr/>
              <a:t>42</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descr="粉色面巾纸"/>
          <p:cNvSpPr txBox="1">
            <a:spLocks noChangeArrowheads="1"/>
          </p:cNvSpPr>
          <p:nvPr/>
        </p:nvSpPr>
        <p:spPr bwMode="auto">
          <a:xfrm>
            <a:off x="642910" y="357166"/>
            <a:ext cx="3071834" cy="514738"/>
          </a:xfrm>
          <a:prstGeom prst="rect">
            <a:avLst/>
          </a:prstGeom>
          <a:solidFill>
            <a:srgbClr val="CC00CC"/>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tIns="72000" bIns="72000">
            <a:spAutoFit/>
          </a:bodyPr>
          <a:lstStyle/>
          <a:p>
            <a:pPr>
              <a:spcBef>
                <a:spcPct val="50000"/>
              </a:spcBef>
            </a:pPr>
            <a:r>
              <a:rPr kumimoji="1" lang="en-US" altLang="zh-CN">
                <a:solidFill>
                  <a:schemeClr val="bg1"/>
                </a:solidFill>
                <a:latin typeface="Consolas" pitchFamily="49" charset="0"/>
                <a:ea typeface="方正细珊瑚简体" pitchFamily="65" charset="-122"/>
                <a:cs typeface="Consolas" pitchFamily="49" charset="0"/>
              </a:rPr>
              <a:t>11.2.3 </a:t>
            </a:r>
            <a:r>
              <a:rPr kumimoji="1" lang="zh-CN" altLang="en-US" smtClean="0">
                <a:solidFill>
                  <a:schemeClr val="bg1"/>
                </a:solidFill>
                <a:latin typeface="Consolas" pitchFamily="49" charset="0"/>
                <a:ea typeface="方正细珊瑚简体" pitchFamily="65" charset="-122"/>
                <a:cs typeface="Consolas" pitchFamily="49" charset="0"/>
              </a:rPr>
              <a:t>最</a:t>
            </a:r>
            <a:r>
              <a:rPr kumimoji="1" lang="zh-CN" altLang="en-US" dirty="0">
                <a:solidFill>
                  <a:schemeClr val="bg1"/>
                </a:solidFill>
                <a:latin typeface="Consolas" pitchFamily="49" charset="0"/>
                <a:ea typeface="方正细珊瑚简体" pitchFamily="65" charset="-122"/>
                <a:cs typeface="Consolas" pitchFamily="49" charset="0"/>
              </a:rPr>
              <a:t>佳归并树 </a:t>
            </a:r>
          </a:p>
        </p:txBody>
      </p:sp>
      <p:sp>
        <p:nvSpPr>
          <p:cNvPr id="16" name="TextBox 15"/>
          <p:cNvSpPr txBox="1"/>
          <p:nvPr/>
        </p:nvSpPr>
        <p:spPr>
          <a:xfrm>
            <a:off x="428596" y="1279082"/>
            <a:ext cx="8215370" cy="923330"/>
          </a:xfrm>
          <a:prstGeom prst="rect">
            <a:avLst/>
          </a:prstGeom>
          <a:noFill/>
        </p:spPr>
        <p:txBody>
          <a:bodyPr wrap="square" rtlCol="0">
            <a:spAutoFit/>
          </a:bodyPr>
          <a:lstStyle/>
          <a:p>
            <a:pPr algn="l">
              <a:lnSpc>
                <a:spcPct val="150000"/>
              </a:lnSpc>
            </a:pPr>
            <a:r>
              <a:rPr lang="en-US" altLang="zh-CN" sz="1800" i="1" smtClean="0">
                <a:solidFill>
                  <a:srgbClr val="0000FF"/>
                </a:solidFill>
                <a:latin typeface="Consolas" pitchFamily="49" charset="0"/>
                <a:ea typeface="楷体" pitchFamily="49" charset="-122"/>
                <a:cs typeface="Consolas" pitchFamily="49" charset="0"/>
              </a:rPr>
              <a:t>    k</a:t>
            </a:r>
            <a:r>
              <a:rPr lang="zh-CN" altLang="en-US" sz="1800" dirty="0" smtClean="0">
                <a:solidFill>
                  <a:srgbClr val="0000FF"/>
                </a:solidFill>
                <a:latin typeface="Consolas" pitchFamily="49" charset="0"/>
                <a:ea typeface="楷体" pitchFamily="49" charset="-122"/>
                <a:cs typeface="Consolas" pitchFamily="49" charset="0"/>
              </a:rPr>
              <a:t>路</a:t>
            </a:r>
            <a:r>
              <a:rPr lang="zh-CN" altLang="en-US" sz="1800" smtClean="0">
                <a:solidFill>
                  <a:srgbClr val="0000FF"/>
                </a:solidFill>
                <a:latin typeface="Consolas" pitchFamily="49" charset="0"/>
                <a:ea typeface="楷体" pitchFamily="49" charset="-122"/>
                <a:cs typeface="Consolas" pitchFamily="49" charset="0"/>
              </a:rPr>
              <a:t>平衡归并适合</a:t>
            </a:r>
            <a:r>
              <a:rPr kumimoji="1" lang="zh-CN" altLang="en-US" sz="1800" dirty="0" smtClean="0">
                <a:solidFill>
                  <a:srgbClr val="0000FF"/>
                </a:solidFill>
                <a:latin typeface="Consolas" pitchFamily="49" charset="0"/>
                <a:ea typeface="楷体" pitchFamily="49" charset="-122"/>
                <a:cs typeface="Consolas" pitchFamily="49" charset="0"/>
              </a:rPr>
              <a:t>初始归并段中的记录个数相同</a:t>
            </a:r>
            <a:r>
              <a:rPr kumimoji="1" lang="zh-CN" altLang="en-US" sz="1800" smtClean="0">
                <a:solidFill>
                  <a:srgbClr val="0000FF"/>
                </a:solidFill>
                <a:latin typeface="Consolas" pitchFamily="49" charset="0"/>
                <a:ea typeface="楷体" pitchFamily="49" charset="-122"/>
                <a:cs typeface="Consolas" pitchFamily="49" charset="0"/>
              </a:rPr>
              <a:t>的情况</a:t>
            </a:r>
            <a:r>
              <a:rPr lang="zh-CN" altLang="en-US" sz="1800" smtClean="0">
                <a:solidFill>
                  <a:srgbClr val="0000FF"/>
                </a:solidFill>
                <a:latin typeface="Consolas" pitchFamily="49" charset="0"/>
                <a:ea typeface="楷体" pitchFamily="49" charset="-122"/>
                <a:cs typeface="Consolas" pitchFamily="49" charset="0"/>
              </a:rPr>
              <a:t>，当</a:t>
            </a:r>
            <a:r>
              <a:rPr kumimoji="1" lang="zh-CN" altLang="en-US" sz="1800" dirty="0" smtClean="0">
                <a:solidFill>
                  <a:srgbClr val="0000FF"/>
                </a:solidFill>
                <a:latin typeface="Consolas" pitchFamily="49" charset="0"/>
                <a:ea typeface="楷体" pitchFamily="49" charset="-122"/>
                <a:cs typeface="Consolas" pitchFamily="49" charset="0"/>
              </a:rPr>
              <a:t>初始归并段中的记录个数</a:t>
            </a:r>
            <a:r>
              <a:rPr kumimoji="1" lang="zh-CN" altLang="en-US" sz="1800" smtClean="0">
                <a:solidFill>
                  <a:srgbClr val="0000FF"/>
                </a:solidFill>
                <a:latin typeface="Consolas" pitchFamily="49" charset="0"/>
                <a:ea typeface="楷体" pitchFamily="49" charset="-122"/>
                <a:cs typeface="Consolas" pitchFamily="49" charset="0"/>
              </a:rPr>
              <a:t>不同时，怎么办 </a:t>
            </a:r>
            <a:r>
              <a:rPr kumimoji="1" lang="zh-CN" altLang="en-US" sz="1800" smtClean="0">
                <a:solidFill>
                  <a:srgbClr val="FF0000"/>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 </a:t>
            </a:r>
            <a:endParaRPr lang="zh-CN" altLang="en-US" sz="1800" dirty="0">
              <a:solidFill>
                <a:srgbClr val="0000FF"/>
              </a:solidFill>
              <a:latin typeface="Consolas" pitchFamily="49" charset="0"/>
              <a:ea typeface="楷体" pitchFamily="49" charset="-122"/>
              <a:cs typeface="Consolas" pitchFamily="49" charset="0"/>
            </a:endParaRPr>
          </a:p>
        </p:txBody>
      </p:sp>
      <p:grpSp>
        <p:nvGrpSpPr>
          <p:cNvPr id="2" name="组合 10"/>
          <p:cNvGrpSpPr/>
          <p:nvPr/>
        </p:nvGrpSpPr>
        <p:grpSpPr>
          <a:xfrm>
            <a:off x="714348" y="2750762"/>
            <a:ext cx="5643602" cy="1616815"/>
            <a:chOff x="428596" y="2252955"/>
            <a:chExt cx="5643602" cy="1616815"/>
          </a:xfrm>
        </p:grpSpPr>
        <p:sp>
          <p:nvSpPr>
            <p:cNvPr id="20483" name="Text Box 3"/>
            <p:cNvSpPr txBox="1">
              <a:spLocks noChangeArrowheads="1"/>
            </p:cNvSpPr>
            <p:nvPr/>
          </p:nvSpPr>
          <p:spPr bwMode="auto">
            <a:xfrm>
              <a:off x="428596" y="2252955"/>
              <a:ext cx="5643602" cy="369332"/>
            </a:xfrm>
            <a:prstGeom prst="rect">
              <a:avLst/>
            </a:prstGeom>
            <a:noFill/>
            <a:ln w="9525">
              <a:noFill/>
              <a:miter lim="800000"/>
              <a:headEnd/>
              <a:tailEnd/>
            </a:ln>
            <a:effectLst/>
          </p:spPr>
          <p:txBody>
            <a:bodyPr wrap="square">
              <a:spAutoFit/>
            </a:bodyPr>
            <a:lstStyle/>
            <a:p>
              <a:pPr algn="just">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当</a:t>
              </a:r>
              <a:r>
                <a:rPr kumimoji="1" lang="zh-CN" altLang="en-US" sz="1800" dirty="0">
                  <a:solidFill>
                    <a:srgbClr val="0000FF"/>
                  </a:solidFill>
                  <a:latin typeface="Consolas" pitchFamily="49" charset="0"/>
                  <a:ea typeface="仿宋" pitchFamily="49" charset="-122"/>
                  <a:cs typeface="Consolas" pitchFamily="49" charset="0"/>
                </a:rPr>
                <a:t>初始归并段和</a:t>
              </a:r>
              <a:r>
                <a:rPr kumimoji="1" lang="en-US" altLang="zh-CN" sz="1800" i="1" dirty="0">
                  <a:solidFill>
                    <a:srgbClr val="0000FF"/>
                  </a:solidFill>
                  <a:latin typeface="Consolas" pitchFamily="49" charset="0"/>
                  <a:ea typeface="仿宋" pitchFamily="49" charset="-122"/>
                  <a:cs typeface="Consolas" pitchFamily="49" charset="0"/>
                </a:rPr>
                <a:t>k</a:t>
              </a:r>
              <a:r>
                <a:rPr kumimoji="1" lang="zh-CN" altLang="en-US" sz="1800" dirty="0">
                  <a:solidFill>
                    <a:srgbClr val="0000FF"/>
                  </a:solidFill>
                  <a:latin typeface="Consolas" pitchFamily="49" charset="0"/>
                  <a:ea typeface="仿宋" pitchFamily="49" charset="-122"/>
                  <a:cs typeface="Consolas" pitchFamily="49" charset="0"/>
                </a:rPr>
                <a:t>已确定的</a:t>
              </a:r>
              <a:r>
                <a:rPr kumimoji="1" lang="zh-CN" altLang="en-US" sz="1800" dirty="0" smtClean="0">
                  <a:solidFill>
                    <a:srgbClr val="0000FF"/>
                  </a:solidFill>
                  <a:latin typeface="Consolas" pitchFamily="49" charset="0"/>
                  <a:ea typeface="仿宋" pitchFamily="49" charset="-122"/>
                  <a:cs typeface="Consolas" pitchFamily="49" charset="0"/>
                </a:rPr>
                <a:t>情况时</a:t>
              </a:r>
              <a:endParaRPr kumimoji="1" lang="zh-CN" altLang="en-US" sz="1800" dirty="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642910" y="3500438"/>
              <a:ext cx="5072098" cy="369332"/>
            </a:xfrm>
            <a:prstGeom prst="rect">
              <a:avLst/>
            </a:prstGeom>
            <a:noFill/>
          </p:spPr>
          <p:txBody>
            <a:bodyPr wrap="square" rtlCol="0">
              <a:spAutoFit/>
            </a:bodyPr>
            <a:lstStyle/>
            <a:p>
              <a:pPr algn="l"/>
              <a:r>
                <a:rPr kumimoji="1" lang="zh-CN" altLang="en-US" sz="1800" dirty="0" smtClean="0">
                  <a:solidFill>
                    <a:srgbClr val="C00000"/>
                  </a:solidFill>
                  <a:latin typeface="方正启体简体" pitchFamily="65" charset="-122"/>
                  <a:ea typeface="方正启体简体" pitchFamily="65" charset="-122"/>
                  <a:cs typeface="Consolas" pitchFamily="49" charset="0"/>
                </a:rPr>
                <a:t>哪些初始归并段</a:t>
              </a:r>
              <a:r>
                <a:rPr kumimoji="1" lang="zh-CN" altLang="en-US" sz="1800" smtClean="0">
                  <a:solidFill>
                    <a:srgbClr val="C00000"/>
                  </a:solidFill>
                  <a:latin typeface="方正启体简体" pitchFamily="65" charset="-122"/>
                  <a:ea typeface="方正启体简体" pitchFamily="65" charset="-122"/>
                  <a:cs typeface="Consolas" pitchFamily="49" charset="0"/>
                </a:rPr>
                <a:t>先归并，哪些后</a:t>
              </a:r>
              <a:r>
                <a:rPr kumimoji="1" lang="zh-CN" altLang="en-US" sz="1800" dirty="0" smtClean="0">
                  <a:solidFill>
                    <a:srgbClr val="C00000"/>
                  </a:solidFill>
                  <a:latin typeface="方正启体简体" pitchFamily="65" charset="-122"/>
                  <a:ea typeface="方正启体简体" pitchFamily="65" charset="-122"/>
                  <a:cs typeface="Consolas" pitchFamily="49" charset="0"/>
                </a:rPr>
                <a:t>归并的问题。</a:t>
              </a:r>
              <a:endParaRPr lang="zh-CN" altLang="en-US" sz="1800" dirty="0">
                <a:solidFill>
                  <a:srgbClr val="C00000"/>
                </a:solidFill>
                <a:latin typeface="方正启体简体" pitchFamily="65" charset="-122"/>
                <a:ea typeface="方正启体简体" pitchFamily="65" charset="-122"/>
                <a:cs typeface="Consolas" pitchFamily="49" charset="0"/>
              </a:endParaRPr>
            </a:p>
          </p:txBody>
        </p:sp>
        <p:sp>
          <p:nvSpPr>
            <p:cNvPr id="18" name="下箭头 17"/>
            <p:cNvSpPr/>
            <p:nvPr/>
          </p:nvSpPr>
          <p:spPr>
            <a:xfrm>
              <a:off x="2500298" y="2716879"/>
              <a:ext cx="285752" cy="57150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0" name="TextBox 9"/>
            <p:cNvSpPr txBox="1"/>
            <p:nvPr/>
          </p:nvSpPr>
          <p:spPr>
            <a:xfrm>
              <a:off x="2857488" y="2788317"/>
              <a:ext cx="2286016" cy="369332"/>
            </a:xfrm>
            <a:prstGeom prst="rect">
              <a:avLst/>
            </a:prstGeom>
            <a:noFill/>
          </p:spPr>
          <p:txBody>
            <a:bodyPr wrap="square" rtlCol="0">
              <a:spAutoFit/>
            </a:bodyPr>
            <a:lstStyle/>
            <a:p>
              <a:pPr algn="l"/>
              <a:r>
                <a:rPr lang="zh-CN" altLang="en-US" sz="1800" smtClean="0">
                  <a:solidFill>
                    <a:srgbClr val="FF00FF"/>
                  </a:solidFill>
                  <a:latin typeface="仿宋" pitchFamily="49" charset="-122"/>
                  <a:ea typeface="仿宋" pitchFamily="49" charset="-122"/>
                  <a:cs typeface="Consolas" pitchFamily="49" charset="0"/>
                </a:rPr>
                <a:t>归并方案转化为</a:t>
              </a:r>
              <a:endParaRPr lang="zh-CN" altLang="en-US" sz="1800">
                <a:solidFill>
                  <a:srgbClr val="FF00FF"/>
                </a:solidFill>
                <a:latin typeface="仿宋" pitchFamily="49" charset="-122"/>
                <a:ea typeface="仿宋" pitchFamily="49" charset="-122"/>
                <a:cs typeface="Consolas" pitchFamily="49" charset="0"/>
              </a:endParaRPr>
            </a:p>
          </p:txBody>
        </p:sp>
      </p:grpSp>
      <p:sp>
        <p:nvSpPr>
          <p:cNvPr id="11" name="灯片编号占位符 10"/>
          <p:cNvSpPr>
            <a:spLocks noGrp="1"/>
          </p:cNvSpPr>
          <p:nvPr>
            <p:ph type="sldNum" sz="quarter" idx="12"/>
          </p:nvPr>
        </p:nvSpPr>
        <p:spPr/>
        <p:txBody>
          <a:bodyPr/>
          <a:lstStyle/>
          <a:p>
            <a:fld id="{61B62B3A-2870-408C-9F18-2C674C90AA9B}" type="slidenum">
              <a:rPr lang="en-US" altLang="zh-CN" smtClean="0"/>
              <a:pPr/>
              <a:t>43</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57166"/>
            <a:ext cx="6572296"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例如：</a:t>
            </a:r>
            <a:r>
              <a:rPr lang="en-US" altLang="zh-CN" sz="1800" i="1"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个初始归并段含记录个数分别是</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8</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4" name="Rectangle 2054"/>
          <p:cNvSpPr>
            <a:spLocks noChangeArrowheads="1"/>
          </p:cNvSpPr>
          <p:nvPr/>
        </p:nvSpPr>
        <p:spPr bwMode="auto">
          <a:xfrm>
            <a:off x="2071670" y="1000108"/>
            <a:ext cx="571504"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 name="Rectangle 2054"/>
          <p:cNvSpPr>
            <a:spLocks noChangeArrowheads="1"/>
          </p:cNvSpPr>
          <p:nvPr/>
        </p:nvSpPr>
        <p:spPr bwMode="auto">
          <a:xfrm>
            <a:off x="3071802" y="1000108"/>
            <a:ext cx="571504"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 name="Rectangle 2054"/>
          <p:cNvSpPr>
            <a:spLocks noChangeArrowheads="1"/>
          </p:cNvSpPr>
          <p:nvPr/>
        </p:nvSpPr>
        <p:spPr bwMode="auto">
          <a:xfrm>
            <a:off x="2071670" y="1785926"/>
            <a:ext cx="1571636"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8" name="直接连接符 7"/>
          <p:cNvCxnSpPr>
            <a:stCxn id="4" idx="2"/>
          </p:cNvCxnSpPr>
          <p:nvPr/>
        </p:nvCxnSpPr>
        <p:spPr>
          <a:xfrm rot="16200000" flipH="1">
            <a:off x="2214546" y="1500174"/>
            <a:ext cx="428628" cy="142876"/>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0" name="直接连接符 9"/>
          <p:cNvCxnSpPr>
            <a:stCxn id="5" idx="2"/>
          </p:cNvCxnSpPr>
          <p:nvPr/>
        </p:nvCxnSpPr>
        <p:spPr>
          <a:xfrm rot="5400000">
            <a:off x="3071802" y="1500174"/>
            <a:ext cx="428628" cy="142876"/>
          </a:xfrm>
          <a:prstGeom prst="line">
            <a:avLst/>
          </a:prstGeom>
          <a:ln/>
        </p:spPr>
        <p:style>
          <a:lnRef idx="2">
            <a:schemeClr val="accent5"/>
          </a:lnRef>
          <a:fillRef idx="0">
            <a:schemeClr val="accent5"/>
          </a:fillRef>
          <a:effectRef idx="1">
            <a:schemeClr val="accent5"/>
          </a:effectRef>
          <a:fontRef idx="minor">
            <a:schemeClr val="tx1"/>
          </a:fontRef>
        </p:style>
      </p:cxnSp>
      <p:sp>
        <p:nvSpPr>
          <p:cNvPr id="11" name="Rectangle 2054"/>
          <p:cNvSpPr>
            <a:spLocks noChangeArrowheads="1"/>
          </p:cNvSpPr>
          <p:nvPr/>
        </p:nvSpPr>
        <p:spPr bwMode="auto">
          <a:xfrm>
            <a:off x="4143372" y="1000108"/>
            <a:ext cx="571504"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2" name="Rectangle 2054"/>
          <p:cNvSpPr>
            <a:spLocks noChangeArrowheads="1"/>
          </p:cNvSpPr>
          <p:nvPr/>
        </p:nvSpPr>
        <p:spPr bwMode="auto">
          <a:xfrm>
            <a:off x="5143504" y="1000108"/>
            <a:ext cx="571504"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13" name="Rectangle 2054"/>
          <p:cNvSpPr>
            <a:spLocks noChangeArrowheads="1"/>
          </p:cNvSpPr>
          <p:nvPr/>
        </p:nvSpPr>
        <p:spPr bwMode="auto">
          <a:xfrm>
            <a:off x="4143372" y="1785926"/>
            <a:ext cx="1571636"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cxnSp>
        <p:nvCxnSpPr>
          <p:cNvPr id="14" name="直接连接符 13"/>
          <p:cNvCxnSpPr>
            <a:stCxn id="11" idx="2"/>
          </p:cNvCxnSpPr>
          <p:nvPr/>
        </p:nvCxnSpPr>
        <p:spPr>
          <a:xfrm rot="16200000" flipH="1">
            <a:off x="4286248" y="1500174"/>
            <a:ext cx="428628" cy="142876"/>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5" name="直接连接符 14"/>
          <p:cNvCxnSpPr>
            <a:stCxn id="12" idx="2"/>
          </p:cNvCxnSpPr>
          <p:nvPr/>
        </p:nvCxnSpPr>
        <p:spPr>
          <a:xfrm rot="5400000">
            <a:off x="5143504" y="1500174"/>
            <a:ext cx="428628" cy="142876"/>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Rectangle 2054"/>
          <p:cNvSpPr>
            <a:spLocks noChangeArrowheads="1"/>
          </p:cNvSpPr>
          <p:nvPr/>
        </p:nvSpPr>
        <p:spPr bwMode="auto">
          <a:xfrm>
            <a:off x="2071670" y="2643182"/>
            <a:ext cx="3643338"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21</a:t>
            </a:r>
            <a:endParaRPr lang="zh-CN" altLang="en-US" sz="1800">
              <a:solidFill>
                <a:srgbClr val="0000FF"/>
              </a:solidFill>
              <a:latin typeface="Consolas" pitchFamily="49" charset="0"/>
              <a:cs typeface="Consolas" pitchFamily="49" charset="0"/>
            </a:endParaRPr>
          </a:p>
        </p:txBody>
      </p:sp>
      <p:cxnSp>
        <p:nvCxnSpPr>
          <p:cNvPr id="18" name="直接连接符 17"/>
          <p:cNvCxnSpPr>
            <a:stCxn id="6" idx="2"/>
          </p:cNvCxnSpPr>
          <p:nvPr/>
        </p:nvCxnSpPr>
        <p:spPr>
          <a:xfrm rot="16200000" flipH="1">
            <a:off x="2750331" y="2250273"/>
            <a:ext cx="500066" cy="285752"/>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20" name="直接连接符 19"/>
          <p:cNvCxnSpPr>
            <a:stCxn id="13" idx="2"/>
          </p:cNvCxnSpPr>
          <p:nvPr/>
        </p:nvCxnSpPr>
        <p:spPr>
          <a:xfrm rot="5400000">
            <a:off x="4536281" y="2250273"/>
            <a:ext cx="500066" cy="285752"/>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p:nvSpPr>
        <p:spPr>
          <a:xfrm>
            <a:off x="1643042" y="1357298"/>
            <a:ext cx="500066" cy="369332"/>
          </a:xfrm>
          <a:prstGeom prst="rect">
            <a:avLst/>
          </a:prstGeom>
          <a:noFill/>
        </p:spPr>
        <p:txBody>
          <a:bodyPr wrap="square" rtlCol="0">
            <a:spAutoFit/>
          </a:bodyPr>
          <a:lstStyle/>
          <a:p>
            <a:r>
              <a:rPr lang="zh-CN" altLang="en-US" sz="1800" smtClean="0">
                <a:solidFill>
                  <a:srgbClr val="0000FF"/>
                </a:solidFill>
                <a:sym typeface="Wingdings"/>
              </a:rPr>
              <a:t></a:t>
            </a:r>
            <a:endParaRPr lang="zh-CN" altLang="en-US" sz="1800">
              <a:solidFill>
                <a:srgbClr val="0000FF"/>
              </a:solidFill>
            </a:endParaRPr>
          </a:p>
        </p:txBody>
      </p:sp>
      <p:sp>
        <p:nvSpPr>
          <p:cNvPr id="22" name="TextBox 21"/>
          <p:cNvSpPr txBox="1"/>
          <p:nvPr/>
        </p:nvSpPr>
        <p:spPr>
          <a:xfrm>
            <a:off x="4000496" y="1357298"/>
            <a:ext cx="428628" cy="369332"/>
          </a:xfrm>
          <a:prstGeom prst="rect">
            <a:avLst/>
          </a:prstGeom>
          <a:noFill/>
        </p:spPr>
        <p:txBody>
          <a:bodyPr wrap="square" rtlCol="0">
            <a:spAutoFit/>
          </a:bodyPr>
          <a:lstStyle/>
          <a:p>
            <a:r>
              <a:rPr lang="zh-CN" altLang="en-US" sz="1800" smtClean="0">
                <a:solidFill>
                  <a:srgbClr val="0000FF"/>
                </a:solidFill>
                <a:sym typeface="Wingdings"/>
              </a:rPr>
              <a:t></a:t>
            </a:r>
            <a:endParaRPr lang="zh-CN" altLang="en-US" sz="1800">
              <a:solidFill>
                <a:srgbClr val="0000FF"/>
              </a:solidFill>
            </a:endParaRPr>
          </a:p>
        </p:txBody>
      </p:sp>
      <p:sp>
        <p:nvSpPr>
          <p:cNvPr id="23" name="TextBox 22"/>
          <p:cNvSpPr txBox="1"/>
          <p:nvPr/>
        </p:nvSpPr>
        <p:spPr>
          <a:xfrm>
            <a:off x="2428860" y="2214554"/>
            <a:ext cx="500066" cy="369332"/>
          </a:xfrm>
          <a:prstGeom prst="rect">
            <a:avLst/>
          </a:prstGeom>
          <a:noFill/>
        </p:spPr>
        <p:txBody>
          <a:bodyPr wrap="square" rtlCol="0">
            <a:spAutoFit/>
          </a:bodyPr>
          <a:lstStyle/>
          <a:p>
            <a:r>
              <a:rPr lang="zh-CN" altLang="en-US" sz="1800" smtClean="0">
                <a:solidFill>
                  <a:srgbClr val="0000FF"/>
                </a:solidFill>
                <a:sym typeface="Wingdings"/>
              </a:rPr>
              <a:t></a:t>
            </a:r>
            <a:endParaRPr lang="zh-CN" altLang="en-US" sz="1800">
              <a:solidFill>
                <a:srgbClr val="0000FF"/>
              </a:solidFill>
            </a:endParaRPr>
          </a:p>
        </p:txBody>
      </p:sp>
      <p:sp>
        <p:nvSpPr>
          <p:cNvPr id="24" name="矩形 23"/>
          <p:cNvSpPr/>
          <p:nvPr/>
        </p:nvSpPr>
        <p:spPr bwMode="auto">
          <a:xfrm>
            <a:off x="1643042" y="857232"/>
            <a:ext cx="2071702" cy="1428760"/>
          </a:xfrm>
          <a:prstGeom prst="rect">
            <a:avLst/>
          </a:prstGeom>
          <a:noFill/>
          <a:ln w="28575" cap="flat" cmpd="sng">
            <a:solidFill>
              <a:srgbClr val="9900FF"/>
            </a:solidFill>
            <a:prstDash val="solid"/>
            <a:round/>
            <a:headEnd type="none" w="med" len="med"/>
            <a:tailEnd type="none" w="med" len="med"/>
          </a:ln>
          <a:effectLst/>
        </p:spPr>
        <p:txBody>
          <a:bodyPr wrap="none" rtlCol="0" anchor="ctr"/>
          <a:lstStyle/>
          <a:p>
            <a:pPr algn="ctr"/>
            <a:endParaRPr lang="zh-CN" altLang="en-US"/>
          </a:p>
        </p:txBody>
      </p:sp>
      <p:sp>
        <p:nvSpPr>
          <p:cNvPr id="25" name="矩形 24"/>
          <p:cNvSpPr/>
          <p:nvPr/>
        </p:nvSpPr>
        <p:spPr bwMode="auto">
          <a:xfrm>
            <a:off x="3929058" y="857232"/>
            <a:ext cx="1928826" cy="1428760"/>
          </a:xfrm>
          <a:prstGeom prst="rect">
            <a:avLst/>
          </a:prstGeom>
          <a:noFill/>
          <a:ln w="28575" cap="flat" cmpd="sng">
            <a:solidFill>
              <a:srgbClr val="9900FF"/>
            </a:solidFill>
            <a:prstDash val="solid"/>
            <a:round/>
            <a:headEnd type="none" w="med" len="med"/>
            <a:tailEnd type="none" w="med" len="med"/>
          </a:ln>
          <a:effectLst/>
        </p:spPr>
        <p:txBody>
          <a:bodyPr wrap="none" rtlCol="0" anchor="ctr"/>
          <a:lstStyle/>
          <a:p>
            <a:pPr algn="ctr"/>
            <a:endParaRPr lang="zh-CN" altLang="en-US"/>
          </a:p>
        </p:txBody>
      </p:sp>
      <p:sp>
        <p:nvSpPr>
          <p:cNvPr id="26" name="矩形 25"/>
          <p:cNvSpPr/>
          <p:nvPr/>
        </p:nvSpPr>
        <p:spPr bwMode="auto">
          <a:xfrm>
            <a:off x="1785918" y="1714488"/>
            <a:ext cx="4143404" cy="1500198"/>
          </a:xfrm>
          <a:prstGeom prst="rect">
            <a:avLst/>
          </a:prstGeom>
          <a:noFill/>
          <a:ln w="28575" cap="flat" cmpd="sng">
            <a:solidFill>
              <a:srgbClr val="9900FF"/>
            </a:solidFill>
            <a:prstDash val="solid"/>
            <a:round/>
            <a:headEnd type="none" w="med" len="med"/>
            <a:tailEnd type="none" w="med" len="med"/>
          </a:ln>
          <a:effectLst/>
        </p:spPr>
        <p:txBody>
          <a:bodyPr wrap="none" rtlCol="0" anchor="ctr"/>
          <a:lstStyle/>
          <a:p>
            <a:pPr algn="ctr"/>
            <a:endParaRPr lang="zh-CN" altLang="en-US"/>
          </a:p>
        </p:txBody>
      </p:sp>
      <p:sp>
        <p:nvSpPr>
          <p:cNvPr id="27" name="TextBox 26"/>
          <p:cNvSpPr txBox="1"/>
          <p:nvPr/>
        </p:nvSpPr>
        <p:spPr>
          <a:xfrm>
            <a:off x="71406" y="1643050"/>
            <a:ext cx="1357322" cy="369332"/>
          </a:xfrm>
          <a:prstGeom prst="rect">
            <a:avLst/>
          </a:prstGeom>
          <a:noFill/>
        </p:spPr>
        <p:txBody>
          <a:bodyPr wrap="square" rtlCol="0">
            <a:spAutoFit/>
          </a:bodyPr>
          <a:lstStyle/>
          <a:p>
            <a:r>
              <a:rPr lang="zh-CN" altLang="en-US" sz="1800" smtClean="0">
                <a:solidFill>
                  <a:srgbClr val="FF0000"/>
                </a:solidFill>
                <a:latin typeface="Consolas" pitchFamily="49" charset="0"/>
                <a:ea typeface="华文中宋" pitchFamily="2" charset="-122"/>
                <a:cs typeface="Consolas" pitchFamily="49" charset="0"/>
              </a:rPr>
              <a:t>归并方式</a:t>
            </a:r>
            <a:r>
              <a:rPr lang="en-US" altLang="zh-CN" sz="1800" smtClean="0">
                <a:solidFill>
                  <a:srgbClr val="FF0000"/>
                </a:solidFill>
                <a:latin typeface="Consolas" pitchFamily="49" charset="0"/>
                <a:ea typeface="华文中宋" pitchFamily="2" charset="-122"/>
                <a:cs typeface="Consolas" pitchFamily="49" charset="0"/>
              </a:rPr>
              <a:t>1</a:t>
            </a:r>
            <a:endParaRPr lang="zh-CN" altLang="en-US" sz="1800">
              <a:solidFill>
                <a:srgbClr val="FF0000"/>
              </a:solidFill>
              <a:latin typeface="Consolas" pitchFamily="49" charset="0"/>
              <a:ea typeface="华文中宋" pitchFamily="2" charset="-122"/>
              <a:cs typeface="Consolas" pitchFamily="49" charset="0"/>
            </a:endParaRPr>
          </a:p>
        </p:txBody>
      </p:sp>
      <p:sp>
        <p:nvSpPr>
          <p:cNvPr id="28" name="TextBox 27"/>
          <p:cNvSpPr txBox="1"/>
          <p:nvPr/>
        </p:nvSpPr>
        <p:spPr>
          <a:xfrm>
            <a:off x="6215074" y="2000240"/>
            <a:ext cx="2786082" cy="400110"/>
          </a:xfrm>
          <a:prstGeom prst="rect">
            <a:avLst/>
          </a:prstGeom>
          <a:noFill/>
        </p:spPr>
        <p:txBody>
          <a:bodyPr wrap="square" rtlCol="0">
            <a:spAutoFit/>
          </a:bodyPr>
          <a:lstStyle/>
          <a:p>
            <a:pPr algn="l"/>
            <a:r>
              <a:rPr lang="en-US" altLang="zh-CN" sz="2000" smtClean="0">
                <a:solidFill>
                  <a:srgbClr val="C00000"/>
                </a:solidFill>
                <a:latin typeface="Consolas" pitchFamily="49" charset="0"/>
                <a:ea typeface="仿宋" pitchFamily="49" charset="-122"/>
                <a:cs typeface="Consolas" pitchFamily="49" charset="0"/>
              </a:rPr>
              <a:t>WPL=(4+6+3+8)*2=42</a:t>
            </a:r>
            <a:endParaRPr lang="zh-CN" altLang="en-US" sz="2000">
              <a:solidFill>
                <a:srgbClr val="C00000"/>
              </a:solidFill>
              <a:latin typeface="Consolas" pitchFamily="49" charset="0"/>
              <a:ea typeface="仿宋" pitchFamily="49" charset="-122"/>
              <a:cs typeface="Consolas" pitchFamily="49" charset="0"/>
            </a:endParaRPr>
          </a:p>
        </p:txBody>
      </p:sp>
      <p:sp>
        <p:nvSpPr>
          <p:cNvPr id="29" name="TextBox 28"/>
          <p:cNvSpPr txBox="1"/>
          <p:nvPr/>
        </p:nvSpPr>
        <p:spPr>
          <a:xfrm>
            <a:off x="71406" y="4071942"/>
            <a:ext cx="1357322" cy="369332"/>
          </a:xfrm>
          <a:prstGeom prst="rect">
            <a:avLst/>
          </a:prstGeom>
          <a:noFill/>
        </p:spPr>
        <p:txBody>
          <a:bodyPr wrap="square" rtlCol="0">
            <a:spAutoFit/>
          </a:bodyPr>
          <a:lstStyle/>
          <a:p>
            <a:r>
              <a:rPr lang="zh-CN" altLang="en-US" sz="1800" smtClean="0">
                <a:solidFill>
                  <a:srgbClr val="FF0000"/>
                </a:solidFill>
                <a:latin typeface="Consolas" pitchFamily="49" charset="0"/>
                <a:ea typeface="华文中宋" pitchFamily="2" charset="-122"/>
                <a:cs typeface="Consolas" pitchFamily="49" charset="0"/>
              </a:rPr>
              <a:t>归并方式</a:t>
            </a:r>
            <a:r>
              <a:rPr lang="en-US" altLang="zh-CN" sz="1800" smtClean="0">
                <a:solidFill>
                  <a:srgbClr val="FF0000"/>
                </a:solidFill>
                <a:latin typeface="Consolas" pitchFamily="49" charset="0"/>
                <a:ea typeface="华文中宋" pitchFamily="2" charset="-122"/>
                <a:cs typeface="Consolas" pitchFamily="49" charset="0"/>
              </a:rPr>
              <a:t>2</a:t>
            </a:r>
            <a:endParaRPr lang="zh-CN" altLang="en-US" sz="1800">
              <a:solidFill>
                <a:srgbClr val="FF0000"/>
              </a:solidFill>
              <a:latin typeface="Consolas" pitchFamily="49" charset="0"/>
              <a:ea typeface="华文中宋" pitchFamily="2" charset="-122"/>
              <a:cs typeface="Consolas" pitchFamily="49" charset="0"/>
            </a:endParaRPr>
          </a:p>
        </p:txBody>
      </p:sp>
      <p:sp>
        <p:nvSpPr>
          <p:cNvPr id="30" name="Rectangle 2054"/>
          <p:cNvSpPr>
            <a:spLocks noChangeArrowheads="1"/>
          </p:cNvSpPr>
          <p:nvPr/>
        </p:nvSpPr>
        <p:spPr bwMode="auto">
          <a:xfrm>
            <a:off x="2071670" y="3643314"/>
            <a:ext cx="571504"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1" name="Rectangle 2054"/>
          <p:cNvSpPr>
            <a:spLocks noChangeArrowheads="1"/>
          </p:cNvSpPr>
          <p:nvPr/>
        </p:nvSpPr>
        <p:spPr bwMode="auto">
          <a:xfrm>
            <a:off x="3071802" y="3643314"/>
            <a:ext cx="571504"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2" name="Rectangle 2054"/>
          <p:cNvSpPr>
            <a:spLocks noChangeArrowheads="1"/>
          </p:cNvSpPr>
          <p:nvPr/>
        </p:nvSpPr>
        <p:spPr bwMode="auto">
          <a:xfrm>
            <a:off x="4143372" y="3643314"/>
            <a:ext cx="571504"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3" name="Rectangle 2054"/>
          <p:cNvSpPr>
            <a:spLocks noChangeArrowheads="1"/>
          </p:cNvSpPr>
          <p:nvPr/>
        </p:nvSpPr>
        <p:spPr bwMode="auto">
          <a:xfrm>
            <a:off x="5143504" y="3643314"/>
            <a:ext cx="571504"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34" name="Rectangle 2054"/>
          <p:cNvSpPr>
            <a:spLocks noChangeArrowheads="1"/>
          </p:cNvSpPr>
          <p:nvPr/>
        </p:nvSpPr>
        <p:spPr bwMode="auto">
          <a:xfrm>
            <a:off x="2071670" y="4286256"/>
            <a:ext cx="1571636"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cxnSp>
        <p:nvCxnSpPr>
          <p:cNvPr id="36" name="直接连接符 35"/>
          <p:cNvCxnSpPr>
            <a:stCxn id="30" idx="2"/>
          </p:cNvCxnSpPr>
          <p:nvPr/>
        </p:nvCxnSpPr>
        <p:spPr>
          <a:xfrm rot="16200000" flipH="1">
            <a:off x="2285984" y="4071942"/>
            <a:ext cx="285752" cy="142876"/>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8" name="直接连接符 37"/>
          <p:cNvCxnSpPr>
            <a:stCxn id="31" idx="2"/>
          </p:cNvCxnSpPr>
          <p:nvPr/>
        </p:nvCxnSpPr>
        <p:spPr>
          <a:xfrm rot="5400000">
            <a:off x="3143240" y="4071942"/>
            <a:ext cx="285752" cy="142876"/>
          </a:xfrm>
          <a:prstGeom prst="line">
            <a:avLst/>
          </a:prstGeom>
          <a:ln/>
        </p:spPr>
        <p:style>
          <a:lnRef idx="2">
            <a:schemeClr val="accent5"/>
          </a:lnRef>
          <a:fillRef idx="0">
            <a:schemeClr val="accent5"/>
          </a:fillRef>
          <a:effectRef idx="1">
            <a:schemeClr val="accent5"/>
          </a:effectRef>
          <a:fontRef idx="minor">
            <a:schemeClr val="tx1"/>
          </a:fontRef>
        </p:style>
      </p:cxnSp>
      <p:sp>
        <p:nvSpPr>
          <p:cNvPr id="39" name="Rectangle 2054"/>
          <p:cNvSpPr>
            <a:spLocks noChangeArrowheads="1"/>
          </p:cNvSpPr>
          <p:nvPr/>
        </p:nvSpPr>
        <p:spPr bwMode="auto">
          <a:xfrm>
            <a:off x="2571736" y="5000636"/>
            <a:ext cx="2214578"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13</a:t>
            </a:r>
            <a:endParaRPr lang="zh-CN" altLang="en-US" sz="1800">
              <a:solidFill>
                <a:srgbClr val="0000FF"/>
              </a:solidFill>
              <a:latin typeface="Consolas" pitchFamily="49" charset="0"/>
              <a:cs typeface="Consolas" pitchFamily="49" charset="0"/>
            </a:endParaRPr>
          </a:p>
        </p:txBody>
      </p:sp>
      <p:cxnSp>
        <p:nvCxnSpPr>
          <p:cNvPr id="41" name="直接连接符 40"/>
          <p:cNvCxnSpPr>
            <a:stCxn id="34" idx="2"/>
          </p:cNvCxnSpPr>
          <p:nvPr/>
        </p:nvCxnSpPr>
        <p:spPr>
          <a:xfrm rot="16200000" flipH="1">
            <a:off x="2786050" y="4714884"/>
            <a:ext cx="357190" cy="214314"/>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3" name="直接连接符 42"/>
          <p:cNvCxnSpPr>
            <a:stCxn id="32" idx="2"/>
          </p:cNvCxnSpPr>
          <p:nvPr/>
        </p:nvCxnSpPr>
        <p:spPr>
          <a:xfrm rot="5400000">
            <a:off x="3714744" y="4286256"/>
            <a:ext cx="1000132" cy="428628"/>
          </a:xfrm>
          <a:prstGeom prst="line">
            <a:avLst/>
          </a:prstGeom>
          <a:ln/>
        </p:spPr>
        <p:style>
          <a:lnRef idx="2">
            <a:schemeClr val="accent5"/>
          </a:lnRef>
          <a:fillRef idx="0">
            <a:schemeClr val="accent5"/>
          </a:fillRef>
          <a:effectRef idx="1">
            <a:schemeClr val="accent5"/>
          </a:effectRef>
          <a:fontRef idx="minor">
            <a:schemeClr val="tx1"/>
          </a:fontRef>
        </p:style>
      </p:cxnSp>
      <p:sp>
        <p:nvSpPr>
          <p:cNvPr id="44" name="Rectangle 2054"/>
          <p:cNvSpPr>
            <a:spLocks noChangeArrowheads="1"/>
          </p:cNvSpPr>
          <p:nvPr/>
        </p:nvSpPr>
        <p:spPr bwMode="auto">
          <a:xfrm>
            <a:off x="2928926" y="5715016"/>
            <a:ext cx="3000396"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21</a:t>
            </a:r>
            <a:endParaRPr lang="zh-CN" altLang="en-US" sz="1800">
              <a:solidFill>
                <a:srgbClr val="0000FF"/>
              </a:solidFill>
              <a:latin typeface="Consolas" pitchFamily="49" charset="0"/>
              <a:cs typeface="Consolas" pitchFamily="49" charset="0"/>
            </a:endParaRPr>
          </a:p>
        </p:txBody>
      </p:sp>
      <p:cxnSp>
        <p:nvCxnSpPr>
          <p:cNvPr id="46" name="直接连接符 45"/>
          <p:cNvCxnSpPr>
            <a:stCxn id="39" idx="2"/>
          </p:cNvCxnSpPr>
          <p:nvPr/>
        </p:nvCxnSpPr>
        <p:spPr>
          <a:xfrm rot="16200000" flipH="1">
            <a:off x="3589727" y="5447123"/>
            <a:ext cx="357190" cy="178595"/>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8" name="直接箭头连接符 47"/>
          <p:cNvCxnSpPr>
            <a:stCxn id="33" idx="2"/>
          </p:cNvCxnSpPr>
          <p:nvPr/>
        </p:nvCxnSpPr>
        <p:spPr>
          <a:xfrm rot="5400000">
            <a:off x="4321967" y="4607727"/>
            <a:ext cx="1714512" cy="500066"/>
          </a:xfrm>
          <a:prstGeom prst="straightConnector1">
            <a:avLst/>
          </a:prstGeom>
          <a:ln>
            <a:tailEnd type="none"/>
          </a:ln>
        </p:spPr>
        <p:style>
          <a:lnRef idx="2">
            <a:schemeClr val="accent5"/>
          </a:lnRef>
          <a:fillRef idx="0">
            <a:schemeClr val="accent5"/>
          </a:fillRef>
          <a:effectRef idx="1">
            <a:schemeClr val="accent5"/>
          </a:effectRef>
          <a:fontRef idx="minor">
            <a:schemeClr val="tx1"/>
          </a:fontRef>
        </p:style>
      </p:cxnSp>
      <p:sp>
        <p:nvSpPr>
          <p:cNvPr id="49" name="TextBox 48"/>
          <p:cNvSpPr txBox="1"/>
          <p:nvPr/>
        </p:nvSpPr>
        <p:spPr>
          <a:xfrm>
            <a:off x="5786446" y="4572008"/>
            <a:ext cx="3000396" cy="400110"/>
          </a:xfrm>
          <a:prstGeom prst="rect">
            <a:avLst/>
          </a:prstGeom>
          <a:noFill/>
        </p:spPr>
        <p:txBody>
          <a:bodyPr wrap="square" rtlCol="0">
            <a:spAutoFit/>
          </a:bodyPr>
          <a:lstStyle/>
          <a:p>
            <a:pPr algn="l"/>
            <a:r>
              <a:rPr lang="en-US" altLang="zh-CN" sz="2000" smtClean="0">
                <a:solidFill>
                  <a:srgbClr val="C00000"/>
                </a:solidFill>
                <a:latin typeface="Consolas" pitchFamily="49" charset="0"/>
                <a:ea typeface="仿宋" pitchFamily="49" charset="-122"/>
                <a:cs typeface="Consolas" pitchFamily="49" charset="0"/>
              </a:rPr>
              <a:t>WPL=(3+4)*3+6*2+8=41</a:t>
            </a:r>
            <a:endParaRPr lang="zh-CN" altLang="en-US" sz="2000">
              <a:solidFill>
                <a:srgbClr val="C00000"/>
              </a:solidFill>
              <a:latin typeface="Consolas" pitchFamily="49" charset="0"/>
              <a:ea typeface="仿宋" pitchFamily="49" charset="-122"/>
              <a:cs typeface="Consolas" pitchFamily="49" charset="0"/>
            </a:endParaRPr>
          </a:p>
        </p:txBody>
      </p:sp>
      <p:sp>
        <p:nvSpPr>
          <p:cNvPr id="50" name="Text Box 2051"/>
          <p:cNvSpPr txBox="1">
            <a:spLocks noChangeArrowheads="1"/>
          </p:cNvSpPr>
          <p:nvPr/>
        </p:nvSpPr>
        <p:spPr bwMode="auto">
          <a:xfrm>
            <a:off x="1571604" y="6286520"/>
            <a:ext cx="4286280"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FF0000"/>
                </a:solidFill>
                <a:latin typeface="Consolas" pitchFamily="49" charset="0"/>
                <a:ea typeface="方正启体简体" pitchFamily="65" charset="-122"/>
                <a:cs typeface="Consolas" pitchFamily="49" charset="0"/>
              </a:rPr>
              <a:t>显然采用</a:t>
            </a:r>
            <a:r>
              <a:rPr lang="en-US" altLang="zh-CN" sz="1800" i="1" dirty="0">
                <a:solidFill>
                  <a:srgbClr val="FF0000"/>
                </a:solidFill>
                <a:latin typeface="Consolas" pitchFamily="49" charset="0"/>
                <a:ea typeface="方正启体简体" pitchFamily="65" charset="-122"/>
                <a:cs typeface="Consolas" pitchFamily="49" charset="0"/>
              </a:rPr>
              <a:t>k</a:t>
            </a:r>
            <a:r>
              <a:rPr lang="zh-CN" altLang="en-US" sz="1800" dirty="0">
                <a:solidFill>
                  <a:srgbClr val="FF0000"/>
                </a:solidFill>
                <a:latin typeface="Consolas" pitchFamily="49" charset="0"/>
                <a:ea typeface="方正启体简体" pitchFamily="65" charset="-122"/>
                <a:cs typeface="Consolas" pitchFamily="49" charset="0"/>
              </a:rPr>
              <a:t>叉</a:t>
            </a:r>
            <a:r>
              <a:rPr lang="zh-CN" altLang="en-US" sz="1800">
                <a:solidFill>
                  <a:srgbClr val="FF0000"/>
                </a:solidFill>
                <a:latin typeface="Consolas" pitchFamily="49" charset="0"/>
                <a:ea typeface="方正启体简体" pitchFamily="65" charset="-122"/>
                <a:cs typeface="Consolas" pitchFamily="49" charset="0"/>
              </a:rPr>
              <a:t>哈夫曼</a:t>
            </a:r>
            <a:r>
              <a:rPr lang="zh-CN" altLang="en-US" sz="1800" smtClean="0">
                <a:solidFill>
                  <a:srgbClr val="FF0000"/>
                </a:solidFill>
                <a:latin typeface="Consolas" pitchFamily="49" charset="0"/>
                <a:ea typeface="方正启体简体" pitchFamily="65" charset="-122"/>
                <a:cs typeface="Consolas" pitchFamily="49" charset="0"/>
              </a:rPr>
              <a:t>树的归并方案。</a:t>
            </a:r>
            <a:endParaRPr lang="en-US" altLang="zh-CN" sz="1800" smtClean="0">
              <a:solidFill>
                <a:srgbClr val="FF0000"/>
              </a:solidFill>
              <a:latin typeface="Consolas" pitchFamily="49" charset="0"/>
              <a:ea typeface="方正启体简体" pitchFamily="65" charset="-122"/>
              <a:cs typeface="Consolas" pitchFamily="49" charset="0"/>
            </a:endParaRPr>
          </a:p>
        </p:txBody>
      </p:sp>
      <p:sp>
        <p:nvSpPr>
          <p:cNvPr id="42" name="灯片编号占位符 41"/>
          <p:cNvSpPr>
            <a:spLocks noGrp="1"/>
          </p:cNvSpPr>
          <p:nvPr>
            <p:ph type="sldNum" sz="quarter" idx="12"/>
          </p:nvPr>
        </p:nvSpPr>
        <p:spPr/>
        <p:txBody>
          <a:bodyPr/>
          <a:lstStyle/>
          <a:p>
            <a:fld id="{61B62B3A-2870-408C-9F18-2C674C90AA9B}" type="slidenum">
              <a:rPr lang="en-US" altLang="zh-CN" smtClean="0"/>
              <a:pPr/>
              <a:t>44</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grpId="1" nodeType="clickEffect">
                                  <p:stCondLst>
                                    <p:cond delay="0"/>
                                  </p:stCondLst>
                                  <p:childTnLst>
                                    <p:animEffect transition="out" filter="wipe(down)">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4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2" grpId="0" animBg="1"/>
      <p:bldP spid="13" grpId="0" animBg="1"/>
      <p:bldP spid="16" grpId="0" animBg="1"/>
      <p:bldP spid="21" grpId="0"/>
      <p:bldP spid="22" grpId="0"/>
      <p:bldP spid="23" grpId="0"/>
      <p:bldP spid="24" grpId="0" animBg="1"/>
      <p:bldP spid="24" grpId="1" animBg="1"/>
      <p:bldP spid="25" grpId="0" animBg="1"/>
      <p:bldP spid="25" grpId="1" animBg="1"/>
      <p:bldP spid="26" grpId="0" animBg="1"/>
      <p:bldP spid="26" grpId="1" animBg="1"/>
      <p:bldP spid="27" grpId="0"/>
      <p:bldP spid="28" grpId="0"/>
      <p:bldP spid="29" grpId="0"/>
      <p:bldP spid="30" grpId="0" animBg="1"/>
      <p:bldP spid="31" grpId="0" animBg="1"/>
      <p:bldP spid="32" grpId="0" animBg="1"/>
      <p:bldP spid="33" grpId="0" animBg="1"/>
      <p:bldP spid="34" grpId="0" animBg="1"/>
      <p:bldP spid="39" grpId="0" animBg="1"/>
      <p:bldP spid="44" grpId="0" animBg="1"/>
      <p:bldP spid="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051"/>
          <p:cNvSpPr txBox="1">
            <a:spLocks noChangeArrowheads="1"/>
          </p:cNvSpPr>
          <p:nvPr/>
        </p:nvSpPr>
        <p:spPr bwMode="auto">
          <a:xfrm>
            <a:off x="928662" y="500042"/>
            <a:ext cx="5786478" cy="400110"/>
          </a:xfrm>
          <a:prstGeom prst="rect">
            <a:avLst/>
          </a:prstGeom>
          <a:noFill/>
          <a:ln w="38100" algn="ctr">
            <a:noFill/>
            <a:miter lim="800000"/>
            <a:headEnd/>
            <a:tailEnd/>
          </a:ln>
          <a:effectLst/>
        </p:spPr>
        <p:txBody>
          <a:bodyPr wrap="square">
            <a:spAutoFit/>
          </a:bodyPr>
          <a:lstStyle/>
          <a:p>
            <a:pPr algn="l">
              <a:spcBef>
                <a:spcPct val="50000"/>
              </a:spcBef>
            </a:pPr>
            <a:r>
              <a:rPr lang="zh-CN" altLang="en-US" sz="2000" smtClean="0">
                <a:solidFill>
                  <a:srgbClr val="FF0000"/>
                </a:solidFill>
                <a:latin typeface="Consolas" pitchFamily="49" charset="0"/>
                <a:ea typeface="楷体" pitchFamily="49" charset="-122"/>
                <a:cs typeface="Consolas" pitchFamily="49" charset="0"/>
              </a:rPr>
              <a:t>采</a:t>
            </a:r>
            <a:r>
              <a:rPr lang="zh-CN" altLang="en-US" sz="2000" dirty="0">
                <a:solidFill>
                  <a:srgbClr val="FF0000"/>
                </a:solidFill>
                <a:latin typeface="Consolas" pitchFamily="49" charset="0"/>
                <a:ea typeface="楷体" pitchFamily="49" charset="-122"/>
                <a:cs typeface="Consolas" pitchFamily="49" charset="0"/>
              </a:rPr>
              <a:t>用</a:t>
            </a:r>
            <a:r>
              <a:rPr lang="en-US" altLang="zh-CN" sz="2000" i="1" dirty="0">
                <a:solidFill>
                  <a:srgbClr val="FF0000"/>
                </a:solidFill>
                <a:latin typeface="Consolas" pitchFamily="49" charset="0"/>
                <a:ea typeface="楷体" pitchFamily="49" charset="-122"/>
                <a:cs typeface="Consolas" pitchFamily="49" charset="0"/>
              </a:rPr>
              <a:t>k</a:t>
            </a:r>
            <a:r>
              <a:rPr lang="zh-CN" altLang="en-US" sz="2000" dirty="0">
                <a:solidFill>
                  <a:srgbClr val="FF0000"/>
                </a:solidFill>
                <a:latin typeface="Consolas" pitchFamily="49" charset="0"/>
                <a:ea typeface="楷体" pitchFamily="49" charset="-122"/>
                <a:cs typeface="Consolas" pitchFamily="49" charset="0"/>
              </a:rPr>
              <a:t>叉</a:t>
            </a:r>
            <a:r>
              <a:rPr lang="zh-CN" altLang="en-US" sz="2000">
                <a:solidFill>
                  <a:srgbClr val="FF0000"/>
                </a:solidFill>
                <a:latin typeface="Consolas" pitchFamily="49" charset="0"/>
                <a:ea typeface="楷体" pitchFamily="49" charset="-122"/>
                <a:cs typeface="Consolas" pitchFamily="49" charset="0"/>
              </a:rPr>
              <a:t>哈夫曼</a:t>
            </a:r>
            <a:r>
              <a:rPr lang="zh-CN" altLang="en-US" sz="2000" smtClean="0">
                <a:solidFill>
                  <a:srgbClr val="FF0000"/>
                </a:solidFill>
                <a:latin typeface="Consolas" pitchFamily="49" charset="0"/>
                <a:ea typeface="楷体" pitchFamily="49" charset="-122"/>
                <a:cs typeface="Consolas" pitchFamily="49" charset="0"/>
              </a:rPr>
              <a:t>树的归并方案 </a:t>
            </a:r>
            <a:r>
              <a:rPr lang="zh-CN" altLang="en-US" sz="2000" smtClean="0">
                <a:solidFill>
                  <a:srgbClr val="FF0000"/>
                </a:solidFill>
                <a:latin typeface="Consolas" pitchFamily="49" charset="0"/>
                <a:ea typeface="楷体" pitchFamily="49" charset="-122"/>
                <a:cs typeface="Consolas" pitchFamily="49" charset="0"/>
                <a:sym typeface="Wingdings"/>
              </a:rPr>
              <a:t> </a:t>
            </a:r>
            <a:r>
              <a:rPr kumimoji="1" lang="zh-CN" altLang="en-US" sz="2000" smtClean="0">
                <a:solidFill>
                  <a:srgbClr val="FF0000"/>
                </a:solidFill>
                <a:latin typeface="方正启体简体" pitchFamily="65" charset="-122"/>
                <a:ea typeface="方正启体简体" pitchFamily="65" charset="-122"/>
                <a:cs typeface="Consolas" pitchFamily="49" charset="0"/>
              </a:rPr>
              <a:t>最佳归并树</a:t>
            </a:r>
            <a:r>
              <a:rPr lang="zh-CN" altLang="en-US" sz="2000" smtClean="0">
                <a:solidFill>
                  <a:srgbClr val="FF0000"/>
                </a:solidFill>
                <a:latin typeface="Consolas" pitchFamily="49" charset="0"/>
                <a:ea typeface="楷体" pitchFamily="49" charset="-122"/>
                <a:cs typeface="Consolas" pitchFamily="49" charset="0"/>
              </a:rPr>
              <a:t>。</a:t>
            </a:r>
            <a:endParaRPr lang="en-US" altLang="zh-CN" sz="2000" smtClean="0">
              <a:solidFill>
                <a:srgbClr val="FF0000"/>
              </a:solidFill>
              <a:latin typeface="Consolas" pitchFamily="49" charset="0"/>
              <a:ea typeface="楷体" pitchFamily="49" charset="-122"/>
              <a:cs typeface="Consolas" pitchFamily="49" charset="0"/>
            </a:endParaRPr>
          </a:p>
        </p:txBody>
      </p:sp>
      <p:grpSp>
        <p:nvGrpSpPr>
          <p:cNvPr id="2" name="组合 20"/>
          <p:cNvGrpSpPr/>
          <p:nvPr/>
        </p:nvGrpSpPr>
        <p:grpSpPr>
          <a:xfrm>
            <a:off x="1928794" y="3357562"/>
            <a:ext cx="2663825" cy="1006476"/>
            <a:chOff x="2181239" y="3579823"/>
            <a:chExt cx="2663825" cy="1006476"/>
          </a:xfrm>
        </p:grpSpPr>
        <p:grpSp>
          <p:nvGrpSpPr>
            <p:cNvPr id="3" name="组合 18"/>
            <p:cNvGrpSpPr/>
            <p:nvPr/>
          </p:nvGrpSpPr>
          <p:grpSpPr>
            <a:xfrm>
              <a:off x="2181239" y="3579823"/>
              <a:ext cx="2663825" cy="287338"/>
              <a:chOff x="2181239" y="2651129"/>
              <a:chExt cx="2663825" cy="287338"/>
            </a:xfrm>
          </p:grpSpPr>
          <p:sp>
            <p:nvSpPr>
              <p:cNvPr id="22532" name="Rectangle 2052"/>
              <p:cNvSpPr>
                <a:spLocks noChangeArrowheads="1"/>
              </p:cNvSpPr>
              <p:nvPr/>
            </p:nvSpPr>
            <p:spPr bwMode="auto">
              <a:xfrm>
                <a:off x="2181239" y="2651129"/>
                <a:ext cx="503237"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2533" name="Rectangle 2053"/>
              <p:cNvSpPr>
                <a:spLocks noChangeArrowheads="1"/>
              </p:cNvSpPr>
              <p:nvPr/>
            </p:nvSpPr>
            <p:spPr bwMode="auto">
              <a:xfrm>
                <a:off x="2901964" y="2651129"/>
                <a:ext cx="503237"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2534" name="Rectangle 2054"/>
              <p:cNvSpPr>
                <a:spLocks noChangeArrowheads="1"/>
              </p:cNvSpPr>
              <p:nvPr/>
            </p:nvSpPr>
            <p:spPr bwMode="auto">
              <a:xfrm>
                <a:off x="3621101" y="2651129"/>
                <a:ext cx="503238"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2535" name="Rectangle 2055"/>
              <p:cNvSpPr>
                <a:spLocks noChangeArrowheads="1"/>
              </p:cNvSpPr>
              <p:nvPr/>
            </p:nvSpPr>
            <p:spPr bwMode="auto">
              <a:xfrm>
                <a:off x="4341826" y="2651129"/>
                <a:ext cx="503238"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grpSp>
        <p:grpSp>
          <p:nvGrpSpPr>
            <p:cNvPr id="4" name="组合 16"/>
            <p:cNvGrpSpPr/>
            <p:nvPr/>
          </p:nvGrpSpPr>
          <p:grpSpPr>
            <a:xfrm>
              <a:off x="2468576" y="3867161"/>
              <a:ext cx="1584325" cy="719138"/>
              <a:chOff x="2468576" y="2152649"/>
              <a:chExt cx="1584325" cy="719138"/>
            </a:xfrm>
          </p:grpSpPr>
          <p:sp>
            <p:nvSpPr>
              <p:cNvPr id="22536" name="Rectangle 2056"/>
              <p:cNvSpPr>
                <a:spLocks noChangeArrowheads="1"/>
              </p:cNvSpPr>
              <p:nvPr/>
            </p:nvSpPr>
            <p:spPr bwMode="auto">
              <a:xfrm>
                <a:off x="2540014" y="2584449"/>
                <a:ext cx="503237"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2537" name="Rectangle 2057"/>
              <p:cNvSpPr>
                <a:spLocks noChangeArrowheads="1"/>
              </p:cNvSpPr>
              <p:nvPr/>
            </p:nvSpPr>
            <p:spPr bwMode="auto">
              <a:xfrm>
                <a:off x="3044839" y="2584449"/>
                <a:ext cx="503237" cy="287337"/>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2538" name="Rectangle 2058"/>
              <p:cNvSpPr>
                <a:spLocks noChangeArrowheads="1"/>
              </p:cNvSpPr>
              <p:nvPr/>
            </p:nvSpPr>
            <p:spPr bwMode="auto">
              <a:xfrm>
                <a:off x="3549664" y="2584449"/>
                <a:ext cx="503237" cy="287337"/>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2540" name="Line 2060"/>
              <p:cNvSpPr>
                <a:spLocks noChangeShapeType="1"/>
              </p:cNvSpPr>
              <p:nvPr/>
            </p:nvSpPr>
            <p:spPr bwMode="auto">
              <a:xfrm>
                <a:off x="2468576" y="2152649"/>
                <a:ext cx="287338"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541" name="Line 2061"/>
              <p:cNvSpPr>
                <a:spLocks noChangeShapeType="1"/>
              </p:cNvSpPr>
              <p:nvPr/>
            </p:nvSpPr>
            <p:spPr bwMode="auto">
              <a:xfrm>
                <a:off x="3189301" y="2152649"/>
                <a:ext cx="0"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542" name="Line 2062"/>
              <p:cNvSpPr>
                <a:spLocks noChangeShapeType="1"/>
              </p:cNvSpPr>
              <p:nvPr/>
            </p:nvSpPr>
            <p:spPr bwMode="auto">
              <a:xfrm flipH="1">
                <a:off x="3621101" y="2152649"/>
                <a:ext cx="287338"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grpSp>
      </p:grpSp>
      <p:sp>
        <p:nvSpPr>
          <p:cNvPr id="22543" name="Text Box 2063"/>
          <p:cNvSpPr txBox="1">
            <a:spLocks noChangeArrowheads="1"/>
          </p:cNvSpPr>
          <p:nvPr/>
        </p:nvSpPr>
        <p:spPr bwMode="auto">
          <a:xfrm>
            <a:off x="4268801" y="4227523"/>
            <a:ext cx="2232025" cy="646331"/>
          </a:xfrm>
          <a:prstGeom prst="rect">
            <a:avLst/>
          </a:prstGeom>
          <a:noFill/>
          <a:ln w="38100" algn="ctr">
            <a:noFill/>
            <a:miter lim="800000"/>
            <a:headEnd/>
            <a:tailEnd/>
          </a:ln>
          <a:effectLst/>
        </p:spPr>
        <p:txBody>
          <a:bodyPr>
            <a:spAutoFit/>
          </a:bodyPr>
          <a:lstStyle/>
          <a:p>
            <a:pPr>
              <a:spcBef>
                <a:spcPct val="50000"/>
              </a:spcBef>
            </a:pPr>
            <a:r>
              <a:rPr lang="zh-CN" altLang="en-US" sz="1800" dirty="0">
                <a:solidFill>
                  <a:srgbClr val="0000FF"/>
                </a:solidFill>
                <a:latin typeface="Consolas" pitchFamily="49" charset="0"/>
                <a:ea typeface="仿宋" pitchFamily="49" charset="-122"/>
                <a:cs typeface="Consolas" pitchFamily="49" charset="0"/>
              </a:rPr>
              <a:t>剩下只有</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个归并</a:t>
            </a:r>
            <a:r>
              <a:rPr lang="zh-CN" altLang="en-US" sz="1800">
                <a:solidFill>
                  <a:srgbClr val="0000FF"/>
                </a:solidFill>
                <a:latin typeface="Consolas" pitchFamily="49" charset="0"/>
                <a:ea typeface="仿宋" pitchFamily="49" charset="-122"/>
                <a:cs typeface="Consolas" pitchFamily="49" charset="0"/>
              </a:rPr>
              <a:t>段</a:t>
            </a:r>
            <a:r>
              <a:rPr lang="zh-CN" altLang="en-US" sz="1800" smtClean="0">
                <a:solidFill>
                  <a:srgbClr val="0000FF"/>
                </a:solidFill>
                <a:latin typeface="Consolas" pitchFamily="49" charset="0"/>
                <a:ea typeface="仿宋" pitchFamily="49" charset="-122"/>
                <a:cs typeface="Consolas" pitchFamily="49" charset="0"/>
              </a:rPr>
              <a:t>了，怎么办</a:t>
            </a:r>
            <a:r>
              <a:rPr lang="zh-CN" altLang="en-US" sz="1800" dirty="0">
                <a:solidFill>
                  <a:srgbClr val="FF0000"/>
                </a:solidFill>
                <a:latin typeface="Consolas" pitchFamily="49" charset="0"/>
                <a:ea typeface="仿宋" pitchFamily="49" charset="-122"/>
                <a:cs typeface="Consolas" pitchFamily="49" charset="0"/>
              </a:rPr>
              <a:t>？</a:t>
            </a:r>
          </a:p>
        </p:txBody>
      </p:sp>
      <p:sp>
        <p:nvSpPr>
          <p:cNvPr id="16" name="TextBox 15"/>
          <p:cNvSpPr txBox="1"/>
          <p:nvPr/>
        </p:nvSpPr>
        <p:spPr>
          <a:xfrm>
            <a:off x="1000100" y="2643182"/>
            <a:ext cx="4714908"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sym typeface="Wingdings"/>
              </a:rPr>
              <a:t>  </a:t>
            </a:r>
            <a:r>
              <a:rPr lang="zh-CN" altLang="en-US" sz="1800" smtClean="0">
                <a:solidFill>
                  <a:srgbClr val="0000FF"/>
                </a:solidFill>
                <a:latin typeface="Consolas" pitchFamily="49" charset="0"/>
                <a:ea typeface="楷体" pitchFamily="49" charset="-122"/>
                <a:cs typeface="Consolas" pitchFamily="49" charset="0"/>
              </a:rPr>
              <a:t>存在的问题（假设</a:t>
            </a:r>
            <a:r>
              <a:rPr lang="en-US" altLang="zh-CN" sz="1800" i="1"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cs typeface="Consolas" pitchFamily="49" charset="0"/>
            </a:endParaRPr>
          </a:p>
        </p:txBody>
      </p:sp>
      <p:sp>
        <p:nvSpPr>
          <p:cNvPr id="20" name="TextBox 19"/>
          <p:cNvSpPr txBox="1"/>
          <p:nvPr/>
        </p:nvSpPr>
        <p:spPr>
          <a:xfrm>
            <a:off x="1071538" y="1000108"/>
            <a:ext cx="6858048" cy="9643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400"/>
              </a:lnSpc>
              <a:buBlip>
                <a:blip r:embed="rId3"/>
              </a:buBlip>
            </a:pPr>
            <a:r>
              <a:rPr lang="en-US" altLang="zh-CN" sz="1800" smtClean="0">
                <a:solidFill>
                  <a:srgbClr val="0000FF"/>
                </a:solidFill>
                <a:latin typeface="Consolas" pitchFamily="49" charset="0"/>
                <a:ea typeface="仿宋" pitchFamily="49" charset="-122"/>
                <a:cs typeface="Consolas" pitchFamily="49" charset="0"/>
              </a:rPr>
              <a:t>WPL</a:t>
            </a:r>
            <a:r>
              <a:rPr lang="zh-CN" altLang="en-US" sz="1800" smtClean="0">
                <a:solidFill>
                  <a:srgbClr val="0000FF"/>
                </a:solidFill>
                <a:latin typeface="Consolas" pitchFamily="49" charset="0"/>
                <a:ea typeface="仿宋" pitchFamily="49" charset="-122"/>
                <a:cs typeface="Consolas" pitchFamily="49" charset="0"/>
              </a:rPr>
              <a:t>最小</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400"/>
              </a:lnSpc>
              <a:buBlip>
                <a:blip r:embed="rId3"/>
              </a:buBlip>
            </a:pPr>
            <a:r>
              <a:rPr lang="zh-CN" altLang="en-US" sz="1800" smtClean="0">
                <a:solidFill>
                  <a:srgbClr val="0000FF"/>
                </a:solidFill>
                <a:latin typeface="Consolas" pitchFamily="49" charset="0"/>
                <a:ea typeface="仿宋" pitchFamily="49" charset="-122"/>
                <a:cs typeface="Consolas" pitchFamily="49" charset="0"/>
              </a:rPr>
              <a:t>在内存中归并时，利用败者树减少关键字比较次数</a:t>
            </a:r>
            <a:endParaRPr lang="zh-CN" altLang="en-US" sz="1800">
              <a:solidFill>
                <a:srgbClr val="0000FF"/>
              </a:solidFill>
              <a:latin typeface="Consolas" pitchFamily="49" charset="0"/>
              <a:ea typeface="仿宋" pitchFamily="49" charset="-122"/>
              <a:cs typeface="Consolas" pitchFamily="49" charset="0"/>
            </a:endParaRPr>
          </a:p>
        </p:txBody>
      </p:sp>
      <p:sp>
        <p:nvSpPr>
          <p:cNvPr id="21" name="灯片编号占位符 20"/>
          <p:cNvSpPr>
            <a:spLocks noGrp="1"/>
          </p:cNvSpPr>
          <p:nvPr>
            <p:ph type="sldNum" sz="quarter" idx="12"/>
          </p:nvPr>
        </p:nvSpPr>
        <p:spPr/>
        <p:txBody>
          <a:bodyPr/>
          <a:lstStyle/>
          <a:p>
            <a:fld id="{61B62B3A-2870-408C-9F18-2C674C90AA9B}" type="slidenum">
              <a:rPr lang="en-US" altLang="zh-CN" smtClean="0"/>
              <a:pPr/>
              <a:t>45</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285720" y="357166"/>
            <a:ext cx="7072362"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FF0000"/>
                </a:solidFill>
                <a:latin typeface="Consolas" pitchFamily="49" charset="0"/>
                <a:ea typeface="楷体" pitchFamily="49" charset="-122"/>
                <a:cs typeface="Consolas" pitchFamily="49" charset="0"/>
              </a:rPr>
              <a:t>解决的方法是加虚段（长度为</a:t>
            </a:r>
            <a:r>
              <a:rPr lang="en-US" altLang="zh-CN" sz="1800">
                <a:solidFill>
                  <a:srgbClr val="FF0000"/>
                </a:solidFill>
                <a:latin typeface="Consolas" pitchFamily="49" charset="0"/>
                <a:ea typeface="楷体" pitchFamily="49" charset="-122"/>
                <a:cs typeface="Consolas" pitchFamily="49" charset="0"/>
              </a:rPr>
              <a:t>0</a:t>
            </a:r>
            <a:r>
              <a:rPr lang="zh-CN" altLang="en-US" sz="1800" smtClean="0">
                <a:solidFill>
                  <a:srgbClr val="FF0000"/>
                </a:solidFill>
                <a:latin typeface="Consolas" pitchFamily="49" charset="0"/>
                <a:ea typeface="楷体" pitchFamily="49" charset="-122"/>
                <a:cs typeface="Consolas" pitchFamily="49" charset="0"/>
              </a:rPr>
              <a:t>的段），每次恰好</a:t>
            </a:r>
            <a:r>
              <a:rPr lang="en-US" altLang="zh-CN" sz="1800" i="1" smtClean="0">
                <a:solidFill>
                  <a:srgbClr val="FF0000"/>
                </a:solidFill>
                <a:latin typeface="Consolas" pitchFamily="49" charset="0"/>
                <a:ea typeface="楷体" pitchFamily="49" charset="-122"/>
                <a:cs typeface="Consolas" pitchFamily="49" charset="0"/>
              </a:rPr>
              <a:t>k</a:t>
            </a:r>
            <a:r>
              <a:rPr lang="zh-CN" altLang="en-US" sz="1800" smtClean="0">
                <a:solidFill>
                  <a:srgbClr val="FF0000"/>
                </a:solidFill>
                <a:latin typeface="Consolas" pitchFamily="49" charset="0"/>
                <a:ea typeface="楷体" pitchFamily="49" charset="-122"/>
                <a:cs typeface="Consolas" pitchFamily="49" charset="0"/>
              </a:rPr>
              <a:t>个段进行归并！</a:t>
            </a:r>
            <a:endParaRPr lang="zh-CN" altLang="en-US" sz="1800" dirty="0">
              <a:solidFill>
                <a:srgbClr val="FF0000"/>
              </a:solidFill>
              <a:latin typeface="Consolas" pitchFamily="49" charset="0"/>
              <a:ea typeface="楷体" pitchFamily="49" charset="-122"/>
              <a:cs typeface="Consolas" pitchFamily="49" charset="0"/>
            </a:endParaRPr>
          </a:p>
        </p:txBody>
      </p:sp>
      <p:sp>
        <p:nvSpPr>
          <p:cNvPr id="86021" name="Text Box 5"/>
          <p:cNvSpPr txBox="1">
            <a:spLocks noChangeArrowheads="1"/>
          </p:cNvSpPr>
          <p:nvPr/>
        </p:nvSpPr>
        <p:spPr bwMode="auto">
          <a:xfrm>
            <a:off x="1071539" y="1428736"/>
            <a:ext cx="4357718" cy="369332"/>
          </a:xfrm>
          <a:prstGeom prst="rect">
            <a:avLst/>
          </a:prstGeom>
          <a:noFill/>
          <a:ln w="38100" algn="ctr">
            <a:noFill/>
            <a:miter lim="800000"/>
            <a:headEnd/>
            <a:tailEnd/>
          </a:ln>
          <a:effectLst/>
        </p:spPr>
        <p:txBody>
          <a:bodyPr wrap="square">
            <a:spAutoFit/>
          </a:bodyPr>
          <a:lstStyle/>
          <a:p>
            <a:pPr algn="l">
              <a:spcBef>
                <a:spcPct val="50000"/>
              </a:spcBef>
            </a:pPr>
            <a:r>
              <a:rPr kumimoji="1" lang="zh-CN" altLang="en-US" sz="1800" dirty="0">
                <a:solidFill>
                  <a:srgbClr val="0000FF"/>
                </a:solidFill>
                <a:latin typeface="Consolas" pitchFamily="49" charset="0"/>
                <a:ea typeface="仿宋" pitchFamily="49" charset="-122"/>
                <a:cs typeface="Consolas" pitchFamily="49" charset="0"/>
              </a:rPr>
              <a:t>应加</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i="1" dirty="0">
                <a:solidFill>
                  <a:srgbClr val="FF00FF"/>
                </a:solidFill>
                <a:latin typeface="Consolas" pitchFamily="49" charset="0"/>
                <a:ea typeface="仿宋" pitchFamily="49" charset="-122"/>
                <a:cs typeface="Consolas" pitchFamily="49" charset="0"/>
              </a:rPr>
              <a:t>k</a:t>
            </a:r>
            <a:r>
              <a:rPr kumimoji="1" lang="en-US" altLang="zh-CN" sz="1800" dirty="0">
                <a:solidFill>
                  <a:srgbClr val="FF00FF"/>
                </a:solidFill>
                <a:latin typeface="Consolas" pitchFamily="49" charset="0"/>
                <a:ea typeface="仿宋" pitchFamily="49" charset="-122"/>
                <a:cs typeface="Consolas" pitchFamily="49" charset="0"/>
              </a:rPr>
              <a:t>-1)-(</a:t>
            </a:r>
            <a:r>
              <a:rPr kumimoji="1" lang="en-US" altLang="zh-CN" sz="1800" i="1" dirty="0">
                <a:solidFill>
                  <a:srgbClr val="FF00FF"/>
                </a:solidFill>
                <a:latin typeface="Consolas" pitchFamily="49" charset="0"/>
                <a:ea typeface="仿宋" pitchFamily="49" charset="-122"/>
                <a:cs typeface="Consolas" pitchFamily="49" charset="0"/>
              </a:rPr>
              <a:t>m</a:t>
            </a:r>
            <a:r>
              <a:rPr kumimoji="1" lang="en-US" altLang="zh-CN" sz="1800" dirty="0">
                <a:solidFill>
                  <a:srgbClr val="FF00FF"/>
                </a:solidFill>
                <a:latin typeface="Consolas" pitchFamily="49" charset="0"/>
                <a:ea typeface="仿宋" pitchFamily="49" charset="-122"/>
                <a:cs typeface="Consolas" pitchFamily="49" charset="0"/>
              </a:rPr>
              <a:t>-1)</a:t>
            </a:r>
            <a:r>
              <a:rPr kumimoji="1" lang="en-US" altLang="zh-CN" sz="1800" i="1"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Mod</a:t>
            </a:r>
            <a:r>
              <a:rPr kumimoji="1" lang="en-US" altLang="zh-CN" sz="1800" i="1"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i="1" dirty="0">
                <a:solidFill>
                  <a:srgbClr val="FF00FF"/>
                </a:solidFill>
                <a:latin typeface="Consolas" pitchFamily="49" charset="0"/>
                <a:ea typeface="仿宋" pitchFamily="49" charset="-122"/>
                <a:cs typeface="Consolas" pitchFamily="49" charset="0"/>
              </a:rPr>
              <a:t>k</a:t>
            </a:r>
            <a:r>
              <a:rPr kumimoji="1" lang="en-US" altLang="zh-CN" sz="1800" dirty="0">
                <a:solidFill>
                  <a:srgbClr val="FF00FF"/>
                </a:solidFill>
                <a:latin typeface="Consolas" pitchFamily="49" charset="0"/>
                <a:ea typeface="仿宋" pitchFamily="49" charset="-122"/>
                <a:cs typeface="Consolas" pitchFamily="49" charset="0"/>
              </a:rPr>
              <a:t>-1</a:t>
            </a:r>
            <a:r>
              <a:rPr kumimoji="1" lang="en-US" altLang="zh-CN" sz="1800">
                <a:solidFill>
                  <a:srgbClr val="FF00FF"/>
                </a:solidFill>
                <a:latin typeface="Consolas" pitchFamily="49" charset="0"/>
                <a:ea typeface="仿宋" pitchFamily="49" charset="-122"/>
                <a:cs typeface="Consolas" pitchFamily="49" charset="0"/>
              </a:rPr>
              <a:t>)</a:t>
            </a:r>
            <a:r>
              <a:rPr kumimoji="1" lang="zh-CN" altLang="en-US" sz="1800" smtClean="0">
                <a:solidFill>
                  <a:srgbClr val="0000FF"/>
                </a:solidFill>
                <a:latin typeface="Consolas" pitchFamily="49" charset="0"/>
                <a:ea typeface="仿宋" pitchFamily="49" charset="-122"/>
                <a:cs typeface="Consolas" pitchFamily="49" charset="0"/>
              </a:rPr>
              <a:t>个虚</a:t>
            </a:r>
            <a:r>
              <a:rPr kumimoji="1" lang="zh-CN" altLang="en-US" sz="1800" dirty="0">
                <a:solidFill>
                  <a:srgbClr val="0000FF"/>
                </a:solidFill>
                <a:latin typeface="Consolas" pitchFamily="49" charset="0"/>
                <a:ea typeface="仿宋" pitchFamily="49" charset="-122"/>
                <a:cs typeface="Consolas" pitchFamily="49" charset="0"/>
              </a:rPr>
              <a:t>段</a:t>
            </a:r>
          </a:p>
        </p:txBody>
      </p:sp>
      <p:grpSp>
        <p:nvGrpSpPr>
          <p:cNvPr id="2" name="组合 24"/>
          <p:cNvGrpSpPr/>
          <p:nvPr/>
        </p:nvGrpSpPr>
        <p:grpSpPr>
          <a:xfrm>
            <a:off x="5187978" y="3355975"/>
            <a:ext cx="1584325" cy="719138"/>
            <a:chOff x="1619250" y="3427413"/>
            <a:chExt cx="1584325" cy="719138"/>
          </a:xfrm>
        </p:grpSpPr>
        <p:sp>
          <p:nvSpPr>
            <p:cNvPr id="86051" name="Rectangle 35"/>
            <p:cNvSpPr>
              <a:spLocks noChangeArrowheads="1"/>
            </p:cNvSpPr>
            <p:nvPr/>
          </p:nvSpPr>
          <p:spPr bwMode="auto">
            <a:xfrm>
              <a:off x="1690688" y="3859213"/>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52" name="Rectangle 36"/>
            <p:cNvSpPr>
              <a:spLocks noChangeArrowheads="1"/>
            </p:cNvSpPr>
            <p:nvPr/>
          </p:nvSpPr>
          <p:spPr bwMode="auto">
            <a:xfrm>
              <a:off x="2195513" y="3859213"/>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53" name="Rectangle 37"/>
            <p:cNvSpPr>
              <a:spLocks noChangeArrowheads="1"/>
            </p:cNvSpPr>
            <p:nvPr/>
          </p:nvSpPr>
          <p:spPr bwMode="auto">
            <a:xfrm>
              <a:off x="2700338" y="3859213"/>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54" name="Line 38"/>
            <p:cNvSpPr>
              <a:spLocks noChangeShapeType="1"/>
            </p:cNvSpPr>
            <p:nvPr/>
          </p:nvSpPr>
          <p:spPr bwMode="auto">
            <a:xfrm>
              <a:off x="1619250" y="3427413"/>
              <a:ext cx="287337"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86055" name="Line 39"/>
            <p:cNvSpPr>
              <a:spLocks noChangeShapeType="1"/>
            </p:cNvSpPr>
            <p:nvPr/>
          </p:nvSpPr>
          <p:spPr bwMode="auto">
            <a:xfrm>
              <a:off x="2339975" y="3427413"/>
              <a:ext cx="0"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86056" name="Line 40"/>
            <p:cNvSpPr>
              <a:spLocks noChangeShapeType="1"/>
            </p:cNvSpPr>
            <p:nvPr/>
          </p:nvSpPr>
          <p:spPr bwMode="auto">
            <a:xfrm flipH="1">
              <a:off x="2771775" y="3427413"/>
              <a:ext cx="287337"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86057" name="Text Box 41"/>
          <p:cNvSpPr txBox="1">
            <a:spLocks noChangeArrowheads="1"/>
          </p:cNvSpPr>
          <p:nvPr/>
        </p:nvSpPr>
        <p:spPr bwMode="auto">
          <a:xfrm>
            <a:off x="642910" y="2214554"/>
            <a:ext cx="5246696"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smtClean="0">
                <a:solidFill>
                  <a:srgbClr val="0000FF"/>
                </a:solidFill>
                <a:latin typeface="Consolas" pitchFamily="49" charset="0"/>
                <a:ea typeface="仿宋" pitchFamily="49" charset="-122"/>
                <a:cs typeface="Consolas" pitchFamily="49" charset="0"/>
              </a:rPr>
              <a:t>前面问题的解决方法：加上</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个虚段：</a:t>
            </a:r>
          </a:p>
        </p:txBody>
      </p:sp>
      <p:grpSp>
        <p:nvGrpSpPr>
          <p:cNvPr id="3" name="组合 26"/>
          <p:cNvGrpSpPr/>
          <p:nvPr/>
        </p:nvGrpSpPr>
        <p:grpSpPr>
          <a:xfrm>
            <a:off x="4900641" y="3071810"/>
            <a:ext cx="3311524" cy="287338"/>
            <a:chOff x="1331913" y="3143248"/>
            <a:chExt cx="3311524" cy="287338"/>
          </a:xfrm>
        </p:grpSpPr>
        <p:sp>
          <p:nvSpPr>
            <p:cNvPr id="86047" name="Rectangle 31"/>
            <p:cNvSpPr>
              <a:spLocks noChangeArrowheads="1"/>
            </p:cNvSpPr>
            <p:nvPr/>
          </p:nvSpPr>
          <p:spPr bwMode="auto">
            <a:xfrm>
              <a:off x="1331913" y="3143248"/>
              <a:ext cx="503237" cy="287338"/>
            </a:xfrm>
            <a:prstGeom prst="rect">
              <a:avLst/>
            </a:prstGeom>
            <a:noFill/>
            <a:ln w="28575">
              <a:solidFill>
                <a:srgbClr val="9900FF"/>
              </a:solidFill>
              <a:prstDash val="sysDash"/>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48" name="Rectangle 32"/>
            <p:cNvSpPr>
              <a:spLocks noChangeArrowheads="1"/>
            </p:cNvSpPr>
            <p:nvPr/>
          </p:nvSpPr>
          <p:spPr bwMode="auto">
            <a:xfrm>
              <a:off x="2052638" y="314324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49" name="Rectangle 33"/>
            <p:cNvSpPr>
              <a:spLocks noChangeArrowheads="1"/>
            </p:cNvSpPr>
            <p:nvPr/>
          </p:nvSpPr>
          <p:spPr bwMode="auto">
            <a:xfrm>
              <a:off x="2771775" y="314324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50" name="Rectangle 34"/>
            <p:cNvSpPr>
              <a:spLocks noChangeArrowheads="1"/>
            </p:cNvSpPr>
            <p:nvPr/>
          </p:nvSpPr>
          <p:spPr bwMode="auto">
            <a:xfrm>
              <a:off x="3492500" y="314324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58" name="Rectangle 42"/>
            <p:cNvSpPr>
              <a:spLocks noChangeArrowheads="1"/>
            </p:cNvSpPr>
            <p:nvPr/>
          </p:nvSpPr>
          <p:spPr bwMode="auto">
            <a:xfrm>
              <a:off x="4140200" y="314324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grpSp>
      <p:grpSp>
        <p:nvGrpSpPr>
          <p:cNvPr id="4" name="组合 25"/>
          <p:cNvGrpSpPr/>
          <p:nvPr/>
        </p:nvGrpSpPr>
        <p:grpSpPr>
          <a:xfrm>
            <a:off x="6051578" y="3357562"/>
            <a:ext cx="2520950" cy="1438276"/>
            <a:chOff x="2482850" y="3429000"/>
            <a:chExt cx="2520950" cy="1438276"/>
          </a:xfrm>
        </p:grpSpPr>
        <p:sp>
          <p:nvSpPr>
            <p:cNvPr id="86059" name="Line 43"/>
            <p:cNvSpPr>
              <a:spLocks noChangeShapeType="1"/>
            </p:cNvSpPr>
            <p:nvPr/>
          </p:nvSpPr>
          <p:spPr bwMode="auto">
            <a:xfrm>
              <a:off x="2987675" y="4148138"/>
              <a:ext cx="287337"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86060" name="Line 44"/>
            <p:cNvSpPr>
              <a:spLocks noChangeShapeType="1"/>
            </p:cNvSpPr>
            <p:nvPr/>
          </p:nvSpPr>
          <p:spPr bwMode="auto">
            <a:xfrm flipH="1">
              <a:off x="3708399" y="3429000"/>
              <a:ext cx="45719" cy="1150938"/>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86061" name="Line 45"/>
            <p:cNvSpPr>
              <a:spLocks noChangeShapeType="1"/>
            </p:cNvSpPr>
            <p:nvPr/>
          </p:nvSpPr>
          <p:spPr bwMode="auto">
            <a:xfrm flipH="1">
              <a:off x="4140199" y="3429000"/>
              <a:ext cx="288924" cy="1150938"/>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86062" name="Rectangle 46"/>
            <p:cNvSpPr>
              <a:spLocks noChangeArrowheads="1"/>
            </p:cNvSpPr>
            <p:nvPr/>
          </p:nvSpPr>
          <p:spPr bwMode="auto">
            <a:xfrm>
              <a:off x="2482850" y="457993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63" name="Rectangle 47"/>
            <p:cNvSpPr>
              <a:spLocks noChangeArrowheads="1"/>
            </p:cNvSpPr>
            <p:nvPr/>
          </p:nvSpPr>
          <p:spPr bwMode="auto">
            <a:xfrm>
              <a:off x="2987675" y="457993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64" name="Rectangle 48"/>
            <p:cNvSpPr>
              <a:spLocks noChangeArrowheads="1"/>
            </p:cNvSpPr>
            <p:nvPr/>
          </p:nvSpPr>
          <p:spPr bwMode="auto">
            <a:xfrm>
              <a:off x="3492500" y="457993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65" name="Rectangle 49"/>
            <p:cNvSpPr>
              <a:spLocks noChangeArrowheads="1"/>
            </p:cNvSpPr>
            <p:nvPr/>
          </p:nvSpPr>
          <p:spPr bwMode="auto">
            <a:xfrm>
              <a:off x="3995738" y="457993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6066" name="Rectangle 50"/>
            <p:cNvSpPr>
              <a:spLocks noChangeArrowheads="1"/>
            </p:cNvSpPr>
            <p:nvPr/>
          </p:nvSpPr>
          <p:spPr bwMode="auto">
            <a:xfrm>
              <a:off x="4500563" y="4579938"/>
              <a:ext cx="503237" cy="2873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grpSp>
      <p:sp>
        <p:nvSpPr>
          <p:cNvPr id="28" name="TextBox 27"/>
          <p:cNvSpPr txBox="1"/>
          <p:nvPr/>
        </p:nvSpPr>
        <p:spPr>
          <a:xfrm>
            <a:off x="428596" y="928670"/>
            <a:ext cx="2928958"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加多少个虚段呢？</a:t>
            </a:r>
            <a:endParaRPr lang="zh-CN" altLang="en-US" sz="1800">
              <a:solidFill>
                <a:srgbClr val="0000FF"/>
              </a:solidFill>
              <a:latin typeface="Consolas" pitchFamily="49" charset="0"/>
              <a:ea typeface="仿宋" pitchFamily="49" charset="-122"/>
              <a:cs typeface="Consolas" pitchFamily="49" charset="0"/>
            </a:endParaRPr>
          </a:p>
        </p:txBody>
      </p:sp>
      <p:grpSp>
        <p:nvGrpSpPr>
          <p:cNvPr id="5" name="组合 29"/>
          <p:cNvGrpSpPr/>
          <p:nvPr/>
        </p:nvGrpSpPr>
        <p:grpSpPr>
          <a:xfrm>
            <a:off x="857224" y="3295640"/>
            <a:ext cx="2663825" cy="1006476"/>
            <a:chOff x="2181239" y="3579823"/>
            <a:chExt cx="2663825" cy="1006476"/>
          </a:xfrm>
        </p:grpSpPr>
        <p:grpSp>
          <p:nvGrpSpPr>
            <p:cNvPr id="6" name="组合 18"/>
            <p:cNvGrpSpPr/>
            <p:nvPr/>
          </p:nvGrpSpPr>
          <p:grpSpPr>
            <a:xfrm>
              <a:off x="2181239" y="3579823"/>
              <a:ext cx="2663825" cy="287338"/>
              <a:chOff x="2181239" y="2651129"/>
              <a:chExt cx="2663825" cy="287338"/>
            </a:xfrm>
          </p:grpSpPr>
          <p:sp>
            <p:nvSpPr>
              <p:cNvPr id="39" name="Rectangle 2052"/>
              <p:cNvSpPr>
                <a:spLocks noChangeArrowheads="1"/>
              </p:cNvSpPr>
              <p:nvPr/>
            </p:nvSpPr>
            <p:spPr bwMode="auto">
              <a:xfrm>
                <a:off x="2181239" y="2651129"/>
                <a:ext cx="503237"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40" name="Rectangle 2053"/>
              <p:cNvSpPr>
                <a:spLocks noChangeArrowheads="1"/>
              </p:cNvSpPr>
              <p:nvPr/>
            </p:nvSpPr>
            <p:spPr bwMode="auto">
              <a:xfrm>
                <a:off x="2901964" y="2651129"/>
                <a:ext cx="503237"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41" name="Rectangle 2054"/>
              <p:cNvSpPr>
                <a:spLocks noChangeArrowheads="1"/>
              </p:cNvSpPr>
              <p:nvPr/>
            </p:nvSpPr>
            <p:spPr bwMode="auto">
              <a:xfrm>
                <a:off x="3621101" y="2651129"/>
                <a:ext cx="503238"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42" name="Rectangle 2055"/>
              <p:cNvSpPr>
                <a:spLocks noChangeArrowheads="1"/>
              </p:cNvSpPr>
              <p:nvPr/>
            </p:nvSpPr>
            <p:spPr bwMode="auto">
              <a:xfrm>
                <a:off x="4341826" y="2651129"/>
                <a:ext cx="503238"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grpSp>
        <p:grpSp>
          <p:nvGrpSpPr>
            <p:cNvPr id="7" name="组合 16"/>
            <p:cNvGrpSpPr/>
            <p:nvPr/>
          </p:nvGrpSpPr>
          <p:grpSpPr>
            <a:xfrm>
              <a:off x="2468576" y="3867161"/>
              <a:ext cx="1584325" cy="719138"/>
              <a:chOff x="2468576" y="2152649"/>
              <a:chExt cx="1584325" cy="719138"/>
            </a:xfrm>
          </p:grpSpPr>
          <p:sp>
            <p:nvSpPr>
              <p:cNvPr id="33" name="Rectangle 2056"/>
              <p:cNvSpPr>
                <a:spLocks noChangeArrowheads="1"/>
              </p:cNvSpPr>
              <p:nvPr/>
            </p:nvSpPr>
            <p:spPr bwMode="auto">
              <a:xfrm>
                <a:off x="2540014" y="2584449"/>
                <a:ext cx="503237" cy="287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4" name="Rectangle 2057"/>
              <p:cNvSpPr>
                <a:spLocks noChangeArrowheads="1"/>
              </p:cNvSpPr>
              <p:nvPr/>
            </p:nvSpPr>
            <p:spPr bwMode="auto">
              <a:xfrm>
                <a:off x="3044839" y="2584449"/>
                <a:ext cx="503237" cy="287337"/>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5" name="Rectangle 2058"/>
              <p:cNvSpPr>
                <a:spLocks noChangeArrowheads="1"/>
              </p:cNvSpPr>
              <p:nvPr/>
            </p:nvSpPr>
            <p:spPr bwMode="auto">
              <a:xfrm>
                <a:off x="3549664" y="2584449"/>
                <a:ext cx="503237" cy="287337"/>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6" name="Line 2060"/>
              <p:cNvSpPr>
                <a:spLocks noChangeShapeType="1"/>
              </p:cNvSpPr>
              <p:nvPr/>
            </p:nvSpPr>
            <p:spPr bwMode="auto">
              <a:xfrm>
                <a:off x="2468576" y="2152649"/>
                <a:ext cx="287338"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7" name="Line 2061"/>
              <p:cNvSpPr>
                <a:spLocks noChangeShapeType="1"/>
              </p:cNvSpPr>
              <p:nvPr/>
            </p:nvSpPr>
            <p:spPr bwMode="auto">
              <a:xfrm>
                <a:off x="3189301" y="2152649"/>
                <a:ext cx="0"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8" name="Line 2062"/>
              <p:cNvSpPr>
                <a:spLocks noChangeShapeType="1"/>
              </p:cNvSpPr>
              <p:nvPr/>
            </p:nvSpPr>
            <p:spPr bwMode="auto">
              <a:xfrm flipH="1">
                <a:off x="3621101" y="2152649"/>
                <a:ext cx="287338" cy="4318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grpSp>
      </p:grpSp>
      <p:sp>
        <p:nvSpPr>
          <p:cNvPr id="43" name="右箭头 42"/>
          <p:cNvSpPr/>
          <p:nvPr/>
        </p:nvSpPr>
        <p:spPr bwMode="auto">
          <a:xfrm>
            <a:off x="3929058" y="3724268"/>
            <a:ext cx="571504" cy="285752"/>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a:p>
        </p:txBody>
      </p:sp>
      <p:sp>
        <p:nvSpPr>
          <p:cNvPr id="44" name="灯片编号占位符 43"/>
          <p:cNvSpPr>
            <a:spLocks noGrp="1"/>
          </p:cNvSpPr>
          <p:nvPr>
            <p:ph type="sldNum" sz="quarter" idx="12"/>
          </p:nvPr>
        </p:nvSpPr>
        <p:spPr/>
        <p:txBody>
          <a:bodyPr/>
          <a:lstStyle/>
          <a:p>
            <a:fld id="{61B62B3A-2870-408C-9F18-2C674C90AA9B}" type="slidenum">
              <a:rPr lang="en-US" altLang="zh-CN" smtClean="0"/>
              <a:pPr/>
              <a:t>46</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57" grpId="0"/>
      <p:bldP spid="28" grpId="0"/>
      <p:bldP spid="4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14348" y="1643050"/>
            <a:ext cx="7500990" cy="1865603"/>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80000" tIns="144000" rIns="180000" bIns="144000">
            <a:spAutoFit/>
          </a:bodyPr>
          <a:lstStyle/>
          <a:p>
            <a:pPr algn="just">
              <a:lnSpc>
                <a:spcPts val="2800"/>
              </a:lnSpc>
              <a:spcBef>
                <a:spcPct val="50000"/>
              </a:spcBef>
            </a:pP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sym typeface="Wingdings"/>
              </a:rPr>
              <a:t> </a:t>
            </a:r>
            <a:r>
              <a:rPr kumimoji="1" lang="zh-CN" altLang="en-US" sz="1800" smtClean="0">
                <a:solidFill>
                  <a:srgbClr val="0000FF"/>
                </a:solidFill>
                <a:latin typeface="Consolas" pitchFamily="49" charset="0"/>
                <a:ea typeface="仿宋" pitchFamily="49" charset="-122"/>
                <a:cs typeface="Consolas" pitchFamily="49" charset="0"/>
              </a:rPr>
              <a:t>若</a:t>
            </a:r>
            <a:r>
              <a:rPr kumimoji="1" lang="en-US" altLang="zh-CN" sz="1800" i="1" smtClean="0">
                <a:solidFill>
                  <a:srgbClr val="0000FF"/>
                </a:solidFill>
                <a:latin typeface="Consolas" pitchFamily="49" charset="0"/>
                <a:ea typeface="仿宋" pitchFamily="49" charset="-122"/>
                <a:cs typeface="Consolas" pitchFamily="49" charset="0"/>
              </a:rPr>
              <a:t>x</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m</a:t>
            </a:r>
            <a:r>
              <a:rPr kumimoji="1" lang="en-US" altLang="zh-CN" sz="1800" smtClean="0">
                <a:solidFill>
                  <a:srgbClr val="0000FF"/>
                </a:solidFill>
                <a:latin typeface="Consolas" pitchFamily="49" charset="0"/>
                <a:ea typeface="仿宋" pitchFamily="49" charset="-122"/>
                <a:cs typeface="Consolas" pitchFamily="49" charset="0"/>
              </a:rPr>
              <a:t>-1</a:t>
            </a:r>
            <a:r>
              <a:rPr kumimoji="1" lang="en-US" altLang="zh-CN" sz="1800" dirty="0">
                <a:solidFill>
                  <a:srgbClr val="0000FF"/>
                </a:solidFill>
                <a:latin typeface="Consolas" pitchFamily="49" charset="0"/>
                <a:ea typeface="仿宋" pitchFamily="49" charset="-122"/>
                <a:cs typeface="Consolas" pitchFamily="49" charset="0"/>
              </a:rPr>
              <a:t>) Mod (</a:t>
            </a:r>
            <a:r>
              <a:rPr kumimoji="1" lang="en-US" altLang="zh-CN" sz="1800" i="1" dirty="0">
                <a:solidFill>
                  <a:srgbClr val="0000FF"/>
                </a:solidFill>
                <a:latin typeface="Consolas" pitchFamily="49" charset="0"/>
                <a:ea typeface="仿宋" pitchFamily="49" charset="-122"/>
                <a:cs typeface="Consolas" pitchFamily="49" charset="0"/>
              </a:rPr>
              <a:t>k</a:t>
            </a:r>
            <a:r>
              <a:rPr kumimoji="1" lang="en-US" altLang="zh-CN" sz="1800" dirty="0">
                <a:solidFill>
                  <a:srgbClr val="0000FF"/>
                </a:solidFill>
                <a:latin typeface="Consolas" pitchFamily="49" charset="0"/>
                <a:ea typeface="仿宋" pitchFamily="49" charset="-122"/>
                <a:cs typeface="Consolas" pitchFamily="49" charset="0"/>
              </a:rPr>
              <a:t>-1)</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0</a:t>
            </a:r>
            <a:r>
              <a:rPr kumimoji="1" lang="zh-CN" altLang="en-US" sz="1800" smtClean="0">
                <a:solidFill>
                  <a:srgbClr val="0000FF"/>
                </a:solidFill>
                <a:latin typeface="Consolas" pitchFamily="49" charset="0"/>
                <a:ea typeface="仿宋" pitchFamily="49" charset="-122"/>
                <a:cs typeface="Consolas" pitchFamily="49" charset="0"/>
              </a:rPr>
              <a:t>，则</a:t>
            </a:r>
            <a:r>
              <a:rPr kumimoji="1" lang="zh-CN" altLang="en-US" sz="1800" dirty="0">
                <a:solidFill>
                  <a:srgbClr val="0000FF"/>
                </a:solidFill>
                <a:latin typeface="Consolas" pitchFamily="49" charset="0"/>
                <a:ea typeface="仿宋" pitchFamily="49" charset="-122"/>
                <a:cs typeface="Consolas" pitchFamily="49" charset="0"/>
              </a:rPr>
              <a:t>需附加</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k</a:t>
            </a:r>
            <a:r>
              <a:rPr kumimoji="1" lang="en-US" altLang="zh-CN" sz="1800">
                <a:solidFill>
                  <a:srgbClr val="0000FF"/>
                </a:solidFill>
                <a:latin typeface="Consolas" pitchFamily="49" charset="0"/>
                <a:ea typeface="仿宋" pitchFamily="49" charset="-122"/>
                <a:cs typeface="Consolas" pitchFamily="49" charset="0"/>
              </a:rPr>
              <a:t>-1</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x</a:t>
            </a:r>
            <a:r>
              <a:rPr kumimoji="1" lang="zh-CN" altLang="en-US" sz="1800" smtClean="0">
                <a:solidFill>
                  <a:srgbClr val="0000FF"/>
                </a:solidFill>
                <a:latin typeface="Consolas" pitchFamily="49" charset="0"/>
                <a:ea typeface="仿宋" pitchFamily="49" charset="-122"/>
                <a:cs typeface="Consolas" pitchFamily="49" charset="0"/>
              </a:rPr>
              <a:t>个虚段，以</a:t>
            </a:r>
            <a:r>
              <a:rPr kumimoji="1" lang="zh-CN" altLang="en-US" sz="1800" dirty="0">
                <a:solidFill>
                  <a:srgbClr val="0000FF"/>
                </a:solidFill>
                <a:latin typeface="Consolas" pitchFamily="49" charset="0"/>
                <a:ea typeface="仿宋" pitchFamily="49" charset="-122"/>
                <a:cs typeface="Consolas" pitchFamily="49" charset="0"/>
              </a:rPr>
              <a:t>使每次归并都可以对应</a:t>
            </a:r>
            <a:r>
              <a:rPr kumimoji="1" lang="en-US" altLang="zh-CN" sz="1800" i="1" dirty="0">
                <a:solidFill>
                  <a:srgbClr val="0000FF"/>
                </a:solidFill>
                <a:latin typeface="Consolas" pitchFamily="49" charset="0"/>
                <a:ea typeface="仿宋" pitchFamily="49" charset="-122"/>
                <a:cs typeface="Consolas" pitchFamily="49" charset="0"/>
              </a:rPr>
              <a:t>k</a:t>
            </a:r>
            <a:r>
              <a:rPr kumimoji="1" lang="zh-CN" altLang="en-US" sz="1800" dirty="0">
                <a:solidFill>
                  <a:srgbClr val="0000FF"/>
                </a:solidFill>
                <a:latin typeface="Consolas" pitchFamily="49" charset="0"/>
                <a:ea typeface="仿宋" pitchFamily="49" charset="-122"/>
                <a:cs typeface="Consolas" pitchFamily="49" charset="0"/>
              </a:rPr>
              <a:t>个段。</a:t>
            </a:r>
          </a:p>
          <a:p>
            <a:pPr algn="just">
              <a:lnSpc>
                <a:spcPts val="28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sym typeface="Wingdings"/>
              </a:rPr>
              <a:t> </a:t>
            </a:r>
            <a:r>
              <a:rPr kumimoji="1" lang="zh-CN" altLang="en-US" sz="1800" smtClean="0">
                <a:solidFill>
                  <a:srgbClr val="0000FF"/>
                </a:solidFill>
                <a:latin typeface="Consolas" pitchFamily="49" charset="0"/>
                <a:ea typeface="仿宋" pitchFamily="49" charset="-122"/>
                <a:cs typeface="Consolas" pitchFamily="49" charset="0"/>
              </a:rPr>
              <a:t>按照</a:t>
            </a:r>
            <a:r>
              <a:rPr kumimoji="1" lang="zh-CN" altLang="en-US" sz="1800" dirty="0">
                <a:solidFill>
                  <a:srgbClr val="0000FF"/>
                </a:solidFill>
                <a:latin typeface="Consolas" pitchFamily="49" charset="0"/>
                <a:ea typeface="仿宋" pitchFamily="49" charset="-122"/>
                <a:cs typeface="Consolas" pitchFamily="49" charset="0"/>
              </a:rPr>
              <a:t>哈夫曼树的构造原则（权值越</a:t>
            </a:r>
            <a:r>
              <a:rPr kumimoji="1" lang="zh-CN" altLang="en-US" sz="1800">
                <a:solidFill>
                  <a:srgbClr val="0000FF"/>
                </a:solidFill>
                <a:latin typeface="Consolas" pitchFamily="49" charset="0"/>
                <a:ea typeface="仿宋" pitchFamily="49" charset="-122"/>
                <a:cs typeface="Consolas" pitchFamily="49" charset="0"/>
              </a:rPr>
              <a:t>小</a:t>
            </a:r>
            <a:r>
              <a:rPr kumimoji="1" lang="zh-CN" altLang="en-US" sz="1800" smtClean="0">
                <a:solidFill>
                  <a:srgbClr val="0000FF"/>
                </a:solidFill>
                <a:latin typeface="Consolas" pitchFamily="49" charset="0"/>
                <a:ea typeface="仿宋" pitchFamily="49" charset="-122"/>
                <a:cs typeface="Consolas" pitchFamily="49" charset="0"/>
              </a:rPr>
              <a:t>的结点离根结点越</a:t>
            </a:r>
            <a:r>
              <a:rPr kumimoji="1" lang="zh-CN" altLang="en-US" sz="1800" dirty="0">
                <a:solidFill>
                  <a:srgbClr val="0000FF"/>
                </a:solidFill>
                <a:latin typeface="Consolas" pitchFamily="49" charset="0"/>
                <a:ea typeface="仿宋" pitchFamily="49" charset="-122"/>
                <a:cs typeface="Consolas" pitchFamily="49" charset="0"/>
              </a:rPr>
              <a:t>远）构造最佳归并树。</a:t>
            </a:r>
          </a:p>
        </p:txBody>
      </p:sp>
      <p:sp>
        <p:nvSpPr>
          <p:cNvPr id="3" name="TextBox 2"/>
          <p:cNvSpPr txBox="1"/>
          <p:nvPr/>
        </p:nvSpPr>
        <p:spPr>
          <a:xfrm>
            <a:off x="428596" y="571480"/>
            <a:ext cx="8286808" cy="775982"/>
          </a:xfrm>
          <a:prstGeom prst="rect">
            <a:avLst/>
          </a:prstGeom>
          <a:noFill/>
        </p:spPr>
        <p:txBody>
          <a:bodyPr wrap="square" rtlCol="0">
            <a:spAutoFit/>
          </a:bodyPr>
          <a:lstStyle/>
          <a:p>
            <a:pPr algn="l">
              <a:lnSpc>
                <a:spcPts val="2800"/>
              </a:lnSpc>
            </a:pPr>
            <a:r>
              <a:rPr kumimoji="1" lang="en-US" altLang="zh-CN" sz="1800" smtClean="0">
                <a:solidFill>
                  <a:srgbClr val="0000FF"/>
                </a:solidFill>
                <a:latin typeface="Consolas" pitchFamily="49" charset="0"/>
                <a:ea typeface="楷体" pitchFamily="49" charset="-122"/>
                <a:cs typeface="Consolas" pitchFamily="49" charset="0"/>
              </a:rPr>
              <a:t>    </a:t>
            </a:r>
            <a:r>
              <a:rPr kumimoji="1" lang="zh-CN" altLang="en-US" sz="1800" smtClean="0">
                <a:solidFill>
                  <a:srgbClr val="0000FF"/>
                </a:solidFill>
                <a:latin typeface="Consolas" pitchFamily="49" charset="0"/>
                <a:ea typeface="楷体" pitchFamily="49" charset="-122"/>
                <a:cs typeface="Consolas" pitchFamily="49" charset="0"/>
              </a:rPr>
              <a:t>最佳</a:t>
            </a:r>
            <a:r>
              <a:rPr kumimoji="1" lang="zh-CN" altLang="en-US" sz="1800" dirty="0" smtClean="0">
                <a:solidFill>
                  <a:srgbClr val="0000FF"/>
                </a:solidFill>
                <a:latin typeface="Consolas" pitchFamily="49" charset="0"/>
                <a:ea typeface="楷体" pitchFamily="49" charset="-122"/>
                <a:cs typeface="Consolas" pitchFamily="49" charset="0"/>
              </a:rPr>
              <a:t>归并树（</a:t>
            </a:r>
            <a:r>
              <a:rPr kumimoji="1" lang="en-US" altLang="zh-CN" sz="1800" i="1" dirty="0" smtClean="0">
                <a:solidFill>
                  <a:srgbClr val="0000FF"/>
                </a:solidFill>
                <a:latin typeface="Consolas" pitchFamily="49" charset="0"/>
                <a:ea typeface="楷体" pitchFamily="49" charset="-122"/>
                <a:cs typeface="Consolas" pitchFamily="49" charset="0"/>
              </a:rPr>
              <a:t>m</a:t>
            </a:r>
            <a:r>
              <a:rPr kumimoji="1" lang="zh-CN" altLang="en-US" sz="1800" dirty="0" smtClean="0">
                <a:solidFill>
                  <a:srgbClr val="0000FF"/>
                </a:solidFill>
                <a:latin typeface="Consolas" pitchFamily="49" charset="0"/>
                <a:ea typeface="楷体" pitchFamily="49" charset="-122"/>
                <a:cs typeface="Consolas" pitchFamily="49" charset="0"/>
              </a:rPr>
              <a:t>个初始归并段）是带权路径长度最短的</a:t>
            </a:r>
            <a:r>
              <a:rPr kumimoji="1" lang="en-US" altLang="zh-CN" sz="1800" i="1" dirty="0" smtClean="0">
                <a:solidFill>
                  <a:srgbClr val="0000FF"/>
                </a:solidFill>
                <a:latin typeface="Consolas" pitchFamily="49" charset="0"/>
                <a:ea typeface="楷体" pitchFamily="49" charset="-122"/>
                <a:cs typeface="Consolas" pitchFamily="49" charset="0"/>
              </a:rPr>
              <a:t>k</a:t>
            </a:r>
            <a:r>
              <a:rPr kumimoji="1" lang="zh-CN" altLang="en-US" sz="1800" dirty="0" smtClean="0">
                <a:solidFill>
                  <a:srgbClr val="0000FF"/>
                </a:solidFill>
                <a:latin typeface="Consolas" pitchFamily="49" charset="0"/>
                <a:ea typeface="楷体" pitchFamily="49" charset="-122"/>
                <a:cs typeface="Consolas" pitchFamily="49" charset="0"/>
              </a:rPr>
              <a:t>叉（阶）</a:t>
            </a:r>
            <a:r>
              <a:rPr kumimoji="1" lang="zh-CN" altLang="en-US" sz="1800" smtClean="0">
                <a:solidFill>
                  <a:srgbClr val="0000FF"/>
                </a:solidFill>
                <a:latin typeface="Consolas" pitchFamily="49" charset="0"/>
                <a:ea typeface="楷体" pitchFamily="49" charset="-122"/>
                <a:cs typeface="Consolas" pitchFamily="49" charset="0"/>
              </a:rPr>
              <a:t>哈夫曼树，构造</a:t>
            </a:r>
            <a:r>
              <a:rPr kumimoji="1" lang="zh-CN" altLang="en-US" sz="1800" dirty="0" smtClean="0">
                <a:solidFill>
                  <a:srgbClr val="0000FF"/>
                </a:solidFill>
                <a:latin typeface="Consolas" pitchFamily="49" charset="0"/>
                <a:ea typeface="楷体" pitchFamily="49" charset="-122"/>
                <a:cs typeface="Consolas" pitchFamily="49" charset="0"/>
              </a:rPr>
              <a:t>步骤如下：</a:t>
            </a:r>
            <a:endParaRPr lang="zh-CN" altLang="en-US" sz="1800" dirty="0">
              <a:solidFill>
                <a:srgbClr val="0000FF"/>
              </a:solidFill>
              <a:latin typeface="Consolas" pitchFamily="49" charset="0"/>
              <a:ea typeface="楷体" pitchFamily="49" charset="-122"/>
              <a:cs typeface="Consolas" pitchFamily="49" charset="0"/>
            </a:endParaRPr>
          </a:p>
        </p:txBody>
      </p:sp>
      <p:grpSp>
        <p:nvGrpSpPr>
          <p:cNvPr id="2" name="组合 7"/>
          <p:cNvGrpSpPr/>
          <p:nvPr/>
        </p:nvGrpSpPr>
        <p:grpSpPr>
          <a:xfrm>
            <a:off x="642910" y="3929066"/>
            <a:ext cx="8215370" cy="940836"/>
            <a:chOff x="642910" y="3929066"/>
            <a:chExt cx="8215370" cy="940836"/>
          </a:xfrm>
        </p:grpSpPr>
        <p:sp>
          <p:nvSpPr>
            <p:cNvPr id="6" name="TextBox 5"/>
            <p:cNvSpPr txBox="1"/>
            <p:nvPr/>
          </p:nvSpPr>
          <p:spPr>
            <a:xfrm>
              <a:off x="642910" y="4500570"/>
              <a:ext cx="8215370" cy="369332"/>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时，</a:t>
              </a:r>
              <a:r>
                <a:rPr kumimoji="1" lang="en-US" altLang="zh-CN" sz="1800" i="1" smtClean="0">
                  <a:solidFill>
                    <a:srgbClr val="0000FF"/>
                  </a:solidFill>
                  <a:latin typeface="Consolas" pitchFamily="49" charset="0"/>
                  <a:ea typeface="仿宋" pitchFamily="49" charset="-122"/>
                  <a:cs typeface="Consolas" pitchFamily="49" charset="0"/>
                </a:rPr>
                <a:t>x</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m</a:t>
              </a:r>
              <a:r>
                <a:rPr kumimoji="1" lang="en-US" altLang="zh-CN" sz="1800" smtClean="0">
                  <a:solidFill>
                    <a:srgbClr val="0000FF"/>
                  </a:solidFill>
                  <a:latin typeface="Consolas" pitchFamily="49" charset="0"/>
                  <a:ea typeface="仿宋" pitchFamily="49" charset="-122"/>
                  <a:cs typeface="Consolas" pitchFamily="49" charset="0"/>
                </a:rPr>
                <a:t>-1) Mod 1=0</a:t>
              </a:r>
              <a:r>
                <a:rPr kumimoji="1" lang="zh-CN" altLang="en-US" sz="1800" smtClean="0">
                  <a:solidFill>
                    <a:srgbClr val="0000FF"/>
                  </a:solidFill>
                  <a:latin typeface="Consolas" pitchFamily="49" charset="0"/>
                  <a:ea typeface="仿宋" pitchFamily="49" charset="-122"/>
                  <a:cs typeface="Consolas" pitchFamily="49" charset="0"/>
                </a:rPr>
                <a:t>，所以二路归并（哈夫曼树构造中）不需要增加虚段</a:t>
              </a:r>
              <a:endParaRPr lang="zh-CN" altLang="en-US" sz="1800">
                <a:solidFill>
                  <a:srgbClr val="0000FF"/>
                </a:solidFill>
                <a:latin typeface="Consolas" pitchFamily="49" charset="0"/>
                <a:ea typeface="仿宋" pitchFamily="49" charset="-122"/>
                <a:cs typeface="Consolas" pitchFamily="49" charset="0"/>
              </a:endParaRPr>
            </a:p>
          </p:txBody>
        </p:sp>
        <p:sp>
          <p:nvSpPr>
            <p:cNvPr id="7" name="下箭头 6"/>
            <p:cNvSpPr/>
            <p:nvPr/>
          </p:nvSpPr>
          <p:spPr bwMode="auto">
            <a:xfrm>
              <a:off x="4071934" y="3929066"/>
              <a:ext cx="214314" cy="428628"/>
            </a:xfrm>
            <a:prstGeom prst="down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grpSp>
      <p:sp>
        <p:nvSpPr>
          <p:cNvPr id="8" name="灯片编号占位符 7"/>
          <p:cNvSpPr>
            <a:spLocks noGrp="1"/>
          </p:cNvSpPr>
          <p:nvPr>
            <p:ph type="sldNum" sz="quarter" idx="12"/>
          </p:nvPr>
        </p:nvSpPr>
        <p:spPr/>
        <p:txBody>
          <a:bodyPr/>
          <a:lstStyle/>
          <a:p>
            <a:fld id="{61B62B3A-2870-408C-9F18-2C674C90AA9B}" type="slidenum">
              <a:rPr lang="en-US" altLang="zh-CN" smtClean="0"/>
              <a:pPr/>
              <a:t>47</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28600" y="404813"/>
            <a:ext cx="8458200" cy="1904239"/>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lnSpc>
                <a:spcPts val="3000"/>
              </a:lnSpc>
              <a:spcBef>
                <a:spcPct val="50000"/>
              </a:spcBef>
            </a:pPr>
            <a:r>
              <a:rPr kumimoji="1" lang="en-US" altLang="zh-CN" sz="1800" b="0" smtClean="0">
                <a:solidFill>
                  <a:srgbClr val="0000FF"/>
                </a:solidFill>
                <a:latin typeface="Consolas" pitchFamily="49" charset="0"/>
                <a:ea typeface="楷体" pitchFamily="49" charset="-122"/>
                <a:cs typeface="Consolas" pitchFamily="49" charset="0"/>
              </a:rPr>
              <a:t>   </a:t>
            </a:r>
            <a:r>
              <a:rPr kumimoji="1" lang="en-US" altLang="zh-CN" sz="1800" b="0" smtClean="0">
                <a:solidFill>
                  <a:srgbClr val="FF0000"/>
                </a:solidFill>
                <a:latin typeface="Consolas" pitchFamily="49" charset="0"/>
                <a:ea typeface="楷体" pitchFamily="49" charset="-122"/>
                <a:cs typeface="Consolas" pitchFamily="49" charset="0"/>
              </a:rPr>
              <a:t>【</a:t>
            </a:r>
            <a:r>
              <a:rPr kumimoji="1" lang="zh-CN" altLang="en-US" sz="1800" smtClean="0">
                <a:solidFill>
                  <a:srgbClr val="FF0000"/>
                </a:solidFill>
                <a:latin typeface="Consolas" pitchFamily="49" charset="0"/>
                <a:ea typeface="楷体" pitchFamily="49" charset="-122"/>
                <a:cs typeface="Consolas" pitchFamily="49" charset="0"/>
              </a:rPr>
              <a:t>例</a:t>
            </a:r>
            <a:r>
              <a:rPr kumimoji="1" lang="en-US" altLang="zh-CN" sz="1800" smtClean="0">
                <a:solidFill>
                  <a:srgbClr val="FF0000"/>
                </a:solidFill>
                <a:latin typeface="Consolas" pitchFamily="49" charset="0"/>
                <a:ea typeface="楷体" pitchFamily="49" charset="-122"/>
                <a:cs typeface="Consolas" pitchFamily="49" charset="0"/>
              </a:rPr>
              <a:t>11-3</a:t>
            </a:r>
            <a:r>
              <a:rPr kumimoji="1" lang="en-US" altLang="zh-CN" sz="1800" b="0" smtClean="0">
                <a:solidFill>
                  <a:srgbClr val="FF0000"/>
                </a:solidFill>
                <a:latin typeface="Consolas" pitchFamily="49" charset="0"/>
                <a:ea typeface="楷体" pitchFamily="49" charset="-122"/>
                <a:cs typeface="Consolas" pitchFamily="49" charset="0"/>
              </a:rPr>
              <a:t>】</a:t>
            </a:r>
            <a:r>
              <a:rPr kumimoji="1" lang="en-US" altLang="zh-CN" sz="1800" smtClean="0">
                <a:solidFill>
                  <a:srgbClr val="FF0000"/>
                </a:solidFill>
                <a:latin typeface="Consolas" pitchFamily="49" charset="0"/>
                <a:ea typeface="楷体" pitchFamily="49" charset="-122"/>
                <a:cs typeface="Consolas" pitchFamily="49" charset="0"/>
              </a:rPr>
              <a:t> </a:t>
            </a:r>
            <a:r>
              <a:rPr kumimoji="1" lang="zh-CN" altLang="en-US" sz="1800" dirty="0">
                <a:solidFill>
                  <a:srgbClr val="0000FF"/>
                </a:solidFill>
                <a:latin typeface="Consolas" pitchFamily="49" charset="0"/>
                <a:ea typeface="楷体" pitchFamily="49" charset="-122"/>
                <a:cs typeface="Consolas" pitchFamily="49" charset="0"/>
              </a:rPr>
              <a:t>设文件经</a:t>
            </a:r>
            <a:r>
              <a:rPr kumimoji="1" lang="zh-CN" altLang="en-US" sz="1800">
                <a:solidFill>
                  <a:srgbClr val="0000FF"/>
                </a:solidFill>
                <a:latin typeface="Consolas" pitchFamily="49" charset="0"/>
                <a:ea typeface="楷体" pitchFamily="49" charset="-122"/>
                <a:cs typeface="Consolas" pitchFamily="49" charset="0"/>
              </a:rPr>
              <a:t>预处理</a:t>
            </a:r>
            <a:r>
              <a:rPr kumimoji="1" lang="zh-CN" altLang="en-US" sz="1800" smtClean="0">
                <a:solidFill>
                  <a:srgbClr val="0000FF"/>
                </a:solidFill>
                <a:latin typeface="Consolas" pitchFamily="49" charset="0"/>
                <a:ea typeface="楷体" pitchFamily="49" charset="-122"/>
                <a:cs typeface="Consolas" pitchFamily="49" charset="0"/>
              </a:rPr>
              <a:t>后，得到</a:t>
            </a:r>
            <a:r>
              <a:rPr kumimoji="1" lang="zh-CN" altLang="en-US" sz="1800" dirty="0">
                <a:solidFill>
                  <a:srgbClr val="0000FF"/>
                </a:solidFill>
                <a:latin typeface="Consolas" pitchFamily="49" charset="0"/>
                <a:ea typeface="楷体" pitchFamily="49" charset="-122"/>
                <a:cs typeface="Consolas" pitchFamily="49" charset="0"/>
              </a:rPr>
              <a:t>长度为    </a:t>
            </a:r>
          </a:p>
          <a:p>
            <a:pPr algn="l">
              <a:lnSpc>
                <a:spcPts val="3000"/>
              </a:lnSpc>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smtClean="0">
                <a:solidFill>
                  <a:srgbClr val="0000FF"/>
                </a:solidFill>
                <a:latin typeface="Consolas" pitchFamily="49" charset="0"/>
                <a:ea typeface="楷体" pitchFamily="49" charset="-122"/>
                <a:cs typeface="Consolas" pitchFamily="49" charset="0"/>
              </a:rPr>
              <a:t>(49</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9</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35</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18</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4</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12</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23</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7</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21</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14</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26</a:t>
            </a:r>
            <a:r>
              <a:rPr kumimoji="1" lang="en-US" altLang="zh-CN" sz="1800" dirty="0">
                <a:solidFill>
                  <a:srgbClr val="0000FF"/>
                </a:solidFill>
                <a:latin typeface="Consolas" pitchFamily="49" charset="0"/>
                <a:ea typeface="楷体" pitchFamily="49" charset="-122"/>
                <a:cs typeface="Consolas" pitchFamily="49" charset="0"/>
              </a:rPr>
              <a:t>)</a:t>
            </a:r>
          </a:p>
          <a:p>
            <a:pPr algn="l">
              <a:lnSpc>
                <a:spcPts val="3000"/>
              </a:lnSpc>
              <a:spcBef>
                <a:spcPct val="50000"/>
              </a:spcBef>
            </a:pPr>
            <a:r>
              <a:rPr kumimoji="1" lang="zh-CN" altLang="en-US" sz="1800" dirty="0">
                <a:solidFill>
                  <a:srgbClr val="0000FF"/>
                </a:solidFill>
                <a:latin typeface="Consolas" pitchFamily="49" charset="0"/>
                <a:ea typeface="楷体" pitchFamily="49" charset="-122"/>
                <a:cs typeface="Consolas" pitchFamily="49" charset="0"/>
              </a:rPr>
              <a:t>的</a:t>
            </a:r>
            <a:r>
              <a:rPr kumimoji="1" lang="en-US" altLang="zh-CN" sz="1800" dirty="0">
                <a:solidFill>
                  <a:srgbClr val="0000FF"/>
                </a:solidFill>
                <a:latin typeface="Consolas" pitchFamily="49" charset="0"/>
                <a:ea typeface="楷体" pitchFamily="49" charset="-122"/>
                <a:cs typeface="Consolas" pitchFamily="49" charset="0"/>
              </a:rPr>
              <a:t>11</a:t>
            </a:r>
            <a:r>
              <a:rPr kumimoji="1" lang="zh-CN" altLang="en-US" sz="1800" dirty="0">
                <a:solidFill>
                  <a:srgbClr val="0000FF"/>
                </a:solidFill>
                <a:latin typeface="Consolas" pitchFamily="49" charset="0"/>
                <a:ea typeface="楷体" pitchFamily="49" charset="-122"/>
                <a:cs typeface="Consolas" pitchFamily="49" charset="0"/>
              </a:rPr>
              <a:t>个初始</a:t>
            </a:r>
            <a:r>
              <a:rPr kumimoji="1" lang="zh-CN" altLang="en-US" sz="1800">
                <a:solidFill>
                  <a:srgbClr val="0000FF"/>
                </a:solidFill>
                <a:latin typeface="Consolas" pitchFamily="49" charset="0"/>
                <a:ea typeface="楷体" pitchFamily="49" charset="-122"/>
                <a:cs typeface="Consolas" pitchFamily="49" charset="0"/>
              </a:rPr>
              <a:t>归并</a:t>
            </a:r>
            <a:r>
              <a:rPr kumimoji="1" lang="zh-CN" altLang="en-US" sz="1800" smtClean="0">
                <a:solidFill>
                  <a:srgbClr val="0000FF"/>
                </a:solidFill>
                <a:latin typeface="Consolas" pitchFamily="49" charset="0"/>
                <a:ea typeface="楷体" pitchFamily="49" charset="-122"/>
                <a:cs typeface="Consolas" pitchFamily="49" charset="0"/>
              </a:rPr>
              <a:t>段，试</a:t>
            </a:r>
            <a:r>
              <a:rPr kumimoji="1" lang="zh-CN" altLang="en-US" sz="1800" dirty="0">
                <a:solidFill>
                  <a:srgbClr val="0000FF"/>
                </a:solidFill>
                <a:latin typeface="Consolas" pitchFamily="49" charset="0"/>
                <a:ea typeface="楷体" pitchFamily="49" charset="-122"/>
                <a:cs typeface="Consolas" pitchFamily="49" charset="0"/>
              </a:rPr>
              <a:t>为</a:t>
            </a:r>
            <a:r>
              <a:rPr kumimoji="1" lang="en-US" altLang="zh-CN" sz="1800" dirty="0">
                <a:solidFill>
                  <a:srgbClr val="0000FF"/>
                </a:solidFill>
                <a:latin typeface="Consolas" pitchFamily="49" charset="0"/>
                <a:ea typeface="楷体" pitchFamily="49" charset="-122"/>
                <a:cs typeface="Consolas" pitchFamily="49" charset="0"/>
              </a:rPr>
              <a:t>4</a:t>
            </a:r>
            <a:r>
              <a:rPr kumimoji="1" lang="zh-CN" altLang="en-US" sz="1800" dirty="0">
                <a:solidFill>
                  <a:srgbClr val="0000FF"/>
                </a:solidFill>
                <a:latin typeface="Consolas" pitchFamily="49" charset="0"/>
                <a:ea typeface="楷体" pitchFamily="49" charset="-122"/>
                <a:cs typeface="Consolas" pitchFamily="49" charset="0"/>
              </a:rPr>
              <a:t>路归并设计一个读写文件次数最少的</a:t>
            </a:r>
            <a:r>
              <a:rPr kumimoji="1" lang="zh-CN" altLang="en-US" sz="1800">
                <a:solidFill>
                  <a:srgbClr val="0000FF"/>
                </a:solidFill>
                <a:latin typeface="Consolas" pitchFamily="49" charset="0"/>
                <a:ea typeface="楷体" pitchFamily="49" charset="-122"/>
                <a:cs typeface="Consolas" pitchFamily="49" charset="0"/>
              </a:rPr>
              <a:t>归并</a:t>
            </a:r>
            <a:r>
              <a:rPr kumimoji="1" lang="zh-CN" altLang="en-US" sz="1800" smtClean="0">
                <a:solidFill>
                  <a:srgbClr val="0000FF"/>
                </a:solidFill>
                <a:latin typeface="Consolas" pitchFamily="49" charset="0"/>
                <a:ea typeface="楷体" pitchFamily="49" charset="-122"/>
                <a:cs typeface="Consolas" pitchFamily="49" charset="0"/>
              </a:rPr>
              <a:t>方案（假如每个记录占用一个物理块）。 </a:t>
            </a:r>
            <a:endParaRPr kumimoji="1" lang="zh-CN" altLang="en-US" sz="1800" dirty="0">
              <a:solidFill>
                <a:srgbClr val="0000FF"/>
              </a:solidFill>
              <a:latin typeface="Consolas" pitchFamily="49" charset="0"/>
              <a:ea typeface="楷体" pitchFamily="49" charset="-122"/>
              <a:cs typeface="Consolas" pitchFamily="49" charset="0"/>
            </a:endParaRPr>
          </a:p>
        </p:txBody>
      </p:sp>
      <p:grpSp>
        <p:nvGrpSpPr>
          <p:cNvPr id="2" name="组合 9"/>
          <p:cNvGrpSpPr/>
          <p:nvPr/>
        </p:nvGrpSpPr>
        <p:grpSpPr>
          <a:xfrm>
            <a:off x="1071538" y="1426477"/>
            <a:ext cx="6286544" cy="2155282"/>
            <a:chOff x="1571604" y="1857364"/>
            <a:chExt cx="6286544" cy="2155282"/>
          </a:xfrm>
        </p:grpSpPr>
        <p:sp>
          <p:nvSpPr>
            <p:cNvPr id="4" name="TextBox 3"/>
            <p:cNvSpPr txBox="1"/>
            <p:nvPr/>
          </p:nvSpPr>
          <p:spPr>
            <a:xfrm>
              <a:off x="1571604" y="3643314"/>
              <a:ext cx="6286544" cy="369332"/>
            </a:xfrm>
            <a:prstGeom prst="rect">
              <a:avLst/>
            </a:prstGeom>
            <a:noFill/>
          </p:spPr>
          <p:txBody>
            <a:bodyPr wrap="square" rtlCol="0">
              <a:spAutoFit/>
            </a:bodyPr>
            <a:lstStyle/>
            <a:p>
              <a:pPr algn="l"/>
              <a:r>
                <a:rPr lang="zh-CN" altLang="en-US" sz="1800" smtClean="0">
                  <a:solidFill>
                    <a:srgbClr val="FF00FF"/>
                  </a:solidFill>
                  <a:latin typeface="Consolas" pitchFamily="49" charset="0"/>
                  <a:ea typeface="仿宋" pitchFamily="49" charset="-122"/>
                  <a:cs typeface="Consolas" pitchFamily="49" charset="0"/>
                </a:rPr>
                <a:t>各个</a:t>
              </a:r>
              <a:r>
                <a:rPr kumimoji="1" lang="zh-CN" altLang="en-US" sz="1800" smtClean="0">
                  <a:solidFill>
                    <a:srgbClr val="FF00FF"/>
                  </a:solidFill>
                  <a:latin typeface="Consolas" pitchFamily="49" charset="0"/>
                  <a:ea typeface="仿宋" pitchFamily="49" charset="-122"/>
                  <a:cs typeface="Consolas" pitchFamily="49" charset="0"/>
                </a:rPr>
                <a:t>初始归并段中的记录个数，而非关键字序列</a:t>
              </a:r>
              <a:endParaRPr lang="zh-CN" altLang="en-US" sz="1800">
                <a:solidFill>
                  <a:srgbClr val="FF00FF"/>
                </a:solidFill>
                <a:latin typeface="Consolas" pitchFamily="49" charset="0"/>
                <a:ea typeface="仿宋" pitchFamily="49" charset="-122"/>
                <a:cs typeface="Consolas" pitchFamily="49" charset="0"/>
              </a:endParaRPr>
            </a:p>
          </p:txBody>
        </p:sp>
        <p:cxnSp>
          <p:nvCxnSpPr>
            <p:cNvPr id="7" name="直接连接符 6"/>
            <p:cNvCxnSpPr/>
            <p:nvPr/>
          </p:nvCxnSpPr>
          <p:spPr>
            <a:xfrm>
              <a:off x="1669520" y="1857364"/>
              <a:ext cx="4902744" cy="2259"/>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3108315" y="2750339"/>
              <a:ext cx="1785950" cy="1588"/>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10" name="灯片编号占位符 9"/>
          <p:cNvSpPr>
            <a:spLocks noGrp="1"/>
          </p:cNvSpPr>
          <p:nvPr>
            <p:ph type="sldNum" sz="quarter" idx="12"/>
          </p:nvPr>
        </p:nvSpPr>
        <p:spPr/>
        <p:txBody>
          <a:bodyPr/>
          <a:lstStyle/>
          <a:p>
            <a:fld id="{61B62B3A-2870-408C-9F18-2C674C90AA9B}" type="slidenum">
              <a:rPr lang="en-US" altLang="zh-CN" smtClean="0"/>
              <a:pPr/>
              <a:t>48</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85720" y="404813"/>
            <a:ext cx="8715436" cy="2911566"/>
          </a:xfrm>
          <a:prstGeom prst="rect">
            <a:avLst/>
          </a:prstGeom>
          <a:noFill/>
          <a:ln w="9525">
            <a:noFill/>
            <a:miter lim="800000"/>
            <a:headEnd/>
            <a:tailEnd/>
          </a:ln>
          <a:effectLst/>
        </p:spPr>
        <p:txBody>
          <a:bodyPr wrap="square">
            <a:spAutoFit/>
          </a:bodyPr>
          <a:lstStyle/>
          <a:p>
            <a:pPr algn="l">
              <a:lnSpc>
                <a:spcPct val="160000"/>
              </a:lnSpc>
              <a:spcBef>
                <a:spcPct val="50000"/>
              </a:spcBef>
            </a:pP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2000" smtClean="0">
                <a:solidFill>
                  <a:srgbClr val="FF0000"/>
                </a:solidFill>
                <a:latin typeface="微软雅黑" pitchFamily="34" charset="-122"/>
                <a:ea typeface="微软雅黑" pitchFamily="34" charset="-122"/>
                <a:cs typeface="Consolas" pitchFamily="49" charset="0"/>
              </a:rPr>
              <a:t>解：</a:t>
            </a:r>
            <a:r>
              <a:rPr kumimoji="1" lang="zh-CN" altLang="en-US" sz="1800" smtClean="0">
                <a:solidFill>
                  <a:srgbClr val="0000FF"/>
                </a:solidFill>
                <a:latin typeface="Consolas" pitchFamily="49" charset="0"/>
                <a:ea typeface="仿宋" pitchFamily="49" charset="-122"/>
                <a:cs typeface="Consolas" pitchFamily="49" charset="0"/>
              </a:rPr>
              <a:t>初始</a:t>
            </a:r>
            <a:r>
              <a:rPr kumimoji="1" lang="zh-CN" altLang="en-US" sz="1800">
                <a:solidFill>
                  <a:srgbClr val="0000FF"/>
                </a:solidFill>
                <a:latin typeface="Consolas" pitchFamily="49" charset="0"/>
                <a:ea typeface="仿宋" pitchFamily="49" charset="-122"/>
                <a:cs typeface="Consolas" pitchFamily="49" charset="0"/>
              </a:rPr>
              <a:t>归并</a:t>
            </a:r>
            <a:r>
              <a:rPr kumimoji="1" lang="zh-CN" altLang="en-US" sz="1800" smtClean="0">
                <a:solidFill>
                  <a:srgbClr val="0000FF"/>
                </a:solidFill>
                <a:latin typeface="Consolas" pitchFamily="49" charset="0"/>
                <a:ea typeface="仿宋" pitchFamily="49" charset="-122"/>
                <a:cs typeface="Consolas" pitchFamily="49" charset="0"/>
              </a:rPr>
              <a:t>段个数</a:t>
            </a:r>
            <a:r>
              <a:rPr kumimoji="1" lang="en-US" altLang="zh-CN" sz="1800" i="1" smtClean="0">
                <a:solidFill>
                  <a:srgbClr val="0000FF"/>
                </a:solidFill>
                <a:latin typeface="Consolas" pitchFamily="49" charset="0"/>
                <a:ea typeface="仿宋" pitchFamily="49" charset="-122"/>
                <a:cs typeface="Consolas" pitchFamily="49" charset="0"/>
              </a:rPr>
              <a:t>m</a:t>
            </a:r>
            <a:r>
              <a:rPr kumimoji="1" lang="en-US" altLang="zh-CN" sz="1800" smtClean="0">
                <a:solidFill>
                  <a:srgbClr val="0000FF"/>
                </a:solidFill>
                <a:latin typeface="Consolas" pitchFamily="49" charset="0"/>
                <a:ea typeface="仿宋" pitchFamily="49" charset="-122"/>
                <a:cs typeface="Consolas" pitchFamily="49" charset="0"/>
              </a:rPr>
              <a:t>=11</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k</a:t>
            </a:r>
            <a:r>
              <a:rPr kumimoji="1" lang="en-US" altLang="zh-CN" sz="1800" smtClean="0">
                <a:solidFill>
                  <a:srgbClr val="0000FF"/>
                </a:solidFill>
                <a:latin typeface="Consolas" pitchFamily="49" charset="0"/>
                <a:ea typeface="仿宋" pitchFamily="49" charset="-122"/>
                <a:cs typeface="Consolas" pitchFamily="49" charset="0"/>
              </a:rPr>
              <a:t>=4</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x</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m</a:t>
            </a:r>
            <a:r>
              <a:rPr kumimoji="1" lang="en-US" altLang="zh-CN" sz="1800" smtClean="0">
                <a:solidFill>
                  <a:srgbClr val="0000FF"/>
                </a:solidFill>
                <a:latin typeface="Consolas" pitchFamily="49" charset="0"/>
                <a:ea typeface="仿宋" pitchFamily="49" charset="-122"/>
                <a:cs typeface="Consolas" pitchFamily="49" charset="0"/>
              </a:rPr>
              <a:t>-1</a:t>
            </a:r>
            <a:r>
              <a:rPr kumimoji="1" lang="en-US" altLang="zh-CN" sz="1800" dirty="0">
                <a:solidFill>
                  <a:srgbClr val="0000FF"/>
                </a:solidFill>
                <a:latin typeface="Consolas" pitchFamily="49" charset="0"/>
                <a:ea typeface="仿宋" pitchFamily="49" charset="-122"/>
                <a:cs typeface="Consolas" pitchFamily="49" charset="0"/>
              </a:rPr>
              <a:t>) Mod (</a:t>
            </a:r>
            <a:r>
              <a:rPr kumimoji="1" lang="en-US" altLang="zh-CN" sz="1800" i="1" dirty="0">
                <a:solidFill>
                  <a:srgbClr val="0000FF"/>
                </a:solidFill>
                <a:latin typeface="Consolas" pitchFamily="49" charset="0"/>
                <a:ea typeface="仿宋" pitchFamily="49" charset="-122"/>
                <a:cs typeface="Consolas" pitchFamily="49" charset="0"/>
              </a:rPr>
              <a:t>k</a:t>
            </a:r>
            <a:r>
              <a:rPr kumimoji="1" lang="en-US" altLang="zh-CN" sz="1800" dirty="0">
                <a:solidFill>
                  <a:srgbClr val="0000FF"/>
                </a:solidFill>
                <a:latin typeface="Consolas" pitchFamily="49" charset="0"/>
                <a:ea typeface="仿宋" pitchFamily="49" charset="-122"/>
                <a:cs typeface="Consolas" pitchFamily="49" charset="0"/>
              </a:rPr>
              <a:t>-1</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1≠0</a:t>
            </a:r>
            <a:r>
              <a:rPr kumimoji="1" lang="zh-CN" altLang="en-US" sz="1800" smtClean="0">
                <a:solidFill>
                  <a:srgbClr val="0000FF"/>
                </a:solidFill>
                <a:latin typeface="Consolas" pitchFamily="49" charset="0"/>
                <a:ea typeface="仿宋" pitchFamily="49" charset="-122"/>
                <a:cs typeface="Consolas" pitchFamily="49" charset="0"/>
              </a:rPr>
              <a:t>，因此</a:t>
            </a:r>
            <a:r>
              <a:rPr kumimoji="1" lang="zh-CN" altLang="en-US" sz="1800" dirty="0">
                <a:solidFill>
                  <a:srgbClr val="0000FF"/>
                </a:solidFill>
                <a:latin typeface="Consolas" pitchFamily="49" charset="0"/>
                <a:ea typeface="仿宋" pitchFamily="49" charset="-122"/>
                <a:cs typeface="Consolas" pitchFamily="49" charset="0"/>
              </a:rPr>
              <a:t>需附加：</a:t>
            </a:r>
          </a:p>
          <a:p>
            <a:pPr algn="l">
              <a:lnSpc>
                <a:spcPct val="160000"/>
              </a:lnSpc>
              <a:spcBef>
                <a:spcPct val="50000"/>
              </a:spcBef>
            </a:pPr>
            <a:r>
              <a:rPr kumimoji="1" lang="zh-CN" altLang="en-US" sz="1800">
                <a:solidFill>
                  <a:srgbClr val="FF00FF"/>
                </a:solidFill>
                <a:latin typeface="Consolas" pitchFamily="49" charset="0"/>
                <a:ea typeface="仿宋" pitchFamily="49" charset="-122"/>
                <a:cs typeface="Consolas" pitchFamily="49" charset="0"/>
              </a:rPr>
              <a:t>    </a:t>
            </a:r>
            <a:r>
              <a:rPr kumimoji="1" lang="zh-CN" altLang="en-US" sz="1800" smtClean="0">
                <a:solidFill>
                  <a:srgbClr val="FF00FF"/>
                </a:solidFill>
                <a:latin typeface="Consolas" pitchFamily="49" charset="0"/>
                <a:ea typeface="仿宋" pitchFamily="49" charset="-122"/>
                <a:cs typeface="Consolas" pitchFamily="49" charset="0"/>
              </a:rPr>
              <a:t> </a:t>
            </a:r>
            <a:r>
              <a:rPr kumimoji="1" lang="en-US" altLang="zh-CN" sz="1800" smtClean="0">
                <a:solidFill>
                  <a:srgbClr val="FF00FF"/>
                </a:solidFill>
                <a:latin typeface="Consolas" pitchFamily="49" charset="0"/>
                <a:ea typeface="仿宋" pitchFamily="49" charset="-122"/>
                <a:cs typeface="Consolas" pitchFamily="49" charset="0"/>
              </a:rPr>
              <a:t>(</a:t>
            </a:r>
            <a:r>
              <a:rPr kumimoji="1" lang="en-US" altLang="zh-CN" sz="1800" i="1" smtClean="0">
                <a:solidFill>
                  <a:srgbClr val="FF00FF"/>
                </a:solidFill>
                <a:latin typeface="Consolas" pitchFamily="49" charset="0"/>
                <a:ea typeface="仿宋" pitchFamily="49" charset="-122"/>
                <a:cs typeface="Consolas" pitchFamily="49" charset="0"/>
              </a:rPr>
              <a:t>k</a:t>
            </a:r>
            <a:r>
              <a:rPr kumimoji="1" lang="en-US" altLang="zh-CN" sz="1800" smtClean="0">
                <a:solidFill>
                  <a:srgbClr val="FF00FF"/>
                </a:solidFill>
                <a:latin typeface="Consolas" pitchFamily="49" charset="0"/>
                <a:ea typeface="仿宋" pitchFamily="49" charset="-122"/>
                <a:cs typeface="Consolas" pitchFamily="49" charset="0"/>
              </a:rPr>
              <a:t>-1)-</a:t>
            </a:r>
            <a:r>
              <a:rPr kumimoji="1" lang="en-US" altLang="zh-CN" sz="1800" i="1" smtClean="0">
                <a:solidFill>
                  <a:srgbClr val="FF00FF"/>
                </a:solidFill>
                <a:latin typeface="Consolas" pitchFamily="49" charset="0"/>
                <a:ea typeface="仿宋" pitchFamily="49" charset="-122"/>
                <a:cs typeface="Consolas" pitchFamily="49" charset="0"/>
              </a:rPr>
              <a:t>x</a:t>
            </a:r>
            <a:r>
              <a:rPr kumimoji="1" lang="en-US" altLang="zh-CN" sz="1800" smtClean="0">
                <a:solidFill>
                  <a:srgbClr val="FF00FF"/>
                </a:solidFill>
                <a:latin typeface="Consolas" pitchFamily="49" charset="0"/>
                <a:ea typeface="仿宋" pitchFamily="49" charset="-122"/>
                <a:cs typeface="Consolas" pitchFamily="49" charset="0"/>
              </a:rPr>
              <a:t>=2</a:t>
            </a:r>
            <a:endParaRPr kumimoji="1" lang="en-US" altLang="zh-CN" sz="1800" dirty="0">
              <a:solidFill>
                <a:srgbClr val="FF00FF"/>
              </a:solidFill>
              <a:latin typeface="Consolas" pitchFamily="49" charset="0"/>
              <a:ea typeface="仿宋" pitchFamily="49" charset="-122"/>
              <a:cs typeface="Consolas" pitchFamily="49" charset="0"/>
            </a:endParaRPr>
          </a:p>
          <a:p>
            <a:pPr algn="l">
              <a:lnSpc>
                <a:spcPct val="160000"/>
              </a:lnSpc>
              <a:spcBef>
                <a:spcPct val="50000"/>
              </a:spcBef>
            </a:pPr>
            <a:r>
              <a:rPr kumimoji="1" lang="zh-CN" altLang="en-US" sz="1800" dirty="0">
                <a:solidFill>
                  <a:srgbClr val="0000FF"/>
                </a:solidFill>
                <a:latin typeface="Consolas" pitchFamily="49" charset="0"/>
                <a:ea typeface="仿宋" pitchFamily="49" charset="-122"/>
                <a:cs typeface="Consolas" pitchFamily="49" charset="0"/>
              </a:rPr>
              <a:t>个长度为</a:t>
            </a:r>
            <a:r>
              <a:rPr kumimoji="1" lang="en-US" altLang="zh-CN" sz="1800" dirty="0">
                <a:solidFill>
                  <a:srgbClr val="0000FF"/>
                </a:solidFill>
                <a:latin typeface="Consolas" pitchFamily="49" charset="0"/>
                <a:ea typeface="仿宋" pitchFamily="49" charset="-122"/>
                <a:cs typeface="Consolas" pitchFamily="49" charset="0"/>
              </a:rPr>
              <a:t>0</a:t>
            </a:r>
            <a:r>
              <a:rPr kumimoji="1" lang="zh-CN" altLang="en-US" sz="1800" dirty="0">
                <a:solidFill>
                  <a:srgbClr val="0000FF"/>
                </a:solidFill>
                <a:latin typeface="Consolas" pitchFamily="49" charset="0"/>
                <a:ea typeface="仿宋" pitchFamily="49" charset="-122"/>
                <a:cs typeface="Consolas" pitchFamily="49" charset="0"/>
              </a:rPr>
              <a:t>的虚段。根据集合：</a:t>
            </a:r>
          </a:p>
          <a:p>
            <a:pPr algn="l">
              <a:lnSpc>
                <a:spcPct val="16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(49</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9</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35</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18</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4</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12</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23</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 7</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21</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14</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26</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0</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0</a:t>
            </a:r>
            <a:r>
              <a:rPr kumimoji="1" lang="en-US" altLang="zh-CN" sz="1800" dirty="0">
                <a:solidFill>
                  <a:srgbClr val="0000FF"/>
                </a:solidFill>
                <a:latin typeface="Consolas" pitchFamily="49" charset="0"/>
                <a:ea typeface="仿宋" pitchFamily="49" charset="-122"/>
                <a:cs typeface="Consolas" pitchFamily="49" charset="0"/>
              </a:rPr>
              <a:t>)</a:t>
            </a:r>
          </a:p>
          <a:p>
            <a:pPr algn="l">
              <a:lnSpc>
                <a:spcPct val="160000"/>
              </a:lnSpc>
              <a:spcBef>
                <a:spcPct val="50000"/>
              </a:spcBef>
            </a:pPr>
            <a:r>
              <a:rPr kumimoji="1" lang="zh-CN" altLang="en-US" sz="1800" dirty="0">
                <a:solidFill>
                  <a:srgbClr val="0000FF"/>
                </a:solidFill>
                <a:latin typeface="Consolas" pitchFamily="49" charset="0"/>
                <a:ea typeface="仿宋" pitchFamily="49" charset="-122"/>
                <a:cs typeface="Consolas" pitchFamily="49" charset="0"/>
              </a:rPr>
              <a:t>构造</a:t>
            </a:r>
            <a:r>
              <a:rPr kumimoji="1" lang="en-US" altLang="zh-CN" sz="1800" dirty="0">
                <a:solidFill>
                  <a:srgbClr val="0000FF"/>
                </a:solidFill>
                <a:latin typeface="Consolas" pitchFamily="49" charset="0"/>
                <a:ea typeface="仿宋" pitchFamily="49" charset="-122"/>
                <a:cs typeface="Consolas" pitchFamily="49" charset="0"/>
              </a:rPr>
              <a:t>4</a:t>
            </a:r>
            <a:r>
              <a:rPr kumimoji="1" lang="zh-CN" altLang="en-US" sz="1800" dirty="0">
                <a:solidFill>
                  <a:srgbClr val="0000FF"/>
                </a:solidFill>
                <a:latin typeface="Consolas" pitchFamily="49" charset="0"/>
                <a:ea typeface="仿宋" pitchFamily="49" charset="-122"/>
                <a:cs typeface="Consolas" pitchFamily="49" charset="0"/>
              </a:rPr>
              <a:t>阶哈夫曼树。</a:t>
            </a:r>
          </a:p>
        </p:txBody>
      </p:sp>
      <p:sp>
        <p:nvSpPr>
          <p:cNvPr id="4" name="灯片编号占位符 3"/>
          <p:cNvSpPr>
            <a:spLocks noGrp="1"/>
          </p:cNvSpPr>
          <p:nvPr>
            <p:ph type="sldNum" sz="quarter" idx="12"/>
          </p:nvPr>
        </p:nvSpPr>
        <p:spPr/>
        <p:txBody>
          <a:bodyPr/>
          <a:lstStyle/>
          <a:p>
            <a:fld id="{61B62B3A-2870-408C-9F18-2C674C90AA9B}" type="slidenum">
              <a:rPr lang="en-US" altLang="zh-CN" smtClean="0"/>
              <a:pPr/>
              <a:t>49</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1071570" cy="400110"/>
          </a:xfrm>
          <a:prstGeom prst="rect">
            <a:avLst/>
          </a:prstGeom>
          <a:noFill/>
        </p:spPr>
        <p:txBody>
          <a:bodyPr wrap="square" rtlCol="0">
            <a:spAutoFit/>
          </a:bodyPr>
          <a:lstStyle/>
          <a:p>
            <a:pPr algn="l"/>
            <a:r>
              <a:rPr lang="zh-CN" altLang="en-US" sz="2000" smtClean="0">
                <a:solidFill>
                  <a:srgbClr val="FF0000"/>
                </a:solidFill>
                <a:latin typeface="华文中宋" pitchFamily="2" charset="-122"/>
                <a:ea typeface="华文中宋" pitchFamily="2" charset="-122"/>
                <a:cs typeface="Consolas" pitchFamily="49" charset="0"/>
              </a:rPr>
              <a:t>示例</a:t>
            </a:r>
            <a:endParaRPr lang="zh-CN" altLang="en-US" sz="2000">
              <a:solidFill>
                <a:srgbClr val="FF0000"/>
              </a:solidFill>
              <a:latin typeface="华文中宋" pitchFamily="2" charset="-122"/>
              <a:ea typeface="华文中宋" pitchFamily="2" charset="-122"/>
              <a:cs typeface="Consolas" pitchFamily="49" charset="0"/>
            </a:endParaRPr>
          </a:p>
        </p:txBody>
      </p:sp>
      <p:sp>
        <p:nvSpPr>
          <p:cNvPr id="3" name="TextBox 2"/>
          <p:cNvSpPr txBox="1"/>
          <p:nvPr/>
        </p:nvSpPr>
        <p:spPr>
          <a:xfrm>
            <a:off x="642910" y="1324261"/>
            <a:ext cx="2928958"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文件</a:t>
            </a:r>
            <a:r>
              <a:rPr lang="en-US" altLang="zh-CN" sz="1800" smtClean="0">
                <a:solidFill>
                  <a:srgbClr val="0000FF"/>
                </a:solidFill>
                <a:latin typeface="Consolas" pitchFamily="49" charset="0"/>
                <a:ea typeface="仿宋" pitchFamily="49" charset="-122"/>
                <a:cs typeface="Consolas" pitchFamily="49" charset="0"/>
              </a:rPr>
              <a:t>abc.dat</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000100" y="1967203"/>
            <a:ext cx="4572032"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5</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6</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9</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8</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7</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cxnSp>
        <p:nvCxnSpPr>
          <p:cNvPr id="6" name="直接箭头连接符 5"/>
          <p:cNvCxnSpPr/>
          <p:nvPr/>
        </p:nvCxnSpPr>
        <p:spPr>
          <a:xfrm rot="10800000" flipV="1">
            <a:off x="4714876" y="2145376"/>
            <a:ext cx="500066" cy="0"/>
          </a:xfrm>
          <a:prstGeom prst="straightConnector1">
            <a:avLst/>
          </a:prstGeom>
          <a:ln w="28575">
            <a:solidFill>
              <a:srgbClr val="CC00CC"/>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14942" y="1988098"/>
            <a:ext cx="2000264"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进行递增排序</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785786" y="2610145"/>
            <a:ext cx="5214974"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应用程序可用的内存空间大小</a:t>
            </a:r>
            <a:r>
              <a:rPr lang="en-US" altLang="zh-CN" sz="1800" i="1" smtClean="0">
                <a:solidFill>
                  <a:srgbClr val="0000FF"/>
                </a:solidFill>
                <a:latin typeface="Consolas" pitchFamily="49" charset="0"/>
                <a:ea typeface="仿宋" pitchFamily="49" charset="-122"/>
                <a:cs typeface="Consolas" pitchFamily="49" charset="0"/>
              </a:rPr>
              <a:t>w</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1B62B3A-2870-408C-9F18-2C674C90AA9B}" type="slidenum">
              <a:rPr lang="en-US" altLang="zh-CN" smtClean="0"/>
              <a:pPr/>
              <a:t>5</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368262" y="997849"/>
            <a:ext cx="4305312" cy="369332"/>
          </a:xfrm>
          <a:prstGeom prst="rect">
            <a:avLst/>
          </a:prstGeom>
          <a:noFill/>
          <a:ln w="9525">
            <a:noFill/>
            <a:miter lim="800000"/>
            <a:headEnd/>
            <a:tailEnd/>
          </a:ln>
          <a:effectLst/>
        </p:spPr>
        <p:txBody>
          <a:bodyPr wrap="square">
            <a:spAutoFit/>
          </a:bodyPr>
          <a:lstStyle/>
          <a:p>
            <a:pPr algn="l">
              <a:spcBef>
                <a:spcPct val="50000"/>
              </a:spcBef>
            </a:pPr>
            <a:r>
              <a:rPr kumimoji="1" lang="en-US" altLang="zh-CN" sz="1800" dirty="0">
                <a:solidFill>
                  <a:srgbClr val="0000FF"/>
                </a:solidFill>
                <a:latin typeface="Consolas" pitchFamily="49" charset="0"/>
                <a:ea typeface="华文中宋" pitchFamily="2" charset="-122"/>
                <a:cs typeface="Consolas" pitchFamily="49" charset="0"/>
              </a:rPr>
              <a:t>4</a:t>
            </a:r>
            <a:r>
              <a:rPr kumimoji="1" lang="zh-CN" altLang="en-US" sz="1800" dirty="0">
                <a:solidFill>
                  <a:srgbClr val="0000FF"/>
                </a:solidFill>
                <a:latin typeface="Consolas" pitchFamily="49" charset="0"/>
                <a:ea typeface="华文中宋" pitchFamily="2" charset="-122"/>
                <a:cs typeface="Consolas" pitchFamily="49" charset="0"/>
              </a:rPr>
              <a:t>路最佳</a:t>
            </a:r>
            <a:r>
              <a:rPr kumimoji="1" lang="zh-CN" altLang="en-US" sz="1800">
                <a:solidFill>
                  <a:srgbClr val="0000FF"/>
                </a:solidFill>
                <a:latin typeface="Consolas" pitchFamily="49" charset="0"/>
                <a:ea typeface="华文中宋" pitchFamily="2" charset="-122"/>
                <a:cs typeface="Consolas" pitchFamily="49" charset="0"/>
              </a:rPr>
              <a:t>归并</a:t>
            </a:r>
            <a:r>
              <a:rPr kumimoji="1" lang="zh-CN" altLang="en-US" sz="1800" smtClean="0">
                <a:solidFill>
                  <a:srgbClr val="0000FF"/>
                </a:solidFill>
                <a:latin typeface="Consolas" pitchFamily="49" charset="0"/>
                <a:ea typeface="华文中宋" pitchFamily="2" charset="-122"/>
                <a:cs typeface="Consolas" pitchFamily="49" charset="0"/>
              </a:rPr>
              <a:t>树的构造过程： </a:t>
            </a:r>
            <a:endParaRPr kumimoji="1" lang="zh-CN" altLang="en-US" sz="1800" dirty="0">
              <a:solidFill>
                <a:srgbClr val="0000FF"/>
              </a:solidFill>
              <a:latin typeface="Consolas" pitchFamily="49" charset="0"/>
              <a:ea typeface="华文中宋" pitchFamily="2" charset="-122"/>
              <a:cs typeface="Consolas" pitchFamily="49" charset="0"/>
            </a:endParaRPr>
          </a:p>
        </p:txBody>
      </p:sp>
      <p:grpSp>
        <p:nvGrpSpPr>
          <p:cNvPr id="2" name="组合 37"/>
          <p:cNvGrpSpPr/>
          <p:nvPr/>
        </p:nvGrpSpPr>
        <p:grpSpPr>
          <a:xfrm>
            <a:off x="1116013" y="1690697"/>
            <a:ext cx="2808287" cy="1257300"/>
            <a:chOff x="1116013" y="785794"/>
            <a:chExt cx="2808287" cy="1257300"/>
          </a:xfrm>
        </p:grpSpPr>
        <p:sp>
          <p:nvSpPr>
            <p:cNvPr id="47106" name="Oval 2"/>
            <p:cNvSpPr>
              <a:spLocks noChangeAspect="1" noChangeArrowheads="1"/>
            </p:cNvSpPr>
            <p:nvPr/>
          </p:nvSpPr>
          <p:spPr bwMode="auto">
            <a:xfrm>
              <a:off x="1116013" y="785794"/>
              <a:ext cx="504825" cy="433388"/>
            </a:xfrm>
            <a:prstGeom prst="ellipse">
              <a:avLst/>
            </a:prstGeom>
            <a:solidFill>
              <a:schemeClr val="bg1"/>
            </a:solidFill>
            <a:ln w="28575">
              <a:prstDash val="sysDash"/>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3333CC"/>
                  </a:solidFill>
                  <a:latin typeface="Consolas" pitchFamily="49" charset="0"/>
                  <a:cs typeface="Consolas" pitchFamily="49" charset="0"/>
                </a:rPr>
                <a:t>0</a:t>
              </a:r>
            </a:p>
          </p:txBody>
        </p:sp>
        <p:sp>
          <p:nvSpPr>
            <p:cNvPr id="47107" name="Oval 3"/>
            <p:cNvSpPr>
              <a:spLocks noChangeAspect="1" noChangeArrowheads="1"/>
            </p:cNvSpPr>
            <p:nvPr/>
          </p:nvSpPr>
          <p:spPr bwMode="auto">
            <a:xfrm>
              <a:off x="1908175" y="785794"/>
              <a:ext cx="504825" cy="433388"/>
            </a:xfrm>
            <a:prstGeom prst="ellipse">
              <a:avLst/>
            </a:prstGeom>
            <a:solidFill>
              <a:schemeClr val="bg1"/>
            </a:solidFill>
            <a:ln w="28575">
              <a:prstDash val="sysDash"/>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0</a:t>
              </a:r>
            </a:p>
          </p:txBody>
        </p:sp>
        <p:sp>
          <p:nvSpPr>
            <p:cNvPr id="47108" name="Oval 4"/>
            <p:cNvSpPr>
              <a:spLocks noChangeAspect="1" noChangeArrowheads="1"/>
            </p:cNvSpPr>
            <p:nvPr/>
          </p:nvSpPr>
          <p:spPr bwMode="auto">
            <a:xfrm>
              <a:off x="2627313" y="785794"/>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4</a:t>
              </a:r>
            </a:p>
          </p:txBody>
        </p:sp>
        <p:sp>
          <p:nvSpPr>
            <p:cNvPr id="47109" name="Oval 5"/>
            <p:cNvSpPr>
              <a:spLocks noChangeAspect="1" noChangeArrowheads="1"/>
            </p:cNvSpPr>
            <p:nvPr/>
          </p:nvSpPr>
          <p:spPr bwMode="auto">
            <a:xfrm>
              <a:off x="3419475" y="785794"/>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7</a:t>
              </a:r>
            </a:p>
          </p:txBody>
        </p:sp>
        <p:sp>
          <p:nvSpPr>
            <p:cNvPr id="47118" name="Rectangle 14"/>
            <p:cNvSpPr>
              <a:spLocks noChangeArrowheads="1"/>
            </p:cNvSpPr>
            <p:nvPr/>
          </p:nvSpPr>
          <p:spPr bwMode="auto">
            <a:xfrm>
              <a:off x="2124075" y="1684319"/>
              <a:ext cx="576263" cy="358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11</a:t>
              </a:r>
            </a:p>
          </p:txBody>
        </p:sp>
        <p:sp>
          <p:nvSpPr>
            <p:cNvPr id="47119" name="Freeform 15"/>
            <p:cNvSpPr>
              <a:spLocks/>
            </p:cNvSpPr>
            <p:nvPr/>
          </p:nvSpPr>
          <p:spPr bwMode="auto">
            <a:xfrm>
              <a:off x="1495425" y="1181082"/>
              <a:ext cx="728663" cy="493712"/>
            </a:xfrm>
            <a:custGeom>
              <a:avLst/>
              <a:gdLst/>
              <a:ahLst/>
              <a:cxnLst>
                <a:cxn ang="0">
                  <a:pos x="0" y="0"/>
                </a:cxn>
                <a:cxn ang="0">
                  <a:pos x="459" y="311"/>
                </a:cxn>
              </a:cxnLst>
              <a:rect l="0" t="0" r="r" b="b"/>
              <a:pathLst>
                <a:path w="459" h="311">
                  <a:moveTo>
                    <a:pt x="0" y="0"/>
                  </a:moveTo>
                  <a:lnTo>
                    <a:pt x="459" y="31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20" name="Freeform 16"/>
            <p:cNvSpPr>
              <a:spLocks/>
            </p:cNvSpPr>
            <p:nvPr/>
          </p:nvSpPr>
          <p:spPr bwMode="auto">
            <a:xfrm>
              <a:off x="2187575" y="1217594"/>
              <a:ext cx="147638" cy="446088"/>
            </a:xfrm>
            <a:custGeom>
              <a:avLst/>
              <a:gdLst/>
              <a:ahLst/>
              <a:cxnLst>
                <a:cxn ang="0">
                  <a:pos x="0" y="0"/>
                </a:cxn>
                <a:cxn ang="0">
                  <a:pos x="93" y="281"/>
                </a:cxn>
              </a:cxnLst>
              <a:rect l="0" t="0" r="r" b="b"/>
              <a:pathLst>
                <a:path w="93" h="281">
                  <a:moveTo>
                    <a:pt x="0" y="0"/>
                  </a:moveTo>
                  <a:lnTo>
                    <a:pt x="93" y="28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21" name="Freeform 17"/>
            <p:cNvSpPr>
              <a:spLocks/>
            </p:cNvSpPr>
            <p:nvPr/>
          </p:nvSpPr>
          <p:spPr bwMode="auto">
            <a:xfrm>
              <a:off x="2484438" y="1219182"/>
              <a:ext cx="304800" cy="455612"/>
            </a:xfrm>
            <a:custGeom>
              <a:avLst/>
              <a:gdLst/>
              <a:ahLst/>
              <a:cxnLst>
                <a:cxn ang="0">
                  <a:pos x="192" y="0"/>
                </a:cxn>
                <a:cxn ang="0">
                  <a:pos x="0" y="287"/>
                </a:cxn>
              </a:cxnLst>
              <a:rect l="0" t="0" r="r" b="b"/>
              <a:pathLst>
                <a:path w="192" h="287">
                  <a:moveTo>
                    <a:pt x="192" y="0"/>
                  </a:moveTo>
                  <a:lnTo>
                    <a:pt x="0" y="28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22" name="Freeform 18"/>
            <p:cNvSpPr>
              <a:spLocks/>
            </p:cNvSpPr>
            <p:nvPr/>
          </p:nvSpPr>
          <p:spPr bwMode="auto">
            <a:xfrm>
              <a:off x="2657475" y="1219182"/>
              <a:ext cx="906463" cy="455612"/>
            </a:xfrm>
            <a:custGeom>
              <a:avLst/>
              <a:gdLst/>
              <a:ahLst/>
              <a:cxnLst>
                <a:cxn ang="0">
                  <a:pos x="571" y="0"/>
                </a:cxn>
                <a:cxn ang="0">
                  <a:pos x="0" y="287"/>
                </a:cxn>
              </a:cxnLst>
              <a:rect l="0" t="0" r="r" b="b"/>
              <a:pathLst>
                <a:path w="571" h="287">
                  <a:moveTo>
                    <a:pt x="571" y="0"/>
                  </a:moveTo>
                  <a:lnTo>
                    <a:pt x="0" y="28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3" name="组合 39"/>
          <p:cNvGrpSpPr/>
          <p:nvPr/>
        </p:nvGrpSpPr>
        <p:grpSpPr>
          <a:xfrm>
            <a:off x="4716463" y="2554297"/>
            <a:ext cx="2808287" cy="1257300"/>
            <a:chOff x="4716463" y="1649394"/>
            <a:chExt cx="2808287" cy="1257300"/>
          </a:xfrm>
        </p:grpSpPr>
        <p:sp>
          <p:nvSpPr>
            <p:cNvPr id="47110" name="Oval 6"/>
            <p:cNvSpPr>
              <a:spLocks noChangeAspect="1" noChangeArrowheads="1"/>
            </p:cNvSpPr>
            <p:nvPr/>
          </p:nvSpPr>
          <p:spPr bwMode="auto">
            <a:xfrm>
              <a:off x="4716463" y="1649394"/>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3333CC"/>
                  </a:solidFill>
                  <a:latin typeface="Consolas" pitchFamily="49" charset="0"/>
                  <a:cs typeface="Consolas" pitchFamily="49" charset="0"/>
                </a:rPr>
                <a:t>18</a:t>
              </a:r>
            </a:p>
          </p:txBody>
        </p:sp>
        <p:sp>
          <p:nvSpPr>
            <p:cNvPr id="47111" name="Oval 7"/>
            <p:cNvSpPr>
              <a:spLocks noChangeAspect="1" noChangeArrowheads="1"/>
            </p:cNvSpPr>
            <p:nvPr/>
          </p:nvSpPr>
          <p:spPr bwMode="auto">
            <a:xfrm>
              <a:off x="5508625" y="1649394"/>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21</a:t>
              </a:r>
            </a:p>
          </p:txBody>
        </p:sp>
        <p:sp>
          <p:nvSpPr>
            <p:cNvPr id="47112" name="Oval 8"/>
            <p:cNvSpPr>
              <a:spLocks noChangeAspect="1" noChangeArrowheads="1"/>
            </p:cNvSpPr>
            <p:nvPr/>
          </p:nvSpPr>
          <p:spPr bwMode="auto">
            <a:xfrm>
              <a:off x="6227763" y="1649394"/>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23</a:t>
              </a:r>
            </a:p>
          </p:txBody>
        </p:sp>
        <p:sp>
          <p:nvSpPr>
            <p:cNvPr id="47113" name="Oval 9"/>
            <p:cNvSpPr>
              <a:spLocks noChangeAspect="1" noChangeArrowheads="1"/>
            </p:cNvSpPr>
            <p:nvPr/>
          </p:nvSpPr>
          <p:spPr bwMode="auto">
            <a:xfrm>
              <a:off x="7019925" y="1649394"/>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26</a:t>
              </a:r>
            </a:p>
          </p:txBody>
        </p:sp>
        <p:sp>
          <p:nvSpPr>
            <p:cNvPr id="47123" name="Rectangle 19"/>
            <p:cNvSpPr>
              <a:spLocks noChangeArrowheads="1"/>
            </p:cNvSpPr>
            <p:nvPr/>
          </p:nvSpPr>
          <p:spPr bwMode="auto">
            <a:xfrm>
              <a:off x="5724525" y="2547919"/>
              <a:ext cx="576263" cy="358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88</a:t>
              </a:r>
            </a:p>
          </p:txBody>
        </p:sp>
        <p:sp>
          <p:nvSpPr>
            <p:cNvPr id="47124" name="Freeform 20"/>
            <p:cNvSpPr>
              <a:spLocks/>
            </p:cNvSpPr>
            <p:nvPr/>
          </p:nvSpPr>
          <p:spPr bwMode="auto">
            <a:xfrm>
              <a:off x="5095875" y="2044682"/>
              <a:ext cx="728663" cy="493712"/>
            </a:xfrm>
            <a:custGeom>
              <a:avLst/>
              <a:gdLst/>
              <a:ahLst/>
              <a:cxnLst>
                <a:cxn ang="0">
                  <a:pos x="0" y="0"/>
                </a:cxn>
                <a:cxn ang="0">
                  <a:pos x="459" y="311"/>
                </a:cxn>
              </a:cxnLst>
              <a:rect l="0" t="0" r="r" b="b"/>
              <a:pathLst>
                <a:path w="459" h="311">
                  <a:moveTo>
                    <a:pt x="0" y="0"/>
                  </a:moveTo>
                  <a:lnTo>
                    <a:pt x="459" y="31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25" name="Freeform 21"/>
            <p:cNvSpPr>
              <a:spLocks/>
            </p:cNvSpPr>
            <p:nvPr/>
          </p:nvSpPr>
          <p:spPr bwMode="auto">
            <a:xfrm>
              <a:off x="5788025" y="2081194"/>
              <a:ext cx="161925" cy="469900"/>
            </a:xfrm>
            <a:custGeom>
              <a:avLst/>
              <a:gdLst/>
              <a:ahLst/>
              <a:cxnLst>
                <a:cxn ang="0">
                  <a:pos x="0" y="0"/>
                </a:cxn>
                <a:cxn ang="0">
                  <a:pos x="102" y="296"/>
                </a:cxn>
              </a:cxnLst>
              <a:rect l="0" t="0" r="r" b="b"/>
              <a:pathLst>
                <a:path w="102" h="296">
                  <a:moveTo>
                    <a:pt x="0" y="0"/>
                  </a:moveTo>
                  <a:lnTo>
                    <a:pt x="102" y="296"/>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26" name="Freeform 22"/>
            <p:cNvSpPr>
              <a:spLocks/>
            </p:cNvSpPr>
            <p:nvPr/>
          </p:nvSpPr>
          <p:spPr bwMode="auto">
            <a:xfrm>
              <a:off x="6084888" y="2082782"/>
              <a:ext cx="304800" cy="455612"/>
            </a:xfrm>
            <a:custGeom>
              <a:avLst/>
              <a:gdLst/>
              <a:ahLst/>
              <a:cxnLst>
                <a:cxn ang="0">
                  <a:pos x="192" y="0"/>
                </a:cxn>
                <a:cxn ang="0">
                  <a:pos x="0" y="287"/>
                </a:cxn>
              </a:cxnLst>
              <a:rect l="0" t="0" r="r" b="b"/>
              <a:pathLst>
                <a:path w="192" h="287">
                  <a:moveTo>
                    <a:pt x="192" y="0"/>
                  </a:moveTo>
                  <a:lnTo>
                    <a:pt x="0" y="28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27" name="Freeform 23"/>
            <p:cNvSpPr>
              <a:spLocks/>
            </p:cNvSpPr>
            <p:nvPr/>
          </p:nvSpPr>
          <p:spPr bwMode="auto">
            <a:xfrm>
              <a:off x="6261100" y="2082782"/>
              <a:ext cx="903288" cy="468312"/>
            </a:xfrm>
            <a:custGeom>
              <a:avLst/>
              <a:gdLst/>
              <a:ahLst/>
              <a:cxnLst>
                <a:cxn ang="0">
                  <a:pos x="569" y="0"/>
                </a:cxn>
                <a:cxn ang="0">
                  <a:pos x="0" y="295"/>
                </a:cxn>
              </a:cxnLst>
              <a:rect l="0" t="0" r="r" b="b"/>
              <a:pathLst>
                <a:path w="569" h="295">
                  <a:moveTo>
                    <a:pt x="569" y="0"/>
                  </a:moveTo>
                  <a:lnTo>
                    <a:pt x="0" y="295"/>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4" name="组合 41"/>
          <p:cNvGrpSpPr/>
          <p:nvPr/>
        </p:nvGrpSpPr>
        <p:grpSpPr>
          <a:xfrm>
            <a:off x="1403350" y="2555885"/>
            <a:ext cx="2808288" cy="1220787"/>
            <a:chOff x="1403350" y="1650982"/>
            <a:chExt cx="2808288" cy="1220787"/>
          </a:xfrm>
        </p:grpSpPr>
        <p:sp>
          <p:nvSpPr>
            <p:cNvPr id="47114" name="Oval 10"/>
            <p:cNvSpPr>
              <a:spLocks noChangeAspect="1" noChangeArrowheads="1"/>
            </p:cNvSpPr>
            <p:nvPr/>
          </p:nvSpPr>
          <p:spPr bwMode="auto">
            <a:xfrm>
              <a:off x="1403350" y="1650982"/>
              <a:ext cx="504825" cy="4333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3333CC"/>
                  </a:solidFill>
                  <a:latin typeface="Consolas" pitchFamily="49" charset="0"/>
                  <a:cs typeface="Consolas" pitchFamily="49" charset="0"/>
                </a:rPr>
                <a:t>9</a:t>
              </a:r>
            </a:p>
          </p:txBody>
        </p:sp>
        <p:sp>
          <p:nvSpPr>
            <p:cNvPr id="47116" name="Oval 12"/>
            <p:cNvSpPr>
              <a:spLocks noChangeAspect="1" noChangeArrowheads="1"/>
            </p:cNvSpPr>
            <p:nvPr/>
          </p:nvSpPr>
          <p:spPr bwMode="auto">
            <a:xfrm>
              <a:off x="2914650" y="1650982"/>
              <a:ext cx="504825" cy="4333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12</a:t>
              </a:r>
            </a:p>
          </p:txBody>
        </p:sp>
        <p:sp>
          <p:nvSpPr>
            <p:cNvPr id="47117" name="Oval 13"/>
            <p:cNvSpPr>
              <a:spLocks noChangeAspect="1" noChangeArrowheads="1"/>
            </p:cNvSpPr>
            <p:nvPr/>
          </p:nvSpPr>
          <p:spPr bwMode="auto">
            <a:xfrm>
              <a:off x="3706813" y="1650982"/>
              <a:ext cx="504825" cy="4333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14</a:t>
              </a:r>
            </a:p>
          </p:txBody>
        </p:sp>
        <p:sp>
          <p:nvSpPr>
            <p:cNvPr id="47128" name="Rectangle 24"/>
            <p:cNvSpPr>
              <a:spLocks noChangeArrowheads="1"/>
            </p:cNvSpPr>
            <p:nvPr/>
          </p:nvSpPr>
          <p:spPr bwMode="auto">
            <a:xfrm>
              <a:off x="2411413" y="2512994"/>
              <a:ext cx="576262" cy="358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3333CC"/>
                  </a:solidFill>
                  <a:latin typeface="Consolas" pitchFamily="49" charset="0"/>
                  <a:cs typeface="Consolas" pitchFamily="49" charset="0"/>
                </a:rPr>
                <a:t>46</a:t>
              </a:r>
            </a:p>
          </p:txBody>
        </p:sp>
        <p:sp>
          <p:nvSpPr>
            <p:cNvPr id="47129" name="Freeform 25"/>
            <p:cNvSpPr>
              <a:spLocks/>
            </p:cNvSpPr>
            <p:nvPr/>
          </p:nvSpPr>
          <p:spPr bwMode="auto">
            <a:xfrm>
              <a:off x="1782763" y="2047857"/>
              <a:ext cx="712787" cy="458787"/>
            </a:xfrm>
            <a:custGeom>
              <a:avLst/>
              <a:gdLst/>
              <a:ahLst/>
              <a:cxnLst>
                <a:cxn ang="0">
                  <a:pos x="0" y="0"/>
                </a:cxn>
                <a:cxn ang="0">
                  <a:pos x="449" y="289"/>
                </a:cxn>
              </a:cxnLst>
              <a:rect l="0" t="0" r="r" b="b"/>
              <a:pathLst>
                <a:path w="449" h="289">
                  <a:moveTo>
                    <a:pt x="0" y="0"/>
                  </a:moveTo>
                  <a:lnTo>
                    <a:pt x="449" y="289"/>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30" name="Freeform 26"/>
            <p:cNvSpPr>
              <a:spLocks/>
            </p:cNvSpPr>
            <p:nvPr/>
          </p:nvSpPr>
          <p:spPr bwMode="auto">
            <a:xfrm>
              <a:off x="2474913" y="2058969"/>
              <a:ext cx="147637" cy="446088"/>
            </a:xfrm>
            <a:custGeom>
              <a:avLst/>
              <a:gdLst/>
              <a:ahLst/>
              <a:cxnLst>
                <a:cxn ang="0">
                  <a:pos x="0" y="0"/>
                </a:cxn>
                <a:cxn ang="0">
                  <a:pos x="93" y="281"/>
                </a:cxn>
              </a:cxnLst>
              <a:rect l="0" t="0" r="r" b="b"/>
              <a:pathLst>
                <a:path w="93" h="281">
                  <a:moveTo>
                    <a:pt x="0" y="0"/>
                  </a:moveTo>
                  <a:lnTo>
                    <a:pt x="93" y="28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31" name="Freeform 27"/>
            <p:cNvSpPr>
              <a:spLocks/>
            </p:cNvSpPr>
            <p:nvPr/>
          </p:nvSpPr>
          <p:spPr bwMode="auto">
            <a:xfrm>
              <a:off x="2781300" y="2085957"/>
              <a:ext cx="295275" cy="427037"/>
            </a:xfrm>
            <a:custGeom>
              <a:avLst/>
              <a:gdLst/>
              <a:ahLst/>
              <a:cxnLst>
                <a:cxn ang="0">
                  <a:pos x="186" y="0"/>
                </a:cxn>
                <a:cxn ang="0">
                  <a:pos x="0" y="269"/>
                </a:cxn>
              </a:cxnLst>
              <a:rect l="0" t="0" r="r" b="b"/>
              <a:pathLst>
                <a:path w="186" h="269">
                  <a:moveTo>
                    <a:pt x="186" y="0"/>
                  </a:moveTo>
                  <a:lnTo>
                    <a:pt x="0" y="269"/>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32" name="Freeform 28"/>
            <p:cNvSpPr>
              <a:spLocks/>
            </p:cNvSpPr>
            <p:nvPr/>
          </p:nvSpPr>
          <p:spPr bwMode="auto">
            <a:xfrm>
              <a:off x="2965450" y="2085957"/>
              <a:ext cx="885825" cy="427037"/>
            </a:xfrm>
            <a:custGeom>
              <a:avLst/>
              <a:gdLst/>
              <a:ahLst/>
              <a:cxnLst>
                <a:cxn ang="0">
                  <a:pos x="558" y="0"/>
                </a:cxn>
                <a:cxn ang="0">
                  <a:pos x="0" y="269"/>
                </a:cxn>
              </a:cxnLst>
              <a:rect l="0" t="0" r="r" b="b"/>
              <a:pathLst>
                <a:path w="558" h="269">
                  <a:moveTo>
                    <a:pt x="558" y="0"/>
                  </a:moveTo>
                  <a:lnTo>
                    <a:pt x="0" y="269"/>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5" name="组合 40"/>
          <p:cNvGrpSpPr/>
          <p:nvPr/>
        </p:nvGrpSpPr>
        <p:grpSpPr>
          <a:xfrm>
            <a:off x="1619250" y="3346460"/>
            <a:ext cx="4102100" cy="1511300"/>
            <a:chOff x="1619250" y="2441557"/>
            <a:chExt cx="4102100" cy="1511300"/>
          </a:xfrm>
        </p:grpSpPr>
        <p:sp>
          <p:nvSpPr>
            <p:cNvPr id="47133" name="Oval 29"/>
            <p:cNvSpPr>
              <a:spLocks noChangeAspect="1" noChangeArrowheads="1"/>
            </p:cNvSpPr>
            <p:nvPr/>
          </p:nvSpPr>
          <p:spPr bwMode="auto">
            <a:xfrm>
              <a:off x="1619250" y="2443144"/>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3333CC"/>
                  </a:solidFill>
                  <a:latin typeface="Consolas" pitchFamily="49" charset="0"/>
                  <a:cs typeface="Consolas" pitchFamily="49" charset="0"/>
                </a:rPr>
                <a:t>35</a:t>
              </a:r>
            </a:p>
          </p:txBody>
        </p:sp>
        <p:sp>
          <p:nvSpPr>
            <p:cNvPr id="47134" name="Oval 30"/>
            <p:cNvSpPr>
              <a:spLocks noChangeAspect="1" noChangeArrowheads="1"/>
            </p:cNvSpPr>
            <p:nvPr/>
          </p:nvSpPr>
          <p:spPr bwMode="auto">
            <a:xfrm>
              <a:off x="3562350" y="2441557"/>
              <a:ext cx="504825" cy="4333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3333CC"/>
                  </a:solidFill>
                  <a:latin typeface="Consolas" pitchFamily="49" charset="0"/>
                  <a:cs typeface="Consolas" pitchFamily="49" charset="0"/>
                </a:rPr>
                <a:t>49</a:t>
              </a:r>
            </a:p>
          </p:txBody>
        </p:sp>
        <p:sp>
          <p:nvSpPr>
            <p:cNvPr id="47136" name="Rectangle 32"/>
            <p:cNvSpPr>
              <a:spLocks noChangeArrowheads="1"/>
            </p:cNvSpPr>
            <p:nvPr/>
          </p:nvSpPr>
          <p:spPr bwMode="auto">
            <a:xfrm>
              <a:off x="3471863" y="3594082"/>
              <a:ext cx="576262" cy="358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CC"/>
                  </a:solidFill>
                  <a:latin typeface="Consolas" pitchFamily="49" charset="0"/>
                  <a:cs typeface="Consolas" pitchFamily="49" charset="0"/>
                </a:rPr>
                <a:t>218</a:t>
              </a:r>
            </a:p>
          </p:txBody>
        </p:sp>
        <p:sp>
          <p:nvSpPr>
            <p:cNvPr id="47137" name="Freeform 33"/>
            <p:cNvSpPr>
              <a:spLocks/>
            </p:cNvSpPr>
            <p:nvPr/>
          </p:nvSpPr>
          <p:spPr bwMode="auto">
            <a:xfrm>
              <a:off x="2044700" y="2824144"/>
              <a:ext cx="1527175" cy="760413"/>
            </a:xfrm>
            <a:custGeom>
              <a:avLst/>
              <a:gdLst/>
              <a:ahLst/>
              <a:cxnLst>
                <a:cxn ang="0">
                  <a:pos x="0" y="0"/>
                </a:cxn>
                <a:cxn ang="0">
                  <a:pos x="962" y="479"/>
                </a:cxn>
              </a:cxnLst>
              <a:rect l="0" t="0" r="r" b="b"/>
              <a:pathLst>
                <a:path w="962" h="479">
                  <a:moveTo>
                    <a:pt x="0" y="0"/>
                  </a:moveTo>
                  <a:lnTo>
                    <a:pt x="962" y="479"/>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38" name="Freeform 34"/>
            <p:cNvSpPr>
              <a:spLocks/>
            </p:cNvSpPr>
            <p:nvPr/>
          </p:nvSpPr>
          <p:spPr bwMode="auto">
            <a:xfrm>
              <a:off x="2946400" y="2868594"/>
              <a:ext cx="768350" cy="717550"/>
            </a:xfrm>
            <a:custGeom>
              <a:avLst/>
              <a:gdLst/>
              <a:ahLst/>
              <a:cxnLst>
                <a:cxn ang="0">
                  <a:pos x="0" y="0"/>
                </a:cxn>
                <a:cxn ang="0">
                  <a:pos x="484" y="452"/>
                </a:cxn>
              </a:cxnLst>
              <a:rect l="0" t="0" r="r" b="b"/>
              <a:pathLst>
                <a:path w="484" h="452">
                  <a:moveTo>
                    <a:pt x="0" y="0"/>
                  </a:moveTo>
                  <a:lnTo>
                    <a:pt x="484" y="452"/>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39" name="Freeform 35"/>
            <p:cNvSpPr>
              <a:spLocks/>
            </p:cNvSpPr>
            <p:nvPr/>
          </p:nvSpPr>
          <p:spPr bwMode="auto">
            <a:xfrm>
              <a:off x="3832225" y="2881294"/>
              <a:ext cx="22225" cy="703263"/>
            </a:xfrm>
            <a:custGeom>
              <a:avLst/>
              <a:gdLst/>
              <a:ahLst/>
              <a:cxnLst>
                <a:cxn ang="0">
                  <a:pos x="14" y="0"/>
                </a:cxn>
                <a:cxn ang="0">
                  <a:pos x="0" y="443"/>
                </a:cxn>
              </a:cxnLst>
              <a:rect l="0" t="0" r="r" b="b"/>
              <a:pathLst>
                <a:path w="14" h="443">
                  <a:moveTo>
                    <a:pt x="14" y="0"/>
                  </a:moveTo>
                  <a:lnTo>
                    <a:pt x="0" y="443"/>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47140" name="Freeform 36"/>
            <p:cNvSpPr>
              <a:spLocks/>
            </p:cNvSpPr>
            <p:nvPr/>
          </p:nvSpPr>
          <p:spPr bwMode="auto">
            <a:xfrm>
              <a:off x="4005263" y="2906694"/>
              <a:ext cx="1716087" cy="677863"/>
            </a:xfrm>
            <a:custGeom>
              <a:avLst/>
              <a:gdLst/>
              <a:ahLst/>
              <a:cxnLst>
                <a:cxn ang="0">
                  <a:pos x="1081" y="0"/>
                </a:cxn>
                <a:cxn ang="0">
                  <a:pos x="0" y="427"/>
                </a:cxn>
              </a:cxnLst>
              <a:rect l="0" t="0" r="r" b="b"/>
              <a:pathLst>
                <a:path w="1081" h="427">
                  <a:moveTo>
                    <a:pt x="1081" y="0"/>
                  </a:moveTo>
                  <a:lnTo>
                    <a:pt x="0" y="42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grpSp>
      <p:sp>
        <p:nvSpPr>
          <p:cNvPr id="47141" name="Text Box 37"/>
          <p:cNvSpPr txBox="1">
            <a:spLocks noChangeArrowheads="1"/>
          </p:cNvSpPr>
          <p:nvPr/>
        </p:nvSpPr>
        <p:spPr bwMode="auto">
          <a:xfrm>
            <a:off x="642910" y="5000494"/>
            <a:ext cx="7429552" cy="105334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a:spAutoFit/>
          </a:bodyPr>
          <a:lstStyle/>
          <a:p>
            <a:pPr marL="457200" indent="-457200" algn="just">
              <a:lnSpc>
                <a:spcPts val="3000"/>
              </a:lnSpc>
              <a:spcBef>
                <a:spcPct val="50000"/>
              </a:spcBef>
              <a:buBlip>
                <a:blip r:embed="rId2"/>
              </a:buBlip>
            </a:pPr>
            <a:r>
              <a:rPr kumimoji="1" lang="en-US" altLang="zh-CN" sz="1800" smtClean="0">
                <a:solidFill>
                  <a:srgbClr val="0000FF"/>
                </a:solidFill>
                <a:latin typeface="Consolas" pitchFamily="49" charset="0"/>
                <a:ea typeface="仿宋" pitchFamily="49" charset="-122"/>
                <a:cs typeface="Consolas" pitchFamily="49" charset="0"/>
              </a:rPr>
              <a:t>WPL=(4+7)×3+(9+12+14+18+21+23+26)×2+(35+49)×1=363</a:t>
            </a:r>
          </a:p>
          <a:p>
            <a:pPr marL="457200" indent="-457200" algn="just">
              <a:lnSpc>
                <a:spcPts val="3000"/>
              </a:lnSpc>
              <a:spcBef>
                <a:spcPct val="50000"/>
              </a:spcBef>
              <a:buBlip>
                <a:blip r:embed="rId2"/>
              </a:buBlip>
            </a:pPr>
            <a:r>
              <a:rPr kumimoji="1" lang="zh-CN" altLang="en-US" sz="1800" smtClean="0">
                <a:solidFill>
                  <a:srgbClr val="0000FF"/>
                </a:solidFill>
                <a:latin typeface="Consolas" pitchFamily="49" charset="0"/>
                <a:ea typeface="仿宋" pitchFamily="49" charset="-122"/>
                <a:cs typeface="Consolas" pitchFamily="49" charset="0"/>
              </a:rPr>
              <a:t>最少的读写次数</a:t>
            </a:r>
            <a:r>
              <a:rPr kumimoji="1" lang="en-US" altLang="zh-CN" sz="1800" smtClean="0">
                <a:solidFill>
                  <a:srgbClr val="0000FF"/>
                </a:solidFill>
                <a:latin typeface="Consolas" pitchFamily="49" charset="0"/>
                <a:ea typeface="仿宋" pitchFamily="49" charset="-122"/>
                <a:cs typeface="Consolas" pitchFamily="49" charset="0"/>
              </a:rPr>
              <a:t>=2×WPL=726</a:t>
            </a:r>
            <a:r>
              <a:rPr kumimoji="1" lang="zh-CN" altLang="en-US" sz="1800" dirty="0">
                <a:solidFill>
                  <a:srgbClr val="0000FF"/>
                </a:solidFill>
                <a:latin typeface="Consolas" pitchFamily="49" charset="0"/>
                <a:ea typeface="仿宋" pitchFamily="49" charset="-122"/>
                <a:cs typeface="Consolas" pitchFamily="49" charset="0"/>
              </a:rPr>
              <a:t>次。</a:t>
            </a:r>
          </a:p>
        </p:txBody>
      </p:sp>
      <p:sp>
        <p:nvSpPr>
          <p:cNvPr id="37" name="Text Box 3"/>
          <p:cNvSpPr txBox="1">
            <a:spLocks noChangeArrowheads="1"/>
          </p:cNvSpPr>
          <p:nvPr/>
        </p:nvSpPr>
        <p:spPr bwMode="auto">
          <a:xfrm>
            <a:off x="357158" y="142852"/>
            <a:ext cx="8143932" cy="861774"/>
          </a:xfrm>
          <a:prstGeom prst="rect">
            <a:avLst/>
          </a:prstGeom>
          <a:noFill/>
          <a:ln w="38100" algn="ctr">
            <a:noFill/>
            <a:miter lim="800000"/>
            <a:headEnd/>
            <a:tailEnd/>
          </a:ln>
          <a:effectLst/>
        </p:spPr>
        <p:txBody>
          <a:bodyPr wrap="square">
            <a:spAutoFit/>
          </a:bodyPr>
          <a:lstStyle/>
          <a:p>
            <a:pPr algn="l">
              <a:lnSpc>
                <a:spcPts val="3000"/>
              </a:lnSpc>
              <a:spcBef>
                <a:spcPts val="0"/>
              </a:spcBef>
            </a:pPr>
            <a:r>
              <a:rPr lang="zh-CN" altLang="en-US" sz="1800" dirty="0">
                <a:solidFill>
                  <a:srgbClr val="0000FF"/>
                </a:solidFill>
                <a:latin typeface="Consolas" pitchFamily="49" charset="0"/>
                <a:ea typeface="楷体" pitchFamily="49" charset="-122"/>
                <a:cs typeface="Consolas" pitchFamily="49" charset="0"/>
              </a:rPr>
              <a:t>按记录个数递增</a:t>
            </a:r>
            <a:r>
              <a:rPr lang="zh-CN" altLang="en-US" sz="1800">
                <a:solidFill>
                  <a:srgbClr val="0000FF"/>
                </a:solidFill>
                <a:latin typeface="Consolas" pitchFamily="49" charset="0"/>
                <a:ea typeface="楷体" pitchFamily="49" charset="-122"/>
                <a:cs typeface="Consolas" pitchFamily="49" charset="0"/>
              </a:rPr>
              <a:t>排序</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algn="l">
              <a:lnSpc>
                <a:spcPts val="3000"/>
              </a:lnSpc>
              <a:spcBef>
                <a:spcPts val="0"/>
              </a:spcBef>
            </a:pPr>
            <a:r>
              <a:rPr lang="en-US" altLang="zh-CN" sz="1800" smtClean="0">
                <a:solidFill>
                  <a:srgbClr val="0000FF"/>
                </a:solidFill>
                <a:latin typeface="Consolas" pitchFamily="49" charset="0"/>
                <a:ea typeface="楷体" pitchFamily="49" charset="-122"/>
                <a:cs typeface="Consolas" pitchFamily="49" charset="0"/>
              </a:rPr>
              <a:t>       (0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7</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9</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18</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49</a:t>
            </a:r>
            <a:r>
              <a:rPr lang="en-US" altLang="zh-CN" sz="1800" dirty="0">
                <a:solidFill>
                  <a:srgbClr val="0000FF"/>
                </a:solidFill>
                <a:latin typeface="Consolas" pitchFamily="49" charset="0"/>
                <a:ea typeface="楷体" pitchFamily="49" charset="-122"/>
                <a:cs typeface="Consolas" pitchFamily="49" charset="0"/>
              </a:rPr>
              <a:t>)</a:t>
            </a:r>
          </a:p>
        </p:txBody>
      </p:sp>
      <p:sp>
        <p:nvSpPr>
          <p:cNvPr id="43" name="灯片编号占位符 42"/>
          <p:cNvSpPr>
            <a:spLocks noGrp="1"/>
          </p:cNvSpPr>
          <p:nvPr>
            <p:ph type="sldNum" sz="quarter" idx="12"/>
          </p:nvPr>
        </p:nvSpPr>
        <p:spPr/>
        <p:txBody>
          <a:bodyPr/>
          <a:lstStyle/>
          <a:p>
            <a:fld id="{61B62B3A-2870-408C-9F18-2C674C90AA9B}" type="slidenum">
              <a:rPr lang="en-US" altLang="zh-CN" smtClean="0"/>
              <a:pPr/>
              <a:t>50</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785794"/>
            <a:ext cx="7429552" cy="82086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pPr>
            <a:r>
              <a:rPr lang="zh-CN" altLang="en-US" sz="1800" smtClean="0">
                <a:solidFill>
                  <a:srgbClr val="0000FF"/>
                </a:solidFill>
                <a:latin typeface="Consolas" pitchFamily="49" charset="0"/>
                <a:ea typeface="楷体" pitchFamily="49" charset="-122"/>
                <a:cs typeface="Consolas" pitchFamily="49" charset="0"/>
              </a:rPr>
              <a:t>   有</a:t>
            </a:r>
            <a:r>
              <a:rPr lang="en-US" altLang="zh-CN" sz="1800" dirty="0" smtClean="0">
                <a:solidFill>
                  <a:srgbClr val="0000FF"/>
                </a:solidFill>
                <a:latin typeface="Consolas" pitchFamily="49" charset="0"/>
                <a:ea typeface="楷体" pitchFamily="49" charset="-122"/>
                <a:cs typeface="Consolas" pitchFamily="49" charset="0"/>
              </a:rPr>
              <a:t>4</a:t>
            </a:r>
            <a:r>
              <a:rPr lang="zh-CN" altLang="en-US" sz="1800" dirty="0" smtClean="0">
                <a:solidFill>
                  <a:srgbClr val="0000FF"/>
                </a:solidFill>
                <a:latin typeface="Consolas" pitchFamily="49" charset="0"/>
                <a:ea typeface="楷体" pitchFamily="49" charset="-122"/>
                <a:cs typeface="Consolas" pitchFamily="49" charset="0"/>
              </a:rPr>
              <a:t>个初始</a:t>
            </a:r>
            <a:r>
              <a:rPr lang="zh-CN" altLang="en-US" sz="1800" smtClean="0">
                <a:solidFill>
                  <a:srgbClr val="0000FF"/>
                </a:solidFill>
                <a:latin typeface="Consolas" pitchFamily="49" charset="0"/>
                <a:ea typeface="楷体" pitchFamily="49" charset="-122"/>
                <a:cs typeface="Consolas" pitchFamily="49" charset="0"/>
              </a:rPr>
              <a:t>归并段，记录</a:t>
            </a:r>
            <a:r>
              <a:rPr lang="zh-CN" altLang="en-US" sz="1800" dirty="0" smtClean="0">
                <a:solidFill>
                  <a:srgbClr val="0000FF"/>
                </a:solidFill>
                <a:latin typeface="Consolas" pitchFamily="49" charset="0"/>
                <a:ea typeface="楷体" pitchFamily="49" charset="-122"/>
                <a:cs typeface="Consolas" pitchFamily="49" charset="0"/>
              </a:rPr>
              <a:t>个数分别为</a:t>
            </a:r>
            <a:r>
              <a:rPr lang="en-US" altLang="zh-CN" sz="1800" dirty="0" smtClean="0">
                <a:solidFill>
                  <a:srgbClr val="0000FF"/>
                </a:solidFill>
                <a:latin typeface="Consolas" pitchFamily="49" charset="0"/>
                <a:ea typeface="楷体" pitchFamily="49" charset="-122"/>
                <a:cs typeface="Consolas" pitchFamily="49" charset="0"/>
              </a:rPr>
              <a:t>2</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3</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8</a:t>
            </a:r>
            <a:r>
              <a:rPr lang="zh-CN" altLang="en-US" sz="1800" smtClean="0">
                <a:solidFill>
                  <a:srgbClr val="0000FF"/>
                </a:solidFill>
                <a:latin typeface="Consolas" pitchFamily="49" charset="0"/>
                <a:ea typeface="楷体" pitchFamily="49" charset="-122"/>
                <a:cs typeface="Consolas" pitchFamily="49" charset="0"/>
              </a:rPr>
              <a:t>，采用</a:t>
            </a:r>
            <a:r>
              <a:rPr lang="en-US" altLang="zh-CN" sz="1800" dirty="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路归并，最少</a:t>
            </a:r>
            <a:r>
              <a:rPr lang="zh-CN" altLang="en-US" sz="1800" dirty="0" smtClean="0">
                <a:solidFill>
                  <a:srgbClr val="0000FF"/>
                </a:solidFill>
                <a:latin typeface="Consolas" pitchFamily="49" charset="0"/>
                <a:ea typeface="楷体" pitchFamily="49" charset="-122"/>
                <a:cs typeface="Consolas" pitchFamily="49" charset="0"/>
              </a:rPr>
              <a:t>的读写次数是多少（假设每个记录读写一次）？</a:t>
            </a:r>
            <a:endParaRPr lang="zh-CN" altLang="en-US" sz="1800" dirty="0">
              <a:solidFill>
                <a:srgbClr val="0000FF"/>
              </a:solidFill>
              <a:latin typeface="Consolas" pitchFamily="49" charset="0"/>
              <a:ea typeface="楷体" pitchFamily="49" charset="-122"/>
              <a:cs typeface="Consolas" pitchFamily="49" charset="0"/>
            </a:endParaRPr>
          </a:p>
        </p:txBody>
      </p:sp>
      <p:grpSp>
        <p:nvGrpSpPr>
          <p:cNvPr id="3" name="组合 26"/>
          <p:cNvGrpSpPr/>
          <p:nvPr/>
        </p:nvGrpSpPr>
        <p:grpSpPr>
          <a:xfrm>
            <a:off x="1995473" y="2516748"/>
            <a:ext cx="3719535" cy="2043118"/>
            <a:chOff x="1995473" y="1885948"/>
            <a:chExt cx="3719535" cy="2043118"/>
          </a:xfrm>
        </p:grpSpPr>
        <p:sp>
          <p:nvSpPr>
            <p:cNvPr id="4" name="Oval 2"/>
            <p:cNvSpPr>
              <a:spLocks noChangeAspect="1" noChangeArrowheads="1"/>
            </p:cNvSpPr>
            <p:nvPr/>
          </p:nvSpPr>
          <p:spPr bwMode="auto">
            <a:xfrm>
              <a:off x="1995473" y="1885948"/>
              <a:ext cx="504825" cy="433388"/>
            </a:xfrm>
            <a:prstGeom prst="ellipse">
              <a:avLst/>
            </a:prstGeom>
            <a:solidFill>
              <a:schemeClr val="bg1"/>
            </a:solidFill>
            <a:ln w="28575">
              <a:prstDash val="sysDash"/>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3333CC"/>
                  </a:solidFill>
                  <a:latin typeface="Consolas" pitchFamily="49" charset="0"/>
                  <a:cs typeface="Consolas" pitchFamily="49" charset="0"/>
                </a:rPr>
                <a:t>0</a:t>
              </a:r>
            </a:p>
          </p:txBody>
        </p:sp>
        <p:sp>
          <p:nvSpPr>
            <p:cNvPr id="6" name="Oval 4"/>
            <p:cNvSpPr>
              <a:spLocks noChangeAspect="1" noChangeArrowheads="1"/>
            </p:cNvSpPr>
            <p:nvPr/>
          </p:nvSpPr>
          <p:spPr bwMode="auto">
            <a:xfrm>
              <a:off x="2714612" y="1885948"/>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smtClean="0">
                  <a:solidFill>
                    <a:srgbClr val="3333CC"/>
                  </a:solidFill>
                  <a:latin typeface="Consolas" pitchFamily="49" charset="0"/>
                  <a:cs typeface="Consolas" pitchFamily="49" charset="0"/>
                </a:rPr>
                <a:t>2</a:t>
              </a:r>
              <a:endParaRPr lang="en-US" altLang="zh-CN" sz="1800" dirty="0">
                <a:solidFill>
                  <a:srgbClr val="3333CC"/>
                </a:solidFill>
                <a:latin typeface="Consolas" pitchFamily="49" charset="0"/>
                <a:cs typeface="Consolas" pitchFamily="49" charset="0"/>
              </a:endParaRPr>
            </a:p>
          </p:txBody>
        </p:sp>
        <p:sp>
          <p:nvSpPr>
            <p:cNvPr id="7" name="Oval 5"/>
            <p:cNvSpPr>
              <a:spLocks noChangeAspect="1" noChangeArrowheads="1"/>
            </p:cNvSpPr>
            <p:nvPr/>
          </p:nvSpPr>
          <p:spPr bwMode="auto">
            <a:xfrm>
              <a:off x="3506774" y="1885948"/>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smtClean="0">
                  <a:solidFill>
                    <a:srgbClr val="3333CC"/>
                  </a:solidFill>
                  <a:latin typeface="Consolas" pitchFamily="49" charset="0"/>
                  <a:cs typeface="Consolas" pitchFamily="49" charset="0"/>
                </a:rPr>
                <a:t>3</a:t>
              </a:r>
              <a:endParaRPr lang="en-US" altLang="zh-CN" sz="1800" dirty="0">
                <a:solidFill>
                  <a:srgbClr val="3333CC"/>
                </a:solidFill>
                <a:latin typeface="Consolas" pitchFamily="49" charset="0"/>
                <a:cs typeface="Consolas" pitchFamily="49" charset="0"/>
              </a:endParaRPr>
            </a:p>
          </p:txBody>
        </p:sp>
        <p:sp>
          <p:nvSpPr>
            <p:cNvPr id="8" name="Rectangle 14"/>
            <p:cNvSpPr>
              <a:spLocks noChangeArrowheads="1"/>
            </p:cNvSpPr>
            <p:nvPr/>
          </p:nvSpPr>
          <p:spPr bwMode="auto">
            <a:xfrm>
              <a:off x="2679699" y="2784473"/>
              <a:ext cx="576263" cy="358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smtClean="0">
                  <a:solidFill>
                    <a:srgbClr val="3333CC"/>
                  </a:solidFill>
                  <a:latin typeface="Consolas" pitchFamily="49" charset="0"/>
                  <a:cs typeface="Consolas" pitchFamily="49" charset="0"/>
                </a:rPr>
                <a:t>5</a:t>
              </a:r>
              <a:endParaRPr lang="en-US" altLang="zh-CN" sz="1800" dirty="0">
                <a:solidFill>
                  <a:srgbClr val="3333CC"/>
                </a:solidFill>
                <a:latin typeface="Consolas" pitchFamily="49" charset="0"/>
                <a:cs typeface="Consolas" pitchFamily="49" charset="0"/>
              </a:endParaRPr>
            </a:p>
          </p:txBody>
        </p:sp>
        <p:sp>
          <p:nvSpPr>
            <p:cNvPr id="9" name="Freeform 15"/>
            <p:cNvSpPr>
              <a:spLocks/>
            </p:cNvSpPr>
            <p:nvPr/>
          </p:nvSpPr>
          <p:spPr bwMode="auto">
            <a:xfrm>
              <a:off x="2285984" y="2285992"/>
              <a:ext cx="442928" cy="488956"/>
            </a:xfrm>
            <a:custGeom>
              <a:avLst/>
              <a:gdLst/>
              <a:ahLst/>
              <a:cxnLst>
                <a:cxn ang="0">
                  <a:pos x="0" y="0"/>
                </a:cxn>
                <a:cxn ang="0">
                  <a:pos x="459" y="311"/>
                </a:cxn>
              </a:cxnLst>
              <a:rect l="0" t="0" r="r" b="b"/>
              <a:pathLst>
                <a:path w="459" h="311">
                  <a:moveTo>
                    <a:pt x="0" y="0"/>
                  </a:moveTo>
                  <a:lnTo>
                    <a:pt x="459" y="31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12" name="Freeform 18"/>
            <p:cNvSpPr>
              <a:spLocks/>
            </p:cNvSpPr>
            <p:nvPr/>
          </p:nvSpPr>
          <p:spPr bwMode="auto">
            <a:xfrm>
              <a:off x="3162299" y="2285992"/>
              <a:ext cx="481007" cy="488956"/>
            </a:xfrm>
            <a:custGeom>
              <a:avLst/>
              <a:gdLst/>
              <a:ahLst/>
              <a:cxnLst>
                <a:cxn ang="0">
                  <a:pos x="571" y="0"/>
                </a:cxn>
                <a:cxn ang="0">
                  <a:pos x="0" y="287"/>
                </a:cxn>
              </a:cxnLst>
              <a:rect l="0" t="0" r="r" b="b"/>
              <a:pathLst>
                <a:path w="571" h="287">
                  <a:moveTo>
                    <a:pt x="571" y="0"/>
                  </a:moveTo>
                  <a:lnTo>
                    <a:pt x="0" y="28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cxnSp>
          <p:nvCxnSpPr>
            <p:cNvPr id="14" name="直接连接符 13"/>
            <p:cNvCxnSpPr>
              <a:stCxn id="6" idx="4"/>
              <a:endCxn id="8" idx="0"/>
            </p:cNvCxnSpPr>
            <p:nvPr/>
          </p:nvCxnSpPr>
          <p:spPr>
            <a:xfrm rot="16200000" flipH="1">
              <a:off x="2734860" y="2551501"/>
              <a:ext cx="465137" cy="806"/>
            </a:xfrm>
            <a:prstGeom prst="line">
              <a:avLst/>
            </a:prstGeom>
            <a:ln/>
          </p:spPr>
          <p:style>
            <a:lnRef idx="2">
              <a:schemeClr val="accent5"/>
            </a:lnRef>
            <a:fillRef idx="0">
              <a:schemeClr val="accent5"/>
            </a:fillRef>
            <a:effectRef idx="1">
              <a:schemeClr val="accent5"/>
            </a:effectRef>
            <a:fontRef idx="minor">
              <a:schemeClr val="tx1"/>
            </a:fontRef>
          </p:style>
        </p:cxnSp>
        <p:sp>
          <p:nvSpPr>
            <p:cNvPr id="15" name="Oval 4"/>
            <p:cNvSpPr>
              <a:spLocks noChangeAspect="1" noChangeArrowheads="1"/>
            </p:cNvSpPr>
            <p:nvPr/>
          </p:nvSpPr>
          <p:spPr bwMode="auto">
            <a:xfrm>
              <a:off x="4418021" y="1885948"/>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smtClean="0">
                  <a:solidFill>
                    <a:srgbClr val="3333CC"/>
                  </a:solidFill>
                  <a:latin typeface="Consolas" pitchFamily="49" charset="0"/>
                  <a:cs typeface="Consolas" pitchFamily="49" charset="0"/>
                </a:rPr>
                <a:t>5</a:t>
              </a:r>
              <a:endParaRPr lang="en-US" altLang="zh-CN" sz="1800" dirty="0">
                <a:solidFill>
                  <a:srgbClr val="3333CC"/>
                </a:solidFill>
                <a:latin typeface="Consolas" pitchFamily="49" charset="0"/>
                <a:cs typeface="Consolas" pitchFamily="49" charset="0"/>
              </a:endParaRPr>
            </a:p>
          </p:txBody>
        </p:sp>
        <p:sp>
          <p:nvSpPr>
            <p:cNvPr id="16" name="Oval 5"/>
            <p:cNvSpPr>
              <a:spLocks noChangeAspect="1" noChangeArrowheads="1"/>
            </p:cNvSpPr>
            <p:nvPr/>
          </p:nvSpPr>
          <p:spPr bwMode="auto">
            <a:xfrm>
              <a:off x="5210183" y="1885948"/>
              <a:ext cx="504825" cy="4333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smtClean="0">
                  <a:solidFill>
                    <a:srgbClr val="3333CC"/>
                  </a:solidFill>
                  <a:latin typeface="Consolas" pitchFamily="49" charset="0"/>
                  <a:cs typeface="Consolas" pitchFamily="49" charset="0"/>
                </a:rPr>
                <a:t>8</a:t>
              </a:r>
              <a:endParaRPr lang="en-US" altLang="zh-CN" sz="1800" dirty="0">
                <a:solidFill>
                  <a:srgbClr val="3333CC"/>
                </a:solidFill>
                <a:latin typeface="Consolas" pitchFamily="49" charset="0"/>
                <a:cs typeface="Consolas" pitchFamily="49" charset="0"/>
              </a:endParaRPr>
            </a:p>
          </p:txBody>
        </p:sp>
        <p:sp>
          <p:nvSpPr>
            <p:cNvPr id="17" name="Rectangle 14"/>
            <p:cNvSpPr>
              <a:spLocks noChangeArrowheads="1"/>
            </p:cNvSpPr>
            <p:nvPr/>
          </p:nvSpPr>
          <p:spPr bwMode="auto">
            <a:xfrm>
              <a:off x="3929058" y="3570291"/>
              <a:ext cx="576263" cy="358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smtClean="0">
                  <a:solidFill>
                    <a:srgbClr val="3333CC"/>
                  </a:solidFill>
                  <a:latin typeface="Consolas" pitchFamily="49" charset="0"/>
                  <a:cs typeface="Consolas" pitchFamily="49" charset="0"/>
                </a:rPr>
                <a:t>18</a:t>
              </a:r>
              <a:endParaRPr lang="en-US" altLang="zh-CN" sz="1800" dirty="0">
                <a:solidFill>
                  <a:srgbClr val="3333CC"/>
                </a:solidFill>
                <a:latin typeface="Consolas" pitchFamily="49" charset="0"/>
                <a:cs typeface="Consolas" pitchFamily="49" charset="0"/>
              </a:endParaRPr>
            </a:p>
          </p:txBody>
        </p:sp>
        <p:cxnSp>
          <p:nvCxnSpPr>
            <p:cNvPr id="19" name="直接连接符 18"/>
            <p:cNvCxnSpPr>
              <a:stCxn id="8" idx="2"/>
            </p:cNvCxnSpPr>
            <p:nvPr/>
          </p:nvCxnSpPr>
          <p:spPr>
            <a:xfrm rot="16200000" flipH="1">
              <a:off x="3234130" y="2876948"/>
              <a:ext cx="428628" cy="961227"/>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22" name="直接连接符 21"/>
            <p:cNvCxnSpPr>
              <a:stCxn id="15" idx="4"/>
              <a:endCxn id="17" idx="0"/>
            </p:cNvCxnSpPr>
            <p:nvPr/>
          </p:nvCxnSpPr>
          <p:spPr>
            <a:xfrm rot="5400000">
              <a:off x="3818335" y="2718191"/>
              <a:ext cx="1250955" cy="453244"/>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24" name="直接连接符 23"/>
            <p:cNvCxnSpPr>
              <a:stCxn id="16" idx="4"/>
            </p:cNvCxnSpPr>
            <p:nvPr/>
          </p:nvCxnSpPr>
          <p:spPr>
            <a:xfrm rot="5400000">
              <a:off x="4355309" y="2464589"/>
              <a:ext cx="1252540" cy="962034"/>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26" name="TextBox 25"/>
          <p:cNvSpPr txBox="1"/>
          <p:nvPr/>
        </p:nvSpPr>
        <p:spPr>
          <a:xfrm>
            <a:off x="1500166" y="4786322"/>
            <a:ext cx="4357718" cy="9233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Blip>
                <a:blip r:embed="rId2"/>
              </a:buBlip>
            </a:pPr>
            <a:r>
              <a:rPr lang="en-US" altLang="zh-CN" sz="1800" smtClean="0">
                <a:solidFill>
                  <a:srgbClr val="0000FF"/>
                </a:solidFill>
                <a:latin typeface="Consolas" pitchFamily="49" charset="0"/>
                <a:ea typeface="仿宋" pitchFamily="49" charset="-122"/>
                <a:cs typeface="Consolas" pitchFamily="49" charset="0"/>
              </a:rPr>
              <a:t>WPL=(2+3)×</a:t>
            </a:r>
            <a:r>
              <a:rPr lang="en-US" altLang="zh-CN" sz="1800" dirty="0" smtClean="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5+8)×</a:t>
            </a:r>
            <a:r>
              <a:rPr lang="en-US" altLang="zh-CN" sz="1800" dirty="0" smtClean="0">
                <a:solidFill>
                  <a:srgbClr val="0000FF"/>
                </a:solidFill>
                <a:latin typeface="Consolas" pitchFamily="49" charset="0"/>
                <a:ea typeface="仿宋" pitchFamily="49" charset="-122"/>
                <a:cs typeface="Consolas" pitchFamily="49" charset="0"/>
              </a:rPr>
              <a:t>1=23</a:t>
            </a:r>
          </a:p>
          <a:p>
            <a:pPr marL="457200" indent="-4572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最少的读写</a:t>
            </a:r>
            <a:r>
              <a:rPr lang="zh-CN" altLang="en-US" sz="1800" dirty="0" smtClean="0">
                <a:solidFill>
                  <a:srgbClr val="0000FF"/>
                </a:solidFill>
                <a:latin typeface="Consolas" pitchFamily="49" charset="0"/>
                <a:ea typeface="仿宋" pitchFamily="49" charset="-122"/>
                <a:cs typeface="Consolas" pitchFamily="49" charset="0"/>
              </a:rPr>
              <a:t>次数</a:t>
            </a:r>
            <a:r>
              <a:rPr lang="en-US" altLang="zh-CN" sz="180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读次数</a:t>
            </a:r>
            <a:r>
              <a:rPr lang="en-US" altLang="zh-CN" sz="1800" dirty="0" smtClean="0">
                <a:solidFill>
                  <a:srgbClr val="0000FF"/>
                </a:solidFill>
                <a:latin typeface="Consolas" pitchFamily="49" charset="0"/>
                <a:ea typeface="仿宋" pitchFamily="49" charset="-122"/>
                <a:cs typeface="Consolas" pitchFamily="49" charset="0"/>
              </a:rPr>
              <a:t>=46</a:t>
            </a:r>
            <a:endParaRPr lang="zh-CN" altLang="en-US" sz="1800" dirty="0" smtClean="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1214414" y="1857364"/>
            <a:ext cx="4500594" cy="400110"/>
          </a:xfrm>
          <a:prstGeom prst="rect">
            <a:avLst/>
          </a:prstGeom>
          <a:noFill/>
        </p:spPr>
        <p:txBody>
          <a:bodyPr wrap="square" rtlCol="0">
            <a:spAutoFit/>
          </a:bodyPr>
          <a:lstStyle/>
          <a:p>
            <a:pPr algn="l"/>
            <a:r>
              <a:rPr kumimoji="1" lang="zh-CN" altLang="en-US" sz="2000" smtClean="0">
                <a:solidFill>
                  <a:srgbClr val="FF0000"/>
                </a:solidFill>
                <a:latin typeface="微软雅黑" pitchFamily="34" charset="-122"/>
                <a:ea typeface="微软雅黑" pitchFamily="34" charset="-122"/>
                <a:cs typeface="Consolas" pitchFamily="49" charset="0"/>
              </a:rPr>
              <a:t>解：</a:t>
            </a:r>
            <a:r>
              <a:rPr kumimoji="1" lang="en-US" altLang="zh-CN" sz="1800" smtClean="0">
                <a:solidFill>
                  <a:srgbClr val="0000FF"/>
                </a:solidFill>
                <a:latin typeface="Consolas" pitchFamily="49" charset="0"/>
                <a:ea typeface="楷体" pitchFamily="49" charset="-122"/>
                <a:cs typeface="Consolas" pitchFamily="49" charset="0"/>
              </a:rPr>
              <a:t>3</a:t>
            </a:r>
            <a:r>
              <a:rPr kumimoji="1" lang="zh-CN" altLang="en-US" sz="1800" dirty="0" smtClean="0">
                <a:solidFill>
                  <a:srgbClr val="0000FF"/>
                </a:solidFill>
                <a:latin typeface="Consolas" pitchFamily="49" charset="0"/>
                <a:ea typeface="楷体" pitchFamily="49" charset="-122"/>
                <a:cs typeface="Consolas" pitchFamily="49" charset="0"/>
              </a:rPr>
              <a:t>路最佳归并树如下：</a:t>
            </a:r>
            <a:endParaRPr lang="zh-CN" altLang="en-US" sz="1800" dirty="0">
              <a:solidFill>
                <a:srgbClr val="0000FF"/>
              </a:solidFill>
              <a:latin typeface="Consolas" pitchFamily="49" charset="0"/>
              <a:cs typeface="Consolas" pitchFamily="49" charset="0"/>
            </a:endParaRPr>
          </a:p>
        </p:txBody>
      </p:sp>
      <p:grpSp>
        <p:nvGrpSpPr>
          <p:cNvPr id="5" name="组合 19"/>
          <p:cNvGrpSpPr/>
          <p:nvPr/>
        </p:nvGrpSpPr>
        <p:grpSpPr>
          <a:xfrm>
            <a:off x="428596" y="357166"/>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2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3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3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25"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7" name="灯片编号占位符 26"/>
          <p:cNvSpPr>
            <a:spLocks noGrp="1"/>
          </p:cNvSpPr>
          <p:nvPr>
            <p:ph type="sldNum" sz="quarter" idx="12"/>
          </p:nvPr>
        </p:nvSpPr>
        <p:spPr/>
        <p:txBody>
          <a:bodyPr/>
          <a:lstStyle/>
          <a:p>
            <a:fld id="{61B62B3A-2870-408C-9F18-2C674C90AA9B}" type="slidenum">
              <a:rPr lang="en-US" altLang="zh-CN" smtClean="0"/>
              <a:pPr/>
              <a:t>51</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2691"/>
            <a:ext cx="3643338"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满足</a:t>
            </a:r>
            <a:r>
              <a:rPr lang="en-US" altLang="zh-CN" sz="1800" i="1" smtClean="0">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路</a:t>
            </a:r>
            <a:r>
              <a:rPr kumimoji="1" lang="zh-CN" altLang="en-US" sz="1800" smtClean="0">
                <a:solidFill>
                  <a:srgbClr val="0000FF"/>
                </a:solidFill>
                <a:latin typeface="Consolas" pitchFamily="49" charset="0"/>
                <a:ea typeface="楷体" pitchFamily="49" charset="-122"/>
                <a:cs typeface="Consolas" pitchFamily="49" charset="0"/>
              </a:rPr>
              <a:t>平衡归并的前提</a:t>
            </a:r>
            <a:endParaRPr lang="zh-CN" altLang="en-US" sz="18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4071934" y="214290"/>
            <a:ext cx="4357718" cy="369332"/>
          </a:xfrm>
          <a:prstGeom prst="rect">
            <a:avLst/>
          </a:prstGeom>
          <a:noFill/>
        </p:spPr>
        <p:txBody>
          <a:bodyPr wrap="square" rtlCol="0">
            <a:spAutoFit/>
          </a:bodyPr>
          <a:lstStyle/>
          <a:p>
            <a:pPr algn="l"/>
            <a:r>
              <a:rPr lang="zh-CN" altLang="en-US" sz="1800" smtClean="0">
                <a:solidFill>
                  <a:srgbClr val="FF0000"/>
                </a:solidFill>
                <a:latin typeface="Consolas" pitchFamily="49" charset="0"/>
                <a:ea typeface="黑体" pitchFamily="49" charset="-122"/>
                <a:cs typeface="Consolas" pitchFamily="49" charset="0"/>
              </a:rPr>
              <a:t>平衡归并树 </a:t>
            </a:r>
            <a:r>
              <a:rPr lang="zh-CN" altLang="en-US" sz="1800" smtClean="0">
                <a:solidFill>
                  <a:srgbClr val="3333CC"/>
                </a:solidFill>
                <a:latin typeface="Consolas" pitchFamily="49" charset="0"/>
                <a:ea typeface="黑体" pitchFamily="49" charset="-122"/>
                <a:cs typeface="Consolas" pitchFamily="49" charset="0"/>
              </a:rPr>
              <a:t>≡</a:t>
            </a:r>
            <a:r>
              <a:rPr lang="en-US" altLang="zh-CN" sz="1800" smtClean="0">
                <a:solidFill>
                  <a:srgbClr val="FF0000"/>
                </a:solidFill>
                <a:latin typeface="Consolas" pitchFamily="49" charset="0"/>
                <a:ea typeface="黑体" pitchFamily="49" charset="-122"/>
                <a:cs typeface="Consolas" pitchFamily="49" charset="0"/>
              </a:rPr>
              <a:t> </a:t>
            </a:r>
            <a:r>
              <a:rPr kumimoji="1" lang="zh-CN" altLang="en-US" sz="1800" smtClean="0">
                <a:solidFill>
                  <a:srgbClr val="FF0000"/>
                </a:solidFill>
                <a:latin typeface="Consolas" pitchFamily="49" charset="0"/>
                <a:ea typeface="黑体" pitchFamily="49" charset="-122"/>
                <a:cs typeface="Consolas" pitchFamily="49" charset="0"/>
              </a:rPr>
              <a:t>最佳归并树</a:t>
            </a:r>
            <a:endParaRPr lang="zh-CN" altLang="en-US" sz="1800">
              <a:solidFill>
                <a:srgbClr val="FF0000"/>
              </a:solidFill>
              <a:latin typeface="Consolas" pitchFamily="49" charset="0"/>
              <a:ea typeface="黑体" pitchFamily="49" charset="-122"/>
              <a:cs typeface="Consolas" pitchFamily="49" charset="0"/>
            </a:endParaRPr>
          </a:p>
        </p:txBody>
      </p:sp>
      <p:sp>
        <p:nvSpPr>
          <p:cNvPr id="5" name="TextBox 4"/>
          <p:cNvSpPr txBox="1"/>
          <p:nvPr/>
        </p:nvSpPr>
        <p:spPr>
          <a:xfrm>
            <a:off x="500034" y="785794"/>
            <a:ext cx="1357322"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例如：</a:t>
            </a:r>
            <a:endParaRPr lang="zh-CN" altLang="en-US" sz="18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1500166" y="854973"/>
            <a:ext cx="6429420"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初始归并段个数</a:t>
            </a:r>
            <a:r>
              <a:rPr lang="en-US" altLang="zh-CN" sz="1800" i="1" smtClean="0">
                <a:solidFill>
                  <a:srgbClr val="0000FF"/>
                </a:solidFill>
                <a:latin typeface="Consolas" pitchFamily="49" charset="0"/>
                <a:ea typeface="楷体" pitchFamily="49" charset="-122"/>
                <a:cs typeface="Consolas" pitchFamily="49" charset="0"/>
              </a:rPr>
              <a:t>m</a:t>
            </a:r>
            <a:r>
              <a:rPr lang="en-US" altLang="zh-CN" sz="1800" smtClean="0">
                <a:solidFill>
                  <a:srgbClr val="0000FF"/>
                </a:solidFill>
                <a:latin typeface="Consolas" pitchFamily="49" charset="0"/>
                <a:ea typeface="楷体" pitchFamily="49" charset="-122"/>
                <a:cs typeface="Consolas" pitchFamily="49" charset="0"/>
              </a:rPr>
              <a:t>=8</a:t>
            </a:r>
            <a:r>
              <a:rPr lang="zh-CN" altLang="en-US" sz="1800" smtClean="0">
                <a:solidFill>
                  <a:srgbClr val="0000FF"/>
                </a:solidFill>
                <a:latin typeface="Consolas" pitchFamily="49" charset="0"/>
                <a:ea typeface="楷体" pitchFamily="49" charset="-122"/>
                <a:cs typeface="Consolas" pitchFamily="49" charset="0"/>
              </a:rPr>
              <a:t>，每个段的记录数</a:t>
            </a:r>
            <a:r>
              <a:rPr lang="en-US" altLang="zh-CN" sz="1800" smtClean="0">
                <a:solidFill>
                  <a:srgbClr val="0000FF"/>
                </a:solidFill>
                <a:latin typeface="Consolas" pitchFamily="49" charset="0"/>
                <a:ea typeface="楷体" pitchFamily="49" charset="-122"/>
                <a:cs typeface="Consolas" pitchFamily="49" charset="0"/>
              </a:rPr>
              <a:t>=10</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grpSp>
        <p:nvGrpSpPr>
          <p:cNvPr id="2" name="组合 41"/>
          <p:cNvGrpSpPr>
            <a:grpSpLocks noChangeAspect="1"/>
          </p:cNvGrpSpPr>
          <p:nvPr/>
        </p:nvGrpSpPr>
        <p:grpSpPr>
          <a:xfrm>
            <a:off x="387082" y="1857364"/>
            <a:ext cx="8471198" cy="2475569"/>
            <a:chOff x="142844" y="2714620"/>
            <a:chExt cx="10787138" cy="2648175"/>
          </a:xfrm>
        </p:grpSpPr>
        <p:sp>
          <p:nvSpPr>
            <p:cNvPr id="7" name="TextBox 6"/>
            <p:cNvSpPr txBox="1"/>
            <p:nvPr/>
          </p:nvSpPr>
          <p:spPr>
            <a:xfrm>
              <a:off x="142844" y="2714620"/>
              <a:ext cx="1285884" cy="32923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400" smtClean="0">
                  <a:solidFill>
                    <a:srgbClr val="0000FF"/>
                  </a:solidFill>
                  <a:latin typeface="Consolas" pitchFamily="49" charset="0"/>
                  <a:ea typeface="楷体" pitchFamily="49" charset="-122"/>
                  <a:cs typeface="Consolas" pitchFamily="49" charset="0"/>
                </a:rPr>
                <a:t>10</a:t>
              </a:r>
              <a:r>
                <a:rPr lang="zh-CN" altLang="en-US" sz="1400" smtClean="0">
                  <a:solidFill>
                    <a:srgbClr val="0000FF"/>
                  </a:solidFill>
                  <a:latin typeface="Consolas" pitchFamily="49" charset="0"/>
                  <a:ea typeface="楷体" pitchFamily="49" charset="-122"/>
                  <a:cs typeface="Consolas" pitchFamily="49" charset="0"/>
                </a:rPr>
                <a:t>个记录</a:t>
              </a:r>
              <a:endParaRPr lang="zh-CN" altLang="en-US" sz="140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1571604" y="2714620"/>
              <a:ext cx="1214446" cy="329236"/>
            </a:xfrm>
            <a:prstGeom prst="rect">
              <a:avLst/>
            </a:prstGeom>
          </p:spPr>
          <p:style>
            <a:lnRef idx="1">
              <a:schemeClr val="accent3"/>
            </a:lnRef>
            <a:fillRef idx="2">
              <a:schemeClr val="accent3"/>
            </a:fillRef>
            <a:effectRef idx="1">
              <a:schemeClr val="accent3"/>
            </a:effectRef>
            <a:fontRef idx="minor">
              <a:schemeClr val="dk1"/>
            </a:fontRef>
          </p:style>
          <p:txBody>
            <a:bodyPr wrap="square" lIns="0" rIns="0" rtlCol="0">
              <a:spAutoFit/>
            </a:bodyPr>
            <a:lstStyle/>
            <a:p>
              <a:r>
                <a:rPr lang="en-US" altLang="zh-CN" sz="1400" smtClean="0">
                  <a:solidFill>
                    <a:srgbClr val="0000FF"/>
                  </a:solidFill>
                  <a:latin typeface="Consolas" pitchFamily="49" charset="0"/>
                  <a:ea typeface="楷体" pitchFamily="49" charset="-122"/>
                  <a:cs typeface="Consolas" pitchFamily="49" charset="0"/>
                </a:rPr>
                <a:t>10</a:t>
              </a:r>
              <a:r>
                <a:rPr lang="zh-CN" altLang="en-US" sz="1400" smtClean="0">
                  <a:solidFill>
                    <a:srgbClr val="0000FF"/>
                  </a:solidFill>
                  <a:latin typeface="Consolas" pitchFamily="49" charset="0"/>
                  <a:ea typeface="楷体" pitchFamily="49" charset="-122"/>
                  <a:cs typeface="Consolas" pitchFamily="49" charset="0"/>
                </a:rPr>
                <a:t>个记录</a:t>
              </a:r>
              <a:endParaRPr lang="zh-CN" altLang="en-US" sz="1400">
                <a:solidFill>
                  <a:srgbClr val="0000FF"/>
                </a:solidFill>
                <a:latin typeface="Consolas" pitchFamily="49" charset="0"/>
                <a:ea typeface="楷体" pitchFamily="49" charset="-122"/>
                <a:cs typeface="Consolas" pitchFamily="49" charset="0"/>
              </a:endParaRPr>
            </a:p>
          </p:txBody>
        </p:sp>
        <p:sp>
          <p:nvSpPr>
            <p:cNvPr id="9" name="TextBox 8"/>
            <p:cNvSpPr txBox="1"/>
            <p:nvPr/>
          </p:nvSpPr>
          <p:spPr>
            <a:xfrm>
              <a:off x="642911" y="3457517"/>
              <a:ext cx="1928827" cy="3621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20</a:t>
              </a:r>
              <a:r>
                <a:rPr lang="zh-CN" altLang="en-US" sz="1600" smtClean="0">
                  <a:solidFill>
                    <a:srgbClr val="0000FF"/>
                  </a:solidFill>
                  <a:latin typeface="Consolas" pitchFamily="49" charset="0"/>
                  <a:ea typeface="楷体" pitchFamily="49" charset="-122"/>
                  <a:cs typeface="Consolas" pitchFamily="49" charset="0"/>
                </a:rPr>
                <a:t>个记录</a:t>
              </a:r>
              <a:endParaRPr lang="zh-CN" altLang="en-US" sz="1600">
                <a:solidFill>
                  <a:srgbClr val="0000FF"/>
                </a:solidFill>
                <a:latin typeface="Consolas" pitchFamily="49" charset="0"/>
                <a:ea typeface="楷体" pitchFamily="49" charset="-122"/>
                <a:cs typeface="Consolas" pitchFamily="49" charset="0"/>
              </a:endParaRPr>
            </a:p>
          </p:txBody>
        </p:sp>
        <p:cxnSp>
          <p:nvCxnSpPr>
            <p:cNvPr id="11" name="直接连接符 10"/>
            <p:cNvCxnSpPr>
              <a:stCxn id="7" idx="2"/>
            </p:cNvCxnSpPr>
            <p:nvPr/>
          </p:nvCxnSpPr>
          <p:spPr>
            <a:xfrm rot="16200000" flipH="1">
              <a:off x="664652" y="3164990"/>
              <a:ext cx="385143" cy="142876"/>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3" name="直接连接符 12"/>
            <p:cNvCxnSpPr>
              <a:stCxn id="8" idx="2"/>
            </p:cNvCxnSpPr>
            <p:nvPr/>
          </p:nvCxnSpPr>
          <p:spPr>
            <a:xfrm rot="5400000">
              <a:off x="1896962" y="3147134"/>
              <a:ext cx="385144" cy="178588"/>
            </a:xfrm>
            <a:prstGeom prst="line">
              <a:avLst/>
            </a:prstGeom>
            <a:ln/>
          </p:spPr>
          <p:style>
            <a:lnRef idx="2">
              <a:schemeClr val="accent5"/>
            </a:lnRef>
            <a:fillRef idx="0">
              <a:schemeClr val="accent5"/>
            </a:fillRef>
            <a:effectRef idx="1">
              <a:schemeClr val="accent5"/>
            </a:effectRef>
            <a:fontRef idx="minor">
              <a:schemeClr val="tx1"/>
            </a:fontRef>
          </p:style>
        </p:cxnSp>
        <p:sp>
          <p:nvSpPr>
            <p:cNvPr id="14" name="TextBox 13"/>
            <p:cNvSpPr txBox="1"/>
            <p:nvPr/>
          </p:nvSpPr>
          <p:spPr>
            <a:xfrm>
              <a:off x="2857488" y="2714620"/>
              <a:ext cx="1285884" cy="32923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400" smtClean="0">
                  <a:solidFill>
                    <a:srgbClr val="0000FF"/>
                  </a:solidFill>
                  <a:latin typeface="Consolas" pitchFamily="49" charset="0"/>
                  <a:ea typeface="楷体" pitchFamily="49" charset="-122"/>
                  <a:cs typeface="Consolas" pitchFamily="49" charset="0"/>
                </a:rPr>
                <a:t>10</a:t>
              </a:r>
              <a:r>
                <a:rPr lang="zh-CN" altLang="en-US" sz="1400" smtClean="0">
                  <a:solidFill>
                    <a:srgbClr val="0000FF"/>
                  </a:solidFill>
                  <a:latin typeface="Consolas" pitchFamily="49" charset="0"/>
                  <a:ea typeface="楷体" pitchFamily="49" charset="-122"/>
                  <a:cs typeface="Consolas" pitchFamily="49" charset="0"/>
                </a:rPr>
                <a:t>个记录</a:t>
              </a:r>
              <a:endParaRPr lang="zh-CN" altLang="en-US" sz="1400">
                <a:solidFill>
                  <a:srgbClr val="0000FF"/>
                </a:solidFill>
                <a:latin typeface="Consolas" pitchFamily="49" charset="0"/>
                <a:ea typeface="楷体" pitchFamily="49" charset="-122"/>
                <a:cs typeface="Consolas" pitchFamily="49" charset="0"/>
              </a:endParaRPr>
            </a:p>
          </p:txBody>
        </p:sp>
        <p:sp>
          <p:nvSpPr>
            <p:cNvPr id="15" name="TextBox 14"/>
            <p:cNvSpPr txBox="1"/>
            <p:nvPr/>
          </p:nvSpPr>
          <p:spPr>
            <a:xfrm>
              <a:off x="4286248" y="2714620"/>
              <a:ext cx="1214446" cy="329236"/>
            </a:xfrm>
            <a:prstGeom prst="rect">
              <a:avLst/>
            </a:prstGeom>
          </p:spPr>
          <p:style>
            <a:lnRef idx="1">
              <a:schemeClr val="accent3"/>
            </a:lnRef>
            <a:fillRef idx="2">
              <a:schemeClr val="accent3"/>
            </a:fillRef>
            <a:effectRef idx="1">
              <a:schemeClr val="accent3"/>
            </a:effectRef>
            <a:fontRef idx="minor">
              <a:schemeClr val="dk1"/>
            </a:fontRef>
          </p:style>
          <p:txBody>
            <a:bodyPr wrap="square" lIns="0" rIns="0" rtlCol="0">
              <a:spAutoFit/>
            </a:bodyPr>
            <a:lstStyle/>
            <a:p>
              <a:r>
                <a:rPr lang="en-US" altLang="zh-CN" sz="1400" smtClean="0">
                  <a:solidFill>
                    <a:srgbClr val="0000FF"/>
                  </a:solidFill>
                  <a:latin typeface="Consolas" pitchFamily="49" charset="0"/>
                  <a:ea typeface="楷体" pitchFamily="49" charset="-122"/>
                  <a:cs typeface="Consolas" pitchFamily="49" charset="0"/>
                </a:rPr>
                <a:t>10</a:t>
              </a:r>
              <a:r>
                <a:rPr lang="zh-CN" altLang="en-US" sz="1400" smtClean="0">
                  <a:solidFill>
                    <a:srgbClr val="0000FF"/>
                  </a:solidFill>
                  <a:latin typeface="Consolas" pitchFamily="49" charset="0"/>
                  <a:ea typeface="楷体" pitchFamily="49" charset="-122"/>
                  <a:cs typeface="Consolas" pitchFamily="49" charset="0"/>
                </a:rPr>
                <a:t>个记录</a:t>
              </a:r>
              <a:endParaRPr lang="zh-CN" altLang="en-US" sz="1400">
                <a:solidFill>
                  <a:srgbClr val="0000FF"/>
                </a:solidFill>
                <a:latin typeface="Consolas" pitchFamily="49" charset="0"/>
                <a:ea typeface="楷体" pitchFamily="49" charset="-122"/>
                <a:cs typeface="Consolas" pitchFamily="49" charset="0"/>
              </a:endParaRPr>
            </a:p>
          </p:txBody>
        </p:sp>
        <p:sp>
          <p:nvSpPr>
            <p:cNvPr id="16" name="TextBox 15"/>
            <p:cNvSpPr txBox="1"/>
            <p:nvPr/>
          </p:nvSpPr>
          <p:spPr>
            <a:xfrm>
              <a:off x="3357554" y="3457517"/>
              <a:ext cx="1928827" cy="3621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20</a:t>
              </a:r>
              <a:r>
                <a:rPr lang="zh-CN" altLang="en-US" sz="1600" smtClean="0">
                  <a:solidFill>
                    <a:srgbClr val="0000FF"/>
                  </a:solidFill>
                  <a:latin typeface="Consolas" pitchFamily="49" charset="0"/>
                  <a:ea typeface="楷体" pitchFamily="49" charset="-122"/>
                  <a:cs typeface="Consolas" pitchFamily="49" charset="0"/>
                </a:rPr>
                <a:t>个记录</a:t>
              </a:r>
              <a:endParaRPr lang="zh-CN" altLang="en-US" sz="1600">
                <a:solidFill>
                  <a:srgbClr val="0000FF"/>
                </a:solidFill>
                <a:latin typeface="Consolas" pitchFamily="49" charset="0"/>
                <a:ea typeface="楷体" pitchFamily="49" charset="-122"/>
                <a:cs typeface="Consolas" pitchFamily="49" charset="0"/>
              </a:endParaRPr>
            </a:p>
          </p:txBody>
        </p:sp>
        <p:cxnSp>
          <p:nvCxnSpPr>
            <p:cNvPr id="17" name="直接连接符 16"/>
            <p:cNvCxnSpPr>
              <a:stCxn id="14" idx="2"/>
            </p:cNvCxnSpPr>
            <p:nvPr/>
          </p:nvCxnSpPr>
          <p:spPr>
            <a:xfrm rot="16200000" flipH="1">
              <a:off x="3379296" y="3164990"/>
              <a:ext cx="385143" cy="142876"/>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18" name="直接连接符 17"/>
            <p:cNvCxnSpPr>
              <a:stCxn id="15" idx="2"/>
            </p:cNvCxnSpPr>
            <p:nvPr/>
          </p:nvCxnSpPr>
          <p:spPr>
            <a:xfrm rot="5400000">
              <a:off x="4611607" y="3147134"/>
              <a:ext cx="385144" cy="178588"/>
            </a:xfrm>
            <a:prstGeom prst="line">
              <a:avLst/>
            </a:prstGeom>
            <a:ln/>
          </p:spPr>
          <p:style>
            <a:lnRef idx="2">
              <a:schemeClr val="accent5"/>
            </a:lnRef>
            <a:fillRef idx="0">
              <a:schemeClr val="accent5"/>
            </a:fillRef>
            <a:effectRef idx="1">
              <a:schemeClr val="accent5"/>
            </a:effectRef>
            <a:fontRef idx="minor">
              <a:schemeClr val="tx1"/>
            </a:fontRef>
          </p:style>
        </p:cxnSp>
        <p:sp>
          <p:nvSpPr>
            <p:cNvPr id="19" name="TextBox 18"/>
            <p:cNvSpPr txBox="1"/>
            <p:nvPr/>
          </p:nvSpPr>
          <p:spPr>
            <a:xfrm>
              <a:off x="1571604" y="4214818"/>
              <a:ext cx="3000396" cy="3621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40</a:t>
              </a:r>
              <a:r>
                <a:rPr lang="zh-CN" altLang="en-US" sz="1600" smtClean="0">
                  <a:solidFill>
                    <a:srgbClr val="0000FF"/>
                  </a:solidFill>
                  <a:latin typeface="Consolas" pitchFamily="49" charset="0"/>
                  <a:ea typeface="楷体" pitchFamily="49" charset="-122"/>
                  <a:cs typeface="Consolas" pitchFamily="49" charset="0"/>
                </a:rPr>
                <a:t>个记录</a:t>
              </a:r>
              <a:endParaRPr lang="zh-CN" altLang="en-US" sz="1600">
                <a:solidFill>
                  <a:srgbClr val="0000FF"/>
                </a:solidFill>
                <a:latin typeface="Consolas" pitchFamily="49" charset="0"/>
                <a:ea typeface="楷体" pitchFamily="49" charset="-122"/>
                <a:cs typeface="Consolas" pitchFamily="49" charset="0"/>
              </a:endParaRPr>
            </a:p>
          </p:txBody>
        </p:sp>
        <p:cxnSp>
          <p:nvCxnSpPr>
            <p:cNvPr id="21" name="直接连接符 20"/>
            <p:cNvCxnSpPr>
              <a:stCxn id="9" idx="2"/>
            </p:cNvCxnSpPr>
            <p:nvPr/>
          </p:nvCxnSpPr>
          <p:spPr>
            <a:xfrm rot="16200000" flipH="1">
              <a:off x="1713365" y="3713634"/>
              <a:ext cx="395140" cy="607222"/>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23" name="直接连接符 22"/>
            <p:cNvCxnSpPr>
              <a:stCxn id="16" idx="2"/>
            </p:cNvCxnSpPr>
            <p:nvPr/>
          </p:nvCxnSpPr>
          <p:spPr>
            <a:xfrm rot="5400000">
              <a:off x="3963664" y="3856517"/>
              <a:ext cx="395143" cy="321463"/>
            </a:xfrm>
            <a:prstGeom prst="line">
              <a:avLst/>
            </a:prstGeom>
            <a:ln/>
          </p:spPr>
          <p:style>
            <a:lnRef idx="2">
              <a:schemeClr val="accent5"/>
            </a:lnRef>
            <a:fillRef idx="0">
              <a:schemeClr val="accent5"/>
            </a:fillRef>
            <a:effectRef idx="1">
              <a:schemeClr val="accent5"/>
            </a:effectRef>
            <a:fontRef idx="minor">
              <a:schemeClr val="tx1"/>
            </a:fontRef>
          </p:style>
        </p:cxnSp>
        <p:sp>
          <p:nvSpPr>
            <p:cNvPr id="24" name="TextBox 23"/>
            <p:cNvSpPr txBox="1"/>
            <p:nvPr/>
          </p:nvSpPr>
          <p:spPr>
            <a:xfrm>
              <a:off x="5572132" y="2714620"/>
              <a:ext cx="1285884" cy="32923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400" smtClean="0">
                  <a:solidFill>
                    <a:srgbClr val="0000FF"/>
                  </a:solidFill>
                  <a:latin typeface="Consolas" pitchFamily="49" charset="0"/>
                  <a:ea typeface="楷体" pitchFamily="49" charset="-122"/>
                  <a:cs typeface="Consolas" pitchFamily="49" charset="0"/>
                </a:rPr>
                <a:t>10</a:t>
              </a:r>
              <a:r>
                <a:rPr lang="zh-CN" altLang="en-US" sz="1400" smtClean="0">
                  <a:solidFill>
                    <a:srgbClr val="0000FF"/>
                  </a:solidFill>
                  <a:latin typeface="Consolas" pitchFamily="49" charset="0"/>
                  <a:ea typeface="楷体" pitchFamily="49" charset="-122"/>
                  <a:cs typeface="Consolas" pitchFamily="49" charset="0"/>
                </a:rPr>
                <a:t>个记录</a:t>
              </a:r>
              <a:endParaRPr lang="zh-CN" altLang="en-US" sz="14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7000892" y="2714620"/>
              <a:ext cx="1214446" cy="329236"/>
            </a:xfrm>
            <a:prstGeom prst="rect">
              <a:avLst/>
            </a:prstGeom>
          </p:spPr>
          <p:style>
            <a:lnRef idx="1">
              <a:schemeClr val="accent3"/>
            </a:lnRef>
            <a:fillRef idx="2">
              <a:schemeClr val="accent3"/>
            </a:fillRef>
            <a:effectRef idx="1">
              <a:schemeClr val="accent3"/>
            </a:effectRef>
            <a:fontRef idx="minor">
              <a:schemeClr val="dk1"/>
            </a:fontRef>
          </p:style>
          <p:txBody>
            <a:bodyPr wrap="square" lIns="0" rIns="0" rtlCol="0">
              <a:spAutoFit/>
            </a:bodyPr>
            <a:lstStyle/>
            <a:p>
              <a:r>
                <a:rPr lang="en-US" altLang="zh-CN" sz="1400" smtClean="0">
                  <a:solidFill>
                    <a:srgbClr val="0000FF"/>
                  </a:solidFill>
                  <a:latin typeface="Consolas" pitchFamily="49" charset="0"/>
                  <a:ea typeface="楷体" pitchFamily="49" charset="-122"/>
                  <a:cs typeface="Consolas" pitchFamily="49" charset="0"/>
                </a:rPr>
                <a:t>10</a:t>
              </a:r>
              <a:r>
                <a:rPr lang="zh-CN" altLang="en-US" sz="1400" smtClean="0">
                  <a:solidFill>
                    <a:srgbClr val="0000FF"/>
                  </a:solidFill>
                  <a:latin typeface="Consolas" pitchFamily="49" charset="0"/>
                  <a:ea typeface="楷体" pitchFamily="49" charset="-122"/>
                  <a:cs typeface="Consolas" pitchFamily="49" charset="0"/>
                </a:rPr>
                <a:t>个记录</a:t>
              </a:r>
              <a:endParaRPr lang="zh-CN" altLang="en-US" sz="1400">
                <a:solidFill>
                  <a:srgbClr val="0000FF"/>
                </a:solidFill>
                <a:latin typeface="Consolas" pitchFamily="49" charset="0"/>
                <a:ea typeface="楷体" pitchFamily="49" charset="-122"/>
                <a:cs typeface="Consolas" pitchFamily="49" charset="0"/>
              </a:endParaRPr>
            </a:p>
          </p:txBody>
        </p:sp>
        <p:sp>
          <p:nvSpPr>
            <p:cNvPr id="26" name="TextBox 25"/>
            <p:cNvSpPr txBox="1"/>
            <p:nvPr/>
          </p:nvSpPr>
          <p:spPr>
            <a:xfrm>
              <a:off x="6072198" y="3457517"/>
              <a:ext cx="1928827" cy="3621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20</a:t>
              </a:r>
              <a:r>
                <a:rPr lang="zh-CN" altLang="en-US" sz="1600" smtClean="0">
                  <a:solidFill>
                    <a:srgbClr val="0000FF"/>
                  </a:solidFill>
                  <a:latin typeface="Consolas" pitchFamily="49" charset="0"/>
                  <a:ea typeface="楷体" pitchFamily="49" charset="-122"/>
                  <a:cs typeface="Consolas" pitchFamily="49" charset="0"/>
                </a:rPr>
                <a:t>个记录</a:t>
              </a:r>
              <a:endParaRPr lang="zh-CN" altLang="en-US" sz="1600">
                <a:solidFill>
                  <a:srgbClr val="0000FF"/>
                </a:solidFill>
                <a:latin typeface="Consolas" pitchFamily="49" charset="0"/>
                <a:ea typeface="楷体" pitchFamily="49" charset="-122"/>
                <a:cs typeface="Consolas" pitchFamily="49" charset="0"/>
              </a:endParaRPr>
            </a:p>
          </p:txBody>
        </p:sp>
        <p:cxnSp>
          <p:nvCxnSpPr>
            <p:cNvPr id="27" name="直接连接符 26"/>
            <p:cNvCxnSpPr>
              <a:stCxn id="24" idx="2"/>
            </p:cNvCxnSpPr>
            <p:nvPr/>
          </p:nvCxnSpPr>
          <p:spPr>
            <a:xfrm rot="16200000" flipH="1">
              <a:off x="6093939" y="3164990"/>
              <a:ext cx="385143" cy="142876"/>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28" name="直接连接符 27"/>
            <p:cNvCxnSpPr>
              <a:stCxn id="25" idx="2"/>
            </p:cNvCxnSpPr>
            <p:nvPr/>
          </p:nvCxnSpPr>
          <p:spPr>
            <a:xfrm rot="5400000">
              <a:off x="7326250" y="3147134"/>
              <a:ext cx="385144" cy="178588"/>
            </a:xfrm>
            <a:prstGeom prst="line">
              <a:avLst/>
            </a:prstGeom>
            <a:ln/>
          </p:spPr>
          <p:style>
            <a:lnRef idx="2">
              <a:schemeClr val="accent5"/>
            </a:lnRef>
            <a:fillRef idx="0">
              <a:schemeClr val="accent5"/>
            </a:fillRef>
            <a:effectRef idx="1">
              <a:schemeClr val="accent5"/>
            </a:effectRef>
            <a:fontRef idx="minor">
              <a:schemeClr val="tx1"/>
            </a:fontRef>
          </p:style>
        </p:cxnSp>
        <p:sp>
          <p:nvSpPr>
            <p:cNvPr id="29" name="TextBox 28"/>
            <p:cNvSpPr txBox="1"/>
            <p:nvPr/>
          </p:nvSpPr>
          <p:spPr>
            <a:xfrm>
              <a:off x="8286776" y="2714620"/>
              <a:ext cx="1285884" cy="32923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400" smtClean="0">
                  <a:solidFill>
                    <a:srgbClr val="0000FF"/>
                  </a:solidFill>
                  <a:latin typeface="Consolas" pitchFamily="49" charset="0"/>
                  <a:ea typeface="楷体" pitchFamily="49" charset="-122"/>
                  <a:cs typeface="Consolas" pitchFamily="49" charset="0"/>
                </a:rPr>
                <a:t>10</a:t>
              </a:r>
              <a:r>
                <a:rPr lang="zh-CN" altLang="en-US" sz="1400" smtClean="0">
                  <a:solidFill>
                    <a:srgbClr val="0000FF"/>
                  </a:solidFill>
                  <a:latin typeface="Consolas" pitchFamily="49" charset="0"/>
                  <a:ea typeface="楷体" pitchFamily="49" charset="-122"/>
                  <a:cs typeface="Consolas" pitchFamily="49" charset="0"/>
                </a:rPr>
                <a:t>个记录</a:t>
              </a:r>
              <a:endParaRPr lang="zh-CN" altLang="en-US" sz="1400">
                <a:solidFill>
                  <a:srgbClr val="0000FF"/>
                </a:solidFill>
                <a:latin typeface="Consolas" pitchFamily="49" charset="0"/>
                <a:ea typeface="楷体" pitchFamily="49" charset="-122"/>
                <a:cs typeface="Consolas" pitchFamily="49" charset="0"/>
              </a:endParaRPr>
            </a:p>
          </p:txBody>
        </p:sp>
        <p:sp>
          <p:nvSpPr>
            <p:cNvPr id="30" name="TextBox 29"/>
            <p:cNvSpPr txBox="1"/>
            <p:nvPr/>
          </p:nvSpPr>
          <p:spPr>
            <a:xfrm>
              <a:off x="9715536" y="2714620"/>
              <a:ext cx="1214446" cy="329236"/>
            </a:xfrm>
            <a:prstGeom prst="rect">
              <a:avLst/>
            </a:prstGeom>
          </p:spPr>
          <p:style>
            <a:lnRef idx="1">
              <a:schemeClr val="accent3"/>
            </a:lnRef>
            <a:fillRef idx="2">
              <a:schemeClr val="accent3"/>
            </a:fillRef>
            <a:effectRef idx="1">
              <a:schemeClr val="accent3"/>
            </a:effectRef>
            <a:fontRef idx="minor">
              <a:schemeClr val="dk1"/>
            </a:fontRef>
          </p:style>
          <p:txBody>
            <a:bodyPr wrap="square" lIns="0" rIns="0" rtlCol="0">
              <a:spAutoFit/>
            </a:bodyPr>
            <a:lstStyle/>
            <a:p>
              <a:r>
                <a:rPr lang="en-US" altLang="zh-CN" sz="1400" smtClean="0">
                  <a:solidFill>
                    <a:srgbClr val="0000FF"/>
                  </a:solidFill>
                  <a:latin typeface="Consolas" pitchFamily="49" charset="0"/>
                  <a:ea typeface="楷体" pitchFamily="49" charset="-122"/>
                  <a:cs typeface="Consolas" pitchFamily="49" charset="0"/>
                </a:rPr>
                <a:t>10</a:t>
              </a:r>
              <a:r>
                <a:rPr lang="zh-CN" altLang="en-US" sz="1400" smtClean="0">
                  <a:solidFill>
                    <a:srgbClr val="0000FF"/>
                  </a:solidFill>
                  <a:latin typeface="Consolas" pitchFamily="49" charset="0"/>
                  <a:ea typeface="楷体" pitchFamily="49" charset="-122"/>
                  <a:cs typeface="Consolas" pitchFamily="49" charset="0"/>
                </a:rPr>
                <a:t>个记录</a:t>
              </a:r>
              <a:endParaRPr lang="zh-CN" altLang="en-US" sz="1400">
                <a:solidFill>
                  <a:srgbClr val="0000FF"/>
                </a:solidFill>
                <a:latin typeface="Consolas" pitchFamily="49" charset="0"/>
                <a:ea typeface="楷体" pitchFamily="49" charset="-122"/>
                <a:cs typeface="Consolas" pitchFamily="49" charset="0"/>
              </a:endParaRPr>
            </a:p>
          </p:txBody>
        </p:sp>
        <p:sp>
          <p:nvSpPr>
            <p:cNvPr id="31" name="TextBox 30"/>
            <p:cNvSpPr txBox="1"/>
            <p:nvPr/>
          </p:nvSpPr>
          <p:spPr>
            <a:xfrm>
              <a:off x="8786843" y="3457517"/>
              <a:ext cx="1928827" cy="3621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20</a:t>
              </a:r>
              <a:r>
                <a:rPr lang="zh-CN" altLang="en-US" sz="1600" smtClean="0">
                  <a:solidFill>
                    <a:srgbClr val="0000FF"/>
                  </a:solidFill>
                  <a:latin typeface="Consolas" pitchFamily="49" charset="0"/>
                  <a:ea typeface="楷体" pitchFamily="49" charset="-122"/>
                  <a:cs typeface="Consolas" pitchFamily="49" charset="0"/>
                </a:rPr>
                <a:t>个记录</a:t>
              </a:r>
              <a:endParaRPr lang="zh-CN" altLang="en-US" sz="1600">
                <a:solidFill>
                  <a:srgbClr val="0000FF"/>
                </a:solidFill>
                <a:latin typeface="Consolas" pitchFamily="49" charset="0"/>
                <a:ea typeface="楷体" pitchFamily="49" charset="-122"/>
                <a:cs typeface="Consolas" pitchFamily="49" charset="0"/>
              </a:endParaRPr>
            </a:p>
          </p:txBody>
        </p:sp>
        <p:cxnSp>
          <p:nvCxnSpPr>
            <p:cNvPr id="32" name="直接连接符 31"/>
            <p:cNvCxnSpPr>
              <a:stCxn id="29" idx="2"/>
            </p:cNvCxnSpPr>
            <p:nvPr/>
          </p:nvCxnSpPr>
          <p:spPr>
            <a:xfrm rot="16200000" flipH="1">
              <a:off x="8808584" y="3164990"/>
              <a:ext cx="385143" cy="142876"/>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3" name="直接连接符 32"/>
            <p:cNvCxnSpPr>
              <a:stCxn id="30" idx="2"/>
            </p:cNvCxnSpPr>
            <p:nvPr/>
          </p:nvCxnSpPr>
          <p:spPr>
            <a:xfrm rot="5400000">
              <a:off x="10040894" y="3147134"/>
              <a:ext cx="385144" cy="178588"/>
            </a:xfrm>
            <a:prstGeom prst="line">
              <a:avLst/>
            </a:prstGeom>
            <a:ln/>
          </p:spPr>
          <p:style>
            <a:lnRef idx="2">
              <a:schemeClr val="accent5"/>
            </a:lnRef>
            <a:fillRef idx="0">
              <a:schemeClr val="accent5"/>
            </a:fillRef>
            <a:effectRef idx="1">
              <a:schemeClr val="accent5"/>
            </a:effectRef>
            <a:fontRef idx="minor">
              <a:schemeClr val="tx1"/>
            </a:fontRef>
          </p:style>
        </p:cxnSp>
        <p:sp>
          <p:nvSpPr>
            <p:cNvPr id="34" name="TextBox 33"/>
            <p:cNvSpPr txBox="1"/>
            <p:nvPr/>
          </p:nvSpPr>
          <p:spPr>
            <a:xfrm>
              <a:off x="7000892" y="4214818"/>
              <a:ext cx="3000396" cy="3621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40</a:t>
              </a:r>
              <a:r>
                <a:rPr lang="zh-CN" altLang="en-US" sz="1600" smtClean="0">
                  <a:solidFill>
                    <a:srgbClr val="0000FF"/>
                  </a:solidFill>
                  <a:latin typeface="Consolas" pitchFamily="49" charset="0"/>
                  <a:ea typeface="楷体" pitchFamily="49" charset="-122"/>
                  <a:cs typeface="Consolas" pitchFamily="49" charset="0"/>
                </a:rPr>
                <a:t>个记录</a:t>
              </a:r>
              <a:endParaRPr lang="zh-CN" altLang="en-US" sz="1600">
                <a:solidFill>
                  <a:srgbClr val="0000FF"/>
                </a:solidFill>
                <a:latin typeface="Consolas" pitchFamily="49" charset="0"/>
                <a:ea typeface="楷体" pitchFamily="49" charset="-122"/>
                <a:cs typeface="Consolas" pitchFamily="49" charset="0"/>
              </a:endParaRPr>
            </a:p>
          </p:txBody>
        </p:sp>
        <p:cxnSp>
          <p:nvCxnSpPr>
            <p:cNvPr id="35" name="直接连接符 34"/>
            <p:cNvCxnSpPr>
              <a:stCxn id="26" idx="2"/>
            </p:cNvCxnSpPr>
            <p:nvPr/>
          </p:nvCxnSpPr>
          <p:spPr>
            <a:xfrm rot="16200000" flipH="1">
              <a:off x="7142653" y="3713635"/>
              <a:ext cx="395142" cy="607224"/>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6" name="直接连接符 35"/>
            <p:cNvCxnSpPr>
              <a:stCxn id="31" idx="2"/>
            </p:cNvCxnSpPr>
            <p:nvPr/>
          </p:nvCxnSpPr>
          <p:spPr>
            <a:xfrm rot="5400000">
              <a:off x="9392953" y="3856515"/>
              <a:ext cx="395141" cy="321466"/>
            </a:xfrm>
            <a:prstGeom prst="line">
              <a:avLst/>
            </a:prstGeom>
            <a:ln/>
          </p:spPr>
          <p:style>
            <a:lnRef idx="2">
              <a:schemeClr val="accent5"/>
            </a:lnRef>
            <a:fillRef idx="0">
              <a:schemeClr val="accent5"/>
            </a:fillRef>
            <a:effectRef idx="1">
              <a:schemeClr val="accent5"/>
            </a:effectRef>
            <a:fontRef idx="minor">
              <a:schemeClr val="tx1"/>
            </a:fontRef>
          </p:style>
        </p:cxnSp>
        <p:sp>
          <p:nvSpPr>
            <p:cNvPr id="37" name="TextBox 36"/>
            <p:cNvSpPr txBox="1"/>
            <p:nvPr/>
          </p:nvSpPr>
          <p:spPr>
            <a:xfrm>
              <a:off x="3571868" y="5000636"/>
              <a:ext cx="4572033" cy="3621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80</a:t>
              </a:r>
              <a:r>
                <a:rPr lang="zh-CN" altLang="en-US" sz="1600" smtClean="0">
                  <a:solidFill>
                    <a:srgbClr val="0000FF"/>
                  </a:solidFill>
                  <a:latin typeface="Consolas" pitchFamily="49" charset="0"/>
                  <a:ea typeface="楷体" pitchFamily="49" charset="-122"/>
                  <a:cs typeface="Consolas" pitchFamily="49" charset="0"/>
                </a:rPr>
                <a:t>个记录</a:t>
              </a:r>
              <a:endParaRPr lang="zh-CN" altLang="en-US" sz="1600">
                <a:solidFill>
                  <a:srgbClr val="0000FF"/>
                </a:solidFill>
                <a:latin typeface="Consolas" pitchFamily="49" charset="0"/>
                <a:ea typeface="楷体" pitchFamily="49" charset="-122"/>
                <a:cs typeface="Consolas" pitchFamily="49" charset="0"/>
              </a:endParaRPr>
            </a:p>
          </p:txBody>
        </p:sp>
        <p:cxnSp>
          <p:nvCxnSpPr>
            <p:cNvPr id="39" name="直接连接符 38"/>
            <p:cNvCxnSpPr>
              <a:stCxn id="19" idx="2"/>
            </p:cNvCxnSpPr>
            <p:nvPr/>
          </p:nvCxnSpPr>
          <p:spPr>
            <a:xfrm rot="16200000" flipH="1">
              <a:off x="3217165" y="4431614"/>
              <a:ext cx="423657" cy="714381"/>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1" name="直接连接符 40"/>
            <p:cNvCxnSpPr>
              <a:stCxn id="34" idx="2"/>
            </p:cNvCxnSpPr>
            <p:nvPr/>
          </p:nvCxnSpPr>
          <p:spPr>
            <a:xfrm rot="5400000">
              <a:off x="8003510" y="4503057"/>
              <a:ext cx="423660" cy="571500"/>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43" name="TextBox 42"/>
          <p:cNvSpPr txBox="1"/>
          <p:nvPr/>
        </p:nvSpPr>
        <p:spPr>
          <a:xfrm>
            <a:off x="357158" y="1285860"/>
            <a:ext cx="2786082"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对应的平衡归并树：</a:t>
            </a:r>
            <a:endParaRPr lang="zh-CN" altLang="en-US" sz="18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214282" y="4572008"/>
            <a:ext cx="3000396" cy="369332"/>
          </a:xfrm>
          <a:prstGeom prst="rect">
            <a:avLst/>
          </a:prstGeom>
          <a:noFill/>
        </p:spPr>
        <p:txBody>
          <a:bodyPr wrap="square" rtlCol="0">
            <a:spAutoFit/>
          </a:bodyPr>
          <a:lstStyle/>
          <a:p>
            <a:pPr algn="l"/>
            <a:r>
              <a:rPr kumimoji="1" lang="zh-CN" altLang="en-US" sz="1800" smtClean="0">
                <a:solidFill>
                  <a:srgbClr val="0000FF"/>
                </a:solidFill>
                <a:latin typeface="Consolas" pitchFamily="49" charset="0"/>
                <a:ea typeface="楷体" pitchFamily="49" charset="-122"/>
                <a:cs typeface="Consolas" pitchFamily="49" charset="0"/>
              </a:rPr>
              <a:t>与</a:t>
            </a:r>
            <a:r>
              <a:rPr kumimoji="1" lang="en-US" altLang="zh-CN" sz="1800" smtClean="0">
                <a:solidFill>
                  <a:srgbClr val="0000FF"/>
                </a:solidFill>
                <a:latin typeface="Consolas" pitchFamily="49" charset="0"/>
                <a:ea typeface="楷体" pitchFamily="49" charset="-122"/>
                <a:cs typeface="Consolas" pitchFamily="49" charset="0"/>
              </a:rPr>
              <a:t>2</a:t>
            </a:r>
            <a:r>
              <a:rPr kumimoji="1" lang="zh-CN" altLang="en-US" sz="1800" smtClean="0">
                <a:solidFill>
                  <a:srgbClr val="0000FF"/>
                </a:solidFill>
                <a:latin typeface="Consolas" pitchFamily="49" charset="0"/>
                <a:ea typeface="楷体" pitchFamily="49" charset="-122"/>
                <a:cs typeface="Consolas" pitchFamily="49" charset="0"/>
              </a:rPr>
              <a:t>路最佳归并树相同。</a:t>
            </a:r>
            <a:endParaRPr lang="zh-CN" altLang="en-US" sz="18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3428992" y="4572008"/>
            <a:ext cx="3000396" cy="369332"/>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WPL=8×10×3=240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357158" y="5249962"/>
            <a:ext cx="2286016" cy="400110"/>
          </a:xfrm>
          <a:prstGeom prst="rect">
            <a:avLst/>
          </a:prstGeom>
          <a:noFill/>
        </p:spPr>
        <p:txBody>
          <a:bodyPr wrap="square" rtlCol="0">
            <a:spAutoFit/>
          </a:bodyPr>
          <a:lstStyle/>
          <a:p>
            <a:pPr algn="l"/>
            <a:r>
              <a:rPr lang="zh-CN" altLang="en-US" sz="2000" smtClean="0">
                <a:solidFill>
                  <a:srgbClr val="FF0000"/>
                </a:solidFill>
                <a:latin typeface="华文中宋" pitchFamily="2" charset="-122"/>
                <a:ea typeface="华文中宋" pitchFamily="2" charset="-122"/>
                <a:cs typeface="Consolas" pitchFamily="49" charset="0"/>
              </a:rPr>
              <a:t>归并方案设计：</a:t>
            </a:r>
            <a:endParaRPr lang="en-US" altLang="zh-CN" sz="2000" smtClean="0">
              <a:solidFill>
                <a:srgbClr val="FF0000"/>
              </a:solidFill>
              <a:latin typeface="华文中宋" pitchFamily="2" charset="-122"/>
              <a:ea typeface="华文中宋" pitchFamily="2" charset="-122"/>
              <a:cs typeface="Consolas" pitchFamily="49" charset="0"/>
            </a:endParaRPr>
          </a:p>
        </p:txBody>
      </p:sp>
      <p:sp>
        <p:nvSpPr>
          <p:cNvPr id="47" name="右弧形箭头 46"/>
          <p:cNvSpPr/>
          <p:nvPr/>
        </p:nvSpPr>
        <p:spPr bwMode="auto">
          <a:xfrm>
            <a:off x="2428860" y="5072074"/>
            <a:ext cx="285752" cy="571504"/>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49" name="TextBox 48"/>
          <p:cNvSpPr txBox="1"/>
          <p:nvPr/>
        </p:nvSpPr>
        <p:spPr>
          <a:xfrm>
            <a:off x="714348" y="5715016"/>
            <a:ext cx="6715172" cy="8208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buBlip>
                <a:blip r:embed="rId2"/>
              </a:buBlip>
            </a:pPr>
            <a:r>
              <a:rPr lang="zh-CN" altLang="en-US" sz="1800" smtClean="0">
                <a:solidFill>
                  <a:srgbClr val="0000FF"/>
                </a:solidFill>
                <a:latin typeface="Consolas" pitchFamily="49" charset="0"/>
                <a:ea typeface="仿宋" pitchFamily="49" charset="-122"/>
                <a:cs typeface="Consolas" pitchFamily="49" charset="0"/>
              </a:rPr>
              <a:t>满足</a:t>
            </a:r>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路</a:t>
            </a:r>
            <a:r>
              <a:rPr kumimoji="1" lang="zh-CN" altLang="en-US" sz="1800" smtClean="0">
                <a:solidFill>
                  <a:srgbClr val="0000FF"/>
                </a:solidFill>
                <a:latin typeface="Consolas" pitchFamily="49" charset="0"/>
                <a:ea typeface="仿宋" pitchFamily="49" charset="-122"/>
                <a:cs typeface="Consolas" pitchFamily="49" charset="0"/>
              </a:rPr>
              <a:t>平衡归并的前提</a:t>
            </a:r>
            <a:r>
              <a:rPr lang="zh-CN" altLang="en-US"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sym typeface="Wingdings"/>
              </a:rPr>
              <a:t> </a:t>
            </a:r>
            <a:r>
              <a:rPr lang="zh-CN" altLang="en-US" sz="1800" smtClean="0">
                <a:solidFill>
                  <a:srgbClr val="0000FF"/>
                </a:solidFill>
                <a:latin typeface="Consolas" pitchFamily="49" charset="0"/>
                <a:ea typeface="仿宋" pitchFamily="49" charset="-122"/>
                <a:cs typeface="Consolas" pitchFamily="49" charset="0"/>
              </a:rPr>
              <a:t>采用平衡归并树</a:t>
            </a:r>
            <a:r>
              <a:rPr kumimoji="1" lang="zh-CN" altLang="en-US" sz="1800" smtClean="0">
                <a:solidFill>
                  <a:srgbClr val="0000FF"/>
                </a:solidFill>
                <a:latin typeface="Consolas" pitchFamily="49" charset="0"/>
                <a:ea typeface="仿宋" pitchFamily="49" charset="-122"/>
                <a:cs typeface="Consolas" pitchFamily="49" charset="0"/>
              </a:rPr>
              <a:t>；</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buBlip>
                <a:blip r:embed="rId2"/>
              </a:buBlip>
            </a:pPr>
            <a:r>
              <a:rPr kumimoji="1" lang="zh-CN" altLang="en-US" sz="1800" smtClean="0">
                <a:solidFill>
                  <a:srgbClr val="0000FF"/>
                </a:solidFill>
                <a:latin typeface="Consolas" pitchFamily="49" charset="0"/>
                <a:ea typeface="仿宋" pitchFamily="49" charset="-122"/>
                <a:cs typeface="Consolas" pitchFamily="49" charset="0"/>
              </a:rPr>
              <a:t>否则 </a:t>
            </a:r>
            <a:r>
              <a:rPr lang="zh-CN" altLang="en-US" sz="1800" smtClean="0">
                <a:solidFill>
                  <a:srgbClr val="0000FF"/>
                </a:solidFill>
                <a:latin typeface="Consolas" pitchFamily="49" charset="0"/>
                <a:ea typeface="仿宋" pitchFamily="49" charset="-122"/>
                <a:cs typeface="Consolas" pitchFamily="49" charset="0"/>
                <a:sym typeface="Wingdings"/>
              </a:rPr>
              <a:t> </a:t>
            </a:r>
            <a:r>
              <a:rPr kumimoji="1" lang="zh-CN" altLang="en-US" sz="1800" smtClean="0">
                <a:solidFill>
                  <a:srgbClr val="0000FF"/>
                </a:solidFill>
                <a:latin typeface="Consolas" pitchFamily="49" charset="0"/>
                <a:ea typeface="仿宋" pitchFamily="49" charset="-122"/>
                <a:cs typeface="Consolas" pitchFamily="49" charset="0"/>
              </a:rPr>
              <a:t>采用最佳归并树</a:t>
            </a:r>
            <a:endParaRPr lang="zh-CN" altLang="en-US" sz="1800">
              <a:solidFill>
                <a:srgbClr val="0000FF"/>
              </a:solidFill>
              <a:latin typeface="Consolas" pitchFamily="49" charset="0"/>
              <a:ea typeface="仿宋" pitchFamily="49" charset="-122"/>
              <a:cs typeface="Consolas" pitchFamily="49" charset="0"/>
            </a:endParaRPr>
          </a:p>
        </p:txBody>
      </p:sp>
      <p:sp>
        <p:nvSpPr>
          <p:cNvPr id="48" name="灯片编号占位符 47"/>
          <p:cNvSpPr>
            <a:spLocks noGrp="1"/>
          </p:cNvSpPr>
          <p:nvPr>
            <p:ph type="sldNum" sz="quarter" idx="12"/>
          </p:nvPr>
        </p:nvSpPr>
        <p:spPr/>
        <p:txBody>
          <a:bodyPr/>
          <a:lstStyle/>
          <a:p>
            <a:fld id="{61B62B3A-2870-408C-9F18-2C674C90AA9B}" type="slidenum">
              <a:rPr lang="en-US" altLang="zh-CN" smtClean="0"/>
              <a:pPr/>
              <a:t>52</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3" grpId="0"/>
      <p:bldP spid="44" grpId="0"/>
      <p:bldP spid="45" grpId="0"/>
      <p:bldP spid="46" grpId="0"/>
      <p:bldP spid="47" grpId="0" animBg="1"/>
      <p:bldP spid="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357158" y="1142984"/>
            <a:ext cx="8497888" cy="1497974"/>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lnSpc>
                <a:spcPct val="130000"/>
              </a:lnSpc>
            </a:pP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设</a:t>
            </a:r>
            <a:r>
              <a:rPr lang="zh-CN" altLang="en-US" sz="1800">
                <a:solidFill>
                  <a:srgbClr val="0000FF"/>
                </a:solidFill>
                <a:latin typeface="Consolas" pitchFamily="49" charset="0"/>
                <a:ea typeface="楷体" pitchFamily="49" charset="-122"/>
                <a:cs typeface="Consolas" pitchFamily="49" charset="0"/>
              </a:rPr>
              <a:t>有</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个</a:t>
            </a:r>
            <a:r>
              <a:rPr lang="zh-CN" altLang="en-US" sz="1800" smtClean="0">
                <a:solidFill>
                  <a:srgbClr val="0000FF"/>
                </a:solidFill>
                <a:latin typeface="Consolas" pitchFamily="49" charset="0"/>
                <a:ea typeface="楷体" pitchFamily="49" charset="-122"/>
                <a:cs typeface="Consolas" pitchFamily="49" charset="0"/>
              </a:rPr>
              <a:t>有序文件</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B</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C</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D</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E</a:t>
            </a:r>
            <a:r>
              <a:rPr lang="zh-CN" altLang="en-US" sz="180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F</a:t>
            </a:r>
            <a:r>
              <a:rPr lang="zh-CN" altLang="en-US" sz="1800" smtClean="0">
                <a:solidFill>
                  <a:srgbClr val="0000FF"/>
                </a:solidFill>
                <a:latin typeface="Consolas" pitchFamily="49" charset="0"/>
                <a:ea typeface="楷体" pitchFamily="49" charset="-122"/>
                <a:cs typeface="Consolas" pitchFamily="49" charset="0"/>
              </a:rPr>
              <a:t>，分别</a:t>
            </a:r>
            <a:r>
              <a:rPr lang="zh-CN" altLang="en-US" sz="1800">
                <a:solidFill>
                  <a:srgbClr val="0000FF"/>
                </a:solidFill>
                <a:latin typeface="Consolas" pitchFamily="49" charset="0"/>
                <a:ea typeface="楷体" pitchFamily="49" charset="-122"/>
                <a:cs typeface="Consolas" pitchFamily="49" charset="0"/>
              </a:rPr>
              <a:t>含有</a:t>
            </a:r>
            <a:r>
              <a:rPr lang="en-US" altLang="zh-CN" sz="1800">
                <a:solidFill>
                  <a:srgbClr val="0000FF"/>
                </a:solidFill>
                <a:latin typeface="Consolas" pitchFamily="49" charset="0"/>
                <a:ea typeface="楷体" pitchFamily="49" charset="-122"/>
                <a:cs typeface="Consolas" pitchFamily="49" charset="0"/>
              </a:rPr>
              <a:t>10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60</a:t>
            </a:r>
            <a:r>
              <a:rPr lang="zh-CN" altLang="en-US" sz="1800">
                <a:solidFill>
                  <a:srgbClr val="0000FF"/>
                </a:solidFill>
                <a:latin typeface="Consolas" pitchFamily="49" charset="0"/>
                <a:ea typeface="楷体" pitchFamily="49" charset="-122"/>
                <a:cs typeface="Consolas" pitchFamily="49" charset="0"/>
              </a:rPr>
              <a:t>和</a:t>
            </a:r>
            <a:r>
              <a:rPr lang="en-US" altLang="zh-CN" sz="1800">
                <a:solidFill>
                  <a:srgbClr val="0000FF"/>
                </a:solidFill>
                <a:latin typeface="Consolas" pitchFamily="49" charset="0"/>
                <a:ea typeface="楷体" pitchFamily="49" charset="-122"/>
                <a:cs typeface="Consolas" pitchFamily="49" charset="0"/>
              </a:rPr>
              <a:t>200</a:t>
            </a:r>
            <a:r>
              <a:rPr lang="zh-CN" altLang="en-US" sz="1800">
                <a:solidFill>
                  <a:srgbClr val="0000FF"/>
                </a:solidFill>
                <a:latin typeface="Consolas" pitchFamily="49" charset="0"/>
                <a:ea typeface="楷体" pitchFamily="49" charset="-122"/>
                <a:cs typeface="Consolas" pitchFamily="49" charset="0"/>
              </a:rPr>
              <a:t>个数据</a:t>
            </a:r>
            <a:r>
              <a:rPr lang="zh-CN" altLang="en-US" sz="1800" smtClean="0">
                <a:solidFill>
                  <a:srgbClr val="0000FF"/>
                </a:solidFill>
                <a:latin typeface="Consolas" pitchFamily="49" charset="0"/>
                <a:ea typeface="楷体" pitchFamily="49" charset="-122"/>
                <a:cs typeface="Consolas" pitchFamily="49" charset="0"/>
              </a:rPr>
              <a:t>元素，各文件中</a:t>
            </a:r>
            <a:r>
              <a:rPr lang="zh-CN" altLang="en-US" sz="1800">
                <a:solidFill>
                  <a:srgbClr val="0000FF"/>
                </a:solidFill>
                <a:latin typeface="Consolas" pitchFamily="49" charset="0"/>
                <a:ea typeface="楷体" pitchFamily="49" charset="-122"/>
                <a:cs typeface="Consolas" pitchFamily="49" charset="0"/>
              </a:rPr>
              <a:t>元素按升序排序</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algn="l">
              <a:lnSpc>
                <a:spcPct val="1300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要求</a:t>
            </a:r>
            <a:r>
              <a:rPr lang="zh-CN" altLang="en-US" sz="1800">
                <a:solidFill>
                  <a:srgbClr val="0000FF"/>
                </a:solidFill>
                <a:latin typeface="Consolas" pitchFamily="49" charset="0"/>
                <a:ea typeface="楷体" pitchFamily="49" charset="-122"/>
                <a:cs typeface="Consolas" pitchFamily="49" charset="0"/>
              </a:rPr>
              <a:t>通过</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次两两</a:t>
            </a:r>
            <a:r>
              <a:rPr lang="zh-CN" altLang="en-US" sz="1800" smtClean="0">
                <a:solidFill>
                  <a:srgbClr val="0000FF"/>
                </a:solidFill>
                <a:latin typeface="Consolas" pitchFamily="49" charset="0"/>
                <a:ea typeface="楷体" pitchFamily="49" charset="-122"/>
                <a:cs typeface="Consolas" pitchFamily="49" charset="0"/>
              </a:rPr>
              <a:t>合并，将</a:t>
            </a:r>
            <a:r>
              <a:rPr lang="en-US" altLang="zh-CN" sz="180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个文件最终</a:t>
            </a:r>
            <a:r>
              <a:rPr lang="zh-CN" altLang="en-US" sz="1800">
                <a:solidFill>
                  <a:srgbClr val="0000FF"/>
                </a:solidFill>
                <a:latin typeface="Consolas" pitchFamily="49" charset="0"/>
                <a:ea typeface="楷体" pitchFamily="49" charset="-122"/>
                <a:cs typeface="Consolas" pitchFamily="49" charset="0"/>
              </a:rPr>
              <a:t>合并成一个</a:t>
            </a:r>
            <a:r>
              <a:rPr lang="zh-CN" altLang="en-US" sz="1800" smtClean="0">
                <a:solidFill>
                  <a:srgbClr val="0000FF"/>
                </a:solidFill>
                <a:latin typeface="Consolas" pitchFamily="49" charset="0"/>
                <a:ea typeface="楷体" pitchFamily="49" charset="-122"/>
                <a:cs typeface="Consolas" pitchFamily="49" charset="0"/>
              </a:rPr>
              <a:t>升序文件。给出文件读写次数最少的</a:t>
            </a:r>
            <a:r>
              <a:rPr lang="zh-CN" altLang="en-US" sz="1800">
                <a:solidFill>
                  <a:srgbClr val="0000FF"/>
                </a:solidFill>
                <a:latin typeface="Consolas" pitchFamily="49" charset="0"/>
                <a:ea typeface="楷体" pitchFamily="49" charset="-122"/>
                <a:cs typeface="Consolas" pitchFamily="49" charset="0"/>
              </a:rPr>
              <a:t>合并</a:t>
            </a:r>
            <a:r>
              <a:rPr lang="zh-CN" altLang="en-US" sz="1800" smtClean="0">
                <a:solidFill>
                  <a:srgbClr val="0000FF"/>
                </a:solidFill>
                <a:latin typeface="Consolas" pitchFamily="49" charset="0"/>
                <a:ea typeface="楷体" pitchFamily="49" charset="-122"/>
                <a:cs typeface="Consolas" pitchFamily="49" charset="0"/>
              </a:rPr>
              <a:t>过程（假设每个记录读写一次） 。</a:t>
            </a:r>
            <a:r>
              <a:rPr lang="zh-CN" altLang="en-US" sz="1800">
                <a:solidFill>
                  <a:srgbClr val="0000FF"/>
                </a:solidFill>
                <a:latin typeface="Consolas" pitchFamily="49" charset="0"/>
                <a:ea typeface="楷体" pitchFamily="49" charset="-122"/>
                <a:cs typeface="Consolas" pitchFamily="49" charset="0"/>
              </a:rPr>
              <a:t>　　</a:t>
            </a:r>
          </a:p>
        </p:txBody>
      </p:sp>
      <p:grpSp>
        <p:nvGrpSpPr>
          <p:cNvPr id="2" name="组合 11"/>
          <p:cNvGrpSpPr/>
          <p:nvPr/>
        </p:nvGrpSpPr>
        <p:grpSpPr>
          <a:xfrm>
            <a:off x="1500166" y="3143248"/>
            <a:ext cx="6000792" cy="1037674"/>
            <a:chOff x="714348" y="3286124"/>
            <a:chExt cx="6000792" cy="1037674"/>
          </a:xfrm>
        </p:grpSpPr>
        <p:sp>
          <p:nvSpPr>
            <p:cNvPr id="5" name="TextBox 4"/>
            <p:cNvSpPr txBox="1"/>
            <p:nvPr/>
          </p:nvSpPr>
          <p:spPr>
            <a:xfrm>
              <a:off x="1643042" y="3286124"/>
              <a:ext cx="164307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两两合并</a:t>
              </a:r>
              <a:endParaRPr lang="zh-CN" altLang="en-US" sz="1800">
                <a:solidFill>
                  <a:srgbClr val="0000FF"/>
                </a:solidFill>
                <a:latin typeface="Consolas" pitchFamily="49" charset="0"/>
                <a:ea typeface="仿宋" pitchFamily="49" charset="-122"/>
                <a:cs typeface="Consolas" pitchFamily="49" charset="0"/>
              </a:endParaRPr>
            </a:p>
          </p:txBody>
        </p:sp>
        <p:sp>
          <p:nvSpPr>
            <p:cNvPr id="6" name="右箭头 5"/>
            <p:cNvSpPr/>
            <p:nvPr/>
          </p:nvSpPr>
          <p:spPr bwMode="auto">
            <a:xfrm>
              <a:off x="3378192" y="3390900"/>
              <a:ext cx="642942" cy="214314"/>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4344986" y="3291187"/>
              <a:ext cx="1571636"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二路归并</a:t>
              </a:r>
              <a:endParaRPr lang="zh-CN" altLang="en-US" sz="18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4429124" y="3954466"/>
              <a:ext cx="2286016" cy="369332"/>
            </a:xfrm>
            <a:prstGeom prst="rect">
              <a:avLst/>
            </a:prstGeom>
            <a:noFill/>
          </p:spPr>
          <p:txBody>
            <a:bodyPr wrap="square" rtlCol="0">
              <a:spAutoFit/>
            </a:bodyPr>
            <a:lstStyle/>
            <a:p>
              <a:pPr algn="l"/>
              <a:r>
                <a:rPr kumimoji="1" lang="en-US" altLang="zh-CN" sz="1800" smtClean="0">
                  <a:solidFill>
                    <a:srgbClr val="0000FF"/>
                  </a:solidFill>
                  <a:latin typeface="Consolas" pitchFamily="49" charset="0"/>
                  <a:ea typeface="仿宋" pitchFamily="49" charset="-122"/>
                  <a:cs typeface="Consolas" pitchFamily="49" charset="0"/>
                </a:rPr>
                <a:t>2</a:t>
              </a:r>
              <a:r>
                <a:rPr kumimoji="1" lang="zh-CN" altLang="en-US" sz="1800" smtClean="0">
                  <a:solidFill>
                    <a:srgbClr val="0000FF"/>
                  </a:solidFill>
                  <a:latin typeface="Consolas" pitchFamily="49" charset="0"/>
                  <a:ea typeface="仿宋" pitchFamily="49" charset="-122"/>
                  <a:cs typeface="Consolas" pitchFamily="49" charset="0"/>
                </a:rPr>
                <a:t>路最佳归并树</a:t>
              </a:r>
              <a:endParaRPr lang="zh-CN" altLang="en-US"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714348" y="3954466"/>
              <a:ext cx="2500330"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最少的合并过程</a:t>
              </a:r>
              <a:endParaRPr lang="zh-CN" altLang="en-US" sz="1800">
                <a:solidFill>
                  <a:srgbClr val="0000FF"/>
                </a:solidFill>
                <a:latin typeface="Consolas" pitchFamily="49" charset="0"/>
                <a:ea typeface="仿宋" pitchFamily="49" charset="-122"/>
                <a:cs typeface="Consolas" pitchFamily="49" charset="0"/>
              </a:endParaRPr>
            </a:p>
          </p:txBody>
        </p:sp>
        <p:sp>
          <p:nvSpPr>
            <p:cNvPr id="11" name="右箭头 10"/>
            <p:cNvSpPr/>
            <p:nvPr/>
          </p:nvSpPr>
          <p:spPr bwMode="auto">
            <a:xfrm>
              <a:off x="3382954" y="4046542"/>
              <a:ext cx="642942" cy="214314"/>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 name="组合 12"/>
          <p:cNvGrpSpPr/>
          <p:nvPr/>
        </p:nvGrpSpPr>
        <p:grpSpPr>
          <a:xfrm>
            <a:off x="571472" y="357166"/>
            <a:ext cx="1000100" cy="785817"/>
            <a:chOff x="5703182" y="3835411"/>
            <a:chExt cx="1238250" cy="1236663"/>
          </a:xfrm>
        </p:grpSpPr>
        <p:grpSp>
          <p:nvGrpSpPr>
            <p:cNvPr id="8" name="Group 19"/>
            <p:cNvGrpSpPr>
              <a:grpSpLocks/>
            </p:cNvGrpSpPr>
            <p:nvPr/>
          </p:nvGrpSpPr>
          <p:grpSpPr bwMode="auto">
            <a:xfrm>
              <a:off x="5703182" y="3835411"/>
              <a:ext cx="1238250" cy="1236663"/>
              <a:chOff x="810" y="845"/>
              <a:chExt cx="827" cy="826"/>
            </a:xfrm>
          </p:grpSpPr>
          <p:sp>
            <p:nvSpPr>
              <p:cNvPr id="16"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7"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8"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5"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9" name="灯片编号占位符 18"/>
          <p:cNvSpPr>
            <a:spLocks noGrp="1"/>
          </p:cNvSpPr>
          <p:nvPr>
            <p:ph type="sldNum" sz="quarter" idx="12"/>
          </p:nvPr>
        </p:nvSpPr>
        <p:spPr/>
        <p:txBody>
          <a:bodyPr/>
          <a:lstStyle/>
          <a:p>
            <a:fld id="{61B62B3A-2870-408C-9F18-2C674C90AA9B}" type="slidenum">
              <a:rPr lang="en-US" altLang="zh-CN" smtClean="0"/>
              <a:pPr/>
              <a:t>53</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395289" y="188913"/>
            <a:ext cx="6248414" cy="400110"/>
          </a:xfrm>
          <a:prstGeom prst="rect">
            <a:avLst/>
          </a:prstGeom>
          <a:noFill/>
          <a:ln w="9525">
            <a:noFill/>
            <a:miter lim="800000"/>
            <a:headEnd/>
            <a:tailEnd/>
          </a:ln>
          <a:effectLst/>
        </p:spPr>
        <p:txBody>
          <a:bodyPr wrap="square">
            <a:spAutoFit/>
          </a:bodyPr>
          <a:lstStyle/>
          <a:p>
            <a:pPr algn="l">
              <a:spcBef>
                <a:spcPct val="50000"/>
              </a:spcBef>
            </a:pPr>
            <a:r>
              <a:rPr lang="zh-CN" altLang="en-US" sz="2000" smtClean="0">
                <a:solidFill>
                  <a:srgbClr val="FF0000"/>
                </a:solidFill>
                <a:latin typeface="微软雅黑" pitchFamily="34" charset="-122"/>
                <a:ea typeface="微软雅黑" pitchFamily="34" charset="-122"/>
                <a:cs typeface="Consolas" pitchFamily="49" charset="0"/>
              </a:rPr>
              <a:t>解：</a:t>
            </a:r>
            <a:r>
              <a:rPr lang="zh-CN" altLang="en-US" sz="1800" smtClean="0">
                <a:solidFill>
                  <a:srgbClr val="0000FF"/>
                </a:solidFill>
                <a:latin typeface="Consolas" pitchFamily="49" charset="0"/>
                <a:ea typeface="楷体" pitchFamily="49" charset="-122"/>
                <a:cs typeface="Consolas" pitchFamily="49" charset="0"/>
              </a:rPr>
              <a:t>构造</a:t>
            </a:r>
            <a:r>
              <a:rPr kumimoji="1" lang="en-US" altLang="zh-CN" sz="1800" smtClean="0">
                <a:solidFill>
                  <a:srgbClr val="0000FF"/>
                </a:solidFill>
                <a:latin typeface="Consolas" pitchFamily="49" charset="0"/>
                <a:ea typeface="楷体" pitchFamily="49" charset="-122"/>
                <a:cs typeface="Consolas" pitchFamily="49" charset="0"/>
              </a:rPr>
              <a:t>2</a:t>
            </a:r>
            <a:r>
              <a:rPr kumimoji="1" lang="zh-CN" altLang="en-US" sz="1800" smtClean="0">
                <a:solidFill>
                  <a:srgbClr val="0000FF"/>
                </a:solidFill>
                <a:latin typeface="Consolas" pitchFamily="49" charset="0"/>
                <a:ea typeface="楷体" pitchFamily="49" charset="-122"/>
                <a:cs typeface="Consolas" pitchFamily="49" charset="0"/>
              </a:rPr>
              <a:t>路最佳归并树，归并过程如下</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grpSp>
        <p:nvGrpSpPr>
          <p:cNvPr id="2" name="组合 35"/>
          <p:cNvGrpSpPr/>
          <p:nvPr/>
        </p:nvGrpSpPr>
        <p:grpSpPr>
          <a:xfrm>
            <a:off x="3371850" y="1760519"/>
            <a:ext cx="1841500" cy="995362"/>
            <a:chOff x="3371850" y="1954213"/>
            <a:chExt cx="1841500" cy="995362"/>
          </a:xfrm>
        </p:grpSpPr>
        <p:sp>
          <p:nvSpPr>
            <p:cNvPr id="257044" name="Rectangle 20"/>
            <p:cNvSpPr>
              <a:spLocks noChangeArrowheads="1"/>
            </p:cNvSpPr>
            <p:nvPr/>
          </p:nvSpPr>
          <p:spPr bwMode="auto">
            <a:xfrm>
              <a:off x="3825875" y="1954213"/>
              <a:ext cx="936625" cy="504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en-US" altLang="zh-CN" sz="1800">
                  <a:latin typeface="Consolas" pitchFamily="49" charset="0"/>
                  <a:cs typeface="Consolas" pitchFamily="49" charset="0"/>
                </a:rPr>
                <a:t>195</a:t>
              </a:r>
            </a:p>
          </p:txBody>
        </p:sp>
        <p:sp>
          <p:nvSpPr>
            <p:cNvPr id="257045" name="Freeform 21"/>
            <p:cNvSpPr>
              <a:spLocks/>
            </p:cNvSpPr>
            <p:nvPr/>
          </p:nvSpPr>
          <p:spPr bwMode="auto">
            <a:xfrm>
              <a:off x="4562475" y="2465388"/>
              <a:ext cx="650875" cy="471487"/>
            </a:xfrm>
            <a:custGeom>
              <a:avLst/>
              <a:gdLst/>
              <a:ahLst/>
              <a:cxnLst>
                <a:cxn ang="0">
                  <a:pos x="0" y="0"/>
                </a:cxn>
                <a:cxn ang="0">
                  <a:pos x="410" y="297"/>
                </a:cxn>
              </a:cxnLst>
              <a:rect l="0" t="0" r="r" b="b"/>
              <a:pathLst>
                <a:path w="410" h="297">
                  <a:moveTo>
                    <a:pt x="0" y="0"/>
                  </a:moveTo>
                  <a:lnTo>
                    <a:pt x="410" y="29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57046" name="Freeform 22"/>
            <p:cNvSpPr>
              <a:spLocks/>
            </p:cNvSpPr>
            <p:nvPr/>
          </p:nvSpPr>
          <p:spPr bwMode="auto">
            <a:xfrm>
              <a:off x="3371850" y="2455863"/>
              <a:ext cx="684213" cy="493712"/>
            </a:xfrm>
            <a:custGeom>
              <a:avLst/>
              <a:gdLst/>
              <a:ahLst/>
              <a:cxnLst>
                <a:cxn ang="0">
                  <a:pos x="431" y="0"/>
                </a:cxn>
                <a:cxn ang="0">
                  <a:pos x="0" y="311"/>
                </a:cxn>
              </a:cxnLst>
              <a:rect l="0" t="0" r="r" b="b"/>
              <a:pathLst>
                <a:path w="431" h="311">
                  <a:moveTo>
                    <a:pt x="431" y="0"/>
                  </a:moveTo>
                  <a:lnTo>
                    <a:pt x="0" y="311"/>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3" name="组合 31"/>
          <p:cNvGrpSpPr/>
          <p:nvPr/>
        </p:nvGrpSpPr>
        <p:grpSpPr>
          <a:xfrm>
            <a:off x="1547813" y="3665519"/>
            <a:ext cx="1944687" cy="1796507"/>
            <a:chOff x="1547813" y="3859213"/>
            <a:chExt cx="1944687" cy="1796507"/>
          </a:xfrm>
        </p:grpSpPr>
        <p:sp>
          <p:nvSpPr>
            <p:cNvPr id="257030" name="Oval 6"/>
            <p:cNvSpPr>
              <a:spLocks noChangeArrowheads="1"/>
            </p:cNvSpPr>
            <p:nvPr/>
          </p:nvSpPr>
          <p:spPr bwMode="auto">
            <a:xfrm>
              <a:off x="1547813" y="4724400"/>
              <a:ext cx="719137" cy="576263"/>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1800">
                  <a:latin typeface="Consolas" pitchFamily="49" charset="0"/>
                  <a:cs typeface="Consolas" pitchFamily="49" charset="0"/>
                </a:rPr>
                <a:t>10</a:t>
              </a:r>
            </a:p>
          </p:txBody>
        </p:sp>
        <p:sp>
          <p:nvSpPr>
            <p:cNvPr id="257031" name="Oval 7"/>
            <p:cNvSpPr>
              <a:spLocks noChangeArrowheads="1"/>
            </p:cNvSpPr>
            <p:nvPr/>
          </p:nvSpPr>
          <p:spPr bwMode="auto">
            <a:xfrm>
              <a:off x="2773363" y="4724400"/>
              <a:ext cx="719137" cy="576263"/>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1800">
                  <a:latin typeface="Consolas" pitchFamily="49" charset="0"/>
                  <a:cs typeface="Consolas" pitchFamily="49" charset="0"/>
                </a:rPr>
                <a:t>35</a:t>
              </a:r>
            </a:p>
          </p:txBody>
        </p:sp>
        <p:sp>
          <p:nvSpPr>
            <p:cNvPr id="257032" name="Rectangle 8"/>
            <p:cNvSpPr>
              <a:spLocks noChangeArrowheads="1"/>
            </p:cNvSpPr>
            <p:nvPr/>
          </p:nvSpPr>
          <p:spPr bwMode="auto">
            <a:xfrm>
              <a:off x="2084388" y="3859213"/>
              <a:ext cx="936625" cy="504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en-US" altLang="zh-CN" sz="1800">
                  <a:latin typeface="Consolas" pitchFamily="49" charset="0"/>
                  <a:cs typeface="Consolas" pitchFamily="49" charset="0"/>
                </a:rPr>
                <a:t>45</a:t>
              </a:r>
            </a:p>
          </p:txBody>
        </p:sp>
        <p:sp>
          <p:nvSpPr>
            <p:cNvPr id="257033" name="Freeform 9"/>
            <p:cNvSpPr>
              <a:spLocks/>
            </p:cNvSpPr>
            <p:nvPr/>
          </p:nvSpPr>
          <p:spPr bwMode="auto">
            <a:xfrm>
              <a:off x="2006600" y="4360863"/>
              <a:ext cx="276225" cy="376237"/>
            </a:xfrm>
            <a:custGeom>
              <a:avLst/>
              <a:gdLst/>
              <a:ahLst/>
              <a:cxnLst>
                <a:cxn ang="0">
                  <a:pos x="174" y="0"/>
                </a:cxn>
                <a:cxn ang="0">
                  <a:pos x="0" y="237"/>
                </a:cxn>
              </a:cxnLst>
              <a:rect l="0" t="0" r="r" b="b"/>
              <a:pathLst>
                <a:path w="174" h="237">
                  <a:moveTo>
                    <a:pt x="174" y="0"/>
                  </a:moveTo>
                  <a:lnTo>
                    <a:pt x="0" y="23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57034" name="Freeform 10"/>
            <p:cNvSpPr>
              <a:spLocks/>
            </p:cNvSpPr>
            <p:nvPr/>
          </p:nvSpPr>
          <p:spPr bwMode="auto">
            <a:xfrm>
              <a:off x="2820988" y="4370388"/>
              <a:ext cx="238125" cy="354012"/>
            </a:xfrm>
            <a:custGeom>
              <a:avLst/>
              <a:gdLst/>
              <a:ahLst/>
              <a:cxnLst>
                <a:cxn ang="0">
                  <a:pos x="0" y="0"/>
                </a:cxn>
                <a:cxn ang="0">
                  <a:pos x="150" y="223"/>
                </a:cxn>
              </a:cxnLst>
              <a:rect l="0" t="0" r="r" b="b"/>
              <a:pathLst>
                <a:path w="150" h="223">
                  <a:moveTo>
                    <a:pt x="0" y="0"/>
                  </a:moveTo>
                  <a:lnTo>
                    <a:pt x="150" y="223"/>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6" name="TextBox 25"/>
            <p:cNvSpPr txBox="1"/>
            <p:nvPr/>
          </p:nvSpPr>
          <p:spPr>
            <a:xfrm>
              <a:off x="1643042" y="5286388"/>
              <a:ext cx="428628"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27" name="TextBox 26"/>
            <p:cNvSpPr txBox="1"/>
            <p:nvPr/>
          </p:nvSpPr>
          <p:spPr>
            <a:xfrm>
              <a:off x="2928926" y="5286388"/>
              <a:ext cx="428628"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grpSp>
      <p:grpSp>
        <p:nvGrpSpPr>
          <p:cNvPr id="4" name="组合 34"/>
          <p:cNvGrpSpPr/>
          <p:nvPr/>
        </p:nvGrpSpPr>
        <p:grpSpPr>
          <a:xfrm>
            <a:off x="2627313" y="2768581"/>
            <a:ext cx="1439862" cy="1764751"/>
            <a:chOff x="2627313" y="2962275"/>
            <a:chExt cx="1439862" cy="1764751"/>
          </a:xfrm>
        </p:grpSpPr>
        <p:sp>
          <p:nvSpPr>
            <p:cNvPr id="257043" name="Freeform 19"/>
            <p:cNvSpPr>
              <a:spLocks/>
            </p:cNvSpPr>
            <p:nvPr/>
          </p:nvSpPr>
          <p:spPr bwMode="auto">
            <a:xfrm>
              <a:off x="2627313" y="3463925"/>
              <a:ext cx="261937" cy="396875"/>
            </a:xfrm>
            <a:custGeom>
              <a:avLst/>
              <a:gdLst/>
              <a:ahLst/>
              <a:cxnLst>
                <a:cxn ang="0">
                  <a:pos x="165" y="0"/>
                </a:cxn>
                <a:cxn ang="0">
                  <a:pos x="0" y="250"/>
                </a:cxn>
              </a:cxnLst>
              <a:rect l="0" t="0" r="r" b="b"/>
              <a:pathLst>
                <a:path w="165" h="250">
                  <a:moveTo>
                    <a:pt x="165" y="0"/>
                  </a:moveTo>
                  <a:lnTo>
                    <a:pt x="0" y="250"/>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57040" name="Oval 16"/>
            <p:cNvSpPr>
              <a:spLocks noChangeArrowheads="1"/>
            </p:cNvSpPr>
            <p:nvPr/>
          </p:nvSpPr>
          <p:spPr bwMode="auto">
            <a:xfrm>
              <a:off x="3348038" y="3827463"/>
              <a:ext cx="719137" cy="576262"/>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1800">
                  <a:latin typeface="Consolas" pitchFamily="49" charset="0"/>
                  <a:cs typeface="Consolas" pitchFamily="49" charset="0"/>
                </a:rPr>
                <a:t>40</a:t>
              </a:r>
            </a:p>
          </p:txBody>
        </p:sp>
        <p:sp>
          <p:nvSpPr>
            <p:cNvPr id="257041" name="Rectangle 17"/>
            <p:cNvSpPr>
              <a:spLocks noChangeArrowheads="1"/>
            </p:cNvSpPr>
            <p:nvPr/>
          </p:nvSpPr>
          <p:spPr bwMode="auto">
            <a:xfrm>
              <a:off x="2659063" y="2962275"/>
              <a:ext cx="936625" cy="504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en-US" altLang="zh-CN" sz="1800">
                  <a:latin typeface="Consolas" pitchFamily="49" charset="0"/>
                  <a:cs typeface="Consolas" pitchFamily="49" charset="0"/>
                </a:rPr>
                <a:t>85</a:t>
              </a:r>
            </a:p>
          </p:txBody>
        </p:sp>
        <p:sp>
          <p:nvSpPr>
            <p:cNvPr id="257042" name="Freeform 18"/>
            <p:cNvSpPr>
              <a:spLocks/>
            </p:cNvSpPr>
            <p:nvPr/>
          </p:nvSpPr>
          <p:spPr bwMode="auto">
            <a:xfrm>
              <a:off x="3395663" y="3473450"/>
              <a:ext cx="238125" cy="354013"/>
            </a:xfrm>
            <a:custGeom>
              <a:avLst/>
              <a:gdLst/>
              <a:ahLst/>
              <a:cxnLst>
                <a:cxn ang="0">
                  <a:pos x="0" y="0"/>
                </a:cxn>
                <a:cxn ang="0">
                  <a:pos x="150" y="223"/>
                </a:cxn>
              </a:cxnLst>
              <a:rect l="0" t="0" r="r" b="b"/>
              <a:pathLst>
                <a:path w="150" h="223">
                  <a:moveTo>
                    <a:pt x="0" y="0"/>
                  </a:moveTo>
                  <a:lnTo>
                    <a:pt x="150" y="223"/>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8" name="TextBox 27"/>
            <p:cNvSpPr txBox="1"/>
            <p:nvPr/>
          </p:nvSpPr>
          <p:spPr>
            <a:xfrm>
              <a:off x="3487730" y="4357694"/>
              <a:ext cx="428628"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grpSp>
      <p:grpSp>
        <p:nvGrpSpPr>
          <p:cNvPr id="5" name="组合 33"/>
          <p:cNvGrpSpPr/>
          <p:nvPr/>
        </p:nvGrpSpPr>
        <p:grpSpPr>
          <a:xfrm>
            <a:off x="4425950" y="2757469"/>
            <a:ext cx="1944688" cy="1775863"/>
            <a:chOff x="4425950" y="2951163"/>
            <a:chExt cx="1944688" cy="1775863"/>
          </a:xfrm>
        </p:grpSpPr>
        <p:sp>
          <p:nvSpPr>
            <p:cNvPr id="257035" name="Oval 11"/>
            <p:cNvSpPr>
              <a:spLocks noChangeArrowheads="1"/>
            </p:cNvSpPr>
            <p:nvPr/>
          </p:nvSpPr>
          <p:spPr bwMode="auto">
            <a:xfrm>
              <a:off x="4425950" y="3816350"/>
              <a:ext cx="719138" cy="576263"/>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1800">
                  <a:latin typeface="Consolas" pitchFamily="49" charset="0"/>
                  <a:cs typeface="Consolas" pitchFamily="49" charset="0"/>
                </a:rPr>
                <a:t>50</a:t>
              </a:r>
            </a:p>
          </p:txBody>
        </p:sp>
        <p:sp>
          <p:nvSpPr>
            <p:cNvPr id="257036" name="Oval 12"/>
            <p:cNvSpPr>
              <a:spLocks noChangeArrowheads="1"/>
            </p:cNvSpPr>
            <p:nvPr/>
          </p:nvSpPr>
          <p:spPr bwMode="auto">
            <a:xfrm>
              <a:off x="5651500" y="3816350"/>
              <a:ext cx="719138" cy="576263"/>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1800">
                  <a:latin typeface="Consolas" pitchFamily="49" charset="0"/>
                  <a:cs typeface="Consolas" pitchFamily="49" charset="0"/>
                </a:rPr>
                <a:t>60</a:t>
              </a:r>
            </a:p>
          </p:txBody>
        </p:sp>
        <p:sp>
          <p:nvSpPr>
            <p:cNvPr id="257037" name="Rectangle 13"/>
            <p:cNvSpPr>
              <a:spLocks noChangeArrowheads="1"/>
            </p:cNvSpPr>
            <p:nvPr/>
          </p:nvSpPr>
          <p:spPr bwMode="auto">
            <a:xfrm>
              <a:off x="4962525" y="2951163"/>
              <a:ext cx="936625" cy="504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en-US" altLang="zh-CN" sz="1800">
                  <a:latin typeface="Consolas" pitchFamily="49" charset="0"/>
                  <a:cs typeface="Consolas" pitchFamily="49" charset="0"/>
                </a:rPr>
                <a:t>110</a:t>
              </a:r>
            </a:p>
          </p:txBody>
        </p:sp>
        <p:sp>
          <p:nvSpPr>
            <p:cNvPr id="257038" name="Freeform 14"/>
            <p:cNvSpPr>
              <a:spLocks/>
            </p:cNvSpPr>
            <p:nvPr/>
          </p:nvSpPr>
          <p:spPr bwMode="auto">
            <a:xfrm>
              <a:off x="4884738" y="3452813"/>
              <a:ext cx="276225" cy="376237"/>
            </a:xfrm>
            <a:custGeom>
              <a:avLst/>
              <a:gdLst/>
              <a:ahLst/>
              <a:cxnLst>
                <a:cxn ang="0">
                  <a:pos x="174" y="0"/>
                </a:cxn>
                <a:cxn ang="0">
                  <a:pos x="0" y="237"/>
                </a:cxn>
              </a:cxnLst>
              <a:rect l="0" t="0" r="r" b="b"/>
              <a:pathLst>
                <a:path w="174" h="237">
                  <a:moveTo>
                    <a:pt x="174" y="0"/>
                  </a:moveTo>
                  <a:lnTo>
                    <a:pt x="0" y="237"/>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57039" name="Freeform 15"/>
            <p:cNvSpPr>
              <a:spLocks/>
            </p:cNvSpPr>
            <p:nvPr/>
          </p:nvSpPr>
          <p:spPr bwMode="auto">
            <a:xfrm>
              <a:off x="5699125" y="3462338"/>
              <a:ext cx="238125" cy="354012"/>
            </a:xfrm>
            <a:custGeom>
              <a:avLst/>
              <a:gdLst/>
              <a:ahLst/>
              <a:cxnLst>
                <a:cxn ang="0">
                  <a:pos x="0" y="0"/>
                </a:cxn>
                <a:cxn ang="0">
                  <a:pos x="150" y="223"/>
                </a:cxn>
              </a:cxnLst>
              <a:rect l="0" t="0" r="r" b="b"/>
              <a:pathLst>
                <a:path w="150" h="223">
                  <a:moveTo>
                    <a:pt x="0" y="0"/>
                  </a:moveTo>
                  <a:lnTo>
                    <a:pt x="150" y="223"/>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9" name="TextBox 28"/>
            <p:cNvSpPr txBox="1"/>
            <p:nvPr/>
          </p:nvSpPr>
          <p:spPr>
            <a:xfrm>
              <a:off x="4572000" y="4357694"/>
              <a:ext cx="428628"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30" name="TextBox 29"/>
            <p:cNvSpPr txBox="1"/>
            <p:nvPr/>
          </p:nvSpPr>
          <p:spPr>
            <a:xfrm>
              <a:off x="5857884" y="4357694"/>
              <a:ext cx="428628"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grpSp>
      <p:grpSp>
        <p:nvGrpSpPr>
          <p:cNvPr id="6" name="组合 36"/>
          <p:cNvGrpSpPr/>
          <p:nvPr/>
        </p:nvGrpSpPr>
        <p:grpSpPr>
          <a:xfrm>
            <a:off x="4565650" y="785794"/>
            <a:ext cx="2093913" cy="1857113"/>
            <a:chOff x="4565650" y="979488"/>
            <a:chExt cx="2093913" cy="1857113"/>
          </a:xfrm>
        </p:grpSpPr>
        <p:sp>
          <p:nvSpPr>
            <p:cNvPr id="257047" name="Oval 23"/>
            <p:cNvSpPr>
              <a:spLocks noChangeArrowheads="1"/>
            </p:cNvSpPr>
            <p:nvPr/>
          </p:nvSpPr>
          <p:spPr bwMode="auto">
            <a:xfrm>
              <a:off x="5940425" y="1924050"/>
              <a:ext cx="719138" cy="576263"/>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1800">
                  <a:latin typeface="Consolas" pitchFamily="49" charset="0"/>
                  <a:cs typeface="Consolas" pitchFamily="49" charset="0"/>
                </a:rPr>
                <a:t>200</a:t>
              </a:r>
            </a:p>
          </p:txBody>
        </p:sp>
        <p:sp>
          <p:nvSpPr>
            <p:cNvPr id="257048" name="Rectangle 24"/>
            <p:cNvSpPr>
              <a:spLocks noChangeArrowheads="1"/>
            </p:cNvSpPr>
            <p:nvPr/>
          </p:nvSpPr>
          <p:spPr bwMode="auto">
            <a:xfrm>
              <a:off x="4852988" y="979488"/>
              <a:ext cx="936625" cy="5048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en-US" altLang="zh-CN" sz="1800">
                  <a:latin typeface="Consolas" pitchFamily="49" charset="0"/>
                  <a:cs typeface="Consolas" pitchFamily="49" charset="0"/>
                </a:rPr>
                <a:t>395</a:t>
              </a:r>
            </a:p>
          </p:txBody>
        </p:sp>
        <p:sp>
          <p:nvSpPr>
            <p:cNvPr id="257049" name="Freeform 25"/>
            <p:cNvSpPr>
              <a:spLocks/>
            </p:cNvSpPr>
            <p:nvPr/>
          </p:nvSpPr>
          <p:spPr bwMode="auto">
            <a:xfrm>
              <a:off x="4565650" y="1470025"/>
              <a:ext cx="501650" cy="482600"/>
            </a:xfrm>
            <a:custGeom>
              <a:avLst/>
              <a:gdLst/>
              <a:ahLst/>
              <a:cxnLst>
                <a:cxn ang="0">
                  <a:pos x="316" y="0"/>
                </a:cxn>
                <a:cxn ang="0">
                  <a:pos x="0" y="304"/>
                </a:cxn>
              </a:cxnLst>
              <a:rect l="0" t="0" r="r" b="b"/>
              <a:pathLst>
                <a:path w="316" h="304">
                  <a:moveTo>
                    <a:pt x="316" y="0"/>
                  </a:moveTo>
                  <a:lnTo>
                    <a:pt x="0" y="304"/>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57050" name="Freeform 26"/>
            <p:cNvSpPr>
              <a:spLocks/>
            </p:cNvSpPr>
            <p:nvPr/>
          </p:nvSpPr>
          <p:spPr bwMode="auto">
            <a:xfrm>
              <a:off x="5619750" y="1476375"/>
              <a:ext cx="501650" cy="469900"/>
            </a:xfrm>
            <a:custGeom>
              <a:avLst/>
              <a:gdLst/>
              <a:ahLst/>
              <a:cxnLst>
                <a:cxn ang="0">
                  <a:pos x="0" y="0"/>
                </a:cxn>
                <a:cxn ang="0">
                  <a:pos x="316" y="296"/>
                </a:cxn>
              </a:cxnLst>
              <a:rect l="0" t="0" r="r" b="b"/>
              <a:pathLst>
                <a:path w="316" h="296">
                  <a:moveTo>
                    <a:pt x="0" y="0"/>
                  </a:moveTo>
                  <a:lnTo>
                    <a:pt x="316" y="296"/>
                  </a:lnTo>
                </a:path>
              </a:pathLst>
            </a:cu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1" name="TextBox 30"/>
            <p:cNvSpPr txBox="1"/>
            <p:nvPr/>
          </p:nvSpPr>
          <p:spPr>
            <a:xfrm>
              <a:off x="6143636" y="2467269"/>
              <a:ext cx="428628"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grpSp>
      <p:sp>
        <p:nvSpPr>
          <p:cNvPr id="38" name="TextBox 37"/>
          <p:cNvSpPr txBox="1"/>
          <p:nvPr/>
        </p:nvSpPr>
        <p:spPr>
          <a:xfrm>
            <a:off x="928662" y="5572140"/>
            <a:ext cx="6643734"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WPL=(10+35)×4+(40+50+60)×3+200×1=830</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0" name="TextBox 39"/>
          <p:cNvSpPr txBox="1"/>
          <p:nvPr/>
        </p:nvSpPr>
        <p:spPr>
          <a:xfrm>
            <a:off x="928662" y="6072206"/>
            <a:ext cx="6357982"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最少读写次数 </a:t>
            </a:r>
            <a:r>
              <a:rPr lang="en-US" altLang="zh-CN" sz="1800" smtClean="0">
                <a:solidFill>
                  <a:srgbClr val="0000FF"/>
                </a:solidFill>
                <a:latin typeface="Consolas" pitchFamily="49" charset="0"/>
                <a:ea typeface="仿宋" pitchFamily="49" charset="-122"/>
                <a:cs typeface="Consolas" pitchFamily="49" charset="0"/>
              </a:rPr>
              <a:t>= 2×WPL</a:t>
            </a:r>
            <a:r>
              <a:rPr lang="en-US" altLang="zh-CN" sz="1800" i="1"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1660</a:t>
            </a:r>
            <a:endParaRPr lang="zh-CN" altLang="en-US" sz="1800">
              <a:solidFill>
                <a:srgbClr val="0000FF"/>
              </a:solidFill>
              <a:latin typeface="Consolas" pitchFamily="49" charset="0"/>
              <a:ea typeface="仿宋" pitchFamily="49" charset="-122"/>
              <a:cs typeface="Consolas" pitchFamily="49" charset="0"/>
            </a:endParaRPr>
          </a:p>
        </p:txBody>
      </p:sp>
      <p:sp>
        <p:nvSpPr>
          <p:cNvPr id="41" name="灯片编号占位符 40"/>
          <p:cNvSpPr>
            <a:spLocks noGrp="1"/>
          </p:cNvSpPr>
          <p:nvPr>
            <p:ph type="sldNum" sz="quarter" idx="12"/>
          </p:nvPr>
        </p:nvSpPr>
        <p:spPr/>
        <p:txBody>
          <a:bodyPr/>
          <a:lstStyle/>
          <a:p>
            <a:fld id="{61B62B3A-2870-408C-9F18-2C674C90AA9B}" type="slidenum">
              <a:rPr lang="en-US" altLang="zh-CN" smtClean="0"/>
              <a:pPr/>
              <a:t>54</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 Box 8"/>
          <p:cNvSpPr txBox="1">
            <a:spLocks noChangeArrowheads="1"/>
          </p:cNvSpPr>
          <p:nvPr/>
        </p:nvSpPr>
        <p:spPr bwMode="auto">
          <a:xfrm>
            <a:off x="1476375" y="4508500"/>
            <a:ext cx="2452683"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a:solidFill>
                  <a:srgbClr val="0000FF"/>
                </a:solidFill>
                <a:latin typeface="仿宋" pitchFamily="49" charset="-122"/>
                <a:ea typeface="仿宋" pitchFamily="49" charset="-122"/>
              </a:rPr>
              <a:t>属顺序存取设备。</a:t>
            </a:r>
          </a:p>
        </p:txBody>
      </p:sp>
      <p:sp>
        <p:nvSpPr>
          <p:cNvPr id="4105" name="Text Box 9"/>
          <p:cNvSpPr txBox="1">
            <a:spLocks noChangeArrowheads="1"/>
          </p:cNvSpPr>
          <p:nvPr/>
        </p:nvSpPr>
        <p:spPr bwMode="auto">
          <a:xfrm>
            <a:off x="1476375" y="5157788"/>
            <a:ext cx="4881575"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a:solidFill>
                  <a:srgbClr val="0000FF"/>
                </a:solidFill>
                <a:latin typeface="仿宋" pitchFamily="49" charset="-122"/>
                <a:ea typeface="仿宋" pitchFamily="49" charset="-122"/>
              </a:rPr>
              <a:t>磁带排序主要解决多个磁带交替使用的问题。</a:t>
            </a:r>
          </a:p>
        </p:txBody>
      </p:sp>
      <p:sp>
        <p:nvSpPr>
          <p:cNvPr id="6" name="Text Box 14" descr="信纸"/>
          <p:cNvSpPr txBox="1">
            <a:spLocks noChangeArrowheads="1"/>
          </p:cNvSpPr>
          <p:nvPr/>
        </p:nvSpPr>
        <p:spPr bwMode="auto">
          <a:xfrm>
            <a:off x="2571736" y="500042"/>
            <a:ext cx="3744913" cy="584775"/>
          </a:xfrm>
          <a:prstGeom prst="rect">
            <a:avLst/>
          </a:prstGeom>
          <a:blipFill dpi="0" rotWithShape="1">
            <a:blip r:embed="rId3"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11.3 </a:t>
            </a:r>
            <a:r>
              <a:rPr kumimoji="1" lang="zh-CN" altLang="en-US" sz="3200" smtClean="0">
                <a:solidFill>
                  <a:srgbClr val="FF0000"/>
                </a:solidFill>
                <a:effectLst>
                  <a:outerShdw blurRad="38100" dist="38100" dir="2700000" algn="tl">
                    <a:srgbClr val="000000"/>
                  </a:outerShdw>
                </a:effectLst>
                <a:latin typeface="Consolas" pitchFamily="49" charset="0"/>
                <a:ea typeface="叶根友毛笔行书2.0版" pitchFamily="2" charset="-122"/>
                <a:cs typeface="Consolas" pitchFamily="49" charset="0"/>
              </a:rPr>
              <a:t>磁带排序</a:t>
            </a:r>
            <a:endParaRPr kumimoji="1" lang="zh-CN" altLang="en-US" sz="32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7" name="TextBox 6"/>
          <p:cNvSpPr txBox="1"/>
          <p:nvPr/>
        </p:nvSpPr>
        <p:spPr>
          <a:xfrm>
            <a:off x="1000100" y="1785926"/>
            <a:ext cx="1143008" cy="400110"/>
          </a:xfrm>
          <a:prstGeom prst="rect">
            <a:avLst/>
          </a:prstGeom>
          <a:noFill/>
        </p:spPr>
        <p:txBody>
          <a:bodyPr wrap="square" rtlCol="0">
            <a:spAutoFit/>
          </a:bodyPr>
          <a:lstStyle/>
          <a:p>
            <a:pPr algn="l"/>
            <a:r>
              <a:rPr lang="zh-CN" altLang="en-US" sz="2000" smtClean="0">
                <a:solidFill>
                  <a:srgbClr val="0000FF"/>
                </a:solidFill>
                <a:latin typeface="楷体" pitchFamily="49" charset="-122"/>
                <a:ea typeface="楷体" pitchFamily="49" charset="-122"/>
              </a:rPr>
              <a:t>磁带</a:t>
            </a:r>
            <a:r>
              <a:rPr lang="en-US" altLang="zh-CN" sz="2000" smtClean="0">
                <a:solidFill>
                  <a:srgbClr val="0000FF"/>
                </a:solidFill>
                <a:latin typeface="楷体" pitchFamily="49" charset="-122"/>
                <a:ea typeface="楷体" pitchFamily="49" charset="-122"/>
              </a:rPr>
              <a:t>:</a:t>
            </a:r>
            <a:endParaRPr lang="zh-CN" altLang="en-US" sz="2000">
              <a:solidFill>
                <a:srgbClr val="0000FF"/>
              </a:solidFill>
              <a:latin typeface="楷体" pitchFamily="49" charset="-122"/>
              <a:ea typeface="楷体" pitchFamily="49" charset="-122"/>
            </a:endParaRPr>
          </a:p>
        </p:txBody>
      </p:sp>
      <p:pic>
        <p:nvPicPr>
          <p:cNvPr id="92163" name="Picture 3"/>
          <p:cNvPicPr>
            <a:picLocks noChangeAspect="1" noChangeArrowheads="1"/>
          </p:cNvPicPr>
          <p:nvPr/>
        </p:nvPicPr>
        <p:blipFill>
          <a:blip r:embed="rId4" cstate="print"/>
          <a:srcRect/>
          <a:stretch>
            <a:fillRect/>
          </a:stretch>
        </p:blipFill>
        <p:spPr bwMode="auto">
          <a:xfrm>
            <a:off x="1928794" y="1714488"/>
            <a:ext cx="3902226" cy="2466972"/>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1B62B3A-2870-408C-9F18-2C674C90AA9B}" type="slidenum">
              <a:rPr lang="en-US" altLang="zh-CN" smtClean="0"/>
              <a:pPr/>
              <a:t>55</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Text Box 6" descr="羊皮纸"/>
          <p:cNvSpPr txBox="1">
            <a:spLocks noChangeArrowheads="1"/>
          </p:cNvSpPr>
          <p:nvPr/>
        </p:nvSpPr>
        <p:spPr bwMode="auto">
          <a:xfrm>
            <a:off x="468313" y="620713"/>
            <a:ext cx="4032249"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0000"/>
                </a:solidFill>
                <a:latin typeface="Consolas" pitchFamily="49" charset="0"/>
                <a:ea typeface="方正细珊瑚简体" pitchFamily="65" charset="-122"/>
                <a:cs typeface="Consolas" pitchFamily="49" charset="0"/>
              </a:rPr>
              <a:t>11.3.1 </a:t>
            </a:r>
            <a:r>
              <a:rPr lang="zh-CN" altLang="en-US" smtClean="0">
                <a:solidFill>
                  <a:srgbClr val="FF0000"/>
                </a:solidFill>
                <a:latin typeface="Consolas" pitchFamily="49" charset="0"/>
                <a:ea typeface="方正细珊瑚简体" pitchFamily="65" charset="-122"/>
                <a:cs typeface="Consolas" pitchFamily="49" charset="0"/>
              </a:rPr>
              <a:t>多</a:t>
            </a:r>
            <a:r>
              <a:rPr lang="zh-CN" altLang="en-US">
                <a:solidFill>
                  <a:srgbClr val="FF0000"/>
                </a:solidFill>
                <a:latin typeface="Consolas" pitchFamily="49" charset="0"/>
                <a:ea typeface="方正细珊瑚简体" pitchFamily="65" charset="-122"/>
                <a:cs typeface="Consolas" pitchFamily="49" charset="0"/>
              </a:rPr>
              <a:t>路平衡归并排序</a:t>
            </a:r>
          </a:p>
        </p:txBody>
      </p:sp>
      <p:sp>
        <p:nvSpPr>
          <p:cNvPr id="67591" name="Text Box 7"/>
          <p:cNvSpPr txBox="1">
            <a:spLocks noChangeArrowheads="1"/>
          </p:cNvSpPr>
          <p:nvPr/>
        </p:nvSpPr>
        <p:spPr bwMode="auto">
          <a:xfrm>
            <a:off x="500034" y="1571612"/>
            <a:ext cx="8429683" cy="380553"/>
          </a:xfrm>
          <a:prstGeom prst="rect">
            <a:avLst/>
          </a:prstGeom>
          <a:noFill/>
          <a:ln w="9525">
            <a:noFill/>
            <a:miter lim="800000"/>
            <a:headEnd/>
            <a:tailEnd/>
          </a:ln>
          <a:effectLst/>
        </p:spPr>
        <p:txBody>
          <a:bodyPr wrap="square">
            <a:spAutoFit/>
          </a:bodyPr>
          <a:lstStyle/>
          <a:p>
            <a:pPr algn="l">
              <a:lnSpc>
                <a:spcPct val="120000"/>
              </a:lnSpc>
            </a:pPr>
            <a:r>
              <a:rPr lang="zh-CN" altLang="en-US" sz="1800" smtClean="0">
                <a:solidFill>
                  <a:srgbClr val="0000FF"/>
                </a:solidFill>
                <a:latin typeface="楷体" pitchFamily="49" charset="-122"/>
                <a:ea typeface="楷体" pitchFamily="49" charset="-122"/>
              </a:rPr>
              <a:t>磁</a:t>
            </a:r>
            <a:r>
              <a:rPr lang="zh-CN" altLang="en-US" sz="1800">
                <a:solidFill>
                  <a:srgbClr val="0000FF"/>
                </a:solidFill>
                <a:latin typeface="楷体" pitchFamily="49" charset="-122"/>
                <a:ea typeface="楷体" pitchFamily="49" charset="-122"/>
              </a:rPr>
              <a:t>带多路平衡归并排序过程与磁盘的多路平衡归并排序过程基本上相同</a:t>
            </a:r>
            <a:r>
              <a:rPr lang="zh-CN" altLang="en-US" sz="1800" smtClean="0">
                <a:solidFill>
                  <a:srgbClr val="0000FF"/>
                </a:solidFill>
                <a:latin typeface="楷体" pitchFamily="49" charset="-122"/>
                <a:ea typeface="楷体" pitchFamily="49" charset="-122"/>
              </a:rPr>
              <a:t>。</a:t>
            </a:r>
            <a:endParaRPr lang="zh-CN" altLang="en-US" sz="1800">
              <a:solidFill>
                <a:srgbClr val="0000FF"/>
              </a:solidFill>
              <a:latin typeface="楷体" pitchFamily="49" charset="-122"/>
              <a:ea typeface="楷体" pitchFamily="49" charset="-122"/>
            </a:endParaRPr>
          </a:p>
        </p:txBody>
      </p:sp>
      <p:sp>
        <p:nvSpPr>
          <p:cNvPr id="4" name="TextBox 3"/>
          <p:cNvSpPr txBox="1"/>
          <p:nvPr/>
        </p:nvSpPr>
        <p:spPr>
          <a:xfrm>
            <a:off x="785786" y="2285992"/>
            <a:ext cx="7358114"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4"/>
              </a:buBlip>
            </a:pPr>
            <a:r>
              <a:rPr lang="zh-CN" altLang="en-US" sz="1800" smtClean="0">
                <a:solidFill>
                  <a:srgbClr val="0000FF"/>
                </a:solidFill>
                <a:latin typeface="Consolas" pitchFamily="49" charset="0"/>
                <a:ea typeface="仿宋" pitchFamily="49" charset="-122"/>
                <a:cs typeface="Consolas" pitchFamily="49" charset="0"/>
              </a:rPr>
              <a:t>对输入文件的各段进行内排序，生成初始归并段。</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zh-CN" altLang="en-US" sz="1800" smtClean="0">
                <a:solidFill>
                  <a:srgbClr val="0000FF"/>
                </a:solidFill>
                <a:latin typeface="Consolas" pitchFamily="49" charset="0"/>
                <a:ea typeface="仿宋" pitchFamily="49" charset="-122"/>
                <a:cs typeface="Consolas" pitchFamily="49" charset="0"/>
              </a:rPr>
              <a:t>把它们写到磁带上，然后再把这些归并段进行反复的归并，直到只剩下一个归并段（即为排好序的文件）为止。</a:t>
            </a:r>
            <a:endParaRPr lang="zh-CN" altLang="en-US" sz="18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984997B5-D78A-4C2E-ABF1-257848657198}" type="slidenum">
              <a:rPr lang="en-US" altLang="zh-CN" smtClean="0"/>
              <a:pPr/>
              <a:t>56</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642910" y="1571612"/>
            <a:ext cx="7775575" cy="180828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tIns="108000" bIns="108000">
            <a:spAutoFit/>
          </a:bodyPr>
          <a:lstStyle/>
          <a:p>
            <a:pPr marL="342900" indent="-342900" algn="l">
              <a:lnSpc>
                <a:spcPts val="2800"/>
              </a:lnSpc>
              <a:spcBef>
                <a:spcPts val="1200"/>
              </a:spcBef>
              <a:buBlip>
                <a:blip r:embed="rId3"/>
              </a:buBlip>
            </a:pPr>
            <a:r>
              <a:rPr lang="zh-CN" altLang="en-US" sz="1800" smtClean="0">
                <a:solidFill>
                  <a:srgbClr val="0000FF"/>
                </a:solidFill>
                <a:latin typeface="Consolas" pitchFamily="49" charset="0"/>
                <a:ea typeface="仿宋" pitchFamily="49" charset="-122"/>
                <a:cs typeface="Consolas" pitchFamily="49" charset="0"/>
              </a:rPr>
              <a:t>磁</a:t>
            </a:r>
            <a:r>
              <a:rPr lang="zh-CN" altLang="en-US" sz="1800">
                <a:solidFill>
                  <a:srgbClr val="0000FF"/>
                </a:solidFill>
                <a:latin typeface="Consolas" pitchFamily="49" charset="0"/>
                <a:ea typeface="仿宋" pitchFamily="49" charset="-122"/>
                <a:cs typeface="Consolas" pitchFamily="49" charset="0"/>
              </a:rPr>
              <a:t>带排序和磁盘排序的主要</a:t>
            </a:r>
            <a:r>
              <a:rPr lang="zh-CN" altLang="en-US" sz="1800">
                <a:solidFill>
                  <a:srgbClr val="C00000"/>
                </a:solidFill>
                <a:latin typeface="方正启体简体" pitchFamily="65" charset="-122"/>
                <a:ea typeface="方正启体简体" pitchFamily="65" charset="-122"/>
                <a:cs typeface="Consolas" pitchFamily="49" charset="0"/>
              </a:rPr>
              <a:t>不同之处</a:t>
            </a:r>
            <a:r>
              <a:rPr lang="zh-CN" altLang="en-US" sz="1800">
                <a:solidFill>
                  <a:srgbClr val="0000FF"/>
                </a:solidFill>
                <a:latin typeface="Consolas" pitchFamily="49" charset="0"/>
                <a:ea typeface="仿宋" pitchFamily="49" charset="-122"/>
                <a:cs typeface="Consolas" pitchFamily="49" charset="0"/>
              </a:rPr>
              <a:t>在于磁带排序需要充分考虑归并段的分布状况。</a:t>
            </a:r>
          </a:p>
          <a:p>
            <a:pPr marL="342900" indent="-342900" algn="l">
              <a:lnSpc>
                <a:spcPts val="2800"/>
              </a:lnSpc>
              <a:spcBef>
                <a:spcPts val="1200"/>
              </a:spcBef>
              <a:buBlip>
                <a:blip r:embed="rId3"/>
              </a:buBlip>
            </a:pPr>
            <a:r>
              <a:rPr lang="zh-CN" altLang="en-US" sz="1800" smtClean="0">
                <a:solidFill>
                  <a:srgbClr val="0000FF"/>
                </a:solidFill>
                <a:latin typeface="Consolas" pitchFamily="49" charset="0"/>
                <a:ea typeface="仿宋" pitchFamily="49" charset="-122"/>
                <a:cs typeface="Consolas" pitchFamily="49" charset="0"/>
              </a:rPr>
              <a:t>磁</a:t>
            </a:r>
            <a:r>
              <a:rPr lang="zh-CN" altLang="en-US" sz="1800">
                <a:solidFill>
                  <a:srgbClr val="0000FF"/>
                </a:solidFill>
                <a:latin typeface="Consolas" pitchFamily="49" charset="0"/>
                <a:ea typeface="仿宋" pitchFamily="49" charset="-122"/>
                <a:cs typeface="Consolas" pitchFamily="49" charset="0"/>
              </a:rPr>
              <a:t>带是顺序存取的，所以各归并段分布在不同磁带和同一磁带的不同位置对排序效率影响极大。</a:t>
            </a:r>
          </a:p>
        </p:txBody>
      </p:sp>
      <p:sp>
        <p:nvSpPr>
          <p:cNvPr id="4" name="灯片编号占位符 3"/>
          <p:cNvSpPr>
            <a:spLocks noGrp="1"/>
          </p:cNvSpPr>
          <p:nvPr>
            <p:ph type="sldNum" sz="quarter" idx="12"/>
          </p:nvPr>
        </p:nvSpPr>
        <p:spPr/>
        <p:txBody>
          <a:bodyPr/>
          <a:lstStyle/>
          <a:p>
            <a:fld id="{984997B5-D78A-4C2E-ABF1-257848657198}" type="slidenum">
              <a:rPr lang="en-US" altLang="zh-CN" smtClean="0"/>
              <a:pPr/>
              <a:t>57</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357158" y="714356"/>
            <a:ext cx="8353425" cy="2252027"/>
          </a:xfrm>
          <a:prstGeom prst="rect">
            <a:avLst/>
          </a:prstGeom>
          <a:noFill/>
          <a:ln w="9525">
            <a:noFill/>
            <a:miter lim="800000"/>
            <a:headEnd/>
            <a:tailEnd/>
          </a:ln>
          <a:effectLst/>
        </p:spPr>
        <p:txBody>
          <a:bodyPr>
            <a:spAutoFit/>
          </a:bodyPr>
          <a:lstStyle/>
          <a:p>
            <a:pPr algn="l">
              <a:lnSpc>
                <a:spcPts val="3000"/>
              </a:lnSpc>
              <a:spcBef>
                <a:spcPct val="50000"/>
              </a:spcBef>
            </a:pPr>
            <a:r>
              <a:rPr lang="zh-CN" altLang="en-US" sz="1800">
                <a:solidFill>
                  <a:srgbClr val="0000FF"/>
                </a:solidFill>
                <a:latin typeface="Consolas" pitchFamily="49" charset="0"/>
                <a:ea typeface="楷体" pitchFamily="49" charset="-122"/>
                <a:cs typeface="Consolas" pitchFamily="49" charset="0"/>
              </a:rPr>
              <a:t>　　例如，设有一个文件包含</a:t>
            </a:r>
            <a:r>
              <a:rPr lang="en-US" altLang="zh-CN" sz="1800">
                <a:solidFill>
                  <a:srgbClr val="0000FF"/>
                </a:solidFill>
                <a:latin typeface="Consolas" pitchFamily="49" charset="0"/>
                <a:ea typeface="楷体" pitchFamily="49" charset="-122"/>
                <a:cs typeface="Consolas" pitchFamily="49" charset="0"/>
              </a:rPr>
              <a:t>4500</a:t>
            </a:r>
            <a:r>
              <a:rPr lang="zh-CN" altLang="en-US" sz="1800">
                <a:solidFill>
                  <a:srgbClr val="0000FF"/>
                </a:solidFill>
                <a:latin typeface="Consolas" pitchFamily="49" charset="0"/>
                <a:ea typeface="楷体" pitchFamily="49" charset="-122"/>
                <a:cs typeface="Consolas" pitchFamily="49" charset="0"/>
              </a:rPr>
              <a:t>个记录，现在要对其进行排序，可供使用的磁带有四台</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algn="l">
              <a:lnSpc>
                <a:spcPts val="3000"/>
              </a:lnSpc>
              <a:spcBef>
                <a:spcPct val="50000"/>
              </a:spcBef>
            </a:pPr>
            <a:r>
              <a:rPr lang="zh-CN" altLang="en-US" sz="1800" smtClean="0">
                <a:solidFill>
                  <a:srgbClr val="0000FF"/>
                </a:solidFill>
                <a:latin typeface="Consolas" pitchFamily="49" charset="0"/>
                <a:ea typeface="楷体" pitchFamily="49" charset="-122"/>
                <a:cs typeface="Consolas" pitchFamily="49" charset="0"/>
              </a:rPr>
              <a:t>    可</a:t>
            </a:r>
            <a:r>
              <a:rPr lang="zh-CN" altLang="en-US" sz="1800">
                <a:solidFill>
                  <a:srgbClr val="0000FF"/>
                </a:solidFill>
                <a:latin typeface="Consolas" pitchFamily="49" charset="0"/>
                <a:ea typeface="楷体" pitchFamily="49" charset="-122"/>
                <a:cs typeface="Consolas" pitchFamily="49" charset="0"/>
              </a:rPr>
              <a:t>供排序用的内存空间包含存放</a:t>
            </a:r>
            <a:r>
              <a:rPr lang="en-US" altLang="zh-CN" sz="1800">
                <a:solidFill>
                  <a:srgbClr val="0000FF"/>
                </a:solidFill>
                <a:latin typeface="Consolas" pitchFamily="49" charset="0"/>
                <a:ea typeface="楷体" pitchFamily="49" charset="-122"/>
                <a:cs typeface="Consolas" pitchFamily="49" charset="0"/>
              </a:rPr>
              <a:t>750</a:t>
            </a:r>
            <a:r>
              <a:rPr lang="zh-CN" altLang="en-US" sz="1800">
                <a:solidFill>
                  <a:srgbClr val="0000FF"/>
                </a:solidFill>
                <a:latin typeface="Consolas" pitchFamily="49" charset="0"/>
                <a:ea typeface="楷体" pitchFamily="49" charset="-122"/>
                <a:cs typeface="Consolas" pitchFamily="49" charset="0"/>
              </a:rPr>
              <a:t>个记录的空间以及一些必要的工作区。</a:t>
            </a:r>
          </a:p>
          <a:p>
            <a:pPr algn="l">
              <a:lnSpc>
                <a:spcPts val="3000"/>
              </a:lnSpc>
              <a:spcBef>
                <a:spcPct val="50000"/>
              </a:spcBef>
            </a:pPr>
            <a:r>
              <a:rPr lang="zh-CN" altLang="en-US" sz="1800">
                <a:solidFill>
                  <a:srgbClr val="0000FF"/>
                </a:solidFill>
                <a:latin typeface="Consolas" pitchFamily="49" charset="0"/>
                <a:ea typeface="楷体" pitchFamily="49" charset="-122"/>
                <a:cs typeface="Consolas" pitchFamily="49" charset="0"/>
              </a:rPr>
              <a:t>　　设内外存交换的块的大小为</a:t>
            </a:r>
            <a:r>
              <a:rPr lang="en-US" altLang="zh-CN" sz="1800">
                <a:solidFill>
                  <a:srgbClr val="0000FF"/>
                </a:solidFill>
                <a:latin typeface="Consolas" pitchFamily="49" charset="0"/>
                <a:ea typeface="楷体" pitchFamily="49" charset="-122"/>
                <a:cs typeface="Consolas" pitchFamily="49" charset="0"/>
              </a:rPr>
              <a:t>250</a:t>
            </a:r>
            <a:r>
              <a:rPr lang="zh-CN" altLang="en-US" sz="1800">
                <a:solidFill>
                  <a:srgbClr val="0000FF"/>
                </a:solidFill>
                <a:latin typeface="Consolas" pitchFamily="49" charset="0"/>
                <a:ea typeface="楷体" pitchFamily="49" charset="-122"/>
                <a:cs typeface="Consolas" pitchFamily="49" charset="0"/>
              </a:rPr>
              <a:t>个记录。为了简化讨论，假定初始归并段中的生成是采用通常的内排序方法实现的。　　</a:t>
            </a:r>
          </a:p>
        </p:txBody>
      </p:sp>
      <p:sp>
        <p:nvSpPr>
          <p:cNvPr id="74756" name="Rectangle 4"/>
          <p:cNvSpPr>
            <a:spLocks noChangeArrowheads="1"/>
          </p:cNvSpPr>
          <p:nvPr/>
        </p:nvSpPr>
        <p:spPr bwMode="auto">
          <a:xfrm>
            <a:off x="0" y="159543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组合 6"/>
          <p:cNvGrpSpPr/>
          <p:nvPr/>
        </p:nvGrpSpPr>
        <p:grpSpPr>
          <a:xfrm>
            <a:off x="2643174" y="2000240"/>
            <a:ext cx="3643338" cy="2012407"/>
            <a:chOff x="3071802" y="2071677"/>
            <a:chExt cx="3643338" cy="2012407"/>
          </a:xfrm>
        </p:grpSpPr>
        <p:sp>
          <p:nvSpPr>
            <p:cNvPr id="4" name="TextBox 3"/>
            <p:cNvSpPr txBox="1"/>
            <p:nvPr/>
          </p:nvSpPr>
          <p:spPr>
            <a:xfrm>
              <a:off x="3071802" y="3714752"/>
              <a:ext cx="3643338" cy="369332"/>
            </a:xfrm>
            <a:prstGeom prst="rect">
              <a:avLst/>
            </a:prstGeom>
            <a:noFill/>
          </p:spPr>
          <p:txBody>
            <a:bodyPr wrap="square" rtlCol="0">
              <a:spAutoFit/>
            </a:bodyPr>
            <a:lstStyle/>
            <a:p>
              <a:pPr algn="l"/>
              <a:r>
                <a:rPr lang="zh-CN" altLang="en-US" sz="1800" smtClean="0">
                  <a:solidFill>
                    <a:srgbClr val="C00000"/>
                  </a:solidFill>
                  <a:latin typeface="Consolas" pitchFamily="49" charset="0"/>
                  <a:ea typeface="仿宋" pitchFamily="49" charset="-122"/>
                  <a:cs typeface="Consolas" pitchFamily="49" charset="0"/>
                </a:rPr>
                <a:t>一次可读入</a:t>
              </a:r>
              <a:r>
                <a:rPr lang="en-US" altLang="zh-CN" sz="1800" smtClean="0">
                  <a:solidFill>
                    <a:srgbClr val="C00000"/>
                  </a:solidFill>
                  <a:latin typeface="Consolas" pitchFamily="49" charset="0"/>
                  <a:ea typeface="仿宋" pitchFamily="49" charset="-122"/>
                  <a:cs typeface="Consolas" pitchFamily="49" charset="0"/>
                </a:rPr>
                <a:t>3</a:t>
              </a:r>
              <a:r>
                <a:rPr lang="zh-CN" altLang="en-US" sz="1800" smtClean="0">
                  <a:solidFill>
                    <a:srgbClr val="C00000"/>
                  </a:solidFill>
                  <a:latin typeface="Consolas" pitchFamily="49" charset="0"/>
                  <a:ea typeface="仿宋" pitchFamily="49" charset="-122"/>
                  <a:cs typeface="Consolas" pitchFamily="49" charset="0"/>
                </a:rPr>
                <a:t>个输入文件的页块</a:t>
              </a:r>
              <a:endParaRPr lang="zh-CN" altLang="en-US" sz="1800">
                <a:solidFill>
                  <a:srgbClr val="C00000"/>
                </a:solidFill>
                <a:latin typeface="Consolas" pitchFamily="49" charset="0"/>
                <a:ea typeface="仿宋" pitchFamily="49" charset="-122"/>
                <a:cs typeface="Consolas" pitchFamily="49" charset="0"/>
              </a:endParaRPr>
            </a:p>
          </p:txBody>
        </p:sp>
        <p:cxnSp>
          <p:nvCxnSpPr>
            <p:cNvPr id="6" name="直接箭头连接符 5"/>
            <p:cNvCxnSpPr>
              <a:stCxn id="4" idx="0"/>
            </p:cNvCxnSpPr>
            <p:nvPr/>
          </p:nvCxnSpPr>
          <p:spPr bwMode="auto">
            <a:xfrm rot="16200000" flipV="1">
              <a:off x="4036216" y="2893214"/>
              <a:ext cx="1643074" cy="0"/>
            </a:xfrm>
            <a:prstGeom prst="straightConnector1">
              <a:avLst/>
            </a:prstGeom>
            <a:ln>
              <a:solidFill>
                <a:srgbClr val="FF0000"/>
              </a:solidFill>
              <a:headEnd type="none" w="med" len="med"/>
              <a:tailEnd type="arrow"/>
            </a:ln>
          </p:spPr>
          <p:style>
            <a:lnRef idx="1">
              <a:schemeClr val="accent4"/>
            </a:lnRef>
            <a:fillRef idx="0">
              <a:schemeClr val="accent4"/>
            </a:fillRef>
            <a:effectRef idx="0">
              <a:schemeClr val="accent4"/>
            </a:effectRef>
            <a:fontRef idx="minor">
              <a:schemeClr val="tx1"/>
            </a:fontRef>
          </p:style>
        </p:cxnSp>
      </p:grpSp>
      <p:sp>
        <p:nvSpPr>
          <p:cNvPr id="9" name="灯片编号占位符 8"/>
          <p:cNvSpPr>
            <a:spLocks noGrp="1"/>
          </p:cNvSpPr>
          <p:nvPr>
            <p:ph type="sldNum" sz="quarter" idx="12"/>
          </p:nvPr>
        </p:nvSpPr>
        <p:spPr/>
        <p:txBody>
          <a:bodyPr/>
          <a:lstStyle/>
          <a:p>
            <a:fld id="{984997B5-D78A-4C2E-ABF1-257848657198}" type="slidenum">
              <a:rPr lang="en-US" altLang="zh-CN" smtClean="0"/>
              <a:pPr/>
              <a:t>58</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ChangeArrowheads="1"/>
          </p:cNvSpPr>
          <p:nvPr/>
        </p:nvSpPr>
        <p:spPr bwMode="auto">
          <a:xfrm>
            <a:off x="2622544" y="3929066"/>
            <a:ext cx="1296987"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C00CC"/>
                </a:solidFill>
                <a:latin typeface="Consolas" pitchFamily="49" charset="0"/>
                <a:ea typeface="楷体" pitchFamily="49" charset="-122"/>
                <a:cs typeface="Consolas" pitchFamily="49" charset="0"/>
              </a:rPr>
              <a:t>归并段</a:t>
            </a:r>
            <a:r>
              <a:rPr lang="en-US" altLang="zh-CN" sz="1800">
                <a:solidFill>
                  <a:srgbClr val="CC00CC"/>
                </a:solidFill>
                <a:latin typeface="Consolas" pitchFamily="49" charset="0"/>
                <a:ea typeface="楷体" pitchFamily="49" charset="-122"/>
                <a:cs typeface="Consolas" pitchFamily="49" charset="0"/>
              </a:rPr>
              <a:t>1</a:t>
            </a:r>
          </a:p>
        </p:txBody>
      </p:sp>
      <p:sp>
        <p:nvSpPr>
          <p:cNvPr id="77829" name="Rectangle 5"/>
          <p:cNvSpPr>
            <a:spLocks noChangeArrowheads="1"/>
          </p:cNvSpPr>
          <p:nvPr/>
        </p:nvSpPr>
        <p:spPr bwMode="auto">
          <a:xfrm>
            <a:off x="3919531" y="3929066"/>
            <a:ext cx="12969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C00CC"/>
                </a:solidFill>
                <a:latin typeface="Consolas" pitchFamily="49" charset="0"/>
                <a:ea typeface="楷体" pitchFamily="49" charset="-122"/>
                <a:cs typeface="Consolas" pitchFamily="49" charset="0"/>
              </a:rPr>
              <a:t>归并段</a:t>
            </a:r>
            <a:r>
              <a:rPr lang="en-US" altLang="zh-CN" sz="1800">
                <a:solidFill>
                  <a:srgbClr val="CC00CC"/>
                </a:solidFill>
                <a:latin typeface="Consolas" pitchFamily="49" charset="0"/>
                <a:ea typeface="楷体" pitchFamily="49" charset="-122"/>
                <a:cs typeface="Consolas" pitchFamily="49" charset="0"/>
              </a:rPr>
              <a:t>3</a:t>
            </a:r>
          </a:p>
        </p:txBody>
      </p:sp>
      <p:sp>
        <p:nvSpPr>
          <p:cNvPr id="77830" name="Rectangle 6"/>
          <p:cNvSpPr>
            <a:spLocks noChangeArrowheads="1"/>
          </p:cNvSpPr>
          <p:nvPr/>
        </p:nvSpPr>
        <p:spPr bwMode="auto">
          <a:xfrm>
            <a:off x="5214931" y="3929066"/>
            <a:ext cx="12969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C00CC"/>
                </a:solidFill>
                <a:latin typeface="Consolas" pitchFamily="49" charset="0"/>
                <a:ea typeface="楷体" pitchFamily="49" charset="-122"/>
                <a:cs typeface="Consolas" pitchFamily="49" charset="0"/>
              </a:rPr>
              <a:t>归并段</a:t>
            </a:r>
            <a:r>
              <a:rPr lang="en-US" altLang="zh-CN" sz="1800">
                <a:solidFill>
                  <a:srgbClr val="CC00CC"/>
                </a:solidFill>
                <a:latin typeface="Consolas" pitchFamily="49" charset="0"/>
                <a:ea typeface="楷体" pitchFamily="49" charset="-122"/>
                <a:cs typeface="Consolas" pitchFamily="49" charset="0"/>
              </a:rPr>
              <a:t>5</a:t>
            </a:r>
          </a:p>
        </p:txBody>
      </p:sp>
      <p:sp>
        <p:nvSpPr>
          <p:cNvPr id="77831" name="Text Box 7"/>
          <p:cNvSpPr txBox="1">
            <a:spLocks noChangeArrowheads="1"/>
          </p:cNvSpPr>
          <p:nvPr/>
        </p:nvSpPr>
        <p:spPr bwMode="auto">
          <a:xfrm>
            <a:off x="2143108" y="3968965"/>
            <a:ext cx="36353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a:t>
            </a:r>
          </a:p>
        </p:txBody>
      </p:sp>
      <p:sp>
        <p:nvSpPr>
          <p:cNvPr id="77833" name="Rectangle 9"/>
          <p:cNvSpPr>
            <a:spLocks noChangeArrowheads="1"/>
          </p:cNvSpPr>
          <p:nvPr/>
        </p:nvSpPr>
        <p:spPr bwMode="auto">
          <a:xfrm>
            <a:off x="2624131" y="4576766"/>
            <a:ext cx="12969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C00CC"/>
                </a:solidFill>
                <a:latin typeface="Consolas" pitchFamily="49" charset="0"/>
                <a:ea typeface="楷体" pitchFamily="49" charset="-122"/>
                <a:cs typeface="Consolas" pitchFamily="49" charset="0"/>
              </a:rPr>
              <a:t>归并段</a:t>
            </a:r>
            <a:r>
              <a:rPr lang="en-US" altLang="zh-CN" sz="1800">
                <a:solidFill>
                  <a:srgbClr val="CC00CC"/>
                </a:solidFill>
                <a:latin typeface="Consolas" pitchFamily="49" charset="0"/>
                <a:ea typeface="楷体" pitchFamily="49" charset="-122"/>
                <a:cs typeface="Consolas" pitchFamily="49" charset="0"/>
              </a:rPr>
              <a:t>2</a:t>
            </a:r>
          </a:p>
        </p:txBody>
      </p:sp>
      <p:sp>
        <p:nvSpPr>
          <p:cNvPr id="77834" name="Rectangle 10"/>
          <p:cNvSpPr>
            <a:spLocks noChangeArrowheads="1"/>
          </p:cNvSpPr>
          <p:nvPr/>
        </p:nvSpPr>
        <p:spPr bwMode="auto">
          <a:xfrm>
            <a:off x="3921119" y="4576766"/>
            <a:ext cx="1296987"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C00CC"/>
                </a:solidFill>
                <a:latin typeface="Consolas" pitchFamily="49" charset="0"/>
                <a:ea typeface="楷体" pitchFamily="49" charset="-122"/>
                <a:cs typeface="Consolas" pitchFamily="49" charset="0"/>
              </a:rPr>
              <a:t>归并段</a:t>
            </a:r>
            <a:r>
              <a:rPr lang="en-US" altLang="zh-CN" sz="1800">
                <a:solidFill>
                  <a:srgbClr val="CC00CC"/>
                </a:solidFill>
                <a:latin typeface="Consolas" pitchFamily="49" charset="0"/>
                <a:ea typeface="楷体" pitchFamily="49" charset="-122"/>
                <a:cs typeface="Consolas" pitchFamily="49" charset="0"/>
              </a:rPr>
              <a:t>4</a:t>
            </a:r>
          </a:p>
        </p:txBody>
      </p:sp>
      <p:sp>
        <p:nvSpPr>
          <p:cNvPr id="77835" name="Rectangle 11"/>
          <p:cNvSpPr>
            <a:spLocks noChangeArrowheads="1"/>
          </p:cNvSpPr>
          <p:nvPr/>
        </p:nvSpPr>
        <p:spPr bwMode="auto">
          <a:xfrm>
            <a:off x="5216519" y="4576766"/>
            <a:ext cx="1296987"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C00CC"/>
                </a:solidFill>
                <a:latin typeface="Consolas" pitchFamily="49" charset="0"/>
                <a:ea typeface="楷体" pitchFamily="49" charset="-122"/>
                <a:cs typeface="Consolas" pitchFamily="49" charset="0"/>
              </a:rPr>
              <a:t>归并段</a:t>
            </a:r>
            <a:r>
              <a:rPr lang="en-US" altLang="zh-CN" sz="1800">
                <a:solidFill>
                  <a:srgbClr val="CC00CC"/>
                </a:solidFill>
                <a:latin typeface="Consolas" pitchFamily="49" charset="0"/>
                <a:ea typeface="楷体" pitchFamily="49" charset="-122"/>
                <a:cs typeface="Consolas" pitchFamily="49" charset="0"/>
              </a:rPr>
              <a:t>6</a:t>
            </a:r>
          </a:p>
        </p:txBody>
      </p:sp>
      <p:sp>
        <p:nvSpPr>
          <p:cNvPr id="77836" name="Text Box 12"/>
          <p:cNvSpPr txBox="1">
            <a:spLocks noChangeArrowheads="1"/>
          </p:cNvSpPr>
          <p:nvPr/>
        </p:nvSpPr>
        <p:spPr bwMode="auto">
          <a:xfrm>
            <a:off x="2144695" y="4616665"/>
            <a:ext cx="363535"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p>
        </p:txBody>
      </p:sp>
      <p:sp>
        <p:nvSpPr>
          <p:cNvPr id="77837" name="Rectangle 13"/>
          <p:cNvSpPr>
            <a:spLocks noChangeArrowheads="1"/>
          </p:cNvSpPr>
          <p:nvPr/>
        </p:nvSpPr>
        <p:spPr bwMode="auto">
          <a:xfrm>
            <a:off x="2770189" y="1498600"/>
            <a:ext cx="3302009" cy="431800"/>
          </a:xfrm>
          <a:prstGeom prst="rect">
            <a:avLst/>
          </a:prstGeom>
          <a:solidFill>
            <a:srgbClr val="339933"/>
          </a:solidFill>
          <a:ln>
            <a:headEnd/>
            <a:tailEnd/>
          </a:ln>
        </p:spPr>
        <p:style>
          <a:lnRef idx="1">
            <a:schemeClr val="accent6"/>
          </a:lnRef>
          <a:fillRef idx="3">
            <a:schemeClr val="accent6"/>
          </a:fillRef>
          <a:effectRef idx="2">
            <a:schemeClr val="accent6"/>
          </a:effectRef>
          <a:fontRef idx="minor">
            <a:schemeClr val="lt1"/>
          </a:fontRef>
        </p:style>
        <p:txBody>
          <a:bodyPr wrap="none" anchor="ctr"/>
          <a:lstStyle/>
          <a:p>
            <a:r>
              <a:rPr lang="zh-CN" altLang="en-US" sz="1800">
                <a:latin typeface="Consolas" pitchFamily="49" charset="0"/>
                <a:ea typeface="仿宋" pitchFamily="49" charset="-122"/>
                <a:cs typeface="Consolas" pitchFamily="49" charset="0"/>
              </a:rPr>
              <a:t>含有</a:t>
            </a:r>
            <a:r>
              <a:rPr lang="en-US" altLang="zh-CN" sz="1800">
                <a:latin typeface="Consolas" pitchFamily="49" charset="0"/>
                <a:ea typeface="仿宋" pitchFamily="49" charset="-122"/>
                <a:cs typeface="Consolas" pitchFamily="49" charset="0"/>
              </a:rPr>
              <a:t>4500</a:t>
            </a:r>
            <a:r>
              <a:rPr lang="zh-CN" altLang="en-US" sz="1800">
                <a:latin typeface="Consolas" pitchFamily="49" charset="0"/>
                <a:ea typeface="仿宋" pitchFamily="49" charset="-122"/>
                <a:cs typeface="Consolas" pitchFamily="49" charset="0"/>
              </a:rPr>
              <a:t>个无序记</a:t>
            </a:r>
            <a:r>
              <a:rPr lang="zh-CN" altLang="en-US" sz="1800" smtClean="0">
                <a:latin typeface="Consolas" pitchFamily="49" charset="0"/>
                <a:ea typeface="仿宋" pitchFamily="49" charset="-122"/>
                <a:cs typeface="Consolas" pitchFamily="49" charset="0"/>
              </a:rPr>
              <a:t>录文件</a:t>
            </a:r>
            <a:endParaRPr lang="zh-CN" altLang="en-US" sz="1800">
              <a:latin typeface="Consolas" pitchFamily="49" charset="0"/>
              <a:ea typeface="仿宋" pitchFamily="49" charset="-122"/>
              <a:cs typeface="Consolas" pitchFamily="49" charset="0"/>
            </a:endParaRPr>
          </a:p>
        </p:txBody>
      </p:sp>
      <p:sp>
        <p:nvSpPr>
          <p:cNvPr id="77840" name="Text Box 16"/>
          <p:cNvSpPr txBox="1">
            <a:spLocks noChangeArrowheads="1"/>
          </p:cNvSpPr>
          <p:nvPr/>
        </p:nvSpPr>
        <p:spPr bwMode="auto">
          <a:xfrm>
            <a:off x="1835150" y="1571612"/>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4</a:t>
            </a:r>
          </a:p>
        </p:txBody>
      </p:sp>
      <p:sp>
        <p:nvSpPr>
          <p:cNvPr id="77842" name="Freeform 18"/>
          <p:cNvSpPr>
            <a:spLocks/>
          </p:cNvSpPr>
          <p:nvPr/>
        </p:nvSpPr>
        <p:spPr bwMode="auto">
          <a:xfrm>
            <a:off x="4411663" y="1930400"/>
            <a:ext cx="1587" cy="717550"/>
          </a:xfrm>
          <a:custGeom>
            <a:avLst/>
            <a:gdLst/>
            <a:ahLst/>
            <a:cxnLst>
              <a:cxn ang="0">
                <a:pos x="10" y="0"/>
              </a:cxn>
              <a:cxn ang="0">
                <a:pos x="0" y="452"/>
              </a:cxn>
            </a:cxnLst>
            <a:rect l="0" t="0" r="r" b="b"/>
            <a:pathLst>
              <a:path w="10" h="452">
                <a:moveTo>
                  <a:pt x="10" y="0"/>
                </a:moveTo>
                <a:lnTo>
                  <a:pt x="0" y="452"/>
                </a:lnTo>
              </a:path>
            </a:pathLst>
          </a:cu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txBody>
          <a:bodyPr wrap="none"/>
          <a:lstStyle/>
          <a:p>
            <a:endParaRPr lang="zh-CN" altLang="en-US"/>
          </a:p>
        </p:txBody>
      </p:sp>
      <p:sp>
        <p:nvSpPr>
          <p:cNvPr id="77843" name="Freeform 19"/>
          <p:cNvSpPr>
            <a:spLocks/>
          </p:cNvSpPr>
          <p:nvPr/>
        </p:nvSpPr>
        <p:spPr bwMode="auto">
          <a:xfrm>
            <a:off x="4427538" y="3225800"/>
            <a:ext cx="1587" cy="717550"/>
          </a:xfrm>
          <a:custGeom>
            <a:avLst/>
            <a:gdLst/>
            <a:ahLst/>
            <a:cxnLst>
              <a:cxn ang="0">
                <a:pos x="10" y="0"/>
              </a:cxn>
              <a:cxn ang="0">
                <a:pos x="0" y="452"/>
              </a:cxn>
            </a:cxnLst>
            <a:rect l="0" t="0" r="r" b="b"/>
            <a:pathLst>
              <a:path w="10" h="452">
                <a:moveTo>
                  <a:pt x="10" y="0"/>
                </a:moveTo>
                <a:lnTo>
                  <a:pt x="0" y="452"/>
                </a:lnTo>
              </a:path>
            </a:pathLst>
          </a:cu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txBody>
          <a:bodyPr wrap="none"/>
          <a:lstStyle/>
          <a:p>
            <a:endParaRPr lang="zh-CN" altLang="en-US"/>
          </a:p>
        </p:txBody>
      </p:sp>
      <p:sp>
        <p:nvSpPr>
          <p:cNvPr id="77844" name="Text Box 20"/>
          <p:cNvSpPr txBox="1">
            <a:spLocks noChangeArrowheads="1"/>
          </p:cNvSpPr>
          <p:nvPr/>
        </p:nvSpPr>
        <p:spPr bwMode="auto">
          <a:xfrm>
            <a:off x="5146675" y="2794000"/>
            <a:ext cx="2782911"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每读入</a:t>
            </a:r>
            <a:r>
              <a:rPr lang="en-US" altLang="zh-CN" sz="1800">
                <a:solidFill>
                  <a:srgbClr val="0000FF"/>
                </a:solidFill>
                <a:latin typeface="Consolas" pitchFamily="49" charset="0"/>
                <a:ea typeface="仿宋" pitchFamily="49" charset="-122"/>
                <a:cs typeface="Consolas" pitchFamily="49" charset="0"/>
              </a:rPr>
              <a:t>750</a:t>
            </a:r>
            <a:r>
              <a:rPr lang="zh-CN" altLang="en-US" sz="1800">
                <a:solidFill>
                  <a:srgbClr val="0000FF"/>
                </a:solidFill>
                <a:latin typeface="Consolas" pitchFamily="49" charset="0"/>
                <a:ea typeface="仿宋" pitchFamily="49" charset="-122"/>
                <a:cs typeface="Consolas" pitchFamily="49" charset="0"/>
              </a:rPr>
              <a:t>个记录并排序</a:t>
            </a:r>
          </a:p>
        </p:txBody>
      </p:sp>
      <p:sp>
        <p:nvSpPr>
          <p:cNvPr id="77846" name="Text Box 22"/>
          <p:cNvSpPr txBox="1">
            <a:spLocks noChangeArrowheads="1"/>
          </p:cNvSpPr>
          <p:nvPr/>
        </p:nvSpPr>
        <p:spPr bwMode="auto">
          <a:xfrm>
            <a:off x="428596" y="500042"/>
            <a:ext cx="6319852"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a:solidFill>
                  <a:srgbClr val="FF0000"/>
                </a:solidFill>
                <a:latin typeface="Consolas" pitchFamily="49" charset="0"/>
                <a:ea typeface="楷体" pitchFamily="49" charset="-122"/>
                <a:cs typeface="Consolas" pitchFamily="49" charset="0"/>
              </a:rPr>
              <a:t>第</a:t>
            </a:r>
            <a:r>
              <a:rPr lang="en-US" altLang="zh-CN" sz="1800">
                <a:solidFill>
                  <a:srgbClr val="FF0000"/>
                </a:solidFill>
                <a:latin typeface="Consolas" pitchFamily="49" charset="0"/>
                <a:ea typeface="楷体" pitchFamily="49" charset="-122"/>
                <a:cs typeface="Consolas" pitchFamily="49" charset="0"/>
              </a:rPr>
              <a:t>1</a:t>
            </a:r>
            <a:r>
              <a:rPr lang="zh-CN" altLang="en-US" sz="1800" smtClean="0">
                <a:solidFill>
                  <a:srgbClr val="FF0000"/>
                </a:solidFill>
                <a:latin typeface="Consolas" pitchFamily="49" charset="0"/>
                <a:ea typeface="楷体" pitchFamily="49" charset="-122"/>
                <a:cs typeface="Consolas" pitchFamily="49" charset="0"/>
              </a:rPr>
              <a:t>步：</a:t>
            </a:r>
            <a:r>
              <a:rPr lang="zh-CN" altLang="zh-CN" sz="1800" smtClean="0">
                <a:solidFill>
                  <a:srgbClr val="0000FF"/>
                </a:solidFill>
                <a:latin typeface="Consolas" pitchFamily="49" charset="0"/>
                <a:ea typeface="楷体" pitchFamily="49" charset="-122"/>
                <a:cs typeface="Consolas" pitchFamily="49" charset="0"/>
              </a:rPr>
              <a:t>把输入文件分段</a:t>
            </a:r>
            <a:r>
              <a:rPr lang="zh-CN" altLang="en-US" sz="1800" smtClean="0">
                <a:solidFill>
                  <a:srgbClr val="0000FF"/>
                </a:solidFill>
                <a:latin typeface="Consolas" pitchFamily="49" charset="0"/>
                <a:ea typeface="楷体" pitchFamily="49" charset="-122"/>
                <a:cs typeface="Consolas" pitchFamily="49" charset="0"/>
              </a:rPr>
              <a:t>，每个归并段含</a:t>
            </a:r>
            <a:r>
              <a:rPr lang="en-US" altLang="zh-CN" sz="1800" smtClean="0">
                <a:solidFill>
                  <a:srgbClr val="0000FF"/>
                </a:solidFill>
                <a:latin typeface="Consolas" pitchFamily="49" charset="0"/>
                <a:ea typeface="楷体" pitchFamily="49" charset="-122"/>
                <a:cs typeface="Consolas" pitchFamily="49" charset="0"/>
              </a:rPr>
              <a:t>750</a:t>
            </a:r>
            <a:r>
              <a:rPr lang="zh-CN" altLang="en-US" sz="1800" smtClean="0">
                <a:solidFill>
                  <a:srgbClr val="0000FF"/>
                </a:solidFill>
                <a:latin typeface="Consolas" pitchFamily="49" charset="0"/>
                <a:ea typeface="楷体" pitchFamily="49" charset="-122"/>
                <a:cs typeface="Consolas" pitchFamily="49" charset="0"/>
              </a:rPr>
              <a:t>个记录</a:t>
            </a:r>
          </a:p>
        </p:txBody>
      </p:sp>
      <p:sp>
        <p:nvSpPr>
          <p:cNvPr id="19" name="圆角矩形 18"/>
          <p:cNvSpPr/>
          <p:nvPr/>
        </p:nvSpPr>
        <p:spPr bwMode="auto">
          <a:xfrm>
            <a:off x="3786182" y="2643182"/>
            <a:ext cx="1157716" cy="59348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rtlCol="0" anchor="ctr"/>
          <a:lstStyle/>
          <a:p>
            <a:pPr algn="ctr"/>
            <a:r>
              <a:rPr lang="zh-CN" altLang="en-US" sz="1800" smtClean="0">
                <a:solidFill>
                  <a:srgbClr val="FF0000"/>
                </a:solidFill>
                <a:latin typeface="Consolas" pitchFamily="49" charset="0"/>
                <a:ea typeface="楷体" pitchFamily="49" charset="-122"/>
                <a:cs typeface="Consolas" pitchFamily="49" charset="0"/>
              </a:rPr>
              <a:t>内存</a:t>
            </a:r>
            <a:endParaRPr lang="zh-CN" altLang="en-US" sz="1800">
              <a:solidFill>
                <a:srgbClr val="FF0000"/>
              </a:solidFill>
              <a:latin typeface="Consolas" pitchFamily="49" charset="0"/>
              <a:ea typeface="楷体" pitchFamily="49" charset="-122"/>
              <a:cs typeface="Consolas" pitchFamily="49" charset="0"/>
            </a:endParaRPr>
          </a:p>
        </p:txBody>
      </p:sp>
      <p:sp>
        <p:nvSpPr>
          <p:cNvPr id="18" name="灯片编号占位符 17"/>
          <p:cNvSpPr>
            <a:spLocks noGrp="1"/>
          </p:cNvSpPr>
          <p:nvPr>
            <p:ph type="sldNum" sz="quarter" idx="12"/>
          </p:nvPr>
        </p:nvSpPr>
        <p:spPr/>
        <p:txBody>
          <a:bodyPr/>
          <a:lstStyle/>
          <a:p>
            <a:fld id="{984997B5-D78A-4C2E-ABF1-257848657198}" type="slidenum">
              <a:rPr lang="en-US" altLang="zh-CN" smtClean="0"/>
              <a:pPr/>
              <a:t>59</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3857628"/>
            <a:ext cx="4429156" cy="369332"/>
          </a:xfrm>
          <a:prstGeom prst="rect">
            <a:avLst/>
          </a:prstGeom>
          <a:noFill/>
        </p:spPr>
        <p:txBody>
          <a:bodyPr wrap="square" rtlCol="0">
            <a:spAutoFit/>
          </a:bodyPr>
          <a:lstStyle/>
          <a:p>
            <a:pPr algn="l"/>
            <a:r>
              <a:rPr lang="en-US" altLang="zh-CN" sz="1800" smtClean="0">
                <a:solidFill>
                  <a:srgbClr val="FF0000"/>
                </a:solidFill>
                <a:latin typeface="Consolas" pitchFamily="49" charset="0"/>
                <a:cs typeface="Consolas" pitchFamily="49" charset="0"/>
              </a:rPr>
              <a:t>5</a:t>
            </a:r>
            <a:r>
              <a:rPr lang="zh-CN" altLang="en-US" sz="1800" smtClean="0">
                <a:solidFill>
                  <a:srgbClr val="FF0000"/>
                </a:solidFill>
                <a:latin typeface="Consolas" pitchFamily="49" charset="0"/>
                <a:cs typeface="Consolas" pitchFamily="49" charset="0"/>
              </a:rPr>
              <a:t>，</a:t>
            </a:r>
            <a:r>
              <a:rPr lang="en-US" altLang="zh-CN" sz="1800" smtClean="0">
                <a:solidFill>
                  <a:srgbClr val="FF0000"/>
                </a:solidFill>
                <a:latin typeface="Consolas" pitchFamily="49" charset="0"/>
                <a:cs typeface="Consolas" pitchFamily="49" charset="0"/>
              </a:rPr>
              <a:t>6</a:t>
            </a:r>
            <a:r>
              <a:rPr lang="zh-CN" altLang="en-US" sz="1800" smtClean="0">
                <a:solidFill>
                  <a:srgbClr val="FF0000"/>
                </a:solidFill>
                <a:latin typeface="Consolas" pitchFamily="49" charset="0"/>
                <a:cs typeface="Consolas" pitchFamily="49" charset="0"/>
              </a:rPr>
              <a:t>，</a:t>
            </a:r>
            <a:r>
              <a:rPr lang="en-US" altLang="zh-CN" sz="1800" smtClean="0">
                <a:latin typeface="Consolas" pitchFamily="49" charset="0"/>
                <a:cs typeface="Consolas" pitchFamily="49" charset="0"/>
              </a:rPr>
              <a:t>3</a:t>
            </a:r>
            <a:r>
              <a:rPr lang="zh-CN" altLang="en-US" sz="1800" smtClean="0">
                <a:latin typeface="Consolas" pitchFamily="49" charset="0"/>
                <a:cs typeface="Consolas" pitchFamily="49" charset="0"/>
              </a:rPr>
              <a:t>，</a:t>
            </a:r>
            <a:r>
              <a:rPr lang="en-US" altLang="zh-CN" sz="1800" smtClean="0">
                <a:latin typeface="Consolas" pitchFamily="49" charset="0"/>
                <a:cs typeface="Consolas" pitchFamily="49" charset="0"/>
              </a:rPr>
              <a:t>4</a:t>
            </a:r>
            <a:r>
              <a:rPr lang="zh-CN" altLang="en-US" sz="1800" smtClean="0">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9</a:t>
            </a:r>
            <a:r>
              <a:rPr lang="zh-CN" altLang="en-US" sz="1800" smtClean="0">
                <a:solidFill>
                  <a:srgbClr val="FF00FF"/>
                </a:solidFill>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8</a:t>
            </a:r>
            <a:r>
              <a:rPr lang="zh-CN" altLang="en-US" sz="1800" smtClean="0">
                <a:latin typeface="Consolas" pitchFamily="49" charset="0"/>
                <a:cs typeface="Consolas" pitchFamily="49" charset="0"/>
              </a:rPr>
              <a:t>，</a:t>
            </a:r>
            <a:r>
              <a:rPr lang="en-US" altLang="zh-CN" sz="1800" smtClean="0">
                <a:solidFill>
                  <a:srgbClr val="7030A0"/>
                </a:solidFill>
                <a:latin typeface="Consolas" pitchFamily="49" charset="0"/>
                <a:cs typeface="Consolas" pitchFamily="49" charset="0"/>
              </a:rPr>
              <a:t>1</a:t>
            </a:r>
            <a:r>
              <a:rPr lang="zh-CN" altLang="en-US" sz="1800" smtClean="0">
                <a:solidFill>
                  <a:srgbClr val="7030A0"/>
                </a:solidFill>
                <a:latin typeface="Consolas" pitchFamily="49" charset="0"/>
                <a:cs typeface="Consolas" pitchFamily="49" charset="0"/>
              </a:rPr>
              <a:t>，</a:t>
            </a:r>
            <a:r>
              <a:rPr lang="en-US" altLang="zh-CN" sz="1800" smtClean="0">
                <a:solidFill>
                  <a:srgbClr val="7030A0"/>
                </a:solidFill>
                <a:latin typeface="Consolas" pitchFamily="49" charset="0"/>
                <a:cs typeface="Consolas" pitchFamily="49" charset="0"/>
              </a:rPr>
              <a:t>7</a:t>
            </a:r>
            <a:r>
              <a:rPr lang="zh-CN" altLang="en-US" sz="1800" smtClean="0">
                <a:solidFill>
                  <a:srgbClr val="7030A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10</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2</a:t>
            </a:r>
            <a:endParaRPr lang="zh-CN" altLang="en-US" sz="1800">
              <a:solidFill>
                <a:srgbClr val="00B050"/>
              </a:solidFill>
              <a:latin typeface="Consolas" pitchFamily="49" charset="0"/>
              <a:cs typeface="Consolas" pitchFamily="49" charset="0"/>
            </a:endParaRPr>
          </a:p>
        </p:txBody>
      </p:sp>
      <p:sp>
        <p:nvSpPr>
          <p:cNvPr id="9" name="TextBox 8"/>
          <p:cNvSpPr txBox="1"/>
          <p:nvPr/>
        </p:nvSpPr>
        <p:spPr>
          <a:xfrm>
            <a:off x="428596" y="428604"/>
            <a:ext cx="2000264" cy="400110"/>
          </a:xfrm>
          <a:prstGeom prst="rect">
            <a:avLst/>
          </a:prstGeom>
          <a:noFill/>
        </p:spPr>
        <p:txBody>
          <a:bodyPr wrap="square" rtlCol="0">
            <a:spAutoFit/>
          </a:bodyPr>
          <a:lstStyle/>
          <a:p>
            <a:r>
              <a:rPr kumimoji="1" lang="zh-CN" altLang="en-US" sz="2000" smtClean="0">
                <a:solidFill>
                  <a:srgbClr val="FF0000"/>
                </a:solidFill>
                <a:latin typeface="华文中宋" pitchFamily="2" charset="-122"/>
                <a:ea typeface="华文中宋" pitchFamily="2" charset="-122"/>
                <a:cs typeface="Consolas" pitchFamily="49" charset="0"/>
              </a:rPr>
              <a:t>外排序过程：</a:t>
            </a:r>
            <a:endParaRPr lang="zh-CN" altLang="en-US" sz="2000">
              <a:solidFill>
                <a:srgbClr val="FF0000"/>
              </a:solidFill>
              <a:latin typeface="华文中宋" pitchFamily="2" charset="-122"/>
              <a:ea typeface="华文中宋" pitchFamily="2" charset="-122"/>
              <a:cs typeface="Consolas" pitchFamily="49" charset="0"/>
            </a:endParaRPr>
          </a:p>
        </p:txBody>
      </p:sp>
      <p:sp>
        <p:nvSpPr>
          <p:cNvPr id="11" name="TextBox 10"/>
          <p:cNvSpPr txBox="1"/>
          <p:nvPr/>
        </p:nvSpPr>
        <p:spPr>
          <a:xfrm>
            <a:off x="3214678" y="1500174"/>
            <a:ext cx="714380" cy="369332"/>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2" name="圆角矩形 11"/>
          <p:cNvSpPr/>
          <p:nvPr/>
        </p:nvSpPr>
        <p:spPr bwMode="auto">
          <a:xfrm>
            <a:off x="2857488" y="2000240"/>
            <a:ext cx="1428760" cy="92869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800" smtClean="0">
                <a:solidFill>
                  <a:srgbClr val="0000FF"/>
                </a:solidFill>
                <a:latin typeface="Consolas" pitchFamily="49" charset="0"/>
                <a:ea typeface="楷体" pitchFamily="49" charset="-122"/>
                <a:cs typeface="Consolas" pitchFamily="49" charset="0"/>
              </a:rPr>
              <a:t>内存</a:t>
            </a:r>
            <a:endParaRPr lang="zh-CN" altLang="en-US" sz="1800">
              <a:solidFill>
                <a:srgbClr val="0000FF"/>
              </a:solidFill>
              <a:latin typeface="Consolas" pitchFamily="49" charset="0"/>
              <a:ea typeface="楷体" pitchFamily="49" charset="-122"/>
              <a:cs typeface="Consolas" pitchFamily="49" charset="0"/>
            </a:endParaRPr>
          </a:p>
        </p:txBody>
      </p:sp>
      <p:sp>
        <p:nvSpPr>
          <p:cNvPr id="13" name="圆柱形 12"/>
          <p:cNvSpPr/>
          <p:nvPr/>
        </p:nvSpPr>
        <p:spPr bwMode="auto">
          <a:xfrm>
            <a:off x="1071538" y="2786058"/>
            <a:ext cx="1071570" cy="857256"/>
          </a:xfrm>
          <a:prstGeom prst="ca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rtlCol="0" anchor="ctr"/>
          <a:lstStyle/>
          <a:p>
            <a:r>
              <a:rPr lang="en-US" altLang="zh-CN" sz="1800" smtClean="0">
                <a:latin typeface="Consolas" pitchFamily="49" charset="0"/>
                <a:ea typeface="楷体" pitchFamily="49" charset="-122"/>
                <a:cs typeface="Consolas" pitchFamily="49" charset="0"/>
              </a:rPr>
              <a:t>abc.dat</a:t>
            </a:r>
            <a:endParaRPr lang="zh-CN" altLang="en-US" sz="1800">
              <a:latin typeface="Consolas" pitchFamily="49" charset="0"/>
              <a:cs typeface="Consolas" pitchFamily="49" charset="0"/>
            </a:endParaRPr>
          </a:p>
        </p:txBody>
      </p:sp>
      <p:sp>
        <p:nvSpPr>
          <p:cNvPr id="14" name="圆角右箭头 13"/>
          <p:cNvSpPr/>
          <p:nvPr/>
        </p:nvSpPr>
        <p:spPr bwMode="auto">
          <a:xfrm>
            <a:off x="2000232" y="2285992"/>
            <a:ext cx="714380" cy="428628"/>
          </a:xfrm>
          <a:prstGeom prst="ben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6" name="右箭头 15"/>
          <p:cNvSpPr/>
          <p:nvPr/>
        </p:nvSpPr>
        <p:spPr bwMode="auto">
          <a:xfrm>
            <a:off x="4643438" y="2500306"/>
            <a:ext cx="571504" cy="285752"/>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7" name="TextBox 16"/>
          <p:cNvSpPr txBox="1"/>
          <p:nvPr/>
        </p:nvSpPr>
        <p:spPr>
          <a:xfrm>
            <a:off x="1000100" y="928670"/>
            <a:ext cx="4000528" cy="369332"/>
          </a:xfrm>
          <a:prstGeom prst="rect">
            <a:avLst/>
          </a:prstGeom>
          <a:noFill/>
        </p:spPr>
        <p:txBody>
          <a:bodyPr wrap="square" rtlCol="0">
            <a:spAutoFit/>
          </a:bodyPr>
          <a:lstStyle/>
          <a:p>
            <a:pPr algn="l"/>
            <a:r>
              <a:rPr kumimoji="1" lang="zh-CN" altLang="en-US" sz="1800" smtClean="0">
                <a:solidFill>
                  <a:srgbClr val="FF0000"/>
                </a:solidFill>
                <a:latin typeface="Consolas" pitchFamily="49" charset="0"/>
                <a:ea typeface="仿宋" pitchFamily="49" charset="-122"/>
                <a:cs typeface="Consolas" pitchFamily="49" charset="0"/>
              </a:rPr>
              <a:t>（</a:t>
            </a:r>
            <a:r>
              <a:rPr kumimoji="1" lang="en-US" altLang="zh-CN" sz="1800" smtClean="0">
                <a:solidFill>
                  <a:srgbClr val="FF0000"/>
                </a:solidFill>
                <a:latin typeface="Consolas" pitchFamily="49" charset="0"/>
                <a:ea typeface="仿宋" pitchFamily="49" charset="-122"/>
                <a:cs typeface="Consolas" pitchFamily="49" charset="0"/>
              </a:rPr>
              <a:t>1</a:t>
            </a:r>
            <a:r>
              <a:rPr kumimoji="1" lang="zh-CN" altLang="en-US" sz="1800" smtClean="0">
                <a:solidFill>
                  <a:srgbClr val="FF0000"/>
                </a:solidFill>
                <a:latin typeface="Consolas" pitchFamily="49" charset="0"/>
                <a:ea typeface="仿宋" pitchFamily="49" charset="-122"/>
                <a:cs typeface="Consolas" pitchFamily="49" charset="0"/>
              </a:rPr>
              <a:t>）生成</a:t>
            </a:r>
            <a:r>
              <a:rPr kumimoji="1" lang="en-US" altLang="zh-CN" sz="1800" smtClean="0">
                <a:solidFill>
                  <a:srgbClr val="FF0000"/>
                </a:solidFill>
                <a:latin typeface="Consolas" pitchFamily="49" charset="0"/>
                <a:ea typeface="仿宋" pitchFamily="49" charset="-122"/>
                <a:cs typeface="Consolas" pitchFamily="49" charset="0"/>
              </a:rPr>
              <a:t>5</a:t>
            </a:r>
            <a:r>
              <a:rPr kumimoji="1" lang="zh-CN" altLang="en-US" sz="1800" smtClean="0">
                <a:solidFill>
                  <a:srgbClr val="FF0000"/>
                </a:solidFill>
                <a:latin typeface="Consolas" pitchFamily="49" charset="0"/>
                <a:ea typeface="仿宋" pitchFamily="49" charset="-122"/>
                <a:cs typeface="Consolas" pitchFamily="49" charset="0"/>
              </a:rPr>
              <a:t>个初始归并段</a:t>
            </a:r>
            <a:endParaRPr lang="zh-CN" altLang="en-US" sz="1800">
              <a:solidFill>
                <a:srgbClr val="FF0000"/>
              </a:solidFill>
              <a:latin typeface="Consolas" pitchFamily="49" charset="0"/>
              <a:ea typeface="仿宋" pitchFamily="49" charset="-122"/>
              <a:cs typeface="Consolas" pitchFamily="49" charset="0"/>
            </a:endParaRPr>
          </a:p>
        </p:txBody>
      </p:sp>
      <p:sp>
        <p:nvSpPr>
          <p:cNvPr id="20" name="TextBox 19"/>
          <p:cNvSpPr txBox="1"/>
          <p:nvPr/>
        </p:nvSpPr>
        <p:spPr>
          <a:xfrm>
            <a:off x="5429256" y="1857364"/>
            <a:ext cx="3143272" cy="16031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buFont typeface="+mj-ea"/>
              <a:buAutoNum type="circleNumDbPlain"/>
            </a:pPr>
            <a:r>
              <a:rPr lang="en-US" altLang="zh-CN" sz="1800" smtClean="0">
                <a:solidFill>
                  <a:srgbClr val="00B050"/>
                </a:solidFill>
                <a:latin typeface="Consolas" pitchFamily="49" charset="0"/>
                <a:cs typeface="Consolas" pitchFamily="49" charset="0"/>
              </a:rPr>
              <a:t>abc1.dat</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5</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6</a:t>
            </a:r>
          </a:p>
          <a:p>
            <a:pPr marL="457200" indent="-457200" algn="l">
              <a:buFont typeface="+mj-ea"/>
              <a:buAutoNum type="circleNumDbPlain"/>
            </a:pPr>
            <a:r>
              <a:rPr lang="en-US" altLang="zh-CN" sz="1800" smtClean="0">
                <a:solidFill>
                  <a:srgbClr val="00B050"/>
                </a:solidFill>
                <a:latin typeface="Consolas" pitchFamily="49" charset="0"/>
                <a:cs typeface="Consolas" pitchFamily="49" charset="0"/>
              </a:rPr>
              <a:t>abc2.dat</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3</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4</a:t>
            </a:r>
          </a:p>
          <a:p>
            <a:pPr marL="457200" indent="-457200" algn="l">
              <a:buFont typeface="+mj-ea"/>
              <a:buAutoNum type="circleNumDbPlain"/>
            </a:pPr>
            <a:r>
              <a:rPr lang="en-US" altLang="zh-CN" sz="1800" smtClean="0">
                <a:solidFill>
                  <a:srgbClr val="00B050"/>
                </a:solidFill>
                <a:latin typeface="Consolas" pitchFamily="49" charset="0"/>
                <a:cs typeface="Consolas" pitchFamily="49" charset="0"/>
              </a:rPr>
              <a:t>abc3.dat</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8</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9</a:t>
            </a:r>
          </a:p>
          <a:p>
            <a:pPr marL="457200" indent="-457200" algn="l">
              <a:buFont typeface="+mj-ea"/>
              <a:buAutoNum type="circleNumDbPlain"/>
            </a:pPr>
            <a:r>
              <a:rPr lang="en-US" altLang="zh-CN" sz="1800" smtClean="0">
                <a:solidFill>
                  <a:srgbClr val="00B050"/>
                </a:solidFill>
                <a:latin typeface="Consolas" pitchFamily="49" charset="0"/>
                <a:cs typeface="Consolas" pitchFamily="49" charset="0"/>
              </a:rPr>
              <a:t>abc4.dat</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1</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7</a:t>
            </a:r>
          </a:p>
          <a:p>
            <a:pPr marL="457200" indent="-457200" algn="l">
              <a:buFont typeface="+mj-ea"/>
              <a:buAutoNum type="circleNumDbPlain"/>
            </a:pPr>
            <a:r>
              <a:rPr lang="en-US" altLang="zh-CN" sz="1800" smtClean="0">
                <a:solidFill>
                  <a:srgbClr val="00B050"/>
                </a:solidFill>
                <a:latin typeface="Consolas" pitchFamily="49" charset="0"/>
                <a:cs typeface="Consolas" pitchFamily="49" charset="0"/>
              </a:rPr>
              <a:t>abc5.dat</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2</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10</a:t>
            </a:r>
          </a:p>
        </p:txBody>
      </p:sp>
      <p:sp>
        <p:nvSpPr>
          <p:cNvPr id="15" name="灯片编号占位符 14"/>
          <p:cNvSpPr>
            <a:spLocks noGrp="1"/>
          </p:cNvSpPr>
          <p:nvPr>
            <p:ph type="sldNum" sz="quarter" idx="12"/>
          </p:nvPr>
        </p:nvSpPr>
        <p:spPr/>
        <p:txBody>
          <a:bodyPr/>
          <a:lstStyle/>
          <a:p>
            <a:fld id="{61B62B3A-2870-408C-9F18-2C674C90AA9B}" type="slidenum">
              <a:rPr lang="en-US" altLang="zh-CN" smtClean="0"/>
              <a:pPr/>
              <a:t>6</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258888" y="3081338"/>
            <a:ext cx="6265862" cy="695325"/>
          </a:xfrm>
          <a:prstGeom prst="rect">
            <a:avLst/>
          </a:prstGeom>
          <a:noFill/>
          <a:ln w="9525">
            <a:noFill/>
            <a:miter lim="800000"/>
            <a:headEnd/>
            <a:tailEnd/>
          </a:ln>
          <a:effectLst/>
        </p:spPr>
        <p:txBody>
          <a:bodyPr>
            <a:spAutoFit/>
          </a:bodyPr>
          <a:lstStyle/>
          <a:p>
            <a:pPr algn="l">
              <a:lnSpc>
                <a:spcPct val="90000"/>
              </a:lnSpc>
            </a:pPr>
            <a:endParaRPr lang="zh-CN" altLang="zh-CN" sz="4400" b="0">
              <a:solidFill>
                <a:schemeClr val="tx2"/>
              </a:solidFill>
              <a:effectLst>
                <a:outerShdw blurRad="38100" dist="38100" dir="2700000" algn="tl">
                  <a:srgbClr val="C0C0C0"/>
                </a:outerShdw>
              </a:effectLst>
              <a:latin typeface="Verdana" pitchFamily="34" charset="0"/>
              <a:ea typeface="宋体" pitchFamily="2" charset="-122"/>
            </a:endParaRPr>
          </a:p>
        </p:txBody>
      </p:sp>
      <p:sp>
        <p:nvSpPr>
          <p:cNvPr id="49156" name="Rectangle 4"/>
          <p:cNvSpPr>
            <a:spLocks noChangeArrowheads="1"/>
          </p:cNvSpPr>
          <p:nvPr/>
        </p:nvSpPr>
        <p:spPr bwMode="auto">
          <a:xfrm>
            <a:off x="2625725" y="1270000"/>
            <a:ext cx="12969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1</a:t>
            </a:r>
          </a:p>
        </p:txBody>
      </p:sp>
      <p:sp>
        <p:nvSpPr>
          <p:cNvPr id="49157" name="Rectangle 5"/>
          <p:cNvSpPr>
            <a:spLocks noChangeArrowheads="1"/>
          </p:cNvSpPr>
          <p:nvPr/>
        </p:nvSpPr>
        <p:spPr bwMode="auto">
          <a:xfrm>
            <a:off x="3922713" y="1270000"/>
            <a:ext cx="1296987"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3</a:t>
            </a:r>
          </a:p>
        </p:txBody>
      </p:sp>
      <p:sp>
        <p:nvSpPr>
          <p:cNvPr id="49158" name="Rectangle 6"/>
          <p:cNvSpPr>
            <a:spLocks noChangeArrowheads="1"/>
          </p:cNvSpPr>
          <p:nvPr/>
        </p:nvSpPr>
        <p:spPr bwMode="auto">
          <a:xfrm>
            <a:off x="5218113" y="1270000"/>
            <a:ext cx="1296987"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5</a:t>
            </a:r>
          </a:p>
        </p:txBody>
      </p:sp>
      <p:sp>
        <p:nvSpPr>
          <p:cNvPr id="49159" name="Text Box 7"/>
          <p:cNvSpPr txBox="1">
            <a:spLocks noChangeArrowheads="1"/>
          </p:cNvSpPr>
          <p:nvPr/>
        </p:nvSpPr>
        <p:spPr bwMode="auto">
          <a:xfrm>
            <a:off x="1833563" y="1270000"/>
            <a:ext cx="379395"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a:t>
            </a:r>
          </a:p>
        </p:txBody>
      </p:sp>
      <p:sp>
        <p:nvSpPr>
          <p:cNvPr id="49160" name="Rectangle 8"/>
          <p:cNvSpPr>
            <a:spLocks noChangeArrowheads="1"/>
          </p:cNvSpPr>
          <p:nvPr/>
        </p:nvSpPr>
        <p:spPr bwMode="auto">
          <a:xfrm>
            <a:off x="2627313" y="1917700"/>
            <a:ext cx="1296987"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2</a:t>
            </a:r>
          </a:p>
        </p:txBody>
      </p:sp>
      <p:sp>
        <p:nvSpPr>
          <p:cNvPr id="49161" name="Rectangle 9"/>
          <p:cNvSpPr>
            <a:spLocks noChangeArrowheads="1"/>
          </p:cNvSpPr>
          <p:nvPr/>
        </p:nvSpPr>
        <p:spPr bwMode="auto">
          <a:xfrm>
            <a:off x="3924300" y="1917700"/>
            <a:ext cx="12969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4</a:t>
            </a:r>
          </a:p>
        </p:txBody>
      </p:sp>
      <p:sp>
        <p:nvSpPr>
          <p:cNvPr id="49162" name="Rectangle 10"/>
          <p:cNvSpPr>
            <a:spLocks noChangeArrowheads="1"/>
          </p:cNvSpPr>
          <p:nvPr/>
        </p:nvSpPr>
        <p:spPr bwMode="auto">
          <a:xfrm>
            <a:off x="5219700" y="1917700"/>
            <a:ext cx="12969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6</a:t>
            </a:r>
          </a:p>
        </p:txBody>
      </p:sp>
      <p:sp>
        <p:nvSpPr>
          <p:cNvPr id="49163" name="Text Box 11"/>
          <p:cNvSpPr txBox="1">
            <a:spLocks noChangeArrowheads="1"/>
          </p:cNvSpPr>
          <p:nvPr/>
        </p:nvSpPr>
        <p:spPr bwMode="auto">
          <a:xfrm>
            <a:off x="1835151" y="1917700"/>
            <a:ext cx="37939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p>
        </p:txBody>
      </p:sp>
      <p:sp>
        <p:nvSpPr>
          <p:cNvPr id="49164" name="Rectangle 12"/>
          <p:cNvSpPr>
            <a:spLocks noChangeArrowheads="1"/>
          </p:cNvSpPr>
          <p:nvPr/>
        </p:nvSpPr>
        <p:spPr bwMode="auto">
          <a:xfrm>
            <a:off x="2627313" y="2636838"/>
            <a:ext cx="25908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12</a:t>
            </a:r>
          </a:p>
        </p:txBody>
      </p:sp>
      <p:sp>
        <p:nvSpPr>
          <p:cNvPr id="49167" name="Text Box 15"/>
          <p:cNvSpPr txBox="1">
            <a:spLocks noChangeArrowheads="1"/>
          </p:cNvSpPr>
          <p:nvPr/>
        </p:nvSpPr>
        <p:spPr bwMode="auto">
          <a:xfrm>
            <a:off x="1835151" y="2636838"/>
            <a:ext cx="37939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3</a:t>
            </a:r>
          </a:p>
        </p:txBody>
      </p:sp>
      <p:sp>
        <p:nvSpPr>
          <p:cNvPr id="49168" name="Rectangle 16"/>
          <p:cNvSpPr>
            <a:spLocks noChangeArrowheads="1"/>
          </p:cNvSpPr>
          <p:nvPr/>
        </p:nvSpPr>
        <p:spPr bwMode="auto">
          <a:xfrm>
            <a:off x="5219700" y="2636838"/>
            <a:ext cx="25908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56</a:t>
            </a:r>
          </a:p>
        </p:txBody>
      </p:sp>
      <p:sp>
        <p:nvSpPr>
          <p:cNvPr id="49169" name="Rectangle 17"/>
          <p:cNvSpPr>
            <a:spLocks noChangeArrowheads="1"/>
          </p:cNvSpPr>
          <p:nvPr/>
        </p:nvSpPr>
        <p:spPr bwMode="auto">
          <a:xfrm>
            <a:off x="2627313" y="3357563"/>
            <a:ext cx="25908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34</a:t>
            </a:r>
          </a:p>
        </p:txBody>
      </p:sp>
      <p:sp>
        <p:nvSpPr>
          <p:cNvPr id="49170" name="Text Box 18"/>
          <p:cNvSpPr txBox="1">
            <a:spLocks noChangeArrowheads="1"/>
          </p:cNvSpPr>
          <p:nvPr/>
        </p:nvSpPr>
        <p:spPr bwMode="auto">
          <a:xfrm>
            <a:off x="1835151" y="3357563"/>
            <a:ext cx="37939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4</a:t>
            </a:r>
          </a:p>
        </p:txBody>
      </p:sp>
      <p:sp>
        <p:nvSpPr>
          <p:cNvPr id="49171" name="Text Box 19"/>
          <p:cNvSpPr txBox="1">
            <a:spLocks noChangeArrowheads="1"/>
          </p:cNvSpPr>
          <p:nvPr/>
        </p:nvSpPr>
        <p:spPr bwMode="auto">
          <a:xfrm>
            <a:off x="571472" y="357166"/>
            <a:ext cx="3105142" cy="369332"/>
          </a:xfrm>
          <a:prstGeom prst="rect">
            <a:avLst/>
          </a:prstGeom>
          <a:noFill/>
          <a:ln w="38100" algn="ctr">
            <a:noFill/>
            <a:miter lim="800000"/>
            <a:headEnd/>
            <a:tailEnd/>
          </a:ln>
          <a:effectLst/>
        </p:spPr>
        <p:txBody>
          <a:bodyPr wrap="square">
            <a:spAutoFit/>
          </a:bodyPr>
          <a:lstStyle/>
          <a:p>
            <a:pPr algn="l">
              <a:spcBef>
                <a:spcPct val="50000"/>
              </a:spcBef>
            </a:pPr>
            <a:r>
              <a:rPr lang="zh-CN" altLang="zh-CN" sz="1800" smtClean="0">
                <a:solidFill>
                  <a:srgbClr val="FF0000"/>
                </a:solidFill>
                <a:latin typeface="Consolas" pitchFamily="49" charset="0"/>
                <a:ea typeface="楷体" pitchFamily="49" charset="-122"/>
                <a:cs typeface="Consolas" pitchFamily="49" charset="0"/>
              </a:rPr>
              <a:t>第</a:t>
            </a:r>
            <a:r>
              <a:rPr lang="en-US" altLang="zh-CN" sz="1800" smtClean="0">
                <a:solidFill>
                  <a:srgbClr val="FF0000"/>
                </a:solidFill>
                <a:latin typeface="Consolas" pitchFamily="49" charset="0"/>
                <a:ea typeface="楷体" pitchFamily="49" charset="-122"/>
                <a:cs typeface="Consolas" pitchFamily="49" charset="0"/>
              </a:rPr>
              <a:t>2</a:t>
            </a:r>
            <a:r>
              <a:rPr lang="zh-CN" altLang="zh-CN" sz="1800" smtClean="0">
                <a:solidFill>
                  <a:srgbClr val="FF0000"/>
                </a:solidFill>
                <a:latin typeface="Consolas" pitchFamily="49" charset="0"/>
                <a:ea typeface="楷体" pitchFamily="49" charset="-122"/>
                <a:cs typeface="Consolas" pitchFamily="49" charset="0"/>
              </a:rPr>
              <a:t>步：</a:t>
            </a:r>
            <a:r>
              <a:rPr lang="zh-CN" altLang="zh-CN" sz="1800" smtClean="0">
                <a:solidFill>
                  <a:srgbClr val="0000FF"/>
                </a:solidFill>
                <a:latin typeface="Consolas" pitchFamily="49" charset="0"/>
                <a:ea typeface="楷体" pitchFamily="49" charset="-122"/>
                <a:cs typeface="Consolas" pitchFamily="49" charset="0"/>
              </a:rPr>
              <a:t>采用</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路归并</a:t>
            </a:r>
            <a:endParaRPr lang="zh-CN" altLang="en-US" sz="1800">
              <a:solidFill>
                <a:srgbClr val="0000FF"/>
              </a:solidFill>
              <a:latin typeface="Consolas" pitchFamily="49" charset="0"/>
              <a:ea typeface="楷体" pitchFamily="49" charset="-122"/>
              <a:cs typeface="Consolas" pitchFamily="49" charset="0"/>
            </a:endParaRPr>
          </a:p>
        </p:txBody>
      </p:sp>
      <p:sp>
        <p:nvSpPr>
          <p:cNvPr id="18" name="灯片编号占位符 17"/>
          <p:cNvSpPr>
            <a:spLocks noGrp="1"/>
          </p:cNvSpPr>
          <p:nvPr>
            <p:ph type="sldNum" sz="quarter" idx="12"/>
          </p:nvPr>
        </p:nvSpPr>
        <p:spPr/>
        <p:txBody>
          <a:bodyPr/>
          <a:lstStyle/>
          <a:p>
            <a:fld id="{984997B5-D78A-4C2E-ABF1-257848657198}" type="slidenum">
              <a:rPr lang="en-US" altLang="zh-CN" smtClean="0"/>
              <a:pPr/>
              <a:t>60</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1000" fill="hold"/>
                                        <p:tgtEl>
                                          <p:spTgt spid="49156"/>
                                        </p:tgtEl>
                                        <p:attrNameLst>
                                          <p:attrName>style.visibility</p:attrName>
                                        </p:attrNameLst>
                                      </p:cBhvr>
                                      <p:tavLst>
                                        <p:tav tm="0">
                                          <p:val>
                                            <p:strVal val="hidden"/>
                                          </p:val>
                                        </p:tav>
                                        <p:tav tm="50000">
                                          <p:val>
                                            <p:strVal val="visible"/>
                                          </p:val>
                                        </p:tav>
                                      </p:tavLst>
                                    </p:anim>
                                  </p:childTnLst>
                                </p:cTn>
                              </p:par>
                              <p:par>
                                <p:cTn id="7" presetID="35" presetClass="emph" presetSubtype="0" repeatCount="2000" fill="hold" grpId="0" nodeType="withEffect">
                                  <p:stCondLst>
                                    <p:cond delay="0"/>
                                  </p:stCondLst>
                                  <p:childTnLst>
                                    <p:anim calcmode="discrete" valueType="str">
                                      <p:cBhvr>
                                        <p:cTn id="8" dur="1000" fill="hold"/>
                                        <p:tgtEl>
                                          <p:spTgt spid="49160"/>
                                        </p:tgtEl>
                                        <p:attrNameLst>
                                          <p:attrName>style.visibility</p:attrName>
                                        </p:attrNameLst>
                                      </p:cBhvr>
                                      <p:tavLst>
                                        <p:tav tm="0">
                                          <p:val>
                                            <p:strVal val="hidden"/>
                                          </p:val>
                                        </p:tav>
                                        <p:tav tm="50000">
                                          <p:val>
                                            <p:strVal val="visible"/>
                                          </p:val>
                                        </p:tav>
                                      </p:tavLst>
                                    </p:anim>
                                  </p:childTnLst>
                                </p:cTn>
                              </p:par>
                            </p:childTnLst>
                          </p:cTn>
                        </p:par>
                        <p:par>
                          <p:cTn id="9" fill="hold">
                            <p:stCondLst>
                              <p:cond delay="2000"/>
                            </p:stCondLst>
                            <p:childTnLst>
                              <p:par>
                                <p:cTn id="10" presetID="22" presetClass="entr" presetSubtype="4" fill="hold" grpId="0" nodeType="afterEffect">
                                  <p:stCondLst>
                                    <p:cond delay="0"/>
                                  </p:stCondLst>
                                  <p:childTnLst>
                                    <p:set>
                                      <p:cBhvr>
                                        <p:cTn id="11" dur="1" fill="hold">
                                          <p:stCondLst>
                                            <p:cond delay="0"/>
                                          </p:stCondLst>
                                        </p:cTn>
                                        <p:tgtEl>
                                          <p:spTgt spid="49164"/>
                                        </p:tgtEl>
                                        <p:attrNameLst>
                                          <p:attrName>style.visibility</p:attrName>
                                        </p:attrNameLst>
                                      </p:cBhvr>
                                      <p:to>
                                        <p:strVal val="visible"/>
                                      </p:to>
                                    </p:set>
                                    <p:animEffect transition="in" filter="wipe(down)">
                                      <p:cBhvr>
                                        <p:cTn id="12" dur="500"/>
                                        <p:tgtEl>
                                          <p:spTgt spid="49164"/>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emph" presetSubtype="0" repeatCount="2000" fill="hold" grpId="0" nodeType="clickEffect">
                                  <p:stCondLst>
                                    <p:cond delay="0"/>
                                  </p:stCondLst>
                                  <p:childTnLst>
                                    <p:anim calcmode="discrete" valueType="str">
                                      <p:cBhvr>
                                        <p:cTn id="16" dur="1000" fill="hold"/>
                                        <p:tgtEl>
                                          <p:spTgt spid="49157"/>
                                        </p:tgtEl>
                                        <p:attrNameLst>
                                          <p:attrName>style.visibility</p:attrName>
                                        </p:attrNameLst>
                                      </p:cBhvr>
                                      <p:tavLst>
                                        <p:tav tm="0">
                                          <p:val>
                                            <p:strVal val="hidden"/>
                                          </p:val>
                                        </p:tav>
                                        <p:tav tm="50000">
                                          <p:val>
                                            <p:strVal val="visible"/>
                                          </p:val>
                                        </p:tav>
                                      </p:tavLst>
                                    </p:anim>
                                  </p:childTnLst>
                                </p:cTn>
                              </p:par>
                              <p:par>
                                <p:cTn id="17" presetID="35" presetClass="emph" presetSubtype="0" repeatCount="2000" fill="hold" grpId="0" nodeType="withEffect">
                                  <p:stCondLst>
                                    <p:cond delay="0"/>
                                  </p:stCondLst>
                                  <p:childTnLst>
                                    <p:anim calcmode="discrete" valueType="str">
                                      <p:cBhvr>
                                        <p:cTn id="18" dur="1000" fill="hold"/>
                                        <p:tgtEl>
                                          <p:spTgt spid="49161"/>
                                        </p:tgtEl>
                                        <p:attrNameLst>
                                          <p:attrName>style.visibility</p:attrName>
                                        </p:attrNameLst>
                                      </p:cBhvr>
                                      <p:tavLst>
                                        <p:tav tm="0">
                                          <p:val>
                                            <p:strVal val="hidden"/>
                                          </p:val>
                                        </p:tav>
                                        <p:tav tm="50000">
                                          <p:val>
                                            <p:strVal val="visible"/>
                                          </p:val>
                                        </p:tav>
                                      </p:tavLst>
                                    </p:anim>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49169"/>
                                        </p:tgtEl>
                                        <p:attrNameLst>
                                          <p:attrName>style.visibility</p:attrName>
                                        </p:attrNameLst>
                                      </p:cBhvr>
                                      <p:to>
                                        <p:strVal val="visible"/>
                                      </p:to>
                                    </p:set>
                                    <p:animEffect transition="in" filter="wipe(down)">
                                      <p:cBhvr>
                                        <p:cTn id="22" dur="500"/>
                                        <p:tgtEl>
                                          <p:spTgt spid="49169"/>
                                        </p:tgtEl>
                                      </p:cBhvr>
                                    </p:animEffect>
                                  </p:childTnLst>
                                </p:cTn>
                              </p:par>
                            </p:childTnLst>
                          </p:cTn>
                        </p:par>
                      </p:childTnLst>
                    </p:cTn>
                  </p:par>
                  <p:par>
                    <p:cTn id="23" fill="hold">
                      <p:stCondLst>
                        <p:cond delay="indefinite"/>
                      </p:stCondLst>
                      <p:childTnLst>
                        <p:par>
                          <p:cTn id="24" fill="hold">
                            <p:stCondLst>
                              <p:cond delay="0"/>
                            </p:stCondLst>
                            <p:childTnLst>
                              <p:par>
                                <p:cTn id="25" presetID="35" presetClass="emph" presetSubtype="0" repeatCount="2000" fill="hold" grpId="0" nodeType="clickEffect">
                                  <p:stCondLst>
                                    <p:cond delay="0"/>
                                  </p:stCondLst>
                                  <p:childTnLst>
                                    <p:anim calcmode="discrete" valueType="str">
                                      <p:cBhvr>
                                        <p:cTn id="26" dur="1000" fill="hold"/>
                                        <p:tgtEl>
                                          <p:spTgt spid="49158"/>
                                        </p:tgtEl>
                                        <p:attrNameLst>
                                          <p:attrName>style.visibility</p:attrName>
                                        </p:attrNameLst>
                                      </p:cBhvr>
                                      <p:tavLst>
                                        <p:tav tm="0">
                                          <p:val>
                                            <p:strVal val="hidden"/>
                                          </p:val>
                                        </p:tav>
                                        <p:tav tm="50000">
                                          <p:val>
                                            <p:strVal val="visible"/>
                                          </p:val>
                                        </p:tav>
                                      </p:tavLst>
                                    </p:anim>
                                  </p:childTnLst>
                                </p:cTn>
                              </p:par>
                              <p:par>
                                <p:cTn id="27" presetID="35" presetClass="emph" presetSubtype="0" repeatCount="2000" fill="hold" grpId="0" nodeType="withEffect">
                                  <p:stCondLst>
                                    <p:cond delay="0"/>
                                  </p:stCondLst>
                                  <p:childTnLst>
                                    <p:anim calcmode="discrete" valueType="str">
                                      <p:cBhvr>
                                        <p:cTn id="28" dur="1000" fill="hold"/>
                                        <p:tgtEl>
                                          <p:spTgt spid="49162"/>
                                        </p:tgtEl>
                                        <p:attrNameLst>
                                          <p:attrName>style.visibility</p:attrName>
                                        </p:attrNameLst>
                                      </p:cBhvr>
                                      <p:tavLst>
                                        <p:tav tm="0">
                                          <p:val>
                                            <p:strVal val="hidden"/>
                                          </p:val>
                                        </p:tav>
                                        <p:tav tm="50000">
                                          <p:val>
                                            <p:strVal val="visible"/>
                                          </p:val>
                                        </p:tav>
                                      </p:tavLst>
                                    </p:anim>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49168"/>
                                        </p:tgtEl>
                                        <p:attrNameLst>
                                          <p:attrName>style.visibility</p:attrName>
                                        </p:attrNameLst>
                                      </p:cBhvr>
                                      <p:to>
                                        <p:strVal val="visible"/>
                                      </p:to>
                                    </p:set>
                                    <p:animEffect transition="in" filter="wipe(down)">
                                      <p:cBhvr>
                                        <p:cTn id="32" dur="500"/>
                                        <p:tgtEl>
                                          <p:spTgt spid="4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P spid="49157" grpId="0" animBg="1"/>
      <p:bldP spid="49158" grpId="0" animBg="1"/>
      <p:bldP spid="49160" grpId="0" animBg="1"/>
      <p:bldP spid="49161" grpId="0" animBg="1"/>
      <p:bldP spid="49162" grpId="0" animBg="1"/>
      <p:bldP spid="49164" grpId="0" animBg="1"/>
      <p:bldP spid="49168" grpId="0" animBg="1"/>
      <p:bldP spid="4916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ChangeArrowheads="1"/>
          </p:cNvSpPr>
          <p:nvPr/>
        </p:nvSpPr>
        <p:spPr bwMode="auto">
          <a:xfrm>
            <a:off x="1285852" y="1412875"/>
            <a:ext cx="25908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12</a:t>
            </a:r>
          </a:p>
        </p:txBody>
      </p:sp>
      <p:sp>
        <p:nvSpPr>
          <p:cNvPr id="78853" name="Text Box 5"/>
          <p:cNvSpPr txBox="1">
            <a:spLocks noChangeArrowheads="1"/>
          </p:cNvSpPr>
          <p:nvPr/>
        </p:nvSpPr>
        <p:spPr bwMode="auto">
          <a:xfrm>
            <a:off x="755651" y="1412875"/>
            <a:ext cx="38732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3</a:t>
            </a:r>
          </a:p>
        </p:txBody>
      </p:sp>
      <p:sp>
        <p:nvSpPr>
          <p:cNvPr id="78854" name="Rectangle 6"/>
          <p:cNvSpPr>
            <a:spLocks noChangeArrowheads="1"/>
          </p:cNvSpPr>
          <p:nvPr/>
        </p:nvSpPr>
        <p:spPr bwMode="auto">
          <a:xfrm>
            <a:off x="3878239" y="1412875"/>
            <a:ext cx="25908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56</a:t>
            </a:r>
          </a:p>
        </p:txBody>
      </p:sp>
      <p:sp>
        <p:nvSpPr>
          <p:cNvPr id="78855" name="Rectangle 7"/>
          <p:cNvSpPr>
            <a:spLocks noChangeArrowheads="1"/>
          </p:cNvSpPr>
          <p:nvPr/>
        </p:nvSpPr>
        <p:spPr bwMode="auto">
          <a:xfrm>
            <a:off x="1285852" y="2133600"/>
            <a:ext cx="25908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34</a:t>
            </a:r>
          </a:p>
        </p:txBody>
      </p:sp>
      <p:sp>
        <p:nvSpPr>
          <p:cNvPr id="78856" name="Text Box 8"/>
          <p:cNvSpPr txBox="1">
            <a:spLocks noChangeArrowheads="1"/>
          </p:cNvSpPr>
          <p:nvPr/>
        </p:nvSpPr>
        <p:spPr bwMode="auto">
          <a:xfrm>
            <a:off x="755651" y="2133600"/>
            <a:ext cx="38732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4</a:t>
            </a:r>
          </a:p>
        </p:txBody>
      </p:sp>
      <p:sp>
        <p:nvSpPr>
          <p:cNvPr id="78858" name="Rectangle 10"/>
          <p:cNvSpPr>
            <a:spLocks noChangeArrowheads="1"/>
          </p:cNvSpPr>
          <p:nvPr/>
        </p:nvSpPr>
        <p:spPr bwMode="auto">
          <a:xfrm>
            <a:off x="1285852" y="2925763"/>
            <a:ext cx="51816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1234</a:t>
            </a:r>
          </a:p>
        </p:txBody>
      </p:sp>
      <p:sp>
        <p:nvSpPr>
          <p:cNvPr id="78859" name="Text Box 11"/>
          <p:cNvSpPr txBox="1">
            <a:spLocks noChangeArrowheads="1"/>
          </p:cNvSpPr>
          <p:nvPr/>
        </p:nvSpPr>
        <p:spPr bwMode="auto">
          <a:xfrm>
            <a:off x="755651" y="2925763"/>
            <a:ext cx="38732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a:t>
            </a:r>
          </a:p>
        </p:txBody>
      </p:sp>
      <p:sp>
        <p:nvSpPr>
          <p:cNvPr id="10" name="Text Box 9"/>
          <p:cNvSpPr txBox="1">
            <a:spLocks noChangeArrowheads="1"/>
          </p:cNvSpPr>
          <p:nvPr/>
        </p:nvSpPr>
        <p:spPr bwMode="auto">
          <a:xfrm>
            <a:off x="357158" y="500042"/>
            <a:ext cx="8462992" cy="369332"/>
          </a:xfrm>
          <a:prstGeom prst="rect">
            <a:avLst/>
          </a:prstGeom>
          <a:noFill/>
          <a:ln w="38100" algn="ctr">
            <a:noFill/>
            <a:miter lim="800000"/>
            <a:headEnd/>
            <a:tailEnd/>
          </a:ln>
          <a:effectLst/>
        </p:spPr>
        <p:txBody>
          <a:bodyPr wrap="square">
            <a:spAutoFit/>
          </a:bodyPr>
          <a:lstStyle/>
          <a:p>
            <a:pPr algn="l">
              <a:spcBef>
                <a:spcPct val="50000"/>
              </a:spcBef>
            </a:pPr>
            <a:r>
              <a:rPr lang="zh-CN" altLang="zh-CN" sz="1800" smtClean="0">
                <a:solidFill>
                  <a:srgbClr val="FF0000"/>
                </a:solidFill>
                <a:latin typeface="Consolas" pitchFamily="49" charset="0"/>
                <a:ea typeface="楷体" pitchFamily="49" charset="-122"/>
                <a:cs typeface="Consolas" pitchFamily="49" charset="0"/>
              </a:rPr>
              <a:t>第</a:t>
            </a:r>
            <a:r>
              <a:rPr lang="en-US" altLang="zh-CN" sz="1800" smtClean="0">
                <a:solidFill>
                  <a:srgbClr val="FF0000"/>
                </a:solidFill>
                <a:latin typeface="Consolas" pitchFamily="49" charset="0"/>
                <a:ea typeface="楷体" pitchFamily="49" charset="-122"/>
                <a:cs typeface="Consolas" pitchFamily="49" charset="0"/>
              </a:rPr>
              <a:t>3</a:t>
            </a:r>
            <a:r>
              <a:rPr lang="zh-CN" altLang="zh-CN" sz="1800" smtClean="0">
                <a:solidFill>
                  <a:srgbClr val="FF0000"/>
                </a:solidFill>
                <a:latin typeface="Consolas" pitchFamily="49" charset="0"/>
                <a:ea typeface="楷体" pitchFamily="49" charset="-122"/>
                <a:cs typeface="Consolas" pitchFamily="49" charset="0"/>
              </a:rPr>
              <a:t>步</a:t>
            </a:r>
            <a:r>
              <a:rPr lang="zh-CN" altLang="zh-CN" sz="1800" smtClean="0">
                <a:solidFill>
                  <a:srgbClr val="0000FF"/>
                </a:solidFill>
                <a:latin typeface="Consolas" pitchFamily="49" charset="0"/>
                <a:ea typeface="楷体" pitchFamily="49" charset="-122"/>
                <a:cs typeface="Consolas" pitchFamily="49" charset="0"/>
              </a:rPr>
              <a:t>：把</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上的归并段</a:t>
            </a:r>
            <a:r>
              <a:rPr lang="en-US" altLang="zh-CN" sz="1800" smtClean="0">
                <a:solidFill>
                  <a:srgbClr val="0000FF"/>
                </a:solidFill>
                <a:latin typeface="Consolas" pitchFamily="49" charset="0"/>
                <a:ea typeface="楷体" pitchFamily="49" charset="-122"/>
                <a:cs typeface="Consolas" pitchFamily="49" charset="0"/>
              </a:rPr>
              <a:t>12</a:t>
            </a:r>
            <a:r>
              <a:rPr lang="zh-CN" altLang="zh-CN" sz="1800" smtClean="0">
                <a:solidFill>
                  <a:srgbClr val="0000FF"/>
                </a:solidFill>
                <a:latin typeface="Consolas" pitchFamily="49" charset="0"/>
                <a:ea typeface="楷体" pitchFamily="49" charset="-122"/>
                <a:cs typeface="Consolas" pitchFamily="49" charset="0"/>
              </a:rPr>
              <a:t>和</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上的归并段</a:t>
            </a:r>
            <a:r>
              <a:rPr lang="en-US" altLang="zh-CN" sz="1800" smtClean="0">
                <a:solidFill>
                  <a:srgbClr val="0000FF"/>
                </a:solidFill>
                <a:latin typeface="Consolas" pitchFamily="49" charset="0"/>
                <a:ea typeface="楷体" pitchFamily="49" charset="-122"/>
                <a:cs typeface="Consolas" pitchFamily="49" charset="0"/>
              </a:rPr>
              <a:t>34</a:t>
            </a:r>
            <a:r>
              <a:rPr lang="zh-CN" altLang="zh-CN" sz="1800" smtClean="0">
                <a:solidFill>
                  <a:srgbClr val="0000FF"/>
                </a:solidFill>
                <a:latin typeface="Consolas" pitchFamily="49" charset="0"/>
                <a:ea typeface="楷体" pitchFamily="49" charset="-122"/>
                <a:cs typeface="Consolas" pitchFamily="49" charset="0"/>
              </a:rPr>
              <a:t>进行归并，并将结果放到</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上</a:t>
            </a:r>
            <a:endParaRPr lang="zh-CN" altLang="en-US" sz="1800">
              <a:solidFill>
                <a:srgbClr val="0000FF"/>
              </a:solidFill>
              <a:latin typeface="Consolas" pitchFamily="49" charset="0"/>
              <a:ea typeface="楷体" pitchFamily="49" charset="-122"/>
              <a:cs typeface="Consolas" pitchFamily="49" charset="0"/>
            </a:endParaRPr>
          </a:p>
        </p:txBody>
      </p:sp>
      <p:sp>
        <p:nvSpPr>
          <p:cNvPr id="12" name="灯片编号占位符 11"/>
          <p:cNvSpPr>
            <a:spLocks noGrp="1"/>
          </p:cNvSpPr>
          <p:nvPr>
            <p:ph type="sldNum" sz="quarter" idx="12"/>
          </p:nvPr>
        </p:nvSpPr>
        <p:spPr/>
        <p:txBody>
          <a:bodyPr/>
          <a:lstStyle/>
          <a:p>
            <a:fld id="{984997B5-D78A-4C2E-ABF1-257848657198}" type="slidenum">
              <a:rPr lang="en-US" altLang="zh-CN" smtClean="0"/>
              <a:pPr/>
              <a:t>61</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1000" fill="hold"/>
                                        <p:tgtEl>
                                          <p:spTgt spid="78852"/>
                                        </p:tgtEl>
                                        <p:attrNameLst>
                                          <p:attrName>style.visibility</p:attrName>
                                        </p:attrNameLst>
                                      </p:cBhvr>
                                      <p:tavLst>
                                        <p:tav tm="0">
                                          <p:val>
                                            <p:strVal val="hidden"/>
                                          </p:val>
                                        </p:tav>
                                        <p:tav tm="50000">
                                          <p:val>
                                            <p:strVal val="visible"/>
                                          </p:val>
                                        </p:tav>
                                      </p:tavLst>
                                    </p:anim>
                                  </p:childTnLst>
                                </p:cTn>
                              </p:par>
                              <p:par>
                                <p:cTn id="7" presetID="35" presetClass="emph" presetSubtype="0" repeatCount="2000" fill="hold" grpId="0" nodeType="withEffect">
                                  <p:stCondLst>
                                    <p:cond delay="0"/>
                                  </p:stCondLst>
                                  <p:childTnLst>
                                    <p:anim calcmode="discrete" valueType="str">
                                      <p:cBhvr>
                                        <p:cTn id="8" dur="1000" fill="hold"/>
                                        <p:tgtEl>
                                          <p:spTgt spid="78855"/>
                                        </p:tgtEl>
                                        <p:attrNameLst>
                                          <p:attrName>style.visibility</p:attrName>
                                        </p:attrNameLst>
                                      </p:cBhvr>
                                      <p:tavLst>
                                        <p:tav tm="0">
                                          <p:val>
                                            <p:strVal val="hidden"/>
                                          </p:val>
                                        </p:tav>
                                        <p:tav tm="50000">
                                          <p:val>
                                            <p:strVal val="visible"/>
                                          </p:val>
                                        </p:tav>
                                      </p:tavLst>
                                    </p:anim>
                                  </p:childTnLst>
                                </p:cTn>
                              </p:par>
                            </p:childTnLst>
                          </p:cTn>
                        </p:par>
                        <p:par>
                          <p:cTn id="9" fill="hold">
                            <p:stCondLst>
                              <p:cond delay="2000"/>
                            </p:stCondLst>
                            <p:childTnLst>
                              <p:par>
                                <p:cTn id="10" presetID="22" presetClass="entr" presetSubtype="4" fill="hold" grpId="0" nodeType="afterEffect">
                                  <p:stCondLst>
                                    <p:cond delay="0"/>
                                  </p:stCondLst>
                                  <p:childTnLst>
                                    <p:set>
                                      <p:cBhvr>
                                        <p:cTn id="11" dur="1" fill="hold">
                                          <p:stCondLst>
                                            <p:cond delay="0"/>
                                          </p:stCondLst>
                                        </p:cTn>
                                        <p:tgtEl>
                                          <p:spTgt spid="78858"/>
                                        </p:tgtEl>
                                        <p:attrNameLst>
                                          <p:attrName>style.visibility</p:attrName>
                                        </p:attrNameLst>
                                      </p:cBhvr>
                                      <p:to>
                                        <p:strVal val="visible"/>
                                      </p:to>
                                    </p:set>
                                    <p:animEffect transition="in" filter="wipe(down)">
                                      <p:cBhvr>
                                        <p:cTn id="12" dur="500"/>
                                        <p:tgtEl>
                                          <p:spTgt spid="7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5" grpId="0" animBg="1"/>
      <p:bldP spid="7885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755651" y="1412875"/>
            <a:ext cx="38732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3</a:t>
            </a:r>
          </a:p>
        </p:txBody>
      </p:sp>
      <p:sp>
        <p:nvSpPr>
          <p:cNvPr id="79876" name="Rectangle 4"/>
          <p:cNvSpPr>
            <a:spLocks noChangeArrowheads="1"/>
          </p:cNvSpPr>
          <p:nvPr/>
        </p:nvSpPr>
        <p:spPr bwMode="auto">
          <a:xfrm>
            <a:off x="1285852" y="1412875"/>
            <a:ext cx="25908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56</a:t>
            </a:r>
          </a:p>
        </p:txBody>
      </p:sp>
      <p:sp>
        <p:nvSpPr>
          <p:cNvPr id="79878" name="Text Box 6"/>
          <p:cNvSpPr txBox="1">
            <a:spLocks noChangeArrowheads="1"/>
          </p:cNvSpPr>
          <p:nvPr/>
        </p:nvSpPr>
        <p:spPr bwMode="auto">
          <a:xfrm>
            <a:off x="750888" y="2847975"/>
            <a:ext cx="387325"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p>
        </p:txBody>
      </p:sp>
      <p:sp>
        <p:nvSpPr>
          <p:cNvPr id="79879" name="Rectangle 7"/>
          <p:cNvSpPr>
            <a:spLocks noChangeArrowheads="1"/>
          </p:cNvSpPr>
          <p:nvPr/>
        </p:nvSpPr>
        <p:spPr bwMode="auto">
          <a:xfrm>
            <a:off x="1285852" y="2128838"/>
            <a:ext cx="51816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1234</a:t>
            </a:r>
          </a:p>
        </p:txBody>
      </p:sp>
      <p:sp>
        <p:nvSpPr>
          <p:cNvPr id="79880" name="Text Box 8"/>
          <p:cNvSpPr txBox="1">
            <a:spLocks noChangeArrowheads="1"/>
          </p:cNvSpPr>
          <p:nvPr/>
        </p:nvSpPr>
        <p:spPr bwMode="auto">
          <a:xfrm>
            <a:off x="755651" y="2128838"/>
            <a:ext cx="387326" cy="276999"/>
          </a:xfrm>
          <a:prstGeom prst="rect">
            <a:avLst/>
          </a:prstGeom>
          <a:noFill/>
          <a:ln w="38100" algn="ctr">
            <a:noFill/>
            <a:miter lim="800000"/>
            <a:headEnd/>
            <a:tailEnd/>
          </a:ln>
          <a:effectLst/>
        </p:spPr>
        <p:txBody>
          <a:bodyPr wrap="square" lIns="0" tIns="0" rIns="0" bIns="0">
            <a:spAutoFit/>
          </a:bodyPr>
          <a:lstStyle/>
          <a:p>
            <a:pPr algn="l">
              <a:spcBef>
                <a:spcPct val="5000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a:t>
            </a:r>
          </a:p>
        </p:txBody>
      </p:sp>
      <p:sp>
        <p:nvSpPr>
          <p:cNvPr id="79881" name="Text Box 9"/>
          <p:cNvSpPr txBox="1">
            <a:spLocks noChangeArrowheads="1"/>
          </p:cNvSpPr>
          <p:nvPr/>
        </p:nvSpPr>
        <p:spPr bwMode="auto">
          <a:xfrm>
            <a:off x="323850" y="404813"/>
            <a:ext cx="8462992" cy="369332"/>
          </a:xfrm>
          <a:prstGeom prst="rect">
            <a:avLst/>
          </a:prstGeom>
          <a:noFill/>
          <a:ln w="38100" algn="ctr">
            <a:noFill/>
            <a:miter lim="800000"/>
            <a:headEnd/>
            <a:tailEnd/>
          </a:ln>
          <a:effectLst/>
        </p:spPr>
        <p:txBody>
          <a:bodyPr wrap="square">
            <a:spAutoFit/>
          </a:bodyPr>
          <a:lstStyle/>
          <a:p>
            <a:pPr algn="l">
              <a:spcBef>
                <a:spcPct val="50000"/>
              </a:spcBef>
            </a:pPr>
            <a:r>
              <a:rPr lang="zh-CN" altLang="zh-CN" sz="1800" smtClean="0">
                <a:solidFill>
                  <a:srgbClr val="FF0000"/>
                </a:solidFill>
                <a:latin typeface="Consolas" pitchFamily="49" charset="0"/>
                <a:ea typeface="楷体" pitchFamily="49" charset="-122"/>
                <a:cs typeface="Consolas" pitchFamily="49" charset="0"/>
              </a:rPr>
              <a:t>第</a:t>
            </a:r>
            <a:r>
              <a:rPr lang="en-US" altLang="zh-CN" sz="1800" smtClean="0">
                <a:solidFill>
                  <a:srgbClr val="FF0000"/>
                </a:solidFill>
                <a:latin typeface="Consolas" pitchFamily="49" charset="0"/>
                <a:ea typeface="楷体" pitchFamily="49" charset="-122"/>
                <a:cs typeface="Consolas" pitchFamily="49" charset="0"/>
              </a:rPr>
              <a:t>4</a:t>
            </a:r>
            <a:r>
              <a:rPr lang="zh-CN" altLang="zh-CN" sz="1800" smtClean="0">
                <a:solidFill>
                  <a:srgbClr val="FF0000"/>
                </a:solidFill>
                <a:latin typeface="Consolas" pitchFamily="49" charset="0"/>
                <a:ea typeface="楷体" pitchFamily="49" charset="-122"/>
                <a:cs typeface="Consolas" pitchFamily="49" charset="0"/>
              </a:rPr>
              <a:t>步</a:t>
            </a:r>
            <a:r>
              <a:rPr lang="zh-CN" altLang="zh-CN" sz="1800" smtClean="0">
                <a:solidFill>
                  <a:srgbClr val="0000FF"/>
                </a:solidFill>
                <a:latin typeface="Consolas" pitchFamily="49" charset="0"/>
                <a:ea typeface="楷体" pitchFamily="49" charset="-122"/>
                <a:cs typeface="Consolas" pitchFamily="49" charset="0"/>
              </a:rPr>
              <a:t>：把</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上的归并段</a:t>
            </a:r>
            <a:r>
              <a:rPr lang="en-US" altLang="zh-CN" sz="1800" smtClean="0">
                <a:solidFill>
                  <a:srgbClr val="0000FF"/>
                </a:solidFill>
                <a:latin typeface="Consolas" pitchFamily="49" charset="0"/>
                <a:ea typeface="楷体" pitchFamily="49" charset="-122"/>
                <a:cs typeface="Consolas" pitchFamily="49" charset="0"/>
              </a:rPr>
              <a:t>1234</a:t>
            </a:r>
            <a:r>
              <a:rPr lang="zh-CN" altLang="zh-CN" sz="1800" smtClean="0">
                <a:solidFill>
                  <a:srgbClr val="0000FF"/>
                </a:solidFill>
                <a:latin typeface="Consolas" pitchFamily="49" charset="0"/>
                <a:ea typeface="楷体" pitchFamily="49" charset="-122"/>
                <a:cs typeface="Consolas" pitchFamily="49" charset="0"/>
              </a:rPr>
              <a:t>和</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上的归并段</a:t>
            </a:r>
            <a:r>
              <a:rPr lang="en-US" altLang="zh-CN" sz="1800" smtClean="0">
                <a:solidFill>
                  <a:srgbClr val="0000FF"/>
                </a:solidFill>
                <a:latin typeface="Consolas" pitchFamily="49" charset="0"/>
                <a:ea typeface="楷体" pitchFamily="49" charset="-122"/>
                <a:cs typeface="Consolas" pitchFamily="49" charset="0"/>
              </a:rPr>
              <a:t>56</a:t>
            </a:r>
            <a:r>
              <a:rPr lang="zh-CN" altLang="zh-CN" sz="1800" smtClean="0">
                <a:solidFill>
                  <a:srgbClr val="0000FF"/>
                </a:solidFill>
                <a:latin typeface="Consolas" pitchFamily="49" charset="0"/>
                <a:ea typeface="楷体" pitchFamily="49" charset="-122"/>
                <a:cs typeface="Consolas" pitchFamily="49" charset="0"/>
              </a:rPr>
              <a:t>归并，并把结果放到</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上</a:t>
            </a:r>
            <a:endParaRPr lang="zh-CN" altLang="en-US" sz="1800">
              <a:solidFill>
                <a:srgbClr val="0000FF"/>
              </a:solidFill>
              <a:latin typeface="Consolas" pitchFamily="49" charset="0"/>
              <a:ea typeface="楷体" pitchFamily="49" charset="-122"/>
              <a:cs typeface="Consolas" pitchFamily="49" charset="0"/>
            </a:endParaRPr>
          </a:p>
        </p:txBody>
      </p:sp>
      <p:sp>
        <p:nvSpPr>
          <p:cNvPr id="79882" name="Rectangle 10"/>
          <p:cNvSpPr>
            <a:spLocks noChangeArrowheads="1"/>
          </p:cNvSpPr>
          <p:nvPr/>
        </p:nvSpPr>
        <p:spPr bwMode="auto">
          <a:xfrm>
            <a:off x="1285852" y="2852738"/>
            <a:ext cx="741680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1800">
                <a:solidFill>
                  <a:srgbClr val="C00000"/>
                </a:solidFill>
                <a:latin typeface="Consolas" pitchFamily="49" charset="0"/>
                <a:ea typeface="仿宋" pitchFamily="49" charset="-122"/>
                <a:cs typeface="Consolas" pitchFamily="49" charset="0"/>
              </a:rPr>
              <a:t>归并段</a:t>
            </a:r>
            <a:r>
              <a:rPr lang="en-US" altLang="zh-CN" sz="1800">
                <a:solidFill>
                  <a:srgbClr val="C00000"/>
                </a:solidFill>
                <a:latin typeface="Consolas" pitchFamily="49" charset="0"/>
                <a:ea typeface="仿宋" pitchFamily="49" charset="-122"/>
                <a:cs typeface="Consolas" pitchFamily="49" charset="0"/>
              </a:rPr>
              <a:t>123456</a:t>
            </a:r>
          </a:p>
        </p:txBody>
      </p:sp>
      <p:grpSp>
        <p:nvGrpSpPr>
          <p:cNvPr id="2" name="组合 10"/>
          <p:cNvGrpSpPr/>
          <p:nvPr/>
        </p:nvGrpSpPr>
        <p:grpSpPr>
          <a:xfrm>
            <a:off x="3143240" y="3429000"/>
            <a:ext cx="2000264" cy="869398"/>
            <a:chOff x="3143240" y="3429000"/>
            <a:chExt cx="2000264" cy="869398"/>
          </a:xfrm>
        </p:grpSpPr>
        <p:sp>
          <p:nvSpPr>
            <p:cNvPr id="9" name="TextBox 8"/>
            <p:cNvSpPr txBox="1"/>
            <p:nvPr/>
          </p:nvSpPr>
          <p:spPr>
            <a:xfrm>
              <a:off x="3143240" y="3929066"/>
              <a:ext cx="2000264" cy="369332"/>
            </a:xfrm>
            <a:prstGeom prst="rect">
              <a:avLst/>
            </a:prstGeom>
            <a:noFill/>
          </p:spPr>
          <p:txBody>
            <a:bodyPr wrap="square" rtlCol="0">
              <a:spAutoFit/>
            </a:bodyPr>
            <a:lstStyle/>
            <a:p>
              <a:pPr algn="l"/>
              <a:r>
                <a:rPr lang="zh-CN" altLang="en-US" sz="1800" smtClean="0">
                  <a:solidFill>
                    <a:srgbClr val="0000FF"/>
                  </a:solidFill>
                  <a:latin typeface="仿宋" pitchFamily="49" charset="-122"/>
                  <a:ea typeface="仿宋" pitchFamily="49" charset="-122"/>
                </a:rPr>
                <a:t>最终结果</a:t>
              </a:r>
              <a:endParaRPr lang="zh-CN" altLang="en-US" sz="1800">
                <a:solidFill>
                  <a:srgbClr val="0000FF"/>
                </a:solidFill>
                <a:latin typeface="仿宋" pitchFamily="49" charset="-122"/>
                <a:ea typeface="仿宋" pitchFamily="49" charset="-122"/>
              </a:endParaRPr>
            </a:p>
          </p:txBody>
        </p:sp>
        <p:sp>
          <p:nvSpPr>
            <p:cNvPr id="10" name="上箭头 9"/>
            <p:cNvSpPr/>
            <p:nvPr/>
          </p:nvSpPr>
          <p:spPr bwMode="auto">
            <a:xfrm>
              <a:off x="3643306" y="3429000"/>
              <a:ext cx="142876" cy="357190"/>
            </a:xfrm>
            <a:prstGeom prst="up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sp>
        <p:nvSpPr>
          <p:cNvPr id="13" name="灯片编号占位符 12"/>
          <p:cNvSpPr>
            <a:spLocks noGrp="1"/>
          </p:cNvSpPr>
          <p:nvPr>
            <p:ph type="sldNum" sz="quarter" idx="12"/>
          </p:nvPr>
        </p:nvSpPr>
        <p:spPr/>
        <p:txBody>
          <a:bodyPr/>
          <a:lstStyle/>
          <a:p>
            <a:fld id="{984997B5-D78A-4C2E-ABF1-257848657198}" type="slidenum">
              <a:rPr lang="en-US" altLang="zh-CN" smtClean="0"/>
              <a:pPr/>
              <a:t>62</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1000" fill="hold"/>
                                        <p:tgtEl>
                                          <p:spTgt spid="79876"/>
                                        </p:tgtEl>
                                        <p:attrNameLst>
                                          <p:attrName>style.visibility</p:attrName>
                                        </p:attrNameLst>
                                      </p:cBhvr>
                                      <p:tavLst>
                                        <p:tav tm="0">
                                          <p:val>
                                            <p:strVal val="hidden"/>
                                          </p:val>
                                        </p:tav>
                                        <p:tav tm="50000">
                                          <p:val>
                                            <p:strVal val="visible"/>
                                          </p:val>
                                        </p:tav>
                                      </p:tavLst>
                                    </p:anim>
                                  </p:childTnLst>
                                </p:cTn>
                              </p:par>
                              <p:par>
                                <p:cTn id="7" presetID="35" presetClass="emph" presetSubtype="0" repeatCount="2000" fill="hold" grpId="0" nodeType="withEffect">
                                  <p:stCondLst>
                                    <p:cond delay="0"/>
                                  </p:stCondLst>
                                  <p:childTnLst>
                                    <p:anim calcmode="discrete" valueType="str">
                                      <p:cBhvr>
                                        <p:cTn id="8" dur="1000" fill="hold"/>
                                        <p:tgtEl>
                                          <p:spTgt spid="79879"/>
                                        </p:tgtEl>
                                        <p:attrNameLst>
                                          <p:attrName>style.visibility</p:attrName>
                                        </p:attrNameLst>
                                      </p:cBhvr>
                                      <p:tavLst>
                                        <p:tav tm="0">
                                          <p:val>
                                            <p:strVal val="hidden"/>
                                          </p:val>
                                        </p:tav>
                                        <p:tav tm="50000">
                                          <p:val>
                                            <p:strVal val="visible"/>
                                          </p:val>
                                        </p:tav>
                                      </p:tavLst>
                                    </p:anim>
                                  </p:childTnLst>
                                </p:cTn>
                              </p:par>
                            </p:childTnLst>
                          </p:cTn>
                        </p:par>
                        <p:par>
                          <p:cTn id="9" fill="hold">
                            <p:stCondLst>
                              <p:cond delay="2000"/>
                            </p:stCondLst>
                            <p:childTnLst>
                              <p:par>
                                <p:cTn id="10" presetID="22" presetClass="entr" presetSubtype="4" fill="hold" grpId="0" nodeType="afterEffect">
                                  <p:stCondLst>
                                    <p:cond delay="0"/>
                                  </p:stCondLst>
                                  <p:childTnLst>
                                    <p:set>
                                      <p:cBhvr>
                                        <p:cTn id="11" dur="1" fill="hold">
                                          <p:stCondLst>
                                            <p:cond delay="0"/>
                                          </p:stCondLst>
                                        </p:cTn>
                                        <p:tgtEl>
                                          <p:spTgt spid="79882"/>
                                        </p:tgtEl>
                                        <p:attrNameLst>
                                          <p:attrName>style.visibility</p:attrName>
                                        </p:attrNameLst>
                                      </p:cBhvr>
                                      <p:to>
                                        <p:strVal val="visible"/>
                                      </p:to>
                                    </p:set>
                                    <p:animEffect transition="in" filter="wipe(down)">
                                      <p:cBhvr>
                                        <p:cTn id="12" dur="500"/>
                                        <p:tgtEl>
                                          <p:spTgt spid="7988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P spid="79879" grpId="0" animBg="1"/>
      <p:bldP spid="7988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descr="羊皮纸"/>
          <p:cNvSpPr txBox="1">
            <a:spLocks noChangeArrowheads="1"/>
          </p:cNvSpPr>
          <p:nvPr/>
        </p:nvSpPr>
        <p:spPr bwMode="auto">
          <a:xfrm>
            <a:off x="539750" y="549275"/>
            <a:ext cx="3960812" cy="514738"/>
          </a:xfrm>
          <a:prstGeom prst="rect">
            <a:avLst/>
          </a:prstGeom>
          <a:blipFill dpi="0" rotWithShape="1">
            <a:blip r:embed="rId3" cstate="print"/>
            <a:srcRec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0000"/>
                </a:solidFill>
                <a:latin typeface="Consolas" pitchFamily="49" charset="0"/>
                <a:ea typeface="方正细珊瑚简体" pitchFamily="65" charset="-122"/>
                <a:cs typeface="Consolas" pitchFamily="49" charset="0"/>
              </a:rPr>
              <a:t>11.3.2 </a:t>
            </a:r>
            <a:r>
              <a:rPr lang="zh-CN" altLang="en-US" smtClean="0">
                <a:solidFill>
                  <a:srgbClr val="FF0000"/>
                </a:solidFill>
                <a:latin typeface="Consolas" pitchFamily="49" charset="0"/>
                <a:ea typeface="方正细珊瑚简体" pitchFamily="65" charset="-122"/>
                <a:cs typeface="Consolas" pitchFamily="49" charset="0"/>
              </a:rPr>
              <a:t>多</a:t>
            </a:r>
            <a:r>
              <a:rPr lang="zh-CN" altLang="en-US">
                <a:solidFill>
                  <a:srgbClr val="FF0000"/>
                </a:solidFill>
                <a:latin typeface="Consolas" pitchFamily="49" charset="0"/>
                <a:ea typeface="方正细珊瑚简体" pitchFamily="65" charset="-122"/>
                <a:cs typeface="Consolas" pitchFamily="49" charset="0"/>
              </a:rPr>
              <a:t>阶段归并排序 </a:t>
            </a:r>
          </a:p>
        </p:txBody>
      </p:sp>
      <p:sp>
        <p:nvSpPr>
          <p:cNvPr id="82947" name="Text Box 3"/>
          <p:cNvSpPr txBox="1">
            <a:spLocks noChangeArrowheads="1"/>
          </p:cNvSpPr>
          <p:nvPr/>
        </p:nvSpPr>
        <p:spPr bwMode="auto">
          <a:xfrm>
            <a:off x="500034" y="1714488"/>
            <a:ext cx="8208963" cy="151077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44000" tIns="108000" bIns="108000">
            <a:spAutoFit/>
          </a:bodyPr>
          <a:lstStyle/>
          <a:p>
            <a:pPr marL="457200" indent="-457200" algn="l">
              <a:lnSpc>
                <a:spcPts val="3000"/>
              </a:lnSpc>
              <a:spcBef>
                <a:spcPct val="50000"/>
              </a:spcBef>
              <a:buBlip>
                <a:blip r:embed="rId4"/>
              </a:buBlip>
            </a:pPr>
            <a:r>
              <a:rPr lang="zh-CN" altLang="en-US" sz="1800" smtClean="0">
                <a:solidFill>
                  <a:srgbClr val="0000FF"/>
                </a:solidFill>
                <a:latin typeface="Consolas" pitchFamily="49" charset="0"/>
                <a:ea typeface="仿宋" pitchFamily="49" charset="-122"/>
                <a:cs typeface="Consolas" pitchFamily="49" charset="0"/>
              </a:rPr>
              <a:t>属</a:t>
            </a:r>
            <a:r>
              <a:rPr lang="zh-CN" altLang="en-US" sz="1800">
                <a:solidFill>
                  <a:srgbClr val="0000FF"/>
                </a:solidFill>
                <a:latin typeface="Consolas" pitchFamily="49" charset="0"/>
                <a:ea typeface="仿宋" pitchFamily="49" charset="-122"/>
                <a:cs typeface="Consolas" pitchFamily="49" charset="0"/>
              </a:rPr>
              <a:t>多路非平衡归并排序，即各条带上的归并段不再保持平衡分布</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ct val="50000"/>
              </a:spcBef>
              <a:buBlip>
                <a:blip r:embed="rId4"/>
              </a:buBlip>
            </a:pPr>
            <a:r>
              <a:rPr lang="zh-CN" altLang="en-US" sz="1800" smtClean="0">
                <a:solidFill>
                  <a:srgbClr val="0000FF"/>
                </a:solidFill>
                <a:latin typeface="Consolas" pitchFamily="49" charset="0"/>
                <a:ea typeface="仿宋" pitchFamily="49" charset="-122"/>
                <a:cs typeface="Consolas" pitchFamily="49" charset="0"/>
              </a:rPr>
              <a:t>在</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路归并中仅使用</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条磁带，就可避免在多路平衡归并排序法中遇到的重新分布有序段的问题</a:t>
            </a:r>
            <a:r>
              <a:rPr lang="zh-CN" altLang="en-US" sz="1800" smtClean="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p>
        </p:txBody>
      </p:sp>
      <p:sp>
        <p:nvSpPr>
          <p:cNvPr id="5" name="灯片编号占位符 4"/>
          <p:cNvSpPr>
            <a:spLocks noGrp="1"/>
          </p:cNvSpPr>
          <p:nvPr>
            <p:ph type="sldNum" sz="quarter" idx="12"/>
          </p:nvPr>
        </p:nvSpPr>
        <p:spPr/>
        <p:txBody>
          <a:bodyPr/>
          <a:lstStyle/>
          <a:p>
            <a:fld id="{984997B5-D78A-4C2E-ABF1-257848657198}" type="slidenum">
              <a:rPr lang="en-US" altLang="zh-CN" smtClean="0"/>
              <a:pPr/>
              <a:t>63</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539750" y="1412875"/>
            <a:ext cx="8208963" cy="229232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44000">
            <a:spAutoFit/>
          </a:bodyPr>
          <a:lstStyle/>
          <a:p>
            <a:pPr marL="457200" indent="-457200" algn="l">
              <a:lnSpc>
                <a:spcPts val="2800"/>
              </a:lnSpc>
              <a:spcBef>
                <a:spcPct val="50000"/>
              </a:spcBef>
              <a:buBlip>
                <a:blip r:embed="rId3"/>
              </a:buBlip>
            </a:pPr>
            <a:r>
              <a:rPr lang="zh-CN" altLang="en-US" sz="1800" smtClean="0">
                <a:solidFill>
                  <a:srgbClr val="0000FF"/>
                </a:solidFill>
                <a:latin typeface="Consolas" pitchFamily="49" charset="0"/>
                <a:ea typeface="仿宋" pitchFamily="49" charset="-122"/>
                <a:cs typeface="Consolas" pitchFamily="49" charset="0"/>
              </a:rPr>
              <a:t>开</a:t>
            </a:r>
            <a:r>
              <a:rPr lang="zh-CN" altLang="en-US" sz="1800">
                <a:solidFill>
                  <a:srgbClr val="0000FF"/>
                </a:solidFill>
                <a:latin typeface="Consolas" pitchFamily="49" charset="0"/>
                <a:ea typeface="仿宋" pitchFamily="49" charset="-122"/>
                <a:cs typeface="Consolas" pitchFamily="49" charset="0"/>
              </a:rPr>
              <a:t>始时，初始归并段</a:t>
            </a:r>
            <a:r>
              <a:rPr lang="zh-CN" altLang="en-US" sz="1800">
                <a:solidFill>
                  <a:srgbClr val="FF33CC"/>
                </a:solidFill>
                <a:latin typeface="Consolas" pitchFamily="49" charset="0"/>
                <a:ea typeface="仿宋" pitchFamily="49" charset="-122"/>
                <a:cs typeface="Consolas" pitchFamily="49" charset="0"/>
              </a:rPr>
              <a:t>不平衡</a:t>
            </a:r>
            <a:r>
              <a:rPr lang="zh-CN" altLang="en-US" sz="1800">
                <a:solidFill>
                  <a:srgbClr val="0000FF"/>
                </a:solidFill>
                <a:latin typeface="Consolas" pitchFamily="49" charset="0"/>
                <a:ea typeface="仿宋" pitchFamily="49" charset="-122"/>
                <a:cs typeface="Consolas" pitchFamily="49" charset="0"/>
              </a:rPr>
              <a:t>地分配在前</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条磁带</a:t>
            </a:r>
            <a:r>
              <a:rPr lang="zh-CN" altLang="en-US" sz="1800" smtClean="0">
                <a:solidFill>
                  <a:srgbClr val="0000FF"/>
                </a:solidFill>
                <a:latin typeface="Consolas" pitchFamily="49" charset="0"/>
                <a:ea typeface="仿宋" pitchFamily="49" charset="-122"/>
                <a:cs typeface="Consolas" pitchFamily="49" charset="0"/>
              </a:rPr>
              <a:t>上（</a:t>
            </a:r>
            <a:r>
              <a:rPr lang="zh-CN" altLang="en-US" sz="1800" smtClean="0">
                <a:solidFill>
                  <a:srgbClr val="FF0000"/>
                </a:solidFill>
                <a:latin typeface="Consolas" pitchFamily="49" charset="0"/>
                <a:ea typeface="仿宋" pitchFamily="49" charset="-122"/>
                <a:cs typeface="Consolas" pitchFamily="49" charset="0"/>
              </a:rPr>
              <a:t>输入带</a:t>
            </a:r>
            <a:r>
              <a:rPr lang="zh-CN" altLang="en-US" sz="1800" smtClean="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条磁带作为输出带，开始为空</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ct val="50000"/>
              </a:spcBef>
              <a:buBlip>
                <a:blip r:embed="rId3"/>
              </a:buBlip>
            </a:pPr>
            <a:r>
              <a:rPr lang="zh-CN" altLang="en-US" sz="1800" smtClean="0">
                <a:solidFill>
                  <a:srgbClr val="0000FF"/>
                </a:solidFill>
                <a:latin typeface="Consolas" pitchFamily="49" charset="0"/>
                <a:ea typeface="仿宋" pitchFamily="49" charset="-122"/>
                <a:cs typeface="Consolas" pitchFamily="49" charset="0"/>
              </a:rPr>
              <a:t>每</a:t>
            </a:r>
            <a:r>
              <a:rPr lang="zh-CN" altLang="en-US" sz="1800">
                <a:solidFill>
                  <a:srgbClr val="0000FF"/>
                </a:solidFill>
                <a:latin typeface="Consolas" pitchFamily="49" charset="0"/>
                <a:ea typeface="仿宋" pitchFamily="49" charset="-122"/>
                <a:cs typeface="Consolas" pitchFamily="49" charset="0"/>
              </a:rPr>
              <a:t>一步归并只是部分记录参加，归并段最少的带在本步归并完成后便成为空带，作为下一步归并的</a:t>
            </a:r>
            <a:r>
              <a:rPr lang="zh-CN" altLang="en-US" sz="1800">
                <a:solidFill>
                  <a:srgbClr val="FF0000"/>
                </a:solidFill>
                <a:latin typeface="Consolas" pitchFamily="49" charset="0"/>
                <a:ea typeface="仿宋" pitchFamily="49" charset="-122"/>
                <a:cs typeface="Consolas" pitchFamily="49" charset="0"/>
              </a:rPr>
              <a:t>输出带</a:t>
            </a:r>
            <a:r>
              <a:rPr lang="zh-CN" altLang="en-US" sz="1800">
                <a:solidFill>
                  <a:srgbClr val="0000FF"/>
                </a:solidFill>
                <a:latin typeface="Consolas" pitchFamily="49" charset="0"/>
                <a:ea typeface="仿宋" pitchFamily="49" charset="-122"/>
                <a:cs typeface="Consolas" pitchFamily="49" charset="0"/>
              </a:rPr>
              <a:t>。</a:t>
            </a:r>
          </a:p>
          <a:p>
            <a:pPr marL="457200" indent="-457200" algn="l">
              <a:lnSpc>
                <a:spcPts val="2800"/>
              </a:lnSpc>
              <a:spcBef>
                <a:spcPct val="50000"/>
              </a:spcBef>
              <a:buBlip>
                <a:blip r:embed="rId3"/>
              </a:buBlip>
            </a:pPr>
            <a:r>
              <a:rPr lang="zh-CN" altLang="en-US" sz="1800" smtClean="0">
                <a:solidFill>
                  <a:srgbClr val="0000FF"/>
                </a:solidFill>
                <a:latin typeface="Consolas" pitchFamily="49" charset="0"/>
                <a:ea typeface="仿宋" pitchFamily="49" charset="-122"/>
                <a:cs typeface="Consolas" pitchFamily="49" charset="0"/>
              </a:rPr>
              <a:t>这</a:t>
            </a:r>
            <a:r>
              <a:rPr lang="zh-CN" altLang="en-US" sz="1800">
                <a:solidFill>
                  <a:srgbClr val="0000FF"/>
                </a:solidFill>
                <a:latin typeface="Consolas" pitchFamily="49" charset="0"/>
                <a:ea typeface="仿宋" pitchFamily="49" charset="-122"/>
                <a:cs typeface="Consolas" pitchFamily="49" charset="0"/>
              </a:rPr>
              <a:t>样，</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条磁带将轮流成为输出带，直到整个文件为一个排序文件为止。</a:t>
            </a:r>
          </a:p>
        </p:txBody>
      </p:sp>
      <p:sp>
        <p:nvSpPr>
          <p:cNvPr id="4" name="TextBox 3"/>
          <p:cNvSpPr txBox="1"/>
          <p:nvPr/>
        </p:nvSpPr>
        <p:spPr>
          <a:xfrm>
            <a:off x="571472" y="571480"/>
            <a:ext cx="2786082" cy="400110"/>
          </a:xfrm>
          <a:prstGeom prst="rect">
            <a:avLst/>
          </a:prstGeom>
          <a:noFill/>
        </p:spPr>
        <p:txBody>
          <a:bodyPr wrap="square" rtlCol="0">
            <a:spAutoFit/>
          </a:bodyPr>
          <a:lstStyle/>
          <a:p>
            <a:pPr algn="l"/>
            <a:r>
              <a:rPr lang="zh-CN" altLang="zh-CN" sz="2000" smtClean="0">
                <a:solidFill>
                  <a:srgbClr val="FF0000"/>
                </a:solidFill>
                <a:latin typeface="华文中宋" pitchFamily="2" charset="-122"/>
                <a:ea typeface="华文中宋" pitchFamily="2" charset="-122"/>
              </a:rPr>
              <a:t>多阶段归并排序</a:t>
            </a:r>
            <a:r>
              <a:rPr lang="zh-CN" altLang="en-US" sz="2000" smtClean="0">
                <a:solidFill>
                  <a:srgbClr val="FF0000"/>
                </a:solidFill>
                <a:latin typeface="华文中宋" pitchFamily="2" charset="-122"/>
                <a:ea typeface="华文中宋" pitchFamily="2" charset="-122"/>
              </a:rPr>
              <a:t>过程</a:t>
            </a:r>
            <a:endParaRPr lang="zh-CN" altLang="en-US" sz="2000">
              <a:solidFill>
                <a:srgbClr val="FF0000"/>
              </a:solidFill>
              <a:latin typeface="华文中宋" pitchFamily="2" charset="-122"/>
              <a:ea typeface="华文中宋" pitchFamily="2" charset="-122"/>
            </a:endParaRPr>
          </a:p>
        </p:txBody>
      </p:sp>
      <p:sp>
        <p:nvSpPr>
          <p:cNvPr id="6" name="灯片编号占位符 5"/>
          <p:cNvSpPr>
            <a:spLocks noGrp="1"/>
          </p:cNvSpPr>
          <p:nvPr>
            <p:ph type="sldNum" sz="quarter" idx="12"/>
          </p:nvPr>
        </p:nvSpPr>
        <p:spPr/>
        <p:txBody>
          <a:bodyPr/>
          <a:lstStyle/>
          <a:p>
            <a:fld id="{984997B5-D78A-4C2E-ABF1-257848657198}" type="slidenum">
              <a:rPr lang="en-US" altLang="zh-CN" smtClean="0"/>
              <a:pPr/>
              <a:t>64</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14282" y="1000108"/>
            <a:ext cx="8639176" cy="923330"/>
          </a:xfrm>
          <a:prstGeom prst="rect">
            <a:avLst/>
          </a:prstGeom>
          <a:noFill/>
          <a:ln w="38100" algn="ctr">
            <a:noFill/>
            <a:miter lim="800000"/>
            <a:headEnd/>
            <a:tailEnd/>
          </a:ln>
          <a:effectLst/>
        </p:spPr>
        <p:txBody>
          <a:bodyPr wrap="square">
            <a:spAutoFit/>
          </a:bodyPr>
          <a:lstStyle/>
          <a:p>
            <a:pPr algn="l">
              <a:lnSpc>
                <a:spcPct val="150000"/>
              </a:lnSpc>
              <a:spcBef>
                <a:spcPct val="50000"/>
              </a:spcBef>
            </a:pPr>
            <a:r>
              <a:rPr lang="zh-CN" altLang="en-US" sz="1800">
                <a:solidFill>
                  <a:srgbClr val="0000FF"/>
                </a:solidFill>
                <a:latin typeface="Consolas" pitchFamily="49" charset="0"/>
                <a:ea typeface="楷体" pitchFamily="49" charset="-122"/>
                <a:cs typeface="Consolas" pitchFamily="49" charset="0"/>
              </a:rPr>
              <a:t>　　假设有</a:t>
            </a:r>
            <a:r>
              <a:rPr lang="en-US" altLang="zh-CN" sz="1800">
                <a:solidFill>
                  <a:srgbClr val="0000FF"/>
                </a:solidFill>
                <a:latin typeface="Consolas" pitchFamily="49" charset="0"/>
                <a:ea typeface="楷体" pitchFamily="49" charset="-122"/>
                <a:cs typeface="Consolas" pitchFamily="49" charset="0"/>
              </a:rPr>
              <a:t>17</a:t>
            </a:r>
            <a:r>
              <a:rPr lang="zh-CN" altLang="en-US" sz="1800">
                <a:solidFill>
                  <a:srgbClr val="0000FF"/>
                </a:solidFill>
                <a:latin typeface="Consolas" pitchFamily="49" charset="0"/>
                <a:ea typeface="楷体" pitchFamily="49" charset="-122"/>
                <a:cs typeface="Consolas" pitchFamily="49" charset="0"/>
              </a:rPr>
              <a:t>个初始归并段为（</a:t>
            </a:r>
            <a:r>
              <a:rPr lang="en-US" altLang="zh-CN" sz="1800">
                <a:solidFill>
                  <a:srgbClr val="0000FF"/>
                </a:solidFill>
                <a:latin typeface="Consolas" pitchFamily="49" charset="0"/>
                <a:ea typeface="楷体" pitchFamily="49" charset="-122"/>
                <a:cs typeface="Consolas" pitchFamily="49" charset="0"/>
              </a:rPr>
              <a:t>S</a:t>
            </a:r>
            <a:r>
              <a:rPr lang="en-US" altLang="zh-CN" sz="1800" baseline="-25000">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,S</a:t>
            </a:r>
            <a:r>
              <a:rPr lang="en-US" altLang="zh-CN" sz="1800" baseline="-2500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,…,S</a:t>
            </a:r>
            <a:r>
              <a:rPr lang="en-US" altLang="zh-CN" sz="1800" baseline="-25000">
                <a:solidFill>
                  <a:srgbClr val="0000FF"/>
                </a:solidFill>
                <a:latin typeface="Consolas" pitchFamily="49" charset="0"/>
                <a:ea typeface="楷体" pitchFamily="49" charset="-122"/>
                <a:cs typeface="Consolas" pitchFamily="49" charset="0"/>
              </a:rPr>
              <a:t>17</a:t>
            </a:r>
            <a:r>
              <a:rPr lang="zh-CN" altLang="en-US" sz="180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用</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台</a:t>
            </a:r>
            <a:r>
              <a:rPr lang="zh-CN" altLang="en-US" sz="1800">
                <a:solidFill>
                  <a:srgbClr val="0000FF"/>
                </a:solidFill>
                <a:latin typeface="Consolas" pitchFamily="49" charset="0"/>
                <a:ea typeface="楷体" pitchFamily="49" charset="-122"/>
                <a:cs typeface="Consolas" pitchFamily="49" charset="0"/>
              </a:rPr>
              <a:t>磁带机</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l</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和</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做三路的多阶段归并排序，其初始归并段的分布情况及排序过程中各磁带数据的变化情</a:t>
            </a:r>
            <a:r>
              <a:rPr lang="zh-CN" altLang="en-US" sz="1800" smtClean="0">
                <a:solidFill>
                  <a:srgbClr val="0000FF"/>
                </a:solidFill>
                <a:latin typeface="Consolas" pitchFamily="49" charset="0"/>
                <a:ea typeface="楷体" pitchFamily="49" charset="-122"/>
                <a:cs typeface="Consolas" pitchFamily="49" charset="0"/>
              </a:rPr>
              <a:t>况。 </a:t>
            </a:r>
            <a:endParaRPr lang="zh-CN" altLang="en-US" sz="1800">
              <a:solidFill>
                <a:srgbClr val="0000FF"/>
              </a:solidFill>
              <a:latin typeface="Consolas" pitchFamily="49" charset="0"/>
              <a:ea typeface="楷体" pitchFamily="49" charset="-122"/>
              <a:cs typeface="Consolas" pitchFamily="49" charset="0"/>
            </a:endParaRPr>
          </a:p>
        </p:txBody>
      </p:sp>
      <p:graphicFrame>
        <p:nvGraphicFramePr>
          <p:cNvPr id="82149" name="Group 229"/>
          <p:cNvGraphicFramePr>
            <a:graphicFrameLocks noGrp="1"/>
          </p:cNvGraphicFramePr>
          <p:nvPr/>
        </p:nvGraphicFramePr>
        <p:xfrm>
          <a:off x="285720" y="2519363"/>
          <a:ext cx="8501122" cy="2781619"/>
        </p:xfrm>
        <a:graphic>
          <a:graphicData uri="http://schemas.openxmlformats.org/drawingml/2006/table">
            <a:tbl>
              <a:tblPr>
                <a:tableStyleId>{ED083AE6-46FA-4A59-8FB0-9F97EB10719F}</a:tableStyleId>
              </a:tblPr>
              <a:tblGrid>
                <a:gridCol w="1030842"/>
                <a:gridCol w="4049097"/>
                <a:gridCol w="3421183"/>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阶段</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磁带</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22860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初始时</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11430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1</a:t>
                      </a: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11430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7</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10</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13</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15</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17</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13</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15</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17</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5</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8</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14</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16</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14</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16</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12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6</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9</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l2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bl>
          </a:graphicData>
        </a:graphic>
      </p:graphicFrame>
      <p:grpSp>
        <p:nvGrpSpPr>
          <p:cNvPr id="2" name="组合 16"/>
          <p:cNvGrpSpPr/>
          <p:nvPr/>
        </p:nvGrpSpPr>
        <p:grpSpPr>
          <a:xfrm>
            <a:off x="1478968" y="3214686"/>
            <a:ext cx="4736106" cy="2051606"/>
            <a:chOff x="1478968" y="3214686"/>
            <a:chExt cx="4736106" cy="2051606"/>
          </a:xfrm>
        </p:grpSpPr>
        <p:sp>
          <p:nvSpPr>
            <p:cNvPr id="5" name="矩形 4"/>
            <p:cNvSpPr/>
            <p:nvPr/>
          </p:nvSpPr>
          <p:spPr bwMode="auto">
            <a:xfrm>
              <a:off x="1478968" y="3214686"/>
              <a:ext cx="448724" cy="1428760"/>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6" name="矩形 5"/>
            <p:cNvSpPr/>
            <p:nvPr/>
          </p:nvSpPr>
          <p:spPr bwMode="auto">
            <a:xfrm>
              <a:off x="5500694" y="4766226"/>
              <a:ext cx="714380" cy="500066"/>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7" name="任意多边形 6"/>
            <p:cNvSpPr/>
            <p:nvPr/>
          </p:nvSpPr>
          <p:spPr bwMode="auto">
            <a:xfrm>
              <a:off x="1928794" y="4071941"/>
              <a:ext cx="3587751" cy="751267"/>
            </a:xfrm>
            <a:custGeom>
              <a:avLst/>
              <a:gdLst>
                <a:gd name="connsiteX0" fmla="*/ 0 w 3657600"/>
                <a:gd name="connsiteY0" fmla="*/ 0 h 743578"/>
                <a:gd name="connsiteX1" fmla="*/ 894303 w 3657600"/>
                <a:gd name="connsiteY1" fmla="*/ 50242 h 743578"/>
                <a:gd name="connsiteX2" fmla="*/ 2270928 w 3657600"/>
                <a:gd name="connsiteY2" fmla="*/ 221064 h 743578"/>
                <a:gd name="connsiteX3" fmla="*/ 3657600 w 3657600"/>
                <a:gd name="connsiteY3" fmla="*/ 743578 h 743578"/>
                <a:gd name="connsiteX0" fmla="*/ 0 w 3587751"/>
                <a:gd name="connsiteY0" fmla="*/ 0 h 751267"/>
                <a:gd name="connsiteX1" fmla="*/ 824454 w 3587751"/>
                <a:gd name="connsiteY1" fmla="*/ 57931 h 751267"/>
                <a:gd name="connsiteX2" fmla="*/ 2201079 w 3587751"/>
                <a:gd name="connsiteY2" fmla="*/ 228753 h 751267"/>
                <a:gd name="connsiteX3" fmla="*/ 3587751 w 3587751"/>
                <a:gd name="connsiteY3" fmla="*/ 751267 h 751267"/>
              </a:gdLst>
              <a:ahLst/>
              <a:cxnLst>
                <a:cxn ang="0">
                  <a:pos x="connsiteX0" y="connsiteY0"/>
                </a:cxn>
                <a:cxn ang="0">
                  <a:pos x="connsiteX1" y="connsiteY1"/>
                </a:cxn>
                <a:cxn ang="0">
                  <a:pos x="connsiteX2" y="connsiteY2"/>
                </a:cxn>
                <a:cxn ang="0">
                  <a:pos x="connsiteX3" y="connsiteY3"/>
                </a:cxn>
              </a:cxnLst>
              <a:rect l="l" t="t" r="r" b="b"/>
              <a:pathLst>
                <a:path w="3587751" h="751267">
                  <a:moveTo>
                    <a:pt x="0" y="0"/>
                  </a:moveTo>
                  <a:cubicBezTo>
                    <a:pt x="257907" y="6699"/>
                    <a:pt x="457608" y="19806"/>
                    <a:pt x="824454" y="57931"/>
                  </a:cubicBezTo>
                  <a:cubicBezTo>
                    <a:pt x="1191300" y="96056"/>
                    <a:pt x="1740530" y="113197"/>
                    <a:pt x="2201079" y="228753"/>
                  </a:cubicBezTo>
                  <a:cubicBezTo>
                    <a:pt x="2661628" y="344309"/>
                    <a:pt x="3124689" y="547788"/>
                    <a:pt x="3587751" y="751267"/>
                  </a:cubicBezTo>
                </a:path>
              </a:pathLst>
            </a:custGeom>
            <a:noFill/>
            <a:ln w="38100" cap="flat" cmpd="sng" algn="ctr">
              <a:solidFill>
                <a:srgbClr val="FF33CC"/>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grpSp>
        <p:nvGrpSpPr>
          <p:cNvPr id="3" name="组合 17"/>
          <p:cNvGrpSpPr/>
          <p:nvPr/>
        </p:nvGrpSpPr>
        <p:grpSpPr>
          <a:xfrm>
            <a:off x="1949992" y="3214686"/>
            <a:ext cx="4990612" cy="2051606"/>
            <a:chOff x="1949992" y="3214686"/>
            <a:chExt cx="4990612" cy="2051606"/>
          </a:xfrm>
        </p:grpSpPr>
        <p:sp>
          <p:nvSpPr>
            <p:cNvPr id="8" name="矩形 7"/>
            <p:cNvSpPr/>
            <p:nvPr/>
          </p:nvSpPr>
          <p:spPr bwMode="auto">
            <a:xfrm>
              <a:off x="1949992" y="3214686"/>
              <a:ext cx="448724" cy="1428760"/>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9" name="矩形 8"/>
            <p:cNvSpPr/>
            <p:nvPr/>
          </p:nvSpPr>
          <p:spPr bwMode="auto">
            <a:xfrm>
              <a:off x="6226224" y="4766226"/>
              <a:ext cx="714380" cy="500066"/>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14" name="任意多边形 13"/>
            <p:cNvSpPr/>
            <p:nvPr/>
          </p:nvSpPr>
          <p:spPr bwMode="auto">
            <a:xfrm>
              <a:off x="2361363" y="3858567"/>
              <a:ext cx="4326508" cy="874207"/>
            </a:xfrm>
            <a:custGeom>
              <a:avLst/>
              <a:gdLst>
                <a:gd name="connsiteX0" fmla="*/ 0 w 4230356"/>
                <a:gd name="connsiteY0" fmla="*/ 0 h 874207"/>
                <a:gd name="connsiteX1" fmla="*/ 673239 w 4230356"/>
                <a:gd name="connsiteY1" fmla="*/ 0 h 874207"/>
                <a:gd name="connsiteX2" fmla="*/ 2250830 w 4230356"/>
                <a:gd name="connsiteY2" fmla="*/ 50242 h 874207"/>
                <a:gd name="connsiteX3" fmla="*/ 3888712 w 4230356"/>
                <a:gd name="connsiteY3" fmla="*/ 552659 h 874207"/>
                <a:gd name="connsiteX4" fmla="*/ 4230356 w 4230356"/>
                <a:gd name="connsiteY4" fmla="*/ 874207 h 874207"/>
                <a:gd name="connsiteX0" fmla="*/ 0 w 4326508"/>
                <a:gd name="connsiteY0" fmla="*/ 0 h 874207"/>
                <a:gd name="connsiteX1" fmla="*/ 673239 w 4326508"/>
                <a:gd name="connsiteY1" fmla="*/ 0 h 874207"/>
                <a:gd name="connsiteX2" fmla="*/ 2250830 w 4326508"/>
                <a:gd name="connsiteY2" fmla="*/ 50242 h 874207"/>
                <a:gd name="connsiteX3" fmla="*/ 3996587 w 4326508"/>
                <a:gd name="connsiteY3" fmla="*/ 427689 h 874207"/>
                <a:gd name="connsiteX4" fmla="*/ 4230356 w 4326508"/>
                <a:gd name="connsiteY4" fmla="*/ 874207 h 87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508" h="874207">
                  <a:moveTo>
                    <a:pt x="0" y="0"/>
                  </a:moveTo>
                  <a:lnTo>
                    <a:pt x="673239" y="0"/>
                  </a:lnTo>
                  <a:lnTo>
                    <a:pt x="2250830" y="50242"/>
                  </a:lnTo>
                  <a:cubicBezTo>
                    <a:pt x="2786742" y="142352"/>
                    <a:pt x="3666666" y="290362"/>
                    <a:pt x="3996587" y="427689"/>
                  </a:cubicBezTo>
                  <a:cubicBezTo>
                    <a:pt x="4326508" y="565017"/>
                    <a:pt x="4224494" y="782097"/>
                    <a:pt x="4230356" y="874207"/>
                  </a:cubicBezTo>
                </a:path>
              </a:pathLst>
            </a:custGeom>
            <a:noFill/>
            <a:ln w="38100" cap="flat" cmpd="sng" algn="ctr">
              <a:solidFill>
                <a:srgbClr val="FF33CC"/>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grpSp>
        <p:nvGrpSpPr>
          <p:cNvPr id="4" name="组合 18"/>
          <p:cNvGrpSpPr/>
          <p:nvPr/>
        </p:nvGrpSpPr>
        <p:grpSpPr>
          <a:xfrm>
            <a:off x="2367470" y="3214686"/>
            <a:ext cx="5276364" cy="2051606"/>
            <a:chOff x="2367470" y="3214686"/>
            <a:chExt cx="5276364" cy="2051606"/>
          </a:xfrm>
        </p:grpSpPr>
        <p:sp>
          <p:nvSpPr>
            <p:cNvPr id="10" name="矩形 9"/>
            <p:cNvSpPr/>
            <p:nvPr/>
          </p:nvSpPr>
          <p:spPr bwMode="auto">
            <a:xfrm>
              <a:off x="6929454" y="4766226"/>
              <a:ext cx="714380" cy="500066"/>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12" name="矩形 11"/>
            <p:cNvSpPr/>
            <p:nvPr/>
          </p:nvSpPr>
          <p:spPr bwMode="auto">
            <a:xfrm>
              <a:off x="2367470" y="3214686"/>
              <a:ext cx="448724" cy="1428760"/>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15" name="任意多边形 14"/>
            <p:cNvSpPr/>
            <p:nvPr/>
          </p:nvSpPr>
          <p:spPr bwMode="auto">
            <a:xfrm>
              <a:off x="2823587" y="3928905"/>
              <a:ext cx="4451420" cy="834014"/>
            </a:xfrm>
            <a:custGeom>
              <a:avLst/>
              <a:gdLst>
                <a:gd name="connsiteX0" fmla="*/ 0 w 4451420"/>
                <a:gd name="connsiteY0" fmla="*/ 0 h 834014"/>
                <a:gd name="connsiteX1" fmla="*/ 753626 w 4451420"/>
                <a:gd name="connsiteY1" fmla="*/ 40194 h 834014"/>
                <a:gd name="connsiteX2" fmla="*/ 1788606 w 4451420"/>
                <a:gd name="connsiteY2" fmla="*/ 110532 h 834014"/>
                <a:gd name="connsiteX3" fmla="*/ 3607358 w 4451420"/>
                <a:gd name="connsiteY3" fmla="*/ 130629 h 834014"/>
                <a:gd name="connsiteX4" fmla="*/ 4149969 w 4451420"/>
                <a:gd name="connsiteY4" fmla="*/ 271306 h 834014"/>
                <a:gd name="connsiteX5" fmla="*/ 4451420 w 4451420"/>
                <a:gd name="connsiteY5" fmla="*/ 834014 h 83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1420" h="834014">
                  <a:moveTo>
                    <a:pt x="0" y="0"/>
                  </a:moveTo>
                  <a:lnTo>
                    <a:pt x="753626" y="40194"/>
                  </a:lnTo>
                  <a:cubicBezTo>
                    <a:pt x="1051727" y="58616"/>
                    <a:pt x="1312984" y="95460"/>
                    <a:pt x="1788606" y="110532"/>
                  </a:cubicBezTo>
                  <a:cubicBezTo>
                    <a:pt x="2264228" y="125605"/>
                    <a:pt x="3213798" y="103833"/>
                    <a:pt x="3607358" y="130629"/>
                  </a:cubicBezTo>
                  <a:cubicBezTo>
                    <a:pt x="4000918" y="157425"/>
                    <a:pt x="4009292" y="154075"/>
                    <a:pt x="4149969" y="271306"/>
                  </a:cubicBezTo>
                  <a:cubicBezTo>
                    <a:pt x="4290646" y="388537"/>
                    <a:pt x="4371033" y="611275"/>
                    <a:pt x="4451420" y="834014"/>
                  </a:cubicBezTo>
                </a:path>
              </a:pathLst>
            </a:custGeom>
            <a:noFill/>
            <a:ln w="38100" cap="flat" cmpd="sng" algn="ctr">
              <a:solidFill>
                <a:srgbClr val="FF33CC"/>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grpSp>
        <p:nvGrpSpPr>
          <p:cNvPr id="17" name="组合 19"/>
          <p:cNvGrpSpPr/>
          <p:nvPr/>
        </p:nvGrpSpPr>
        <p:grpSpPr>
          <a:xfrm>
            <a:off x="2867536" y="3214686"/>
            <a:ext cx="5490678" cy="2051606"/>
            <a:chOff x="2867536" y="3214686"/>
            <a:chExt cx="5490678" cy="2051606"/>
          </a:xfrm>
        </p:grpSpPr>
        <p:sp>
          <p:nvSpPr>
            <p:cNvPr id="11" name="矩形 10"/>
            <p:cNvSpPr/>
            <p:nvPr/>
          </p:nvSpPr>
          <p:spPr bwMode="auto">
            <a:xfrm>
              <a:off x="7643834" y="4766226"/>
              <a:ext cx="714380" cy="500066"/>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13" name="矩形 12"/>
            <p:cNvSpPr/>
            <p:nvPr/>
          </p:nvSpPr>
          <p:spPr bwMode="auto">
            <a:xfrm>
              <a:off x="2867536" y="3214686"/>
              <a:ext cx="448724" cy="1428760"/>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16" name="任意多边形 15"/>
            <p:cNvSpPr/>
            <p:nvPr/>
          </p:nvSpPr>
          <p:spPr bwMode="auto">
            <a:xfrm>
              <a:off x="3315956" y="3739662"/>
              <a:ext cx="4521758" cy="1033305"/>
            </a:xfrm>
            <a:custGeom>
              <a:avLst/>
              <a:gdLst>
                <a:gd name="connsiteX0" fmla="*/ 0 w 4521758"/>
                <a:gd name="connsiteY0" fmla="*/ 18422 h 1033305"/>
                <a:gd name="connsiteX1" fmla="*/ 974690 w 4521758"/>
                <a:gd name="connsiteY1" fmla="*/ 18422 h 1033305"/>
                <a:gd name="connsiteX2" fmla="*/ 2914022 w 4521758"/>
                <a:gd name="connsiteY2" fmla="*/ 128953 h 1033305"/>
                <a:gd name="connsiteX3" fmla="*/ 3717890 w 4521758"/>
                <a:gd name="connsiteY3" fmla="*/ 179195 h 1033305"/>
                <a:gd name="connsiteX4" fmla="*/ 4250453 w 4521758"/>
                <a:gd name="connsiteY4" fmla="*/ 430404 h 1033305"/>
                <a:gd name="connsiteX5" fmla="*/ 4521758 w 4521758"/>
                <a:gd name="connsiteY5" fmla="*/ 1033305 h 103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21758" h="1033305">
                  <a:moveTo>
                    <a:pt x="0" y="18422"/>
                  </a:moveTo>
                  <a:cubicBezTo>
                    <a:pt x="244510" y="9211"/>
                    <a:pt x="489020" y="0"/>
                    <a:pt x="974690" y="18422"/>
                  </a:cubicBezTo>
                  <a:cubicBezTo>
                    <a:pt x="1460360" y="36844"/>
                    <a:pt x="2914022" y="128953"/>
                    <a:pt x="2914022" y="128953"/>
                  </a:cubicBezTo>
                  <a:cubicBezTo>
                    <a:pt x="3371222" y="155748"/>
                    <a:pt x="3495152" y="128953"/>
                    <a:pt x="3717890" y="179195"/>
                  </a:cubicBezTo>
                  <a:cubicBezTo>
                    <a:pt x="3940629" y="229437"/>
                    <a:pt x="4116475" y="288052"/>
                    <a:pt x="4250453" y="430404"/>
                  </a:cubicBezTo>
                  <a:cubicBezTo>
                    <a:pt x="4384431" y="572756"/>
                    <a:pt x="4453094" y="803030"/>
                    <a:pt x="4521758" y="1033305"/>
                  </a:cubicBezTo>
                </a:path>
              </a:pathLst>
            </a:custGeom>
            <a:noFill/>
            <a:ln w="38100" cap="flat" cmpd="sng" algn="ctr">
              <a:solidFill>
                <a:srgbClr val="FF33CC"/>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sp>
        <p:nvSpPr>
          <p:cNvPr id="22" name="灯片编号占位符 21"/>
          <p:cNvSpPr>
            <a:spLocks noGrp="1"/>
          </p:cNvSpPr>
          <p:nvPr>
            <p:ph type="sldNum" sz="quarter" idx="12"/>
          </p:nvPr>
        </p:nvSpPr>
        <p:spPr/>
        <p:txBody>
          <a:bodyPr/>
          <a:lstStyle/>
          <a:p>
            <a:fld id="{984997B5-D78A-4C2E-ABF1-257848657198}" type="slidenum">
              <a:rPr lang="en-US" altLang="zh-CN" smtClean="0"/>
              <a:pPr/>
              <a:t>65</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49" name="Group 229"/>
          <p:cNvGraphicFramePr>
            <a:graphicFrameLocks noGrp="1"/>
          </p:cNvGraphicFramePr>
          <p:nvPr/>
        </p:nvGraphicFramePr>
        <p:xfrm>
          <a:off x="1071539" y="1357298"/>
          <a:ext cx="6786609" cy="2781619"/>
        </p:xfrm>
        <a:graphic>
          <a:graphicData uri="http://schemas.openxmlformats.org/drawingml/2006/table">
            <a:tbl>
              <a:tblPr>
                <a:tableStyleId>{ED083AE6-46FA-4A59-8FB0-9F97EB10719F}</a:tableStyleId>
              </a:tblPr>
              <a:tblGrid>
                <a:gridCol w="760568"/>
                <a:gridCol w="3382836"/>
                <a:gridCol w="264320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阶段</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磁带</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11430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1</a:t>
                      </a: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11430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2</a:t>
                      </a: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13</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15</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17</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l7</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14</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16</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12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bl>
          </a:graphicData>
        </a:graphic>
      </p:graphicFrame>
      <p:grpSp>
        <p:nvGrpSpPr>
          <p:cNvPr id="2" name="组合 9"/>
          <p:cNvGrpSpPr/>
          <p:nvPr/>
        </p:nvGrpSpPr>
        <p:grpSpPr>
          <a:xfrm>
            <a:off x="1928794" y="2020336"/>
            <a:ext cx="4082014" cy="2051606"/>
            <a:chOff x="1285852" y="2020336"/>
            <a:chExt cx="4082014" cy="2051606"/>
          </a:xfrm>
        </p:grpSpPr>
        <p:sp>
          <p:nvSpPr>
            <p:cNvPr id="4" name="矩形 3"/>
            <p:cNvSpPr/>
            <p:nvPr/>
          </p:nvSpPr>
          <p:spPr bwMode="auto">
            <a:xfrm>
              <a:off x="1285852" y="2020336"/>
              <a:ext cx="714380" cy="1428760"/>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6" name="矩形 5"/>
            <p:cNvSpPr/>
            <p:nvPr/>
          </p:nvSpPr>
          <p:spPr bwMode="auto">
            <a:xfrm>
              <a:off x="4653486" y="3571876"/>
              <a:ext cx="714380" cy="500066"/>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8" name="任意多边形 7"/>
            <p:cNvSpPr/>
            <p:nvPr/>
          </p:nvSpPr>
          <p:spPr bwMode="auto">
            <a:xfrm>
              <a:off x="1999622" y="2713055"/>
              <a:ext cx="2773345" cy="854110"/>
            </a:xfrm>
            <a:custGeom>
              <a:avLst/>
              <a:gdLst>
                <a:gd name="connsiteX0" fmla="*/ 0 w 2773345"/>
                <a:gd name="connsiteY0" fmla="*/ 0 h 854110"/>
                <a:gd name="connsiteX1" fmla="*/ 1356527 w 2773345"/>
                <a:gd name="connsiteY1" fmla="*/ 100483 h 854110"/>
                <a:gd name="connsiteX2" fmla="*/ 2361363 w 2773345"/>
                <a:gd name="connsiteY2" fmla="*/ 482321 h 854110"/>
                <a:gd name="connsiteX3" fmla="*/ 2773345 w 2773345"/>
                <a:gd name="connsiteY3" fmla="*/ 854110 h 854110"/>
              </a:gdLst>
              <a:ahLst/>
              <a:cxnLst>
                <a:cxn ang="0">
                  <a:pos x="connsiteX0" y="connsiteY0"/>
                </a:cxn>
                <a:cxn ang="0">
                  <a:pos x="connsiteX1" y="connsiteY1"/>
                </a:cxn>
                <a:cxn ang="0">
                  <a:pos x="connsiteX2" y="connsiteY2"/>
                </a:cxn>
                <a:cxn ang="0">
                  <a:pos x="connsiteX3" y="connsiteY3"/>
                </a:cxn>
              </a:cxnLst>
              <a:rect l="l" t="t" r="r" b="b"/>
              <a:pathLst>
                <a:path w="2773345" h="854110">
                  <a:moveTo>
                    <a:pt x="0" y="0"/>
                  </a:moveTo>
                  <a:cubicBezTo>
                    <a:pt x="481483" y="10048"/>
                    <a:pt x="962966" y="20096"/>
                    <a:pt x="1356527" y="100483"/>
                  </a:cubicBezTo>
                  <a:cubicBezTo>
                    <a:pt x="1750088" y="180870"/>
                    <a:pt x="2125227" y="356717"/>
                    <a:pt x="2361363" y="482321"/>
                  </a:cubicBezTo>
                  <a:cubicBezTo>
                    <a:pt x="2597499" y="607926"/>
                    <a:pt x="2685422" y="731018"/>
                    <a:pt x="2773345" y="854110"/>
                  </a:cubicBezTo>
                </a:path>
              </a:pathLst>
            </a:custGeom>
            <a:noFill/>
            <a:ln w="38100" cap="flat" cmpd="sng" algn="ctr">
              <a:solidFill>
                <a:srgbClr val="FF33CC"/>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grpSp>
        <p:nvGrpSpPr>
          <p:cNvPr id="3" name="组合 10"/>
          <p:cNvGrpSpPr/>
          <p:nvPr/>
        </p:nvGrpSpPr>
        <p:grpSpPr>
          <a:xfrm>
            <a:off x="2643174" y="2000240"/>
            <a:ext cx="4143404" cy="2071702"/>
            <a:chOff x="2000232" y="2000240"/>
            <a:chExt cx="4143404" cy="2071702"/>
          </a:xfrm>
        </p:grpSpPr>
        <p:sp>
          <p:nvSpPr>
            <p:cNvPr id="5" name="矩形 4"/>
            <p:cNvSpPr/>
            <p:nvPr/>
          </p:nvSpPr>
          <p:spPr bwMode="auto">
            <a:xfrm>
              <a:off x="5429256" y="3571876"/>
              <a:ext cx="714380" cy="500066"/>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7" name="矩形 6"/>
            <p:cNvSpPr/>
            <p:nvPr/>
          </p:nvSpPr>
          <p:spPr bwMode="auto">
            <a:xfrm>
              <a:off x="2000232" y="2000240"/>
              <a:ext cx="664140" cy="1428760"/>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9" name="任意多边形 8"/>
            <p:cNvSpPr/>
            <p:nvPr/>
          </p:nvSpPr>
          <p:spPr bwMode="auto">
            <a:xfrm>
              <a:off x="2652765" y="2598337"/>
              <a:ext cx="3044650" cy="948732"/>
            </a:xfrm>
            <a:custGeom>
              <a:avLst/>
              <a:gdLst>
                <a:gd name="connsiteX0" fmla="*/ 0 w 3044650"/>
                <a:gd name="connsiteY0" fmla="*/ 28470 h 962967"/>
                <a:gd name="connsiteX1" fmla="*/ 813916 w 3044650"/>
                <a:gd name="connsiteY1" fmla="*/ 38519 h 962967"/>
                <a:gd name="connsiteX2" fmla="*/ 1587639 w 3044650"/>
                <a:gd name="connsiteY2" fmla="*/ 259583 h 962967"/>
                <a:gd name="connsiteX3" fmla="*/ 2763297 w 3044650"/>
                <a:gd name="connsiteY3" fmla="*/ 581130 h 962967"/>
                <a:gd name="connsiteX4" fmla="*/ 3044650 w 3044650"/>
                <a:gd name="connsiteY4" fmla="*/ 962967 h 962967"/>
                <a:gd name="connsiteX0" fmla="*/ 0 w 3044650"/>
                <a:gd name="connsiteY0" fmla="*/ 14235 h 948732"/>
                <a:gd name="connsiteX1" fmla="*/ 813916 w 3044650"/>
                <a:gd name="connsiteY1" fmla="*/ 24284 h 948732"/>
                <a:gd name="connsiteX2" fmla="*/ 1776359 w 3044650"/>
                <a:gd name="connsiteY2" fmla="*/ 116284 h 948732"/>
                <a:gd name="connsiteX3" fmla="*/ 2763297 w 3044650"/>
                <a:gd name="connsiteY3" fmla="*/ 566895 h 948732"/>
                <a:gd name="connsiteX4" fmla="*/ 3044650 w 3044650"/>
                <a:gd name="connsiteY4" fmla="*/ 948732 h 948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50" h="948732">
                  <a:moveTo>
                    <a:pt x="0" y="14235"/>
                  </a:moveTo>
                  <a:cubicBezTo>
                    <a:pt x="274655" y="0"/>
                    <a:pt x="517856" y="7276"/>
                    <a:pt x="813916" y="24284"/>
                  </a:cubicBezTo>
                  <a:cubicBezTo>
                    <a:pt x="1109976" y="41292"/>
                    <a:pt x="1776359" y="116284"/>
                    <a:pt x="1776359" y="116284"/>
                  </a:cubicBezTo>
                  <a:cubicBezTo>
                    <a:pt x="2101256" y="206719"/>
                    <a:pt x="2551915" y="428154"/>
                    <a:pt x="2763297" y="566895"/>
                  </a:cubicBezTo>
                  <a:cubicBezTo>
                    <a:pt x="2974679" y="705636"/>
                    <a:pt x="3025391" y="816429"/>
                    <a:pt x="3044650" y="948732"/>
                  </a:cubicBezTo>
                </a:path>
              </a:pathLst>
            </a:custGeom>
            <a:noFill/>
            <a:ln w="38100" cap="flat" cmpd="sng" algn="ctr">
              <a:solidFill>
                <a:srgbClr val="FF33CC"/>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sp>
        <p:nvSpPr>
          <p:cNvPr id="13" name="灯片编号占位符 12"/>
          <p:cNvSpPr>
            <a:spLocks noGrp="1"/>
          </p:cNvSpPr>
          <p:nvPr>
            <p:ph type="sldNum" sz="quarter" idx="12"/>
          </p:nvPr>
        </p:nvSpPr>
        <p:spPr/>
        <p:txBody>
          <a:bodyPr/>
          <a:lstStyle/>
          <a:p>
            <a:fld id="{984997B5-D78A-4C2E-ABF1-257848657198}" type="slidenum">
              <a:rPr lang="en-US" altLang="zh-CN" smtClean="0"/>
              <a:pPr/>
              <a:t>66</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49" name="Group 229"/>
          <p:cNvGraphicFramePr>
            <a:graphicFrameLocks noGrp="1"/>
          </p:cNvGraphicFramePr>
          <p:nvPr/>
        </p:nvGraphicFramePr>
        <p:xfrm>
          <a:off x="1255899" y="1357298"/>
          <a:ext cx="5530679" cy="2791144"/>
        </p:xfrm>
        <a:graphic>
          <a:graphicData uri="http://schemas.openxmlformats.org/drawingml/2006/table">
            <a:tbl>
              <a:tblPr>
                <a:tableStyleId>{ED083AE6-46FA-4A59-8FB0-9F97EB10719F}</a:tableStyleId>
              </a:tblPr>
              <a:tblGrid>
                <a:gridCol w="1143008"/>
                <a:gridCol w="2496530"/>
                <a:gridCol w="1891141"/>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阶段</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磁带</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2</a:t>
                      </a: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3</a:t>
                      </a: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l7</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12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bl>
          </a:graphicData>
        </a:graphic>
      </p:graphicFrame>
      <p:grpSp>
        <p:nvGrpSpPr>
          <p:cNvPr id="2" name="组合 2"/>
          <p:cNvGrpSpPr/>
          <p:nvPr/>
        </p:nvGrpSpPr>
        <p:grpSpPr>
          <a:xfrm>
            <a:off x="2490250" y="2020336"/>
            <a:ext cx="3224758" cy="2051606"/>
            <a:chOff x="1285852" y="2020336"/>
            <a:chExt cx="3224758" cy="2051606"/>
          </a:xfrm>
        </p:grpSpPr>
        <p:sp>
          <p:nvSpPr>
            <p:cNvPr id="4" name="矩形 3"/>
            <p:cNvSpPr/>
            <p:nvPr/>
          </p:nvSpPr>
          <p:spPr bwMode="auto">
            <a:xfrm>
              <a:off x="1285852" y="2020336"/>
              <a:ext cx="714380" cy="1428760"/>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5" name="矩形 4"/>
            <p:cNvSpPr/>
            <p:nvPr/>
          </p:nvSpPr>
          <p:spPr bwMode="auto">
            <a:xfrm>
              <a:off x="3796230" y="3571876"/>
              <a:ext cx="714380" cy="500066"/>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6" name="任意多边形 5"/>
            <p:cNvSpPr/>
            <p:nvPr/>
          </p:nvSpPr>
          <p:spPr bwMode="auto">
            <a:xfrm>
              <a:off x="1999622" y="2713055"/>
              <a:ext cx="2082360" cy="858821"/>
            </a:xfrm>
            <a:custGeom>
              <a:avLst/>
              <a:gdLst>
                <a:gd name="connsiteX0" fmla="*/ 0 w 2773345"/>
                <a:gd name="connsiteY0" fmla="*/ 0 h 854110"/>
                <a:gd name="connsiteX1" fmla="*/ 1356527 w 2773345"/>
                <a:gd name="connsiteY1" fmla="*/ 100483 h 854110"/>
                <a:gd name="connsiteX2" fmla="*/ 2361363 w 2773345"/>
                <a:gd name="connsiteY2" fmla="*/ 482321 h 854110"/>
                <a:gd name="connsiteX3" fmla="*/ 2773345 w 2773345"/>
                <a:gd name="connsiteY3" fmla="*/ 854110 h 854110"/>
                <a:gd name="connsiteX0" fmla="*/ 0 w 2506148"/>
                <a:gd name="connsiteY0" fmla="*/ 0 h 930259"/>
                <a:gd name="connsiteX1" fmla="*/ 1356527 w 2506148"/>
                <a:gd name="connsiteY1" fmla="*/ 100483 h 930259"/>
                <a:gd name="connsiteX2" fmla="*/ 2361363 w 2506148"/>
                <a:gd name="connsiteY2" fmla="*/ 482321 h 930259"/>
                <a:gd name="connsiteX3" fmla="*/ 2225236 w 2506148"/>
                <a:gd name="connsiteY3" fmla="*/ 930259 h 930259"/>
                <a:gd name="connsiteX0" fmla="*/ 0 w 2225236"/>
                <a:gd name="connsiteY0" fmla="*/ 0 h 930259"/>
                <a:gd name="connsiteX1" fmla="*/ 1356527 w 2225236"/>
                <a:gd name="connsiteY1" fmla="*/ 100483 h 930259"/>
                <a:gd name="connsiteX2" fmla="*/ 1796608 w 2225236"/>
                <a:gd name="connsiteY2" fmla="*/ 287317 h 930259"/>
                <a:gd name="connsiteX3" fmla="*/ 2225236 w 2225236"/>
                <a:gd name="connsiteY3" fmla="*/ 930259 h 930259"/>
                <a:gd name="connsiteX0" fmla="*/ 0 w 2225236"/>
                <a:gd name="connsiteY0" fmla="*/ 0 h 930259"/>
                <a:gd name="connsiteX1" fmla="*/ 1356527 w 2225236"/>
                <a:gd name="connsiteY1" fmla="*/ 100483 h 930259"/>
                <a:gd name="connsiteX2" fmla="*/ 1939484 w 2225236"/>
                <a:gd name="connsiteY2" fmla="*/ 358755 h 930259"/>
                <a:gd name="connsiteX3" fmla="*/ 2225236 w 2225236"/>
                <a:gd name="connsiteY3" fmla="*/ 930259 h 930259"/>
                <a:gd name="connsiteX0" fmla="*/ 0 w 2082360"/>
                <a:gd name="connsiteY0" fmla="*/ 0 h 858821"/>
                <a:gd name="connsiteX1" fmla="*/ 1356527 w 2082360"/>
                <a:gd name="connsiteY1" fmla="*/ 100483 h 858821"/>
                <a:gd name="connsiteX2" fmla="*/ 1939484 w 2082360"/>
                <a:gd name="connsiteY2" fmla="*/ 358755 h 858821"/>
                <a:gd name="connsiteX3" fmla="*/ 2082360 w 2082360"/>
                <a:gd name="connsiteY3" fmla="*/ 858821 h 858821"/>
              </a:gdLst>
              <a:ahLst/>
              <a:cxnLst>
                <a:cxn ang="0">
                  <a:pos x="connsiteX0" y="connsiteY0"/>
                </a:cxn>
                <a:cxn ang="0">
                  <a:pos x="connsiteX1" y="connsiteY1"/>
                </a:cxn>
                <a:cxn ang="0">
                  <a:pos x="connsiteX2" y="connsiteY2"/>
                </a:cxn>
                <a:cxn ang="0">
                  <a:pos x="connsiteX3" y="connsiteY3"/>
                </a:cxn>
              </a:cxnLst>
              <a:rect l="l" t="t" r="r" b="b"/>
              <a:pathLst>
                <a:path w="2082360" h="858821">
                  <a:moveTo>
                    <a:pt x="0" y="0"/>
                  </a:moveTo>
                  <a:cubicBezTo>
                    <a:pt x="481483" y="10048"/>
                    <a:pt x="1033280" y="40691"/>
                    <a:pt x="1356527" y="100483"/>
                  </a:cubicBezTo>
                  <a:cubicBezTo>
                    <a:pt x="1679774" y="160276"/>
                    <a:pt x="1818512" y="232365"/>
                    <a:pt x="1939484" y="358755"/>
                  </a:cubicBezTo>
                  <a:cubicBezTo>
                    <a:pt x="2060456" y="485145"/>
                    <a:pt x="1994437" y="735729"/>
                    <a:pt x="2082360" y="858821"/>
                  </a:cubicBezTo>
                </a:path>
              </a:pathLst>
            </a:custGeom>
            <a:noFill/>
            <a:ln w="38100" cap="flat" cmpd="sng" algn="ctr">
              <a:solidFill>
                <a:srgbClr val="FF33CC"/>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sp>
        <p:nvSpPr>
          <p:cNvPr id="8" name="灯片编号占位符 7"/>
          <p:cNvSpPr>
            <a:spLocks noGrp="1"/>
          </p:cNvSpPr>
          <p:nvPr>
            <p:ph type="sldNum" sz="quarter" idx="12"/>
          </p:nvPr>
        </p:nvSpPr>
        <p:spPr/>
        <p:txBody>
          <a:bodyPr/>
          <a:lstStyle/>
          <a:p>
            <a:fld id="{984997B5-D78A-4C2E-ABF1-257848657198}" type="slidenum">
              <a:rPr lang="en-US" altLang="zh-CN" smtClean="0"/>
              <a:pPr/>
              <a:t>67</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49" name="Group 229"/>
          <p:cNvGraphicFramePr>
            <a:graphicFrameLocks noGrp="1"/>
          </p:cNvGraphicFramePr>
          <p:nvPr/>
        </p:nvGraphicFramePr>
        <p:xfrm>
          <a:off x="639110" y="718819"/>
          <a:ext cx="4790146" cy="2781619"/>
        </p:xfrm>
        <a:graphic>
          <a:graphicData uri="http://schemas.openxmlformats.org/drawingml/2006/table">
            <a:tbl>
              <a:tblPr>
                <a:tableStyleId>{ED083AE6-46FA-4A59-8FB0-9F97EB10719F}</a:tableStyleId>
              </a:tblPr>
              <a:tblGrid>
                <a:gridCol w="1143008"/>
                <a:gridCol w="1891141"/>
                <a:gridCol w="1755997"/>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阶段</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磁带</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3</a:t>
                      </a: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4</a:t>
                      </a: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8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12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8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空</a:t>
                      </a:r>
                      <a:endParaRPr kumimoji="1"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bl>
          </a:graphicData>
        </a:graphic>
      </p:graphicFrame>
      <p:grpSp>
        <p:nvGrpSpPr>
          <p:cNvPr id="2" name="组合 7"/>
          <p:cNvGrpSpPr/>
          <p:nvPr/>
        </p:nvGrpSpPr>
        <p:grpSpPr>
          <a:xfrm>
            <a:off x="1928794" y="1361761"/>
            <a:ext cx="3000396" cy="2000264"/>
            <a:chOff x="2857488" y="2000240"/>
            <a:chExt cx="3000396" cy="2000264"/>
          </a:xfrm>
        </p:grpSpPr>
        <p:grpSp>
          <p:nvGrpSpPr>
            <p:cNvPr id="3" name="组合 2"/>
            <p:cNvGrpSpPr/>
            <p:nvPr/>
          </p:nvGrpSpPr>
          <p:grpSpPr>
            <a:xfrm>
              <a:off x="2857488" y="2000240"/>
              <a:ext cx="3000396" cy="2000264"/>
              <a:chOff x="1285852" y="1448832"/>
              <a:chExt cx="3000396" cy="2000264"/>
            </a:xfrm>
          </p:grpSpPr>
          <p:sp>
            <p:nvSpPr>
              <p:cNvPr id="4" name="矩形 3"/>
              <p:cNvSpPr/>
              <p:nvPr/>
            </p:nvSpPr>
            <p:spPr bwMode="auto">
              <a:xfrm>
                <a:off x="1285852" y="2020336"/>
                <a:ext cx="714380" cy="1428760"/>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5" name="矩形 4"/>
              <p:cNvSpPr/>
              <p:nvPr/>
            </p:nvSpPr>
            <p:spPr bwMode="auto">
              <a:xfrm>
                <a:off x="3571868" y="1448832"/>
                <a:ext cx="714380" cy="500066"/>
              </a:xfrm>
              <a:prstGeom prst="rect">
                <a:avLst/>
              </a:prstGeom>
              <a:solidFill>
                <a:srgbClr val="00B0F0">
                  <a:alpha val="16000"/>
                </a:srgbClr>
              </a:solid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sp>
          <p:nvSpPr>
            <p:cNvPr id="7" name="任意多边形 6"/>
            <p:cNvSpPr/>
            <p:nvPr/>
          </p:nvSpPr>
          <p:spPr bwMode="auto">
            <a:xfrm>
              <a:off x="3567165" y="2512088"/>
              <a:ext cx="1758461" cy="885929"/>
            </a:xfrm>
            <a:custGeom>
              <a:avLst/>
              <a:gdLst>
                <a:gd name="connsiteX0" fmla="*/ 0 w 1758461"/>
                <a:gd name="connsiteY0" fmla="*/ 844061 h 885929"/>
                <a:gd name="connsiteX1" fmla="*/ 854110 w 1758461"/>
                <a:gd name="connsiteY1" fmla="*/ 834013 h 885929"/>
                <a:gd name="connsiteX2" fmla="*/ 1607736 w 1758461"/>
                <a:gd name="connsiteY2" fmla="*/ 532563 h 885929"/>
                <a:gd name="connsiteX3" fmla="*/ 1758461 w 1758461"/>
                <a:gd name="connsiteY3" fmla="*/ 0 h 885929"/>
              </a:gdLst>
              <a:ahLst/>
              <a:cxnLst>
                <a:cxn ang="0">
                  <a:pos x="connsiteX0" y="connsiteY0"/>
                </a:cxn>
                <a:cxn ang="0">
                  <a:pos x="connsiteX1" y="connsiteY1"/>
                </a:cxn>
                <a:cxn ang="0">
                  <a:pos x="connsiteX2" y="connsiteY2"/>
                </a:cxn>
                <a:cxn ang="0">
                  <a:pos x="connsiteX3" y="connsiteY3"/>
                </a:cxn>
              </a:cxnLst>
              <a:rect l="l" t="t" r="r" b="b"/>
              <a:pathLst>
                <a:path w="1758461" h="885929">
                  <a:moveTo>
                    <a:pt x="0" y="844061"/>
                  </a:moveTo>
                  <a:cubicBezTo>
                    <a:pt x="293077" y="864995"/>
                    <a:pt x="586154" y="885929"/>
                    <a:pt x="854110" y="834013"/>
                  </a:cubicBezTo>
                  <a:cubicBezTo>
                    <a:pt x="1122066" y="782097"/>
                    <a:pt x="1457011" y="671565"/>
                    <a:pt x="1607736" y="532563"/>
                  </a:cubicBezTo>
                  <a:cubicBezTo>
                    <a:pt x="1758461" y="393561"/>
                    <a:pt x="1758461" y="196780"/>
                    <a:pt x="1758461" y="0"/>
                  </a:cubicBezTo>
                </a:path>
              </a:pathLst>
            </a:custGeom>
            <a:noFill/>
            <a:ln w="38100" cap="flat" cmpd="sng" algn="ctr">
              <a:solidFill>
                <a:srgbClr val="FF33CC"/>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grpSp>
        <p:nvGrpSpPr>
          <p:cNvPr id="6" name="组合 11"/>
          <p:cNvGrpSpPr/>
          <p:nvPr/>
        </p:nvGrpSpPr>
        <p:grpSpPr>
          <a:xfrm>
            <a:off x="5572132" y="1428736"/>
            <a:ext cx="2571768" cy="369332"/>
            <a:chOff x="5572132" y="1428736"/>
            <a:chExt cx="2571768" cy="369332"/>
          </a:xfrm>
        </p:grpSpPr>
        <p:sp>
          <p:nvSpPr>
            <p:cNvPr id="10" name="TextBox 9"/>
            <p:cNvSpPr txBox="1"/>
            <p:nvPr/>
          </p:nvSpPr>
          <p:spPr>
            <a:xfrm>
              <a:off x="6000760" y="1428736"/>
              <a:ext cx="2143140" cy="369332"/>
            </a:xfrm>
            <a:prstGeom prst="rect">
              <a:avLst/>
            </a:prstGeom>
            <a:noFill/>
          </p:spPr>
          <p:txBody>
            <a:bodyPr wrap="square" rtlCol="0">
              <a:spAutoFit/>
            </a:bodyPr>
            <a:lstStyle/>
            <a:p>
              <a:pPr algn="l"/>
              <a:r>
                <a:rPr lang="zh-CN" altLang="en-US" sz="1800" smtClean="0">
                  <a:solidFill>
                    <a:srgbClr val="0000FF"/>
                  </a:solidFill>
                  <a:latin typeface="微软雅黑" pitchFamily="34" charset="-122"/>
                  <a:ea typeface="微软雅黑" pitchFamily="34" charset="-122"/>
                </a:rPr>
                <a:t>整个排序后的结果</a:t>
              </a:r>
              <a:endParaRPr lang="zh-CN" altLang="en-US" sz="1800">
                <a:solidFill>
                  <a:srgbClr val="0000FF"/>
                </a:solidFill>
                <a:latin typeface="微软雅黑" pitchFamily="34" charset="-122"/>
                <a:ea typeface="微软雅黑" pitchFamily="34" charset="-122"/>
              </a:endParaRPr>
            </a:p>
          </p:txBody>
        </p:sp>
        <p:sp>
          <p:nvSpPr>
            <p:cNvPr id="11" name="左箭头 10"/>
            <p:cNvSpPr/>
            <p:nvPr/>
          </p:nvSpPr>
          <p:spPr bwMode="auto">
            <a:xfrm>
              <a:off x="5572132" y="1500174"/>
              <a:ext cx="357190" cy="214314"/>
            </a:xfrm>
            <a:prstGeom prst="leftArrow">
              <a:avLst/>
            </a:prstGeom>
            <a:ln>
              <a:headEnd type="none" w="med" len="med"/>
              <a:tailEnd type="arrow"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sp>
        <p:nvSpPr>
          <p:cNvPr id="12" name="灯片编号占位符 11"/>
          <p:cNvSpPr>
            <a:spLocks noGrp="1"/>
          </p:cNvSpPr>
          <p:nvPr>
            <p:ph type="sldNum" sz="quarter" idx="12"/>
          </p:nvPr>
        </p:nvSpPr>
        <p:spPr/>
        <p:txBody>
          <a:bodyPr/>
          <a:lstStyle/>
          <a:p>
            <a:fld id="{984997B5-D78A-4C2E-ABF1-257848657198}" type="slidenum">
              <a:rPr lang="en-US" altLang="zh-CN" smtClean="0"/>
              <a:pPr/>
              <a:t>68</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29"/>
          <p:cNvGraphicFramePr>
            <a:graphicFrameLocks noGrp="1"/>
          </p:cNvGraphicFramePr>
          <p:nvPr/>
        </p:nvGraphicFramePr>
        <p:xfrm>
          <a:off x="71406" y="1059404"/>
          <a:ext cx="8929717" cy="2789873"/>
        </p:xfrm>
        <a:graphic>
          <a:graphicData uri="http://schemas.openxmlformats.org/drawingml/2006/table">
            <a:tbl>
              <a:tblPr>
                <a:tableStyleId>{ED083AE6-46FA-4A59-8FB0-9F97EB10719F}</a:tableStyleId>
              </a:tblPr>
              <a:tblGrid>
                <a:gridCol w="737993"/>
                <a:gridCol w="2691031"/>
                <a:gridCol w="2643206"/>
                <a:gridCol w="1143008"/>
                <a:gridCol w="857256"/>
                <a:gridCol w="857223"/>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阶段</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磁带</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22860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初始时</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11430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1</a:t>
                      </a: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114300" algn="ctr" defTabSz="914400" rtl="0" eaLnBrk="0" fontAlgn="base" latinLnBrk="0" hangingPunct="0">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2</a:t>
                      </a: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3</a:t>
                      </a: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第</a:t>
                      </a:r>
                      <a:r>
                        <a:rPr kumimoji="1" lang="en-US" altLang="zh-CN"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4</a:t>
                      </a: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归并后</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7</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10</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13</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15</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17</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13</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15</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17</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l7</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5</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8</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11</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14</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16</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14</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16</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空</a:t>
                      </a:r>
                      <a:endParaRPr kumimoji="1"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12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6</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9</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l2</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空</a:t>
                      </a:r>
                      <a:endParaRPr kumimoji="1"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T</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空</a:t>
                      </a:r>
                      <a:endParaRPr kumimoji="1"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 S</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1"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1"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空</a:t>
                      </a:r>
                      <a:endParaRPr kumimoji="1"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bl>
          </a:graphicData>
        </a:graphic>
      </p:graphicFrame>
      <p:sp>
        <p:nvSpPr>
          <p:cNvPr id="4" name="TextBox 3"/>
          <p:cNvSpPr txBox="1"/>
          <p:nvPr/>
        </p:nvSpPr>
        <p:spPr>
          <a:xfrm>
            <a:off x="428596" y="428604"/>
            <a:ext cx="3500462"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华文中宋" pitchFamily="2" charset="-122"/>
                <a:cs typeface="Consolas" pitchFamily="49" charset="0"/>
              </a:rPr>
              <a:t>整个排序过程（</a:t>
            </a:r>
            <a:r>
              <a:rPr lang="en-US" altLang="zh-CN" sz="1800" i="1" smtClean="0">
                <a:solidFill>
                  <a:srgbClr val="0000FF"/>
                </a:solidFill>
                <a:latin typeface="Consolas" pitchFamily="49" charset="0"/>
                <a:ea typeface="华文中宋" pitchFamily="2" charset="-122"/>
                <a:cs typeface="Consolas" pitchFamily="49" charset="0"/>
              </a:rPr>
              <a:t>k</a:t>
            </a:r>
            <a:r>
              <a:rPr lang="en-US" altLang="zh-CN" sz="1800" smtClean="0">
                <a:solidFill>
                  <a:srgbClr val="0000FF"/>
                </a:solidFill>
                <a:latin typeface="Consolas" pitchFamily="49" charset="0"/>
                <a:ea typeface="华文中宋" pitchFamily="2" charset="-122"/>
                <a:cs typeface="Consolas" pitchFamily="49" charset="0"/>
              </a:rPr>
              <a:t>=3</a:t>
            </a:r>
            <a:r>
              <a:rPr lang="zh-CN" altLang="en-US" sz="1800" smtClean="0">
                <a:solidFill>
                  <a:srgbClr val="0000FF"/>
                </a:solidFill>
                <a:latin typeface="Consolas" pitchFamily="49" charset="0"/>
                <a:ea typeface="华文中宋" pitchFamily="2" charset="-122"/>
                <a:cs typeface="Consolas" pitchFamily="49" charset="0"/>
              </a:rPr>
              <a:t>）</a:t>
            </a:r>
            <a:endParaRPr lang="zh-CN" altLang="en-US" sz="1800">
              <a:solidFill>
                <a:srgbClr val="0000FF"/>
              </a:solidFill>
              <a:latin typeface="Consolas" pitchFamily="49" charset="0"/>
              <a:ea typeface="华文中宋" pitchFamily="2" charset="-122"/>
              <a:cs typeface="Consolas" pitchFamily="49" charset="0"/>
            </a:endParaRPr>
          </a:p>
        </p:txBody>
      </p:sp>
      <p:grpSp>
        <p:nvGrpSpPr>
          <p:cNvPr id="7" name="组合 6"/>
          <p:cNvGrpSpPr/>
          <p:nvPr/>
        </p:nvGrpSpPr>
        <p:grpSpPr>
          <a:xfrm>
            <a:off x="357158" y="2714620"/>
            <a:ext cx="8501122" cy="1726654"/>
            <a:chOff x="357158" y="4000504"/>
            <a:chExt cx="8501122" cy="1726654"/>
          </a:xfrm>
        </p:grpSpPr>
        <p:sp>
          <p:nvSpPr>
            <p:cNvPr id="3" name="TextBox 2"/>
            <p:cNvSpPr txBox="1"/>
            <p:nvPr/>
          </p:nvSpPr>
          <p:spPr>
            <a:xfrm>
              <a:off x="357158" y="5357826"/>
              <a:ext cx="8501122" cy="369332"/>
            </a:xfrm>
            <a:prstGeom prst="rect">
              <a:avLst/>
            </a:prstGeom>
            <a:noFill/>
          </p:spPr>
          <p:txBody>
            <a:bodyPr wrap="square" rtlCol="0">
              <a:spAutoFit/>
            </a:bodyPr>
            <a:lstStyle/>
            <a:p>
              <a:pPr algn="l"/>
              <a:r>
                <a:rPr lang="zh-CN" altLang="en-US" sz="1800" smtClean="0">
                  <a:solidFill>
                    <a:srgbClr val="0000FF"/>
                  </a:solidFill>
                  <a:latin typeface="方正启体简体" pitchFamily="65" charset="-122"/>
                  <a:ea typeface="方正启体简体" pitchFamily="65" charset="-122"/>
                </a:rPr>
                <a:t>为了使归并的趟数达到最少，必须</a:t>
              </a:r>
              <a:r>
                <a:rPr lang="zh-CN" altLang="en-US" sz="1800" smtClean="0">
                  <a:solidFill>
                    <a:srgbClr val="C00000"/>
                  </a:solidFill>
                  <a:latin typeface="方正启体简体" pitchFamily="65" charset="-122"/>
                  <a:ea typeface="方正启体简体" pitchFamily="65" charset="-122"/>
                </a:rPr>
                <a:t>合理地分配</a:t>
              </a:r>
              <a:r>
                <a:rPr lang="zh-CN" altLang="en-US" sz="1800" smtClean="0">
                  <a:solidFill>
                    <a:srgbClr val="0000FF"/>
                  </a:solidFill>
                  <a:latin typeface="方正启体简体" pitchFamily="65" charset="-122"/>
                  <a:ea typeface="方正启体简体" pitchFamily="65" charset="-122"/>
                </a:rPr>
                <a:t>各磁带上初始归并段的段数。</a:t>
              </a:r>
              <a:endParaRPr lang="zh-CN" altLang="en-US" sz="1800">
                <a:solidFill>
                  <a:srgbClr val="0000FF"/>
                </a:solidFill>
                <a:latin typeface="方正启体简体" pitchFamily="65" charset="-122"/>
                <a:ea typeface="方正启体简体" pitchFamily="65" charset="-122"/>
              </a:endParaRPr>
            </a:p>
          </p:txBody>
        </p:sp>
        <p:sp>
          <p:nvSpPr>
            <p:cNvPr id="6" name="下箭头 5"/>
            <p:cNvSpPr/>
            <p:nvPr/>
          </p:nvSpPr>
          <p:spPr bwMode="auto">
            <a:xfrm>
              <a:off x="4286248" y="4000504"/>
              <a:ext cx="214314" cy="357190"/>
            </a:xfrm>
            <a:prstGeom prst="downArrow">
              <a:avLst/>
            </a:prstGeom>
            <a:ln>
              <a:headEnd type="none" w="med" len="med"/>
              <a:tailEnd type="arrow"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grpSp>
        <p:nvGrpSpPr>
          <p:cNvPr id="11" name="组合 12"/>
          <p:cNvGrpSpPr/>
          <p:nvPr/>
        </p:nvGrpSpPr>
        <p:grpSpPr>
          <a:xfrm>
            <a:off x="857224" y="4000504"/>
            <a:ext cx="2500330" cy="1928826"/>
            <a:chOff x="1000100" y="4000504"/>
            <a:chExt cx="2500330" cy="1928826"/>
          </a:xfrm>
        </p:grpSpPr>
        <p:grpSp>
          <p:nvGrpSpPr>
            <p:cNvPr id="13" name="组合 10"/>
            <p:cNvGrpSpPr/>
            <p:nvPr/>
          </p:nvGrpSpPr>
          <p:grpSpPr>
            <a:xfrm>
              <a:off x="1428728" y="4000504"/>
              <a:ext cx="2071702" cy="1928826"/>
              <a:chOff x="1428728" y="4000504"/>
              <a:chExt cx="2071702" cy="1928826"/>
            </a:xfrm>
          </p:grpSpPr>
          <p:sp>
            <p:nvSpPr>
              <p:cNvPr id="5" name="TextBox 4"/>
              <p:cNvSpPr txBox="1"/>
              <p:nvPr/>
            </p:nvSpPr>
            <p:spPr>
              <a:xfrm>
                <a:off x="1428728" y="4000504"/>
                <a:ext cx="2071702"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33CC"/>
                    </a:solidFill>
                    <a:latin typeface="Consolas" pitchFamily="49" charset="0"/>
                    <a:ea typeface="仿宋" pitchFamily="49" charset="-122"/>
                    <a:cs typeface="Consolas" pitchFamily="49" charset="0"/>
                  </a:rPr>
                  <a:t>7</a:t>
                </a:r>
                <a:r>
                  <a:rPr lang="zh-CN" altLang="en-US" sz="1800" smtClean="0">
                    <a:solidFill>
                      <a:srgbClr val="FF33CC"/>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有序段</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1428728" y="4488428"/>
                <a:ext cx="2071702"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33CC"/>
                    </a:solidFill>
                    <a:latin typeface="Consolas" pitchFamily="49" charset="0"/>
                    <a:ea typeface="仿宋" pitchFamily="49" charset="-122"/>
                    <a:cs typeface="Consolas" pitchFamily="49" charset="0"/>
                  </a:rPr>
                  <a:t>6</a:t>
                </a:r>
                <a:r>
                  <a:rPr lang="zh-CN" altLang="en-US" sz="1800" smtClean="0">
                    <a:solidFill>
                      <a:srgbClr val="FF33CC"/>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有序段</a:t>
                </a:r>
                <a:endParaRPr lang="zh-CN" altLang="en-US" sz="18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1428728" y="5000636"/>
                <a:ext cx="2071702"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33CC"/>
                    </a:solidFill>
                    <a:latin typeface="Consolas" pitchFamily="49" charset="0"/>
                    <a:ea typeface="仿宋" pitchFamily="49" charset="-122"/>
                    <a:cs typeface="Consolas" pitchFamily="49" charset="0"/>
                  </a:rPr>
                  <a:t>4</a:t>
                </a:r>
                <a:r>
                  <a:rPr lang="zh-CN" altLang="en-US" sz="1800" smtClean="0">
                    <a:solidFill>
                      <a:srgbClr val="FF33CC"/>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有序段</a:t>
                </a:r>
                <a:endParaRPr lang="zh-CN" altLang="en-US"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1428728" y="5559998"/>
                <a:ext cx="2071702"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33CC"/>
                    </a:solidFill>
                    <a:latin typeface="Consolas" pitchFamily="49" charset="0"/>
                    <a:ea typeface="仿宋" pitchFamily="49" charset="-122"/>
                    <a:cs typeface="Consolas" pitchFamily="49" charset="0"/>
                  </a:rPr>
                  <a:t>0</a:t>
                </a:r>
                <a:r>
                  <a:rPr lang="zh-CN" altLang="en-US" sz="1800" smtClean="0">
                    <a:solidFill>
                      <a:srgbClr val="FF33CC"/>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有序段</a:t>
                </a:r>
                <a:endParaRPr lang="zh-CN" altLang="en-US" sz="1800">
                  <a:solidFill>
                    <a:srgbClr val="0000FF"/>
                  </a:solidFill>
                  <a:latin typeface="Consolas" pitchFamily="49" charset="0"/>
                  <a:ea typeface="仿宋" pitchFamily="49" charset="-122"/>
                  <a:cs typeface="Consolas" pitchFamily="49" charset="0"/>
                </a:endParaRPr>
              </a:p>
            </p:txBody>
          </p:sp>
        </p:grpSp>
        <p:sp>
          <p:nvSpPr>
            <p:cNvPr id="12" name="左弧形箭头 11"/>
            <p:cNvSpPr/>
            <p:nvPr/>
          </p:nvSpPr>
          <p:spPr bwMode="auto">
            <a:xfrm>
              <a:off x="1000100" y="4214818"/>
              <a:ext cx="285752" cy="928694"/>
            </a:xfrm>
            <a:prstGeom prst="curved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sp>
        <p:nvSpPr>
          <p:cNvPr id="15" name="灯片编号占位符 14"/>
          <p:cNvSpPr>
            <a:spLocks noGrp="1"/>
          </p:cNvSpPr>
          <p:nvPr>
            <p:ph type="sldNum" sz="quarter" idx="12"/>
          </p:nvPr>
        </p:nvSpPr>
        <p:spPr/>
        <p:txBody>
          <a:bodyPr/>
          <a:lstStyle/>
          <a:p>
            <a:fld id="{61B62B3A-2870-408C-9F18-2C674C90AA9B}" type="slidenum">
              <a:rPr lang="en-US" altLang="zh-CN" smtClean="0"/>
              <a:pPr/>
              <a:t>69</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29058" y="2571744"/>
            <a:ext cx="714380" cy="369332"/>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2" name="圆角矩形 11"/>
          <p:cNvSpPr/>
          <p:nvPr/>
        </p:nvSpPr>
        <p:spPr bwMode="auto">
          <a:xfrm>
            <a:off x="3571868" y="1571612"/>
            <a:ext cx="1428760" cy="92869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zh-CN" altLang="en-US" sz="1800" smtClean="0">
                <a:solidFill>
                  <a:srgbClr val="0000FF"/>
                </a:solidFill>
                <a:latin typeface="Consolas" pitchFamily="49" charset="0"/>
                <a:ea typeface="楷体" pitchFamily="49" charset="-122"/>
                <a:cs typeface="Consolas" pitchFamily="49" charset="0"/>
              </a:rPr>
              <a:t>内存</a:t>
            </a:r>
            <a:endParaRPr lang="zh-CN" altLang="en-US" sz="1800">
              <a:solidFill>
                <a:srgbClr val="0000FF"/>
              </a:solidFill>
              <a:latin typeface="Consolas" pitchFamily="49" charset="0"/>
              <a:ea typeface="楷体" pitchFamily="49" charset="-122"/>
              <a:cs typeface="Consolas" pitchFamily="49" charset="0"/>
            </a:endParaRPr>
          </a:p>
        </p:txBody>
      </p:sp>
      <p:sp>
        <p:nvSpPr>
          <p:cNvPr id="13" name="圆柱形 12"/>
          <p:cNvSpPr/>
          <p:nvPr/>
        </p:nvSpPr>
        <p:spPr bwMode="auto">
          <a:xfrm>
            <a:off x="1785918" y="2357430"/>
            <a:ext cx="1071570" cy="857256"/>
          </a:xfrm>
          <a:prstGeom prst="ca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rtlCol="0" anchor="ctr"/>
          <a:lstStyle/>
          <a:p>
            <a:r>
              <a:rPr lang="en-US" altLang="zh-CN" sz="1600" smtClean="0">
                <a:latin typeface="Consolas" pitchFamily="49" charset="0"/>
                <a:ea typeface="楷体" pitchFamily="49" charset="-122"/>
                <a:cs typeface="Consolas" pitchFamily="49" charset="0"/>
              </a:rPr>
              <a:t>abc1.dat</a:t>
            </a:r>
          </a:p>
          <a:p>
            <a:r>
              <a:rPr lang="en-US" altLang="zh-CN" sz="1600" smtClean="0">
                <a:latin typeface="Consolas" pitchFamily="49" charset="0"/>
                <a:ea typeface="楷体" pitchFamily="49" charset="-122"/>
                <a:cs typeface="Consolas" pitchFamily="49" charset="0"/>
              </a:rPr>
              <a:t>abc2.dat</a:t>
            </a:r>
            <a:endParaRPr lang="zh-CN" altLang="en-US" sz="1600">
              <a:latin typeface="Consolas" pitchFamily="49" charset="0"/>
              <a:cs typeface="Consolas" pitchFamily="49" charset="0"/>
            </a:endParaRPr>
          </a:p>
        </p:txBody>
      </p:sp>
      <p:sp>
        <p:nvSpPr>
          <p:cNvPr id="14" name="圆角右箭头 13"/>
          <p:cNvSpPr/>
          <p:nvPr/>
        </p:nvSpPr>
        <p:spPr bwMode="auto">
          <a:xfrm>
            <a:off x="2714612" y="1857364"/>
            <a:ext cx="714380" cy="428628"/>
          </a:xfrm>
          <a:prstGeom prst="ben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5857916" y="2059536"/>
            <a:ext cx="3071802" cy="369332"/>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abc12.dat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3</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4</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5</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6</a:t>
            </a:r>
            <a:r>
              <a:rPr lang="en-US" altLang="zh-CN" sz="1800" smtClean="0">
                <a:solidFill>
                  <a:srgbClr val="3333CC"/>
                </a:solidFill>
                <a:latin typeface="Consolas" pitchFamily="49" charset="0"/>
                <a:cs typeface="Consolas" pitchFamily="49" charset="0"/>
              </a:rPr>
              <a:t>                   </a:t>
            </a:r>
          </a:p>
        </p:txBody>
      </p:sp>
      <p:sp>
        <p:nvSpPr>
          <p:cNvPr id="16" name="右箭头 15"/>
          <p:cNvSpPr/>
          <p:nvPr/>
        </p:nvSpPr>
        <p:spPr bwMode="auto">
          <a:xfrm>
            <a:off x="5214942" y="2071678"/>
            <a:ext cx="571504" cy="285752"/>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7" name="TextBox 16"/>
          <p:cNvSpPr txBox="1"/>
          <p:nvPr/>
        </p:nvSpPr>
        <p:spPr>
          <a:xfrm>
            <a:off x="214282" y="500042"/>
            <a:ext cx="4857784" cy="369332"/>
          </a:xfrm>
          <a:prstGeom prst="rect">
            <a:avLst/>
          </a:prstGeom>
          <a:noFill/>
        </p:spPr>
        <p:txBody>
          <a:bodyPr wrap="square" rtlCol="0">
            <a:spAutoFit/>
          </a:bodyPr>
          <a:lstStyle/>
          <a:p>
            <a:pPr algn="l"/>
            <a:r>
              <a:rPr kumimoji="1" lang="zh-CN" altLang="en-US" sz="1800" smtClean="0">
                <a:solidFill>
                  <a:srgbClr val="FF0000"/>
                </a:solidFill>
                <a:latin typeface="Consolas" pitchFamily="49" charset="0"/>
                <a:ea typeface="仿宋" pitchFamily="49" charset="-122"/>
                <a:cs typeface="Consolas" pitchFamily="49" charset="0"/>
              </a:rPr>
              <a:t>（</a:t>
            </a:r>
            <a:r>
              <a:rPr kumimoji="1" lang="en-US" altLang="zh-CN" sz="1800" smtClean="0">
                <a:solidFill>
                  <a:srgbClr val="FF0000"/>
                </a:solidFill>
                <a:latin typeface="Consolas" pitchFamily="49" charset="0"/>
                <a:ea typeface="仿宋" pitchFamily="49" charset="-122"/>
                <a:cs typeface="Consolas" pitchFamily="49" charset="0"/>
              </a:rPr>
              <a:t>2</a:t>
            </a:r>
            <a:r>
              <a:rPr kumimoji="1" lang="zh-CN" altLang="en-US" sz="1800" smtClean="0">
                <a:solidFill>
                  <a:srgbClr val="FF0000"/>
                </a:solidFill>
                <a:latin typeface="Consolas" pitchFamily="49" charset="0"/>
                <a:ea typeface="仿宋" pitchFamily="49" charset="-122"/>
                <a:cs typeface="Consolas" pitchFamily="49" charset="0"/>
              </a:rPr>
              <a:t>）多路归并：</a:t>
            </a:r>
            <a:r>
              <a:rPr kumimoji="1" lang="en-US" altLang="zh-CN" sz="1800" i="1" smtClean="0">
                <a:solidFill>
                  <a:srgbClr val="FF0000"/>
                </a:solidFill>
                <a:latin typeface="Consolas" pitchFamily="49" charset="0"/>
                <a:ea typeface="仿宋" pitchFamily="49" charset="-122"/>
                <a:cs typeface="Consolas" pitchFamily="49" charset="0"/>
              </a:rPr>
              <a:t>w</a:t>
            </a:r>
            <a:r>
              <a:rPr kumimoji="1" lang="en-US" altLang="zh-CN" sz="1800" smtClean="0">
                <a:solidFill>
                  <a:srgbClr val="FF0000"/>
                </a:solidFill>
                <a:latin typeface="Consolas" pitchFamily="49" charset="0"/>
                <a:ea typeface="仿宋" pitchFamily="49" charset="-122"/>
                <a:cs typeface="Consolas" pitchFamily="49" charset="0"/>
              </a:rPr>
              <a:t>=2 </a:t>
            </a:r>
            <a:r>
              <a:rPr kumimoji="1" lang="zh-CN" altLang="en-US" sz="1800" smtClean="0">
                <a:solidFill>
                  <a:srgbClr val="FF0000"/>
                </a:solidFill>
                <a:latin typeface="Consolas" pitchFamily="49" charset="0"/>
                <a:ea typeface="仿宋" pitchFamily="49" charset="-122"/>
                <a:cs typeface="Consolas" pitchFamily="49" charset="0"/>
                <a:sym typeface="Wingdings"/>
              </a:rPr>
              <a:t> </a:t>
            </a:r>
            <a:r>
              <a:rPr kumimoji="1" lang="en-US" altLang="zh-CN" sz="1800" smtClean="0">
                <a:solidFill>
                  <a:srgbClr val="FF0000"/>
                </a:solidFill>
                <a:latin typeface="Consolas" pitchFamily="49" charset="0"/>
                <a:ea typeface="仿宋" pitchFamily="49" charset="-122"/>
                <a:cs typeface="Consolas" pitchFamily="49" charset="0"/>
                <a:sym typeface="Wingdings"/>
              </a:rPr>
              <a:t>2</a:t>
            </a:r>
            <a:r>
              <a:rPr kumimoji="1" lang="zh-CN" altLang="en-US" sz="1800" smtClean="0">
                <a:solidFill>
                  <a:srgbClr val="FF0000"/>
                </a:solidFill>
                <a:latin typeface="Consolas" pitchFamily="49" charset="0"/>
                <a:ea typeface="仿宋" pitchFamily="49" charset="-122"/>
                <a:cs typeface="Consolas" pitchFamily="49" charset="0"/>
                <a:sym typeface="Wingdings"/>
              </a:rPr>
              <a:t>路归并（</a:t>
            </a:r>
            <a:r>
              <a:rPr kumimoji="1" lang="en-US" altLang="zh-CN" sz="1800" i="1" smtClean="0">
                <a:solidFill>
                  <a:srgbClr val="FF0000"/>
                </a:solidFill>
                <a:latin typeface="Consolas" pitchFamily="49" charset="0"/>
                <a:ea typeface="仿宋" pitchFamily="49" charset="-122"/>
                <a:cs typeface="Consolas" pitchFamily="49" charset="0"/>
                <a:sym typeface="Wingdings"/>
              </a:rPr>
              <a:t>k</a:t>
            </a:r>
            <a:r>
              <a:rPr kumimoji="1" lang="en-US" altLang="zh-CN" sz="1800" smtClean="0">
                <a:solidFill>
                  <a:srgbClr val="FF0000"/>
                </a:solidFill>
                <a:latin typeface="Consolas" pitchFamily="49" charset="0"/>
                <a:ea typeface="仿宋" pitchFamily="49" charset="-122"/>
                <a:cs typeface="Consolas" pitchFamily="49" charset="0"/>
                <a:sym typeface="Wingdings"/>
              </a:rPr>
              <a:t>=2</a:t>
            </a:r>
            <a:r>
              <a:rPr kumimoji="1" lang="zh-CN" altLang="en-US" sz="1800" smtClean="0">
                <a:solidFill>
                  <a:srgbClr val="FF0000"/>
                </a:solidFill>
                <a:latin typeface="Consolas" pitchFamily="49" charset="0"/>
                <a:ea typeface="仿宋" pitchFamily="49" charset="-122"/>
                <a:cs typeface="Consolas" pitchFamily="49" charset="0"/>
                <a:sym typeface="Wingdings"/>
              </a:rPr>
              <a:t>）</a:t>
            </a:r>
            <a:endParaRPr lang="zh-CN" altLang="en-US" sz="1800">
              <a:solidFill>
                <a:srgbClr val="FF0000"/>
              </a:solidFill>
              <a:latin typeface="Consolas" pitchFamily="49" charset="0"/>
              <a:ea typeface="仿宋" pitchFamily="49" charset="-122"/>
              <a:cs typeface="Consolas" pitchFamily="49" charset="0"/>
            </a:endParaRPr>
          </a:p>
        </p:txBody>
      </p:sp>
      <p:sp>
        <p:nvSpPr>
          <p:cNvPr id="19" name="TextBox 18"/>
          <p:cNvSpPr txBox="1"/>
          <p:nvPr/>
        </p:nvSpPr>
        <p:spPr>
          <a:xfrm>
            <a:off x="285720" y="1285860"/>
            <a:ext cx="2643206" cy="6463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buBlip>
                <a:blip r:embed="rId2"/>
              </a:buBlip>
            </a:pPr>
            <a:r>
              <a:rPr lang="en-US" altLang="zh-CN" sz="1800" smtClean="0">
                <a:solidFill>
                  <a:srgbClr val="0000FF"/>
                </a:solidFill>
                <a:latin typeface="Consolas" pitchFamily="49" charset="0"/>
                <a:cs typeface="Consolas" pitchFamily="49" charset="0"/>
              </a:rPr>
              <a:t>abc1.dat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5</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6</a:t>
            </a:r>
          </a:p>
          <a:p>
            <a:pPr marL="457200" indent="-457200" algn="l">
              <a:buBlip>
                <a:blip r:embed="rId2"/>
              </a:buBlip>
            </a:pPr>
            <a:r>
              <a:rPr lang="en-US" altLang="zh-CN" sz="1800" smtClean="0">
                <a:solidFill>
                  <a:srgbClr val="0000FF"/>
                </a:solidFill>
                <a:latin typeface="Consolas" pitchFamily="49" charset="0"/>
                <a:cs typeface="Consolas" pitchFamily="49" charset="0"/>
              </a:rPr>
              <a:t>abc2.dat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3</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4</a:t>
            </a:r>
          </a:p>
        </p:txBody>
      </p:sp>
      <p:sp>
        <p:nvSpPr>
          <p:cNvPr id="18" name="灯片编号占位符 17"/>
          <p:cNvSpPr>
            <a:spLocks noGrp="1"/>
          </p:cNvSpPr>
          <p:nvPr>
            <p:ph type="sldNum" sz="quarter" idx="12"/>
          </p:nvPr>
        </p:nvSpPr>
        <p:spPr/>
        <p:txBody>
          <a:bodyPr/>
          <a:lstStyle/>
          <a:p>
            <a:fld id="{61B62B3A-2870-408C-9F18-2C674C90AA9B}" type="slidenum">
              <a:rPr lang="en-US" altLang="zh-CN" smtClean="0"/>
              <a:pPr/>
              <a:t>7</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500034" y="1000108"/>
            <a:ext cx="8208962" cy="178510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spAutoFit/>
          </a:bodyPr>
          <a:lstStyle/>
          <a:p>
            <a:pPr marL="457200" indent="-457200" algn="l">
              <a:lnSpc>
                <a:spcPts val="3000"/>
              </a:lnSpc>
              <a:spcBef>
                <a:spcPct val="50000"/>
              </a:spcBef>
              <a:buBlip>
                <a:blip r:embed="rId2"/>
              </a:buBlip>
            </a:pPr>
            <a:r>
              <a:rPr lang="zh-CN" altLang="en-US" sz="1800" smtClean="0">
                <a:solidFill>
                  <a:srgbClr val="0000FF"/>
                </a:solidFill>
                <a:latin typeface="Consolas" pitchFamily="49" charset="0"/>
                <a:ea typeface="仿宋" pitchFamily="49" charset="-122"/>
                <a:cs typeface="Consolas" pitchFamily="49" charset="0"/>
              </a:rPr>
              <a:t>归</a:t>
            </a:r>
            <a:r>
              <a:rPr lang="zh-CN" altLang="en-US" sz="1800">
                <a:solidFill>
                  <a:srgbClr val="0000FF"/>
                </a:solidFill>
                <a:latin typeface="Consolas" pitchFamily="49" charset="0"/>
                <a:ea typeface="仿宋" pitchFamily="49" charset="-122"/>
                <a:cs typeface="Consolas" pitchFamily="49" charset="0"/>
              </a:rPr>
              <a:t>并段的总数以及在各带上的分布情况与</a:t>
            </a:r>
            <a:r>
              <a:rPr lang="en-US" altLang="zh-CN" sz="1800" i="1">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阶广义</a:t>
            </a:r>
            <a:r>
              <a:rPr lang="en-US" altLang="zh-CN" sz="1800" smtClean="0">
                <a:solidFill>
                  <a:srgbClr val="0000FF"/>
                </a:solidFill>
                <a:latin typeface="Consolas" pitchFamily="49" charset="0"/>
                <a:ea typeface="仿宋" pitchFamily="49" charset="-122"/>
                <a:cs typeface="Consolas" pitchFamily="49" charset="0"/>
              </a:rPr>
              <a:t>Fibonacci</a:t>
            </a:r>
            <a:r>
              <a:rPr lang="zh-CN" altLang="en-US" sz="1800">
                <a:solidFill>
                  <a:srgbClr val="0000FF"/>
                </a:solidFill>
                <a:latin typeface="Consolas" pitchFamily="49" charset="0"/>
                <a:ea typeface="仿宋" pitchFamily="49" charset="-122"/>
                <a:cs typeface="Consolas" pitchFamily="49" charset="0"/>
              </a:rPr>
              <a:t>（斐波那契）序列</a:t>
            </a:r>
            <a:r>
              <a:rPr lang="zh-CN" altLang="en-US" sz="1800" smtClean="0">
                <a:solidFill>
                  <a:srgbClr val="0000FF"/>
                </a:solidFill>
                <a:latin typeface="Consolas" pitchFamily="49" charset="0"/>
                <a:ea typeface="仿宋" pitchFamily="49" charset="-122"/>
                <a:cs typeface="Consolas" pitchFamily="49" charset="0"/>
              </a:rPr>
              <a:t>有对应关</a:t>
            </a:r>
            <a:r>
              <a:rPr lang="zh-CN" altLang="en-US" sz="1800">
                <a:solidFill>
                  <a:srgbClr val="0000FF"/>
                </a:solidFill>
                <a:latin typeface="Consolas" pitchFamily="49" charset="0"/>
                <a:ea typeface="仿宋" pitchFamily="49" charset="-122"/>
                <a:cs typeface="Consolas" pitchFamily="49" charset="0"/>
              </a:rPr>
              <a:t>系</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ct val="50000"/>
              </a:spcBef>
              <a:buBlip>
                <a:blip r:embed="rId2"/>
              </a:buBlip>
            </a:pPr>
            <a:r>
              <a:rPr lang="zh-CN" altLang="en-US" sz="1800" smtClean="0">
                <a:solidFill>
                  <a:srgbClr val="0000FF"/>
                </a:solidFill>
                <a:latin typeface="Consolas" pitchFamily="49" charset="0"/>
                <a:ea typeface="仿宋" pitchFamily="49" charset="-122"/>
                <a:cs typeface="Consolas" pitchFamily="49" charset="0"/>
              </a:rPr>
              <a:t>设    为</a:t>
            </a:r>
            <a:r>
              <a:rPr lang="en-US" altLang="zh-CN" sz="1800" i="1">
                <a:solidFill>
                  <a:srgbClr val="FF0000"/>
                </a:solidFill>
                <a:latin typeface="Consolas" pitchFamily="49" charset="0"/>
                <a:ea typeface="仿宋" pitchFamily="49" charset="-122"/>
                <a:cs typeface="Consolas" pitchFamily="49" charset="0"/>
              </a:rPr>
              <a:t>k</a:t>
            </a:r>
            <a:r>
              <a:rPr lang="zh-CN" altLang="en-US" sz="1800" smtClean="0">
                <a:solidFill>
                  <a:srgbClr val="FF0000"/>
                </a:solidFill>
                <a:latin typeface="Consolas" pitchFamily="49" charset="0"/>
                <a:ea typeface="仿宋" pitchFamily="49" charset="-122"/>
                <a:cs typeface="Consolas" pitchFamily="49" charset="0"/>
              </a:rPr>
              <a:t>阶广义</a:t>
            </a:r>
            <a:r>
              <a:rPr lang="en-US" altLang="zh-CN" sz="1800" smtClean="0">
                <a:solidFill>
                  <a:srgbClr val="FF0000"/>
                </a:solidFill>
                <a:latin typeface="Consolas" pitchFamily="49" charset="0"/>
                <a:ea typeface="仿宋" pitchFamily="49" charset="-122"/>
                <a:cs typeface="Consolas" pitchFamily="49" charset="0"/>
              </a:rPr>
              <a:t>Fibonacci</a:t>
            </a:r>
            <a:r>
              <a:rPr lang="zh-CN" altLang="en-US" sz="1800">
                <a:solidFill>
                  <a:srgbClr val="FF0000"/>
                </a:solidFill>
                <a:latin typeface="Consolas" pitchFamily="49" charset="0"/>
                <a:ea typeface="仿宋" pitchFamily="49" charset="-122"/>
                <a:cs typeface="Consolas" pitchFamily="49" charset="0"/>
              </a:rPr>
              <a:t>序列</a:t>
            </a:r>
            <a:r>
              <a:rPr lang="zh-CN" altLang="en-US" sz="1800">
                <a:solidFill>
                  <a:srgbClr val="0000FF"/>
                </a:solidFill>
                <a:latin typeface="Consolas" pitchFamily="49" charset="0"/>
                <a:ea typeface="仿宋" pitchFamily="49" charset="-122"/>
                <a:cs typeface="Consolas" pitchFamily="49" charset="0"/>
              </a:rPr>
              <a:t>中的第</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项，当利用</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台磁带机做</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路多阶段归并时，若初始归并段的总数为：</a:t>
            </a:r>
          </a:p>
        </p:txBody>
      </p:sp>
      <p:sp>
        <p:nvSpPr>
          <p:cNvPr id="80900" name="Rectangle 4"/>
          <p:cNvSpPr>
            <a:spLocks noChangeArrowheads="1"/>
          </p:cNvSpPr>
          <p:nvPr/>
        </p:nvSpPr>
        <p:spPr bwMode="auto">
          <a:xfrm>
            <a:off x="0" y="3309938"/>
            <a:ext cx="9144000" cy="0"/>
          </a:xfrm>
          <a:prstGeom prst="rect">
            <a:avLst/>
          </a:prstGeom>
          <a:noFill/>
          <a:ln w="38100" algn="ctr">
            <a:noFill/>
            <a:miter lim="800000"/>
            <a:headEnd/>
            <a:tailEnd/>
          </a:ln>
          <a:effectLst/>
        </p:spPr>
        <p:txBody>
          <a:bodyPr wrap="none" anchor="ctr">
            <a:spAutoFit/>
          </a:bodyPr>
          <a:lstStyle/>
          <a:p>
            <a:endParaRPr lang="zh-CN" altLang="en-US"/>
          </a:p>
        </p:txBody>
      </p:sp>
      <p:pic>
        <p:nvPicPr>
          <p:cNvPr id="80903" name="Picture 7"/>
          <p:cNvPicPr>
            <a:picLocks noChangeAspect="1" noChangeArrowheads="1"/>
          </p:cNvPicPr>
          <p:nvPr/>
        </p:nvPicPr>
        <p:blipFill>
          <a:blip r:embed="rId3" cstate="print"/>
          <a:srcRect/>
          <a:stretch>
            <a:fillRect/>
          </a:stretch>
        </p:blipFill>
        <p:spPr bwMode="auto">
          <a:xfrm>
            <a:off x="1428728" y="2928934"/>
            <a:ext cx="5286412" cy="748908"/>
          </a:xfrm>
          <a:prstGeom prst="rect">
            <a:avLst/>
          </a:prstGeom>
          <a:noFill/>
          <a:ln w="9525">
            <a:noFill/>
            <a:miter lim="800000"/>
            <a:headEnd/>
            <a:tailEnd/>
          </a:ln>
        </p:spPr>
      </p:pic>
      <p:sp>
        <p:nvSpPr>
          <p:cNvPr id="8" name="TextBox 7"/>
          <p:cNvSpPr txBox="1"/>
          <p:nvPr/>
        </p:nvSpPr>
        <p:spPr>
          <a:xfrm>
            <a:off x="571472" y="428604"/>
            <a:ext cx="4000528"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通过分析，可以得出如下</a:t>
            </a:r>
            <a:r>
              <a:rPr lang="zh-CN" altLang="en-US" sz="1800" smtClean="0">
                <a:solidFill>
                  <a:srgbClr val="FF0000"/>
                </a:solidFill>
                <a:latin typeface="微软雅黑" pitchFamily="34" charset="-122"/>
                <a:ea typeface="微软雅黑" pitchFamily="34" charset="-122"/>
                <a:cs typeface="Consolas" pitchFamily="49" charset="0"/>
              </a:rPr>
              <a:t>结论</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a:p>
        </p:txBody>
      </p:sp>
      <p:sp>
        <p:nvSpPr>
          <p:cNvPr id="9" name="TextBox 8"/>
          <p:cNvSpPr txBox="1"/>
          <p:nvPr/>
        </p:nvSpPr>
        <p:spPr>
          <a:xfrm>
            <a:off x="1142976" y="3786190"/>
            <a:ext cx="3571900"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共需要进行</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阶段的归并。</a:t>
            </a:r>
            <a:endParaRPr lang="zh-CN" altLang="en-US" sz="1800">
              <a:latin typeface="Consolas" pitchFamily="49" charset="0"/>
              <a:ea typeface="仿宋" pitchFamily="49" charset="-122"/>
              <a:cs typeface="Consolas" pitchFamily="49" charset="0"/>
            </a:endParaRPr>
          </a:p>
        </p:txBody>
      </p:sp>
      <p:pic>
        <p:nvPicPr>
          <p:cNvPr id="80904" name="Picture 8"/>
          <p:cNvPicPr>
            <a:picLocks noChangeAspect="1" noChangeArrowheads="1"/>
          </p:cNvPicPr>
          <p:nvPr/>
        </p:nvPicPr>
        <p:blipFill>
          <a:blip r:embed="rId4" cstate="print"/>
          <a:srcRect/>
          <a:stretch>
            <a:fillRect/>
          </a:stretch>
        </p:blipFill>
        <p:spPr bwMode="auto">
          <a:xfrm>
            <a:off x="1357290" y="1928802"/>
            <a:ext cx="523875" cy="457200"/>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984997B5-D78A-4C2E-ABF1-257848657198}" type="slidenum">
              <a:rPr lang="en-US" altLang="zh-CN" smtClean="0"/>
              <a:pPr/>
              <a:t>70</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090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090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68313" y="404813"/>
            <a:ext cx="6032513" cy="400110"/>
          </a:xfrm>
          <a:prstGeom prst="rect">
            <a:avLst/>
          </a:prstGeom>
          <a:noFill/>
          <a:ln w="38100" algn="ctr">
            <a:noFill/>
            <a:miter lim="800000"/>
            <a:headEnd/>
            <a:tailEnd/>
          </a:ln>
          <a:effectLst/>
        </p:spPr>
        <p:txBody>
          <a:bodyPr wrap="square">
            <a:spAutoFit/>
          </a:bodyPr>
          <a:lstStyle/>
          <a:p>
            <a:pPr marL="457200" indent="-457200" algn="l">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初</a:t>
            </a:r>
            <a:r>
              <a:rPr lang="zh-CN" altLang="en-US" sz="2000">
                <a:solidFill>
                  <a:srgbClr val="0000FF"/>
                </a:solidFill>
                <a:latin typeface="Consolas" pitchFamily="49" charset="0"/>
                <a:ea typeface="仿宋" pitchFamily="49" charset="-122"/>
                <a:cs typeface="Consolas" pitchFamily="49" charset="0"/>
              </a:rPr>
              <a:t>始归并段在各带上分布的段数应为：</a:t>
            </a:r>
          </a:p>
        </p:txBody>
      </p:sp>
      <p:sp>
        <p:nvSpPr>
          <p:cNvPr id="86020" name="Rectangle 4"/>
          <p:cNvSpPr>
            <a:spLocks noChangeArrowheads="1"/>
          </p:cNvSpPr>
          <p:nvPr/>
        </p:nvSpPr>
        <p:spPr bwMode="auto">
          <a:xfrm>
            <a:off x="0" y="2843213"/>
            <a:ext cx="9144000" cy="0"/>
          </a:xfrm>
          <a:prstGeom prst="rect">
            <a:avLst/>
          </a:prstGeom>
          <a:noFill/>
          <a:ln w="38100" algn="ctr">
            <a:noFill/>
            <a:miter lim="800000"/>
            <a:headEnd/>
            <a:tailEnd/>
          </a:ln>
          <a:effectLst/>
        </p:spPr>
        <p:txBody>
          <a:bodyPr wrap="none" anchor="ctr">
            <a:spAutoFit/>
          </a:bodyPr>
          <a:lstStyle/>
          <a:p>
            <a:endParaRPr lang="zh-CN" altLang="en-US"/>
          </a:p>
        </p:txBody>
      </p:sp>
      <p:sp>
        <p:nvSpPr>
          <p:cNvPr id="86021" name="Text Box 5"/>
          <p:cNvSpPr txBox="1">
            <a:spLocks noChangeArrowheads="1"/>
          </p:cNvSpPr>
          <p:nvPr/>
        </p:nvSpPr>
        <p:spPr bwMode="auto">
          <a:xfrm>
            <a:off x="928662" y="3643314"/>
            <a:ext cx="5857916"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其中，</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阶</a:t>
            </a:r>
            <a:r>
              <a:rPr lang="en-US" altLang="zh-CN" sz="1800">
                <a:solidFill>
                  <a:srgbClr val="0000FF"/>
                </a:solidFill>
                <a:latin typeface="Consolas" pitchFamily="49" charset="0"/>
                <a:ea typeface="仿宋" pitchFamily="49" charset="-122"/>
                <a:cs typeface="Consolas" pitchFamily="49" charset="0"/>
              </a:rPr>
              <a:t>Fibonacci</a:t>
            </a:r>
            <a:r>
              <a:rPr lang="zh-CN" altLang="en-US" sz="1800">
                <a:solidFill>
                  <a:srgbClr val="0000FF"/>
                </a:solidFill>
                <a:latin typeface="Consolas" pitchFamily="49" charset="0"/>
                <a:ea typeface="仿宋" pitchFamily="49" charset="-122"/>
                <a:cs typeface="Consolas" pitchFamily="49" charset="0"/>
              </a:rPr>
              <a:t>数列可用下面的递推公式导出： </a:t>
            </a:r>
          </a:p>
        </p:txBody>
      </p:sp>
      <p:sp>
        <p:nvSpPr>
          <p:cNvPr id="86023" name="Rectangle 7"/>
          <p:cNvSpPr>
            <a:spLocks noChangeArrowheads="1"/>
          </p:cNvSpPr>
          <p:nvPr/>
        </p:nvSpPr>
        <p:spPr bwMode="auto">
          <a:xfrm>
            <a:off x="0" y="3100388"/>
            <a:ext cx="9144000" cy="0"/>
          </a:xfrm>
          <a:prstGeom prst="rect">
            <a:avLst/>
          </a:prstGeom>
          <a:noFill/>
          <a:ln w="38100" algn="ctr">
            <a:noFill/>
            <a:miter lim="800000"/>
            <a:headEnd/>
            <a:tailEnd/>
          </a:ln>
          <a:effectLst/>
        </p:spPr>
        <p:txBody>
          <a:bodyPr wrap="none" anchor="ctr">
            <a:spAutoFit/>
          </a:bodyPr>
          <a:lstStyle/>
          <a:p>
            <a:endParaRPr lang="zh-CN" altLang="en-US"/>
          </a:p>
        </p:txBody>
      </p:sp>
      <p:pic>
        <p:nvPicPr>
          <p:cNvPr id="2" name="Picture 7"/>
          <p:cNvPicPr>
            <a:picLocks noChangeAspect="1" noChangeArrowheads="1"/>
          </p:cNvPicPr>
          <p:nvPr/>
        </p:nvPicPr>
        <p:blipFill>
          <a:blip r:embed="rId3" cstate="print"/>
          <a:srcRect/>
          <a:stretch>
            <a:fillRect/>
          </a:stretch>
        </p:blipFill>
        <p:spPr bwMode="auto">
          <a:xfrm>
            <a:off x="928662" y="928670"/>
            <a:ext cx="4086225" cy="2438400"/>
          </a:xfrm>
          <a:prstGeom prst="rect">
            <a:avLst/>
          </a:prstGeom>
          <a:noFill/>
          <a:ln w="9525">
            <a:noFill/>
            <a:miter lim="800000"/>
            <a:headEnd/>
            <a:tailEnd/>
          </a:ln>
        </p:spPr>
      </p:pic>
      <p:pic>
        <p:nvPicPr>
          <p:cNvPr id="86024" name="Picture 8"/>
          <p:cNvPicPr>
            <a:picLocks noChangeAspect="1" noChangeArrowheads="1"/>
          </p:cNvPicPr>
          <p:nvPr/>
        </p:nvPicPr>
        <p:blipFill>
          <a:blip r:embed="rId4" cstate="print"/>
          <a:srcRect/>
          <a:stretch>
            <a:fillRect/>
          </a:stretch>
        </p:blipFill>
        <p:spPr bwMode="auto">
          <a:xfrm>
            <a:off x="1142976" y="4214818"/>
            <a:ext cx="3105150" cy="1543050"/>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984997B5-D78A-4C2E-ABF1-257848657198}" type="slidenum">
              <a:rPr lang="en-US" altLang="zh-CN" smtClean="0"/>
              <a:pPr/>
              <a:t>71</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2786058"/>
            <a:ext cx="6572296" cy="861774"/>
          </a:xfrm>
          <a:prstGeom prst="rect">
            <a:avLst/>
          </a:prstGeom>
          <a:noFill/>
        </p:spPr>
        <p:txBody>
          <a:bodyPr wrap="square" rtlCol="0">
            <a:spAutoFit/>
          </a:bodyPr>
          <a:lstStyle/>
          <a:p>
            <a:pPr algn="l">
              <a:lnSpc>
                <a:spcPts val="3000"/>
              </a:lnSpc>
            </a:pPr>
            <a:r>
              <a:rPr lang="zh-CN" altLang="en-US" sz="2000" smtClean="0">
                <a:solidFill>
                  <a:srgbClr val="0000FF"/>
                </a:solidFill>
                <a:latin typeface="Consolas" pitchFamily="49" charset="0"/>
                <a:ea typeface="仿宋" pitchFamily="49" charset="-122"/>
                <a:cs typeface="Consolas" pitchFamily="49" charset="0"/>
              </a:rPr>
              <a:t>计算出三阶广义</a:t>
            </a:r>
            <a:r>
              <a:rPr lang="en-US" altLang="zh-CN" sz="2000" smtClean="0">
                <a:solidFill>
                  <a:srgbClr val="0000FF"/>
                </a:solidFill>
                <a:latin typeface="Consolas" pitchFamily="49" charset="0"/>
                <a:ea typeface="仿宋" pitchFamily="49" charset="-122"/>
                <a:cs typeface="Consolas" pitchFamily="49" charset="0"/>
              </a:rPr>
              <a:t>Fibonacci</a:t>
            </a:r>
            <a:r>
              <a:rPr lang="zh-CN" altLang="en-US" sz="2000" smtClean="0">
                <a:solidFill>
                  <a:srgbClr val="0000FF"/>
                </a:solidFill>
                <a:latin typeface="Consolas" pitchFamily="49" charset="0"/>
                <a:ea typeface="仿宋" pitchFamily="49" charset="-122"/>
                <a:cs typeface="Consolas" pitchFamily="49" charset="0"/>
              </a:rPr>
              <a:t>序列为  </a:t>
            </a:r>
            <a:endParaRPr lang="en-US" altLang="zh-CN" sz="2000" smtClean="0">
              <a:solidFill>
                <a:srgbClr val="0000FF"/>
              </a:solidFill>
              <a:latin typeface="Consolas" pitchFamily="49" charset="0"/>
              <a:ea typeface="仿宋" pitchFamily="49" charset="-122"/>
              <a:cs typeface="Consolas" pitchFamily="49" charset="0"/>
            </a:endParaRPr>
          </a:p>
          <a:p>
            <a:pPr algn="l">
              <a:lnSpc>
                <a:spcPts val="3000"/>
              </a:lnSpc>
            </a:pPr>
            <a:r>
              <a:rPr lang="en-US" altLang="zh-CN" sz="2000" smtClean="0">
                <a:solidFill>
                  <a:srgbClr val="0000FF"/>
                </a:solidFill>
                <a:latin typeface="Consolas" pitchFamily="49" charset="0"/>
                <a:ea typeface="仿宋" pitchFamily="49" charset="-122"/>
                <a:cs typeface="Consolas" pitchFamily="49" charset="0"/>
              </a:rPr>
              <a:t>    {0,0,1,1,2,4,7,13,24,44,81,149,274,…}</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3" name="Text Box 2"/>
          <p:cNvSpPr txBox="1">
            <a:spLocks noChangeArrowheads="1"/>
          </p:cNvSpPr>
          <p:nvPr/>
        </p:nvSpPr>
        <p:spPr bwMode="auto">
          <a:xfrm>
            <a:off x="571472" y="928670"/>
            <a:ext cx="8001056" cy="1276119"/>
          </a:xfrm>
          <a:prstGeom prst="rect">
            <a:avLst/>
          </a:prstGeom>
          <a:noFill/>
          <a:ln w="381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l">
              <a:lnSpc>
                <a:spcPts val="3200"/>
              </a:lnSpc>
              <a:spcBef>
                <a:spcPct val="50000"/>
              </a:spcBef>
            </a:pPr>
            <a:r>
              <a:rPr lang="zh-CN" altLang="en-US" sz="1800">
                <a:solidFill>
                  <a:srgbClr val="0000FF"/>
                </a:solidFill>
                <a:latin typeface="Consolas" pitchFamily="49" charset="0"/>
                <a:ea typeface="楷体" pitchFamily="49" charset="-122"/>
                <a:cs typeface="Consolas" pitchFamily="49" charset="0"/>
              </a:rPr>
              <a:t>　　假设有</a:t>
            </a:r>
            <a:r>
              <a:rPr lang="en-US" altLang="zh-CN" sz="1800">
                <a:solidFill>
                  <a:srgbClr val="0000FF"/>
                </a:solidFill>
                <a:latin typeface="Consolas" pitchFamily="49" charset="0"/>
                <a:ea typeface="楷体" pitchFamily="49" charset="-122"/>
                <a:cs typeface="Consolas" pitchFamily="49" charset="0"/>
              </a:rPr>
              <a:t>17</a:t>
            </a:r>
            <a:r>
              <a:rPr lang="zh-CN" altLang="en-US" sz="1800">
                <a:solidFill>
                  <a:srgbClr val="0000FF"/>
                </a:solidFill>
                <a:latin typeface="Consolas" pitchFamily="49" charset="0"/>
                <a:ea typeface="楷体" pitchFamily="49" charset="-122"/>
                <a:cs typeface="Consolas" pitchFamily="49" charset="0"/>
              </a:rPr>
              <a:t>个初始归并段为（</a:t>
            </a:r>
            <a:r>
              <a:rPr lang="en-US" altLang="zh-CN" sz="1800">
                <a:solidFill>
                  <a:srgbClr val="0000FF"/>
                </a:solidFill>
                <a:latin typeface="Consolas" pitchFamily="49" charset="0"/>
                <a:ea typeface="楷体" pitchFamily="49" charset="-122"/>
                <a:cs typeface="Consolas" pitchFamily="49" charset="0"/>
              </a:rPr>
              <a:t>S</a:t>
            </a:r>
            <a:r>
              <a:rPr lang="en-US" altLang="zh-CN" sz="1800" baseline="-25000">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,S</a:t>
            </a:r>
            <a:r>
              <a:rPr lang="en-US" altLang="zh-CN" sz="1800" baseline="-2500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,…,S</a:t>
            </a:r>
            <a:r>
              <a:rPr lang="en-US" altLang="zh-CN" sz="1800" baseline="-25000">
                <a:solidFill>
                  <a:srgbClr val="0000FF"/>
                </a:solidFill>
                <a:latin typeface="Consolas" pitchFamily="49" charset="0"/>
                <a:ea typeface="楷体" pitchFamily="49" charset="-122"/>
                <a:cs typeface="Consolas" pitchFamily="49" charset="0"/>
              </a:rPr>
              <a:t>17</a:t>
            </a:r>
            <a:r>
              <a:rPr lang="zh-CN" altLang="en-US" sz="180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用</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台</a:t>
            </a:r>
            <a:r>
              <a:rPr lang="zh-CN" altLang="en-US" sz="1800">
                <a:solidFill>
                  <a:srgbClr val="0000FF"/>
                </a:solidFill>
                <a:latin typeface="Consolas" pitchFamily="49" charset="0"/>
                <a:ea typeface="楷体" pitchFamily="49" charset="-122"/>
                <a:cs typeface="Consolas" pitchFamily="49" charset="0"/>
              </a:rPr>
              <a:t>磁带机</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l</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和</a:t>
            </a:r>
            <a:r>
              <a:rPr lang="en-US" altLang="zh-CN" sz="1800">
                <a:solidFill>
                  <a:srgbClr val="0000FF"/>
                </a:solidFill>
                <a:latin typeface="Consolas" pitchFamily="49" charset="0"/>
                <a:ea typeface="楷体" pitchFamily="49" charset="-122"/>
                <a:cs typeface="Consolas" pitchFamily="49" charset="0"/>
              </a:rPr>
              <a:t>T</a:t>
            </a:r>
            <a:r>
              <a:rPr lang="en-US" altLang="zh-CN" sz="1800" baseline="-250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做三路的多阶段归并排序，其初始归并段的分布情况及排序过程中各磁带数据的变化情</a:t>
            </a:r>
            <a:r>
              <a:rPr lang="zh-CN" altLang="en-US" sz="1800" smtClean="0">
                <a:solidFill>
                  <a:srgbClr val="0000FF"/>
                </a:solidFill>
                <a:latin typeface="Consolas" pitchFamily="49" charset="0"/>
                <a:ea typeface="楷体" pitchFamily="49" charset="-122"/>
                <a:cs typeface="Consolas" pitchFamily="49" charset="0"/>
              </a:rPr>
              <a:t>况。 </a:t>
            </a:r>
            <a:endParaRPr lang="zh-CN" altLang="en-US" sz="180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61B62B3A-2870-408C-9F18-2C674C90AA9B}" type="slidenum">
              <a:rPr lang="en-US" altLang="zh-CN" smtClean="0"/>
              <a:pPr/>
              <a:t>72</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85728"/>
            <a:ext cx="6572296" cy="861774"/>
          </a:xfrm>
          <a:prstGeom prst="rect">
            <a:avLst/>
          </a:prstGeom>
          <a:noFill/>
        </p:spPr>
        <p:txBody>
          <a:bodyPr wrap="square" rtlCol="0">
            <a:spAutoFit/>
          </a:bodyPr>
          <a:lstStyle/>
          <a:p>
            <a:pPr algn="l">
              <a:lnSpc>
                <a:spcPts val="3000"/>
              </a:lnSpc>
            </a:pPr>
            <a:r>
              <a:rPr lang="zh-CN" altLang="en-US" sz="2000" smtClean="0">
                <a:solidFill>
                  <a:srgbClr val="0000FF"/>
                </a:solidFill>
                <a:latin typeface="Consolas" pitchFamily="49" charset="0"/>
                <a:ea typeface="仿宋" pitchFamily="49" charset="-122"/>
                <a:cs typeface="Consolas" pitchFamily="49" charset="0"/>
              </a:rPr>
              <a:t>计算出三阶广义</a:t>
            </a:r>
            <a:r>
              <a:rPr lang="en-US" altLang="zh-CN" sz="2000" smtClean="0">
                <a:solidFill>
                  <a:srgbClr val="0000FF"/>
                </a:solidFill>
                <a:latin typeface="Consolas" pitchFamily="49" charset="0"/>
                <a:ea typeface="仿宋" pitchFamily="49" charset="-122"/>
                <a:cs typeface="Consolas" pitchFamily="49" charset="0"/>
              </a:rPr>
              <a:t>Fibonacci</a:t>
            </a:r>
            <a:r>
              <a:rPr lang="zh-CN" altLang="en-US" sz="2000" smtClean="0">
                <a:solidFill>
                  <a:srgbClr val="0000FF"/>
                </a:solidFill>
                <a:latin typeface="Consolas" pitchFamily="49" charset="0"/>
                <a:ea typeface="仿宋" pitchFamily="49" charset="-122"/>
                <a:cs typeface="Consolas" pitchFamily="49" charset="0"/>
              </a:rPr>
              <a:t>序列为  </a:t>
            </a:r>
            <a:endParaRPr lang="en-US" altLang="zh-CN" sz="2000" smtClean="0">
              <a:solidFill>
                <a:srgbClr val="0000FF"/>
              </a:solidFill>
              <a:latin typeface="Consolas" pitchFamily="49" charset="0"/>
              <a:ea typeface="仿宋" pitchFamily="49" charset="-122"/>
              <a:cs typeface="Consolas" pitchFamily="49" charset="0"/>
            </a:endParaRPr>
          </a:p>
          <a:p>
            <a:pPr algn="l">
              <a:lnSpc>
                <a:spcPts val="3000"/>
              </a:lnSpc>
            </a:pPr>
            <a:r>
              <a:rPr lang="en-US" altLang="zh-CN" sz="2000" smtClean="0">
                <a:solidFill>
                  <a:srgbClr val="0000FF"/>
                </a:solidFill>
                <a:latin typeface="Consolas" pitchFamily="49" charset="0"/>
                <a:ea typeface="仿宋" pitchFamily="49" charset="-122"/>
                <a:cs typeface="Consolas" pitchFamily="49" charset="0"/>
              </a:rPr>
              <a:t>    {0,0,1,1,2,4,7,13,24,44,81,149,274,…}</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grpSp>
        <p:nvGrpSpPr>
          <p:cNvPr id="3" name="组合 11"/>
          <p:cNvGrpSpPr/>
          <p:nvPr/>
        </p:nvGrpSpPr>
        <p:grpSpPr>
          <a:xfrm>
            <a:off x="1643042" y="1285860"/>
            <a:ext cx="4929222" cy="928694"/>
            <a:chOff x="1928794" y="2743138"/>
            <a:chExt cx="4929222" cy="928694"/>
          </a:xfrm>
        </p:grpSpPr>
        <p:sp>
          <p:nvSpPr>
            <p:cNvPr id="6" name="下箭头 5"/>
            <p:cNvSpPr/>
            <p:nvPr/>
          </p:nvSpPr>
          <p:spPr bwMode="auto">
            <a:xfrm>
              <a:off x="3643306" y="2743138"/>
              <a:ext cx="285752" cy="571504"/>
            </a:xfrm>
            <a:prstGeom prst="downArrow">
              <a:avLst/>
            </a:prstGeom>
            <a:ln>
              <a:headEnd type="none" w="med" len="med"/>
              <a:tailEnd type="arrow"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sp>
          <p:nvSpPr>
            <p:cNvPr id="7" name="TextBox 6"/>
            <p:cNvSpPr txBox="1"/>
            <p:nvPr/>
          </p:nvSpPr>
          <p:spPr>
            <a:xfrm>
              <a:off x="1928794" y="3271722"/>
              <a:ext cx="4929222"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仿宋" pitchFamily="49" charset="-122"/>
                  <a:cs typeface="Consolas" pitchFamily="49" charset="0"/>
                </a:rPr>
                <a:t>…, 13, </a:t>
              </a:r>
              <a:r>
                <a:rPr lang="en-US" altLang="zh-CN" sz="2000" smtClean="0">
                  <a:solidFill>
                    <a:srgbClr val="0000FF"/>
                  </a:solidFill>
                  <a:latin typeface="Consolas" pitchFamily="49" charset="0"/>
                  <a:cs typeface="Consolas" pitchFamily="49" charset="0"/>
                </a:rPr>
                <a:t>7,  </a:t>
              </a:r>
              <a:r>
                <a:rPr lang="en-US" altLang="zh-CN" sz="2000" smtClean="0">
                  <a:solidFill>
                    <a:srgbClr val="FF0000"/>
                  </a:solidFill>
                  <a:latin typeface="Consolas" pitchFamily="49" charset="0"/>
                  <a:cs typeface="Consolas" pitchFamily="49" charset="0"/>
                </a:rPr>
                <a:t>4</a:t>
              </a:r>
              <a:r>
                <a:rPr lang="en-US" altLang="zh-CN" sz="2000" smtClean="0">
                  <a:solidFill>
                    <a:srgbClr val="0000FF"/>
                  </a:solidFill>
                  <a:latin typeface="Consolas" pitchFamily="49" charset="0"/>
                  <a:cs typeface="Consolas" pitchFamily="49" charset="0"/>
                </a:rPr>
                <a:t>,    </a:t>
              </a:r>
              <a:r>
                <a:rPr lang="en-US" altLang="zh-CN" sz="2000" smtClean="0">
                  <a:solidFill>
                    <a:srgbClr val="FF0000"/>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  </a:t>
              </a:r>
              <a:r>
                <a:rPr lang="en-US" altLang="zh-CN" sz="2000" smtClean="0">
                  <a:solidFill>
                    <a:srgbClr val="FF0000"/>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 1, 0, 0</a:t>
              </a:r>
              <a:endParaRPr lang="zh-CN" altLang="en-US" sz="2000">
                <a:solidFill>
                  <a:srgbClr val="0000FF"/>
                </a:solidFill>
                <a:latin typeface="Consolas" pitchFamily="49" charset="0"/>
                <a:cs typeface="Consolas" pitchFamily="49" charset="0"/>
              </a:endParaRPr>
            </a:p>
          </p:txBody>
        </p:sp>
        <p:sp>
          <p:nvSpPr>
            <p:cNvPr id="8" name="TextBox 7"/>
            <p:cNvSpPr txBox="1"/>
            <p:nvPr/>
          </p:nvSpPr>
          <p:spPr>
            <a:xfrm>
              <a:off x="3929058" y="2814576"/>
              <a:ext cx="1143008" cy="369332"/>
            </a:xfrm>
            <a:prstGeom prst="rect">
              <a:avLst/>
            </a:prstGeom>
            <a:noFill/>
          </p:spPr>
          <p:txBody>
            <a:bodyPr wrap="square" rtlCol="0">
              <a:spAutoFit/>
            </a:bodyPr>
            <a:lstStyle/>
            <a:p>
              <a:pPr algn="l"/>
              <a:r>
                <a:rPr lang="zh-CN" altLang="en-US" sz="1800" smtClean="0">
                  <a:solidFill>
                    <a:srgbClr val="0000FF"/>
                  </a:solidFill>
                  <a:latin typeface="仿宋" pitchFamily="49" charset="-122"/>
                  <a:ea typeface="仿宋" pitchFamily="49" charset="-122"/>
                </a:rPr>
                <a:t>倒过来</a:t>
              </a:r>
              <a:endParaRPr lang="zh-CN" altLang="en-US" sz="1800">
                <a:solidFill>
                  <a:srgbClr val="0000FF"/>
                </a:solidFill>
                <a:latin typeface="仿宋" pitchFamily="49" charset="-122"/>
                <a:ea typeface="仿宋" pitchFamily="49" charset="-122"/>
              </a:endParaRPr>
            </a:p>
          </p:txBody>
        </p:sp>
      </p:grpSp>
      <p:grpSp>
        <p:nvGrpSpPr>
          <p:cNvPr id="5" name="组合 12"/>
          <p:cNvGrpSpPr/>
          <p:nvPr/>
        </p:nvGrpSpPr>
        <p:grpSpPr>
          <a:xfrm>
            <a:off x="2000232" y="2214554"/>
            <a:ext cx="5500726" cy="971614"/>
            <a:chOff x="2285984" y="3992708"/>
            <a:chExt cx="5500726" cy="971614"/>
          </a:xfrm>
        </p:grpSpPr>
        <p:sp>
          <p:nvSpPr>
            <p:cNvPr id="4" name="TextBox 3"/>
            <p:cNvSpPr txBox="1"/>
            <p:nvPr/>
          </p:nvSpPr>
          <p:spPr>
            <a:xfrm>
              <a:off x="2285984" y="4564212"/>
              <a:ext cx="3857652" cy="400110"/>
            </a:xfrm>
            <a:prstGeom prst="rect">
              <a:avLst/>
            </a:prstGeom>
            <a:noFill/>
          </p:spPr>
          <p:txBody>
            <a:bodyPr wrap="square" rtlCol="0">
              <a:spAutoFit/>
            </a:bodyPr>
            <a:lstStyle/>
            <a:p>
              <a:pPr lvl="0" algn="l"/>
              <a:r>
                <a:rPr kumimoji="1" lang="en-US" altLang="zh-CN" sz="2000" i="1" smtClean="0">
                  <a:solidFill>
                    <a:srgbClr val="0000FF"/>
                  </a:solidFill>
                  <a:latin typeface="Consolas" pitchFamily="49" charset="0"/>
                  <a:ea typeface="楷体" pitchFamily="49" charset="-122"/>
                  <a:cs typeface="Consolas" pitchFamily="49" charset="0"/>
                </a:rPr>
                <a:t>k</a:t>
              </a:r>
              <a:r>
                <a:rPr kumimoji="1" lang="en-US" altLang="zh-CN" sz="2000" smtClean="0">
                  <a:solidFill>
                    <a:srgbClr val="0000FF"/>
                  </a:solidFill>
                  <a:latin typeface="Consolas" pitchFamily="49" charset="0"/>
                  <a:ea typeface="楷体" pitchFamily="49" charset="-122"/>
                  <a:cs typeface="Consolas" pitchFamily="49" charset="0"/>
                </a:rPr>
                <a:t>=3,  3*</a:t>
              </a:r>
              <a:r>
                <a:rPr kumimoji="1" lang="en-US" altLang="zh-CN" sz="2000" smtClean="0">
                  <a:solidFill>
                    <a:srgbClr val="FF0000"/>
                  </a:solidFill>
                  <a:latin typeface="Consolas" pitchFamily="49" charset="0"/>
                  <a:ea typeface="楷体" pitchFamily="49" charset="-122"/>
                  <a:cs typeface="Consolas" pitchFamily="49" charset="0"/>
                </a:rPr>
                <a:t>4</a:t>
              </a:r>
              <a:r>
                <a:rPr kumimoji="1" lang="en-US" altLang="zh-CN" sz="2000" smtClean="0">
                  <a:solidFill>
                    <a:srgbClr val="0000FF"/>
                  </a:solidFill>
                  <a:latin typeface="Consolas" pitchFamily="49" charset="0"/>
                  <a:ea typeface="楷体" pitchFamily="49" charset="-122"/>
                  <a:cs typeface="Consolas" pitchFamily="49" charset="0"/>
                </a:rPr>
                <a:t> + 2*</a:t>
              </a:r>
              <a:r>
                <a:rPr kumimoji="1" lang="en-US" altLang="zh-CN" sz="2000" smtClean="0">
                  <a:solidFill>
                    <a:srgbClr val="FF0000"/>
                  </a:solidFill>
                  <a:latin typeface="Consolas" pitchFamily="49" charset="0"/>
                  <a:ea typeface="楷体" pitchFamily="49" charset="-122"/>
                  <a:cs typeface="Consolas" pitchFamily="49" charset="0"/>
                </a:rPr>
                <a:t>2</a:t>
              </a:r>
              <a:r>
                <a:rPr kumimoji="1" lang="en-US" altLang="zh-CN" sz="2000" smtClean="0">
                  <a:solidFill>
                    <a:srgbClr val="0000FF"/>
                  </a:solidFill>
                  <a:latin typeface="Consolas" pitchFamily="49" charset="0"/>
                  <a:ea typeface="楷体" pitchFamily="49" charset="-122"/>
                  <a:cs typeface="Consolas" pitchFamily="49" charset="0"/>
                </a:rPr>
                <a:t> + </a:t>
              </a:r>
              <a:r>
                <a:rPr kumimoji="1" lang="en-US" altLang="zh-CN" sz="2000" smtClean="0">
                  <a:solidFill>
                    <a:srgbClr val="FF0000"/>
                  </a:solidFill>
                  <a:latin typeface="Consolas" pitchFamily="49" charset="0"/>
                  <a:ea typeface="楷体" pitchFamily="49" charset="-122"/>
                  <a:cs typeface="Consolas" pitchFamily="49" charset="0"/>
                </a:rPr>
                <a:t>1</a:t>
              </a:r>
              <a:r>
                <a:rPr kumimoji="1" lang="en-US" altLang="zh-CN" sz="2000" smtClean="0">
                  <a:solidFill>
                    <a:srgbClr val="0000FF"/>
                  </a:solidFill>
                  <a:latin typeface="Consolas" pitchFamily="49" charset="0"/>
                  <a:ea typeface="楷体" pitchFamily="49" charset="-122"/>
                  <a:cs typeface="Consolas" pitchFamily="49" charset="0"/>
                </a:rPr>
                <a:t> = 17</a:t>
              </a:r>
              <a:endParaRPr lang="zh-CN" altLang="en-US" sz="2000">
                <a:solidFill>
                  <a:srgbClr val="0000FF"/>
                </a:solidFill>
              </a:endParaRPr>
            </a:p>
          </p:txBody>
        </p:sp>
        <p:pic>
          <p:nvPicPr>
            <p:cNvPr id="101379" name="Picture 3"/>
            <p:cNvPicPr>
              <a:picLocks noChangeAspect="1" noChangeArrowheads="1"/>
            </p:cNvPicPr>
            <p:nvPr/>
          </p:nvPicPr>
          <p:blipFill>
            <a:blip r:embed="rId2" cstate="print"/>
            <a:srcRect/>
            <a:stretch>
              <a:fillRect/>
            </a:stretch>
          </p:blipFill>
          <p:spPr bwMode="auto">
            <a:xfrm>
              <a:off x="4000496" y="3992708"/>
              <a:ext cx="3786214" cy="536380"/>
            </a:xfrm>
            <a:prstGeom prst="rect">
              <a:avLst/>
            </a:prstGeom>
            <a:noFill/>
            <a:ln w="9525">
              <a:noFill/>
              <a:miter lim="800000"/>
              <a:headEnd/>
              <a:tailEnd/>
            </a:ln>
          </p:spPr>
        </p:pic>
        <p:sp>
          <p:nvSpPr>
            <p:cNvPr id="10" name="下箭头 9"/>
            <p:cNvSpPr/>
            <p:nvPr/>
          </p:nvSpPr>
          <p:spPr bwMode="auto">
            <a:xfrm>
              <a:off x="3643306" y="4029022"/>
              <a:ext cx="285752" cy="571504"/>
            </a:xfrm>
            <a:prstGeom prst="downArrow">
              <a:avLst/>
            </a:prstGeom>
            <a:ln>
              <a:headEnd type="none" w="med" len="med"/>
              <a:tailEnd type="arrow"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grpSp>
        <p:nvGrpSpPr>
          <p:cNvPr id="9" name="组合 14"/>
          <p:cNvGrpSpPr/>
          <p:nvPr/>
        </p:nvGrpSpPr>
        <p:grpSpPr>
          <a:xfrm>
            <a:off x="2428860" y="3214686"/>
            <a:ext cx="4214842" cy="3252265"/>
            <a:chOff x="2428860" y="3214686"/>
            <a:chExt cx="4214842" cy="3252265"/>
          </a:xfrm>
        </p:grpSpPr>
        <p:sp>
          <p:nvSpPr>
            <p:cNvPr id="22" name="TextBox 21"/>
            <p:cNvSpPr txBox="1"/>
            <p:nvPr/>
          </p:nvSpPr>
          <p:spPr>
            <a:xfrm>
              <a:off x="2428860" y="5143512"/>
              <a:ext cx="2928958" cy="1323439"/>
            </a:xfrm>
            <a:prstGeom prst="rect">
              <a:avLst/>
            </a:prstGeom>
            <a:noFill/>
          </p:spPr>
          <p:txBody>
            <a:bodyPr wrap="square" rtlCol="0">
              <a:spAutoFit/>
            </a:bodyPr>
            <a:lstStyle/>
            <a:p>
              <a:pPr algn="l">
                <a:lnSpc>
                  <a:spcPts val="2400"/>
                </a:lnSpc>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4</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FF33CC"/>
                  </a:solidFill>
                  <a:latin typeface="Consolas" pitchFamily="49" charset="0"/>
                  <a:ea typeface="仿宋" pitchFamily="49" charset="-122"/>
                  <a:cs typeface="Consolas" pitchFamily="49" charset="0"/>
                </a:rPr>
                <a:t>7</a:t>
              </a:r>
              <a:r>
                <a:rPr lang="zh-CN" altLang="en-US" sz="1800" smtClean="0">
                  <a:solidFill>
                    <a:srgbClr val="FF33CC"/>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有序段</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4</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33CC"/>
                  </a:solidFill>
                  <a:latin typeface="Consolas" pitchFamily="49" charset="0"/>
                  <a:ea typeface="仿宋" pitchFamily="49" charset="-122"/>
                  <a:cs typeface="Consolas" pitchFamily="49" charset="0"/>
                </a:rPr>
                <a:t>6</a:t>
              </a:r>
              <a:r>
                <a:rPr lang="zh-CN" altLang="en-US" sz="1800" smtClean="0">
                  <a:solidFill>
                    <a:srgbClr val="FF33CC"/>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有序段</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4</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33CC"/>
                  </a:solidFill>
                  <a:latin typeface="Consolas" pitchFamily="49" charset="0"/>
                  <a:ea typeface="仿宋" pitchFamily="49" charset="-122"/>
                  <a:cs typeface="Consolas" pitchFamily="49" charset="0"/>
                </a:rPr>
                <a:t>4</a:t>
              </a:r>
              <a:r>
                <a:rPr lang="zh-CN" altLang="en-US" sz="1800" smtClean="0">
                  <a:solidFill>
                    <a:srgbClr val="FF33CC"/>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有序段</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FF33CC"/>
                  </a:solidFill>
                  <a:latin typeface="Consolas" pitchFamily="49" charset="0"/>
                  <a:ea typeface="仿宋" pitchFamily="49" charset="-122"/>
                  <a:cs typeface="Consolas" pitchFamily="49" charset="0"/>
                </a:rPr>
                <a:t>个</a:t>
              </a:r>
              <a:r>
                <a:rPr lang="zh-CN" altLang="en-US" sz="1800" smtClean="0">
                  <a:solidFill>
                    <a:srgbClr val="0000FF"/>
                  </a:solidFill>
                  <a:latin typeface="Consolas" pitchFamily="49" charset="0"/>
                  <a:ea typeface="仿宋" pitchFamily="49" charset="-122"/>
                  <a:cs typeface="Consolas" pitchFamily="49" charset="0"/>
                </a:rPr>
                <a:t>有序段</a:t>
              </a:r>
              <a:endParaRPr lang="zh-CN" altLang="en-US" sz="1800">
                <a:solidFill>
                  <a:srgbClr val="0000FF"/>
                </a:solidFill>
                <a:latin typeface="Consolas" pitchFamily="49" charset="0"/>
                <a:ea typeface="仿宋" pitchFamily="49" charset="-122"/>
                <a:cs typeface="Consolas" pitchFamily="49" charset="0"/>
              </a:endParaRPr>
            </a:p>
          </p:txBody>
        </p:sp>
        <p:pic>
          <p:nvPicPr>
            <p:cNvPr id="23" name="Picture 7"/>
            <p:cNvPicPr>
              <a:picLocks noChangeAspect="1" noChangeArrowheads="1"/>
            </p:cNvPicPr>
            <p:nvPr/>
          </p:nvPicPr>
          <p:blipFill>
            <a:blip r:embed="rId3" cstate="print"/>
            <a:srcRect/>
            <a:stretch>
              <a:fillRect/>
            </a:stretch>
          </p:blipFill>
          <p:spPr bwMode="auto">
            <a:xfrm>
              <a:off x="3714744" y="3252820"/>
              <a:ext cx="2928958" cy="1747816"/>
            </a:xfrm>
            <a:prstGeom prst="rect">
              <a:avLst/>
            </a:prstGeom>
            <a:noFill/>
            <a:ln w="9525">
              <a:noFill/>
              <a:miter lim="800000"/>
              <a:headEnd/>
              <a:tailEnd/>
            </a:ln>
          </p:spPr>
        </p:pic>
        <p:sp>
          <p:nvSpPr>
            <p:cNvPr id="24" name="下箭头 23"/>
            <p:cNvSpPr/>
            <p:nvPr/>
          </p:nvSpPr>
          <p:spPr bwMode="auto">
            <a:xfrm>
              <a:off x="3357554" y="3214686"/>
              <a:ext cx="285752" cy="1857388"/>
            </a:xfrm>
            <a:prstGeom prst="downArrow">
              <a:avLst/>
            </a:prstGeom>
            <a:ln>
              <a:headEnd type="none" w="med" len="med"/>
              <a:tailEnd type="arrow"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99"/>
                </a:solidFill>
                <a:effectLst/>
                <a:latin typeface="Times New Roman" pitchFamily="18" charset="0"/>
                <a:ea typeface="楷体_GB2312" pitchFamily="49" charset="-122"/>
              </a:endParaRPr>
            </a:p>
          </p:txBody>
        </p:sp>
      </p:grpSp>
      <p:sp>
        <p:nvSpPr>
          <p:cNvPr id="17" name="灯片编号占位符 16"/>
          <p:cNvSpPr>
            <a:spLocks noGrp="1"/>
          </p:cNvSpPr>
          <p:nvPr>
            <p:ph type="sldNum" sz="quarter" idx="12"/>
          </p:nvPr>
        </p:nvSpPr>
        <p:spPr/>
        <p:txBody>
          <a:bodyPr/>
          <a:lstStyle/>
          <a:p>
            <a:fld id="{61B62B3A-2870-408C-9F18-2C674C90AA9B}" type="slidenum">
              <a:rPr lang="en-US" altLang="zh-CN" smtClean="0"/>
              <a:pPr/>
              <a:t>73</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500034" y="214290"/>
            <a:ext cx="8461405" cy="471155"/>
          </a:xfrm>
          <a:prstGeom prst="rect">
            <a:avLst/>
          </a:prstGeom>
          <a:noFill/>
          <a:ln w="381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l">
              <a:lnSpc>
                <a:spcPts val="3300"/>
              </a:lnSpc>
              <a:spcBef>
                <a:spcPct val="50000"/>
              </a:spcBef>
            </a:pPr>
            <a:r>
              <a:rPr lang="zh-CN" altLang="en-US" sz="1800" smtClean="0">
                <a:solidFill>
                  <a:srgbClr val="0000FF"/>
                </a:solidFill>
                <a:latin typeface="Consolas" pitchFamily="49" charset="0"/>
                <a:ea typeface="楷体" pitchFamily="49" charset="-122"/>
                <a:cs typeface="Consolas" pitchFamily="49" charset="0"/>
              </a:rPr>
              <a:t>例</a:t>
            </a:r>
            <a:r>
              <a:rPr lang="zh-CN" altLang="en-US" sz="1800">
                <a:solidFill>
                  <a:srgbClr val="0000FF"/>
                </a:solidFill>
                <a:latin typeface="Consolas" pitchFamily="49" charset="0"/>
                <a:ea typeface="楷体" pitchFamily="49" charset="-122"/>
                <a:cs typeface="Consolas" pitchFamily="49" charset="0"/>
              </a:rPr>
              <a:t>如，假设在</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台磁带机做三路多阶段归并时，初始归并段段数为</a:t>
            </a:r>
            <a:r>
              <a:rPr lang="en-US" altLang="zh-CN" sz="1800">
                <a:solidFill>
                  <a:srgbClr val="0000FF"/>
                </a:solidFill>
                <a:latin typeface="Consolas" pitchFamily="49" charset="0"/>
                <a:ea typeface="楷体" pitchFamily="49" charset="-122"/>
                <a:cs typeface="Consolas" pitchFamily="49" charset="0"/>
              </a:rPr>
              <a:t>193</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84996" name="Rectangle 4"/>
          <p:cNvSpPr>
            <a:spLocks noChangeArrowheads="1"/>
          </p:cNvSpPr>
          <p:nvPr/>
        </p:nvSpPr>
        <p:spPr bwMode="auto">
          <a:xfrm>
            <a:off x="0" y="2971800"/>
            <a:ext cx="9144000" cy="0"/>
          </a:xfrm>
          <a:prstGeom prst="rect">
            <a:avLst/>
          </a:prstGeom>
          <a:noFill/>
          <a:ln w="38100" algn="ctr">
            <a:noFill/>
            <a:miter lim="800000"/>
            <a:headEnd/>
            <a:tailEnd/>
          </a:ln>
          <a:effectLst/>
        </p:spPr>
        <p:txBody>
          <a:bodyPr wrap="none" anchor="ctr">
            <a:spAutoFit/>
          </a:bodyPr>
          <a:lstStyle/>
          <a:p>
            <a:endParaRPr lang="zh-CN" altLang="en-US"/>
          </a:p>
        </p:txBody>
      </p:sp>
      <p:sp>
        <p:nvSpPr>
          <p:cNvPr id="84997" name="Text Box 5"/>
          <p:cNvSpPr txBox="1">
            <a:spLocks noChangeArrowheads="1"/>
          </p:cNvSpPr>
          <p:nvPr/>
        </p:nvSpPr>
        <p:spPr bwMode="auto">
          <a:xfrm>
            <a:off x="1071538" y="4572008"/>
            <a:ext cx="5111750" cy="400110"/>
          </a:xfrm>
          <a:prstGeom prst="rect">
            <a:avLst/>
          </a:prstGeom>
          <a:noFill/>
          <a:ln w="38100" algn="ctr">
            <a:noFill/>
            <a:miter lim="800000"/>
            <a:headEnd/>
            <a:tailEnd/>
          </a:ln>
          <a:effectLst/>
        </p:spPr>
        <p:txBody>
          <a:bodyPr>
            <a:spAutoFit/>
          </a:bodyPr>
          <a:lstStyle/>
          <a:p>
            <a:pPr algn="l">
              <a:spcBef>
                <a:spcPct val="50000"/>
              </a:spcBef>
            </a:pPr>
            <a:r>
              <a:rPr lang="zh-CN" altLang="en-US" sz="2000">
                <a:solidFill>
                  <a:srgbClr val="0000FF"/>
                </a:solidFill>
                <a:latin typeface="Consolas" pitchFamily="49" charset="0"/>
                <a:ea typeface="仿宋" pitchFamily="49" charset="-122"/>
                <a:cs typeface="Consolas" pitchFamily="49" charset="0"/>
              </a:rPr>
              <a:t>需要进行</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+2=8</a:t>
            </a:r>
            <a:r>
              <a:rPr lang="zh-CN" altLang="en-US" sz="2000">
                <a:solidFill>
                  <a:srgbClr val="0000FF"/>
                </a:solidFill>
                <a:latin typeface="Consolas" pitchFamily="49" charset="0"/>
                <a:ea typeface="仿宋" pitchFamily="49" charset="-122"/>
                <a:cs typeface="Consolas" pitchFamily="49" charset="0"/>
              </a:rPr>
              <a:t>个阶段的归并。</a:t>
            </a:r>
          </a:p>
        </p:txBody>
      </p:sp>
      <p:graphicFrame>
        <p:nvGraphicFramePr>
          <p:cNvPr id="84998" name="Object 6"/>
          <p:cNvGraphicFramePr>
            <a:graphicFrameLocks noChangeAspect="1"/>
          </p:cNvGraphicFramePr>
          <p:nvPr/>
        </p:nvGraphicFramePr>
        <p:xfrm>
          <a:off x="4521200" y="3346450"/>
          <a:ext cx="101600" cy="165100"/>
        </p:xfrm>
        <a:graphic>
          <a:graphicData uri="http://schemas.openxmlformats.org/presentationml/2006/ole">
            <p:oleObj spid="_x0000_s1026" name="公式" r:id="rId3" imgW="101520" imgH="164880" progId="">
              <p:embed/>
            </p:oleObj>
          </a:graphicData>
        </a:graphic>
      </p:graphicFrame>
      <p:grpSp>
        <p:nvGrpSpPr>
          <p:cNvPr id="2" name="组合 14"/>
          <p:cNvGrpSpPr/>
          <p:nvPr/>
        </p:nvGrpSpPr>
        <p:grpSpPr>
          <a:xfrm>
            <a:off x="500034" y="785794"/>
            <a:ext cx="8358246" cy="1836400"/>
            <a:chOff x="500034" y="785794"/>
            <a:chExt cx="8358246" cy="1836400"/>
          </a:xfrm>
        </p:grpSpPr>
        <p:sp>
          <p:nvSpPr>
            <p:cNvPr id="10" name="TextBox 9"/>
            <p:cNvSpPr txBox="1"/>
            <p:nvPr/>
          </p:nvSpPr>
          <p:spPr>
            <a:xfrm>
              <a:off x="500034" y="785794"/>
              <a:ext cx="8358246" cy="1836400"/>
            </a:xfrm>
            <a:prstGeom prst="rect">
              <a:avLst/>
            </a:prstGeom>
            <a:noFill/>
          </p:spPr>
          <p:txBody>
            <a:bodyPr wrap="square" rtlCol="0">
              <a:spAutoFit/>
            </a:bodyPr>
            <a:lstStyle/>
            <a:p>
              <a:pPr algn="l">
                <a:lnSpc>
                  <a:spcPts val="3400"/>
                </a:lnSpc>
                <a:spcBef>
                  <a:spcPts val="0"/>
                </a:spcBef>
              </a:pPr>
              <a:r>
                <a:rPr lang="zh-CN" altLang="en-US" sz="2000" smtClean="0">
                  <a:solidFill>
                    <a:srgbClr val="0000FF"/>
                  </a:solidFill>
                  <a:latin typeface="Consolas" pitchFamily="49" charset="0"/>
                  <a:ea typeface="仿宋" pitchFamily="49" charset="-122"/>
                  <a:cs typeface="Consolas" pitchFamily="49" charset="0"/>
                </a:rPr>
                <a:t>　　首先根据定义，可以计算出三阶广义</a:t>
              </a:r>
              <a:r>
                <a:rPr lang="en-US" altLang="zh-CN" sz="2000" smtClean="0">
                  <a:solidFill>
                    <a:srgbClr val="0000FF"/>
                  </a:solidFill>
                  <a:latin typeface="Consolas" pitchFamily="49" charset="0"/>
                  <a:ea typeface="仿宋" pitchFamily="49" charset="-122"/>
                  <a:cs typeface="Consolas" pitchFamily="49" charset="0"/>
                </a:rPr>
                <a:t>Fibonacci</a:t>
              </a:r>
              <a:r>
                <a:rPr lang="zh-CN" altLang="en-US" sz="2000" smtClean="0">
                  <a:solidFill>
                    <a:srgbClr val="0000FF"/>
                  </a:solidFill>
                  <a:latin typeface="Consolas" pitchFamily="49" charset="0"/>
                  <a:ea typeface="仿宋" pitchFamily="49" charset="-122"/>
                  <a:cs typeface="Consolas" pitchFamily="49" charset="0"/>
                </a:rPr>
                <a:t>序列为</a:t>
              </a:r>
              <a:r>
                <a:rPr lang="en-US" altLang="zh-CN" sz="2000" smtClean="0">
                  <a:solidFill>
                    <a:srgbClr val="0000FF"/>
                  </a:solidFill>
                  <a:latin typeface="Consolas" pitchFamily="49" charset="0"/>
                  <a:ea typeface="仿宋" pitchFamily="49" charset="-122"/>
                  <a:cs typeface="Consolas" pitchFamily="49" charset="0"/>
                </a:rPr>
                <a:t>{0,0,1,1,2,4,7,</a:t>
              </a:r>
              <a:r>
                <a:rPr lang="en-US" altLang="zh-CN" sz="2000" smtClean="0">
                  <a:solidFill>
                    <a:srgbClr val="FF0000"/>
                  </a:solidFill>
                  <a:latin typeface="Consolas" pitchFamily="49" charset="0"/>
                  <a:ea typeface="仿宋" pitchFamily="49" charset="-122"/>
                  <a:cs typeface="Consolas" pitchFamily="49" charset="0"/>
                </a:rPr>
                <a:t>13</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24</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44</a:t>
              </a:r>
              <a:r>
                <a:rPr lang="en-US" altLang="zh-CN" sz="2000" smtClean="0">
                  <a:solidFill>
                    <a:srgbClr val="0000FF"/>
                  </a:solidFill>
                  <a:latin typeface="Consolas" pitchFamily="49" charset="0"/>
                  <a:ea typeface="仿宋" pitchFamily="49" charset="-122"/>
                  <a:cs typeface="Consolas" pitchFamily="49" charset="0"/>
                </a:rPr>
                <a:t>,81,149,274,…}</a:t>
              </a:r>
              <a:r>
                <a:rPr lang="zh-CN" altLang="en-US" sz="2000" smtClean="0">
                  <a:solidFill>
                    <a:srgbClr val="0000FF"/>
                  </a:solidFill>
                  <a:latin typeface="Consolas" pitchFamily="49" charset="0"/>
                  <a:ea typeface="仿宋" pitchFamily="49" charset="-122"/>
                  <a:cs typeface="Consolas" pitchFamily="49" charset="0"/>
                </a:rPr>
                <a:t>，</a:t>
              </a:r>
            </a:p>
            <a:p>
              <a:pPr algn="l">
                <a:lnSpc>
                  <a:spcPts val="3400"/>
                </a:lnSpc>
                <a:spcBef>
                  <a:spcPts val="0"/>
                </a:spcBef>
              </a:pPr>
              <a:r>
                <a:rPr lang="zh-CN" altLang="en-US" sz="2000" smtClean="0">
                  <a:solidFill>
                    <a:srgbClr val="0000FF"/>
                  </a:solidFill>
                  <a:latin typeface="Consolas" pitchFamily="49" charset="0"/>
                  <a:ea typeface="仿宋" pitchFamily="49" charset="-122"/>
                  <a:cs typeface="Consolas" pitchFamily="49" charset="0"/>
                </a:rPr>
                <a:t>    而</a:t>
              </a:r>
              <a:r>
                <a:rPr lang="en-US" altLang="zh-CN" sz="2000" smtClean="0">
                  <a:solidFill>
                    <a:srgbClr val="0000FF"/>
                  </a:solidFill>
                  <a:latin typeface="Consolas" pitchFamily="49" charset="0"/>
                  <a:ea typeface="仿宋" pitchFamily="49" charset="-122"/>
                  <a:cs typeface="Consolas" pitchFamily="49" charset="0"/>
                </a:rPr>
                <a:t>T=3</a:t>
              </a:r>
              <a:r>
                <a:rPr lang="zh-CN" alt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+2    +    =3×</a:t>
              </a:r>
              <a:r>
                <a:rPr lang="en-US" altLang="zh-CN" sz="2000" smtClean="0">
                  <a:solidFill>
                    <a:srgbClr val="FF0000"/>
                  </a:solidFill>
                  <a:latin typeface="Consolas" pitchFamily="49" charset="0"/>
                  <a:ea typeface="仿宋" pitchFamily="49" charset="-122"/>
                  <a:cs typeface="Consolas" pitchFamily="49" charset="0"/>
                </a:rPr>
                <a:t>44</a:t>
              </a:r>
              <a:r>
                <a:rPr lang="en-US" altLang="zh-CN" sz="2000" smtClean="0">
                  <a:solidFill>
                    <a:srgbClr val="0000FF"/>
                  </a:solidFill>
                  <a:latin typeface="Consolas" pitchFamily="49" charset="0"/>
                  <a:ea typeface="仿宋" pitchFamily="49" charset="-122"/>
                  <a:cs typeface="Consolas" pitchFamily="49" charset="0"/>
                </a:rPr>
                <a:t>+2×</a:t>
              </a:r>
              <a:r>
                <a:rPr lang="en-US" altLang="zh-CN" sz="2000" smtClean="0">
                  <a:solidFill>
                    <a:srgbClr val="FF0000"/>
                  </a:solidFill>
                  <a:latin typeface="Consolas" pitchFamily="49" charset="0"/>
                  <a:ea typeface="仿宋" pitchFamily="49" charset="-122"/>
                  <a:cs typeface="Consolas" pitchFamily="49" charset="0"/>
                </a:rPr>
                <a:t>24</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13</a:t>
              </a:r>
              <a:r>
                <a:rPr lang="en-US" altLang="zh-CN" sz="2000" smtClean="0">
                  <a:solidFill>
                    <a:srgbClr val="0000FF"/>
                  </a:solidFill>
                  <a:latin typeface="Consolas" pitchFamily="49" charset="0"/>
                  <a:ea typeface="仿宋" pitchFamily="49" charset="-122"/>
                  <a:cs typeface="Consolas" pitchFamily="49" charset="0"/>
                </a:rPr>
                <a:t>=193</a:t>
              </a:r>
              <a:r>
                <a:rPr lang="zh-CN" altLang="en-US" sz="2000" smtClean="0">
                  <a:solidFill>
                    <a:srgbClr val="0000FF"/>
                  </a:solidFill>
                  <a:latin typeface="Consolas" pitchFamily="49" charset="0"/>
                  <a:ea typeface="仿宋" pitchFamily="49" charset="-122"/>
                  <a:cs typeface="Consolas" pitchFamily="49" charset="0"/>
                </a:rPr>
                <a:t>，</a:t>
              </a:r>
            </a:p>
            <a:p>
              <a:pPr algn="l">
                <a:lnSpc>
                  <a:spcPts val="3400"/>
                </a:lnSpc>
                <a:spcBef>
                  <a:spcPts val="0"/>
                </a:spcBef>
              </a:pPr>
              <a:r>
                <a:rPr lang="zh-CN" altLang="en-US" sz="2000" smtClean="0">
                  <a:solidFill>
                    <a:srgbClr val="0000FF"/>
                  </a:solidFill>
                  <a:latin typeface="Consolas" pitchFamily="49" charset="0"/>
                  <a:ea typeface="仿宋" pitchFamily="49" charset="-122"/>
                  <a:cs typeface="Consolas" pitchFamily="49" charset="0"/>
                </a:rPr>
                <a:t>即</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=9</a:t>
              </a:r>
              <a:r>
                <a:rPr lang="zh-CN" altLang="en-US" sz="2000" smtClean="0">
                  <a:solidFill>
                    <a:srgbClr val="0000FF"/>
                  </a:solidFill>
                  <a:latin typeface="Consolas" pitchFamily="49" charset="0"/>
                  <a:ea typeface="仿宋" pitchFamily="49" charset="-122"/>
                  <a:cs typeface="Consolas" pitchFamily="49" charset="0"/>
                </a:rPr>
                <a:t>。所以，各带上的初始归并段段数应分别为： </a:t>
              </a:r>
              <a:endParaRPr lang="zh-CN" altLang="en-US" sz="2000">
                <a:latin typeface="Consolas" pitchFamily="49" charset="0"/>
                <a:ea typeface="仿宋" pitchFamily="49" charset="-122"/>
                <a:cs typeface="Consolas" pitchFamily="49" charset="0"/>
              </a:endParaRPr>
            </a:p>
          </p:txBody>
        </p:sp>
        <p:pic>
          <p:nvPicPr>
            <p:cNvPr id="85002" name="Picture 10"/>
            <p:cNvPicPr>
              <a:picLocks noChangeAspect="1" noChangeArrowheads="1"/>
            </p:cNvPicPr>
            <p:nvPr/>
          </p:nvPicPr>
          <p:blipFill>
            <a:blip r:embed="rId4" cstate="print"/>
            <a:srcRect/>
            <a:stretch>
              <a:fillRect/>
            </a:stretch>
          </p:blipFill>
          <p:spPr bwMode="auto">
            <a:xfrm>
              <a:off x="1843072" y="1714488"/>
              <a:ext cx="514350" cy="419100"/>
            </a:xfrm>
            <a:prstGeom prst="rect">
              <a:avLst/>
            </a:prstGeom>
            <a:noFill/>
            <a:ln w="9525">
              <a:noFill/>
              <a:miter lim="800000"/>
              <a:headEnd/>
              <a:tailEnd/>
            </a:ln>
          </p:spPr>
        </p:pic>
        <p:pic>
          <p:nvPicPr>
            <p:cNvPr id="85003" name="Picture 11"/>
            <p:cNvPicPr>
              <a:picLocks noChangeAspect="1" noChangeArrowheads="1"/>
            </p:cNvPicPr>
            <p:nvPr/>
          </p:nvPicPr>
          <p:blipFill>
            <a:blip r:embed="rId5" cstate="print"/>
            <a:srcRect/>
            <a:stretch>
              <a:fillRect/>
            </a:stretch>
          </p:blipFill>
          <p:spPr bwMode="auto">
            <a:xfrm>
              <a:off x="2633126" y="1744632"/>
              <a:ext cx="514350" cy="361950"/>
            </a:xfrm>
            <a:prstGeom prst="rect">
              <a:avLst/>
            </a:prstGeom>
            <a:noFill/>
            <a:ln w="9525">
              <a:noFill/>
              <a:miter lim="800000"/>
              <a:headEnd/>
              <a:tailEnd/>
            </a:ln>
          </p:spPr>
        </p:pic>
        <p:pic>
          <p:nvPicPr>
            <p:cNvPr id="85004" name="Picture 12"/>
            <p:cNvPicPr>
              <a:picLocks noChangeAspect="1" noChangeArrowheads="1"/>
            </p:cNvPicPr>
            <p:nvPr/>
          </p:nvPicPr>
          <p:blipFill>
            <a:blip r:embed="rId6" cstate="print"/>
            <a:srcRect/>
            <a:stretch>
              <a:fillRect/>
            </a:stretch>
          </p:blipFill>
          <p:spPr bwMode="auto">
            <a:xfrm>
              <a:off x="3357554" y="1714488"/>
              <a:ext cx="495300" cy="400050"/>
            </a:xfrm>
            <a:prstGeom prst="rect">
              <a:avLst/>
            </a:prstGeom>
            <a:noFill/>
            <a:ln w="9525">
              <a:noFill/>
              <a:miter lim="800000"/>
              <a:headEnd/>
              <a:tailEnd/>
            </a:ln>
          </p:spPr>
        </p:pic>
      </p:grpSp>
      <p:pic>
        <p:nvPicPr>
          <p:cNvPr id="85005" name="Picture 13"/>
          <p:cNvPicPr>
            <a:picLocks noChangeAspect="1" noChangeArrowheads="1"/>
          </p:cNvPicPr>
          <p:nvPr/>
        </p:nvPicPr>
        <p:blipFill>
          <a:blip r:embed="rId7" cstate="print"/>
          <a:srcRect/>
          <a:stretch>
            <a:fillRect/>
          </a:stretch>
        </p:blipFill>
        <p:spPr bwMode="auto">
          <a:xfrm>
            <a:off x="1142976" y="2714620"/>
            <a:ext cx="4197075" cy="1643074"/>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984997B5-D78A-4C2E-ABF1-257848657198}" type="slidenum">
              <a:rPr lang="en-US" altLang="zh-CN" smtClean="0"/>
              <a:pPr/>
              <a:t>74</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00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4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00100" y="1428736"/>
          <a:ext cx="6715171" cy="4643470"/>
        </p:xfrm>
        <a:graphic>
          <a:graphicData uri="http://schemas.openxmlformats.org/drawingml/2006/table">
            <a:tbl>
              <a:tblPr>
                <a:tableStyleId>{5940675A-B579-460E-94D1-54222C63F5DA}</a:tableStyleId>
              </a:tblPr>
              <a:tblGrid>
                <a:gridCol w="1176810"/>
                <a:gridCol w="882607"/>
                <a:gridCol w="882607"/>
                <a:gridCol w="990482"/>
                <a:gridCol w="1216037"/>
                <a:gridCol w="1566628"/>
              </a:tblGrid>
              <a:tr h="464347">
                <a:tc>
                  <a:txBody>
                    <a:bodyPr/>
                    <a:lstStyle/>
                    <a:p>
                      <a:pPr algn="ctr">
                        <a:lnSpc>
                          <a:spcPct val="150000"/>
                        </a:lnSpc>
                        <a:spcAft>
                          <a:spcPts val="0"/>
                        </a:spcAft>
                      </a:pPr>
                      <a:r>
                        <a:rPr lang="zh-CN" sz="1800" b="1" kern="100">
                          <a:solidFill>
                            <a:srgbClr val="FF0000"/>
                          </a:solidFill>
                          <a:latin typeface="Consolas" pitchFamily="49" charset="0"/>
                          <a:ea typeface="仿宋" pitchFamily="49" charset="-122"/>
                          <a:cs typeface="Consolas" pitchFamily="49" charset="0"/>
                        </a:rPr>
                        <a:t>阶段号</a:t>
                      </a:r>
                    </a:p>
                  </a:txBody>
                  <a:tcPr marL="68580" marR="68580" marT="0" marB="0">
                    <a:solidFill>
                      <a:schemeClr val="bg2"/>
                    </a:solidFill>
                  </a:tcPr>
                </a:tc>
                <a:tc>
                  <a:txBody>
                    <a:bodyPr/>
                    <a:lstStyle/>
                    <a:p>
                      <a:pPr algn="ctr">
                        <a:lnSpc>
                          <a:spcPct val="150000"/>
                        </a:lnSpc>
                        <a:spcAft>
                          <a:spcPts val="0"/>
                        </a:spcAft>
                      </a:pPr>
                      <a:r>
                        <a:rPr lang="en-US" sz="1800" b="1" kern="100">
                          <a:solidFill>
                            <a:srgbClr val="FF0000"/>
                          </a:solidFill>
                          <a:latin typeface="Consolas" pitchFamily="49" charset="0"/>
                          <a:ea typeface="仿宋" pitchFamily="49" charset="-122"/>
                          <a:cs typeface="Consolas" pitchFamily="49" charset="0"/>
                        </a:rPr>
                        <a:t>T</a:t>
                      </a:r>
                      <a:r>
                        <a:rPr lang="en-US" sz="1800" b="1" kern="100" baseline="-2500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FF0000"/>
                          </a:solidFill>
                          <a:latin typeface="Consolas" pitchFamily="49" charset="0"/>
                          <a:ea typeface="仿宋" pitchFamily="49" charset="-122"/>
                          <a:cs typeface="Consolas" pitchFamily="49" charset="0"/>
                        </a:rPr>
                        <a:t>T</a:t>
                      </a:r>
                      <a:r>
                        <a:rPr lang="en-US" sz="1800" b="1" kern="100" baseline="-25000">
                          <a:solidFill>
                            <a:srgbClr val="FF0000"/>
                          </a:solidFill>
                          <a:latin typeface="Consolas" pitchFamily="49" charset="0"/>
                          <a:ea typeface="仿宋" pitchFamily="49" charset="-122"/>
                          <a:cs typeface="Consolas" pitchFamily="49" charset="0"/>
                        </a:rPr>
                        <a:t>2</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FF0000"/>
                          </a:solidFill>
                          <a:latin typeface="Consolas" pitchFamily="49" charset="0"/>
                          <a:ea typeface="仿宋" pitchFamily="49" charset="-122"/>
                          <a:cs typeface="Consolas" pitchFamily="49" charset="0"/>
                        </a:rPr>
                        <a:t>T</a:t>
                      </a:r>
                      <a:r>
                        <a:rPr lang="en-US" sz="1800" b="1" kern="100" baseline="-25000">
                          <a:solidFill>
                            <a:srgbClr val="FF0000"/>
                          </a:solidFill>
                          <a:latin typeface="Consolas" pitchFamily="49" charset="0"/>
                          <a:ea typeface="仿宋" pitchFamily="49" charset="-122"/>
                          <a:cs typeface="Consolas" pitchFamily="49" charset="0"/>
                        </a:rPr>
                        <a:t>3</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FF0000"/>
                          </a:solidFill>
                          <a:latin typeface="Consolas" pitchFamily="49" charset="0"/>
                          <a:ea typeface="仿宋" pitchFamily="49" charset="-122"/>
                          <a:cs typeface="Consolas" pitchFamily="49" charset="0"/>
                        </a:rPr>
                        <a:t>T</a:t>
                      </a:r>
                      <a:r>
                        <a:rPr lang="en-US" sz="1800" b="1" kern="100" baseline="-25000">
                          <a:solidFill>
                            <a:srgbClr val="FF0000"/>
                          </a:solidFill>
                          <a:latin typeface="Consolas" pitchFamily="49" charset="0"/>
                          <a:ea typeface="仿宋" pitchFamily="49" charset="-122"/>
                          <a:cs typeface="Consolas" pitchFamily="49" charset="0"/>
                        </a:rPr>
                        <a:t>4</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zh-CN" sz="1800" b="1" kern="100">
                          <a:solidFill>
                            <a:srgbClr val="FF0000"/>
                          </a:solidFill>
                          <a:latin typeface="Consolas" pitchFamily="49" charset="0"/>
                          <a:ea typeface="仿宋" pitchFamily="49" charset="-122"/>
                          <a:cs typeface="Consolas" pitchFamily="49" charset="0"/>
                        </a:rPr>
                        <a:t>归并段总数</a:t>
                      </a:r>
                    </a:p>
                  </a:txBody>
                  <a:tcPr marL="68580" marR="68580" marT="0" marB="0">
                    <a:solidFill>
                      <a:schemeClr val="bg2"/>
                    </a:solidFill>
                  </a:tcPr>
                </a:tc>
              </a:tr>
              <a:tr h="464347">
                <a:tc>
                  <a:txBody>
                    <a:bodyPr/>
                    <a:lstStyle/>
                    <a:p>
                      <a:pPr algn="ctr">
                        <a:lnSpc>
                          <a:spcPct val="150000"/>
                        </a:lnSpc>
                        <a:spcAft>
                          <a:spcPts val="0"/>
                        </a:spcAft>
                      </a:pPr>
                      <a:r>
                        <a:rPr lang="zh-CN" sz="1800" b="1" kern="100">
                          <a:solidFill>
                            <a:srgbClr val="0000FF"/>
                          </a:solidFill>
                          <a:latin typeface="Consolas" pitchFamily="49" charset="0"/>
                          <a:ea typeface="仿宋" pitchFamily="49" charset="-122"/>
                          <a:cs typeface="Consolas" pitchFamily="49" charset="0"/>
                        </a:rPr>
                        <a:t>初始</a:t>
                      </a:r>
                    </a:p>
                  </a:txBody>
                  <a:tcPr marL="68580" marR="68580" marT="0" marB="0">
                    <a:solidFill>
                      <a:schemeClr val="bg2"/>
                    </a:solidFill>
                  </a:tcPr>
                </a:tc>
                <a:tc>
                  <a:txBody>
                    <a:bodyPr/>
                    <a:lstStyle/>
                    <a:p>
                      <a:pPr algn="ctr">
                        <a:lnSpc>
                          <a:spcPct val="150000"/>
                        </a:lnSpc>
                        <a:spcAft>
                          <a:spcPts val="0"/>
                        </a:spcAft>
                      </a:pPr>
                      <a:r>
                        <a:rPr lang="en-US" sz="1800" b="1" kern="100">
                          <a:solidFill>
                            <a:srgbClr val="FF33CC"/>
                          </a:solidFill>
                          <a:latin typeface="Consolas" pitchFamily="49" charset="0"/>
                          <a:ea typeface="仿宋" pitchFamily="49" charset="-122"/>
                          <a:cs typeface="Consolas" pitchFamily="49" charset="0"/>
                        </a:rPr>
                        <a:t>81</a:t>
                      </a:r>
                      <a:endParaRPr lang="zh-CN" sz="1800" b="1" kern="100">
                        <a:solidFill>
                          <a:srgbClr val="FF33CC"/>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FF33CC"/>
                          </a:solidFill>
                          <a:latin typeface="Consolas" pitchFamily="49" charset="0"/>
                          <a:ea typeface="仿宋" pitchFamily="49" charset="-122"/>
                          <a:cs typeface="Consolas" pitchFamily="49" charset="0"/>
                        </a:rPr>
                        <a:t>68</a:t>
                      </a:r>
                      <a:endParaRPr lang="zh-CN" sz="1800" b="1" kern="100">
                        <a:solidFill>
                          <a:srgbClr val="FF33CC"/>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FF33CC"/>
                          </a:solidFill>
                          <a:latin typeface="Consolas" pitchFamily="49" charset="0"/>
                          <a:ea typeface="仿宋" pitchFamily="49" charset="-122"/>
                          <a:cs typeface="Consolas" pitchFamily="49" charset="0"/>
                        </a:rPr>
                        <a:t>44</a:t>
                      </a:r>
                      <a:endParaRPr lang="zh-CN" sz="1800" b="1" kern="100">
                        <a:solidFill>
                          <a:srgbClr val="FF33CC"/>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193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r h="464347">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37</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24</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44</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105</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r h="464347">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24</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20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57</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r h="464347">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7</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31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r h="464347">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4</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7</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6</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4</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17</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r h="464347">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5</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4</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9</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r h="464347">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6</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5</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r h="464347">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7</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r h="464347">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8</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c>
                  <a:txBody>
                    <a:bodyPr/>
                    <a:lstStyle/>
                    <a:p>
                      <a:pPr algn="ctr">
                        <a:lnSpc>
                          <a:spcPct val="1500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bg2"/>
                    </a:solidFill>
                  </a:tcPr>
                </a:tc>
              </a:tr>
            </a:tbl>
          </a:graphicData>
        </a:graphic>
      </p:graphicFrame>
      <p:sp>
        <p:nvSpPr>
          <p:cNvPr id="3" name="TextBox 2"/>
          <p:cNvSpPr txBox="1"/>
          <p:nvPr/>
        </p:nvSpPr>
        <p:spPr>
          <a:xfrm>
            <a:off x="1500166" y="714356"/>
            <a:ext cx="5643602"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四带三路归并各阶段中归并段的段数分布情况</a:t>
            </a:r>
            <a:endParaRPr lang="zh-CN" altLang="en-US" sz="180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61B62B3A-2870-408C-9F18-2C674C90AA9B}" type="slidenum">
              <a:rPr lang="en-US" altLang="zh-CN" smtClean="0"/>
              <a:pPr/>
              <a:t>75</a:t>
            </a:fld>
            <a:r>
              <a:rPr lang="en-US" altLang="zh-CN" smtClean="0"/>
              <a:t>/75</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bwMode="auto">
          <a:xfrm>
            <a:off x="4033834" y="1826586"/>
            <a:ext cx="1428760" cy="92869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rtlCol="0" anchor="ctr"/>
          <a:lstStyle/>
          <a:p>
            <a:pPr algn="ctr"/>
            <a:endParaRPr lang="zh-CN" altLang="en-US" sz="2000">
              <a:latin typeface="Consolas" pitchFamily="49" charset="0"/>
              <a:ea typeface="楷体" pitchFamily="49" charset="-122"/>
              <a:cs typeface="Consolas" pitchFamily="49" charset="0"/>
            </a:endParaRPr>
          </a:p>
        </p:txBody>
      </p:sp>
      <p:sp>
        <p:nvSpPr>
          <p:cNvPr id="24" name="TextBox 23"/>
          <p:cNvSpPr txBox="1"/>
          <p:nvPr/>
        </p:nvSpPr>
        <p:spPr>
          <a:xfrm>
            <a:off x="500034" y="1857364"/>
            <a:ext cx="3286148" cy="6463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buBlip>
                <a:blip r:embed="rId2"/>
              </a:buBlip>
            </a:pPr>
            <a:r>
              <a:rPr lang="en-US" altLang="zh-CN" sz="1800" smtClean="0">
                <a:solidFill>
                  <a:srgbClr val="0000FF"/>
                </a:solidFill>
                <a:latin typeface="Consolas" pitchFamily="49" charset="0"/>
                <a:cs typeface="Consolas" pitchFamily="49" charset="0"/>
              </a:rPr>
              <a:t>abc1.dat</a:t>
            </a:r>
            <a:r>
              <a:rPr lang="zh-CN" altLang="en-US" sz="1800" smtClean="0">
                <a:solidFill>
                  <a:srgbClr val="0000FF"/>
                </a:solidFill>
                <a:latin typeface="Consolas" pitchFamily="49" charset="0"/>
                <a:cs typeface="Consolas" pitchFamily="49" charset="0"/>
              </a:rPr>
              <a:t>：</a:t>
            </a:r>
            <a:endParaRPr lang="en-US" altLang="zh-CN" sz="1800" smtClean="0">
              <a:solidFill>
                <a:srgbClr val="0000FF"/>
              </a:solidFill>
              <a:latin typeface="Consolas" pitchFamily="49" charset="0"/>
              <a:cs typeface="Consolas" pitchFamily="49" charset="0"/>
            </a:endParaRPr>
          </a:p>
          <a:p>
            <a:pPr marL="457200" indent="-457200" algn="l">
              <a:buBlip>
                <a:blip r:embed="rId2"/>
              </a:buBlip>
            </a:pPr>
            <a:r>
              <a:rPr lang="en-US" altLang="zh-CN" sz="1800" smtClean="0">
                <a:solidFill>
                  <a:srgbClr val="0000FF"/>
                </a:solidFill>
                <a:latin typeface="Consolas" pitchFamily="49" charset="0"/>
                <a:cs typeface="Consolas" pitchFamily="49" charset="0"/>
              </a:rPr>
              <a:t>abc2.dat</a:t>
            </a:r>
            <a:r>
              <a:rPr lang="zh-CN" altLang="en-US" sz="1800" smtClean="0">
                <a:solidFill>
                  <a:srgbClr val="0000FF"/>
                </a:solidFill>
                <a:latin typeface="Consolas" pitchFamily="49" charset="0"/>
                <a:cs typeface="Consolas" pitchFamily="49" charset="0"/>
              </a:rPr>
              <a:t>：</a:t>
            </a:r>
            <a:endParaRPr lang="en-US" altLang="zh-CN" sz="1800" smtClean="0">
              <a:solidFill>
                <a:srgbClr val="0000FF"/>
              </a:solidFill>
              <a:latin typeface="Consolas" pitchFamily="49" charset="0"/>
              <a:cs typeface="Consolas" pitchFamily="49" charset="0"/>
            </a:endParaRPr>
          </a:p>
        </p:txBody>
      </p:sp>
      <p:sp>
        <p:nvSpPr>
          <p:cNvPr id="25" name="TextBox 24"/>
          <p:cNvSpPr txBox="1"/>
          <p:nvPr/>
        </p:nvSpPr>
        <p:spPr>
          <a:xfrm>
            <a:off x="2285984" y="1874212"/>
            <a:ext cx="57150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6" name="TextBox 25"/>
          <p:cNvSpPr txBox="1"/>
          <p:nvPr/>
        </p:nvSpPr>
        <p:spPr>
          <a:xfrm>
            <a:off x="2786050" y="1874212"/>
            <a:ext cx="57150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2285984" y="2209377"/>
            <a:ext cx="57150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786050" y="2209377"/>
            <a:ext cx="57150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nvGrpSpPr>
          <p:cNvPr id="2" name="组合 32"/>
          <p:cNvGrpSpPr/>
          <p:nvPr/>
        </p:nvGrpSpPr>
        <p:grpSpPr>
          <a:xfrm>
            <a:off x="4429124" y="1875999"/>
            <a:ext cx="714380" cy="380803"/>
            <a:chOff x="5786446" y="4335669"/>
            <a:chExt cx="714380" cy="380803"/>
          </a:xfrm>
        </p:grpSpPr>
        <p:cxnSp>
          <p:nvCxnSpPr>
            <p:cNvPr id="31" name="直接箭头连接符 30"/>
            <p:cNvCxnSpPr/>
            <p:nvPr/>
          </p:nvCxnSpPr>
          <p:spPr>
            <a:xfrm>
              <a:off x="5786446" y="4714884"/>
              <a:ext cx="714380" cy="1588"/>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57884" y="4335669"/>
              <a:ext cx="571504" cy="246221"/>
            </a:xfrm>
            <a:prstGeom prst="rect">
              <a:avLst/>
            </a:prstGeom>
            <a:noFill/>
          </p:spPr>
          <p:txBody>
            <a:bodyPr wrap="square" lIns="0" tIns="0" rIns="0" bIns="0" rtlCol="0">
              <a:spAutoFit/>
            </a:bodyPr>
            <a:lstStyle/>
            <a:p>
              <a:r>
                <a:rPr lang="zh-CN" altLang="en-US" sz="1600" smtClean="0">
                  <a:solidFill>
                    <a:srgbClr val="9900FF"/>
                  </a:solidFill>
                  <a:latin typeface="仿宋" pitchFamily="49" charset="-122"/>
                  <a:ea typeface="仿宋" pitchFamily="49" charset="-122"/>
                  <a:cs typeface="Consolas" pitchFamily="49" charset="0"/>
                </a:rPr>
                <a:t>比较</a:t>
              </a:r>
              <a:endParaRPr lang="zh-CN" altLang="en-US" sz="1600">
                <a:solidFill>
                  <a:srgbClr val="9900FF"/>
                </a:solidFill>
                <a:latin typeface="仿宋" pitchFamily="49" charset="-122"/>
                <a:ea typeface="仿宋" pitchFamily="49" charset="-122"/>
                <a:cs typeface="Consolas" pitchFamily="49" charset="0"/>
              </a:endParaRPr>
            </a:p>
          </p:txBody>
        </p:sp>
      </p:grpSp>
      <p:sp>
        <p:nvSpPr>
          <p:cNvPr id="34" name="TextBox 33"/>
          <p:cNvSpPr txBox="1"/>
          <p:nvPr/>
        </p:nvSpPr>
        <p:spPr>
          <a:xfrm>
            <a:off x="6000760" y="2245332"/>
            <a:ext cx="1285884" cy="338554"/>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abc12.dat</a:t>
            </a:r>
            <a:r>
              <a:rPr lang="zh-CN" altLang="en-US" sz="1600" smtClean="0">
                <a:solidFill>
                  <a:srgbClr val="0000FF"/>
                </a:solidFill>
                <a:latin typeface="Consolas" pitchFamily="49" charset="0"/>
                <a:cs typeface="Consolas" pitchFamily="49" charset="0"/>
              </a:rPr>
              <a:t>：</a:t>
            </a:r>
            <a:endParaRPr lang="en-US" altLang="zh-CN" sz="1600" smtClean="0">
              <a:solidFill>
                <a:srgbClr val="0000FF"/>
              </a:solidFill>
              <a:latin typeface="Consolas" pitchFamily="49" charset="0"/>
              <a:cs typeface="Consolas" pitchFamily="49" charset="0"/>
            </a:endParaRPr>
          </a:p>
        </p:txBody>
      </p:sp>
      <p:sp>
        <p:nvSpPr>
          <p:cNvPr id="35" name="TextBox 34"/>
          <p:cNvSpPr txBox="1"/>
          <p:nvPr/>
        </p:nvSpPr>
        <p:spPr>
          <a:xfrm>
            <a:off x="4286248" y="2755280"/>
            <a:ext cx="857256"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cs typeface="Consolas" pitchFamily="49" charset="0"/>
              </a:rPr>
              <a:t>内存</a:t>
            </a:r>
          </a:p>
        </p:txBody>
      </p:sp>
      <p:sp>
        <p:nvSpPr>
          <p:cNvPr id="36" name="TextBox 35"/>
          <p:cNvSpPr txBox="1"/>
          <p:nvPr/>
        </p:nvSpPr>
        <p:spPr>
          <a:xfrm>
            <a:off x="3286116" y="1874212"/>
            <a:ext cx="57150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 </a:t>
            </a: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3286116" y="2209377"/>
            <a:ext cx="57150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 </a:t>
            </a:r>
            <a:endParaRPr lang="zh-CN" altLang="en-US" sz="1800">
              <a:solidFill>
                <a:srgbClr val="0000FF"/>
              </a:solidFill>
              <a:latin typeface="Consolas" pitchFamily="49" charset="0"/>
              <a:cs typeface="Consolas" pitchFamily="49" charset="0"/>
            </a:endParaRPr>
          </a:p>
        </p:txBody>
      </p:sp>
      <p:grpSp>
        <p:nvGrpSpPr>
          <p:cNvPr id="3" name="组合 43"/>
          <p:cNvGrpSpPr/>
          <p:nvPr/>
        </p:nvGrpSpPr>
        <p:grpSpPr>
          <a:xfrm>
            <a:off x="571472" y="2798200"/>
            <a:ext cx="6072230" cy="1327087"/>
            <a:chOff x="428596" y="5143512"/>
            <a:chExt cx="6072230" cy="1327087"/>
          </a:xfrm>
        </p:grpSpPr>
        <p:sp>
          <p:nvSpPr>
            <p:cNvPr id="38" name="下箭头 37"/>
            <p:cNvSpPr/>
            <p:nvPr/>
          </p:nvSpPr>
          <p:spPr bwMode="auto">
            <a:xfrm>
              <a:off x="1357290" y="5143512"/>
              <a:ext cx="214314" cy="500066"/>
            </a:xfrm>
            <a:prstGeom prst="down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solidFill>
                  <a:srgbClr val="3333CC"/>
                </a:solidFill>
                <a:latin typeface="Consolas" pitchFamily="49" charset="0"/>
                <a:cs typeface="Consolas" pitchFamily="49" charset="0"/>
              </a:endParaRPr>
            </a:p>
          </p:txBody>
        </p:sp>
        <p:sp>
          <p:nvSpPr>
            <p:cNvPr id="39" name="TextBox 38"/>
            <p:cNvSpPr txBox="1"/>
            <p:nvPr/>
          </p:nvSpPr>
          <p:spPr>
            <a:xfrm>
              <a:off x="428596" y="5643578"/>
              <a:ext cx="6072230" cy="827021"/>
            </a:xfrm>
            <a:prstGeom prst="rect">
              <a:avLst/>
            </a:prstGeom>
            <a:noFill/>
          </p:spPr>
          <p:txBody>
            <a:bodyPr wrap="square" rtlCol="0">
              <a:spAutoFit/>
            </a:bodyPr>
            <a:lstStyle/>
            <a:p>
              <a:pPr algn="l">
                <a:lnSpc>
                  <a:spcPts val="3000"/>
                </a:lnSpc>
              </a:pPr>
              <a:r>
                <a:rPr lang="en-US" altLang="zh-CN" sz="1800" i="1"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）个记录需要进行</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次操作（不考虑</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algn="l">
                <a:lnSpc>
                  <a:spcPts val="3000"/>
                </a:lnSpc>
              </a:pPr>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）路归并每次需要</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次关键字比较</a:t>
              </a:r>
              <a:endParaRPr lang="zh-CN" altLang="en-US" sz="1800">
                <a:solidFill>
                  <a:srgbClr val="0000FF"/>
                </a:solidFill>
                <a:latin typeface="Consolas" pitchFamily="49" charset="0"/>
                <a:ea typeface="仿宋" pitchFamily="49" charset="-122"/>
                <a:cs typeface="Consolas" pitchFamily="49" charset="0"/>
              </a:endParaRPr>
            </a:p>
          </p:txBody>
        </p:sp>
        <p:sp>
          <p:nvSpPr>
            <p:cNvPr id="40" name="TextBox 39"/>
            <p:cNvSpPr txBox="1"/>
            <p:nvPr/>
          </p:nvSpPr>
          <p:spPr>
            <a:xfrm>
              <a:off x="1428728" y="5172030"/>
              <a:ext cx="1357322" cy="369332"/>
            </a:xfrm>
            <a:prstGeom prst="rect">
              <a:avLst/>
            </a:prstGeom>
            <a:noFill/>
          </p:spPr>
          <p:txBody>
            <a:bodyPr wrap="square" rtlCol="0">
              <a:spAutoFit/>
            </a:bodyPr>
            <a:lstStyle/>
            <a:p>
              <a:r>
                <a:rPr lang="zh-CN" altLang="en-US" sz="1800" smtClean="0">
                  <a:solidFill>
                    <a:srgbClr val="3333CC"/>
                  </a:solidFill>
                  <a:latin typeface="仿宋" pitchFamily="49" charset="-122"/>
                  <a:ea typeface="仿宋" pitchFamily="49" charset="-122"/>
                  <a:cs typeface="Consolas" pitchFamily="49" charset="0"/>
                </a:rPr>
                <a:t>大致分析</a:t>
              </a:r>
              <a:endParaRPr lang="zh-CN" altLang="en-US" sz="1800">
                <a:solidFill>
                  <a:srgbClr val="3333CC"/>
                </a:solidFill>
                <a:latin typeface="仿宋" pitchFamily="49" charset="-122"/>
                <a:ea typeface="仿宋" pitchFamily="49" charset="-122"/>
                <a:cs typeface="Consolas" pitchFamily="49" charset="0"/>
              </a:endParaRPr>
            </a:p>
          </p:txBody>
        </p:sp>
      </p:grpSp>
      <p:grpSp>
        <p:nvGrpSpPr>
          <p:cNvPr id="4" name="组合 42"/>
          <p:cNvGrpSpPr/>
          <p:nvPr/>
        </p:nvGrpSpPr>
        <p:grpSpPr>
          <a:xfrm>
            <a:off x="5715008" y="3369704"/>
            <a:ext cx="2500330" cy="646331"/>
            <a:chOff x="6500826" y="5650072"/>
            <a:chExt cx="2500330" cy="646331"/>
          </a:xfrm>
        </p:grpSpPr>
        <p:sp>
          <p:nvSpPr>
            <p:cNvPr id="41" name="右大括号 40"/>
            <p:cNvSpPr/>
            <p:nvPr/>
          </p:nvSpPr>
          <p:spPr>
            <a:xfrm>
              <a:off x="6500826" y="5715016"/>
              <a:ext cx="214314" cy="571504"/>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3333CC"/>
                </a:solidFill>
                <a:latin typeface="Consolas" pitchFamily="49" charset="0"/>
                <a:cs typeface="Consolas" pitchFamily="49" charset="0"/>
              </a:endParaRPr>
            </a:p>
          </p:txBody>
        </p:sp>
        <p:sp>
          <p:nvSpPr>
            <p:cNvPr id="42" name="TextBox 41"/>
            <p:cNvSpPr txBox="1"/>
            <p:nvPr/>
          </p:nvSpPr>
          <p:spPr>
            <a:xfrm>
              <a:off x="6643702" y="5650072"/>
              <a:ext cx="2357454" cy="646331"/>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总的关键字比较次数：</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u</a:t>
              </a:r>
              <a:r>
                <a:rPr lang="en-US" altLang="zh-CN" sz="1800" smtClean="0">
                  <a:solidFill>
                    <a:srgbClr val="C00000"/>
                  </a:solidFill>
                  <a:latin typeface="Consolas" pitchFamily="49" charset="0"/>
                  <a:ea typeface="仿宋" pitchFamily="49" charset="-122"/>
                  <a:cs typeface="Consolas" pitchFamily="49" charset="0"/>
                </a:rPr>
                <a:t>-1)(</a:t>
              </a:r>
              <a:r>
                <a:rPr lang="en-US" altLang="zh-CN" sz="1800" i="1" smtClean="0">
                  <a:solidFill>
                    <a:srgbClr val="C00000"/>
                  </a:solidFill>
                  <a:latin typeface="Consolas" pitchFamily="49" charset="0"/>
                  <a:ea typeface="仿宋" pitchFamily="49" charset="-122"/>
                  <a:cs typeface="Consolas" pitchFamily="49" charset="0"/>
                </a:rPr>
                <a:t>k</a:t>
              </a:r>
              <a:r>
                <a:rPr lang="en-US" altLang="zh-CN" sz="1800" smtClean="0">
                  <a:solidFill>
                    <a:srgbClr val="C00000"/>
                  </a:solidFill>
                  <a:latin typeface="Consolas" pitchFamily="49" charset="0"/>
                  <a:ea typeface="仿宋" pitchFamily="49" charset="-122"/>
                  <a:cs typeface="Consolas" pitchFamily="49" charset="0"/>
                </a:rPr>
                <a:t>-1)</a:t>
              </a:r>
              <a:endParaRPr lang="zh-CN" altLang="en-US" sz="1800">
                <a:solidFill>
                  <a:srgbClr val="C00000"/>
                </a:solidFill>
                <a:latin typeface="Consolas" pitchFamily="49" charset="0"/>
                <a:ea typeface="仿宋" pitchFamily="49" charset="-122"/>
                <a:cs typeface="Consolas" pitchFamily="49" charset="0"/>
              </a:endParaRPr>
            </a:p>
          </p:txBody>
        </p:sp>
      </p:grpSp>
      <p:cxnSp>
        <p:nvCxnSpPr>
          <p:cNvPr id="47" name="直接箭头连接符 46"/>
          <p:cNvCxnSpPr/>
          <p:nvPr/>
        </p:nvCxnSpPr>
        <p:spPr>
          <a:xfrm rot="5400000">
            <a:off x="4107653" y="1690911"/>
            <a:ext cx="21431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00430" y="1285860"/>
            <a:ext cx="114300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段</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记录</a:t>
            </a:r>
            <a:endParaRPr lang="zh-CN" altLang="en-US" sz="1800">
              <a:solidFill>
                <a:srgbClr val="0000FF"/>
              </a:solidFill>
              <a:latin typeface="Consolas" pitchFamily="49" charset="0"/>
              <a:ea typeface="仿宋" pitchFamily="49" charset="-122"/>
              <a:cs typeface="Consolas" pitchFamily="49" charset="0"/>
            </a:endParaRPr>
          </a:p>
        </p:txBody>
      </p:sp>
      <p:cxnSp>
        <p:nvCxnSpPr>
          <p:cNvPr id="49" name="直接箭头连接符 48"/>
          <p:cNvCxnSpPr/>
          <p:nvPr/>
        </p:nvCxnSpPr>
        <p:spPr>
          <a:xfrm rot="5400000">
            <a:off x="5179223" y="1703053"/>
            <a:ext cx="21431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786314" y="1298002"/>
            <a:ext cx="114300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段</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记录</a:t>
            </a:r>
            <a:endParaRPr lang="zh-CN" altLang="en-US" sz="1800">
              <a:solidFill>
                <a:srgbClr val="0000FF"/>
              </a:solidFill>
              <a:latin typeface="Consolas" pitchFamily="49" charset="0"/>
              <a:ea typeface="仿宋" pitchFamily="49" charset="-122"/>
              <a:cs typeface="Consolas" pitchFamily="49" charset="0"/>
            </a:endParaRPr>
          </a:p>
        </p:txBody>
      </p:sp>
      <p:sp>
        <p:nvSpPr>
          <p:cNvPr id="51" name="TextBox 50"/>
          <p:cNvSpPr txBox="1"/>
          <p:nvPr/>
        </p:nvSpPr>
        <p:spPr>
          <a:xfrm>
            <a:off x="5929322" y="1928802"/>
            <a:ext cx="1143008" cy="338554"/>
          </a:xfrm>
          <a:prstGeom prst="rect">
            <a:avLst/>
          </a:prstGeom>
          <a:noFill/>
        </p:spPr>
        <p:txBody>
          <a:bodyPr wrap="square" rtlCol="0">
            <a:spAutoFit/>
          </a:bodyPr>
          <a:lstStyle/>
          <a:p>
            <a:r>
              <a:rPr lang="zh-CN" altLang="en-US" sz="1600" smtClean="0">
                <a:solidFill>
                  <a:srgbClr val="0000FF"/>
                </a:solidFill>
                <a:latin typeface="Consolas" pitchFamily="49" charset="0"/>
                <a:ea typeface="楷体" pitchFamily="49" charset="-122"/>
                <a:cs typeface="Consolas" pitchFamily="49" charset="0"/>
              </a:rPr>
              <a:t>结果段</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714348" y="714356"/>
            <a:ext cx="1143008" cy="400110"/>
          </a:xfrm>
          <a:prstGeom prst="rect">
            <a:avLst/>
          </a:prstGeom>
          <a:noFill/>
        </p:spPr>
        <p:txBody>
          <a:bodyPr wrap="square" rtlCol="0">
            <a:spAutoFit/>
          </a:bodyPr>
          <a:lstStyle/>
          <a:p>
            <a:pPr algn="l"/>
            <a:r>
              <a:rPr lang="zh-CN" altLang="en-US" sz="2000" smtClean="0">
                <a:solidFill>
                  <a:srgbClr val="0000FF"/>
                </a:solidFill>
                <a:latin typeface="华文中宋" pitchFamily="2" charset="-122"/>
                <a:ea typeface="华文中宋" pitchFamily="2" charset="-122"/>
              </a:rPr>
              <a:t>过  程：</a:t>
            </a:r>
            <a:endParaRPr lang="zh-CN" altLang="en-US" sz="2000">
              <a:solidFill>
                <a:srgbClr val="0000FF"/>
              </a:solidFill>
              <a:latin typeface="华文中宋" pitchFamily="2" charset="-122"/>
              <a:ea typeface="华文中宋" pitchFamily="2" charset="-122"/>
            </a:endParaRPr>
          </a:p>
        </p:txBody>
      </p:sp>
      <p:grpSp>
        <p:nvGrpSpPr>
          <p:cNvPr id="44" name="组合 43"/>
          <p:cNvGrpSpPr/>
          <p:nvPr/>
        </p:nvGrpSpPr>
        <p:grpSpPr>
          <a:xfrm>
            <a:off x="928662" y="4416990"/>
            <a:ext cx="7143800" cy="1012274"/>
            <a:chOff x="1214414" y="2786058"/>
            <a:chExt cx="7143800" cy="1012274"/>
          </a:xfrm>
        </p:grpSpPr>
        <p:sp>
          <p:nvSpPr>
            <p:cNvPr id="45" name="TextBox 44"/>
            <p:cNvSpPr txBox="1"/>
            <p:nvPr/>
          </p:nvSpPr>
          <p:spPr>
            <a:xfrm>
              <a:off x="1214414" y="3429000"/>
              <a:ext cx="7143800"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abc1.dat</a:t>
              </a:r>
              <a:r>
                <a:rPr lang="zh-CN" altLang="en-US"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abc2.dat</a:t>
              </a:r>
              <a:r>
                <a:rPr lang="zh-CN" altLang="en-US" sz="1800" smtClean="0">
                  <a:solidFill>
                    <a:srgbClr val="0000FF"/>
                  </a:solidFill>
                  <a:latin typeface="Consolas" pitchFamily="49" charset="0"/>
                  <a:ea typeface="仿宋" pitchFamily="49" charset="-122"/>
                  <a:cs typeface="Consolas" pitchFamily="49" charset="0"/>
                </a:rPr>
                <a:t>中每个记录读一次写一次（写入</a:t>
              </a:r>
              <a:r>
                <a:rPr lang="en-US" altLang="zh-CN" sz="1800" smtClean="0">
                  <a:solidFill>
                    <a:srgbClr val="0000FF"/>
                  </a:solidFill>
                  <a:latin typeface="Consolas" pitchFamily="49" charset="0"/>
                  <a:ea typeface="仿宋" pitchFamily="49" charset="-122"/>
                  <a:cs typeface="Consolas" pitchFamily="49" charset="0"/>
                </a:rPr>
                <a:t>abc12.dat</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2" name="下箭头 51"/>
            <p:cNvSpPr/>
            <p:nvPr/>
          </p:nvSpPr>
          <p:spPr bwMode="auto">
            <a:xfrm>
              <a:off x="4000496" y="2786058"/>
              <a:ext cx="285752" cy="500066"/>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a:p>
          </p:txBody>
        </p:sp>
      </p:grpSp>
      <p:sp>
        <p:nvSpPr>
          <p:cNvPr id="33" name="灯片编号占位符 32"/>
          <p:cNvSpPr>
            <a:spLocks noGrp="1"/>
          </p:cNvSpPr>
          <p:nvPr>
            <p:ph type="sldNum" sz="quarter" idx="12"/>
          </p:nvPr>
        </p:nvSpPr>
        <p:spPr/>
        <p:txBody>
          <a:bodyPr/>
          <a:lstStyle/>
          <a:p>
            <a:fld id="{61B62B3A-2870-408C-9F18-2C674C90AA9B}" type="slidenum">
              <a:rPr lang="en-US" altLang="zh-CN" smtClean="0"/>
              <a:pPr/>
              <a:t>8</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6 2.96296E-6 C 5E-6 -0.00371 -0.00209 -0.00741 0.00226 -0.01667 C 0.0066 -0.02593 0.0066 -0.04815 0.02865 -0.05556 C 0.0507 -0.06297 0.10851 -0.07385 0.13421 -0.06111 C 0.1599 -0.04838 0.17292 0.00347 0.18299 0.02037 " pathEditMode="relative" rAng="0" ptsTypes="aaaaa">
                                      <p:cBhvr>
                                        <p:cTn id="6" dur="2000" fill="hold"/>
                                        <p:tgtEl>
                                          <p:spTgt spid="25"/>
                                        </p:tgtEl>
                                        <p:attrNameLst>
                                          <p:attrName>ppt_x</p:attrName>
                                          <p:attrName>ppt_y</p:attrName>
                                        </p:attrNameLst>
                                      </p:cBhvr>
                                      <p:rCtr x="88" y="-27"/>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226 3.7037E-7 C 0.02188 0.025 0.04167 0.05023 0.07726 0.05556 C 0.11285 0.06088 0.17882 0.04514 0.21615 0.03148 C 0.25348 0.01782 0.28334 -0.01458 0.30105 -0.02662 " pathEditMode="relative" rAng="0" ptsTypes="aaaa">
                                      <p:cBhvr>
                                        <p:cTn id="10" dur="2000" fill="hold"/>
                                        <p:tgtEl>
                                          <p:spTgt spid="28"/>
                                        </p:tgtEl>
                                        <p:attrNameLst>
                                          <p:attrName>ppt_x</p:attrName>
                                          <p:attrName>ppt_y</p:attrName>
                                        </p:attrNameLst>
                                      </p:cBhvr>
                                      <p:rCtr x="149" y="1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par>
                          <p:cTn id="20" fill="hold">
                            <p:stCondLst>
                              <p:cond delay="500"/>
                            </p:stCondLst>
                            <p:childTnLst>
                              <p:par>
                                <p:cTn id="21" presetID="0" presetClass="path" presetSubtype="0" accel="50000" decel="50000" fill="hold" grpId="1" nodeType="afterEffect">
                                  <p:stCondLst>
                                    <p:cond delay="0"/>
                                  </p:stCondLst>
                                  <p:childTnLst>
                                    <p:animMotion origin="layout" path="M 0.29376 -0.01759 C 0.31198 -0.00093 0.33021 0.01597 0.35626 0.02685 C 0.3823 0.03773 0.42171 0.05162 0.4507 0.04722 C 0.47969 0.04282 0.50469 0.02176 0.52987 0.00093 " pathEditMode="relative" rAng="0" ptsTypes="aaaA">
                                      <p:cBhvr>
                                        <p:cTn id="22" dur="2000" fill="hold"/>
                                        <p:tgtEl>
                                          <p:spTgt spid="28"/>
                                        </p:tgtEl>
                                        <p:attrNameLst>
                                          <p:attrName>ppt_x</p:attrName>
                                          <p:attrName>ppt_y</p:attrName>
                                        </p:attrNameLst>
                                      </p:cBhvr>
                                      <p:rCtr x="118" y="3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643 0.01319 C 0.01025 0.02384 0.01407 0.03472 0.0342 0.04468 C 0.05434 0.05463 0.09219 0.08403 0.12726 0.07245 C 0.16233 0.06088 0.22049 -0.0044 0.24497 -0.02477 " pathEditMode="relative" rAng="0" ptsTypes="aaaa">
                                      <p:cBhvr>
                                        <p:cTn id="26" dur="2000" fill="hold"/>
                                        <p:tgtEl>
                                          <p:spTgt spid="29"/>
                                        </p:tgtEl>
                                        <p:attrNameLst>
                                          <p:attrName>ppt_x</p:attrName>
                                          <p:attrName>ppt_y</p:attrName>
                                        </p:attrNameLst>
                                      </p:cBhvr>
                                      <p:rCtr x="119" y="16"/>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childTnLst>
                          </p:cTn>
                        </p:par>
                        <p:par>
                          <p:cTn id="36" fill="hold">
                            <p:stCondLst>
                              <p:cond delay="500"/>
                            </p:stCondLst>
                            <p:childTnLst>
                              <p:par>
                                <p:cTn id="37" presetID="0" presetClass="path" presetSubtype="0" accel="50000" decel="50000" fill="hold" grpId="1" nodeType="afterEffect">
                                  <p:stCondLst>
                                    <p:cond delay="0"/>
                                  </p:stCondLst>
                                  <p:childTnLst>
                                    <p:animMotion origin="layout" path="M 0.24271 -0.01782 C 0.25313 0.00764 0.26354 0.0331 0.2941 0.04699 C 0.32466 0.06088 0.38976 0.07315 0.42604 0.06551 C 0.46233 0.05787 0.49375 0.01458 0.51163 0.00116 " pathEditMode="relative" rAng="0" ptsTypes="aaaa">
                                      <p:cBhvr>
                                        <p:cTn id="38" dur="2000" fill="hold"/>
                                        <p:tgtEl>
                                          <p:spTgt spid="29"/>
                                        </p:tgtEl>
                                        <p:attrNameLst>
                                          <p:attrName>ppt_x</p:attrName>
                                          <p:attrName>ppt_y</p:attrName>
                                        </p:attrNameLst>
                                      </p:cBhvr>
                                      <p:rCtr x="134" y="45"/>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5.55112E-17 3.7037E-7 C -0.00868 0.00602 -0.01719 0.01204 5.55112E-17 0.01852 C 0.01719 0.025 0.07135 0.0463 0.10278 0.03889 C 0.1342 0.03148 0.17101 -0.01296 0.18889 -0.02662 " pathEditMode="relative" rAng="0" ptsTypes="aaaa">
                                      <p:cBhvr>
                                        <p:cTn id="42" dur="2000" fill="hold"/>
                                        <p:tgtEl>
                                          <p:spTgt spid="37"/>
                                        </p:tgtEl>
                                        <p:attrNameLst>
                                          <p:attrName>ppt_x</p:attrName>
                                          <p:attrName>ppt_y</p:attrName>
                                        </p:attrNameLst>
                                      </p:cBhvr>
                                      <p:rCtr x="86" y="10"/>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nodeType="clickEffect">
                                  <p:stCondLst>
                                    <p:cond delay="0"/>
                                  </p:stCondLst>
                                  <p:childTnLst>
                                    <p:animEffect transition="out" filter="wipe(down)">
                                      <p:cBhvr>
                                        <p:cTn id="50" dur="500"/>
                                        <p:tgtEl>
                                          <p:spTgt spid="2"/>
                                        </p:tgtEl>
                                      </p:cBhvr>
                                    </p:animEffect>
                                    <p:set>
                                      <p:cBhvr>
                                        <p:cTn id="51" dur="1" fill="hold">
                                          <p:stCondLst>
                                            <p:cond delay="499"/>
                                          </p:stCondLst>
                                        </p:cTn>
                                        <p:tgtEl>
                                          <p:spTgt spid="2"/>
                                        </p:tgtEl>
                                        <p:attrNameLst>
                                          <p:attrName>style.visibility</p:attrName>
                                        </p:attrNameLst>
                                      </p:cBhvr>
                                      <p:to>
                                        <p:strVal val="hidden"/>
                                      </p:to>
                                    </p:set>
                                  </p:childTnLst>
                                </p:cTn>
                              </p:par>
                            </p:childTnLst>
                          </p:cTn>
                        </p:par>
                        <p:par>
                          <p:cTn id="52" fill="hold">
                            <p:stCondLst>
                              <p:cond delay="500"/>
                            </p:stCondLst>
                            <p:childTnLst>
                              <p:par>
                                <p:cTn id="53" presetID="0" presetClass="path" presetSubtype="0" accel="50000" decel="50000" fill="hold" grpId="1" nodeType="afterEffect">
                                  <p:stCondLst>
                                    <p:cond delay="0"/>
                                  </p:stCondLst>
                                  <p:childTnLst>
                                    <p:animMotion origin="layout" path="M 0.19306 0.01296 C 0.19306 0.00115 0.19323 -0.01042 0.21389 -0.01852 C 0.23455 -0.02662 0.27431 -0.03449 0.31667 -0.03519 C 0.35903 -0.03588 0.42136 -0.0294 0.46806 -0.02223 C 0.51476 -0.01505 0.57396 -0.00463 0.59723 0.0074 C 0.62049 0.01944 0.60573 0.0412 0.60799 0.05 " pathEditMode="relative" rAng="0" ptsTypes="aaaaaa">
                                      <p:cBhvr>
                                        <p:cTn id="54" dur="2000" fill="hold"/>
                                        <p:tgtEl>
                                          <p:spTgt spid="25"/>
                                        </p:tgtEl>
                                        <p:attrNameLst>
                                          <p:attrName>ppt_x</p:attrName>
                                          <p:attrName>ppt_y</p:attrName>
                                        </p:attrNameLst>
                                      </p:cBhvr>
                                      <p:rCtr x="214" y="-6"/>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2.5E-6 2.96296E-6 C 0.01354 -0.00787 0.02709 -0.01574 0.04167 -0.01852 C 0.05625 -0.0213 0.07361 -0.02385 0.0875 -0.01667 C 0.10139 -0.00949 0.11771 0.01551 0.12552 0.02407 " pathEditMode="relative" rAng="0" ptsTypes="aaaa">
                                      <p:cBhvr>
                                        <p:cTn id="58" dur="2000" fill="hold"/>
                                        <p:tgtEl>
                                          <p:spTgt spid="26"/>
                                        </p:tgtEl>
                                        <p:attrNameLst>
                                          <p:attrName>ppt_x</p:attrName>
                                          <p:attrName>ppt_y</p:attrName>
                                        </p:attrNameLst>
                                      </p:cBhvr>
                                      <p:rCtr x="63" y="0"/>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2"/>
                                        </p:tgtEl>
                                      </p:cBhvr>
                                    </p:animEffect>
                                    <p:set>
                                      <p:cBhvr>
                                        <p:cTn id="67" dur="1" fill="hold">
                                          <p:stCondLst>
                                            <p:cond delay="499"/>
                                          </p:stCondLst>
                                        </p:cTn>
                                        <p:tgtEl>
                                          <p:spTgt spid="2"/>
                                        </p:tgtEl>
                                        <p:attrNameLst>
                                          <p:attrName>style.visibility</p:attrName>
                                        </p:attrNameLst>
                                      </p:cBhvr>
                                      <p:to>
                                        <p:strVal val="hidden"/>
                                      </p:to>
                                    </p:set>
                                  </p:childTnLst>
                                </p:cTn>
                              </p:par>
                            </p:childTnLst>
                          </p:cTn>
                        </p:par>
                        <p:par>
                          <p:cTn id="68" fill="hold">
                            <p:stCondLst>
                              <p:cond delay="500"/>
                            </p:stCondLst>
                            <p:childTnLst>
                              <p:par>
                                <p:cTn id="69" presetID="0" presetClass="path" presetSubtype="0" accel="50000" decel="50000" fill="hold" grpId="1" nodeType="afterEffect">
                                  <p:stCondLst>
                                    <p:cond delay="0"/>
                                  </p:stCondLst>
                                  <p:childTnLst>
                                    <p:animMotion origin="layout" path="M 0.12709 0.01111 C 0.1257 0.00115 0.12448 -0.00857 0.16042 -0.01667 C 0.19636 -0.02477 0.27969 -0.03704 0.34236 -0.03704 C 0.40504 -0.03704 0.49497 -0.03125 0.53681 -0.01667 C 0.57865 -0.00209 0.58177 0.03611 0.59358 0.05 " pathEditMode="relative" rAng="0" ptsTypes="aaaaa">
                                      <p:cBhvr>
                                        <p:cTn id="70" dur="2000" fill="hold"/>
                                        <p:tgtEl>
                                          <p:spTgt spid="26"/>
                                        </p:tgtEl>
                                        <p:attrNameLst>
                                          <p:attrName>ppt_x</p:attrName>
                                          <p:attrName>ppt_y</p:attrName>
                                        </p:attrNameLst>
                                      </p:cBhvr>
                                      <p:rCtr x="232" y="-5"/>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0" nodeType="clickEffect">
                                  <p:stCondLst>
                                    <p:cond delay="0"/>
                                  </p:stCondLst>
                                  <p:childTnLst>
                                    <p:animMotion origin="layout" path="M 5.55112E-17 2.96296E-6 C 0.00938 -0.01505 0.01753 -0.02778 0.03056 -0.02408 C 0.04358 -0.02037 0.06788 0.0125 0.07778 0.02222 " pathEditMode="relative" rAng="0" ptsTypes="aaa">
                                      <p:cBhvr>
                                        <p:cTn id="74" dur="2000" fill="hold"/>
                                        <p:tgtEl>
                                          <p:spTgt spid="36"/>
                                        </p:tgtEl>
                                        <p:attrNameLst>
                                          <p:attrName>ppt_x</p:attrName>
                                          <p:attrName>ppt_y</p:attrName>
                                        </p:attrNameLst>
                                      </p:cBhvr>
                                      <p:rCtr x="39" y="-3"/>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8" grpId="0"/>
      <p:bldP spid="28" grpId="1"/>
      <p:bldP spid="29" grpId="0"/>
      <p:bldP spid="29" grpId="1"/>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57620" y="2028758"/>
            <a:ext cx="714380" cy="369332"/>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2" name="圆角矩形 11"/>
          <p:cNvSpPr/>
          <p:nvPr/>
        </p:nvSpPr>
        <p:spPr bwMode="auto">
          <a:xfrm>
            <a:off x="3500430" y="1071546"/>
            <a:ext cx="1428760" cy="92869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zh-CN" altLang="en-US" sz="1800" smtClean="0">
                <a:latin typeface="Consolas" pitchFamily="49" charset="0"/>
                <a:ea typeface="楷体" pitchFamily="49" charset="-122"/>
                <a:cs typeface="Consolas" pitchFamily="49" charset="0"/>
              </a:rPr>
              <a:t>内存</a:t>
            </a:r>
            <a:endParaRPr lang="zh-CN" altLang="en-US" sz="1800">
              <a:latin typeface="Consolas" pitchFamily="49" charset="0"/>
              <a:ea typeface="楷体" pitchFamily="49" charset="-122"/>
              <a:cs typeface="Consolas" pitchFamily="49" charset="0"/>
            </a:endParaRPr>
          </a:p>
        </p:txBody>
      </p:sp>
      <p:sp>
        <p:nvSpPr>
          <p:cNvPr id="13" name="圆柱形 12"/>
          <p:cNvSpPr/>
          <p:nvPr/>
        </p:nvSpPr>
        <p:spPr bwMode="auto">
          <a:xfrm>
            <a:off x="1714480" y="1857364"/>
            <a:ext cx="1071570" cy="857256"/>
          </a:xfrm>
          <a:prstGeom prst="ca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rtlCol="0" anchor="ctr"/>
          <a:lstStyle/>
          <a:p>
            <a:r>
              <a:rPr lang="en-US" altLang="zh-CN" sz="1600" smtClean="0">
                <a:latin typeface="Consolas" pitchFamily="49" charset="0"/>
                <a:ea typeface="楷体" pitchFamily="49" charset="-122"/>
                <a:cs typeface="Consolas" pitchFamily="49" charset="0"/>
              </a:rPr>
              <a:t>abc3.dat</a:t>
            </a:r>
          </a:p>
          <a:p>
            <a:r>
              <a:rPr lang="en-US" altLang="zh-CN" sz="1600" smtClean="0">
                <a:latin typeface="Consolas" pitchFamily="49" charset="0"/>
                <a:ea typeface="楷体" pitchFamily="49" charset="-122"/>
                <a:cs typeface="Consolas" pitchFamily="49" charset="0"/>
              </a:rPr>
              <a:t>abc4.dat</a:t>
            </a:r>
            <a:endParaRPr lang="zh-CN" altLang="en-US" sz="1600">
              <a:latin typeface="Consolas" pitchFamily="49" charset="0"/>
              <a:cs typeface="Consolas" pitchFamily="49" charset="0"/>
            </a:endParaRPr>
          </a:p>
        </p:txBody>
      </p:sp>
      <p:sp>
        <p:nvSpPr>
          <p:cNvPr id="14" name="圆角右箭头 13"/>
          <p:cNvSpPr/>
          <p:nvPr/>
        </p:nvSpPr>
        <p:spPr bwMode="auto">
          <a:xfrm>
            <a:off x="2643174" y="1357298"/>
            <a:ext cx="714380" cy="428628"/>
          </a:xfrm>
          <a:prstGeom prst="ben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5929322" y="1500174"/>
            <a:ext cx="3071802" cy="369332"/>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abc34.dat</a:t>
            </a:r>
            <a:r>
              <a:rPr lang="zh-CN" altLang="en-US" sz="1800" smtClean="0">
                <a:solidFill>
                  <a:srgbClr val="3333CC"/>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1</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7</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8</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9</a:t>
            </a:r>
          </a:p>
        </p:txBody>
      </p:sp>
      <p:sp>
        <p:nvSpPr>
          <p:cNvPr id="16" name="右箭头 15"/>
          <p:cNvSpPr/>
          <p:nvPr/>
        </p:nvSpPr>
        <p:spPr bwMode="auto">
          <a:xfrm>
            <a:off x="5143504" y="1571612"/>
            <a:ext cx="571504" cy="285752"/>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214282" y="714356"/>
            <a:ext cx="2643206" cy="6463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buBlip>
                <a:blip r:embed="rId2"/>
              </a:buBlip>
            </a:pPr>
            <a:r>
              <a:rPr lang="en-US" altLang="zh-CN" sz="1800" smtClean="0">
                <a:solidFill>
                  <a:srgbClr val="0000FF"/>
                </a:solidFill>
                <a:latin typeface="Consolas" pitchFamily="49" charset="0"/>
                <a:cs typeface="Consolas" pitchFamily="49" charset="0"/>
              </a:rPr>
              <a:t>abc3.dat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8</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9</a:t>
            </a:r>
          </a:p>
          <a:p>
            <a:pPr marL="457200" indent="-457200" algn="l">
              <a:buBlip>
                <a:blip r:embed="rId2"/>
              </a:buBlip>
            </a:pPr>
            <a:r>
              <a:rPr lang="en-US" altLang="zh-CN" sz="1800" smtClean="0">
                <a:solidFill>
                  <a:srgbClr val="0000FF"/>
                </a:solidFill>
                <a:latin typeface="Consolas" pitchFamily="49" charset="0"/>
                <a:cs typeface="Consolas" pitchFamily="49" charset="0"/>
              </a:rPr>
              <a:t>abc4.dat</a:t>
            </a:r>
            <a:r>
              <a:rPr lang="zh-CN" altLang="en-US" sz="1800" smtClean="0">
                <a:solidFill>
                  <a:srgbClr val="0000FF"/>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1</a:t>
            </a:r>
            <a:r>
              <a:rPr lang="zh-CN" altLang="en-US" sz="1800" smtClean="0">
                <a:solidFill>
                  <a:srgbClr val="006666"/>
                </a:solidFill>
                <a:latin typeface="Consolas" pitchFamily="49" charset="0"/>
                <a:cs typeface="Consolas" pitchFamily="49" charset="0"/>
              </a:rPr>
              <a:t>，</a:t>
            </a:r>
            <a:r>
              <a:rPr lang="en-US" altLang="zh-CN" sz="1800" smtClean="0">
                <a:solidFill>
                  <a:srgbClr val="006666"/>
                </a:solidFill>
                <a:latin typeface="Consolas" pitchFamily="49" charset="0"/>
                <a:cs typeface="Consolas" pitchFamily="49" charset="0"/>
              </a:rPr>
              <a:t>7</a:t>
            </a:r>
          </a:p>
        </p:txBody>
      </p:sp>
      <p:grpSp>
        <p:nvGrpSpPr>
          <p:cNvPr id="20" name="组合 19"/>
          <p:cNvGrpSpPr/>
          <p:nvPr/>
        </p:nvGrpSpPr>
        <p:grpSpPr>
          <a:xfrm>
            <a:off x="1214414" y="2786058"/>
            <a:ext cx="7143800" cy="1012274"/>
            <a:chOff x="1214414" y="2786058"/>
            <a:chExt cx="7143800" cy="1012274"/>
          </a:xfrm>
        </p:grpSpPr>
        <p:sp>
          <p:nvSpPr>
            <p:cNvPr id="10" name="TextBox 9"/>
            <p:cNvSpPr txBox="1"/>
            <p:nvPr/>
          </p:nvSpPr>
          <p:spPr>
            <a:xfrm>
              <a:off x="1214414" y="3429000"/>
              <a:ext cx="7143800"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abc3.dat</a:t>
              </a:r>
              <a:r>
                <a:rPr lang="zh-CN" altLang="en-US"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abc4.dat</a:t>
              </a:r>
              <a:r>
                <a:rPr lang="zh-CN" altLang="en-US" sz="1800" smtClean="0">
                  <a:solidFill>
                    <a:srgbClr val="0000FF"/>
                  </a:solidFill>
                  <a:latin typeface="Consolas" pitchFamily="49" charset="0"/>
                  <a:ea typeface="仿宋" pitchFamily="49" charset="-122"/>
                  <a:cs typeface="Consolas" pitchFamily="49" charset="0"/>
                </a:rPr>
                <a:t>中每个记录读一次写一次（写入</a:t>
              </a:r>
              <a:r>
                <a:rPr lang="en-US" altLang="zh-CN" sz="1800" smtClean="0">
                  <a:solidFill>
                    <a:srgbClr val="0000FF"/>
                  </a:solidFill>
                  <a:latin typeface="Consolas" pitchFamily="49" charset="0"/>
                  <a:ea typeface="仿宋" pitchFamily="49" charset="-122"/>
                  <a:cs typeface="Consolas" pitchFamily="49" charset="0"/>
                </a:rPr>
                <a:t>abc34.dat</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18" name="下箭头 17"/>
            <p:cNvSpPr/>
            <p:nvPr/>
          </p:nvSpPr>
          <p:spPr bwMode="auto">
            <a:xfrm>
              <a:off x="4000496" y="2786058"/>
              <a:ext cx="285752" cy="500066"/>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a:p>
          </p:txBody>
        </p:sp>
      </p:grpSp>
      <p:sp>
        <p:nvSpPr>
          <p:cNvPr id="21" name="灯片编号占位符 20"/>
          <p:cNvSpPr>
            <a:spLocks noGrp="1"/>
          </p:cNvSpPr>
          <p:nvPr>
            <p:ph type="sldNum" sz="quarter" idx="12"/>
          </p:nvPr>
        </p:nvSpPr>
        <p:spPr/>
        <p:txBody>
          <a:bodyPr/>
          <a:lstStyle/>
          <a:p>
            <a:fld id="{61B62B3A-2870-408C-9F18-2C674C90AA9B}" type="slidenum">
              <a:rPr lang="en-US" altLang="zh-CN" smtClean="0"/>
              <a:pPr/>
              <a:t>9</a:t>
            </a:fld>
            <a:r>
              <a:rPr lang="en-US" altLang="zh-CN" smtClean="0"/>
              <a:t>/75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solidFill>
            <a:schemeClr val="tx1"/>
          </a:solidFill>
          <a:prstDash val="solid"/>
          <a:round/>
          <a:headEnd type="none" w="med" len="med"/>
          <a:tailEnd type="none" w="med" len="med"/>
        </a:ln>
        <a:effectLst/>
      </a:spPr>
      <a:bodyPr wrap="none"/>
      <a:lstStyle>
        <a:defPPr>
          <a:defRPr/>
        </a:defPPr>
      </a:lstStyle>
    </a:spDef>
    <a:lnDef>
      <a:spPr>
        <a:ln w="28575">
          <a:solidFill>
            <a:srgbClr val="FF00FF"/>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1080</TotalTime>
  <Words>5666</Words>
  <Application>Microsoft Office PowerPoint</Application>
  <PresentationFormat>全屏显示(4:3)</PresentationFormat>
  <Paragraphs>938</Paragraphs>
  <Slides>75</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77" baseType="lpstr">
      <vt:lpstr>Office 主题</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450</cp:revision>
  <dcterms:created xsi:type="dcterms:W3CDTF">2004-11-09T02:40:30Z</dcterms:created>
  <dcterms:modified xsi:type="dcterms:W3CDTF">2020-01-30T07:32:54Z</dcterms:modified>
</cp:coreProperties>
</file>