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4"/>
  </p:notesMasterIdLst>
  <p:sldIdLst>
    <p:sldId id="295" r:id="rId2"/>
    <p:sldId id="404" r:id="rId3"/>
    <p:sldId id="403" r:id="rId4"/>
    <p:sldId id="405" r:id="rId5"/>
    <p:sldId id="406" r:id="rId6"/>
    <p:sldId id="407" r:id="rId7"/>
    <p:sldId id="408" r:id="rId8"/>
    <p:sldId id="415" r:id="rId9"/>
    <p:sldId id="412" r:id="rId10"/>
    <p:sldId id="414" r:id="rId11"/>
    <p:sldId id="413" r:id="rId12"/>
    <p:sldId id="416" r:id="rId13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  <a:srgbClr val="FF00FF"/>
    <a:srgbClr val="6600CC"/>
    <a:srgbClr val="000000"/>
    <a:srgbClr val="669900"/>
    <a:srgbClr val="FF3300"/>
    <a:srgbClr val="808000"/>
    <a:srgbClr val="0033CC"/>
    <a:srgbClr val="3366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7" autoAdjust="0"/>
    <p:restoredTop sz="94581" autoAdjust="0"/>
  </p:normalViewPr>
  <p:slideViewPr>
    <p:cSldViewPr>
      <p:cViewPr varScale="1">
        <p:scale>
          <a:sx n="100" d="100"/>
          <a:sy n="100" d="100"/>
        </p:scale>
        <p:origin x="-4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786050" y="714356"/>
            <a:ext cx="2928958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4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章 小结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叶根友毛笔行书2.0版" pitchFamily="2" charset="-122"/>
              <a:cs typeface="Consolas" pitchFamily="49" charset="0"/>
            </a:endParaRPr>
          </a:p>
        </p:txBody>
      </p:sp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785786" y="2005083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836617" y="2055627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7356" y="2244363"/>
            <a:ext cx="2571768" cy="47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串的存储结构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1928794" y="3047998"/>
            <a:ext cx="6572296" cy="40677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 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串是一种特殊的线性表，是线性表的一个子集。</a:t>
            </a:r>
            <a:endParaRPr lang="en-US" altLang="zh-CN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643306" y="3810004"/>
            <a:ext cx="1643074" cy="1508462"/>
            <a:chOff x="3643306" y="3000378"/>
            <a:chExt cx="1643074" cy="1131346"/>
          </a:xfrm>
        </p:grpSpPr>
        <p:sp>
          <p:nvSpPr>
            <p:cNvPr id="25" name="下箭头 24"/>
            <p:cNvSpPr/>
            <p:nvPr/>
          </p:nvSpPr>
          <p:spPr>
            <a:xfrm>
              <a:off x="4214810" y="3000378"/>
              <a:ext cx="214314" cy="35719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43306" y="3517469"/>
              <a:ext cx="1643074" cy="614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buBlip>
                  <a:blip r:embed="rId5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顺序串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342900" indent="-342900" algn="l">
                <a:buBlip>
                  <a:blip r:embed="rId5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链串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857232"/>
            <a:ext cx="8001056" cy="35259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GetNext1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(char *t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next[])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由模式串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</a:t>
            </a:r>
          </a:p>
          <a:p>
            <a:pPr algn="l"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j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n=strlen(t);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j=0; k=-1; next[0]=-1;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j&lt;n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改为需要求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next[n]</a:t>
            </a:r>
            <a:endParaRPr lang="zh-CN" altLang="en-US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(k==-1 || t[j]==t[k])	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或比较的字符相等时</a:t>
            </a:r>
          </a:p>
          <a:p>
            <a:pPr algn="l"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 j++;k++;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next[j]=k;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k=next[k];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10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500042"/>
            <a:ext cx="8358246" cy="4707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Substrcount2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(char *s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char *t) 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利用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KMP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算法求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中出现的次数</a:t>
            </a:r>
          </a:p>
          <a:p>
            <a:pPr algn="l"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next[MaxSize]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i=0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j=0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count=0;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GetNext1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next);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(s[i] &amp;&amp; t[j]) 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(j==-1 || s[i]==t[j])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i++;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j++;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各增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j=next[j]; 	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不变，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后退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(!t[j])		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扫描完毕，成功匹配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</a:p>
          <a:p>
            <a:pPr algn="l"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count++;</a:t>
            </a:r>
          </a:p>
          <a:p>
            <a:pPr algn="l"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j=next[j];		//</a:t>
            </a:r>
            <a:r>
              <a:rPr lang="zh-CN" alt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改为将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设置为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next[j]</a:t>
            </a:r>
            <a:r>
              <a:rPr lang="zh-CN" alt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，继续匹配</a:t>
            </a:r>
          </a:p>
          <a:p>
            <a:pPr algn="l"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count;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71480"/>
            <a:ext cx="7572428" cy="2910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 char s[]="abcabcabcd";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char t[]="abcab";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printf("s: %s\n",s);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printf("t: %s\n",t);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printf("count=%d\n",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Substrcount2(s,t)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4633932"/>
            <a:ext cx="25431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下箭头 4"/>
          <p:cNvSpPr/>
          <p:nvPr/>
        </p:nvSpPr>
        <p:spPr>
          <a:xfrm>
            <a:off x="4071934" y="4062428"/>
            <a:ext cx="285752" cy="428628"/>
          </a:xfrm>
          <a:prstGeom prst="downArrow">
            <a:avLst/>
          </a:prstGeom>
          <a:ln>
            <a:tailEnd type="stealth" w="med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666731"/>
            <a:ext cx="5715040" cy="40677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 链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串只能采用单链表吗？</a:t>
            </a:r>
            <a:endParaRPr lang="en-US" altLang="zh-CN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619238"/>
            <a:ext cx="7215238" cy="1258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3"/>
              </a:buBlip>
            </a:pP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不一定。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需要根据需要情况而定。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如果需要从某个结点出发前后查找，可以采用双链表。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如果需要快速查找尾结点，可以采用循环双链表。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" name="Oval 8"/>
          <p:cNvSpPr>
            <a:spLocks noChangeAspect="1" noChangeArrowheads="1"/>
          </p:cNvSpPr>
          <p:nvPr/>
        </p:nvSpPr>
        <p:spPr bwMode="auto">
          <a:xfrm>
            <a:off x="785786" y="862075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2" name="Oval 9"/>
          <p:cNvSpPr>
            <a:spLocks noChangeAspect="1" noChangeArrowheads="1"/>
          </p:cNvSpPr>
          <p:nvPr/>
        </p:nvSpPr>
        <p:spPr bwMode="auto">
          <a:xfrm>
            <a:off x="836617" y="912619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2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57356" y="1071546"/>
            <a:ext cx="2571768" cy="47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串的算法设计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71604" y="2190742"/>
            <a:ext cx="3071834" cy="40677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  串的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基本算法设计</a:t>
            </a:r>
            <a:endParaRPr lang="zh-CN" altLang="en-US" sz="20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85918" y="3143248"/>
            <a:ext cx="3643338" cy="389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借鉴线性表的算法设计方法。</a:t>
            </a:r>
            <a:endParaRPr lang="zh-CN" altLang="en-US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928794" y="3929066"/>
            <a:ext cx="3429024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顺序串  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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 顺序表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  串  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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单链表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571481"/>
            <a:ext cx="4000528" cy="4106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 串的模式匹配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算法设计</a:t>
            </a:r>
            <a:endParaRPr lang="zh-CN" altLang="en-US" sz="20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414" y="1619237"/>
            <a:ext cx="2714644" cy="81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3"/>
              </a:buBlip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buBlip>
                <a:blip r:embed="rId3"/>
              </a:buBlip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KMP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57290" y="3238499"/>
            <a:ext cx="7143800" cy="1437392"/>
            <a:chOff x="1357290" y="2428874"/>
            <a:chExt cx="7143800" cy="1078044"/>
          </a:xfrm>
        </p:grpSpPr>
        <p:sp>
          <p:nvSpPr>
            <p:cNvPr id="5" name="TextBox 4"/>
            <p:cNvSpPr txBox="1"/>
            <p:nvPr/>
          </p:nvSpPr>
          <p:spPr>
            <a:xfrm>
              <a:off x="2214546" y="2428874"/>
              <a:ext cx="6286544" cy="614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buBlip>
                  <a:blip r:embed="rId4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为什么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KMP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算法平均性能更高？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457200" indent="-457200" algn="l">
                <a:buBlip>
                  <a:blip r:embed="rId4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是不是任何情况下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KMP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算法都好于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BF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算法？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357290" y="2428874"/>
              <a:ext cx="785818" cy="1078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57158" y="285729"/>
            <a:ext cx="1000100" cy="785817"/>
            <a:chOff x="5691204" y="3835411"/>
            <a:chExt cx="1238250" cy="1236663"/>
          </a:xfrm>
        </p:grpSpPr>
        <p:grpSp>
          <p:nvGrpSpPr>
            <p:cNvPr id="24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26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27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28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5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00034" y="928670"/>
            <a:ext cx="8001088" cy="12464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假设串采用字符数组存储。修改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算法在一个字符串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中查找子串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出现次数。例如，对于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s=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abc</a:t>
            </a:r>
            <a:r>
              <a:rPr lang="en-US" sz="2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ab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cab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cd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abcab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”。这里认为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出现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（考虑重叠部分）。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1472" y="2428868"/>
            <a:ext cx="7929618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解：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中出现的次数。</a:t>
            </a:r>
            <a:endParaRPr lang="en-US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设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的长度分别为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方便扫描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串。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算法，当匹配成功时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不跳过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个字符，而是从下一个位置开始继续比较，这样达到重复匹配的目的。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1159341"/>
            <a:ext cx="8572560" cy="4950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216000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Substrcount1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(char *s,char *t)  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利用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算法求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中出现的次数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i,j,k,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count=0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m=strlen(s);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n=strlen(t);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(i=0;i&lt;=m-n;i++)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 (k=i,j=0;k&lt;m &amp;&amp; j&lt;n &amp;&amp; s[k]==t[j];k++,j++);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(j==n)			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等于子串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count++;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(count);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571480"/>
            <a:ext cx="2786082" cy="389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算法如下：</a:t>
            </a:r>
            <a:endParaRPr lang="zh-CN" altLang="en-US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571480"/>
            <a:ext cx="7000892" cy="2445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char s[]="abcabcabcd";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char t[]="abcab";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printf("s: %s\n",s);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printf("t: %s\n",t);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printf("count=%d\n",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Substrcount1(s,t)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3786190"/>
            <a:ext cx="25431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下箭头 5"/>
          <p:cNvSpPr/>
          <p:nvPr/>
        </p:nvSpPr>
        <p:spPr>
          <a:xfrm>
            <a:off x="4071934" y="3214686"/>
            <a:ext cx="285752" cy="428628"/>
          </a:xfrm>
          <a:prstGeom prst="downArrow">
            <a:avLst/>
          </a:prstGeom>
          <a:ln>
            <a:tailEnd type="stealth" w="med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682307"/>
            <a:ext cx="7929618" cy="12464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假设串采用字符数组存储。修改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KMP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算法在一个字符串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中查找子串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出现次数。例如，对于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s=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abc</a:t>
            </a:r>
            <a:r>
              <a:rPr lang="en-US" sz="2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ab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cab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cd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abcab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”。这里认为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出现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（考虑重叠部分）。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0100" y="2171634"/>
            <a:ext cx="7786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中出现的次数。修改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KMP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算法匹配过程。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例如：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214414" y="5000636"/>
            <a:ext cx="7286676" cy="897098"/>
            <a:chOff x="1214414" y="5000636"/>
            <a:chExt cx="7286676" cy="897098"/>
          </a:xfrm>
        </p:grpSpPr>
        <p:sp>
          <p:nvSpPr>
            <p:cNvPr id="8" name="TextBox 7"/>
            <p:cNvSpPr txBox="1"/>
            <p:nvPr/>
          </p:nvSpPr>
          <p:spPr>
            <a:xfrm>
              <a:off x="1214414" y="5500702"/>
              <a:ext cx="7286676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当匹配成功时，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j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=5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，设置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next[5]=2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，让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s[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]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与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'c'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字符开始比较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!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9" name="上箭头 8"/>
            <p:cNvSpPr/>
            <p:nvPr/>
          </p:nvSpPr>
          <p:spPr>
            <a:xfrm>
              <a:off x="3286116" y="5000636"/>
              <a:ext cx="223159" cy="388212"/>
            </a:xfrm>
            <a:prstGeom prst="upArrow">
              <a:avLst/>
            </a:prstGeom>
            <a:ln>
              <a:tailEnd type="stealth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10"/>
          <p:cNvGrpSpPr/>
          <p:nvPr/>
        </p:nvGrpSpPr>
        <p:grpSpPr>
          <a:xfrm>
            <a:off x="357158" y="214291"/>
            <a:ext cx="1000100" cy="785817"/>
            <a:chOff x="5691204" y="3835411"/>
            <a:chExt cx="1238250" cy="1236663"/>
          </a:xfrm>
        </p:grpSpPr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14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5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6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357290" y="2695570"/>
            <a:ext cx="3429024" cy="2233628"/>
            <a:chOff x="1357290" y="2695570"/>
            <a:chExt cx="3429024" cy="2233628"/>
          </a:xfrm>
        </p:grpSpPr>
        <p:sp>
          <p:nvSpPr>
            <p:cNvPr id="18" name="TextBox 17"/>
            <p:cNvSpPr txBox="1"/>
            <p:nvPr/>
          </p:nvSpPr>
          <p:spPr>
            <a:xfrm>
              <a:off x="1357290" y="3193783"/>
              <a:ext cx="3429024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s=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 b c 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 b 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 a b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 d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</a:t>
              </a:r>
              <a:endParaRPr lang="zh-CN" altLang="en-US" sz="18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57290" y="3889224"/>
              <a:ext cx="2428892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t=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 b c a b  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</a:t>
              </a:r>
              <a:endParaRPr lang="zh-CN" altLang="en-US" sz="1800"/>
            </a:p>
          </p:txBody>
        </p:sp>
        <p:cxnSp>
          <p:nvCxnSpPr>
            <p:cNvPr id="24" name="直接箭头连接符 23"/>
            <p:cNvCxnSpPr/>
            <p:nvPr/>
          </p:nvCxnSpPr>
          <p:spPr>
            <a:xfrm rot="5400000">
              <a:off x="3089728" y="3158660"/>
              <a:ext cx="2880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090852" y="2695570"/>
              <a:ext cx="285752" cy="380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802" y="4548966"/>
              <a:ext cx="285752" cy="380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5400000" flipH="1" flipV="1">
              <a:off x="3070678" y="4355776"/>
              <a:ext cx="2880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接连接符 30"/>
          <p:cNvCxnSpPr/>
          <p:nvPr/>
        </p:nvCxnSpPr>
        <p:spPr>
          <a:xfrm rot="10800000" flipV="1">
            <a:off x="2571736" y="3500438"/>
            <a:ext cx="642942" cy="500066"/>
          </a:xfrm>
          <a:prstGeom prst="line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28596" y="500042"/>
            <a:ext cx="8358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KMP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算法中，除了求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（含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个字符）的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，还需要求出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next[n]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值，以便实现重复匹配。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71470" y="2357430"/>
          <a:ext cx="745332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6"/>
                <a:gridCol w="928694"/>
                <a:gridCol w="1071570"/>
                <a:gridCol w="1071570"/>
                <a:gridCol w="1071570"/>
                <a:gridCol w="1000132"/>
                <a:gridCol w="10238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  <a:endParaRPr lang="zh-CN" altLang="en-US" sz="2000" b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2000" b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2000" b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2000" b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2000" b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sz="2000" b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sz="2000" b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t[j]</a:t>
                      </a:r>
                      <a:endParaRPr lang="zh-CN" altLang="en-US" sz="2000" b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zh-CN" altLang="en-US" sz="2000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endParaRPr lang="zh-CN" altLang="en-US" sz="2000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endParaRPr lang="zh-CN" altLang="en-US" sz="2000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zh-CN" altLang="en-US" sz="2000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endParaRPr lang="zh-CN" altLang="en-US" sz="2000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next[j]</a:t>
                      </a:r>
                      <a:endParaRPr lang="zh-CN" altLang="en-US" sz="2000" b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  <a:endParaRPr lang="zh-CN" altLang="en-US" sz="2000" b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2000" b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2000" b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2000" b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2000" b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2000" b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285852" y="1643050"/>
            <a:ext cx="4714908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t=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 b c a 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n=5</a:t>
            </a:r>
            <a:endParaRPr lang="zh-CN" altLang="en-US" sz="180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stealth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2350</TotalTime>
  <Words>798</Words>
  <Application>Microsoft Office PowerPoint</Application>
  <PresentationFormat>全屏显示(4:3)</PresentationFormat>
  <Paragraphs>127</Paragraphs>
  <Slides>12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1002</cp:revision>
  <dcterms:created xsi:type="dcterms:W3CDTF">2004-03-31T23:50:14Z</dcterms:created>
  <dcterms:modified xsi:type="dcterms:W3CDTF">2019-10-07T23:21:50Z</dcterms:modified>
</cp:coreProperties>
</file>