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7"/>
  </p:notesMasterIdLst>
  <p:sldIdLst>
    <p:sldId id="386" r:id="rId2"/>
    <p:sldId id="257" r:id="rId3"/>
    <p:sldId id="385" r:id="rId4"/>
    <p:sldId id="258" r:id="rId5"/>
    <p:sldId id="333" r:id="rId6"/>
    <p:sldId id="259" r:id="rId7"/>
    <p:sldId id="261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9" r:id="rId47"/>
    <p:sldId id="430" r:id="rId48"/>
    <p:sldId id="431" r:id="rId49"/>
    <p:sldId id="432" r:id="rId50"/>
    <p:sldId id="433" r:id="rId51"/>
    <p:sldId id="434" r:id="rId52"/>
    <p:sldId id="426" r:id="rId53"/>
    <p:sldId id="427" r:id="rId54"/>
    <p:sldId id="428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FF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95" d="100"/>
          <a:sy n="95" d="100"/>
        </p:scale>
        <p:origin x="-9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07D6-2688-4B1C-B71F-7E5C782B1416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C075-2CCB-4A81-852E-3CB3814FF8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C48B070-CACB-469F-8DBA-0AC832FC8918}" type="slidenum">
              <a:rPr lang="en-US" altLang="zh-CN" smtClean="0"/>
              <a:pPr/>
              <a:t>‹#›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AFD3-DC9A-4B8E-AF8D-DAE3CFAF72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543636" y="2214554"/>
            <a:ext cx="360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串的基本概念</a:t>
            </a:r>
            <a:endParaRPr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2285984" y="785794"/>
            <a:ext cx="3571900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串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43636" y="2999711"/>
            <a:ext cx="360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.2 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串的存储结构 </a:t>
            </a:r>
            <a:endParaRPr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43636" y="3785529"/>
            <a:ext cx="360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4.3 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串的模式匹配</a:t>
            </a:r>
            <a:endParaRPr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428728" y="1785926"/>
            <a:ext cx="5572164" cy="2857520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2095" y="2571744"/>
            <a:ext cx="1482451" cy="1346106"/>
            <a:chOff x="552422" y="500043"/>
            <a:chExt cx="1482451" cy="1346106"/>
          </a:xfrm>
        </p:grpSpPr>
        <p:grpSp>
          <p:nvGrpSpPr>
            <p:cNvPr id="9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2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3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1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472" y="714356"/>
            <a:ext cx="8215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1800" dirty="0">
                <a:ea typeface="楷体" pitchFamily="49" charset="-122"/>
                <a:cs typeface="Times New Roman" pitchFamily="18" charset="0"/>
              </a:rPr>
              <a:t>对于非紧缩</a:t>
            </a:r>
            <a:r>
              <a:rPr kumimoji="1" lang="zh-CN" altLang="zh-CN" sz="1800">
                <a:ea typeface="楷体" pitchFamily="49" charset="-122"/>
                <a:cs typeface="Times New Roman" pitchFamily="18" charset="0"/>
              </a:rPr>
              <a:t>格</a:t>
            </a:r>
            <a:r>
              <a:rPr kumimoji="1" lang="zh-CN" altLang="zh-CN" sz="1800" smtClean="0">
                <a:ea typeface="楷体" pitchFamily="49" charset="-122"/>
                <a:cs typeface="Times New Roman" pitchFamily="18" charset="0"/>
              </a:rPr>
              <a:t>式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（一个</a:t>
            </a:r>
            <a:r>
              <a:rPr kumimoji="1" lang="en-US" altLang="zh-CN" sz="1800" smtClean="0">
                <a:ea typeface="楷体" pitchFamily="49" charset="-122"/>
                <a:cs typeface="Times New Roman" pitchFamily="18" charset="0"/>
              </a:rPr>
              <a:t>char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存放一个字符）</a:t>
            </a:r>
            <a:r>
              <a:rPr kumimoji="1" lang="zh-CN" altLang="zh-CN" sz="180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zh-CN" sz="180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zh-CN" sz="1800" smtClean="0"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zh-CN" sz="1800" smtClean="0">
                <a:ea typeface="楷体" pitchFamily="49" charset="-122"/>
                <a:cs typeface="Times New Roman" pitchFamily="18" charset="0"/>
              </a:rPr>
              <a:t>其类型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声明</a:t>
            </a:r>
            <a:r>
              <a:rPr kumimoji="1" lang="zh-CN" altLang="zh-CN" sz="1800" smtClean="0">
                <a:ea typeface="楷体" pitchFamily="49" charset="-122"/>
                <a:cs typeface="Times New Roman" pitchFamily="18" charset="0"/>
              </a:rPr>
              <a:t>如下</a:t>
            </a:r>
            <a:r>
              <a:rPr kumimoji="1" lang="zh-CN" altLang="zh-CN" sz="180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1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sz="1800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928662" y="1326032"/>
            <a:ext cx="4743458" cy="22458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length;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0856" y="232728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用来存储字符串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166" y="4212559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用来存储字符串长度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2213752" y="3641055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>
            <a:off x="4071934" y="2511456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7889902" cy="87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顺</a:t>
            </a:r>
            <a:r>
              <a:rPr kumimoji="1"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序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串中实现串的</a:t>
            </a:r>
            <a:r>
              <a:rPr kumimoji="1"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基本运算与顺序表的基本运算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类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似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。详细算法实现参见第</a:t>
            </a:r>
            <a:r>
              <a:rPr kumimoji="1"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章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顺序表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部分。 </a:t>
            </a:r>
            <a:endParaRPr kumimoji="1" lang="en-US" altLang="zh-CN" sz="1800" smtClean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500306"/>
            <a:ext cx="8001056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不同点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顺序串参数采用直接传递顺序串的方法，不同于第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章的顺序表算法采用的是顺序表指针。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778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）生成串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StrAssign(&amp;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将一个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字符串常量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（以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'\0'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字符标识结尾）赋给顺序串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，即生成一个其值等于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的串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857364"/>
            <a:ext cx="7715304" cy="176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StrAssign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&amp;s,char cstr[])  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为引用型参数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(i=0;cstr[i]!='\0';i++)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s.data[i]=cstr[i];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s.length=i;				 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设置串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435769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）销毁串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DestroyStr(&amp;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5000636"/>
            <a:ext cx="7215238" cy="98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DestroyStr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(SqString &amp;s)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14393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）串连接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Concat(s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返回由两个顺序串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连接在一起形成的结果串。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542566"/>
            <a:ext cx="8572560" cy="3625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s,SqString t)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SqString str;		  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定义结果串</a:t>
            </a: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str.length=s.length+t.length;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(i=0;i&lt;s.length;i++)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s.data[0..s.length-1]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str.data[i]=s.data[i];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(i=0;i&lt;t.length;i++)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t.data[0..t.length-1]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str.data[s.length+i]=t.data[i];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str;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428728" y="1428736"/>
            <a:ext cx="5000660" cy="726522"/>
            <a:chOff x="1428728" y="1428736"/>
            <a:chExt cx="5000660" cy="726522"/>
          </a:xfrm>
        </p:grpSpPr>
        <p:sp>
          <p:nvSpPr>
            <p:cNvPr id="6" name="矩形 5"/>
            <p:cNvSpPr/>
            <p:nvPr/>
          </p:nvSpPr>
          <p:spPr>
            <a:xfrm>
              <a:off x="2928926" y="1428736"/>
              <a:ext cx="1357322" cy="7143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Concat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428860" y="1601756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28728" y="142873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"abcd"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428860" y="1958946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728" y="178592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"123"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286248" y="1784338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786314" y="16309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"abcd123"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53443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4-1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设计顺序串上实现串比较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Strcmp(s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。例如：</a:t>
            </a:r>
            <a:endParaRPr kumimoji="1"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"ab" &lt; "abcd"     "abcd" &lt; "abd"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2857520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思路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kumimoji="1"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2285992"/>
            <a:ext cx="6072230" cy="3375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）比较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两个串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共同长度范围内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的对应字符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①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 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② 若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③ 若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的字符，按上述规则继续比较。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）中对应字符均相同时，比较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①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两者相等时，返回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②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③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4929190" y="2724668"/>
            <a:ext cx="3929090" cy="369332"/>
            <a:chOff x="4929190" y="2724668"/>
            <a:chExt cx="392909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7143768" y="2724668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a"&gt;"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bc"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4929190" y="2959078"/>
              <a:ext cx="2143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19"/>
          <p:cNvGrpSpPr/>
          <p:nvPr/>
        </p:nvGrpSpPr>
        <p:grpSpPr>
          <a:xfrm>
            <a:off x="4960436" y="3163344"/>
            <a:ext cx="3929090" cy="369332"/>
            <a:chOff x="4960436" y="3163344"/>
            <a:chExt cx="392909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175014" y="3163344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ba"&lt;"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c"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960436" y="3377658"/>
              <a:ext cx="2143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20"/>
          <p:cNvGrpSpPr/>
          <p:nvPr/>
        </p:nvGrpSpPr>
        <p:grpSpPr>
          <a:xfrm>
            <a:off x="4766644" y="4357694"/>
            <a:ext cx="4234512" cy="369332"/>
            <a:chOff x="4766644" y="4357694"/>
            <a:chExt cx="423451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286644" y="4357694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abc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"="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abc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766644" y="4572008"/>
              <a:ext cx="25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组合 21"/>
          <p:cNvGrpSpPr/>
          <p:nvPr/>
        </p:nvGrpSpPr>
        <p:grpSpPr>
          <a:xfrm>
            <a:off x="4776266" y="4774180"/>
            <a:ext cx="4234512" cy="369332"/>
            <a:chOff x="4776266" y="4774180"/>
            <a:chExt cx="423451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7296266" y="4774180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c"&gt;"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776266" y="4988494"/>
              <a:ext cx="25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组合 22"/>
          <p:cNvGrpSpPr/>
          <p:nvPr/>
        </p:nvGrpSpPr>
        <p:grpSpPr>
          <a:xfrm>
            <a:off x="4786314" y="5202808"/>
            <a:ext cx="4234512" cy="369332"/>
            <a:chOff x="4786314" y="5202808"/>
            <a:chExt cx="423451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7306314" y="5202808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"&lt;"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d"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786314" y="5417122"/>
              <a:ext cx="25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8215370" cy="472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Strcmp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</a:p>
          <a:p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=s.length; 	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的共同长度</a:t>
            </a:r>
          </a:p>
          <a:p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n=t.length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在共同长度内逐个字符比较</a:t>
            </a:r>
            <a:endParaRPr kumimoji="1" lang="zh-CN" altLang="nb-NO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nb-NO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kumimoji="1" lang="nb-NO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(s.data[i]&gt;t.data[i])</a:t>
            </a:r>
          </a:p>
          <a:p>
            <a:r>
              <a:rPr kumimoji="1" lang="nb-NO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nb-NO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nb-NO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nb-NO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(s.data[i]&lt;t.data[i])</a:t>
            </a:r>
          </a:p>
          <a:p>
            <a:r>
              <a:rPr kumimoji="1" lang="nb-NO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nb-NO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6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s==t</a:t>
            </a:r>
          </a:p>
          <a:p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s&gt;t</a:t>
            </a:r>
          </a:p>
          <a:p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return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s&lt;t</a:t>
            </a:r>
          </a:p>
          <a:p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 descr="蓝色面巾纸"/>
          <p:cNvSpPr txBox="1">
            <a:spLocks noChangeArrowheads="1"/>
          </p:cNvSpPr>
          <p:nvPr/>
        </p:nvSpPr>
        <p:spPr bwMode="auto">
          <a:xfrm>
            <a:off x="428596" y="428604"/>
            <a:ext cx="6000791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4.2.2 </a:t>
            </a:r>
            <a:r>
              <a:rPr kumimoji="1" lang="en-US" altLang="zh-CN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串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的链式存储及其基本操作实现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  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571472" y="1428736"/>
            <a:ext cx="8208962" cy="13815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50000"/>
              </a:spcBef>
              <a:buBlip>
                <a:blip r:embed="rId4"/>
              </a:buBlip>
            </a:pP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串的组织形式与一般的链表类似</a:t>
            </a:r>
            <a:r>
              <a:rPr lang="zh-CN" altLang="en-US" sz="18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1800" dirty="0" smtClean="0"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串中的</a:t>
            </a:r>
            <a:r>
              <a:rPr lang="zh-CN" altLang="en-US" sz="18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个结点可以</a:t>
            </a:r>
            <a:r>
              <a:rPr lang="zh-CN" altLang="en-US" sz="1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存储多个字符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。通常将链串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每个结点所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存储的字符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个数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称为</a:t>
            </a:r>
            <a:r>
              <a:rPr lang="zh-CN" altLang="en-US" sz="1800" smtClean="0">
                <a:solidFill>
                  <a:srgbClr val="FF33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结点大小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31337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555875" y="2271695"/>
            <a:ext cx="2952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结点大小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的链串 </a:t>
            </a: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7556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12969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124075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18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266541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35623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18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>
            <a:off x="41036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644366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698500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0394" name="Text Box 42"/>
          <p:cNvSpPr txBox="1">
            <a:spLocks noChangeArrowheads="1"/>
          </p:cNvSpPr>
          <p:nvPr/>
        </p:nvSpPr>
        <p:spPr bwMode="auto">
          <a:xfrm>
            <a:off x="5128167" y="2901988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0395" name="Arc 43"/>
          <p:cNvSpPr>
            <a:spLocks/>
          </p:cNvSpPr>
          <p:nvPr/>
        </p:nvSpPr>
        <p:spPr bwMode="auto">
          <a:xfrm>
            <a:off x="717520" y="2633645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425424" y="2345288"/>
            <a:ext cx="43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0397" name="Line 45"/>
          <p:cNvSpPr>
            <a:spLocks noChangeShapeType="1"/>
          </p:cNvSpPr>
          <p:nvPr/>
        </p:nvSpPr>
        <p:spPr bwMode="auto">
          <a:xfrm>
            <a:off x="1547813" y="3208320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2987675" y="3208320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9" name="Line 47"/>
          <p:cNvSpPr>
            <a:spLocks noChangeShapeType="1"/>
          </p:cNvSpPr>
          <p:nvPr/>
        </p:nvSpPr>
        <p:spPr bwMode="auto">
          <a:xfrm>
            <a:off x="4429125" y="3208320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0" name="Line 48"/>
          <p:cNvSpPr>
            <a:spLocks noChangeShapeType="1"/>
          </p:cNvSpPr>
          <p:nvPr/>
        </p:nvSpPr>
        <p:spPr bwMode="auto">
          <a:xfrm>
            <a:off x="5868988" y="3208320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1" name="Text Box 59"/>
          <p:cNvSpPr txBox="1">
            <a:spLocks noChangeArrowheads="1"/>
          </p:cNvSpPr>
          <p:nvPr/>
        </p:nvSpPr>
        <p:spPr bwMode="auto">
          <a:xfrm>
            <a:off x="142844" y="928670"/>
            <a:ext cx="43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32226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1366838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219551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ABCD</a:t>
            </a:r>
            <a:endParaRPr lang="en-US" altLang="zh-CN" sz="18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4" name="Rectangle 52"/>
          <p:cNvSpPr>
            <a:spLocks noChangeArrowheads="1"/>
          </p:cNvSpPr>
          <p:nvPr/>
        </p:nvSpPr>
        <p:spPr bwMode="auto">
          <a:xfrm>
            <a:off x="3241675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4140200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EFGH</a:t>
            </a:r>
            <a:endParaRPr lang="en-US" altLang="zh-CN" sz="18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5219700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7" name="Rectangle 55"/>
          <p:cNvSpPr>
            <a:spLocks noChangeArrowheads="1"/>
          </p:cNvSpPr>
          <p:nvPr/>
        </p:nvSpPr>
        <p:spPr bwMode="auto">
          <a:xfrm>
            <a:off x="7235825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MN##</a:t>
            </a:r>
            <a:endParaRPr lang="en-US" altLang="zh-CN" sz="18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8" name="Rectangle 56"/>
          <p:cNvSpPr>
            <a:spLocks noChangeArrowheads="1"/>
          </p:cNvSpPr>
          <p:nvPr/>
        </p:nvSpPr>
        <p:spPr bwMode="auto">
          <a:xfrm>
            <a:off x="8316913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0409" name="Text Box 57"/>
          <p:cNvSpPr txBox="1">
            <a:spLocks noChangeArrowheads="1"/>
          </p:cNvSpPr>
          <p:nvPr/>
        </p:nvSpPr>
        <p:spPr bwMode="auto">
          <a:xfrm>
            <a:off x="6011863" y="1460538"/>
            <a:ext cx="647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0410" name="Arc 58"/>
          <p:cNvSpPr>
            <a:spLocks/>
          </p:cNvSpPr>
          <p:nvPr/>
        </p:nvSpPr>
        <p:spPr bwMode="auto">
          <a:xfrm>
            <a:off x="433357" y="1192195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2" name="Line 60"/>
          <p:cNvSpPr>
            <a:spLocks noChangeShapeType="1"/>
          </p:cNvSpPr>
          <p:nvPr/>
        </p:nvSpPr>
        <p:spPr bwMode="auto">
          <a:xfrm>
            <a:off x="1619250" y="1766870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3" name="Line 61"/>
          <p:cNvSpPr>
            <a:spLocks noChangeShapeType="1"/>
          </p:cNvSpPr>
          <p:nvPr/>
        </p:nvSpPr>
        <p:spPr bwMode="auto">
          <a:xfrm>
            <a:off x="3563938" y="1766870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5545138" y="1766870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5" name="Line 63"/>
          <p:cNvSpPr>
            <a:spLocks noChangeShapeType="1"/>
          </p:cNvSpPr>
          <p:nvPr/>
        </p:nvSpPr>
        <p:spPr bwMode="auto">
          <a:xfrm>
            <a:off x="6677025" y="1776395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7" name="Text Box 65"/>
          <p:cNvSpPr txBox="1">
            <a:spLocks noChangeArrowheads="1"/>
          </p:cNvSpPr>
          <p:nvPr/>
        </p:nvSpPr>
        <p:spPr bwMode="auto">
          <a:xfrm>
            <a:off x="2571736" y="3665520"/>
            <a:ext cx="2589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结点大小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的链串 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14348" y="428604"/>
            <a:ext cx="6532579" cy="37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链串结点大小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链串的结点类型声明如下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0991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603325" y="1097974"/>
            <a:ext cx="4105275" cy="190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bIns="180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snode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data;</a:t>
            </a:r>
          </a:p>
          <a:p>
            <a:pPr>
              <a:lnSpc>
                <a:spcPts val="3000"/>
              </a:lnSpc>
            </a:pP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struct 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snode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</a:t>
            </a:r>
          </a:p>
          <a:p>
            <a:pPr>
              <a:lnSpc>
                <a:spcPts val="3000"/>
              </a:lnSpc>
            </a:pP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LinkStrNode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80329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1344634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171721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18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2713059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60999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18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51334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91309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703264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195909" y="378996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0" name="Arc 43"/>
          <p:cNvSpPr>
            <a:spLocks/>
          </p:cNvSpPr>
          <p:nvPr/>
        </p:nvSpPr>
        <p:spPr bwMode="auto">
          <a:xfrm>
            <a:off x="765166" y="354171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1595459" y="4116394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3035321" y="4116394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4476771" y="4116394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5916634" y="4116394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404804" y="3230620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2321703" y="3321843"/>
            <a:ext cx="1071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57224" y="1285860"/>
            <a:ext cx="6143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链</a:t>
            </a:r>
            <a:r>
              <a:rPr kumimoji="1"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串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中实现串的</a:t>
            </a:r>
            <a:r>
              <a:rPr kumimoji="1"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基本运算与单链表的基本运算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类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似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42910" y="1500174"/>
            <a:ext cx="6643734" cy="39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串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（或字符串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由零个或多个字符组成的有限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6" y="2428868"/>
            <a:ext cx="242889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  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  线性表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28" y="3143248"/>
            <a:ext cx="5572164" cy="10644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just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串中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所含字符的个数称为该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串的长度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（或串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长）。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零个字符的串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空串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，用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Ф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表示。</a:t>
            </a:r>
          </a:p>
        </p:txBody>
      </p:sp>
      <p:sp>
        <p:nvSpPr>
          <p:cNvPr id="8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214546" y="500042"/>
            <a:ext cx="385765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4.1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串的基本概念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778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）生成串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StrAssign(&amp;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将一个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字符串常量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（以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'\0'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字符标识结尾）赋给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，即生成一个其值等于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000240"/>
            <a:ext cx="7643866" cy="3368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StrAssign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*&amp;s,char cstr[])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LinkStrNode *r,*p;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s=(LinkStrNode *)malloc(sizeof(LinkStrNode));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r=s;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始终指向尾结点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(i=0;cstr[i]!='\0';i++) 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p=(LinkStrNode *)malloc(sizeof(LinkStrNode));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p-&gt;data=cstr[i];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r-&gt;next=p; r=p;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r-&gt;next=NULL;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域置为空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14393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）销毁串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DestroyStr(&amp;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该运算和销毁带头结点单链表运算的实现过程相同。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86808" cy="3492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DestroyStr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*&amp;s)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LinkStrNode *pre=s,*p=s-&gt;next;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指向结点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</a:t>
            </a:r>
          </a:p>
          <a:p>
            <a:pPr>
              <a:lnSpc>
                <a:spcPts val="28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扫描链串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free(pre);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>
              <a:lnSpc>
                <a:spcPts val="28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pre=p;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同步后移一个结点</a:t>
            </a:r>
          </a:p>
          <a:p>
            <a:pPr>
              <a:lnSpc>
                <a:spcPts val="28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p=pre-&gt;next;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free(pre);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42852"/>
            <a:ext cx="7572428" cy="7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）串连接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Concat(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1200"/>
              </a:spcBef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求由两个链串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的数据结点连接在一起形成结果串。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072548"/>
            <a:ext cx="8358246" cy="514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LinkStrNode *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*s,LinkStrNode *t)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LinkStrNode *str,*p=s-&gt;next,*q,*r;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str=(LinkStrNode *)malloc(sizeof(LinkStrNode));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r=str;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指向结果串的尾结点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的所有数据结点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q=(LinkStrNode *)malloc(sizeof(LinkStrNode));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q-&gt;data=p-&gt;data;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结点复制到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结点中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r-&gt;next=q;r=q;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结点链接到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的末尾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p=t-&gt;next;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的所有数据结点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q=(LinkStrNode *)malloc(sizeof(LinkStrNode));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q-&gt;data=p-&gt;data;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结点复制到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结点中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r-&gt;next=q;r=q;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结点链接到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的末尾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r-&gt;next=NULL;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尾结点的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域置为空</a:t>
            </a: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str;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077200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4-3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在链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中，设计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一个算法把最先出现的子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串“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”改为“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xyz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”。   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785786" y="2214554"/>
            <a:ext cx="7720063" cy="1546236"/>
            <a:chOff x="785786" y="2214554"/>
            <a:chExt cx="7720063" cy="154623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5216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065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3364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74979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1149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65629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7929586" y="322851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Arc 13"/>
            <p:cNvSpPr>
              <a:spLocks/>
            </p:cNvSpPr>
            <p:nvPr/>
          </p:nvSpPr>
          <p:spPr bwMode="auto">
            <a:xfrm>
              <a:off x="785786" y="2968627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57379" y="3543302"/>
              <a:ext cx="5762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097241" y="3543302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5981729" y="3543302"/>
              <a:ext cx="5762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54466" y="321581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475191" y="3532190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6554816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7096154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7421591" y="3544890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Arc 24"/>
            <p:cNvSpPr>
              <a:spLocks/>
            </p:cNvSpPr>
            <p:nvPr/>
          </p:nvSpPr>
          <p:spPr bwMode="auto">
            <a:xfrm>
              <a:off x="5041929" y="296862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4721752" y="2753820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2214554"/>
              <a:ext cx="628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 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查找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18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data='a'  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&amp;&amp; p-&gt;next</a:t>
              </a:r>
              <a:r>
                <a:rPr lang="en-US" altLang="zh-CN" sz="18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data='b'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03270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044608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87169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413033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497383" y="1844674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Consolas" pitchFamily="49" charset="0"/>
                <a:cs typeface="Consolas" pitchFamily="49" charset="0"/>
              </a:rPr>
              <a:t>a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038720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7316771" y="176587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4461" name="Arc 13"/>
          <p:cNvSpPr>
            <a:spLocks/>
          </p:cNvSpPr>
          <p:nvPr/>
        </p:nvSpPr>
        <p:spPr bwMode="auto">
          <a:xfrm>
            <a:off x="677868" y="148589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425424" y="1125537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1295433" y="2060574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2735295" y="2060574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364158" y="2060574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3322184" y="175317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3857620" y="2049462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5937245" y="1846262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Consolas" pitchFamily="49" charset="0"/>
                <a:cs typeface="Consolas" pitchFamily="49" charset="0"/>
              </a:rPr>
              <a:t>b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6478583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6804020" y="2062162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2" name="Arc 24"/>
          <p:cNvSpPr>
            <a:spLocks/>
          </p:cNvSpPr>
          <p:nvPr/>
        </p:nvSpPr>
        <p:spPr bwMode="auto">
          <a:xfrm>
            <a:off x="4424358" y="1485899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4063995" y="1125537"/>
            <a:ext cx="43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4484651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5932465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4643438" y="2352671"/>
            <a:ext cx="1770090" cy="1004891"/>
            <a:chOff x="4926018" y="2352671"/>
            <a:chExt cx="1770090" cy="1004891"/>
          </a:xfrm>
        </p:grpSpPr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5615020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altLang="zh-CN" sz="1800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6156358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>
              <a:off x="5172108" y="3138487"/>
              <a:ext cx="4318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4926018" y="2874962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4482" name="AutoShape 34"/>
            <p:cNvSpPr>
              <a:spLocks noChangeArrowheads="1"/>
            </p:cNvSpPr>
            <p:nvPr/>
          </p:nvSpPr>
          <p:spPr bwMode="auto">
            <a:xfrm>
              <a:off x="5967445" y="2352671"/>
              <a:ext cx="144462" cy="360362"/>
            </a:xfrm>
            <a:prstGeom prst="upArrow">
              <a:avLst>
                <a:gd name="adj1" fmla="val 50000"/>
                <a:gd name="adj2" fmla="val 623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4"/>
          <p:cNvGrpSpPr/>
          <p:nvPr/>
        </p:nvGrpSpPr>
        <p:grpSpPr>
          <a:xfrm>
            <a:off x="425424" y="3315942"/>
            <a:ext cx="8504294" cy="1505274"/>
            <a:chOff x="172979" y="4228776"/>
            <a:chExt cx="8504294" cy="1505274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>
              <a:off x="3605175" y="4228776"/>
              <a:ext cx="324000" cy="75600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5" name="Rectangle 37"/>
            <p:cNvSpPr>
              <a:spLocks noChangeArrowheads="1"/>
            </p:cNvSpPr>
            <p:nvPr/>
          </p:nvSpPr>
          <p:spPr bwMode="auto">
            <a:xfrm>
              <a:off x="25082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6" name="Rectangle 38"/>
            <p:cNvSpPr>
              <a:spLocks noChangeArrowheads="1"/>
            </p:cNvSpPr>
            <p:nvPr/>
          </p:nvSpPr>
          <p:spPr bwMode="auto">
            <a:xfrm>
              <a:off x="79216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7" name="Rectangle 39"/>
            <p:cNvSpPr>
              <a:spLocks noChangeArrowheads="1"/>
            </p:cNvSpPr>
            <p:nvPr/>
          </p:nvSpPr>
          <p:spPr bwMode="auto">
            <a:xfrm>
              <a:off x="1619250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8" name="Rectangle 40"/>
            <p:cNvSpPr>
              <a:spLocks noChangeArrowheads="1"/>
            </p:cNvSpPr>
            <p:nvPr/>
          </p:nvSpPr>
          <p:spPr bwMode="auto">
            <a:xfrm>
              <a:off x="216058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9" name="Rectangle 41"/>
            <p:cNvSpPr>
              <a:spLocks noChangeArrowheads="1"/>
            </p:cNvSpPr>
            <p:nvPr/>
          </p:nvSpPr>
          <p:spPr bwMode="auto">
            <a:xfrm>
              <a:off x="401796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0" name="Rectangle 42"/>
            <p:cNvSpPr>
              <a:spLocks noChangeArrowheads="1"/>
            </p:cNvSpPr>
            <p:nvPr/>
          </p:nvSpPr>
          <p:spPr bwMode="auto">
            <a:xfrm>
              <a:off x="4559302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1" name="Text Box 43"/>
            <p:cNvSpPr txBox="1">
              <a:spLocks noChangeArrowheads="1"/>
            </p:cNvSpPr>
            <p:nvPr/>
          </p:nvSpPr>
          <p:spPr bwMode="auto">
            <a:xfrm>
              <a:off x="8101010" y="520177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4492" name="Arc 44"/>
            <p:cNvSpPr>
              <a:spLocks/>
            </p:cNvSpPr>
            <p:nvPr/>
          </p:nvSpPr>
          <p:spPr bwMode="auto">
            <a:xfrm>
              <a:off x="431768" y="4941888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3" name="Text Box 45"/>
            <p:cNvSpPr txBox="1">
              <a:spLocks noChangeArrowheads="1"/>
            </p:cNvSpPr>
            <p:nvPr/>
          </p:nvSpPr>
          <p:spPr bwMode="auto">
            <a:xfrm>
              <a:off x="172979" y="4581525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>
              <a:off x="1042988" y="5516563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>
              <a:off x="2392418" y="5516563"/>
              <a:ext cx="5040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>
              <a:off x="4884740" y="5516563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7" name="Text Box 49"/>
            <p:cNvSpPr txBox="1">
              <a:spLocks noChangeArrowheads="1"/>
            </p:cNvSpPr>
            <p:nvPr/>
          </p:nvSpPr>
          <p:spPr bwMode="auto">
            <a:xfrm>
              <a:off x="2819357" y="5199118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>
              <a:off x="3502491" y="5505450"/>
              <a:ext cx="5040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9" name="Rectangle 51"/>
            <p:cNvSpPr>
              <a:spLocks noChangeArrowheads="1"/>
            </p:cNvSpPr>
            <p:nvPr/>
          </p:nvSpPr>
          <p:spPr bwMode="auto">
            <a:xfrm>
              <a:off x="5457827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0" name="Rectangle 52"/>
            <p:cNvSpPr>
              <a:spLocks noChangeArrowheads="1"/>
            </p:cNvSpPr>
            <p:nvPr/>
          </p:nvSpPr>
          <p:spPr bwMode="auto">
            <a:xfrm>
              <a:off x="5999165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7" name="Line 59"/>
            <p:cNvSpPr>
              <a:spLocks noChangeShapeType="1"/>
            </p:cNvSpPr>
            <p:nvPr/>
          </p:nvSpPr>
          <p:spPr bwMode="auto">
            <a:xfrm>
              <a:off x="6259515" y="5514975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8" name="Rectangle 60"/>
            <p:cNvSpPr>
              <a:spLocks noChangeArrowheads="1"/>
            </p:cNvSpPr>
            <p:nvPr/>
          </p:nvSpPr>
          <p:spPr bwMode="auto">
            <a:xfrm>
              <a:off x="6832602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9" name="Rectangle 61"/>
            <p:cNvSpPr>
              <a:spLocks noChangeArrowheads="1"/>
            </p:cNvSpPr>
            <p:nvPr/>
          </p:nvSpPr>
          <p:spPr bwMode="auto">
            <a:xfrm>
              <a:off x="7373940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1" name="Line 53"/>
            <p:cNvSpPr>
              <a:spLocks noChangeShapeType="1"/>
            </p:cNvSpPr>
            <p:nvPr/>
          </p:nvSpPr>
          <p:spPr bwMode="auto">
            <a:xfrm>
              <a:off x="7626352" y="5518150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71538" y="5714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替换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2" name="Rectangle 30"/>
          <p:cNvSpPr>
            <a:spLocks noChangeArrowheads="1"/>
          </p:cNvSpPr>
          <p:nvPr/>
        </p:nvSpPr>
        <p:spPr bwMode="auto">
          <a:xfrm>
            <a:off x="4484651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altLang="zh-CN" sz="18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5932465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</a:t>
            </a:r>
            <a:endParaRPr lang="en-US" altLang="zh-CN" sz="18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5124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kumimoji="1" lang="en-US" altLang="zh-CN" sz="16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Repl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*&amp;s)</a:t>
            </a:r>
          </a:p>
          <a:p>
            <a:pPr>
              <a:lnSpc>
                <a:spcPts val="2400"/>
              </a:lnSpc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kumimoji="1" lang="en-US" altLang="zh-CN" sz="16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LinkStrNode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</a:t>
            </a:r>
          </a:p>
          <a:p>
            <a:pPr>
              <a:lnSpc>
                <a:spcPts val="24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find=0;</a:t>
            </a:r>
          </a:p>
          <a:p>
            <a:pPr>
              <a:lnSpc>
                <a:spcPts val="24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(p-&gt;next!=NULL &amp;&amp; find==0)	    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查找</a:t>
            </a:r>
            <a:r>
              <a:rPr kumimoji="1" lang="en-US" altLang="zh-CN" sz="1600" dirty="0" err="1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ab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子</a:t>
            </a:r>
            <a:r>
              <a:rPr kumimoji="1" lang="zh-CN" altLang="en-US" sz="16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串</a:t>
            </a:r>
          </a:p>
          <a:p>
            <a:pPr>
              <a:lnSpc>
                <a:spcPts val="2400"/>
              </a:lnSpc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>
              <a:lnSpc>
                <a:spcPts val="2400"/>
              </a:lnSpc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=='a'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p-&gt;next-&gt;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=='b')</a:t>
            </a:r>
            <a:endParaRPr kumimoji="1" lang="zh-CN" altLang="en-US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='x';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='z';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q=(LinkStrNode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malloc(sizeof(LinkStrNode));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='y';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&gt;next=p-&gt;next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p-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&gt;next=q;</a:t>
            </a:r>
          </a:p>
          <a:p>
            <a:pPr>
              <a:lnSpc>
                <a:spcPts val="2400"/>
              </a:lnSpc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find=1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kumimoji="1" lang="en-US" altLang="zh-CN" sz="16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 </a:t>
            </a:r>
          </a:p>
          <a:p>
            <a:pPr>
              <a:lnSpc>
                <a:spcPts val="2400"/>
              </a:lnSpc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071538" y="2143116"/>
            <a:ext cx="6858048" cy="3798356"/>
            <a:chOff x="785786" y="2000240"/>
            <a:chExt cx="6858048" cy="3798356"/>
          </a:xfrm>
        </p:grpSpPr>
        <p:sp>
          <p:nvSpPr>
            <p:cNvPr id="3" name="矩形 2"/>
            <p:cNvSpPr/>
            <p:nvPr/>
          </p:nvSpPr>
          <p:spPr>
            <a:xfrm>
              <a:off x="785786" y="2000240"/>
              <a:ext cx="685804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5400000">
              <a:off x="3494810" y="4720504"/>
              <a:ext cx="144000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8992" y="5429264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替换为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xyz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034" y="600076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4720248"/>
            <a:ext cx="828680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成功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是指在目标串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找到一个模式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是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的子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串，返回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中的位置。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不</a:t>
            </a:r>
            <a:r>
              <a:rPr kumimoji="1" lang="zh-CN" altLang="en-US" sz="1800" dirty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成功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则指目标串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不存在模式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不是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的子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271998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174" y="379155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模式串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3143240" y="3291488"/>
            <a:ext cx="142876" cy="428628"/>
          </a:xfrm>
          <a:prstGeom prst="upArrow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8992" y="324856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吗？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5143504" y="2862860"/>
            <a:ext cx="1785950" cy="1143008"/>
            <a:chOff x="5143504" y="2000240"/>
            <a:chExt cx="1785950" cy="1143008"/>
          </a:xfrm>
        </p:grpSpPr>
        <p:sp>
          <p:nvSpPr>
            <p:cNvPr id="10" name="TextBox 9"/>
            <p:cNvSpPr txBox="1"/>
            <p:nvPr/>
          </p:nvSpPr>
          <p:spPr>
            <a:xfrm>
              <a:off x="5357818" y="235743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模式匹配</a:t>
              </a:r>
              <a:endParaRPr lang="zh-CN" altLang="en-US" sz="2000"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5143504" y="2000240"/>
              <a:ext cx="214314" cy="114300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 Box 3" descr="羊皮纸"/>
          <p:cNvSpPr txBox="1">
            <a:spLocks noChangeArrowheads="1"/>
          </p:cNvSpPr>
          <p:nvPr/>
        </p:nvSpPr>
        <p:spPr bwMode="auto">
          <a:xfrm>
            <a:off x="500034" y="1434100"/>
            <a:ext cx="4214842" cy="5147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4.3.1 Brute-Force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</a:t>
            </a:r>
            <a:endParaRPr lang="zh-CN" altLang="en-US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2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357422" y="428604"/>
            <a:ext cx="360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串的模式匹配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305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Brute-Force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简称为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算法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称简单匹配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算法。采用穷举的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思路。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是指暴力的意思！</a:t>
            </a:r>
            <a:endParaRPr kumimoji="1" lang="en-US" altLang="zh-CN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s="aaaabcd"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t="abc"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7422" y="3118964"/>
            <a:ext cx="314327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a  a  a  b  c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2357422" y="3943183"/>
            <a:ext cx="2143140" cy="428628"/>
            <a:chOff x="1857356" y="4000504"/>
            <a:chExt cx="2143140" cy="428628"/>
          </a:xfrm>
        </p:grpSpPr>
        <p:sp>
          <p:nvSpPr>
            <p:cNvPr id="5" name="矩形 4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15008" y="400050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匹配成功</a:t>
            </a:r>
            <a:endParaRPr lang="zh-CN" altLang="en-US" sz="18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4480" y="3085927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s: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4480" y="3943183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t: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5"/>
          <p:cNvGrpSpPr/>
          <p:nvPr/>
        </p:nvGrpSpPr>
        <p:grpSpPr>
          <a:xfrm>
            <a:off x="2786050" y="3942882"/>
            <a:ext cx="2143140" cy="428628"/>
            <a:chOff x="1857356" y="4000504"/>
            <a:chExt cx="2143140" cy="428628"/>
          </a:xfrm>
        </p:grpSpPr>
        <p:sp>
          <p:nvSpPr>
            <p:cNvPr id="27" name="矩形 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28"/>
          <p:cNvGrpSpPr/>
          <p:nvPr/>
        </p:nvGrpSpPr>
        <p:grpSpPr>
          <a:xfrm>
            <a:off x="3197216" y="3938120"/>
            <a:ext cx="2143140" cy="428628"/>
            <a:chOff x="1857356" y="4000504"/>
            <a:chExt cx="2143140" cy="428628"/>
          </a:xfrm>
        </p:grpSpPr>
        <p:sp>
          <p:nvSpPr>
            <p:cNvPr id="30" name="矩形 29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5" name="直接箭头连接符 34"/>
          <p:cNvCxnSpPr/>
          <p:nvPr/>
        </p:nvCxnSpPr>
        <p:spPr>
          <a:xfrm rot="5400000">
            <a:off x="2484675" y="2964653"/>
            <a:ext cx="357190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2914097" y="2964653"/>
            <a:ext cx="357190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321041" y="2964653"/>
            <a:ext cx="357190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>
            <a:off x="3749668" y="2953811"/>
            <a:ext cx="357190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23"/>
          <p:cNvGrpSpPr/>
          <p:nvPr/>
        </p:nvGrpSpPr>
        <p:grpSpPr>
          <a:xfrm>
            <a:off x="3643306" y="3950820"/>
            <a:ext cx="2214578" cy="428628"/>
            <a:chOff x="3857620" y="5176549"/>
            <a:chExt cx="2214578" cy="428628"/>
          </a:xfrm>
        </p:grpSpPr>
        <p:sp>
          <p:nvSpPr>
            <p:cNvPr id="19" name="矩形 18"/>
            <p:cNvSpPr/>
            <p:nvPr/>
          </p:nvSpPr>
          <p:spPr>
            <a:xfrm>
              <a:off x="3857620" y="5176549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5275646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</a:t>
              </a:r>
              <a:endParaRPr lang="zh-CN" alt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2428868"/>
            <a:ext cx="314327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a  a  a  b  c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662" y="3214686"/>
            <a:ext cx="150019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b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158" y="2395831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s: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58" y="321468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t: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57290" y="3214686"/>
            <a:ext cx="150019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b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85918" y="3214686"/>
            <a:ext cx="150019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b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71435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算法思路：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的每一个字符开始依次与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的字符进行匹配。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000100" y="1630908"/>
            <a:ext cx="2571768" cy="767816"/>
            <a:chOff x="2071670" y="1345156"/>
            <a:chExt cx="2571768" cy="76781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开始匹配：第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33"/>
          <p:cNvGrpSpPr/>
          <p:nvPr/>
        </p:nvGrpSpPr>
        <p:grpSpPr>
          <a:xfrm>
            <a:off x="1428728" y="1640956"/>
            <a:ext cx="2571768" cy="767816"/>
            <a:chOff x="2071670" y="1345156"/>
            <a:chExt cx="2571768" cy="767816"/>
          </a:xfrm>
        </p:grpSpPr>
        <p:cxnSp>
          <p:nvCxnSpPr>
            <p:cNvPr id="35" name="直接箭头连接符 34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开始匹配：第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36"/>
          <p:cNvGrpSpPr/>
          <p:nvPr/>
        </p:nvGrpSpPr>
        <p:grpSpPr>
          <a:xfrm>
            <a:off x="1837260" y="1653098"/>
            <a:ext cx="2571768" cy="767816"/>
            <a:chOff x="2071670" y="1345156"/>
            <a:chExt cx="2571768" cy="767816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开始匹配：第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39"/>
          <p:cNvGrpSpPr/>
          <p:nvPr/>
        </p:nvGrpSpPr>
        <p:grpSpPr>
          <a:xfrm>
            <a:off x="2254738" y="1641948"/>
            <a:ext cx="2571768" cy="767816"/>
            <a:chOff x="2071670" y="1345156"/>
            <a:chExt cx="2571768" cy="767816"/>
          </a:xfrm>
        </p:grpSpPr>
        <p:cxnSp>
          <p:nvCxnSpPr>
            <p:cNvPr id="41" name="直接箭头连接符 40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开始匹配：第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225696" y="3214686"/>
            <a:ext cx="150019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b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00562" y="2143116"/>
            <a:ext cx="4071966" cy="27111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分别扫描字符串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s.length-t.length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循环。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对于每个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开始比较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扫描完毕，则返回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全部比较完毕都没有返回，则返回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29124" y="164305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过程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7" grpId="1" animBg="1"/>
      <p:bldP spid="30" grpId="0" animBg="1"/>
      <p:bldP spid="30" grpId="1" animBg="1"/>
      <p:bldP spid="19" grpId="0" animBg="1"/>
      <p:bldP spid="43" grpId="0" animBg="1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81072" y="723975"/>
            <a:ext cx="7748580" cy="3861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s,SqString t)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(i=0;i&lt;=s.length-t.length;i++)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(k=i,j=0; k&lt;s.length &amp;&amp; j&lt;t.length &amp;&amp;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s.data[k]==t.data[j]; k++,j++);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return(i);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return(-1);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768442" y="1785926"/>
            <a:ext cx="5232450" cy="655084"/>
            <a:chOff x="1768442" y="1785926"/>
            <a:chExt cx="5232450" cy="655084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1773205" y="1798626"/>
              <a:ext cx="0" cy="5032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2786050" y="1785926"/>
              <a:ext cx="0" cy="5032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768442" y="2295513"/>
              <a:ext cx="1512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3357554" y="2071678"/>
              <a:ext cx="3643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双引号不是串</a:t>
              </a: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内容，起</a:t>
              </a: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标识作用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00166" y="142873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85723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串的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逻辑表示：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2643182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串的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逻辑表示，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err="1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）代表一个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字符。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实际上，可以只采用两个变量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，通过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回退实现：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946" y="2059536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s: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s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s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764" y="2989024"/>
            <a:ext cx="56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t:     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t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 t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t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281612" y="1415800"/>
            <a:ext cx="398484" cy="2799018"/>
            <a:chOff x="2316128" y="1201486"/>
            <a:chExt cx="398484" cy="2799018"/>
          </a:xfrm>
        </p:grpSpPr>
        <p:grpSp>
          <p:nvGrpSpPr>
            <p:cNvPr id="6" name="组合 8"/>
            <p:cNvGrpSpPr/>
            <p:nvPr/>
          </p:nvGrpSpPr>
          <p:grpSpPr>
            <a:xfrm>
              <a:off x="2357422" y="3203338"/>
              <a:ext cx="357190" cy="797166"/>
              <a:chOff x="2694516" y="3144042"/>
              <a:chExt cx="357190" cy="797166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rot="5400000" flipH="1" flipV="1">
                <a:off x="2678893" y="3321843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694516" y="3571876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2316128" y="1201486"/>
              <a:ext cx="357190" cy="655878"/>
              <a:chOff x="2571736" y="1303862"/>
              <a:chExt cx="357190" cy="655878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 rot="5400000">
                <a:off x="2571736" y="1744632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571736" y="130386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smtClean="0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8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15" name="直接连接符 14"/>
          <p:cNvCxnSpPr/>
          <p:nvPr/>
        </p:nvCxnSpPr>
        <p:spPr>
          <a:xfrm rot="5400000">
            <a:off x="1255599" y="2812396"/>
            <a:ext cx="504000" cy="0"/>
          </a:xfrm>
          <a:prstGeom prst="line">
            <a:avLst/>
          </a:prstGeom>
          <a:ln w="57150" cmpd="dbl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1759382" y="2812396"/>
            <a:ext cx="504000" cy="0"/>
          </a:xfrm>
          <a:prstGeom prst="line">
            <a:avLst/>
          </a:prstGeom>
          <a:ln w="57150" cmpd="dbl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9"/>
          <p:cNvGrpSpPr/>
          <p:nvPr/>
        </p:nvGrpSpPr>
        <p:grpSpPr>
          <a:xfrm>
            <a:off x="3960770" y="2560396"/>
            <a:ext cx="214314" cy="504000"/>
            <a:chOff x="4071934" y="2214554"/>
            <a:chExt cx="214314" cy="504000"/>
          </a:xfrm>
        </p:grpSpPr>
        <p:cxnSp>
          <p:nvCxnSpPr>
            <p:cNvPr id="17" name="直接连接符 16"/>
            <p:cNvCxnSpPr/>
            <p:nvPr/>
          </p:nvCxnSpPr>
          <p:spPr>
            <a:xfrm rot="5400000">
              <a:off x="3921515" y="2466554"/>
              <a:ext cx="504000" cy="0"/>
            </a:xfrm>
            <a:prstGeom prst="line">
              <a:avLst/>
            </a:prstGeom>
            <a:ln w="57150" cmpd="dbl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071934" y="2428868"/>
              <a:ext cx="214314" cy="142876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 rot="5400000">
            <a:off x="3002924" y="2812396"/>
            <a:ext cx="504000" cy="0"/>
          </a:xfrm>
          <a:prstGeom prst="line">
            <a:avLst/>
          </a:prstGeom>
          <a:ln w="57150" cmpd="dbl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6"/>
          <p:cNvGrpSpPr/>
          <p:nvPr/>
        </p:nvGrpSpPr>
        <p:grpSpPr>
          <a:xfrm>
            <a:off x="1577591" y="1071546"/>
            <a:ext cx="4208855" cy="968269"/>
            <a:chOff x="1577591" y="1071546"/>
            <a:chExt cx="4208855" cy="968269"/>
          </a:xfrm>
        </p:grpSpPr>
        <p:sp>
          <p:nvSpPr>
            <p:cNvPr id="24" name="TextBox 23"/>
            <p:cNvSpPr txBox="1"/>
            <p:nvPr/>
          </p:nvSpPr>
          <p:spPr>
            <a:xfrm>
              <a:off x="2143108" y="1071546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回到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本趟匹配的开始位置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577591" y="1326382"/>
              <a:ext cx="622998" cy="713433"/>
            </a:xfrm>
            <a:custGeom>
              <a:avLst/>
              <a:gdLst>
                <a:gd name="connsiteX0" fmla="*/ 622998 w 622998"/>
                <a:gd name="connsiteY0" fmla="*/ 0 h 713433"/>
                <a:gd name="connsiteX1" fmla="*/ 241161 w 622998"/>
                <a:gd name="connsiteY1" fmla="*/ 130629 h 713433"/>
                <a:gd name="connsiteX2" fmla="*/ 0 w 622998"/>
                <a:gd name="connsiteY2" fmla="*/ 713433 h 71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998" h="713433">
                  <a:moveTo>
                    <a:pt x="622998" y="0"/>
                  </a:moveTo>
                  <a:cubicBezTo>
                    <a:pt x="483996" y="5862"/>
                    <a:pt x="344994" y="11724"/>
                    <a:pt x="241161" y="130629"/>
                  </a:cubicBezTo>
                  <a:cubicBezTo>
                    <a:pt x="137328" y="249534"/>
                    <a:pt x="68664" y="481483"/>
                    <a:pt x="0" y="713433"/>
                  </a:cubicBezTo>
                </a:path>
              </a:pathLst>
            </a:cu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 bwMode="auto">
          <a:xfrm>
            <a:off x="1271564" y="2101822"/>
            <a:ext cx="500066" cy="428628"/>
          </a:xfrm>
          <a:prstGeom prst="ellipse">
            <a:avLst/>
          </a:prstGeom>
          <a:solidFill>
            <a:srgbClr val="C00000">
              <a:alpha val="21000"/>
            </a:srgbClr>
          </a:solidFill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00562" y="4044269"/>
            <a:ext cx="4357718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开始匹配：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=t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++,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≠ t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+1,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4" name="组合 28"/>
          <p:cNvGrpSpPr/>
          <p:nvPr/>
        </p:nvGrpSpPr>
        <p:grpSpPr>
          <a:xfrm>
            <a:off x="1977851" y="1428736"/>
            <a:ext cx="4022909" cy="741708"/>
            <a:chOff x="1977851" y="1428736"/>
            <a:chExt cx="4022909" cy="741708"/>
          </a:xfrm>
        </p:grpSpPr>
        <p:sp>
          <p:nvSpPr>
            <p:cNvPr id="26" name="TextBox 25"/>
            <p:cNvSpPr txBox="1"/>
            <p:nvPr/>
          </p:nvSpPr>
          <p:spPr>
            <a:xfrm>
              <a:off x="2143108" y="1428736"/>
              <a:ext cx="3857652" cy="4257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为下一趟匹配的开始位置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977851" y="1678075"/>
              <a:ext cx="252883" cy="492369"/>
            </a:xfrm>
            <a:custGeom>
              <a:avLst/>
              <a:gdLst>
                <a:gd name="connsiteX0" fmla="*/ 252883 w 252883"/>
                <a:gd name="connsiteY0" fmla="*/ 0 h 492369"/>
                <a:gd name="connsiteX1" fmla="*/ 41868 w 252883"/>
                <a:gd name="connsiteY1" fmla="*/ 130628 h 492369"/>
                <a:gd name="connsiteX2" fmla="*/ 1674 w 252883"/>
                <a:gd name="connsiteY2" fmla="*/ 492369 h 49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83" h="492369">
                  <a:moveTo>
                    <a:pt x="252883" y="0"/>
                  </a:moveTo>
                  <a:cubicBezTo>
                    <a:pt x="168309" y="24283"/>
                    <a:pt x="83736" y="48566"/>
                    <a:pt x="41868" y="130628"/>
                  </a:cubicBezTo>
                  <a:cubicBezTo>
                    <a:pt x="0" y="212690"/>
                    <a:pt x="837" y="352529"/>
                    <a:pt x="1674" y="492369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下箭头 30"/>
          <p:cNvSpPr/>
          <p:nvPr/>
        </p:nvSpPr>
        <p:spPr bwMode="auto">
          <a:xfrm>
            <a:off x="4643438" y="3643314"/>
            <a:ext cx="285752" cy="428628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2.21374E-6 L 0.05972 -2.21374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72 -1.85288E-6 L 0.18854 -0.0048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23 -0.00324 L 0.28507 -0.0030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2444" y="849345"/>
            <a:ext cx="8534398" cy="472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</a:p>
          <a:p>
            <a:pPr algn="l"/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6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主串和子串依次匹配下一个字符</a:t>
            </a:r>
          </a:p>
          <a:p>
            <a:pPr algn="l"/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主串、子串指针回溯重新开始下一次匹配</a:t>
            </a:r>
          </a:p>
          <a:p>
            <a:pPr algn="l"/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i=i-j+1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主串从下一个位置开始匹配</a:t>
            </a:r>
          </a:p>
          <a:p>
            <a:pPr algn="l"/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子串从头开始匹配</a:t>
            </a:r>
          </a:p>
          <a:p>
            <a:pPr algn="l"/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(j==t.length)</a:t>
            </a:r>
            <a:endParaRPr kumimoji="1"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return(i-t.length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返回匹配的第一个字符的下标</a:t>
            </a:r>
          </a:p>
          <a:p>
            <a:pPr algn="l"/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(-1);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模式匹配不成功</a:t>
            </a:r>
          </a:p>
          <a:p>
            <a:pPr algn="l"/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0825" y="269969"/>
            <a:ext cx="2678101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算法如下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85786" y="1075497"/>
            <a:ext cx="7410472" cy="271110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在字符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相等，需要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（即</a:t>
            </a:r>
            <a:r>
              <a:rPr kumimoji="1" lang="en-US" altLang="zh-CN" sz="18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err="1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err="1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）：即退到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中的下一个字符开始进行继续匹配。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最好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情况下的时间复杂度为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最坏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情况下的时间复杂度为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平均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的时间复杂度为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en-US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2000264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BF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57158" y="500043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5786" y="1074250"/>
            <a:ext cx="7572428" cy="12464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假设串采用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串存储结构。设计一个算法求串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在串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中出现的次数，如果不是子串返回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算法求解。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"aa"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b"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3429000"/>
            <a:ext cx="7358114" cy="1526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累计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在串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中出现的次数（初始值为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方法，在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找到子串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后不是退出，而是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并继续查找，直到整个字符串查找完毕。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85749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设计思路：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14356"/>
            <a:ext cx="7929618" cy="49228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StrCount1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s,SqString t)</a:t>
            </a: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算法求</a:t>
            </a: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i=0,j,k,count=0;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(i&lt;=s.length-t.length)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(k=i,j=0; k&lt;s.length &amp;&amp; j&lt;t.length &amp;&amp; 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s.data[k]==t.data[j]; k++,j++);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找到一个子串</a:t>
            </a: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count++;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累加次数</a:t>
            </a: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i=k;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i++;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count;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 descr="信纸"/>
          <p:cNvSpPr txBox="1">
            <a:spLocks noChangeArrowheads="1"/>
          </p:cNvSpPr>
          <p:nvPr/>
        </p:nvSpPr>
        <p:spPr bwMode="auto">
          <a:xfrm>
            <a:off x="468313" y="620713"/>
            <a:ext cx="2817803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4.3.2 KMP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     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64500" cy="175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算法是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D.E.Knuth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J.H.Morris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V.R.Pratt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共同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提出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的，简称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算法较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算法有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较大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改进，主要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消除了主串指针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，从而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使算法效率有了某种程度的提高。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00034" y="1592600"/>
            <a:ext cx="7572428" cy="19621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基于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算法，采用空间换时间的方式，提取保存有利于匹配的信息。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提取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还是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中的信息？每次从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不同字符开始匹配，而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总是从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开始匹配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提取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中的信息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中的什么信息？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部分匹配信息。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8596" y="949658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算法的思路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146280" y="2500367"/>
            <a:ext cx="328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a   a   </a:t>
            </a:r>
            <a:r>
              <a:rPr lang="en-US" altLang="zh-CN" sz="1800" i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  a   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146280" y="2101822"/>
            <a:ext cx="314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14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1  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3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4 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2233051" y="3573531"/>
            <a:ext cx="20018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a   a   a   </a:t>
            </a:r>
            <a:r>
              <a:rPr lang="en-US" altLang="zh-CN" sz="180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grpSp>
        <p:nvGrpSpPr>
          <p:cNvPr id="2" name="组合 50"/>
          <p:cNvGrpSpPr/>
          <p:nvPr/>
        </p:nvGrpSpPr>
        <p:grpSpPr>
          <a:xfrm>
            <a:off x="2786050" y="2868632"/>
            <a:ext cx="576000" cy="673100"/>
            <a:chOff x="1325534" y="1412852"/>
            <a:chExt cx="576000" cy="673100"/>
          </a:xfrm>
        </p:grpSpPr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1325534" y="2085952"/>
              <a:ext cx="5760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1325534" y="1412852"/>
              <a:ext cx="5760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 rot="5400000">
              <a:off x="1280075" y="1748620"/>
              <a:ext cx="642942" cy="1588"/>
            </a:xfrm>
            <a:prstGeom prst="line">
              <a:avLst/>
            </a:prstGeom>
            <a:ln w="38100" cmpd="dbl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48"/>
          <p:cNvGrpSpPr/>
          <p:nvPr/>
        </p:nvGrpSpPr>
        <p:grpSpPr>
          <a:xfrm>
            <a:off x="2232572" y="2827337"/>
            <a:ext cx="1166551" cy="744539"/>
            <a:chOff x="160870" y="1400161"/>
            <a:chExt cx="1166551" cy="744539"/>
          </a:xfrm>
        </p:grpSpPr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160870" y="2142496"/>
              <a:ext cx="648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679421" y="1400161"/>
              <a:ext cx="648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5400000">
              <a:off x="357158" y="1501758"/>
              <a:ext cx="714380" cy="57150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54"/>
          <p:cNvGrpSpPr/>
          <p:nvPr/>
        </p:nvGrpSpPr>
        <p:grpSpPr>
          <a:xfrm>
            <a:off x="2178036" y="3880214"/>
            <a:ext cx="6323054" cy="564899"/>
            <a:chOff x="2178036" y="3408666"/>
            <a:chExt cx="6323054" cy="564899"/>
          </a:xfrm>
        </p:grpSpPr>
        <p:sp>
          <p:nvSpPr>
            <p:cNvPr id="45" name="TextBox 44"/>
            <p:cNvSpPr txBox="1"/>
            <p:nvPr/>
          </p:nvSpPr>
          <p:spPr>
            <a:xfrm>
              <a:off x="3004206" y="3604233"/>
              <a:ext cx="549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中发现：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前面有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个字符和开头的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个字符相同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2735810" y="3408666"/>
              <a:ext cx="648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2178036" y="3524968"/>
              <a:ext cx="648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499930" y="3425320"/>
              <a:ext cx="510482" cy="312467"/>
            </a:xfrm>
            <a:custGeom>
              <a:avLst/>
              <a:gdLst>
                <a:gd name="connsiteX0" fmla="*/ 0 w 447675"/>
                <a:gd name="connsiteY0" fmla="*/ 133350 h 431800"/>
                <a:gd name="connsiteX1" fmla="*/ 38100 w 447675"/>
                <a:gd name="connsiteY1" fmla="*/ 180975 h 431800"/>
                <a:gd name="connsiteX2" fmla="*/ 190500 w 447675"/>
                <a:gd name="connsiteY2" fmla="*/ 361950 h 431800"/>
                <a:gd name="connsiteX3" fmla="*/ 409575 w 447675"/>
                <a:gd name="connsiteY3" fmla="*/ 371475 h 431800"/>
                <a:gd name="connsiteX4" fmla="*/ 419100 w 447675"/>
                <a:gd name="connsiteY4" fmla="*/ 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431800">
                  <a:moveTo>
                    <a:pt x="0" y="133350"/>
                  </a:moveTo>
                  <a:cubicBezTo>
                    <a:pt x="3175" y="138112"/>
                    <a:pt x="6350" y="142875"/>
                    <a:pt x="38100" y="180975"/>
                  </a:cubicBezTo>
                  <a:cubicBezTo>
                    <a:pt x="69850" y="219075"/>
                    <a:pt x="128587" y="330200"/>
                    <a:pt x="190500" y="361950"/>
                  </a:cubicBezTo>
                  <a:cubicBezTo>
                    <a:pt x="252413" y="393700"/>
                    <a:pt x="371475" y="431800"/>
                    <a:pt x="409575" y="371475"/>
                  </a:cubicBezTo>
                  <a:cubicBezTo>
                    <a:pt x="447675" y="311150"/>
                    <a:pt x="433387" y="155575"/>
                    <a:pt x="419100" y="0"/>
                  </a:cubicBezTo>
                </a:path>
              </a:pathLst>
            </a:custGeom>
            <a:ln w="1905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5"/>
          <p:cNvGrpSpPr/>
          <p:nvPr/>
        </p:nvGrpSpPr>
        <p:grpSpPr>
          <a:xfrm>
            <a:off x="3714744" y="2871842"/>
            <a:ext cx="214314" cy="720000"/>
            <a:chOff x="3155940" y="2400294"/>
            <a:chExt cx="214314" cy="720000"/>
          </a:xfrm>
        </p:grpSpPr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>
              <a:off x="3246416" y="2400294"/>
              <a:ext cx="0" cy="720000"/>
            </a:xfrm>
            <a:prstGeom prst="line">
              <a:avLst/>
            </a:prstGeom>
            <a:noFill/>
            <a:ln w="38100" cmpd="dbl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155940" y="2689220"/>
              <a:ext cx="214314" cy="142876"/>
            </a:xfrm>
            <a:prstGeom prst="line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42"/>
          <p:cNvGrpSpPr/>
          <p:nvPr/>
        </p:nvGrpSpPr>
        <p:grpSpPr>
          <a:xfrm>
            <a:off x="3153288" y="2511456"/>
            <a:ext cx="784151" cy="1386364"/>
            <a:chOff x="1550971" y="1042504"/>
            <a:chExt cx="784151" cy="1386364"/>
          </a:xfrm>
        </p:grpSpPr>
        <p:sp>
          <p:nvSpPr>
            <p:cNvPr id="102435" name="Oval 35"/>
            <p:cNvSpPr>
              <a:spLocks noChangeArrowheads="1"/>
            </p:cNvSpPr>
            <p:nvPr/>
          </p:nvSpPr>
          <p:spPr bwMode="auto">
            <a:xfrm>
              <a:off x="2047785" y="1042504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6" name="Oval 36"/>
            <p:cNvSpPr>
              <a:spLocks noChangeArrowheads="1"/>
            </p:cNvSpPr>
            <p:nvPr/>
          </p:nvSpPr>
          <p:spPr bwMode="auto">
            <a:xfrm>
              <a:off x="1550971" y="2068505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1755237" y="1363704"/>
              <a:ext cx="337094" cy="7392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43042" y="253559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s: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34973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t: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282" y="171448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开始匹配的字符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31" name="直接连接符 30"/>
          <p:cNvCxnSpPr>
            <a:stCxn id="44" idx="2"/>
          </p:cNvCxnSpPr>
          <p:nvPr/>
        </p:nvCxnSpPr>
        <p:spPr>
          <a:xfrm rot="16200000" flipH="1">
            <a:off x="1449058" y="1920614"/>
            <a:ext cx="602282" cy="928694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919890" y="3231584"/>
            <a:ext cx="756000" cy="1588"/>
          </a:xfrm>
          <a:prstGeom prst="straightConnector1">
            <a:avLst/>
          </a:prstGeom>
          <a:ln w="1905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418406" y="3226822"/>
            <a:ext cx="756000" cy="1588"/>
          </a:xfrm>
          <a:prstGeom prst="straightConnector1">
            <a:avLst/>
          </a:prstGeom>
          <a:ln w="1905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927418" y="3236002"/>
            <a:ext cx="756000" cy="1588"/>
          </a:xfrm>
          <a:prstGeom prst="straightConnector1">
            <a:avLst/>
          </a:prstGeom>
          <a:ln w="1905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55"/>
          <p:cNvGrpSpPr/>
          <p:nvPr/>
        </p:nvGrpSpPr>
        <p:grpSpPr>
          <a:xfrm>
            <a:off x="2878686" y="1643050"/>
            <a:ext cx="2571768" cy="971612"/>
            <a:chOff x="2643174" y="1242940"/>
            <a:chExt cx="2571768" cy="971612"/>
          </a:xfrm>
        </p:grpSpPr>
        <p:sp>
          <p:nvSpPr>
            <p:cNvPr id="29" name="TextBox 28"/>
            <p:cNvSpPr txBox="1"/>
            <p:nvPr/>
          </p:nvSpPr>
          <p:spPr>
            <a:xfrm>
              <a:off x="2643174" y="1242940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下次开始匹配的字符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5400000">
              <a:off x="2478839" y="1764465"/>
              <a:ext cx="614422" cy="285752"/>
            </a:xfrm>
            <a:prstGeom prst="line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组合 65"/>
          <p:cNvGrpSpPr/>
          <p:nvPr/>
        </p:nvGrpSpPr>
        <p:grpSpPr>
          <a:xfrm>
            <a:off x="3214678" y="4500570"/>
            <a:ext cx="3929090" cy="1187810"/>
            <a:chOff x="3214678" y="4500570"/>
            <a:chExt cx="3929090" cy="1187810"/>
          </a:xfrm>
        </p:grpSpPr>
        <p:sp>
          <p:nvSpPr>
            <p:cNvPr id="102439" name="Text Box 39"/>
            <p:cNvSpPr txBox="1">
              <a:spLocks noChangeArrowheads="1"/>
            </p:cNvSpPr>
            <p:nvPr/>
          </p:nvSpPr>
          <p:spPr bwMode="auto">
            <a:xfrm>
              <a:off x="3214678" y="4929198"/>
              <a:ext cx="3929090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t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中每个位置都有这种信息</a:t>
              </a:r>
              <a:endPara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用一</a:t>
              </a:r>
              <a:r>
                <a:rPr lang="zh-CN" altLang="en-US" sz="180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个数组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next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保存，如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next[3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]</a:t>
              </a:r>
              <a:r>
                <a:rPr lang="en-US" altLang="zh-CN" sz="180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=2</a:t>
              </a:r>
            </a:p>
          </p:txBody>
        </p:sp>
        <p:sp>
          <p:nvSpPr>
            <p:cNvPr id="38" name="下箭头 37"/>
            <p:cNvSpPr/>
            <p:nvPr/>
          </p:nvSpPr>
          <p:spPr bwMode="auto">
            <a:xfrm>
              <a:off x="5072066" y="4500570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85720" y="885750"/>
            <a:ext cx="5214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aaaaab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”，模式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aaab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”。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214282" y="314246"/>
            <a:ext cx="5357850" cy="411257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36000" rIns="162000" bIns="36000">
            <a:spAutoFit/>
          </a:bodyPr>
          <a:lstStyle/>
          <a:p>
            <a:r>
              <a:rPr lang="en-US" altLang="zh-CN" sz="22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KMP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算法用</a:t>
            </a:r>
            <a:r>
              <a:rPr lang="en-US" altLang="zh-CN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next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数组保存部分匹配</a:t>
            </a:r>
            <a:r>
              <a:rPr lang="zh-CN" altLang="en-US" sz="22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信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息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9" name="组合 64"/>
          <p:cNvGrpSpPr/>
          <p:nvPr/>
        </p:nvGrpSpPr>
        <p:grpSpPr>
          <a:xfrm>
            <a:off x="3526972" y="3225522"/>
            <a:ext cx="3116730" cy="678264"/>
            <a:chOff x="3526972" y="3225522"/>
            <a:chExt cx="3116730" cy="678264"/>
          </a:xfrm>
        </p:grpSpPr>
        <p:sp>
          <p:nvSpPr>
            <p:cNvPr id="58" name="TextBox 57"/>
            <p:cNvSpPr txBox="1"/>
            <p:nvPr/>
          </p:nvSpPr>
          <p:spPr>
            <a:xfrm>
              <a:off x="4071934" y="3357562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下次匹配的两个字符</a:t>
              </a:r>
              <a:endParaRPr lang="zh-CN" altLang="en-US" sz="180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3526972" y="3225522"/>
              <a:ext cx="713433" cy="678264"/>
            </a:xfrm>
            <a:custGeom>
              <a:avLst/>
              <a:gdLst>
                <a:gd name="connsiteX0" fmla="*/ 0 w 713433"/>
                <a:gd name="connsiteY0" fmla="*/ 0 h 678264"/>
                <a:gd name="connsiteX1" fmla="*/ 80387 w 713433"/>
                <a:gd name="connsiteY1" fmla="*/ 190918 h 678264"/>
                <a:gd name="connsiteX2" fmla="*/ 120580 w 713433"/>
                <a:gd name="connsiteY2" fmla="*/ 602901 h 678264"/>
                <a:gd name="connsiteX3" fmla="*/ 462224 w 713433"/>
                <a:gd name="connsiteY3" fmla="*/ 643094 h 678264"/>
                <a:gd name="connsiteX4" fmla="*/ 713433 w 713433"/>
                <a:gd name="connsiteY4" fmla="*/ 391885 h 67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433" h="678264">
                  <a:moveTo>
                    <a:pt x="0" y="0"/>
                  </a:moveTo>
                  <a:cubicBezTo>
                    <a:pt x="30145" y="45217"/>
                    <a:pt x="60290" y="90435"/>
                    <a:pt x="80387" y="190918"/>
                  </a:cubicBezTo>
                  <a:cubicBezTo>
                    <a:pt x="100484" y="291401"/>
                    <a:pt x="56940" y="527538"/>
                    <a:pt x="120580" y="602901"/>
                  </a:cubicBezTo>
                  <a:cubicBezTo>
                    <a:pt x="184220" y="678264"/>
                    <a:pt x="363415" y="678263"/>
                    <a:pt x="462224" y="643094"/>
                  </a:cubicBezTo>
                  <a:cubicBezTo>
                    <a:pt x="561033" y="607925"/>
                    <a:pt x="637233" y="499905"/>
                    <a:pt x="713433" y="391885"/>
                  </a:cubicBezTo>
                </a:path>
              </a:pathLst>
            </a:custGeom>
            <a:ln w="19050"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385794" y="1136657"/>
            <a:ext cx="7043726" cy="1518667"/>
            <a:chOff x="385794" y="1341767"/>
            <a:chExt cx="7043726" cy="1518667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7043726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模式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串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中字符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在某个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），使得以下成立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=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1928794" y="1756627"/>
              <a:ext cx="214314" cy="121444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1538" y="2491102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249110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4316347" y="1643849"/>
              <a:ext cx="214313" cy="1440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071538" y="332611"/>
            <a:ext cx="6858048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next[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指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字符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前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有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多少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个字符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与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开头的字符相同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785786" y="3000372"/>
            <a:ext cx="6572296" cy="747148"/>
            <a:chOff x="285720" y="2732338"/>
            <a:chExt cx="6572296" cy="747148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6572296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例如，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a b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考虑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t[4]='</a:t>
              </a:r>
              <a:r>
                <a:rPr kumimoji="1" lang="en-US" altLang="zh-CN" sz="1800" i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'   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2756" y="273233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43174" y="5416405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，所以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next[4] =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1785918" y="3909880"/>
            <a:ext cx="2857520" cy="1362170"/>
            <a:chOff x="1785918" y="4065615"/>
            <a:chExt cx="2857520" cy="1362170"/>
          </a:xfrm>
        </p:grpSpPr>
        <p:sp>
          <p:nvSpPr>
            <p:cNvPr id="18" name="下箭头 17"/>
            <p:cNvSpPr/>
            <p:nvPr/>
          </p:nvSpPr>
          <p:spPr bwMode="auto">
            <a:xfrm>
              <a:off x="2928926" y="4065615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85918" y="4572008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a b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3123144" y="5001738"/>
              <a:ext cx="42862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61688" y="5144090"/>
              <a:ext cx="42862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2773345" y="5024176"/>
              <a:ext cx="616299" cy="403609"/>
            </a:xfrm>
            <a:custGeom>
              <a:avLst/>
              <a:gdLst>
                <a:gd name="connsiteX0" fmla="*/ 572756 w 616299"/>
                <a:gd name="connsiteY0" fmla="*/ 0 h 403609"/>
                <a:gd name="connsiteX1" fmla="*/ 572756 w 616299"/>
                <a:gd name="connsiteY1" fmla="*/ 231112 h 403609"/>
                <a:gd name="connsiteX2" fmla="*/ 311499 w 616299"/>
                <a:gd name="connsiteY2" fmla="*/ 391886 h 403609"/>
                <a:gd name="connsiteX3" fmla="*/ 70339 w 616299"/>
                <a:gd name="connsiteY3" fmla="*/ 301450 h 403609"/>
                <a:gd name="connsiteX4" fmla="*/ 0 w 616299"/>
                <a:gd name="connsiteY4" fmla="*/ 140677 h 40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99" h="403609">
                  <a:moveTo>
                    <a:pt x="572756" y="0"/>
                  </a:moveTo>
                  <a:cubicBezTo>
                    <a:pt x="594527" y="82899"/>
                    <a:pt x="616299" y="165798"/>
                    <a:pt x="572756" y="231112"/>
                  </a:cubicBezTo>
                  <a:cubicBezTo>
                    <a:pt x="529213" y="296426"/>
                    <a:pt x="395235" y="380163"/>
                    <a:pt x="311499" y="391886"/>
                  </a:cubicBezTo>
                  <a:cubicBezTo>
                    <a:pt x="227763" y="403609"/>
                    <a:pt x="122256" y="343318"/>
                    <a:pt x="70339" y="301450"/>
                  </a:cubicBezTo>
                  <a:cubicBezTo>
                    <a:pt x="18422" y="259582"/>
                    <a:pt x="9211" y="200129"/>
                    <a:pt x="0" y="140677"/>
                  </a:cubicBezTo>
                </a:path>
              </a:pathLst>
            </a:custGeom>
            <a:ln w="5715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34"/>
          <p:cNvGrpSpPr/>
          <p:nvPr/>
        </p:nvGrpSpPr>
        <p:grpSpPr>
          <a:xfrm>
            <a:off x="428596" y="306926"/>
            <a:ext cx="500066" cy="571504"/>
            <a:chOff x="428596" y="357166"/>
            <a:chExt cx="500066" cy="571504"/>
          </a:xfrm>
        </p:grpSpPr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28" name="Oval 52"/>
              <p:cNvSpPr>
                <a:spLocks noChangeArrowheads="1"/>
              </p:cNvSpPr>
              <p:nvPr/>
            </p:nvSpPr>
            <p:spPr bwMode="auto">
              <a:xfrm>
                <a:off x="2744" y="-85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0" cap="rnd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30" name="Oval 54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5" name="Group 55"/>
                <p:cNvGrpSpPr>
                  <a:grpSpLocks/>
                </p:cNvGrpSpPr>
                <p:nvPr/>
              </p:nvGrpSpPr>
              <p:grpSpPr bwMode="auto"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32" name="Freeform 56"/>
                  <p:cNvSpPr>
                    <a:spLocks/>
                  </p:cNvSpPr>
                  <p:nvPr/>
                </p:nvSpPr>
                <p:spPr bwMode="auto">
                  <a:xfrm>
                    <a:off x="1423" y="1843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0"/>
                        </a:srgb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34" name="TextBox 33"/>
            <p:cNvSpPr txBox="1"/>
            <p:nvPr/>
          </p:nvSpPr>
          <p:spPr>
            <a:xfrm>
              <a:off x="492078" y="358212"/>
              <a:ext cx="285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385794" y="1136657"/>
            <a:ext cx="7043726" cy="1518667"/>
            <a:chOff x="385794" y="1341767"/>
            <a:chExt cx="7043726" cy="1518667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7043726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模式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串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中字符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在某个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），使得以下成立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=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1928794" y="1756627"/>
              <a:ext cx="214314" cy="121444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1538" y="2491102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249110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4316347" y="1643849"/>
              <a:ext cx="214313" cy="1440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071538" y="357166"/>
            <a:ext cx="7429552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next[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指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字符前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最多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有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多少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个字符与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开头的字符相同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785786" y="3156107"/>
            <a:ext cx="6572296" cy="747148"/>
            <a:chOff x="285720" y="2732338"/>
            <a:chExt cx="6572296" cy="747148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6572296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例如，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a a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考虑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t[4]='</a:t>
              </a:r>
              <a:r>
                <a:rPr kumimoji="1" lang="en-US" altLang="zh-CN" sz="1800" i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'   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2756" y="273233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43174" y="5572140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，所以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next[4] =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1785918" y="4065615"/>
            <a:ext cx="2857520" cy="1362170"/>
            <a:chOff x="1785918" y="4065615"/>
            <a:chExt cx="2857520" cy="1362170"/>
          </a:xfrm>
        </p:grpSpPr>
        <p:sp>
          <p:nvSpPr>
            <p:cNvPr id="18" name="下箭头 17"/>
            <p:cNvSpPr/>
            <p:nvPr/>
          </p:nvSpPr>
          <p:spPr bwMode="auto">
            <a:xfrm>
              <a:off x="2928926" y="4065615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85918" y="4572008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a a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857488" y="5001738"/>
              <a:ext cx="720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56068" y="5143512"/>
              <a:ext cx="720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2773345" y="5024176"/>
              <a:ext cx="616299" cy="403609"/>
            </a:xfrm>
            <a:custGeom>
              <a:avLst/>
              <a:gdLst>
                <a:gd name="connsiteX0" fmla="*/ 572756 w 616299"/>
                <a:gd name="connsiteY0" fmla="*/ 0 h 403609"/>
                <a:gd name="connsiteX1" fmla="*/ 572756 w 616299"/>
                <a:gd name="connsiteY1" fmla="*/ 231112 h 403609"/>
                <a:gd name="connsiteX2" fmla="*/ 311499 w 616299"/>
                <a:gd name="connsiteY2" fmla="*/ 391886 h 403609"/>
                <a:gd name="connsiteX3" fmla="*/ 70339 w 616299"/>
                <a:gd name="connsiteY3" fmla="*/ 301450 h 403609"/>
                <a:gd name="connsiteX4" fmla="*/ 0 w 616299"/>
                <a:gd name="connsiteY4" fmla="*/ 140677 h 40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99" h="403609">
                  <a:moveTo>
                    <a:pt x="572756" y="0"/>
                  </a:moveTo>
                  <a:cubicBezTo>
                    <a:pt x="594527" y="82899"/>
                    <a:pt x="616299" y="165798"/>
                    <a:pt x="572756" y="231112"/>
                  </a:cubicBezTo>
                  <a:cubicBezTo>
                    <a:pt x="529213" y="296426"/>
                    <a:pt x="395235" y="380163"/>
                    <a:pt x="311499" y="391886"/>
                  </a:cubicBezTo>
                  <a:cubicBezTo>
                    <a:pt x="227763" y="403609"/>
                    <a:pt x="122256" y="343318"/>
                    <a:pt x="70339" y="301450"/>
                  </a:cubicBezTo>
                  <a:cubicBezTo>
                    <a:pt x="18422" y="259582"/>
                    <a:pt x="9211" y="200129"/>
                    <a:pt x="0" y="140677"/>
                  </a:cubicBezTo>
                </a:path>
              </a:pathLst>
            </a:custGeom>
            <a:ln w="5715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00298" y="271462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求最大的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k</a:t>
            </a:r>
            <a:endParaRPr lang="zh-CN" altLang="en-US" sz="2000" i="1">
              <a:solidFill>
                <a:srgbClr val="C0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428596" y="337070"/>
            <a:ext cx="500066" cy="571504"/>
            <a:chOff x="428596" y="357166"/>
            <a:chExt cx="500066" cy="571504"/>
          </a:xfrm>
        </p:grpSpPr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29" name="Oval 52"/>
              <p:cNvSpPr>
                <a:spLocks noChangeArrowheads="1"/>
              </p:cNvSpPr>
              <p:nvPr/>
            </p:nvSpPr>
            <p:spPr bwMode="auto">
              <a:xfrm>
                <a:off x="2744" y="-85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0" cap="rnd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31" name="Oval 54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5" name="Group 55"/>
                <p:cNvGrpSpPr>
                  <a:grpSpLocks/>
                </p:cNvGrpSpPr>
                <p:nvPr/>
              </p:nvGrpSpPr>
              <p:grpSpPr bwMode="auto"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33" name="Freeform 56"/>
                  <p:cNvSpPr>
                    <a:spLocks/>
                  </p:cNvSpPr>
                  <p:nvPr/>
                </p:nvSpPr>
                <p:spPr bwMode="auto">
                  <a:xfrm>
                    <a:off x="1423" y="1843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0"/>
                        </a:srgb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01603" y="367737"/>
              <a:ext cx="285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31852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串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相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等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：两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个串的长度相等并且各个对应位置上的字符都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时。      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28662" y="1285860"/>
            <a:ext cx="583247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endParaRPr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abcde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endParaRPr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00100" y="2857496"/>
            <a:ext cx="30289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空串是相等的。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385794" y="1136657"/>
            <a:ext cx="7043726" cy="1577963"/>
            <a:chOff x="385794" y="1341767"/>
            <a:chExt cx="7043726" cy="1577963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7043726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模式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串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中字符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在某个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），使得以下成立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=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1928794" y="1756627"/>
              <a:ext cx="214314" cy="121444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1538" y="255039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249110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4316347" y="1643849"/>
              <a:ext cx="214313" cy="1440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285852" y="285728"/>
            <a:ext cx="5500726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字符前面的子串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最多从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开始的，不含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785786" y="3357562"/>
            <a:ext cx="6572296" cy="747148"/>
            <a:chOff x="285720" y="2732338"/>
            <a:chExt cx="6572296" cy="747148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6572296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例如，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考虑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t[2]='</a:t>
              </a: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'   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2756" y="273233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43174" y="5773595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，所以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next[2] =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1785918" y="4267070"/>
            <a:ext cx="1857388" cy="1383977"/>
            <a:chOff x="1785918" y="4065615"/>
            <a:chExt cx="1857388" cy="1383977"/>
          </a:xfrm>
        </p:grpSpPr>
        <p:sp>
          <p:nvSpPr>
            <p:cNvPr id="18" name="下箭头 17"/>
            <p:cNvSpPr/>
            <p:nvPr/>
          </p:nvSpPr>
          <p:spPr bwMode="auto">
            <a:xfrm>
              <a:off x="2643174" y="4065615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85918" y="457200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786050" y="5001738"/>
              <a:ext cx="324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61688" y="5144090"/>
              <a:ext cx="324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2773345" y="5002895"/>
              <a:ext cx="369895" cy="446697"/>
            </a:xfrm>
            <a:custGeom>
              <a:avLst/>
              <a:gdLst>
                <a:gd name="connsiteX0" fmla="*/ 572756 w 616299"/>
                <a:gd name="connsiteY0" fmla="*/ 0 h 403609"/>
                <a:gd name="connsiteX1" fmla="*/ 572756 w 616299"/>
                <a:gd name="connsiteY1" fmla="*/ 231112 h 403609"/>
                <a:gd name="connsiteX2" fmla="*/ 311499 w 616299"/>
                <a:gd name="connsiteY2" fmla="*/ 391886 h 403609"/>
                <a:gd name="connsiteX3" fmla="*/ 70339 w 616299"/>
                <a:gd name="connsiteY3" fmla="*/ 301450 h 403609"/>
                <a:gd name="connsiteX4" fmla="*/ 0 w 616299"/>
                <a:gd name="connsiteY4" fmla="*/ 140677 h 403609"/>
                <a:gd name="connsiteX0" fmla="*/ 572756 w 594527"/>
                <a:gd name="connsiteY0" fmla="*/ 0 h 398049"/>
                <a:gd name="connsiteX1" fmla="*/ 441333 w 594527"/>
                <a:gd name="connsiteY1" fmla="*/ 264471 h 398049"/>
                <a:gd name="connsiteX2" fmla="*/ 311499 w 594527"/>
                <a:gd name="connsiteY2" fmla="*/ 391886 h 398049"/>
                <a:gd name="connsiteX3" fmla="*/ 70339 w 594527"/>
                <a:gd name="connsiteY3" fmla="*/ 301450 h 398049"/>
                <a:gd name="connsiteX4" fmla="*/ 0 w 594527"/>
                <a:gd name="connsiteY4" fmla="*/ 140677 h 398049"/>
                <a:gd name="connsiteX0" fmla="*/ 227019 w 455413"/>
                <a:gd name="connsiteY0" fmla="*/ 0 h 419330"/>
                <a:gd name="connsiteX1" fmla="*/ 441333 w 455413"/>
                <a:gd name="connsiteY1" fmla="*/ 285752 h 419330"/>
                <a:gd name="connsiteX2" fmla="*/ 311499 w 455413"/>
                <a:gd name="connsiteY2" fmla="*/ 413167 h 419330"/>
                <a:gd name="connsiteX3" fmla="*/ 70339 w 455413"/>
                <a:gd name="connsiteY3" fmla="*/ 322731 h 419330"/>
                <a:gd name="connsiteX4" fmla="*/ 0 w 455413"/>
                <a:gd name="connsiteY4" fmla="*/ 161958 h 419330"/>
                <a:gd name="connsiteX0" fmla="*/ 227019 w 441333"/>
                <a:gd name="connsiteY0" fmla="*/ 0 h 434791"/>
                <a:gd name="connsiteX1" fmla="*/ 441333 w 441333"/>
                <a:gd name="connsiteY1" fmla="*/ 285752 h 434791"/>
                <a:gd name="connsiteX2" fmla="*/ 227019 w 441333"/>
                <a:gd name="connsiteY2" fmla="*/ 428628 h 434791"/>
                <a:gd name="connsiteX3" fmla="*/ 70339 w 441333"/>
                <a:gd name="connsiteY3" fmla="*/ 322731 h 434791"/>
                <a:gd name="connsiteX4" fmla="*/ 0 w 441333"/>
                <a:gd name="connsiteY4" fmla="*/ 161958 h 434791"/>
                <a:gd name="connsiteX0" fmla="*/ 227019 w 369895"/>
                <a:gd name="connsiteY0" fmla="*/ 0 h 446697"/>
                <a:gd name="connsiteX1" fmla="*/ 369895 w 369895"/>
                <a:gd name="connsiteY1" fmla="*/ 214314 h 446697"/>
                <a:gd name="connsiteX2" fmla="*/ 227019 w 369895"/>
                <a:gd name="connsiteY2" fmla="*/ 428628 h 446697"/>
                <a:gd name="connsiteX3" fmla="*/ 70339 w 369895"/>
                <a:gd name="connsiteY3" fmla="*/ 322731 h 446697"/>
                <a:gd name="connsiteX4" fmla="*/ 0 w 369895"/>
                <a:gd name="connsiteY4" fmla="*/ 161958 h 4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895" h="446697">
                  <a:moveTo>
                    <a:pt x="227019" y="0"/>
                  </a:moveTo>
                  <a:cubicBezTo>
                    <a:pt x="248790" y="82899"/>
                    <a:pt x="369895" y="142876"/>
                    <a:pt x="369895" y="214314"/>
                  </a:cubicBezTo>
                  <a:cubicBezTo>
                    <a:pt x="369895" y="285752"/>
                    <a:pt x="276945" y="410559"/>
                    <a:pt x="227019" y="428628"/>
                  </a:cubicBezTo>
                  <a:cubicBezTo>
                    <a:pt x="177093" y="446697"/>
                    <a:pt x="108176" y="367176"/>
                    <a:pt x="70339" y="322731"/>
                  </a:cubicBezTo>
                  <a:cubicBezTo>
                    <a:pt x="32503" y="278286"/>
                    <a:pt x="9211" y="221410"/>
                    <a:pt x="0" y="161958"/>
                  </a:cubicBezTo>
                </a:path>
              </a:pathLst>
            </a:custGeom>
            <a:ln w="5715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27"/>
          <p:cNvGrpSpPr/>
          <p:nvPr/>
        </p:nvGrpSpPr>
        <p:grpSpPr>
          <a:xfrm>
            <a:off x="2428860" y="1857364"/>
            <a:ext cx="2286016" cy="1440902"/>
            <a:chOff x="2428860" y="1857364"/>
            <a:chExt cx="2286016" cy="1440902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2964645" y="2178835"/>
              <a:ext cx="1071570" cy="42862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28860" y="2928934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这个字符不能是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0</a:t>
              </a:r>
              <a:endParaRPr lang="zh-CN" altLang="en-US" sz="1800" baseline="-2500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10" name="组合 28"/>
          <p:cNvGrpSpPr/>
          <p:nvPr/>
        </p:nvGrpSpPr>
        <p:grpSpPr>
          <a:xfrm>
            <a:off x="642910" y="285728"/>
            <a:ext cx="500066" cy="571504"/>
            <a:chOff x="428596" y="357166"/>
            <a:chExt cx="500066" cy="571504"/>
          </a:xfrm>
        </p:grpSpPr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2744" y="-85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0" cap="rnd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53"/>
              <p:cNvGrpSpPr>
                <a:grpSpLocks/>
              </p:cNvGrpSpPr>
              <p:nvPr/>
            </p:nvGrpSpPr>
            <p:grpSpPr bwMode="auto"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34" name="Oval 54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7" name="Group 55"/>
                <p:cNvGrpSpPr>
                  <a:grpSpLocks/>
                </p:cNvGrpSpPr>
                <p:nvPr/>
              </p:nvGrpSpPr>
              <p:grpSpPr bwMode="auto"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36" name="Freeform 56"/>
                  <p:cNvSpPr>
                    <a:spLocks/>
                  </p:cNvSpPr>
                  <p:nvPr/>
                </p:nvSpPr>
                <p:spPr bwMode="auto">
                  <a:xfrm>
                    <a:off x="1423" y="1843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0"/>
                        </a:srgb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01603" y="367737"/>
              <a:ext cx="285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285852" y="305824"/>
            <a:ext cx="3000396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next[0]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的特殊含义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642910" y="285728"/>
            <a:ext cx="500066" cy="571504"/>
            <a:chOff x="428596" y="357166"/>
            <a:chExt cx="500066" cy="571504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2744" y="-85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0" cap="rnd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34" name="Oval 54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" name="Group 55"/>
                <p:cNvGrpSpPr>
                  <a:grpSpLocks/>
                </p:cNvGrpSpPr>
                <p:nvPr/>
              </p:nvGrpSpPr>
              <p:grpSpPr bwMode="auto"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36" name="Freeform 56"/>
                  <p:cNvSpPr>
                    <a:spLocks/>
                  </p:cNvSpPr>
                  <p:nvPr/>
                </p:nvSpPr>
                <p:spPr bwMode="auto">
                  <a:xfrm>
                    <a:off x="1423" y="1843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0"/>
                        </a:srgb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01603" y="358212"/>
              <a:ext cx="285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857224" y="1357298"/>
            <a:ext cx="292895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next[0]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设置为</a:t>
            </a:r>
            <a:r>
              <a:rPr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7224" y="1928802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因为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不相同，没有任何有用的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部分匹配信息，直接从下一趟（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s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/t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）开始匹配。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1000108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归纳起来，定义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数组如下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500526" y="1714488"/>
            <a:ext cx="8286316" cy="2273054"/>
            <a:chOff x="500558" y="3143248"/>
            <a:chExt cx="8286316" cy="2273054"/>
          </a:xfrm>
        </p:grpSpPr>
        <p:sp>
          <p:nvSpPr>
            <p:cNvPr id="64514" name="Text Box 2"/>
            <p:cNvSpPr txBox="1">
              <a:spLocks noChangeArrowheads="1"/>
            </p:cNvSpPr>
            <p:nvPr/>
          </p:nvSpPr>
          <p:spPr bwMode="auto">
            <a:xfrm>
              <a:off x="2000232" y="3786190"/>
              <a:ext cx="6786642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 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| 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0&lt;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，且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”  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  </a:t>
              </a:r>
              <a:r>
                <a:rPr kumimoji="1"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”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			</a:t>
              </a:r>
              <a:r>
                <a:rPr kumimoji="1"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kumimoji="1"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此集合非空时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          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	</a:t>
              </a:r>
              <a:r>
                <a:rPr kumimoji="1"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=0</a:t>
              </a:r>
              <a:r>
                <a:rPr kumimoji="1"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       		</a:t>
              </a:r>
              <a:r>
                <a:rPr kumimoji="1"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</a:t>
              </a:r>
              <a:r>
                <a:rPr kumimoji="1"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他</a:t>
              </a:r>
              <a:r>
                <a:rPr kumimoji="1"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情况</a:t>
              </a:r>
            </a:p>
          </p:txBody>
        </p:sp>
        <p:sp>
          <p:nvSpPr>
            <p:cNvPr id="64515" name="AutoShape 3"/>
            <p:cNvSpPr>
              <a:spLocks/>
            </p:cNvSpPr>
            <p:nvPr/>
          </p:nvSpPr>
          <p:spPr bwMode="auto">
            <a:xfrm>
              <a:off x="1704956" y="3829064"/>
              <a:ext cx="152400" cy="1587238"/>
            </a:xfrm>
            <a:prstGeom prst="leftBrace">
              <a:avLst>
                <a:gd name="adj1" fmla="val 875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500558" y="4429645"/>
              <a:ext cx="1371600" cy="369332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</a:p>
          </p:txBody>
        </p:sp>
        <p:sp>
          <p:nvSpPr>
            <p:cNvPr id="19" name="右大括号 18"/>
            <p:cNvSpPr/>
            <p:nvPr/>
          </p:nvSpPr>
          <p:spPr>
            <a:xfrm rot="16200000">
              <a:off x="4899353" y="3106951"/>
              <a:ext cx="141719" cy="107157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08962" y="3143248"/>
              <a:ext cx="2071702" cy="36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右大括号 20"/>
            <p:cNvSpPr/>
            <p:nvPr/>
          </p:nvSpPr>
          <p:spPr>
            <a:xfrm rot="16200000">
              <a:off x="7156804" y="3012736"/>
              <a:ext cx="141719" cy="126000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5074" y="3143248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7158" y="35716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对于模式串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t=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85852" y="1528746"/>
          <a:ext cx="6286545" cy="15001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57309"/>
                <a:gridCol w="1257309"/>
                <a:gridCol w="1257309"/>
                <a:gridCol w="1257309"/>
                <a:gridCol w="1257309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46159" y="1758929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1" lang="zh-CN" altLang="zh-CN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500034" y="928670"/>
            <a:ext cx="556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aaab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”对应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数组如下</a:t>
            </a:r>
            <a:r>
              <a:rPr kumimoji="1" lang="en-US" altLang="zh-CN" sz="18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2430" y="2638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2638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8644" y="2638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760" y="2638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3074827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a"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305746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aa"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2" grpId="0"/>
      <p:bldP spid="15" grpId="0"/>
      <p:bldP spid="15" grpId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5357850" cy="423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next[])	 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</a:t>
            </a:r>
            <a:r>
              <a:rPr kumimoji="1" lang="en-US" altLang="zh-CN" sz="160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next[0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k==-1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j++; k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next[j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]=k;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endParaRPr kumimoji="1" lang="en-US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endParaRPr kumimoji="1" lang="en-US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endParaRPr kumimoji="1" lang="en-US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4248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5643570" y="1142984"/>
            <a:ext cx="2714644" cy="1359581"/>
            <a:chOff x="5715008" y="785794"/>
            <a:chExt cx="2714644" cy="1359581"/>
          </a:xfrm>
        </p:grpSpPr>
        <p:sp>
          <p:nvSpPr>
            <p:cNvPr id="7" name="TextBox 6"/>
            <p:cNvSpPr txBox="1"/>
            <p:nvPr/>
          </p:nvSpPr>
          <p:spPr>
            <a:xfrm>
              <a:off x="5715008" y="1714488"/>
              <a:ext cx="27146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a </a:t>
              </a:r>
              <a:r>
                <a:rPr kumimoji="1" lang="en-US" altLang="zh-CN" sz="2000" i="1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70618" y="135729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72198" y="78579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next[3]=2,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7082048" y="1315188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23"/>
          <p:cNvGrpSpPr/>
          <p:nvPr/>
        </p:nvGrpSpPr>
        <p:grpSpPr>
          <a:xfrm>
            <a:off x="6000760" y="2469060"/>
            <a:ext cx="2714644" cy="674188"/>
            <a:chOff x="6072198" y="2111870"/>
            <a:chExt cx="2714644" cy="674188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V="1">
              <a:off x="7409424" y="2254746"/>
              <a:ext cx="285752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72198" y="2416726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所指字符相同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6715140" y="3286124"/>
            <a:ext cx="1500198" cy="991379"/>
            <a:chOff x="6786578" y="2928934"/>
            <a:chExt cx="1500198" cy="991379"/>
          </a:xfrm>
        </p:grpSpPr>
        <p:sp>
          <p:nvSpPr>
            <p:cNvPr id="21" name="下箭头 20"/>
            <p:cNvSpPr/>
            <p:nvPr/>
          </p:nvSpPr>
          <p:spPr bwMode="auto">
            <a:xfrm>
              <a:off x="7215206" y="2928934"/>
              <a:ext cx="142876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86578" y="3273982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++,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++</a:t>
              </a:r>
            </a:p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next[4]=3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3"/>
          <p:cNvGrpSpPr/>
          <p:nvPr/>
        </p:nvGrpSpPr>
        <p:grpSpPr>
          <a:xfrm>
            <a:off x="428596" y="2357430"/>
            <a:ext cx="4929222" cy="3269248"/>
            <a:chOff x="428596" y="2357430"/>
            <a:chExt cx="4929222" cy="3269248"/>
          </a:xfrm>
        </p:grpSpPr>
        <p:sp>
          <p:nvSpPr>
            <p:cNvPr id="31" name="TextBox 30"/>
            <p:cNvSpPr txBox="1"/>
            <p:nvPr/>
          </p:nvSpPr>
          <p:spPr>
            <a:xfrm>
              <a:off x="428596" y="5257346"/>
              <a:ext cx="492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由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，所以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取值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737752" y="3832636"/>
              <a:ext cx="2952000" cy="1588"/>
            </a:xfrm>
            <a:prstGeom prst="straightConnector1">
              <a:avLst/>
            </a:prstGeom>
            <a:ln w="19050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5357850" cy="36370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next[])	 </a:t>
            </a: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</a:t>
            </a:r>
            <a:r>
              <a:rPr kumimoji="1" lang="en-US" altLang="zh-CN" sz="160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next[0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(k==-1 || 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j++; k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next[j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]=k;</a:t>
            </a: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</a:p>
          <a:p>
            <a:pPr algn="l"/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k=next[k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4248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5786446" y="1000108"/>
            <a:ext cx="2755938" cy="1359581"/>
            <a:chOff x="5929322" y="785794"/>
            <a:chExt cx="2755938" cy="1359581"/>
          </a:xfrm>
        </p:grpSpPr>
        <p:sp>
          <p:nvSpPr>
            <p:cNvPr id="7" name="TextBox 6"/>
            <p:cNvSpPr txBox="1"/>
            <p:nvPr/>
          </p:nvSpPr>
          <p:spPr>
            <a:xfrm>
              <a:off x="5929322" y="1714488"/>
              <a:ext cx="2000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b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94980" y="135729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27806" y="78579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next[2]=1,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7061466" y="1315188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23"/>
          <p:cNvGrpSpPr/>
          <p:nvPr/>
        </p:nvGrpSpPr>
        <p:grpSpPr>
          <a:xfrm>
            <a:off x="6236272" y="2326184"/>
            <a:ext cx="2571768" cy="674188"/>
            <a:chOff x="6072198" y="2111870"/>
            <a:chExt cx="2714644" cy="674188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V="1">
              <a:off x="7123672" y="2254746"/>
              <a:ext cx="285752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72198" y="2416726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=1,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所指字符不同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6215074" y="3143248"/>
            <a:ext cx="2571768" cy="991379"/>
            <a:chOff x="6215074" y="2928934"/>
            <a:chExt cx="2571768" cy="991379"/>
          </a:xfrm>
        </p:grpSpPr>
        <p:sp>
          <p:nvSpPr>
            <p:cNvPr id="21" name="下箭头 20"/>
            <p:cNvSpPr/>
            <p:nvPr/>
          </p:nvSpPr>
          <p:spPr bwMode="auto">
            <a:xfrm>
              <a:off x="7215206" y="2928934"/>
              <a:ext cx="142876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5074" y="3273982"/>
              <a:ext cx="2571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=next[1]=0</a:t>
              </a:r>
            </a:p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=0,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所指字符不同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"/>
          <p:cNvGrpSpPr/>
          <p:nvPr/>
        </p:nvGrpSpPr>
        <p:grpSpPr>
          <a:xfrm>
            <a:off x="6215074" y="4143380"/>
            <a:ext cx="2571768" cy="1268378"/>
            <a:chOff x="6215074" y="2928934"/>
            <a:chExt cx="2571768" cy="1268378"/>
          </a:xfrm>
        </p:grpSpPr>
        <p:sp>
          <p:nvSpPr>
            <p:cNvPr id="23" name="下箭头 22"/>
            <p:cNvSpPr/>
            <p:nvPr/>
          </p:nvSpPr>
          <p:spPr bwMode="auto">
            <a:xfrm>
              <a:off x="7215206" y="2928934"/>
              <a:ext cx="142876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5074" y="3273982"/>
              <a:ext cx="2571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=next[0]=-1</a:t>
              </a:r>
            </a:p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++,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++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j=3,k=0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next[3]=0</a:t>
              </a: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64291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KMP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过程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214422"/>
            <a:ext cx="6572296" cy="3245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i=0; j=0;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(s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都没有扫描完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j=-1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zh-CN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它们所指字符相同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分别增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回退到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j=next[j]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（即模式串右滑）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(j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超界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模式匹配成功</a:t>
            </a: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模式匹配失败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624786" cy="4650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KMPIndex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 </a:t>
            </a:r>
          </a:p>
          <a:p>
            <a:pPr algn="l"/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GetNext(t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endParaRPr kumimoji="1" lang="en-US" altLang="zh-CN" sz="16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j==-1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j=next[j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6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/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j&gt;=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return(i-t.length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返回匹配模式串的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-1;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返回不匹配标志</a:t>
            </a:r>
          </a:p>
          <a:p>
            <a:pPr algn="l"/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25463" y="242808"/>
            <a:ext cx="223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  <a:endParaRPr lang="zh-CN" altLang="en-US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90566" y="1571612"/>
            <a:ext cx="8153400" cy="243410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6000" tIns="108000" bIns="108000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设串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，串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ct val="14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算法中求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数组的时间复杂度为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后面的匹配中因主串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的下标不减即</a:t>
            </a:r>
            <a:r>
              <a:rPr kumimoji="1"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，比较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次数可记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，所以</a:t>
            </a:r>
            <a:r>
              <a:rPr kumimoji="1"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平均时间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复杂度为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ct val="14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最坏的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2643206" cy="430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KMP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20959"/>
            <a:ext cx="8429684" cy="188769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已知字符串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为“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abaabaabacacaabaabcc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，模式串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为“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abaabc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算法进行匹配，第一次出现“失配”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(s[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]!=t[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，则下次开始匹配时，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的值分别是（  ）。 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    B.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D.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43108" y="2928934"/>
            <a:ext cx="407196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2015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785919" y="3824591"/>
          <a:ext cx="521497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3671"/>
                <a:gridCol w="766908"/>
                <a:gridCol w="690217"/>
                <a:gridCol w="613526"/>
                <a:gridCol w="690217"/>
                <a:gridCol w="613526"/>
                <a:gridCol w="7669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1800" b="1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t[</a:t>
                      </a:r>
                      <a:r>
                        <a:rPr lang="en-US" altLang="zh-CN" sz="1800" b="1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next[</a:t>
                      </a:r>
                      <a:r>
                        <a:rPr lang="en-US" altLang="zh-CN" sz="1800" b="1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14480" y="542926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选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6"/>
          <p:cNvGrpSpPr/>
          <p:nvPr/>
        </p:nvGrpSpPr>
        <p:grpSpPr>
          <a:xfrm>
            <a:off x="142844" y="214291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椭圆 13"/>
          <p:cNvSpPr/>
          <p:nvPr/>
        </p:nvSpPr>
        <p:spPr bwMode="auto">
          <a:xfrm>
            <a:off x="6337854" y="3643314"/>
            <a:ext cx="581552" cy="1500198"/>
          </a:xfrm>
          <a:prstGeom prst="ellips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子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串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：一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个串中任意个连续字符组成的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（含空串）称为该串的子串。</a:t>
            </a: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例如， 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abcde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”的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子串有：</a:t>
            </a: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“”、“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”、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 、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”、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”和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abcde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”等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285852" y="2214554"/>
            <a:ext cx="492922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真子串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是指不包含自身的所有子串。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57158" y="500043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5786" y="1074250"/>
            <a:ext cx="7572428" cy="12464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假设串采用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串存储结构。设计一个算法求串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在串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中出现的次数，如果不是子串返回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算法求解。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"aa"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"aaaab"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3429000"/>
            <a:ext cx="7358114" cy="14083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累计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在串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中出现的次数（初始值为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方法，当匹配成功时，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，并且置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重新开始比较。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85749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设计思路：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7786742" cy="521523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StrCount2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s,SqString t)	</a:t>
            </a:r>
          </a:p>
          <a:p>
            <a:pPr algn="l"/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算法求</a:t>
            </a: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i=0,j=0,count=0;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next[MaxSize];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GetNext(t,next);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(i&lt;s.length &amp;&amp; j&lt;t.length) 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j==-1 || s.data[i]==t.data[j]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j++;</a:t>
            </a: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	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j=next[j]; 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(j&gt;=t.length)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成功匹配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count++;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，继续匹配</a:t>
            </a: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count;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25463" y="242808"/>
            <a:ext cx="36607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KMP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法的正确性说明</a:t>
            </a:r>
            <a:endParaRPr lang="zh-CN" altLang="en-US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000108"/>
            <a:ext cx="814393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设目标串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”，模式串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[5]=2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。从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开始匹配（第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趟），失配处为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1285852" y="2000240"/>
            <a:ext cx="5572164" cy="1257366"/>
            <a:chOff x="1285852" y="2000240"/>
            <a:chExt cx="5572164" cy="1257366"/>
          </a:xfrm>
        </p:grpSpPr>
        <p:sp>
          <p:nvSpPr>
            <p:cNvPr id="5" name="TextBox 4"/>
            <p:cNvSpPr txBox="1"/>
            <p:nvPr/>
          </p:nvSpPr>
          <p:spPr>
            <a:xfrm>
              <a:off x="1285852" y="2000240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 </a:t>
              </a:r>
              <a:r>
                <a:rPr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85852" y="2857496"/>
              <a:ext cx="450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 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/>
            </a:p>
          </p:txBody>
        </p:sp>
        <p:cxnSp>
          <p:nvCxnSpPr>
            <p:cNvPr id="8" name="直接连接符 7"/>
            <p:cNvCxnSpPr/>
            <p:nvPr/>
          </p:nvCxnSpPr>
          <p:spPr>
            <a:xfrm rot="5400000">
              <a:off x="2148683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2587359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3015986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3444615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3863195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5"/>
            <p:cNvGrpSpPr/>
            <p:nvPr/>
          </p:nvGrpSpPr>
          <p:grpSpPr>
            <a:xfrm>
              <a:off x="4429124" y="2407670"/>
              <a:ext cx="142876" cy="500066"/>
              <a:chOff x="5000628" y="2836298"/>
              <a:chExt cx="142876" cy="500066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822033" y="3086331"/>
                <a:ext cx="500066" cy="0"/>
              </a:xfrm>
              <a:prstGeom prst="line">
                <a:avLst/>
              </a:prstGeom>
              <a:ln w="38100" cmpd="dbl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5000628" y="3031618"/>
                <a:ext cx="142876" cy="142876"/>
              </a:xfrm>
              <a:prstGeom prst="line">
                <a:avLst/>
              </a:prstGeom>
              <a:ln w="38100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357818" y="285749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next[5]=2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35"/>
          <p:cNvGrpSpPr/>
          <p:nvPr/>
        </p:nvGrpSpPr>
        <p:grpSpPr>
          <a:xfrm>
            <a:off x="1285852" y="3429000"/>
            <a:ext cx="4500594" cy="1928826"/>
            <a:chOff x="1285852" y="3429000"/>
            <a:chExt cx="4500594" cy="1928826"/>
          </a:xfrm>
        </p:grpSpPr>
        <p:sp>
          <p:nvSpPr>
            <p:cNvPr id="18" name="TextBox 17"/>
            <p:cNvSpPr txBox="1"/>
            <p:nvPr/>
          </p:nvSpPr>
          <p:spPr>
            <a:xfrm>
              <a:off x="1285852" y="4100460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852" y="4957716"/>
              <a:ext cx="450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 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/>
            </a:p>
          </p:txBody>
        </p:sp>
        <p:cxnSp>
          <p:nvCxnSpPr>
            <p:cNvPr id="30" name="直接连接符 29"/>
            <p:cNvCxnSpPr/>
            <p:nvPr/>
          </p:nvCxnSpPr>
          <p:spPr>
            <a:xfrm rot="10800000" flipV="1">
              <a:off x="3357554" y="4500570"/>
              <a:ext cx="1071570" cy="571504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下箭头 30"/>
            <p:cNvSpPr/>
            <p:nvPr/>
          </p:nvSpPr>
          <p:spPr bwMode="auto">
            <a:xfrm>
              <a:off x="3286116" y="3429000"/>
              <a:ext cx="214314" cy="571504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0430" y="350043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KMP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6" name="组合 38"/>
          <p:cNvGrpSpPr/>
          <p:nvPr/>
        </p:nvGrpSpPr>
        <p:grpSpPr>
          <a:xfrm>
            <a:off x="3500430" y="3797340"/>
            <a:ext cx="4857784" cy="923330"/>
            <a:chOff x="3500430" y="3797340"/>
            <a:chExt cx="4857784" cy="923330"/>
          </a:xfrm>
        </p:grpSpPr>
        <p:sp>
          <p:nvSpPr>
            <p:cNvPr id="33" name="矩形 32"/>
            <p:cNvSpPr/>
            <p:nvPr/>
          </p:nvSpPr>
          <p:spPr bwMode="auto">
            <a:xfrm>
              <a:off x="3500430" y="4092038"/>
              <a:ext cx="185738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8000"/>
              </a:schemeClr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57884" y="3797340"/>
              <a:ext cx="25003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相当于从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开始匹配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!</a:t>
              </a:r>
            </a:p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而没有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,s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开始的匹配趟，正确吗？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>
              <a:stCxn id="33" idx="3"/>
              <a:endCxn id="34" idx="1"/>
            </p:cNvCxnSpPr>
            <p:nvPr/>
          </p:nvCxnSpPr>
          <p:spPr>
            <a:xfrm flipV="1">
              <a:off x="5357818" y="4259005"/>
              <a:ext cx="500066" cy="4734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考虑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开始的匹配趟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88575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 </a:t>
            </a:r>
            <a:r>
              <a:rPr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endParaRPr lang="zh-CN" altLang="en-US" sz="200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74300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 </a:t>
            </a:r>
            <a:r>
              <a:rPr lang="zh-CN" altLang="en-US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200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2577311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015987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3444614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3873243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4291823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5"/>
          <p:cNvGrpSpPr/>
          <p:nvPr/>
        </p:nvGrpSpPr>
        <p:grpSpPr>
          <a:xfrm>
            <a:off x="4857752" y="1293180"/>
            <a:ext cx="142876" cy="500066"/>
            <a:chOff x="5000628" y="2836298"/>
            <a:chExt cx="142876" cy="500066"/>
          </a:xfrm>
        </p:grpSpPr>
        <p:cxnSp>
          <p:nvCxnSpPr>
            <p:cNvPr id="14" name="直接连接符 12"/>
            <p:cNvCxnSpPr/>
            <p:nvPr/>
          </p:nvCxnSpPr>
          <p:spPr>
            <a:xfrm rot="5400000">
              <a:off x="4822033" y="3086331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5000628" y="3031618"/>
              <a:ext cx="142876" cy="142876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42910" y="3214686"/>
            <a:ext cx="671517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next[5]=2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 "t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4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"="t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"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Wingdings"/>
              </a:rPr>
              <a:t>，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而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 "t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4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" ≠ "t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"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2683366" y="824360"/>
            <a:ext cx="285752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 bwMode="auto">
          <a:xfrm>
            <a:off x="3071802" y="948766"/>
            <a:ext cx="1643074" cy="35719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3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 bwMode="auto">
          <a:xfrm>
            <a:off x="3113096" y="1806022"/>
            <a:ext cx="1643074" cy="35719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8"/>
          <p:cNvGrpSpPr/>
          <p:nvPr/>
        </p:nvGrpSpPr>
        <p:grpSpPr>
          <a:xfrm>
            <a:off x="2428860" y="2285992"/>
            <a:ext cx="3429024" cy="685862"/>
            <a:chOff x="2428860" y="2285992"/>
            <a:chExt cx="3429024" cy="685862"/>
          </a:xfrm>
        </p:grpSpPr>
        <p:sp>
          <p:nvSpPr>
            <p:cNvPr id="44" name="TextBox 43"/>
            <p:cNvSpPr txBox="1"/>
            <p:nvPr/>
          </p:nvSpPr>
          <p:spPr>
            <a:xfrm>
              <a:off x="2428860" y="2571744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5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 = "t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1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</a:t>
              </a:r>
              <a:endParaRPr lang="zh-CN" altLang="en-US" sz="2000"/>
            </a:p>
          </p:txBody>
        </p:sp>
        <p:sp>
          <p:nvSpPr>
            <p:cNvPr id="47" name="下箭头 46"/>
            <p:cNvSpPr/>
            <p:nvPr/>
          </p:nvSpPr>
          <p:spPr bwMode="auto">
            <a:xfrm>
              <a:off x="3786182" y="2285992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9"/>
          <p:cNvGrpSpPr/>
          <p:nvPr/>
        </p:nvGrpSpPr>
        <p:grpSpPr>
          <a:xfrm>
            <a:off x="2428860" y="3786190"/>
            <a:ext cx="3429024" cy="685862"/>
            <a:chOff x="2428860" y="3786190"/>
            <a:chExt cx="3429024" cy="685862"/>
          </a:xfrm>
        </p:grpSpPr>
        <p:sp>
          <p:nvSpPr>
            <p:cNvPr id="48" name="下箭头 47"/>
            <p:cNvSpPr/>
            <p:nvPr/>
          </p:nvSpPr>
          <p:spPr bwMode="auto">
            <a:xfrm>
              <a:off x="3786182" y="3786190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28860" y="4071942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5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 ≠ "t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0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1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</a:t>
              </a:r>
              <a:endParaRPr lang="zh-CN" altLang="en-US" sz="2000"/>
            </a:p>
          </p:txBody>
        </p:sp>
      </p:grpSp>
      <p:grpSp>
        <p:nvGrpSpPr>
          <p:cNvPr id="16" name="组合 60"/>
          <p:cNvGrpSpPr/>
          <p:nvPr/>
        </p:nvGrpSpPr>
        <p:grpSpPr>
          <a:xfrm>
            <a:off x="1866880" y="4643446"/>
            <a:ext cx="4286280" cy="1500198"/>
            <a:chOff x="1866880" y="4643446"/>
            <a:chExt cx="4286280" cy="1500198"/>
          </a:xfrm>
        </p:grpSpPr>
        <p:sp>
          <p:nvSpPr>
            <p:cNvPr id="50" name="TextBox 49"/>
            <p:cNvSpPr txBox="1"/>
            <p:nvPr/>
          </p:nvSpPr>
          <p:spPr>
            <a:xfrm>
              <a:off x="1866880" y="5072074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66880" y="5743534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 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/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3265496" y="5143512"/>
              <a:ext cx="1643074" cy="35719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2786050" y="5786454"/>
              <a:ext cx="1643074" cy="35719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 bwMode="auto">
            <a:xfrm>
              <a:off x="3786182" y="4643446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rot="5400000">
              <a:off x="3786182" y="5500702"/>
              <a:ext cx="285752" cy="285752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H="1">
              <a:off x="3814640" y="5625167"/>
              <a:ext cx="171394" cy="45243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63"/>
          <p:cNvGrpSpPr/>
          <p:nvPr/>
        </p:nvGrpSpPr>
        <p:grpSpPr>
          <a:xfrm>
            <a:off x="6143636" y="5357826"/>
            <a:ext cx="2643206" cy="646331"/>
            <a:chOff x="6143636" y="5357826"/>
            <a:chExt cx="2643206" cy="646331"/>
          </a:xfrm>
        </p:grpSpPr>
        <p:sp>
          <p:nvSpPr>
            <p:cNvPr id="62" name="TextBox 61"/>
            <p:cNvSpPr txBox="1"/>
            <p:nvPr/>
          </p:nvSpPr>
          <p:spPr>
            <a:xfrm>
              <a:off x="6572264" y="5357826"/>
              <a:ext cx="2214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开始的匹配趟是不必要的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63" name="右箭头 62"/>
            <p:cNvSpPr/>
            <p:nvPr/>
          </p:nvSpPr>
          <p:spPr bwMode="auto">
            <a:xfrm>
              <a:off x="6143636" y="5500702"/>
              <a:ext cx="357190" cy="214314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000364" y="27358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next[5]=2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考虑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开始的匹配趟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88575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74300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 </a:t>
            </a:r>
            <a:r>
              <a:rPr lang="zh-CN" altLang="en-US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200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2577311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015987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3444614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3873243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4291823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5"/>
          <p:cNvGrpSpPr/>
          <p:nvPr/>
        </p:nvGrpSpPr>
        <p:grpSpPr>
          <a:xfrm>
            <a:off x="4857752" y="1293180"/>
            <a:ext cx="142876" cy="500066"/>
            <a:chOff x="5000628" y="2836298"/>
            <a:chExt cx="142876" cy="500066"/>
          </a:xfrm>
        </p:grpSpPr>
        <p:cxnSp>
          <p:nvCxnSpPr>
            <p:cNvPr id="14" name="直接连接符 12"/>
            <p:cNvCxnSpPr/>
            <p:nvPr/>
          </p:nvCxnSpPr>
          <p:spPr>
            <a:xfrm rot="5400000">
              <a:off x="4822033" y="3086331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5000628" y="3031618"/>
              <a:ext cx="142876" cy="142876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42910" y="3214686"/>
            <a:ext cx="671517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next[5]=2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 "t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4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"="t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"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Wingdings"/>
              </a:rPr>
              <a:t>，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而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 "t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4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" ≠ "t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"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2683366" y="824360"/>
            <a:ext cx="285752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 bwMode="auto">
          <a:xfrm>
            <a:off x="3500430" y="948766"/>
            <a:ext cx="1214446" cy="35719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3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 bwMode="auto">
          <a:xfrm>
            <a:off x="3500430" y="1806022"/>
            <a:ext cx="1255740" cy="35719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8"/>
          <p:cNvGrpSpPr/>
          <p:nvPr/>
        </p:nvGrpSpPr>
        <p:grpSpPr>
          <a:xfrm>
            <a:off x="2571736" y="2285992"/>
            <a:ext cx="2714644" cy="714380"/>
            <a:chOff x="2571736" y="2285992"/>
            <a:chExt cx="2714644" cy="714380"/>
          </a:xfrm>
        </p:grpSpPr>
        <p:sp>
          <p:nvSpPr>
            <p:cNvPr id="44" name="TextBox 43"/>
            <p:cNvSpPr txBox="1"/>
            <p:nvPr/>
          </p:nvSpPr>
          <p:spPr>
            <a:xfrm>
              <a:off x="2571736" y="260026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5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 = "t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</a:t>
              </a:r>
              <a:endParaRPr lang="zh-CN" altLang="en-US" sz="2000"/>
            </a:p>
          </p:txBody>
        </p:sp>
        <p:sp>
          <p:nvSpPr>
            <p:cNvPr id="47" name="下箭头 46"/>
            <p:cNvSpPr/>
            <p:nvPr/>
          </p:nvSpPr>
          <p:spPr bwMode="auto">
            <a:xfrm>
              <a:off x="3786182" y="2285992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9"/>
          <p:cNvGrpSpPr/>
          <p:nvPr/>
        </p:nvGrpSpPr>
        <p:grpSpPr>
          <a:xfrm>
            <a:off x="2714612" y="3786190"/>
            <a:ext cx="2786082" cy="685862"/>
            <a:chOff x="2714612" y="3786190"/>
            <a:chExt cx="2786082" cy="685862"/>
          </a:xfrm>
        </p:grpSpPr>
        <p:sp>
          <p:nvSpPr>
            <p:cNvPr id="48" name="下箭头 47"/>
            <p:cNvSpPr/>
            <p:nvPr/>
          </p:nvSpPr>
          <p:spPr bwMode="auto">
            <a:xfrm>
              <a:off x="3786182" y="3786190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14612" y="4071942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5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 ≠ "t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0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1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</a:t>
              </a:r>
              <a:endParaRPr lang="zh-CN" altLang="en-US" sz="2000"/>
            </a:p>
          </p:txBody>
        </p:sp>
      </p:grpSp>
      <p:grpSp>
        <p:nvGrpSpPr>
          <p:cNvPr id="16" name="组合 60"/>
          <p:cNvGrpSpPr/>
          <p:nvPr/>
        </p:nvGrpSpPr>
        <p:grpSpPr>
          <a:xfrm>
            <a:off x="1866880" y="4643446"/>
            <a:ext cx="4286280" cy="1500198"/>
            <a:chOff x="1866880" y="4643446"/>
            <a:chExt cx="4286280" cy="1500198"/>
          </a:xfrm>
        </p:grpSpPr>
        <p:sp>
          <p:nvSpPr>
            <p:cNvPr id="50" name="TextBox 49"/>
            <p:cNvSpPr txBox="1"/>
            <p:nvPr/>
          </p:nvSpPr>
          <p:spPr>
            <a:xfrm>
              <a:off x="1866880" y="5072074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66880" y="5743534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 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/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3714744" y="5143512"/>
              <a:ext cx="1193826" cy="35719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2786050" y="5786454"/>
              <a:ext cx="1285884" cy="35719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 bwMode="auto">
            <a:xfrm>
              <a:off x="3786182" y="4643446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rot="5400000">
              <a:off x="3786182" y="5500702"/>
              <a:ext cx="285752" cy="285752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H="1">
              <a:off x="3814640" y="5625167"/>
              <a:ext cx="171394" cy="45243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63"/>
          <p:cNvGrpSpPr/>
          <p:nvPr/>
        </p:nvGrpSpPr>
        <p:grpSpPr>
          <a:xfrm>
            <a:off x="6143636" y="5292882"/>
            <a:ext cx="2571768" cy="646331"/>
            <a:chOff x="6143636" y="5292882"/>
            <a:chExt cx="2571768" cy="646331"/>
          </a:xfrm>
        </p:grpSpPr>
        <p:sp>
          <p:nvSpPr>
            <p:cNvPr id="62" name="TextBox 61"/>
            <p:cNvSpPr txBox="1"/>
            <p:nvPr/>
          </p:nvSpPr>
          <p:spPr>
            <a:xfrm>
              <a:off x="6500826" y="5292882"/>
              <a:ext cx="2214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开始的匹配趟是不必要的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63" name="右箭头 62"/>
            <p:cNvSpPr/>
            <p:nvPr/>
          </p:nvSpPr>
          <p:spPr bwMode="auto">
            <a:xfrm>
              <a:off x="6143636" y="5500702"/>
              <a:ext cx="357190" cy="214314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286116" y="21429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next[5]=2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 animBg="1"/>
      <p:bldP spid="45" grpId="1" animBg="1"/>
      <p:bldP spid="46" grpId="0" animBg="1"/>
      <p:bldP spid="4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428728" y="1857363"/>
            <a:ext cx="735811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s=“</a:t>
            </a:r>
            <a:r>
              <a:rPr kumimoji="1" lang="en-US" altLang="zh-CN" sz="18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aaabaaaab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，模式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t=“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aaaab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模式匹配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3602364"/>
          <a:ext cx="631031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1719"/>
                <a:gridCol w="1051719"/>
                <a:gridCol w="1051719"/>
                <a:gridCol w="1051719"/>
                <a:gridCol w="1051719"/>
                <a:gridCol w="1051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1736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876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6446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6578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2976" y="285749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）求</a:t>
            </a:r>
            <a:r>
              <a:rPr lang="en-US" altLang="zh-CN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next</a:t>
            </a:r>
            <a:endParaRPr lang="zh-CN" altLang="en-US" sz="18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85752" y="164305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158" y="428604"/>
            <a:ext cx="2571768" cy="43088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KMP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算法的改进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500042"/>
          <a:ext cx="6524628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438"/>
                <a:gridCol w="1087438"/>
                <a:gridCol w="1087438"/>
                <a:gridCol w="1087438"/>
                <a:gridCol w="1087438"/>
                <a:gridCol w="10874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285984" y="3398856"/>
            <a:ext cx="571504" cy="1588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2713818" y="3398062"/>
            <a:ext cx="571504" cy="1588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3142446" y="3398062"/>
            <a:ext cx="571504" cy="1588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3"/>
          <p:cNvGrpSpPr/>
          <p:nvPr/>
        </p:nvGrpSpPr>
        <p:grpSpPr>
          <a:xfrm>
            <a:off x="3756038" y="3133200"/>
            <a:ext cx="214314" cy="571504"/>
            <a:chOff x="2760650" y="2786058"/>
            <a:chExt cx="214314" cy="571504"/>
          </a:xfrm>
        </p:grpSpPr>
        <p:cxnSp>
          <p:nvCxnSpPr>
            <p:cNvPr id="21" name="直接箭头连接符 20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857884" y="3286124"/>
            <a:ext cx="2571768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=next[3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]=2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6" y="500042"/>
          <a:ext cx="638175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3625"/>
                <a:gridCol w="1063625"/>
                <a:gridCol w="1063625"/>
                <a:gridCol w="1063625"/>
                <a:gridCol w="1063625"/>
                <a:gridCol w="10636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1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3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4 </a:t>
            </a:r>
            <a:r>
              <a:rPr lang="en-US" altLang="zh-CN" sz="1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3636" y="3286124"/>
            <a:ext cx="2714644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=next[2]=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500430" y="3123152"/>
            <a:ext cx="285752" cy="520162"/>
            <a:chOff x="3786182" y="3143248"/>
            <a:chExt cx="285752" cy="520162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68977" y="3260453"/>
              <a:ext cx="520162" cy="285752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63195" y="3373185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14348" y="3000372"/>
            <a:ext cx="714380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2" y="500042"/>
          <a:ext cx="659606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9344"/>
                <a:gridCol w="1099344"/>
                <a:gridCol w="1099344"/>
                <a:gridCol w="1099344"/>
                <a:gridCol w="1099344"/>
                <a:gridCol w="1099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92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5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3610277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12" y="4059800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714644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=next[1]=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357554" y="3143248"/>
            <a:ext cx="500066" cy="571504"/>
            <a:chOff x="3571868" y="3143248"/>
            <a:chExt cx="500066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536149" y="3178967"/>
              <a:ext cx="571504" cy="500066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772763" y="3373185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4" y="500042"/>
          <a:ext cx="6453192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/>
                <a:gridCol w="1075532"/>
                <a:gridCol w="1075532"/>
                <a:gridCol w="1075532"/>
                <a:gridCol w="1075532"/>
                <a:gridCol w="1075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428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3 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2   3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9322" y="3429000"/>
            <a:ext cx="2571768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=next[0]=</a:t>
            </a:r>
            <a:r>
              <a:rPr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234774" y="3093008"/>
            <a:ext cx="571504" cy="571504"/>
            <a:chOff x="3500430" y="3143248"/>
            <a:chExt cx="57150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500430" y="3143248"/>
              <a:ext cx="571504" cy="57150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750463" y="3362036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 rot="170679">
            <a:off x="500034" y="1312346"/>
            <a:ext cx="3460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的基本运算如下</a:t>
            </a:r>
            <a:r>
              <a:rPr kumimoji="1" lang="en-US" altLang="zh-CN" sz="1800" dirty="0">
                <a:latin typeface="楷体" pitchFamily="49" charset="-122"/>
                <a:ea typeface="楷体" pitchFamily="49" charset="-122"/>
              </a:rPr>
              <a:t>:    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1188" y="2017321"/>
            <a:ext cx="8247092" cy="273837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</a:pP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StrAssign</a:t>
            </a:r>
            <a:r>
              <a:rPr lang="en-US" altLang="zh-CN" sz="16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将字符串常量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赋给</a:t>
            </a:r>
            <a:r>
              <a:rPr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生成其值等于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的串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StrCopy</a:t>
            </a:r>
            <a:r>
              <a:rPr lang="en-US" altLang="zh-CN" sz="16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串复制。将串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赋给串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StrEqual(s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判串相等。若两个串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相等则返回真；否则返回假。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StrLength(s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求串长。返回串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中字符个数。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Concat(s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串连接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返回由两个串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连接在一起形成的新串。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 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SubStr(s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求子串。返回串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中从第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1≤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）个字符开始的、由连续</a:t>
            </a:r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个字符组成的子串。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631826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串抽象数据类型＝逻辑结构＋基本运算（运算描述）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4" y="500042"/>
          <a:ext cx="6453192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/>
                <a:gridCol w="1075532"/>
                <a:gridCol w="1075532"/>
                <a:gridCol w="1075532"/>
                <a:gridCol w="1075532"/>
                <a:gridCol w="1075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2550" y="273471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550" y="2448964"/>
            <a:ext cx="37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 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3162" y="3549989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7356" y="3570085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3162" y="3999512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2198" y="4214818"/>
            <a:ext cx="2286016" cy="121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成功匹配：</a:t>
            </a:r>
            <a:endParaRPr lang="en-US" altLang="zh-CN" sz="1800" dirty="0" smtClean="0">
              <a:solidFill>
                <a:srgbClr val="FF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返回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-t.length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=9-5=4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841997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844" y="2285992"/>
            <a:ext cx="1428760" cy="206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6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即：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</a:p>
          <a:p>
            <a:pPr>
              <a:lnSpc>
                <a:spcPts val="26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4229330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4593375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5056443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5464975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5750727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098" y="214290"/>
          <a:ext cx="6453192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/>
                <a:gridCol w="1075532"/>
                <a:gridCol w="1075532"/>
                <a:gridCol w="1075532"/>
                <a:gridCol w="1075532"/>
                <a:gridCol w="1075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4546" y="464344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t[3]=t[2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]=t[1]=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t[0]='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" name="组合 36"/>
          <p:cNvGrpSpPr/>
          <p:nvPr/>
        </p:nvGrpSpPr>
        <p:grpSpPr>
          <a:xfrm>
            <a:off x="2928926" y="5431824"/>
            <a:ext cx="2643206" cy="1007455"/>
            <a:chOff x="2928926" y="4568074"/>
            <a:chExt cx="2643206" cy="1007455"/>
          </a:xfrm>
        </p:grpSpPr>
        <p:sp>
          <p:nvSpPr>
            <p:cNvPr id="10" name="下箭头 9"/>
            <p:cNvSpPr/>
            <p:nvPr/>
          </p:nvSpPr>
          <p:spPr bwMode="auto">
            <a:xfrm>
              <a:off x="3857620" y="4568074"/>
              <a:ext cx="214314" cy="50400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926" y="4929198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3714744" y="514351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9124" y="4929198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85852" y="2208060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</a:p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3291488"/>
            <a:ext cx="1143008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t[3]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匹配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285852" y="3084510"/>
            <a:ext cx="428628" cy="1588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"/>
          <p:cNvGrpSpPr/>
          <p:nvPr/>
        </p:nvGrpSpPr>
        <p:grpSpPr>
          <a:xfrm>
            <a:off x="2071670" y="2208060"/>
            <a:ext cx="1500198" cy="1900931"/>
            <a:chOff x="2071670" y="2065184"/>
            <a:chExt cx="1500198" cy="1900931"/>
          </a:xfrm>
        </p:grpSpPr>
        <p:sp>
          <p:nvSpPr>
            <p:cNvPr id="2" name="TextBox 1"/>
            <p:cNvSpPr txBox="1"/>
            <p:nvPr/>
          </p:nvSpPr>
          <p:spPr>
            <a:xfrm>
              <a:off x="2714612" y="2065184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07167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3135118"/>
              <a:ext cx="1143008" cy="83099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t[2]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匹配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>
              <a:off x="278605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8"/>
          <p:cNvGrpSpPr/>
          <p:nvPr/>
        </p:nvGrpSpPr>
        <p:grpSpPr>
          <a:xfrm>
            <a:off x="3500430" y="2208060"/>
            <a:ext cx="1500198" cy="1900931"/>
            <a:chOff x="3500430" y="2065184"/>
            <a:chExt cx="1500198" cy="1900931"/>
          </a:xfrm>
        </p:grpSpPr>
        <p:sp>
          <p:nvSpPr>
            <p:cNvPr id="4" name="右箭头 3"/>
            <p:cNvSpPr/>
            <p:nvPr/>
          </p:nvSpPr>
          <p:spPr bwMode="auto">
            <a:xfrm>
              <a:off x="350043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4810" y="2065184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135118"/>
              <a:ext cx="1143008" cy="83099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t[1]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匹配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21481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39"/>
          <p:cNvGrpSpPr/>
          <p:nvPr/>
        </p:nvGrpSpPr>
        <p:grpSpPr>
          <a:xfrm>
            <a:off x="4929190" y="2208060"/>
            <a:ext cx="1571636" cy="1914425"/>
            <a:chOff x="4929190" y="2065184"/>
            <a:chExt cx="1571636" cy="1914425"/>
          </a:xfrm>
        </p:grpSpPr>
        <p:sp>
          <p:nvSpPr>
            <p:cNvPr id="6" name="右箭头 5"/>
            <p:cNvSpPr/>
            <p:nvPr/>
          </p:nvSpPr>
          <p:spPr bwMode="auto">
            <a:xfrm>
              <a:off x="4929190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570" y="2065184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=0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3148612"/>
              <a:ext cx="1143008" cy="83099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t[0]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匹配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5715008" y="2941634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40"/>
          <p:cNvGrpSpPr/>
          <p:nvPr/>
        </p:nvGrpSpPr>
        <p:grpSpPr>
          <a:xfrm>
            <a:off x="6286512" y="2208060"/>
            <a:ext cx="1714512" cy="1900931"/>
            <a:chOff x="6286512" y="2065184"/>
            <a:chExt cx="1714512" cy="1900931"/>
          </a:xfrm>
        </p:grpSpPr>
        <p:sp>
          <p:nvSpPr>
            <p:cNvPr id="8" name="右箭头 7"/>
            <p:cNvSpPr/>
            <p:nvPr/>
          </p:nvSpPr>
          <p:spPr bwMode="auto">
            <a:xfrm>
              <a:off x="6286512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0892" y="2065184"/>
              <a:ext cx="1000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=-1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5140" y="3135118"/>
              <a:ext cx="1214446" cy="83099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t[0]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匹配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707233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00232" y="2143116"/>
            <a:ext cx="5072098" cy="2540990"/>
            <a:chOff x="2000232" y="2043160"/>
            <a:chExt cx="5072098" cy="2540990"/>
          </a:xfrm>
        </p:grpSpPr>
        <p:sp>
          <p:nvSpPr>
            <p:cNvPr id="32" name="矩形 31"/>
            <p:cNvSpPr/>
            <p:nvPr/>
          </p:nvSpPr>
          <p:spPr bwMode="auto">
            <a:xfrm>
              <a:off x="2000232" y="2043160"/>
              <a:ext cx="4429156" cy="20002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0694" y="421481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是不必要的</a:t>
              </a:r>
              <a:endPara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5892760" y="4148944"/>
              <a:ext cx="216000" cy="1588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8596" y="1681451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前面的匹配过程：</a:t>
            </a:r>
            <a:endParaRPr lang="zh-CN" altLang="en-US" sz="18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357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nextval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857232"/>
          <a:ext cx="7143798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0016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506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132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4264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4396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166" y="2857496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next[1]=0</a:t>
            </a:r>
          </a:p>
          <a:p>
            <a:pPr algn="l"/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t[1]=t[next[1]]=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t[0]='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'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166" y="357187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∴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nextval[1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nextval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[0]=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80" y="278605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t[4]='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' 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t[next[4]]='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'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9256" y="328612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∴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nextval[4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=next[4]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7224" y="5643578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nextval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取代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改进的</a:t>
            </a:r>
            <a:r>
              <a:rPr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1285852" y="4071942"/>
            <a:ext cx="6786610" cy="1483098"/>
            <a:chOff x="1285852" y="4071942"/>
            <a:chExt cx="6786610" cy="1483098"/>
          </a:xfrm>
        </p:grpSpPr>
        <p:sp>
          <p:nvSpPr>
            <p:cNvPr id="17" name="TextBox 16"/>
            <p:cNvSpPr txBox="1"/>
            <p:nvPr/>
          </p:nvSpPr>
          <p:spPr>
            <a:xfrm>
              <a:off x="1285852" y="4505934"/>
              <a:ext cx="6786610" cy="10491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nextval[0]=-1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]=t[next[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时：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nextval[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]=nextval[next[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]]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否则： 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nextval[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]=next[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214810" y="4071942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使用改进后的</a:t>
            </a:r>
            <a:r>
              <a:rPr lang="en-US" altLang="zh-CN" sz="18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算法示例：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4" y="997262"/>
          <a:ext cx="7143798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14480" y="2928934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8662" y="292893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4480" y="2643182"/>
            <a:ext cx="37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1   2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7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4480" y="3824591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662" y="3824591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14480" y="4274114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3  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1571604" y="3603122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001026" y="3602328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428066" y="3602328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5"/>
          <p:cNvGrpSpPr/>
          <p:nvPr/>
        </p:nvGrpSpPr>
        <p:grpSpPr>
          <a:xfrm>
            <a:off x="3031610" y="3317370"/>
            <a:ext cx="214314" cy="571504"/>
            <a:chOff x="2760650" y="2786058"/>
            <a:chExt cx="214314" cy="571504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072066" y="3571876"/>
            <a:ext cx="3143272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=nextval[3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07662" y="3143248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314324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7662" y="2857496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0430" y="4038905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0" y="4038905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430" y="448842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3636" y="4143380"/>
            <a:ext cx="2857520" cy="120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成功匹配：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返回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-t.length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=9-5=4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67902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720" y="2571744"/>
            <a:ext cx="12858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30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</a:p>
          <a:p>
            <a:pPr>
              <a:lnSpc>
                <a:spcPts val="30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4116598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4526233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935867" y="357214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536229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5750727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28662" y="997262"/>
          <a:ext cx="7143798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27"/>
          <p:cNvGrpSpPr/>
          <p:nvPr/>
        </p:nvGrpSpPr>
        <p:grpSpPr>
          <a:xfrm>
            <a:off x="1357290" y="5029154"/>
            <a:ext cx="5000660" cy="840880"/>
            <a:chOff x="1357290" y="4929198"/>
            <a:chExt cx="5000660" cy="840880"/>
          </a:xfrm>
        </p:grpSpPr>
        <p:sp>
          <p:nvSpPr>
            <p:cNvPr id="26" name="TextBox 25"/>
            <p:cNvSpPr txBox="1"/>
            <p:nvPr/>
          </p:nvSpPr>
          <p:spPr>
            <a:xfrm>
              <a:off x="1357290" y="5400746"/>
              <a:ext cx="5000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改进后的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KMP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算法进一步提高模式匹配的效率。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3857620" y="4929198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42910" y="571480"/>
            <a:ext cx="3786214" cy="43088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经典算法的启示</a:t>
            </a:r>
            <a:endParaRPr kumimoji="1"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1" y="1643050"/>
            <a:ext cx="1309677" cy="40011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85918" y="3328990"/>
            <a:ext cx="1736718" cy="40011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32070" y="2359016"/>
            <a:ext cx="3654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利用模式串</a:t>
            </a:r>
            <a:r>
              <a:rPr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中</a:t>
            </a: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部分</a:t>
            </a:r>
            <a:r>
              <a:rPr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匹配信息</a:t>
            </a:r>
            <a:endParaRPr lang="zh-CN" altLang="en-US" sz="18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73332" y="2143116"/>
            <a:ext cx="215900" cy="1008062"/>
          </a:xfrm>
          <a:prstGeom prst="downArrow">
            <a:avLst>
              <a:gd name="adj1" fmla="val 50000"/>
              <a:gd name="adj2" fmla="val 11672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19169" y="692150"/>
            <a:ext cx="8353425" cy="263450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 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InsStr(s1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插入。将串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插入到串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1≤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</a:t>
            </a:r>
            <a:r>
              <a:rPr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中，即将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的第一个字符作为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字符，并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 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DelStr(s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删除。从串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中删去从第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1≤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）个字符开始的长度为</a:t>
            </a:r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串，并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 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RepStr(s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替换。在串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中，将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1≤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）个字符开始的</a:t>
            </a:r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个字符构成的子串用串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替换，并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 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DispStr(s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串输出。输出串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2549414"/>
            <a:ext cx="80772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中元素逻辑关系与线性表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的相同，</a:t>
            </a: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000628" y="3620984"/>
            <a:ext cx="1357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027592" y="4771921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5715008" y="4052784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579667" y="3692422"/>
            <a:ext cx="1063639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18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2444729" y="4131238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3357554" y="4131238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643043" y="4843359"/>
            <a:ext cx="121444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</a:t>
            </a:r>
            <a:r>
              <a:rPr lang="zh-CN" altLang="en-US" sz="1800" smtClean="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序表</a:t>
            </a:r>
            <a:endParaRPr lang="zh-CN" altLang="en-US" sz="1800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514704" y="4843359"/>
            <a:ext cx="98585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0166" y="577431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顺序串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2214546" y="5417122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14678" y="577431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链串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929058" y="5417122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2" descr="蓝色面巾纸"/>
          <p:cNvSpPr txBox="1">
            <a:spLocks noChangeArrowheads="1"/>
          </p:cNvSpPr>
          <p:nvPr/>
        </p:nvSpPr>
        <p:spPr bwMode="auto">
          <a:xfrm>
            <a:off x="571472" y="1643050"/>
            <a:ext cx="5929354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4.2.1 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串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的顺序存储及其基本操作实现      </a:t>
            </a:r>
          </a:p>
        </p:txBody>
      </p:sp>
      <p:sp>
        <p:nvSpPr>
          <p:cNvPr id="29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43108" y="571480"/>
            <a:ext cx="360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串的存储结构 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14282" y="571480"/>
            <a:ext cx="5500726" cy="40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串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顺序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存储（顺序串）有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两种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68313" y="29337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333059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785918" y="5429264"/>
            <a:ext cx="208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非紧缩格式</a:t>
            </a: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示例 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5214942" y="3786190"/>
            <a:ext cx="208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紧缩格式</a:t>
            </a: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示例 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20447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24765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29083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3401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331913" y="23876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1001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0447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4765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9083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01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331913" y="266226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1002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20447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24765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9083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33401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331913" y="29257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1003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20447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24765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29083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33401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1331913" y="32004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1004</a:t>
            </a: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20447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24765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29083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33401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1331913" y="35020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1005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0447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24765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29083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33401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1331913" y="37766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1006</a:t>
            </a:r>
          </a:p>
        </p:txBody>
      </p:sp>
      <p:sp>
        <p:nvSpPr>
          <p:cNvPr id="87081" name="Rectangle 41"/>
          <p:cNvSpPr>
            <a:spLocks noChangeArrowheads="1"/>
          </p:cNvSpPr>
          <p:nvPr/>
        </p:nvSpPr>
        <p:spPr bwMode="auto">
          <a:xfrm>
            <a:off x="20447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24765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29083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4" name="Rectangle 44"/>
          <p:cNvSpPr>
            <a:spLocks noChangeArrowheads="1"/>
          </p:cNvSpPr>
          <p:nvPr/>
        </p:nvSpPr>
        <p:spPr bwMode="auto">
          <a:xfrm>
            <a:off x="33401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1331913" y="404021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1007</a:t>
            </a:r>
          </a:p>
        </p:txBody>
      </p:sp>
      <p:sp>
        <p:nvSpPr>
          <p:cNvPr id="87086" name="Rectangle 46"/>
          <p:cNvSpPr>
            <a:spLocks noChangeArrowheads="1"/>
          </p:cNvSpPr>
          <p:nvPr/>
        </p:nvSpPr>
        <p:spPr bwMode="auto">
          <a:xfrm>
            <a:off x="20447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24765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8" name="Rectangle 48"/>
          <p:cNvSpPr>
            <a:spLocks noChangeArrowheads="1"/>
          </p:cNvSpPr>
          <p:nvPr/>
        </p:nvSpPr>
        <p:spPr bwMode="auto">
          <a:xfrm>
            <a:off x="29083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9" name="Rectangle 49"/>
          <p:cNvSpPr>
            <a:spLocks noChangeArrowheads="1"/>
          </p:cNvSpPr>
          <p:nvPr/>
        </p:nvSpPr>
        <p:spPr bwMode="auto">
          <a:xfrm>
            <a:off x="33401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1331913" y="43148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1008</a:t>
            </a:r>
          </a:p>
        </p:txBody>
      </p: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20447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7092" name="Rectangle 52"/>
          <p:cNvSpPr>
            <a:spLocks noChangeArrowheads="1"/>
          </p:cNvSpPr>
          <p:nvPr/>
        </p:nvSpPr>
        <p:spPr bwMode="auto">
          <a:xfrm>
            <a:off x="24765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29083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33401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1331913" y="45815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1009</a:t>
            </a:r>
          </a:p>
        </p:txBody>
      </p:sp>
      <p:sp>
        <p:nvSpPr>
          <p:cNvPr id="87096" name="Rectangle 56"/>
          <p:cNvSpPr>
            <a:spLocks noChangeArrowheads="1"/>
          </p:cNvSpPr>
          <p:nvPr/>
        </p:nvSpPr>
        <p:spPr bwMode="auto">
          <a:xfrm>
            <a:off x="20447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24765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8" name="Rectangle 58"/>
          <p:cNvSpPr>
            <a:spLocks noChangeArrowheads="1"/>
          </p:cNvSpPr>
          <p:nvPr/>
        </p:nvSpPr>
        <p:spPr bwMode="auto">
          <a:xfrm>
            <a:off x="29083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9" name="Rectangle 59"/>
          <p:cNvSpPr>
            <a:spLocks noChangeArrowheads="1"/>
          </p:cNvSpPr>
          <p:nvPr/>
        </p:nvSpPr>
        <p:spPr bwMode="auto">
          <a:xfrm>
            <a:off x="33401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1331913" y="48561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100a</a:t>
            </a:r>
          </a:p>
        </p:txBody>
      </p:sp>
      <p:sp>
        <p:nvSpPr>
          <p:cNvPr id="87121" name="Rectangle 81"/>
          <p:cNvSpPr>
            <a:spLocks noChangeArrowheads="1"/>
          </p:cNvSpPr>
          <p:nvPr/>
        </p:nvSpPr>
        <p:spPr bwMode="auto">
          <a:xfrm>
            <a:off x="54371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7122" name="Rectangle 82"/>
          <p:cNvSpPr>
            <a:spLocks noChangeArrowheads="1"/>
          </p:cNvSpPr>
          <p:nvPr/>
        </p:nvSpPr>
        <p:spPr bwMode="auto">
          <a:xfrm>
            <a:off x="58689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7123" name="Rectangle 83"/>
          <p:cNvSpPr>
            <a:spLocks noChangeArrowheads="1"/>
          </p:cNvSpPr>
          <p:nvPr/>
        </p:nvSpPr>
        <p:spPr bwMode="auto">
          <a:xfrm>
            <a:off x="63007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7124" name="Rectangle 84"/>
          <p:cNvSpPr>
            <a:spLocks noChangeArrowheads="1"/>
          </p:cNvSpPr>
          <p:nvPr/>
        </p:nvSpPr>
        <p:spPr bwMode="auto">
          <a:xfrm>
            <a:off x="67325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7125" name="Text Box 85"/>
          <p:cNvSpPr txBox="1">
            <a:spLocks noChangeArrowheads="1"/>
          </p:cNvSpPr>
          <p:nvPr/>
        </p:nvSpPr>
        <p:spPr bwMode="auto">
          <a:xfrm>
            <a:off x="4724400" y="27479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1001</a:t>
            </a:r>
          </a:p>
        </p:txBody>
      </p:sp>
      <p:sp>
        <p:nvSpPr>
          <p:cNvPr id="87126" name="Rectangle 86"/>
          <p:cNvSpPr>
            <a:spLocks noChangeArrowheads="1"/>
          </p:cNvSpPr>
          <p:nvPr/>
        </p:nvSpPr>
        <p:spPr bwMode="auto">
          <a:xfrm>
            <a:off x="54371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7127" name="Rectangle 87"/>
          <p:cNvSpPr>
            <a:spLocks noChangeArrowheads="1"/>
          </p:cNvSpPr>
          <p:nvPr/>
        </p:nvSpPr>
        <p:spPr bwMode="auto">
          <a:xfrm>
            <a:off x="58689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7128" name="Rectangle 88"/>
          <p:cNvSpPr>
            <a:spLocks noChangeArrowheads="1"/>
          </p:cNvSpPr>
          <p:nvPr/>
        </p:nvSpPr>
        <p:spPr bwMode="auto">
          <a:xfrm>
            <a:off x="63007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7129" name="Rectangle 89"/>
          <p:cNvSpPr>
            <a:spLocks noChangeArrowheads="1"/>
          </p:cNvSpPr>
          <p:nvPr/>
        </p:nvSpPr>
        <p:spPr bwMode="auto">
          <a:xfrm>
            <a:off x="67325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7130" name="Text Box 90"/>
          <p:cNvSpPr txBox="1">
            <a:spLocks noChangeArrowheads="1"/>
          </p:cNvSpPr>
          <p:nvPr/>
        </p:nvSpPr>
        <p:spPr bwMode="auto">
          <a:xfrm>
            <a:off x="4724400" y="3022628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1002</a:t>
            </a:r>
          </a:p>
        </p:txBody>
      </p:sp>
      <p:sp>
        <p:nvSpPr>
          <p:cNvPr id="87131" name="Rectangle 91"/>
          <p:cNvSpPr>
            <a:spLocks noChangeArrowheads="1"/>
          </p:cNvSpPr>
          <p:nvPr/>
        </p:nvSpPr>
        <p:spPr bwMode="auto">
          <a:xfrm>
            <a:off x="54371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7132" name="Rectangle 92"/>
          <p:cNvSpPr>
            <a:spLocks noChangeArrowheads="1"/>
          </p:cNvSpPr>
          <p:nvPr/>
        </p:nvSpPr>
        <p:spPr bwMode="auto">
          <a:xfrm>
            <a:off x="58689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4724400" y="328615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4281" y="1142984"/>
            <a:ext cx="8715404" cy="10388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每个单元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只存一个字符，称为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非紧缩格式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（其存储密度小）。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每个单元存放多个字符，称为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紧缩格式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（其存储密度大）。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4"/>
          <p:cNvGrpSpPr/>
          <p:nvPr/>
        </p:nvGrpSpPr>
        <p:grpSpPr>
          <a:xfrm>
            <a:off x="3786182" y="3370588"/>
            <a:ext cx="3163892" cy="1772924"/>
            <a:chOff x="3778314" y="3739920"/>
            <a:chExt cx="3163892" cy="1772924"/>
          </a:xfrm>
        </p:grpSpPr>
        <p:sp>
          <p:nvSpPr>
            <p:cNvPr id="100" name="TextBox 99"/>
            <p:cNvSpPr txBox="1"/>
            <p:nvPr/>
          </p:nvSpPr>
          <p:spPr>
            <a:xfrm>
              <a:off x="4929190" y="514351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一个单元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3" name="直接箭头连接符 102"/>
            <p:cNvCxnSpPr/>
            <p:nvPr/>
          </p:nvCxnSpPr>
          <p:spPr>
            <a:xfrm rot="10800000" flipV="1">
              <a:off x="3778314" y="5369967"/>
              <a:ext cx="100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6135768" y="3739920"/>
              <a:ext cx="806438" cy="16200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6" name="灯片编号占位符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5263</Words>
  <Application>Microsoft Office PowerPoint</Application>
  <PresentationFormat>全屏显示(4:3)</PresentationFormat>
  <Paragraphs>1032</Paragraphs>
  <Slides>65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367</cp:revision>
  <dcterms:created xsi:type="dcterms:W3CDTF">2004-04-05T09:09:14Z</dcterms:created>
  <dcterms:modified xsi:type="dcterms:W3CDTF">2020-01-31T07:27:17Z</dcterms:modified>
</cp:coreProperties>
</file>