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7"/>
  </p:notesMasterIdLst>
  <p:sldIdLst>
    <p:sldId id="295" r:id="rId2"/>
    <p:sldId id="404" r:id="rId3"/>
    <p:sldId id="411" r:id="rId4"/>
    <p:sldId id="412" r:id="rId5"/>
    <p:sldId id="403" r:id="rId6"/>
    <p:sldId id="413" r:id="rId7"/>
    <p:sldId id="414" r:id="rId8"/>
    <p:sldId id="405" r:id="rId9"/>
    <p:sldId id="415" r:id="rId10"/>
    <p:sldId id="417" r:id="rId11"/>
    <p:sldId id="416" r:id="rId12"/>
    <p:sldId id="418" r:id="rId13"/>
    <p:sldId id="420" r:id="rId14"/>
    <p:sldId id="421" r:id="rId15"/>
    <p:sldId id="419" r:id="rId16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0033CC"/>
    <a:srgbClr val="000000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143240" y="357166"/>
            <a:ext cx="285752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5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递归基础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一个递归模型由哪两部分构成？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5"/>
            <a:ext cx="4714908" cy="1506983"/>
            <a:chOff x="2571736" y="2857502"/>
            <a:chExt cx="4714908" cy="1130237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7"/>
              <a:ext cx="4714908" cy="63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递归出口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―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确定递归结束情况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递归体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―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确定大小问题的求解情况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5721" y="285728"/>
            <a:ext cx="8143931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假设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求，对于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位置，可以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任何元素值，再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组合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f(a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。   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7" descr="羊皮纸"/>
          <p:cNvSpPr txBox="1">
            <a:spLocks noChangeArrowheads="1"/>
          </p:cNvSpPr>
          <p:nvPr/>
        </p:nvSpPr>
        <p:spPr bwMode="auto">
          <a:xfrm>
            <a:off x="714348" y="4095755"/>
            <a:ext cx="8072494" cy="1409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216000" tIns="108000" bIns="108000">
            <a:spAutoFit/>
          </a:bodyPr>
          <a:lstStyle/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FFC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		 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一个元素的全排列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zh-CN" altLang="en-US" sz="180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FFC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位置取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任何之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  <a:p>
            <a:pPr algn="l"/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组合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的结果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80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929190" y="1523987"/>
            <a:ext cx="3714776" cy="1124026"/>
            <a:chOff x="4929190" y="1142989"/>
            <a:chExt cx="3714776" cy="843019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4929190" y="1500179"/>
              <a:ext cx="500066" cy="361949"/>
            </a:xfrm>
            <a:prstGeom prst="line">
              <a:avLst/>
            </a:prstGeom>
            <a:ln>
              <a:headEnd type="stealth" w="lg" len="lg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357818" y="1142989"/>
              <a:ext cx="3286148" cy="843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此位置可以取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k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中任何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值，但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不重复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！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采用循环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～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k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]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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2438393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[0]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[1]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-1] 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]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71604" y="1695549"/>
            <a:ext cx="2214578" cy="783939"/>
            <a:chOff x="1571604" y="1271663"/>
            <a:chExt cx="2214578" cy="587955"/>
          </a:xfrm>
        </p:grpSpPr>
        <p:sp>
          <p:nvSpPr>
            <p:cNvPr id="11" name="左大括号 10"/>
            <p:cNvSpPr/>
            <p:nvPr/>
          </p:nvSpPr>
          <p:spPr>
            <a:xfrm rot="5400000">
              <a:off x="2534893" y="608329"/>
              <a:ext cx="288000" cy="2214578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8794" y="1271663"/>
              <a:ext cx="1857388" cy="28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43041" y="3047997"/>
            <a:ext cx="3071836" cy="757132"/>
            <a:chOff x="1643041" y="2285998"/>
            <a:chExt cx="3071836" cy="567849"/>
          </a:xfrm>
        </p:grpSpPr>
        <p:sp>
          <p:nvSpPr>
            <p:cNvPr id="13" name="左大括号 12"/>
            <p:cNvSpPr/>
            <p:nvPr/>
          </p:nvSpPr>
          <p:spPr>
            <a:xfrm rot="16200000">
              <a:off x="3034959" y="894080"/>
              <a:ext cx="288000" cy="307183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8860" y="2571750"/>
              <a:ext cx="1500198" cy="28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 descr="羊皮纸"/>
          <p:cNvSpPr txBox="1">
            <a:spLocks noChangeArrowheads="1"/>
          </p:cNvSpPr>
          <p:nvPr/>
        </p:nvSpPr>
        <p:spPr bwMode="auto">
          <a:xfrm>
            <a:off x="179388" y="285729"/>
            <a:ext cx="4106860" cy="498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perm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k)</a:t>
            </a:r>
            <a:endParaRPr kumimoji="1" lang="en-US" altLang="zh-CN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 i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 (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k==0)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for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(j=0;j&lt;n;j++)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a[j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kumimoji="1" lang="en-US" altLang="zh-CN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for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(i=0;i&lt;=k;i++)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swap(a[k]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a[i]);</a:t>
            </a:r>
            <a:endParaRPr kumimoji="1" lang="en-US" altLang="zh-CN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perm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kumimoji="1" lang="en-US" altLang="zh-CN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swap(a[k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a[i]);</a:t>
            </a:r>
            <a:endParaRPr kumimoji="1" lang="en-US" altLang="zh-CN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kumimoji="1" lang="en-US" altLang="zh-CN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4" name="Text Box 5" descr="新闻纸"/>
          <p:cNvSpPr txBox="1">
            <a:spLocks noChangeArrowheads="1"/>
          </p:cNvSpPr>
          <p:nvPr/>
        </p:nvSpPr>
        <p:spPr bwMode="auto">
          <a:xfrm>
            <a:off x="4833962" y="732364"/>
            <a:ext cx="3095625" cy="19023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n=3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k=2;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[]={1,2,3};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perm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k);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9125" y="2476493"/>
            <a:ext cx="2012953" cy="2975097"/>
            <a:chOff x="4857752" y="1577956"/>
            <a:chExt cx="2012953" cy="2231322"/>
          </a:xfrm>
        </p:grpSpPr>
        <p:sp>
          <p:nvSpPr>
            <p:cNvPr id="5" name="Text Box 6" descr="蓝色面巾纸"/>
            <p:cNvSpPr txBox="1">
              <a:spLocks noChangeArrowheads="1"/>
            </p:cNvSpPr>
            <p:nvPr/>
          </p:nvSpPr>
          <p:spPr bwMode="auto">
            <a:xfrm>
              <a:off x="5286380" y="2000246"/>
              <a:ext cx="1584325" cy="18090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108000" bIns="108000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输出结果：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231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321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312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132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213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123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4857752" y="1577956"/>
              <a:ext cx="357190" cy="785818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500034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550865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642918"/>
            <a:ext cx="4643470" cy="47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递归函数设计中几个问题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333486"/>
            <a:ext cx="6929486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递归函数中的引用形参可以用全局变量代替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3116"/>
            <a:ext cx="4000528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+ 2 +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…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62246"/>
            <a:ext cx="5286412" cy="290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&amp;s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//s=1+2+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s1;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s=1;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s=s1+n;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3500462" cy="37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可以用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全局变量代替：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38236"/>
            <a:ext cx="7358114" cy="3097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pt-BR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		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全局变量</a:t>
            </a:r>
            <a:endParaRPr lang="pt-BR" altLang="zh-CN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r>
              <a:rPr lang="pt-BR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    	</a:t>
            </a:r>
            <a:r>
              <a:rPr lang="pt-BR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理解为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pt-BR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add(n)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绑定，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s=1+2+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pt-BR" altLang="zh-CN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(n==1)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pt-BR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pt-BR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add1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pt-BR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+=n;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00042"/>
            <a:ext cx="8286808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递归函数中的非引用形参作为状态变量，可以自动回溯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33" name="TextBox 32"/>
          <p:cNvSpPr txBox="1"/>
          <p:nvPr/>
        </p:nvSpPr>
        <p:spPr>
          <a:xfrm>
            <a:off x="142844" y="1637402"/>
            <a:ext cx="3286148" cy="260080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if (n==1 || n==2)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return 1;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else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return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(n-1)+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(n-2)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4" name="组合 30"/>
          <p:cNvGrpSpPr/>
          <p:nvPr/>
        </p:nvGrpSpPr>
        <p:grpSpPr>
          <a:xfrm>
            <a:off x="3714744" y="1423088"/>
            <a:ext cx="5214974" cy="2857520"/>
            <a:chOff x="3714744" y="1571612"/>
            <a:chExt cx="5214974" cy="2857520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5357818" y="1571612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f(4)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4572000" y="2786058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f(3)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6215074" y="2786058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f(2)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3857620" y="3929066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f(2)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5572132" y="3929066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f(1)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>
              <a:endCxn id="36" idx="0"/>
            </p:cNvCxnSpPr>
            <p:nvPr/>
          </p:nvCxnSpPr>
          <p:spPr bwMode="auto">
            <a:xfrm rot="5400000">
              <a:off x="5000628" y="2143116"/>
              <a:ext cx="714380" cy="57150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直接箭头连接符 40"/>
            <p:cNvCxnSpPr>
              <a:endCxn id="38" idx="0"/>
            </p:cNvCxnSpPr>
            <p:nvPr/>
          </p:nvCxnSpPr>
          <p:spPr bwMode="auto">
            <a:xfrm rot="5400000">
              <a:off x="4286248" y="3429000"/>
              <a:ext cx="571504" cy="42862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rot="16200000" flipH="1">
              <a:off x="5250661" y="3393281"/>
              <a:ext cx="642942" cy="42862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rot="16200000" flipH="1">
              <a:off x="5929322" y="2143116"/>
              <a:ext cx="714380" cy="57150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rot="5400000" flipH="1" flipV="1">
              <a:off x="4437932" y="3357562"/>
              <a:ext cx="642942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rot="5400000" flipH="1" flipV="1">
              <a:off x="5189890" y="2189502"/>
              <a:ext cx="642942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rot="16200000" flipV="1">
              <a:off x="5429256" y="3357562"/>
              <a:ext cx="571504" cy="42862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16200000" flipV="1">
              <a:off x="6143636" y="2189502"/>
              <a:ext cx="642942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右箭头 47"/>
            <p:cNvSpPr/>
            <p:nvPr/>
          </p:nvSpPr>
          <p:spPr bwMode="auto">
            <a:xfrm>
              <a:off x="3714744" y="2928934"/>
              <a:ext cx="500066" cy="42862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29520" y="3000372"/>
              <a:ext cx="1500198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参数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是自动回退的</a:t>
              </a:r>
            </a:p>
          </p:txBody>
        </p:sp>
      </p:grpSp>
      <p:grpSp>
        <p:nvGrpSpPr>
          <p:cNvPr id="50" name="组合 33"/>
          <p:cNvGrpSpPr/>
          <p:nvPr/>
        </p:nvGrpSpPr>
        <p:grpSpPr>
          <a:xfrm>
            <a:off x="3357554" y="4566360"/>
            <a:ext cx="5357850" cy="1577284"/>
            <a:chOff x="3357554" y="4357694"/>
            <a:chExt cx="5357850" cy="1577284"/>
          </a:xfrm>
        </p:grpSpPr>
        <p:sp>
          <p:nvSpPr>
            <p:cNvPr id="51" name="下箭头 50"/>
            <p:cNvSpPr/>
            <p:nvPr/>
          </p:nvSpPr>
          <p:spPr bwMode="auto">
            <a:xfrm>
              <a:off x="5500694" y="4357694"/>
              <a:ext cx="357190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57554" y="4857760"/>
              <a:ext cx="53578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1200"/>
                </a:spcBef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递归算法中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非引用参数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表示递归状态，由系统栈保存，可以自动回退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spcBef>
                  <a:spcPts val="1200"/>
                </a:spcBef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而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引用参数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不能表示递归状态，不能自动回退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80139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递归调用后面的语句表示该子问题执行完毕后要完成的功能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342144"/>
            <a:ext cx="4357718" cy="3060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pt-BR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(n&gt;=1)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printf("n1=%d\n",n);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//(1)</a:t>
            </a:r>
            <a:endParaRPr lang="pt-BR" altLang="zh-CN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pt-BR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printf("n2=%d\n",n); </a:t>
            </a:r>
            <a:r>
              <a:rPr lang="pt-BR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//(2)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86314" y="1532645"/>
            <a:ext cx="1285884" cy="3082000"/>
            <a:chOff x="4786314" y="1428742"/>
            <a:chExt cx="1285884" cy="2311500"/>
          </a:xfrm>
        </p:grpSpPr>
        <p:sp>
          <p:nvSpPr>
            <p:cNvPr id="5" name="TextBox 4"/>
            <p:cNvSpPr txBox="1"/>
            <p:nvPr/>
          </p:nvSpPr>
          <p:spPr>
            <a:xfrm>
              <a:off x="5000628" y="2285998"/>
              <a:ext cx="857256" cy="14542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n1=3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n1=2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n1=1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n2=1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n2=2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n2=3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6314" y="1428742"/>
              <a:ext cx="1285884" cy="514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fun(3)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的输出结果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29388" y="5057714"/>
            <a:ext cx="2357454" cy="971169"/>
            <a:chOff x="6429388" y="3715354"/>
            <a:chExt cx="2357454" cy="728377"/>
          </a:xfrm>
        </p:grpSpPr>
        <p:sp>
          <p:nvSpPr>
            <p:cNvPr id="23" name="TextBox 22"/>
            <p:cNvSpPr txBox="1"/>
            <p:nvPr/>
          </p:nvSpPr>
          <p:spPr>
            <a:xfrm>
              <a:off x="6429388" y="3929071"/>
              <a:ext cx="2357454" cy="514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fun(2)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的全部功能执行后才执行</a:t>
              </a:r>
            </a:p>
          </p:txBody>
        </p:sp>
        <p:cxnSp>
          <p:nvCxnSpPr>
            <p:cNvPr id="25" name="直接箭头连接符 24"/>
            <p:cNvCxnSpPr>
              <a:stCxn id="23" idx="0"/>
              <a:endCxn id="10" idx="2"/>
            </p:cNvCxnSpPr>
            <p:nvPr/>
          </p:nvCxnSpPr>
          <p:spPr>
            <a:xfrm rot="5400000" flipH="1" flipV="1">
              <a:off x="7500958" y="3821717"/>
              <a:ext cx="214314" cy="1588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357950" y="1437395"/>
            <a:ext cx="2428892" cy="3619525"/>
            <a:chOff x="6357950" y="1000114"/>
            <a:chExt cx="2428892" cy="2714644"/>
          </a:xfrm>
        </p:grpSpPr>
        <p:sp>
          <p:nvSpPr>
            <p:cNvPr id="7" name="矩形 6"/>
            <p:cNvSpPr/>
            <p:nvPr/>
          </p:nvSpPr>
          <p:spPr>
            <a:xfrm>
              <a:off x="6357950" y="1000114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fun(3)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72330" y="2500312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fun(2)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72330" y="178593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语句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(1)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72330" y="321469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语句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(2)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2"/>
            </p:cNvCxnSpPr>
            <p:nvPr/>
          </p:nvCxnSpPr>
          <p:spPr>
            <a:xfrm rot="5400000">
              <a:off x="5786446" y="2500312"/>
              <a:ext cx="2000264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786578" y="2071684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786578" y="3523463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786578" y="27273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929586" y="27400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15338" y="2528830"/>
              <a:ext cx="571504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2910" y="5572140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掌握递归函数的执行过程有助于递归算法设计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1"/>
            <a:ext cx="5715040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递归算法如何转换为非递归算法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7"/>
            <a:ext cx="7215238" cy="9660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对于尾递归，可以用循环递推方法来转换。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对于其他递归，可以用栈模拟执行过程来转换。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在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Hanoi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问题的递归算法中，当移动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6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个盘片时递归次数是多少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523987"/>
            <a:ext cx="5005576" cy="11581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1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2t(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-1)+1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348" y="2857496"/>
            <a:ext cx="6572296" cy="2914557"/>
            <a:chOff x="714348" y="2000246"/>
            <a:chExt cx="6572296" cy="2185917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385671"/>
              <a:ext cx="6143668" cy="180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t(6) = 2t(5) + 1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t(4) + 1 + 2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t(3) + 1 + 2 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t(2) + 1 + 2 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t(1) + 1 + 2 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1 + 2 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=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= 63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714348" y="2000246"/>
              <a:ext cx="357190" cy="785818"/>
            </a:xfrm>
            <a:prstGeom prst="curvedRigh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857232"/>
            <a:ext cx="3786214" cy="98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)=F(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1)+F(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14612" y="3952696"/>
            <a:ext cx="746476" cy="809813"/>
            <a:chOff x="1428728" y="3107398"/>
            <a:chExt cx="746476" cy="607360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428728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908283" y="3107398"/>
              <a:ext cx="266921" cy="311032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59208" y="3940632"/>
            <a:ext cx="769096" cy="821877"/>
            <a:chOff x="2573324" y="3098350"/>
            <a:chExt cx="769096" cy="616408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659282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2573324" y="3098350"/>
              <a:ext cx="292558" cy="320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26873" y="3084069"/>
            <a:ext cx="785686" cy="856563"/>
            <a:chOff x="2040989" y="2455928"/>
            <a:chExt cx="785686" cy="642422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40989" y="2808808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499432" y="2455928"/>
              <a:ext cx="327243" cy="35061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24721" y="3084069"/>
            <a:ext cx="683138" cy="880691"/>
            <a:chOff x="3138837" y="2455928"/>
            <a:chExt cx="683138" cy="660518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38837" y="2826904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3140345" y="2455928"/>
              <a:ext cx="352121" cy="363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910483" y="2705553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7126" y="214291"/>
            <a:ext cx="742958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 分析递归求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Fibonacci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数列时，栈的变化情况？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rot="5400000">
            <a:off x="5041554" y="3801715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6113124" y="3800657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01554" y="4746464"/>
            <a:ext cx="1080000" cy="2117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1843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36289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02805" y="3524251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79297" y="3581842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4876" y="2671143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8596" y="2422442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F(4) =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15074" y="2283404"/>
            <a:ext cx="714380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43372" y="5429265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F(4)=3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8" y="4857760"/>
            <a:ext cx="157163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参数，函数值</a:t>
            </a:r>
            <a:endParaRPr lang="zh-CN" altLang="en-US" sz="160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859497" y="318997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3240715" y="403885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V="1">
            <a:off x="3942389" y="4027690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V="1">
            <a:off x="4526658" y="3186253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3833808" y="2429133"/>
            <a:ext cx="4762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4100281" y="2448148"/>
            <a:ext cx="514812" cy="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0"/>
      <p:bldP spid="75" grpId="0"/>
      <p:bldP spid="76" grpId="0"/>
      <p:bldP spid="77" grpId="0"/>
      <p:bldP spid="78" grpId="0"/>
      <p:bldP spid="79" grpId="0"/>
      <p:bldP spid="94" grpId="0" animBg="1"/>
      <p:bldP spid="94" grpId="1" animBg="1"/>
      <p:bldP spid="96" grpId="0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1071546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递归算法设计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5918" y="2000241"/>
            <a:ext cx="5643602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基于递归数据结构的递归算法设计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71670" y="2786058"/>
            <a:ext cx="5500726" cy="10023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44000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利用递归数据结构的递归特性建立递归模型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编写对应的递归算法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00166" y="571480"/>
            <a:ext cx="7000924" cy="82702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有一个不带表头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的单链表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设计一个递归算法，删除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第一个值为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5786" y="2143116"/>
            <a:ext cx="7429552" cy="13261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8000" tIns="108000" bIns="108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L,x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≡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不做任何事件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			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当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为空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L,x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≡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p=L; L=L-&gt;next;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free(p);	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若首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L,x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≡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	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	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其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他情况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</p:txBody>
      </p:sp>
      <p:grpSp>
        <p:nvGrpSpPr>
          <p:cNvPr id="26" name="组合 7"/>
          <p:cNvGrpSpPr/>
          <p:nvPr/>
        </p:nvGrpSpPr>
        <p:grpSpPr>
          <a:xfrm>
            <a:off x="376506" y="571480"/>
            <a:ext cx="1000100" cy="785817"/>
            <a:chOff x="5703182" y="3835411"/>
            <a:chExt cx="1238250" cy="1236663"/>
          </a:xfrm>
        </p:grpSpPr>
        <p:grpSp>
          <p:nvGrpSpPr>
            <p:cNvPr id="27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2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017196"/>
            <a:ext cx="7500990" cy="434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nb-NO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</a:t>
            </a:r>
            <a:r>
              <a:rPr lang="nb-NO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*&amp;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x)	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*p;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(L!=NULL)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(L-&gt;data==x)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若首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p=L;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L=L-&gt;next;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free(p);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若首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值不为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(L-&gt;next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80979"/>
            <a:ext cx="3929090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5357850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基于递归方法的递归算法设计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8662" y="1500174"/>
            <a:ext cx="7715304" cy="2423747"/>
            <a:chOff x="1142976" y="1071552"/>
            <a:chExt cx="7715304" cy="1817811"/>
          </a:xfrm>
        </p:grpSpPr>
        <p:sp>
          <p:nvSpPr>
            <p:cNvPr id="9" name="TextBox 8"/>
            <p:cNvSpPr txBox="1"/>
            <p:nvPr/>
          </p:nvSpPr>
          <p:spPr>
            <a:xfrm>
              <a:off x="1928794" y="1071552"/>
              <a:ext cx="6929486" cy="26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如何将递归特性不明显的问题转化为递归问题求解</a:t>
              </a:r>
              <a:endParaRPr lang="zh-CN" altLang="en-US" sz="180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976" y="1643056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2214546" y="1571618"/>
              <a:ext cx="5715040" cy="131774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确定问题的形式化描述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确定哪些是大问题，哪些是小问题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确定大、小问题的关系</a:t>
              </a:r>
              <a:endPara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确定特殊（递归结束）情况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5786" y="1951673"/>
            <a:ext cx="7286676" cy="175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解：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个元素）的所有元素的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排序，为大问题。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则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个元素）的所有元素的全排序，为小问题。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999166"/>
            <a:ext cx="5500726" cy="3761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数组含有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，求其全排列。</a:t>
            </a:r>
          </a:p>
        </p:txBody>
      </p:sp>
      <p:grpSp>
        <p:nvGrpSpPr>
          <p:cNvPr id="6" name="组合 7"/>
          <p:cNvGrpSpPr/>
          <p:nvPr/>
        </p:nvGrpSpPr>
        <p:grpSpPr>
          <a:xfrm>
            <a:off x="376506" y="785794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ts val="2400"/>
          </a:lnSpc>
          <a:spcBef>
            <a:spcPts val="0"/>
          </a:spcBef>
          <a:defRPr sz="2000" smtClean="0">
            <a:solidFill>
              <a:srgbClr val="0000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</TotalTime>
  <Words>1131</Words>
  <Application>Microsoft Office PowerPoint</Application>
  <PresentationFormat>全屏显示(4:3)</PresentationFormat>
  <Paragraphs>198</Paragraphs>
  <Slides>15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1082</cp:revision>
  <dcterms:created xsi:type="dcterms:W3CDTF">2004-03-31T23:50:14Z</dcterms:created>
  <dcterms:modified xsi:type="dcterms:W3CDTF">2019-10-07T23:52:58Z</dcterms:modified>
</cp:coreProperties>
</file>