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4"/>
  </p:notesMasterIdLst>
  <p:sldIdLst>
    <p:sldId id="350" r:id="rId2"/>
    <p:sldId id="257" r:id="rId3"/>
    <p:sldId id="343" r:id="rId4"/>
    <p:sldId id="342" r:id="rId5"/>
    <p:sldId id="344" r:id="rId6"/>
    <p:sldId id="347" r:id="rId7"/>
    <p:sldId id="348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13" r:id="rId72"/>
    <p:sldId id="414" r:id="rId7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0000"/>
    <a:srgbClr val="336600"/>
    <a:srgbClr val="996633"/>
    <a:srgbClr val="003300"/>
    <a:srgbClr val="0066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9E8C-BFDA-4996-9B62-9A32106FEA80}" type="datetimeFigureOut">
              <a:rPr lang="zh-CN" altLang="en-US" smtClean="0"/>
              <a:pPr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2EA6-E7A9-43D4-863D-4A11B2B43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B1665-63EF-419B-96F3-957F30F1835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B1665-63EF-419B-96F3-957F30F1835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B1665-63EF-419B-96F3-957F30F18357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B1665-63EF-419B-96F3-957F30F18357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225F2F7-8AD0-4BEA-91DC-61D82E2F5127}" type="slidenum">
              <a:rPr lang="en-US" altLang="zh-CN" smtClean="0"/>
              <a:pPr/>
              <a:t>‹#›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9D06-4B92-4EB8-8B46-E96B01B89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20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</a:t>
            </a:fld>
            <a:r>
              <a:rPr lang="en-US" altLang="zh-CN" smtClean="0"/>
              <a:t>/7</a:t>
            </a:r>
            <a:endParaRPr lang="en-US" altLang="zh-CN"/>
          </a:p>
        </p:txBody>
      </p:sp>
      <p:sp>
        <p:nvSpPr>
          <p:cNvPr id="3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615074" y="2214554"/>
            <a:ext cx="360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5.1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什么是递归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2285984" y="928670"/>
            <a:ext cx="3571900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递归</a:t>
            </a:r>
            <a:r>
              <a:rPr lang="zh-CN" altLang="en-US" sz="3200" b="0" smtClean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15074" y="2999711"/>
            <a:ext cx="360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5.2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栈和递归 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15074" y="3785529"/>
            <a:ext cx="3600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5.3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递归算法的设计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Fibonacci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数列的递归算法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357298"/>
            <a:ext cx="6286544" cy="2291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 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Fibonacci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数列的第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项</a:t>
            </a: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 || n==2)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return(1);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return(</a:t>
            </a:r>
            <a:r>
              <a:rPr lang="pt-BR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Fib1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(n-1)+</a:t>
            </a:r>
            <a:r>
              <a:rPr lang="pt-BR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Fib1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(n-2));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10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00232" y="2714620"/>
            <a:ext cx="43195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请你给出正整数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的定义。</a:t>
            </a:r>
          </a:p>
        </p:txBody>
      </p:sp>
      <p:pic>
        <p:nvPicPr>
          <p:cNvPr id="100358" name="Picture 6" descr="u=2481446627,4183038993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14290"/>
            <a:ext cx="3333750" cy="2371725"/>
          </a:xfrm>
          <a:prstGeom prst="rect">
            <a:avLst/>
          </a:prstGeom>
          <a:noFill/>
        </p:spPr>
      </p:pic>
      <p:grpSp>
        <p:nvGrpSpPr>
          <p:cNvPr id="2" name="组合 5"/>
          <p:cNvGrpSpPr/>
          <p:nvPr/>
        </p:nvGrpSpPr>
        <p:grpSpPr>
          <a:xfrm>
            <a:off x="1643042" y="3929066"/>
            <a:ext cx="4786346" cy="1423396"/>
            <a:chOff x="1643042" y="3929066"/>
            <a:chExt cx="4786346" cy="1423396"/>
          </a:xfrm>
        </p:grpSpPr>
        <p:sp>
          <p:nvSpPr>
            <p:cNvPr id="4" name="下箭头 3"/>
            <p:cNvSpPr/>
            <p:nvPr/>
          </p:nvSpPr>
          <p:spPr>
            <a:xfrm>
              <a:off x="3500430" y="3929066"/>
              <a:ext cx="252000" cy="4680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3042" y="4429132"/>
              <a:ext cx="4786346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是正整数。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如果</a:t>
              </a:r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是正整数，则</a:t>
              </a:r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也是正整数。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11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47813" y="2060575"/>
            <a:ext cx="3452815" cy="17177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180000" r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6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6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6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LinkNode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  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188912"/>
            <a:ext cx="2889241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、数据结构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是递归的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28596" y="958905"/>
            <a:ext cx="806450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些数据结构是递归的。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例如，第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章中介绍过的单链表就是一种递归数据结构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其结点类型声明如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下：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4117972" y="3071810"/>
            <a:ext cx="4168804" cy="430887"/>
            <a:chOff x="4475162" y="3212427"/>
            <a:chExt cx="4168804" cy="430887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7" name="TextBox 6"/>
            <p:cNvSpPr txBox="1"/>
            <p:nvPr/>
          </p:nvSpPr>
          <p:spPr>
            <a:xfrm>
              <a:off x="5429256" y="3212427"/>
              <a:ext cx="3214710" cy="430887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 smtClean="0">
                  <a:ea typeface="楷体" pitchFamily="49" charset="-122"/>
                  <a:cs typeface="Times New Roman" pitchFamily="18" charset="0"/>
                </a:rPr>
                <a:t>指向同类型结点的指针</a:t>
              </a:r>
              <a:endParaRPr lang="zh-CN" altLang="en-US" sz="22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0800000">
              <a:off x="4475162" y="3427411"/>
              <a:ext cx="1000132" cy="1588"/>
            </a:xfrm>
            <a:prstGeom prst="straightConnector1">
              <a:avLst/>
            </a:prstGeom>
            <a:ln w="34925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1"/>
          <p:cNvGrpSpPr/>
          <p:nvPr/>
        </p:nvGrpSpPr>
        <p:grpSpPr>
          <a:xfrm>
            <a:off x="2285984" y="4214818"/>
            <a:ext cx="1857388" cy="996236"/>
            <a:chOff x="2285984" y="4214818"/>
            <a:chExt cx="1857388" cy="996236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285984" y="4786322"/>
              <a:ext cx="1857388" cy="4247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递归数据结构 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071802" y="4214818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12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92275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23361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13055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671888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01186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55320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716463" y="2036277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01389" name="Arc 13"/>
          <p:cNvSpPr>
            <a:spLocks/>
          </p:cNvSpPr>
          <p:nvPr/>
        </p:nvSpPr>
        <p:spPr bwMode="auto">
          <a:xfrm>
            <a:off x="1763713" y="174783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03350" y="1387475"/>
            <a:ext cx="43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555875" y="2322513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997325" y="2322513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5437188" y="2322513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827088" y="333375"/>
            <a:ext cx="4392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带头结点单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链表示意图</a:t>
            </a:r>
          </a:p>
        </p:txBody>
      </p:sp>
      <p:grpSp>
        <p:nvGrpSpPr>
          <p:cNvPr id="2" name="组合 24"/>
          <p:cNvGrpSpPr/>
          <p:nvPr/>
        </p:nvGrpSpPr>
        <p:grpSpPr>
          <a:xfrm>
            <a:off x="2285206" y="1212163"/>
            <a:ext cx="4680748" cy="726969"/>
            <a:chOff x="2285206" y="1212163"/>
            <a:chExt cx="4680748" cy="726969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2428860" y="1212163"/>
              <a:ext cx="45370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以</a:t>
              </a:r>
              <a:r>
                <a:rPr kumimoji="1"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为首结点指针的“大”单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链表</a:t>
              </a:r>
            </a:p>
          </p:txBody>
        </p:sp>
        <p:sp>
          <p:nvSpPr>
            <p:cNvPr id="101398" name="AutoShape 22"/>
            <p:cNvSpPr>
              <a:spLocks/>
            </p:cNvSpPr>
            <p:nvPr/>
          </p:nvSpPr>
          <p:spPr bwMode="auto">
            <a:xfrm rot="16200000">
              <a:off x="4516438" y="-508000"/>
              <a:ext cx="215900" cy="4678363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2357422" y="2707482"/>
            <a:ext cx="5340373" cy="619363"/>
            <a:chOff x="2357422" y="2707482"/>
            <a:chExt cx="5340373" cy="619363"/>
          </a:xfrm>
        </p:grpSpPr>
        <p:sp>
          <p:nvSpPr>
            <p:cNvPr id="101397" name="AutoShape 21"/>
            <p:cNvSpPr>
              <a:spLocks/>
            </p:cNvSpPr>
            <p:nvPr/>
          </p:nvSpPr>
          <p:spPr bwMode="auto">
            <a:xfrm rot="5400000">
              <a:off x="4968876" y="1016000"/>
              <a:ext cx="215900" cy="3598863"/>
            </a:xfrm>
            <a:prstGeom prst="rightBrace">
              <a:avLst>
                <a:gd name="adj1" fmla="val 138909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357422" y="2957513"/>
              <a:ext cx="53403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以</a:t>
              </a:r>
              <a:r>
                <a:rPr kumimoji="1"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L-&gt;</a:t>
              </a:r>
              <a:r>
                <a:rPr kumimoji="1" lang="en-US" altLang="zh-CN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为首结点指针的“小”单</a:t>
              </a:r>
              <a:r>
                <a:rPr kumimoji="1"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链表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555875" y="3644898"/>
            <a:ext cx="3887788" cy="946150"/>
            <a:chOff x="1610" y="2296"/>
            <a:chExt cx="2449" cy="596"/>
          </a:xfrm>
        </p:grpSpPr>
        <p:sp>
          <p:nvSpPr>
            <p:cNvPr id="101401" name="AutoShape 25"/>
            <p:cNvSpPr>
              <a:spLocks noChangeArrowheads="1"/>
            </p:cNvSpPr>
            <p:nvPr/>
          </p:nvSpPr>
          <p:spPr bwMode="auto">
            <a:xfrm>
              <a:off x="2653" y="2296"/>
              <a:ext cx="227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1610" y="2659"/>
              <a:ext cx="24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3366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体现</a:t>
              </a:r>
              <a:r>
                <a:rPr lang="zh-CN" altLang="en-US" sz="1800" smtClean="0">
                  <a:solidFill>
                    <a:srgbClr val="3366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出这种单链表的</a:t>
              </a:r>
              <a:r>
                <a:rPr lang="zh-CN" altLang="en-US" sz="1800" dirty="0">
                  <a:solidFill>
                    <a:srgbClr val="3366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递归性。</a:t>
              </a: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2000232" y="5000636"/>
            <a:ext cx="4811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思考：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如果</a:t>
            </a:r>
            <a:r>
              <a:rPr lang="zh-CN" altLang="en-US" sz="180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带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有头结点又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会怎样呢？？？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13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45820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的塔座，在塔座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上有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个直径各不相同，从小到大依次编号为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的盘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片。要求将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塔座上的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个盘片移到塔座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14290"/>
            <a:ext cx="3535357" cy="453183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、问题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的求解方法是递归的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6626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643050"/>
            <a:ext cx="2552700" cy="2552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400050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移动规则：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4500570"/>
            <a:ext cx="6572296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每次只能移动一个盘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片；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盘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片可以插在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中任一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塔座上；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任何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时候都不能将一个较大的盘片放在较小的盘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片上方。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14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3700" y="4198957"/>
            <a:ext cx="2606664" cy="515927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57620" y="3741757"/>
            <a:ext cx="5000660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72000"/>
          <a:lstStyle/>
          <a:p>
            <a:pPr algn="just" eaLnBrk="0" hangingPunct="0">
              <a:lnSpc>
                <a:spcPct val="126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move(n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):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个圆盘从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移到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778119" y="4321195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4213" y="4095769"/>
            <a:ext cx="6264275" cy="2032000"/>
            <a:chOff x="431" y="795"/>
            <a:chExt cx="3946" cy="1280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31" y="1842"/>
              <a:ext cx="39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“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大问题”转化为若干个“小问题”求解</a:t>
              </a: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016" y="1248"/>
              <a:ext cx="232" cy="641"/>
            </a:xfrm>
            <a:custGeom>
              <a:avLst/>
              <a:gdLst/>
              <a:ahLst/>
              <a:cxnLst>
                <a:cxn ang="0">
                  <a:pos x="232" y="641"/>
                </a:cxn>
                <a:cxn ang="0">
                  <a:pos x="0" y="0"/>
                </a:cxn>
              </a:cxnLst>
              <a:rect l="0" t="0" r="r" b="b"/>
              <a:pathLst>
                <a:path w="232" h="641">
                  <a:moveTo>
                    <a:pt x="232" y="641"/>
                  </a:moveTo>
                  <a:lnTo>
                    <a:pt x="0" y="0"/>
                  </a:lnTo>
                </a:path>
              </a:pathLst>
            </a:custGeom>
            <a:ln w="19050">
              <a:headEnd type="none" w="med" len="med"/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2565" y="795"/>
              <a:ext cx="241" cy="1065"/>
            </a:xfrm>
            <a:custGeom>
              <a:avLst/>
              <a:gdLst/>
              <a:ahLst/>
              <a:cxnLst>
                <a:cxn ang="0">
                  <a:pos x="241" y="1065"/>
                </a:cxn>
                <a:cxn ang="0">
                  <a:pos x="0" y="0"/>
                </a:cxn>
              </a:cxnLst>
              <a:rect l="0" t="0" r="r" b="b"/>
              <a:pathLst>
                <a:path w="241" h="1065">
                  <a:moveTo>
                    <a:pt x="241" y="1065"/>
                  </a:moveTo>
                  <a:lnTo>
                    <a:pt x="0" y="0"/>
                  </a:lnTo>
                </a:path>
              </a:pathLst>
            </a:custGeom>
            <a:ln w="19050">
              <a:headEnd type="none" w="med" len="med"/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957" y="1269"/>
              <a:ext cx="256" cy="582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56" y="0"/>
                </a:cxn>
              </a:cxnLst>
              <a:rect l="0" t="0" r="r" b="b"/>
              <a:pathLst>
                <a:path w="256" h="582">
                  <a:moveTo>
                    <a:pt x="0" y="582"/>
                  </a:moveTo>
                  <a:lnTo>
                    <a:pt x="256" y="0"/>
                  </a:lnTo>
                </a:path>
              </a:pathLst>
            </a:custGeom>
            <a:ln w="19050">
              <a:headEnd type="none" w="med" len="med"/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8596" y="42860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Hanoi(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表示将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上。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071546"/>
            <a:ext cx="2552700" cy="25527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143240" y="141659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x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00430" y="1643050"/>
            <a:ext cx="357190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14298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y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6380" y="16309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z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4475856" y="1404029"/>
            <a:ext cx="263727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</p:cNvCxnSpPr>
          <p:nvPr/>
        </p:nvCxnSpPr>
        <p:spPr>
          <a:xfrm rot="5400000">
            <a:off x="5291322" y="1933743"/>
            <a:ext cx="204431" cy="2143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15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81020" y="2428868"/>
            <a:ext cx="5500726" cy="10537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72000" bIns="10800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fun(1)=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(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   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*fun(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     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(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      </a:t>
            </a:r>
          </a:p>
        </p:txBody>
      </p:sp>
      <p:sp>
        <p:nvSpPr>
          <p:cNvPr id="12291" name="Text Box 3" descr="信纸"/>
          <p:cNvSpPr txBox="1">
            <a:spLocks noChangeArrowheads="1"/>
          </p:cNvSpPr>
          <p:nvPr/>
        </p:nvSpPr>
        <p:spPr bwMode="auto">
          <a:xfrm>
            <a:off x="395288" y="333375"/>
            <a:ext cx="2890828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lg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72000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5.1.3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递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归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模型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8104216" cy="78483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模型是递归算法的抽象，它反映一个递归问题的递归结构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，递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算法对应的递归模型如下：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481746" y="2500306"/>
            <a:ext cx="1460482" cy="42633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递归出口</a:t>
            </a:r>
            <a:endParaRPr lang="zh-CN" altLang="en-US" sz="1800" dirty="0">
              <a:latin typeface="方正启体简体" pitchFamily="65" charset="-122"/>
              <a:ea typeface="方正启体简体" pitchFamily="65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184" y="3057375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递归体</a:t>
            </a:r>
            <a:endParaRPr lang="zh-CN" altLang="en-US" sz="1800" dirty="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04866" y="3954479"/>
            <a:ext cx="71961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一般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地，一个递归模型是由</a:t>
            </a: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递归出口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0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递归体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部分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组成。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4454545"/>
            <a:ext cx="6072230" cy="91307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递归出口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确定递归到何时结束。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递归体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确定递归求解时的递推关系。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16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285860"/>
            <a:ext cx="7572428" cy="128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</a:t>
            </a:r>
            <a:r>
              <a:rPr kumimoji="1" lang="en-US" altLang="zh-CN" sz="1800" baseline="-300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kumimoji="1" lang="en-US" altLang="zh-CN" sz="1800" i="1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kumimoji="1" lang="en-US" altLang="zh-CN" sz="1800" dirty="0" smtClean="0">
              <a:solidFill>
                <a:srgbClr val="33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800" baseline="-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18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baseline="-30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均为常量，有些递归问题可能有几个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递归出口。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17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63558" y="420688"/>
            <a:ext cx="71072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体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800" i="1" baseline="-300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800" i="1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800" i="1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800" i="1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800" i="1" baseline="-300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baseline="-300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180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1800" baseline="-30000" dirty="0" err="1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i="1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baseline="-300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1800" dirty="0">
              <a:solidFill>
                <a:srgbClr val="33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717299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是一个非递归函数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1463042" y="1537299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组合 18"/>
          <p:cNvGrpSpPr/>
          <p:nvPr/>
        </p:nvGrpSpPr>
        <p:grpSpPr>
          <a:xfrm>
            <a:off x="500034" y="2786058"/>
            <a:ext cx="8208963" cy="1871663"/>
            <a:chOff x="500034" y="3143248"/>
            <a:chExt cx="8208963" cy="1871663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228822" y="3216273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00034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200" i="1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22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723997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200" i="1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2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100484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zh-CN" sz="22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76522" y="4511673"/>
              <a:ext cx="9366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292197" y="3719511"/>
              <a:ext cx="1008063" cy="720725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371697" y="3863973"/>
              <a:ext cx="215900" cy="50323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194022" y="3703636"/>
              <a:ext cx="1054100" cy="774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488"/>
                </a:cxn>
              </a:cxnLst>
              <a:rect l="0" t="0" r="r" b="b"/>
              <a:pathLst>
                <a:path w="664" h="488">
                  <a:moveTo>
                    <a:pt x="0" y="0"/>
                  </a:moveTo>
                  <a:lnTo>
                    <a:pt x="664" y="488"/>
                  </a:ln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756247" y="3143248"/>
              <a:ext cx="201612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</a:rPr>
                <a:t>大问题求解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6692872" y="3790948"/>
              <a:ext cx="215900" cy="504825"/>
            </a:xfrm>
            <a:prstGeom prst="downArrow">
              <a:avLst>
                <a:gd name="adj1" fmla="val 50000"/>
                <a:gd name="adj2" fmla="val 58456"/>
              </a:avLst>
            </a:prstGeom>
            <a:ln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324447" y="4511673"/>
              <a:ext cx="33845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</a:rPr>
                <a:t>若干个相似子问题求解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0892" y="378619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转化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1" name="右大括号 20"/>
          <p:cNvSpPr/>
          <p:nvPr/>
        </p:nvSpPr>
        <p:spPr>
          <a:xfrm rot="5400000">
            <a:off x="5679289" y="678637"/>
            <a:ext cx="214314" cy="1571636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500694" y="164305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常量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18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5720" y="1428736"/>
            <a:ext cx="8686800" cy="9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一个不能或不好直接求解的“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大问题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”转化成一个或几个“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”来解决；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把这些“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”进一步分解成更小的“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解决。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485775"/>
            <a:ext cx="1749407" cy="43088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递归</a:t>
            </a:r>
            <a:r>
              <a:rPr kumimoji="1"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思路</a:t>
            </a:r>
            <a:endParaRPr lang="zh-CN" altLang="en-US" sz="2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4357694"/>
            <a:ext cx="842968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         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注意：</a:t>
            </a:r>
            <a:r>
              <a:rPr kumimoji="1"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其递归分解不是随意的分解，递归分解要</a:t>
            </a:r>
            <a:r>
              <a:rPr kumimoji="1"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保证“大问题”与“小问题”相似</a:t>
            </a:r>
            <a:r>
              <a:rPr kumimoji="1"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，即求解过程与环境都相似。 </a:t>
            </a:r>
            <a:endParaRPr lang="zh-CN" altLang="en-US" sz="180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714348" y="2786058"/>
            <a:ext cx="7858180" cy="1155150"/>
            <a:chOff x="714348" y="2786058"/>
            <a:chExt cx="7858180" cy="1155150"/>
          </a:xfrm>
        </p:grpSpPr>
        <p:sp>
          <p:nvSpPr>
            <p:cNvPr id="7" name="TextBox 6"/>
            <p:cNvSpPr txBox="1"/>
            <p:nvPr/>
          </p:nvSpPr>
          <p:spPr>
            <a:xfrm>
              <a:off x="714348" y="3571876"/>
              <a:ext cx="7858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每个“小问题”都可以直接解决（此时分解到递归出口）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857620" y="2786058"/>
              <a:ext cx="285752" cy="64294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1934" y="285749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直到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19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28596" y="2424350"/>
            <a:ext cx="7772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在定义一个过程或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函数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时，出现直接或者间接调用自己的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成分，称之为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递归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285720" y="1352780"/>
            <a:ext cx="3214710" cy="51473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5.1.1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递</a:t>
            </a:r>
            <a:r>
              <a:rPr kumimoji="1"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归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的定义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3424482"/>
            <a:ext cx="4643470" cy="86177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若直接调用自己，称之为</a:t>
            </a:r>
            <a:r>
              <a:rPr kumimoji="1"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直接递归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4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若间接调用自己，称之为</a:t>
            </a:r>
            <a:r>
              <a:rPr kumimoji="1"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间接递归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4424614"/>
            <a:ext cx="6215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buBlip>
                <a:blip r:embed="rId5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如果一个递归过程或递归函数中递归调用语句是最后一条执行语句，则称这种递归调用为</a:t>
            </a:r>
            <a:r>
              <a:rPr lang="zh-CN" altLang="zh-CN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尾递归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</a:t>
            </a:fld>
            <a:r>
              <a:rPr lang="en-US" altLang="zh-CN" smtClean="0"/>
              <a:t>/7</a:t>
            </a:r>
            <a:endParaRPr lang="en-US" altLang="zh-CN"/>
          </a:p>
        </p:txBody>
      </p:sp>
      <p:sp>
        <p:nvSpPr>
          <p:cNvPr id="7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428860" y="357166"/>
            <a:ext cx="3600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5.1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什么是递归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例如，统计全国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GDP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868" y="1416594"/>
            <a:ext cx="2714644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国家统计局（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GDP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42"/>
          <p:cNvGrpSpPr/>
          <p:nvPr/>
        </p:nvGrpSpPr>
        <p:grpSpPr>
          <a:xfrm>
            <a:off x="428596" y="4071942"/>
            <a:ext cx="3643338" cy="1033169"/>
            <a:chOff x="428596" y="4071942"/>
            <a:chExt cx="3643338" cy="1033169"/>
          </a:xfrm>
        </p:grpSpPr>
        <p:sp>
          <p:nvSpPr>
            <p:cNvPr id="8" name="TextBox 7"/>
            <p:cNvSpPr txBox="1"/>
            <p:nvPr/>
          </p:nvSpPr>
          <p:spPr>
            <a:xfrm>
              <a:off x="428596" y="4643446"/>
              <a:ext cx="1928826" cy="369332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某企业（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GDP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64" y="464344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1250133" y="4179099"/>
              <a:ext cx="571504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2678893" y="4107661"/>
              <a:ext cx="714380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41"/>
          <p:cNvGrpSpPr/>
          <p:nvPr/>
        </p:nvGrpSpPr>
        <p:grpSpPr>
          <a:xfrm>
            <a:off x="500034" y="3041666"/>
            <a:ext cx="7358114" cy="991875"/>
            <a:chOff x="500034" y="3041666"/>
            <a:chExt cx="7358114" cy="991875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876"/>
              <a:ext cx="3000396" cy="369332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海淀区统计局（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GDP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3372" y="35464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826110" y="3113104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536149" y="31535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86578" y="35718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5072066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6536545" y="31789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33"/>
          <p:cNvGrpSpPr/>
          <p:nvPr/>
        </p:nvGrpSpPr>
        <p:grpSpPr>
          <a:xfrm>
            <a:off x="1214414" y="1785926"/>
            <a:ext cx="7286676" cy="1247483"/>
            <a:chOff x="1214414" y="1785926"/>
            <a:chExt cx="7286676" cy="1247483"/>
          </a:xfrm>
        </p:grpSpPr>
        <p:sp>
          <p:nvSpPr>
            <p:cNvPr id="4" name="TextBox 3"/>
            <p:cNvSpPr txBox="1"/>
            <p:nvPr/>
          </p:nvSpPr>
          <p:spPr>
            <a:xfrm>
              <a:off x="1214414" y="2571744"/>
              <a:ext cx="2357454" cy="369332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北京统计局（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GDP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14876" y="2571744"/>
              <a:ext cx="2428892" cy="369332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上海统计局（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GDP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527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3357554" y="1785926"/>
              <a:ext cx="785818" cy="78581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H="1">
              <a:off x="4929190" y="1928802"/>
              <a:ext cx="785818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988060" y="1793864"/>
              <a:ext cx="2071702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40"/>
          <p:cNvGrpSpPr/>
          <p:nvPr/>
        </p:nvGrpSpPr>
        <p:grpSpPr>
          <a:xfrm>
            <a:off x="642910" y="5144306"/>
            <a:ext cx="1500198" cy="797166"/>
            <a:chOff x="642910" y="5144306"/>
            <a:chExt cx="1500198" cy="797166"/>
          </a:xfrm>
        </p:grpSpPr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214414" y="5357826"/>
              <a:ext cx="428628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2910" y="557214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递归出口</a:t>
              </a:r>
              <a:endPara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22" name="组合 38"/>
          <p:cNvGrpSpPr/>
          <p:nvPr/>
        </p:nvGrpSpPr>
        <p:grpSpPr>
          <a:xfrm>
            <a:off x="4286248" y="785794"/>
            <a:ext cx="1143008" cy="584440"/>
            <a:chOff x="4000496" y="702214"/>
            <a:chExt cx="1143008" cy="584440"/>
          </a:xfrm>
        </p:grpSpPr>
        <p:cxnSp>
          <p:nvCxnSpPr>
            <p:cNvPr id="32" name="直接箭头连接符 31"/>
            <p:cNvCxnSpPr/>
            <p:nvPr/>
          </p:nvCxnSpPr>
          <p:spPr>
            <a:xfrm rot="5400000">
              <a:off x="4429124" y="114298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0496" y="70221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大问题</a:t>
              </a:r>
              <a:endPara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24" name="组合 45"/>
          <p:cNvGrpSpPr/>
          <p:nvPr/>
        </p:nvGrpSpPr>
        <p:grpSpPr>
          <a:xfrm>
            <a:off x="1142976" y="1714488"/>
            <a:ext cx="3357586" cy="1785950"/>
            <a:chOff x="1142976" y="1714488"/>
            <a:chExt cx="3357586" cy="178595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1678761" y="2178835"/>
              <a:ext cx="357190" cy="28575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42976" y="1714488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小问题</a:t>
              </a:r>
              <a:endParaRPr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000232" y="2143116"/>
              <a:ext cx="2500330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785786" y="2786058"/>
              <a:ext cx="1214446" cy="21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20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3368675" cy="8078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44000" rIns="108000" bIns="144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6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600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6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16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6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600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6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600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00178" y="2932885"/>
            <a:ext cx="1314434" cy="2579507"/>
          </a:xfrm>
          <a:prstGeom prst="rect">
            <a:avLst/>
          </a:prstGeom>
          <a:ln>
            <a:noFill/>
            <a:headEnd/>
            <a:tailEnd type="none" w="lg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kumimoji="1" lang="en-US" altLang="zh-CN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6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16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r>
              <a:rPr kumimoji="1" lang="en-US" altLang="zh-CN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2285185"/>
            <a:ext cx="388937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8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分解过程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42988" y="452438"/>
            <a:ext cx="5616575" cy="3139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为了讨论方便，简化上述递归模型为：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21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53440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遇到</a:t>
            </a:r>
            <a:r>
              <a:rPr kumimoji="1"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kumimoji="1" lang="zh-CN" altLang="en-US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发生“质变”，即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原递归问题便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转化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成可以直接求解的问题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r>
              <a:rPr kumimoji="1" lang="zh-CN" altLang="en-US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kumimoji="1" lang="zh-CN" altLang="en-US" sz="1800" dirty="0">
              <a:solidFill>
                <a:srgbClr val="00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08175" y="1428736"/>
            <a:ext cx="2949577" cy="3558818"/>
          </a:xfrm>
          <a:prstGeom prst="rect">
            <a:avLst/>
          </a:prstGeom>
          <a:ln>
            <a:noFill/>
            <a:headEnd/>
            <a:tailEnd type="none" w="lg" len="lg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kumimoji="1" lang="en-US" altLang="zh-CN" sz="16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kumimoji="1" lang="en-US" altLang="zh-CN" sz="16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altLang="zh-CN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1600" i="1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600" baseline="-250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16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6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800"/>
              </a:lnSpc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</a:pPr>
            <a:r>
              <a:rPr kumimoji="1" lang="en-US" altLang="zh-CN" sz="16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6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6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16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6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6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5314938"/>
            <a:ext cx="7848600" cy="72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这样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8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便计算出来了，因此递归的执行过程由</a:t>
            </a:r>
            <a:r>
              <a:rPr kumimoji="1"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分解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求</a:t>
            </a:r>
            <a:r>
              <a:rPr kumimoji="1" lang="zh-CN" altLang="en-US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两部分构成。 </a:t>
            </a:r>
            <a:endParaRPr kumimoji="1" lang="zh-CN" altLang="en-US" sz="18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22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28596" y="500042"/>
            <a:ext cx="43180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fun(5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5!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过程如下：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10096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fun(5)</a:t>
            </a:r>
          </a:p>
        </p:txBody>
      </p:sp>
      <p:grpSp>
        <p:nvGrpSpPr>
          <p:cNvPr id="2" name="组合 32"/>
          <p:cNvGrpSpPr/>
          <p:nvPr/>
        </p:nvGrpSpPr>
        <p:grpSpPr>
          <a:xfrm>
            <a:off x="3414713" y="4725988"/>
            <a:ext cx="1728787" cy="737632"/>
            <a:chOff x="3414713" y="4725988"/>
            <a:chExt cx="1728787" cy="737632"/>
          </a:xfrm>
        </p:grpSpPr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283075" y="4725988"/>
              <a:ext cx="0" cy="288925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414713" y="5094288"/>
              <a:ext cx="17287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递归出口</a:t>
              </a: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1474788" y="1700213"/>
            <a:ext cx="1081087" cy="874157"/>
            <a:chOff x="1474788" y="1700213"/>
            <a:chExt cx="1081087" cy="874157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46225" y="2205038"/>
              <a:ext cx="1009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fun(4)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474788" y="1700213"/>
              <a:ext cx="360362" cy="504825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9"/>
          <p:cNvGrpSpPr/>
          <p:nvPr/>
        </p:nvGrpSpPr>
        <p:grpSpPr>
          <a:xfrm>
            <a:off x="2051050" y="2636838"/>
            <a:ext cx="1081088" cy="729694"/>
            <a:chOff x="2051050" y="2636838"/>
            <a:chExt cx="1081088" cy="729694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122488" y="2997200"/>
              <a:ext cx="1009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fun(3)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051050" y="2636838"/>
              <a:ext cx="287337" cy="360363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30"/>
          <p:cNvGrpSpPr/>
          <p:nvPr/>
        </p:nvGrpSpPr>
        <p:grpSpPr>
          <a:xfrm>
            <a:off x="2644775" y="3441700"/>
            <a:ext cx="1208088" cy="645557"/>
            <a:chOff x="2644775" y="3441700"/>
            <a:chExt cx="1208088" cy="645557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43213" y="3717925"/>
              <a:ext cx="1009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fun(2)</a:t>
              </a:r>
            </a:p>
          </p:txBody>
        </p:sp>
        <p:sp>
          <p:nvSpPr>
            <p:cNvPr id="17426" name="Freeform 18"/>
            <p:cNvSpPr>
              <a:spLocks/>
            </p:cNvSpPr>
            <p:nvPr/>
          </p:nvSpPr>
          <p:spPr bwMode="auto">
            <a:xfrm>
              <a:off x="2644775" y="3441700"/>
              <a:ext cx="266700" cy="327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06"/>
                </a:cxn>
              </a:cxnLst>
              <a:rect l="0" t="0" r="r" b="b"/>
              <a:pathLst>
                <a:path w="168" h="206">
                  <a:moveTo>
                    <a:pt x="0" y="0"/>
                  </a:moveTo>
                  <a:lnTo>
                    <a:pt x="168" y="206"/>
                  </a:ln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31"/>
          <p:cNvGrpSpPr/>
          <p:nvPr/>
        </p:nvGrpSpPr>
        <p:grpSpPr>
          <a:xfrm>
            <a:off x="3357554" y="4143380"/>
            <a:ext cx="1717684" cy="591577"/>
            <a:chOff x="3357554" y="4143380"/>
            <a:chExt cx="1717684" cy="591577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706813" y="4365625"/>
              <a:ext cx="13684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fun(1)=1</a:t>
              </a:r>
            </a:p>
          </p:txBody>
        </p:sp>
        <p:sp>
          <p:nvSpPr>
            <p:cNvPr id="17427" name="Freeform 19"/>
            <p:cNvSpPr>
              <a:spLocks/>
            </p:cNvSpPr>
            <p:nvPr/>
          </p:nvSpPr>
          <p:spPr bwMode="auto">
            <a:xfrm>
              <a:off x="3357554" y="4143380"/>
              <a:ext cx="350845" cy="293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155"/>
                </a:cxn>
              </a:cxnLst>
              <a:rect l="0" t="0" r="r" b="b"/>
              <a:pathLst>
                <a:path w="235" h="155">
                  <a:moveTo>
                    <a:pt x="0" y="0"/>
                  </a:moveTo>
                  <a:lnTo>
                    <a:pt x="235" y="155"/>
                  </a:ln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33"/>
          <p:cNvGrpSpPr/>
          <p:nvPr/>
        </p:nvGrpSpPr>
        <p:grpSpPr>
          <a:xfrm>
            <a:off x="611188" y="1700213"/>
            <a:ext cx="2663825" cy="3241675"/>
            <a:chOff x="611188" y="1700213"/>
            <a:chExt cx="2663825" cy="3241675"/>
          </a:xfrm>
        </p:grpSpPr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611188" y="1700213"/>
              <a:ext cx="2663825" cy="3241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 rot="3148606">
              <a:off x="520700" y="3159125"/>
              <a:ext cx="17287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分解过程</a:t>
              </a:r>
            </a:p>
          </p:txBody>
        </p:sp>
      </p:grpSp>
      <p:grpSp>
        <p:nvGrpSpPr>
          <p:cNvPr id="8" name="组合 34"/>
          <p:cNvGrpSpPr/>
          <p:nvPr/>
        </p:nvGrpSpPr>
        <p:grpSpPr>
          <a:xfrm>
            <a:off x="4930775" y="3789363"/>
            <a:ext cx="1498613" cy="647699"/>
            <a:chOff x="4930775" y="3789363"/>
            <a:chExt cx="1498613" cy="647699"/>
          </a:xfrm>
        </p:grpSpPr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5003800" y="3789363"/>
              <a:ext cx="14255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fun(2)=2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V="1">
              <a:off x="4930775" y="4149725"/>
              <a:ext cx="360363" cy="287337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9" name="组合 35"/>
          <p:cNvGrpSpPr/>
          <p:nvPr/>
        </p:nvGrpSpPr>
        <p:grpSpPr>
          <a:xfrm>
            <a:off x="5435600" y="2925763"/>
            <a:ext cx="1565292" cy="863599"/>
            <a:chOff x="5435600" y="2925763"/>
            <a:chExt cx="1565292" cy="863599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5435600" y="2925763"/>
              <a:ext cx="156529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fun(3)=6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5580063" y="3429000"/>
              <a:ext cx="431800" cy="36036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36"/>
          <p:cNvGrpSpPr/>
          <p:nvPr/>
        </p:nvGrpSpPr>
        <p:grpSpPr>
          <a:xfrm>
            <a:off x="6011862" y="2133600"/>
            <a:ext cx="1489095" cy="792162"/>
            <a:chOff x="6011862" y="2133600"/>
            <a:chExt cx="1489095" cy="792162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011862" y="2133600"/>
              <a:ext cx="148909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fun(4)=24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360363" cy="36036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37"/>
          <p:cNvGrpSpPr/>
          <p:nvPr/>
        </p:nvGrpSpPr>
        <p:grpSpPr>
          <a:xfrm>
            <a:off x="6286512" y="1268413"/>
            <a:ext cx="1741476" cy="865187"/>
            <a:chOff x="6286512" y="1268413"/>
            <a:chExt cx="1741476" cy="865187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6286512" y="1268413"/>
              <a:ext cx="1741476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fun(5)=120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6804025" y="1773238"/>
              <a:ext cx="287338" cy="36036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38"/>
          <p:cNvGrpSpPr/>
          <p:nvPr/>
        </p:nvGrpSpPr>
        <p:grpSpPr>
          <a:xfrm>
            <a:off x="5435600" y="1917700"/>
            <a:ext cx="2519363" cy="3095625"/>
            <a:chOff x="5435600" y="1917700"/>
            <a:chExt cx="2519363" cy="3095625"/>
          </a:xfrm>
        </p:grpSpPr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5435600" y="1917700"/>
              <a:ext cx="2519363" cy="30956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 rot="18713651">
              <a:off x="6281738" y="3448050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求值过程</a:t>
              </a: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23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71538" y="1000108"/>
            <a:ext cx="6643734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F(1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F(2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)=F(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1)+F(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&gt;2   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F(6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=  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5712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对于复杂的递归问题，在求解时需要进行</a:t>
            </a:r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多次分解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求值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365123" y="2214554"/>
            <a:ext cx="7350149" cy="4122897"/>
            <a:chOff x="365123" y="2214554"/>
            <a:chExt cx="7350149" cy="4122897"/>
          </a:xfrm>
        </p:grpSpPr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539356" y="26397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F(6)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365123" y="595139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1595677" y="595139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3103709" y="50993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4334264" y="5099356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977384" y="5129517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075232" y="5153645"/>
              <a:ext cx="683138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1560992" y="4280495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F(4)</a:t>
              </a:r>
            </a:p>
          </p:txBody>
        </p:sp>
        <p:sp>
          <p:nvSpPr>
            <p:cNvPr id="55312" name="Text Box 16"/>
            <p:cNvSpPr txBox="1">
              <a:spLocks noChangeArrowheads="1"/>
            </p:cNvSpPr>
            <p:nvPr/>
          </p:nvSpPr>
          <p:spPr bwMode="auto">
            <a:xfrm>
              <a:off x="3715971" y="4277479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5322024" y="5114436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6552579" y="5114436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F(1)</a:t>
              </a: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5934285" y="4292559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F(3)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7032133" y="4316688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F(2)</a:t>
              </a:r>
            </a:p>
          </p:txBody>
        </p:sp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643759" y="3527987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F(5)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6517894" y="3443537"/>
              <a:ext cx="683139" cy="38605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F(4)</a:t>
              </a:r>
            </a:p>
          </p:txBody>
        </p:sp>
        <p:sp>
          <p:nvSpPr>
            <p:cNvPr id="55341" name="Text Box 45"/>
            <p:cNvSpPr txBox="1">
              <a:spLocks noChangeArrowheads="1"/>
            </p:cNvSpPr>
            <p:nvPr/>
          </p:nvSpPr>
          <p:spPr bwMode="auto">
            <a:xfrm>
              <a:off x="5143504" y="2214554"/>
              <a:ext cx="1915201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求得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F(6)=8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86182" y="5896293"/>
              <a:ext cx="2214578" cy="369332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一颗递归树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>
              <a:off x="4523726" y="2458188"/>
              <a:ext cx="360000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3186084" y="2956189"/>
              <a:ext cx="1346523" cy="569089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auto">
            <a:xfrm>
              <a:off x="1974832" y="3891388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1298552" y="4651384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751888" y="5534040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906474" y="5518688"/>
              <a:ext cx="266921" cy="414709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1416624" y="4669388"/>
              <a:ext cx="327243" cy="467490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0" y="310"/>
                </a:cxn>
              </a:cxnLst>
              <a:rect l="0" t="0" r="r" b="b"/>
              <a:pathLst>
                <a:path w="217" h="310">
                  <a:moveTo>
                    <a:pt x="217" y="0"/>
                  </a:moveTo>
                  <a:lnTo>
                    <a:pt x="0" y="310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2161405" y="3924322"/>
              <a:ext cx="717823" cy="369468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245"/>
                </a:cxn>
              </a:cxnLst>
              <a:rect l="0" t="0" r="r" b="b"/>
              <a:pathLst>
                <a:path w="476" h="245">
                  <a:moveTo>
                    <a:pt x="476" y="0"/>
                  </a:moveTo>
                  <a:lnTo>
                    <a:pt x="0" y="245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156912" y="3928106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ln>
              <a:solidFill>
                <a:srgbClr val="FF00FF"/>
              </a:solidFill>
              <a:headEnd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3441692" y="4676784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4231694" y="4679436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5092144" y="3039014"/>
              <a:ext cx="1458922" cy="512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3613710" y="4668846"/>
              <a:ext cx="291050" cy="419233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278"/>
                </a:cxn>
              </a:cxnLst>
              <a:rect l="0" t="0" r="r" b="b"/>
              <a:pathLst>
                <a:path w="193" h="278">
                  <a:moveTo>
                    <a:pt x="193" y="0"/>
                  </a:moveTo>
                  <a:lnTo>
                    <a:pt x="0" y="278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4381584" y="4684198"/>
              <a:ext cx="292558" cy="4267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3329820" y="3883028"/>
              <a:ext cx="678614" cy="3634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0" y="241"/>
                </a:cxn>
              </a:cxnLst>
              <a:rect l="0" t="0" r="r" b="b"/>
              <a:pathLst>
                <a:path w="450" h="241">
                  <a:moveTo>
                    <a:pt x="0" y="0"/>
                  </a:moveTo>
                  <a:lnTo>
                    <a:pt x="450" y="241"/>
                  </a:lnTo>
                </a:path>
              </a:pathLst>
            </a:custGeom>
            <a:ln>
              <a:solidFill>
                <a:srgbClr val="00B050"/>
              </a:solidFill>
              <a:headEnd type="arrow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3308340" y="3034033"/>
              <a:ext cx="1346523" cy="569089"/>
            </a:xfrm>
            <a:custGeom>
              <a:avLst/>
              <a:gdLst/>
              <a:ahLst/>
              <a:cxnLst>
                <a:cxn ang="0">
                  <a:pos x="815" y="0"/>
                </a:cxn>
                <a:cxn ang="0">
                  <a:pos x="0" y="330"/>
                </a:cxn>
              </a:cxnLst>
              <a:rect l="0" t="0" r="r" b="b"/>
              <a:pathLst>
                <a:path w="815" h="330">
                  <a:moveTo>
                    <a:pt x="815" y="0"/>
                  </a:moveTo>
                  <a:lnTo>
                    <a:pt x="0" y="330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1526556" y="5526644"/>
              <a:ext cx="292558" cy="426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283"/>
                </a:cxn>
              </a:cxnLst>
              <a:rect l="0" t="0" r="r" b="b"/>
              <a:pathLst>
                <a:path w="194" h="283">
                  <a:moveTo>
                    <a:pt x="0" y="0"/>
                  </a:moveTo>
                  <a:lnTo>
                    <a:pt x="194" y="283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2039633" y="4676784"/>
              <a:ext cx="388125" cy="4667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2183301" y="4694788"/>
              <a:ext cx="395290" cy="434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5246170" y="2963822"/>
              <a:ext cx="1326094" cy="465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9" y="285"/>
                </a:cxn>
              </a:cxnLst>
              <a:rect l="0" t="0" r="r" b="b"/>
              <a:pathLst>
                <a:path w="859" h="285">
                  <a:moveTo>
                    <a:pt x="0" y="0"/>
                  </a:moveTo>
                  <a:lnTo>
                    <a:pt x="859" y="285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6260974" y="3832228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390142" y="3857628"/>
              <a:ext cx="298590" cy="45693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303"/>
                </a:cxn>
              </a:cxnLst>
              <a:rect l="0" t="0" r="r" b="b"/>
              <a:pathLst>
                <a:path w="198" h="303">
                  <a:moveTo>
                    <a:pt x="198" y="0"/>
                  </a:moveTo>
                  <a:lnTo>
                    <a:pt x="0" y="303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5681670" y="4689484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5831778" y="4689484"/>
              <a:ext cx="266922" cy="414708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7052433" y="3835422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7171571" y="3832228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6435682" y="4676784"/>
              <a:ext cx="316687" cy="467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Freeform 22"/>
            <p:cNvSpPr>
              <a:spLocks/>
            </p:cNvSpPr>
            <p:nvPr/>
          </p:nvSpPr>
          <p:spPr bwMode="auto">
            <a:xfrm>
              <a:off x="6577568" y="4668846"/>
              <a:ext cx="324000" cy="46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310"/>
                </a:cxn>
              </a:cxnLst>
              <a:rect l="0" t="0" r="r" b="b"/>
              <a:pathLst>
                <a:path w="210" h="310">
                  <a:moveTo>
                    <a:pt x="0" y="0"/>
                  </a:moveTo>
                  <a:lnTo>
                    <a:pt x="210" y="310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rot="5400000">
              <a:off x="4891272" y="2462388"/>
              <a:ext cx="360000" cy="1588"/>
            </a:xfrm>
            <a:prstGeom prst="straightConnector1">
              <a:avLst/>
            </a:prstGeom>
            <a:ln>
              <a:solidFill>
                <a:srgbClr val="00B050"/>
              </a:solidFill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" name="组合 81"/>
            <p:cNvGrpSpPr/>
            <p:nvPr/>
          </p:nvGrpSpPr>
          <p:grpSpPr>
            <a:xfrm>
              <a:off x="1142976" y="3286124"/>
              <a:ext cx="4286280" cy="714380"/>
              <a:chOff x="1142976" y="3286124"/>
              <a:chExt cx="4286280" cy="71438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1142976" y="3386080"/>
                <a:ext cx="1000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分解</a:t>
                </a:r>
                <a:endPara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429124" y="3571876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smtClean="0">
                    <a:solidFill>
                      <a:srgbClr val="00B050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求值</a:t>
                </a:r>
                <a:endParaRPr lang="zh-CN" altLang="en-US" sz="1800">
                  <a:solidFill>
                    <a:srgbClr val="00B05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endParaRPr>
              </a:p>
            </p:txBody>
          </p:sp>
          <p:cxnSp>
            <p:nvCxnSpPr>
              <p:cNvPr id="79" name="直接箭头连接符 78"/>
              <p:cNvCxnSpPr/>
              <p:nvPr/>
            </p:nvCxnSpPr>
            <p:spPr>
              <a:xfrm>
                <a:off x="1928794" y="3643314"/>
                <a:ext cx="428628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 rot="10800000">
                <a:off x="4143372" y="3286124"/>
                <a:ext cx="571504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77" name="Freeform 14"/>
            <p:cNvSpPr>
              <a:spLocks/>
            </p:cNvSpPr>
            <p:nvPr/>
          </p:nvSpPr>
          <p:spPr bwMode="auto">
            <a:xfrm flipH="1">
              <a:off x="1641939" y="5480606"/>
              <a:ext cx="324000" cy="4680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275"/>
                </a:cxn>
              </a:cxnLst>
              <a:rect l="0" t="0" r="r" b="b"/>
              <a:pathLst>
                <a:path w="177" h="275">
                  <a:moveTo>
                    <a:pt x="177" y="0"/>
                  </a:moveTo>
                  <a:lnTo>
                    <a:pt x="0" y="275"/>
                  </a:ln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24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285720" y="428604"/>
            <a:ext cx="3929090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5.1.4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递归与数学归纳法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8072494" cy="16800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zh-CN" altLang="zh-CN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递归体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看到，如果已知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、…、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，就可以确定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从数学归纳法的角度来看，这相当于数学归纳法归纳步骤的内容。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还应给出这个数列的初始值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，对应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递归出口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25</a:t>
            </a:fld>
            <a:r>
              <a:rPr lang="en-US" altLang="zh-CN" smtClean="0"/>
              <a:t>/4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例如，采用数学归纳法证明下式：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1604" y="107154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1+2+ 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+1)/2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714488"/>
            <a:ext cx="7572428" cy="23083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时，左式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，右式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(1+1)/2=1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，左右两式相等，等式成立。</a:t>
            </a:r>
          </a:p>
          <a:p>
            <a:pPr algn="l">
              <a:lnSpc>
                <a:spcPct val="20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假设当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时等式成立，有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1+2+</a:t>
            </a:r>
            <a:r>
              <a:rPr lang="zh-CN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-1)=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-1)/2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时，左式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=1+2+</a:t>
            </a:r>
            <a:r>
              <a:rPr lang="zh-CN" altLang="zh-CN" sz="18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=1+2+</a:t>
            </a:r>
            <a:r>
              <a:rPr lang="zh-CN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-1)/2+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+1)/2 </a:t>
            </a:r>
            <a:endParaRPr lang="zh-CN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等式成立。即证。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26</a:t>
            </a:fld>
            <a:r>
              <a:rPr lang="en-US" altLang="zh-CN" smtClean="0"/>
              <a:t>/4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85794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华文中宋" pitchFamily="2" charset="-122"/>
                <a:ea typeface="华文中宋" pitchFamily="2" charset="-122"/>
              </a:rPr>
              <a:t>利用数学归纳法证明命题分为两个步骤：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571612"/>
            <a:ext cx="7072362" cy="15261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证明当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取第一个值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等）时结论成立。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假设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属于可数集并且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k&gt;n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）时结论成立，证明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时结论也成立。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27</a:t>
            </a:fld>
            <a:r>
              <a:rPr lang="en-US" altLang="zh-CN" smtClean="0"/>
              <a:t>/4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571612"/>
            <a:ext cx="7715304" cy="19108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数学归纳法是一种论证方法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而递归是算法和程序设计的一种实现技术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数学归纳法是递归求解问题的理论基础。可以说递归的思想来自数学归纳法。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928670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 论</a:t>
            </a:r>
            <a:endParaRPr lang="zh-CN" altLang="en-US" sz="2000" spc="3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28</a:t>
            </a:fld>
            <a:r>
              <a:rPr lang="en-US" altLang="zh-CN" smtClean="0"/>
              <a:t>/4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642910" y="1214422"/>
            <a:ext cx="3286148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5.2.1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函数调用栈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997981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程序执行的内存组织结构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7686" y="2643182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存放临时创建的局部变量（不包括静态变量）、函数参数和函数返回地址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686" y="343904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仿宋" pitchFamily="49" charset="-122"/>
                <a:ea typeface="仿宋" pitchFamily="49" charset="-122"/>
              </a:rPr>
              <a:t>存放</a:t>
            </a:r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程序</a:t>
            </a:r>
            <a:r>
              <a:rPr lang="zh-CN" altLang="zh-CN" sz="1800" smtClean="0">
                <a:latin typeface="仿宋" pitchFamily="49" charset="-122"/>
                <a:ea typeface="仿宋" pitchFamily="49" charset="-122"/>
              </a:rPr>
              <a:t>执行中被动态分配的内存段</a:t>
            </a:r>
            <a:endParaRPr lang="zh-CN" altLang="zh-CN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7686" y="4020600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仿宋" pitchFamily="49" charset="-122"/>
                <a:ea typeface="仿宋" pitchFamily="49" charset="-122"/>
              </a:rPr>
              <a:t>存放</a:t>
            </a:r>
            <a:r>
              <a:rPr lang="zh-CN" altLang="zh-CN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未初始化</a:t>
            </a:r>
            <a:r>
              <a:rPr lang="zh-CN" altLang="zh-CN" sz="1800" smtClean="0">
                <a:latin typeface="仿宋" pitchFamily="49" charset="-122"/>
                <a:ea typeface="仿宋" pitchFamily="49" charset="-122"/>
              </a:rPr>
              <a:t>的外部变量和未初始化的静态局部变量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7686" y="4734980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已初始化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的外部变量、静态局部变量和常量</a:t>
            </a:r>
            <a:endParaRPr lang="zh-CN" altLang="zh-CN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1285852" y="2571744"/>
            <a:ext cx="1714512" cy="3571900"/>
            <a:chOff x="1285852" y="2357430"/>
            <a:chExt cx="1714512" cy="3571900"/>
          </a:xfrm>
        </p:grpSpPr>
        <p:sp>
          <p:nvSpPr>
            <p:cNvPr id="8" name="矩形 7"/>
            <p:cNvSpPr/>
            <p:nvPr/>
          </p:nvSpPr>
          <p:spPr>
            <a:xfrm>
              <a:off x="1285852" y="2357430"/>
              <a:ext cx="1714512" cy="7143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栈</a:t>
              </a:r>
              <a:endParaRPr lang="en-US" altLang="zh-CN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↓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85852" y="3071810"/>
              <a:ext cx="1714512" cy="714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↑</a:t>
              </a:r>
            </a:p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堆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852" y="3786190"/>
              <a:ext cx="1714512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BBS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段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85852" y="4500570"/>
              <a:ext cx="1714512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静态数据区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85852" y="5214950"/>
              <a:ext cx="1714512" cy="71438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代码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57686" y="557214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仿宋" pitchFamily="49" charset="-122"/>
                <a:ea typeface="仿宋" pitchFamily="49" charset="-122"/>
              </a:rPr>
              <a:t>存放程序代码</a:t>
            </a:r>
          </a:p>
        </p:txBody>
      </p:sp>
      <p:grpSp>
        <p:nvGrpSpPr>
          <p:cNvPr id="3" name="组合 25"/>
          <p:cNvGrpSpPr/>
          <p:nvPr/>
        </p:nvGrpSpPr>
        <p:grpSpPr>
          <a:xfrm>
            <a:off x="3071802" y="2643182"/>
            <a:ext cx="1071570" cy="571504"/>
            <a:chOff x="3071802" y="2428868"/>
            <a:chExt cx="1071570" cy="571504"/>
          </a:xfrm>
        </p:grpSpPr>
        <p:sp>
          <p:nvSpPr>
            <p:cNvPr id="18" name="右大括号 17"/>
            <p:cNvSpPr/>
            <p:nvPr/>
          </p:nvSpPr>
          <p:spPr>
            <a:xfrm>
              <a:off x="3071802" y="2428868"/>
              <a:ext cx="142876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4678" y="255960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800" smtClean="0">
                  <a:latin typeface="方正启体简体" pitchFamily="65" charset="-122"/>
                  <a:ea typeface="方正启体简体" pitchFamily="65" charset="-122"/>
                </a:rPr>
                <a:t>栈空间</a:t>
              </a: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3062277" y="3357562"/>
            <a:ext cx="1071570" cy="571504"/>
            <a:chOff x="3062277" y="3143248"/>
            <a:chExt cx="1071570" cy="571504"/>
          </a:xfrm>
        </p:grpSpPr>
        <p:sp>
          <p:nvSpPr>
            <p:cNvPr id="20" name="右大括号 19"/>
            <p:cNvSpPr/>
            <p:nvPr/>
          </p:nvSpPr>
          <p:spPr>
            <a:xfrm>
              <a:off x="3062277" y="3143248"/>
              <a:ext cx="142876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5153" y="32739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堆</a:t>
              </a:r>
              <a:r>
                <a:rPr lang="zh-CN" altLang="zh-CN" sz="1800" smtClean="0">
                  <a:latin typeface="方正启体简体" pitchFamily="65" charset="-122"/>
                  <a:ea typeface="方正启体简体" pitchFamily="65" charset="-122"/>
                </a:rPr>
                <a:t>空间</a:t>
              </a:r>
            </a:p>
          </p:txBody>
        </p:sp>
      </p:grpSp>
      <p:grpSp>
        <p:nvGrpSpPr>
          <p:cNvPr id="5" name="组合 27"/>
          <p:cNvGrpSpPr/>
          <p:nvPr/>
        </p:nvGrpSpPr>
        <p:grpSpPr>
          <a:xfrm>
            <a:off x="3071802" y="4020600"/>
            <a:ext cx="1071570" cy="1357322"/>
            <a:chOff x="3071802" y="3786190"/>
            <a:chExt cx="1071570" cy="1357322"/>
          </a:xfrm>
        </p:grpSpPr>
        <p:sp>
          <p:nvSpPr>
            <p:cNvPr id="22" name="右大括号 21"/>
            <p:cNvSpPr/>
            <p:nvPr/>
          </p:nvSpPr>
          <p:spPr>
            <a:xfrm>
              <a:off x="3071802" y="3786190"/>
              <a:ext cx="142876" cy="135732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4678" y="428625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数据段</a:t>
              </a:r>
              <a:endParaRPr lang="zh-CN" altLang="zh-CN" sz="1800" smtClean="0"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grpSp>
        <p:nvGrpSpPr>
          <p:cNvPr id="6" name="组合 28"/>
          <p:cNvGrpSpPr/>
          <p:nvPr/>
        </p:nvGrpSpPr>
        <p:grpSpPr>
          <a:xfrm>
            <a:off x="3071802" y="5500702"/>
            <a:ext cx="1071570" cy="571504"/>
            <a:chOff x="3071802" y="5286388"/>
            <a:chExt cx="1071570" cy="571504"/>
          </a:xfrm>
        </p:grpSpPr>
        <p:sp>
          <p:nvSpPr>
            <p:cNvPr id="24" name="右大括号 23"/>
            <p:cNvSpPr/>
            <p:nvPr/>
          </p:nvSpPr>
          <p:spPr>
            <a:xfrm>
              <a:off x="3071802" y="5286388"/>
              <a:ext cx="142876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4678" y="541712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代码段</a:t>
              </a:r>
              <a:endParaRPr lang="zh-CN" altLang="zh-CN" sz="1800" smtClean="0"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29</a:t>
            </a:fld>
            <a:r>
              <a:rPr lang="en-US" altLang="zh-CN" smtClean="0"/>
              <a:t>/5</a:t>
            </a:r>
            <a:endParaRPr lang="en-US" altLang="zh-CN"/>
          </a:p>
        </p:txBody>
      </p:sp>
      <p:sp>
        <p:nvSpPr>
          <p:cNvPr id="28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428860" y="285728"/>
            <a:ext cx="307183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5.2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栈和递归 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71551" y="1196975"/>
            <a:ext cx="5386400" cy="221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144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(n==1) 			</a:t>
            </a:r>
            <a:r>
              <a:rPr kumimoji="1" lang="en-US" altLang="zh-CN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 n*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   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85786" y="500042"/>
            <a:ext cx="464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直接递归函数示例：求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正整数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1857364"/>
            <a:ext cx="7643866" cy="9106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函数执行是通过系统栈实现的。系统栈分为若干个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栈帧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一次函数调用相关的数据保存在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栈帧中。体现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先进后出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的特点！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95718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函数执行过程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30</a:t>
            </a:fld>
            <a:r>
              <a:rPr lang="en-US" altLang="zh-CN" smtClean="0"/>
              <a:t>/5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5720" y="35716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栈帧结构</a:t>
            </a:r>
            <a:endParaRPr lang="zh-CN" altLang="en-US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72" y="1000108"/>
            <a:ext cx="80010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栈帧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就是函数运行的环境。每个函数在被调用时都会在系统栈区形成一个叫栈帧的结构，这个结构中保存了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函数参数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函数的局部变量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函数执行完后返回到哪里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等等一些数据。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1928794" y="2428868"/>
            <a:ext cx="3786214" cy="3367469"/>
            <a:chOff x="1928794" y="2428868"/>
            <a:chExt cx="3786214" cy="3367469"/>
          </a:xfrm>
        </p:grpSpPr>
        <p:sp>
          <p:nvSpPr>
            <p:cNvPr id="17" name="矩形 16"/>
            <p:cNvSpPr/>
            <p:nvPr/>
          </p:nvSpPr>
          <p:spPr>
            <a:xfrm>
              <a:off x="2928926" y="2714620"/>
              <a:ext cx="1214446" cy="4970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函数参数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28794" y="5150006"/>
              <a:ext cx="3786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ebp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：栈基指针寄存器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esp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：栈顶指针寄存器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928926" y="3221180"/>
              <a:ext cx="1214446" cy="5715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局部变量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928926" y="3792684"/>
              <a:ext cx="1214446" cy="3571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返回地址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643174" y="4357694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71670" y="4143380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esp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633649" y="2916792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62145" y="270247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ebp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7686" y="420267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低地址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7686" y="242886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高地址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066314" y="3510027"/>
              <a:ext cx="1440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928926" y="4143380"/>
              <a:ext cx="1214446" cy="3571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…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31</a:t>
            </a:fld>
            <a:r>
              <a:rPr lang="en-US" altLang="zh-CN" smtClean="0"/>
              <a:t>/5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0034" y="35716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栈结构</a:t>
            </a:r>
            <a:endParaRPr lang="zh-CN" altLang="en-US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1988098"/>
            <a:ext cx="10001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2633649" y="1690204"/>
            <a:ext cx="2081227" cy="1810234"/>
            <a:chOff x="2633649" y="1690204"/>
            <a:chExt cx="2081227" cy="1810234"/>
          </a:xfrm>
        </p:grpSpPr>
        <p:sp>
          <p:nvSpPr>
            <p:cNvPr id="17" name="矩形 16"/>
            <p:cNvSpPr/>
            <p:nvPr/>
          </p:nvSpPr>
          <p:spPr>
            <a:xfrm>
              <a:off x="3500430" y="1702346"/>
              <a:ext cx="1214446" cy="4970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函数参数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00430" y="2208906"/>
              <a:ext cx="1214446" cy="5715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局部变量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00430" y="2780410"/>
              <a:ext cx="1214446" cy="3571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返回地址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3214678" y="3345420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43174" y="313110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esp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205153" y="1904518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33649" y="1690204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ebp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00430" y="3131106"/>
              <a:ext cx="1214446" cy="3571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…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2633649" y="3500438"/>
            <a:ext cx="2081227" cy="1810234"/>
            <a:chOff x="2633649" y="1690204"/>
            <a:chExt cx="2081227" cy="1810234"/>
          </a:xfrm>
        </p:grpSpPr>
        <p:sp>
          <p:nvSpPr>
            <p:cNvPr id="27" name="矩形 26"/>
            <p:cNvSpPr/>
            <p:nvPr/>
          </p:nvSpPr>
          <p:spPr>
            <a:xfrm>
              <a:off x="3500430" y="1702346"/>
              <a:ext cx="1214446" cy="4970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函数参数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00430" y="2208906"/>
              <a:ext cx="1214446" cy="5715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局部变量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00430" y="2780410"/>
              <a:ext cx="1214446" cy="3571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返回地址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3214678" y="3345420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643174" y="3131106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esp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205153" y="1904518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33649" y="1690204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ebp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500430" y="3131106"/>
              <a:ext cx="1214446" cy="3571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…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1472" y="2916792"/>
            <a:ext cx="100013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fun()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678629" y="2607463"/>
            <a:ext cx="500066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1000100" y="2643182"/>
            <a:ext cx="571504" cy="158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0"/>
          <p:cNvGrpSpPr/>
          <p:nvPr/>
        </p:nvGrpSpPr>
        <p:grpSpPr>
          <a:xfrm>
            <a:off x="4923693" y="2753248"/>
            <a:ext cx="2362951" cy="1386673"/>
            <a:chOff x="4923693" y="2753248"/>
            <a:chExt cx="2362951" cy="1386673"/>
          </a:xfrm>
        </p:grpSpPr>
        <p:sp>
          <p:nvSpPr>
            <p:cNvPr id="3" name="TextBox 2"/>
            <p:cNvSpPr txBox="1"/>
            <p:nvPr/>
          </p:nvSpPr>
          <p:spPr>
            <a:xfrm>
              <a:off x="5286380" y="3000372"/>
              <a:ext cx="2000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函数返回值存放于寄存器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eax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中。通过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eax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传递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4923693" y="2753248"/>
              <a:ext cx="371062" cy="1386673"/>
            </a:xfrm>
            <a:custGeom>
              <a:avLst/>
              <a:gdLst>
                <a:gd name="connsiteX0" fmla="*/ 0 w 356717"/>
                <a:gd name="connsiteY0" fmla="*/ 1386673 h 1386673"/>
                <a:gd name="connsiteX1" fmla="*/ 251209 w 356717"/>
                <a:gd name="connsiteY1" fmla="*/ 1145512 h 1386673"/>
                <a:gd name="connsiteX2" fmla="*/ 331596 w 356717"/>
                <a:gd name="connsiteY2" fmla="*/ 643095 h 1386673"/>
                <a:gd name="connsiteX3" fmla="*/ 301451 w 356717"/>
                <a:gd name="connsiteY3" fmla="*/ 331596 h 1386673"/>
                <a:gd name="connsiteX4" fmla="*/ 0 w 356717"/>
                <a:gd name="connsiteY4" fmla="*/ 0 h 1386673"/>
                <a:gd name="connsiteX0" fmla="*/ 0 w 371062"/>
                <a:gd name="connsiteY0" fmla="*/ 1386673 h 1386673"/>
                <a:gd name="connsiteX1" fmla="*/ 251209 w 371062"/>
                <a:gd name="connsiteY1" fmla="*/ 1145512 h 1386673"/>
                <a:gd name="connsiteX2" fmla="*/ 362688 w 371062"/>
                <a:gd name="connsiteY2" fmla="*/ 675752 h 1386673"/>
                <a:gd name="connsiteX3" fmla="*/ 301451 w 371062"/>
                <a:gd name="connsiteY3" fmla="*/ 331596 h 1386673"/>
                <a:gd name="connsiteX4" fmla="*/ 0 w 371062"/>
                <a:gd name="connsiteY4" fmla="*/ 0 h 138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62" h="1386673">
                  <a:moveTo>
                    <a:pt x="0" y="1386673"/>
                  </a:moveTo>
                  <a:cubicBezTo>
                    <a:pt x="97971" y="1328057"/>
                    <a:pt x="190761" y="1263999"/>
                    <a:pt x="251209" y="1145512"/>
                  </a:cubicBezTo>
                  <a:cubicBezTo>
                    <a:pt x="311657" y="1027025"/>
                    <a:pt x="354314" y="811405"/>
                    <a:pt x="362688" y="675752"/>
                  </a:cubicBezTo>
                  <a:cubicBezTo>
                    <a:pt x="371062" y="540099"/>
                    <a:pt x="361899" y="444221"/>
                    <a:pt x="301451" y="331596"/>
                  </a:cubicBezTo>
                  <a:cubicBezTo>
                    <a:pt x="241003" y="218971"/>
                    <a:pt x="123092" y="112207"/>
                    <a:pt x="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32</a:t>
            </a:fld>
            <a:r>
              <a:rPr lang="en-US" altLang="zh-CN" smtClean="0"/>
              <a:t>/5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2"/>
          <p:cNvGrpSpPr/>
          <p:nvPr/>
        </p:nvGrpSpPr>
        <p:grpSpPr>
          <a:xfrm>
            <a:off x="4286248" y="2136372"/>
            <a:ext cx="4143404" cy="864000"/>
            <a:chOff x="4286248" y="2136372"/>
            <a:chExt cx="4143404" cy="864000"/>
          </a:xfrm>
        </p:grpSpPr>
        <p:sp>
          <p:nvSpPr>
            <p:cNvPr id="27" name="矩形 26"/>
            <p:cNvSpPr/>
            <p:nvPr/>
          </p:nvSpPr>
          <p:spPr>
            <a:xfrm>
              <a:off x="4286248" y="2136372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7686" y="22859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86314" y="2285992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132" y="22859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29322" y="2285992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84891" y="2358908"/>
              <a:ext cx="74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>
              <a:off x="7358082" y="2549109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0"/>
          <p:cNvGrpSpPr/>
          <p:nvPr/>
        </p:nvGrpSpPr>
        <p:grpSpPr>
          <a:xfrm>
            <a:off x="4286248" y="2993628"/>
            <a:ext cx="4105304" cy="864000"/>
            <a:chOff x="4286248" y="2993628"/>
            <a:chExt cx="4105304" cy="864000"/>
          </a:xfrm>
        </p:grpSpPr>
        <p:sp>
          <p:nvSpPr>
            <p:cNvPr id="24" name="矩形 23"/>
            <p:cNvSpPr/>
            <p:nvPr/>
          </p:nvSpPr>
          <p:spPr>
            <a:xfrm>
              <a:off x="4286248" y="2993628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314324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86314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72132" y="314324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29322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94416" y="3229274"/>
              <a:ext cx="69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>
              <a:off x="7358082" y="3429000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57158" y="21429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09605"/>
            <a:ext cx="3357586" cy="4825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x;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n++;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(n);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x;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m)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m+=2;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m;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a=2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b=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printf(“b=%d\n”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b);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  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142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执行过程：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6314" y="228599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29322" y="228599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组合 33"/>
          <p:cNvGrpSpPr/>
          <p:nvPr/>
        </p:nvGrpSpPr>
        <p:grpSpPr>
          <a:xfrm>
            <a:off x="4286248" y="1270742"/>
            <a:ext cx="4214842" cy="864000"/>
            <a:chOff x="4286248" y="1279116"/>
            <a:chExt cx="4214842" cy="864000"/>
          </a:xfrm>
        </p:grpSpPr>
        <p:sp>
          <p:nvSpPr>
            <p:cNvPr id="32" name="矩形 31"/>
            <p:cNvSpPr/>
            <p:nvPr/>
          </p:nvSpPr>
          <p:spPr>
            <a:xfrm>
              <a:off x="4286248" y="1279116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57686" y="142873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786314" y="1428736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84891" y="1538274"/>
              <a:ext cx="81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7358082" y="1747525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4786314" y="142036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29322" y="3143248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39"/>
          <p:cNvGrpSpPr/>
          <p:nvPr/>
        </p:nvGrpSpPr>
        <p:grpSpPr>
          <a:xfrm>
            <a:off x="5000628" y="4071942"/>
            <a:ext cx="2000264" cy="1083712"/>
            <a:chOff x="5000628" y="4071942"/>
            <a:chExt cx="2000264" cy="1083712"/>
          </a:xfrm>
        </p:grpSpPr>
        <p:sp>
          <p:nvSpPr>
            <p:cNvPr id="37" name="下箭头 36"/>
            <p:cNvSpPr/>
            <p:nvPr/>
          </p:nvSpPr>
          <p:spPr>
            <a:xfrm>
              <a:off x="5786446" y="4071942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786322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屏幕输出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b=5</a:t>
              </a:r>
              <a:endPara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86380" y="535782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程序执行完毕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33</a:t>
            </a:fld>
            <a:r>
              <a:rPr lang="en-US" altLang="zh-CN" smtClean="0"/>
              <a:t>/5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3" grpId="0" animBg="1"/>
      <p:bldP spid="23" grpId="1" animBg="1"/>
      <p:bldP spid="22" grpId="0" animBg="1"/>
      <p:bldP spid="22" grpId="1" animBg="1"/>
      <p:bldP spid="35" grpId="0" animBg="1"/>
      <p:bldP spid="35" grpId="1" animBg="1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571472" y="571480"/>
            <a:ext cx="3786214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5.2.2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递归函数的实现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571612"/>
            <a:ext cx="7715304" cy="21519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递归是函数调用的一种特殊情况，即它是调用自身代码。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可以把每一次递归调用理解成调用自身代码的一个复制件。由于每次调用时，它的参数和局部变量可能不相同，因而也就保证了各个复制件执行时的独立性。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34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/>
        </p:nvGrpSpPr>
        <p:grpSpPr>
          <a:xfrm>
            <a:off x="4286248" y="2630111"/>
            <a:ext cx="4317812" cy="864000"/>
            <a:chOff x="4286248" y="2630111"/>
            <a:chExt cx="4317812" cy="864000"/>
          </a:xfrm>
        </p:grpSpPr>
        <p:sp>
          <p:nvSpPr>
            <p:cNvPr id="27" name="矩形 26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7686" y="2779731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75366" y="284312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779731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0"/>
          <p:cNvGrpSpPr/>
          <p:nvPr/>
        </p:nvGrpSpPr>
        <p:grpSpPr>
          <a:xfrm>
            <a:off x="4286248" y="3487367"/>
            <a:ext cx="4317812" cy="864000"/>
            <a:chOff x="4286248" y="2993628"/>
            <a:chExt cx="4317812" cy="864000"/>
          </a:xfrm>
        </p:grpSpPr>
        <p:sp>
          <p:nvSpPr>
            <p:cNvPr id="24" name="矩形 23"/>
            <p:cNvSpPr/>
            <p:nvPr/>
          </p:nvSpPr>
          <p:spPr>
            <a:xfrm>
              <a:off x="4286248" y="2993628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314324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86314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6446" y="314324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12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75366" y="324832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>
              <a:off x="7358082" y="3429000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57158" y="42860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简化版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303344"/>
            <a:ext cx="3357586" cy="3563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(n==1)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1;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(n-1)*n;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a=3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b=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printf(“b=%d\n”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b);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  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4810" y="35716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执行过程：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86512" y="3636987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组合 39"/>
          <p:cNvGrpSpPr/>
          <p:nvPr/>
        </p:nvGrpSpPr>
        <p:grpSpPr>
          <a:xfrm>
            <a:off x="5000628" y="4467533"/>
            <a:ext cx="2000264" cy="1083712"/>
            <a:chOff x="5000628" y="4071942"/>
            <a:chExt cx="2000264" cy="1083712"/>
          </a:xfrm>
        </p:grpSpPr>
        <p:sp>
          <p:nvSpPr>
            <p:cNvPr id="37" name="下箭头 36"/>
            <p:cNvSpPr/>
            <p:nvPr/>
          </p:nvSpPr>
          <p:spPr>
            <a:xfrm>
              <a:off x="5786446" y="4071942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786322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屏幕输出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b=6</a:t>
              </a:r>
              <a:endPara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72066" y="5824855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程序执行完毕</a:t>
            </a:r>
          </a:p>
        </p:txBody>
      </p:sp>
      <p:sp>
        <p:nvSpPr>
          <p:cNvPr id="43" name="矩形 42"/>
          <p:cNvSpPr/>
          <p:nvPr/>
        </p:nvSpPr>
        <p:spPr>
          <a:xfrm>
            <a:off x="6286512" y="2779731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" name="组合 44"/>
          <p:cNvGrpSpPr/>
          <p:nvPr/>
        </p:nvGrpSpPr>
        <p:grpSpPr>
          <a:xfrm>
            <a:off x="4286248" y="1779182"/>
            <a:ext cx="4317812" cy="864000"/>
            <a:chOff x="4286248" y="2630111"/>
            <a:chExt cx="4317812" cy="864000"/>
          </a:xfrm>
        </p:grpSpPr>
        <p:sp>
          <p:nvSpPr>
            <p:cNvPr id="46" name="矩形 45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57686" y="2779731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75366" y="2852647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49" name="直接箭头连接符 48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43570" y="2779731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52"/>
          <p:cNvGrpSpPr/>
          <p:nvPr/>
        </p:nvGrpSpPr>
        <p:grpSpPr>
          <a:xfrm>
            <a:off x="4286248" y="921926"/>
            <a:ext cx="4317812" cy="864000"/>
            <a:chOff x="4286248" y="2630111"/>
            <a:chExt cx="4317812" cy="864000"/>
          </a:xfrm>
        </p:grpSpPr>
        <p:sp>
          <p:nvSpPr>
            <p:cNvPr id="54" name="矩形 53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57686" y="2779731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75366" y="2852647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43570" y="2779731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6286512" y="192880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286512" y="1071546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35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2" grpId="0"/>
      <p:bldP spid="43" grpId="0" animBg="1"/>
      <p:bldP spid="43" grpId="1" animBg="1"/>
      <p:bldP spid="61" grpId="0" animBg="1"/>
      <p:bldP spid="61" grpId="1" animBg="1"/>
      <p:bldP spid="61" grpId="2" animBg="1"/>
      <p:bldP spid="62" grpId="0" animBg="1"/>
      <p:bldP spid="6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42976" y="857232"/>
            <a:ext cx="5572164" cy="216982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递归函数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f(x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y)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定义如下：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f(x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y)=f(x-1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y)+f(x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y-1) 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x&gt;0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y&gt;0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f(x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y)=x+y			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f(2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的值是（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）。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A.1	     B.2	 C.3      D.4</a:t>
            </a:r>
            <a:endParaRPr lang="zh-CN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7356" y="600076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224203" y="3286124"/>
            <a:ext cx="100013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f(2,1)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57422" y="4143380"/>
            <a:ext cx="100013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f(1,1)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14810" y="4143380"/>
            <a:ext cx="100013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f(2,0)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71604" y="5000636"/>
            <a:ext cx="100013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f(0,1)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71802" y="5000636"/>
            <a:ext cx="1000132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f(1,0)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8794" y="5500702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6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5400000">
            <a:off x="3178959" y="3750471"/>
            <a:ext cx="357190" cy="428628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29060" y="3786192"/>
            <a:ext cx="428627" cy="357187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2250265" y="4607727"/>
            <a:ext cx="357190" cy="428628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000366" y="4643448"/>
            <a:ext cx="428627" cy="357187"/>
          </a:xfrm>
          <a:prstGeom prst="lin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8992" y="5500702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6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7554" y="4214818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6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72079" y="4233454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6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4810" y="3376612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16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36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26" grpId="0"/>
      <p:bldP spid="27" grpId="0"/>
      <p:bldP spid="28" grpId="0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42976" y="857232"/>
            <a:ext cx="7786742" cy="383425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有如下递归函数：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pow(double x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n)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{	if (n==1) return x;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x*pow(x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n-1);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pow(x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的功能是什么？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）执行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pow(2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5)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的结果是什么？其执行过程中发生了几次递归调用（含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pow(2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5)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调用）？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）执行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pow(x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最多发生了几次递归调用（含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​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ow(x,n)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调用）？</a:t>
            </a:r>
            <a:endParaRPr lang="zh-CN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37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00042"/>
            <a:ext cx="3357586" cy="18852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(double 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 return x;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x*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57200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）其功能是求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次幂。</a:t>
            </a:r>
            <a:endParaRPr lang="zh-CN" altLang="en-US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3000372"/>
            <a:ext cx="4071966" cy="93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,1)=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pPr algn="l">
              <a:lnSpc>
                <a:spcPts val="2800"/>
              </a:lnSpc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x*f(x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285984" y="2571744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2285984" y="4071942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38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00042"/>
            <a:ext cx="3357586" cy="18852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(double 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 return x;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x*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143248"/>
            <a:ext cx="857256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）执行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pow(2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5)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的结果是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其执行过程中发生了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次递归调用，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pow(2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5)→pow(2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4)→pow(2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3) →pow(2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2)→pow(2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）执行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pow(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最多发生了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次递归调用。</a:t>
            </a:r>
            <a:endParaRPr lang="zh-CN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285984" y="2571744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39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3786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间接递归示例：       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500174"/>
            <a:ext cx="2000264" cy="1695437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)</a:t>
            </a:r>
            <a:endParaRPr 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Symbol"/>
            </a:endParaRPr>
          </a:p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</a:t>
            </a:r>
            <a:r>
              <a:rPr lang="en-US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endParaRPr lang="zh-CN" altLang="en-US" sz="16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 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);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</a:t>
            </a:r>
            <a:r>
              <a:rPr lang="en-US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1500174"/>
            <a:ext cx="2000264" cy="1941658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)</a:t>
            </a:r>
            <a:endParaRPr 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  <a:sym typeface="Symbol"/>
            </a:endParaRPr>
          </a:p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{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endParaRPr lang="zh-CN" alt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f1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);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 </a:t>
            </a:r>
            <a:endParaRPr lang="zh-CN" alt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3981372" y="2519430"/>
            <a:ext cx="324000" cy="2428892"/>
          </a:xfrm>
          <a:prstGeom prst="leftBrace">
            <a:avLst>
              <a:gd name="adj1" fmla="val 8333"/>
              <a:gd name="adj2" fmla="val 50523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357422" y="4036492"/>
            <a:ext cx="3571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总可以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转换为直接递归函数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571472" y="571480"/>
            <a:ext cx="4429156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5.2.3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递归到非递归的转换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1785926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尾递归算法的转换</a:t>
            </a:r>
            <a:endParaRPr lang="zh-CN" altLang="en-US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2714620"/>
            <a:ext cx="75384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通常尾递归算法可以通过</a:t>
            </a:r>
            <a:r>
              <a:rPr lang="zh-CN" altLang="en-US" sz="18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循环或者迭代方式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转换为等价的非递归算法</a:t>
            </a:r>
            <a:endParaRPr lang="zh-CN" altLang="en-US" sz="180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785786" y="1710929"/>
            <a:ext cx="664106" cy="575063"/>
            <a:chOff x="3836456" y="2172988"/>
            <a:chExt cx="664106" cy="57506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3836456" y="2172988"/>
              <a:ext cx="664106" cy="575063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003299"/>
                </a:gs>
              </a:gsLst>
              <a:lin ang="2700000" scaled="1"/>
            </a:gradFill>
            <a:ln w="9525">
              <a:solidFill>
                <a:srgbClr val="FEFE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3989032" y="22320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宋体" charset="-122"/>
                </a:rPr>
                <a:t>1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40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1857364"/>
            <a:ext cx="4500594" cy="2123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216000" rtlCol="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 	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 || n==2)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return(1);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pt-BR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return(</a:t>
            </a:r>
            <a:r>
              <a:rPr lang="pt-BR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</a:t>
            </a:r>
            <a:r>
              <a:rPr lang="pt-BR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(n-1)+</a:t>
            </a:r>
            <a:r>
              <a:rPr lang="pt-BR" sz="16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</a:t>
            </a:r>
            <a:r>
              <a:rPr lang="pt-BR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(n-2));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071546"/>
            <a:ext cx="3571900" cy="3564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80000" bIns="180000" rtlCol="0">
            <a:spAutoFit/>
          </a:bodyPr>
          <a:lstStyle/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Fib2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n)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nt a=1，b=1，i，s;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if (n==1 || n==2)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return(1);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else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 (i=3;i&lt;=n;i++)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{  s=a+b;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a=b;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b=s;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s;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642918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Fibonacci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数列的第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项</a:t>
            </a:r>
          </a:p>
        </p:txBody>
      </p:sp>
      <p:sp>
        <p:nvSpPr>
          <p:cNvPr id="10" name="右箭头 9"/>
          <p:cNvSpPr/>
          <p:nvPr/>
        </p:nvSpPr>
        <p:spPr>
          <a:xfrm>
            <a:off x="4676066" y="2786058"/>
            <a:ext cx="396000" cy="252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41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1003667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非尾递归算法的转换</a:t>
            </a:r>
            <a:endParaRPr lang="zh-CN" altLang="en-US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857224" y="928670"/>
            <a:ext cx="664106" cy="575063"/>
            <a:chOff x="3836456" y="2172988"/>
            <a:chExt cx="664106" cy="575063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3836456" y="2172988"/>
              <a:ext cx="664106" cy="575063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003299"/>
                </a:gs>
              </a:gsLst>
              <a:lin ang="2700000" scaled="1"/>
            </a:gradFill>
            <a:ln w="9525">
              <a:solidFill>
                <a:srgbClr val="FEFE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gray">
            <a:xfrm>
              <a:off x="3989032" y="223202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smtClean="0">
                  <a:solidFill>
                    <a:srgbClr val="FFFFFF"/>
                  </a:solidFill>
                  <a:latin typeface="+mn-lt"/>
                  <a:ea typeface="宋体" charset="-122"/>
                </a:rPr>
                <a:t>2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宋体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28662" y="1928802"/>
            <a:ext cx="7286676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    非尾递归算法，在理解递归调用实现过程的基础上，可以用</a:t>
            </a:r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栈模拟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递归执行过程，从而将其转换为等价的非递归算法。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42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28059"/>
            <a:ext cx="7929618" cy="3944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Hanoi1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n，char X，char Y，char Z)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(n==1)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只有一个盘片的情况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%c\n"，n，X，Z);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有两个或多个盘片的情况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Hanoi1(n-1，X，Z，Y);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printf("\t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%c\n"，n，X，Z);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Hanoi1(n-1，Y，X，Z);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问题求解递归算法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43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问题求解非递归算法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572560" cy="3682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盘片个数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x，y，z;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//3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个塔座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     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可直接移动盘片时为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true，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否则为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顺序栈中元素类型</a:t>
            </a:r>
          </a:p>
          <a:p>
            <a:pPr algn="l">
              <a:lnSpc>
                <a:spcPct val="20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data[MaxSize];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存放元素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top;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StackTyp</a:t>
            </a:r>
            <a:r>
              <a:rPr lang="en-US" sz="1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顺序栈类型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设计顺序栈的类型如下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44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358246" cy="3368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Hanoi2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n，char x，char y，char z)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StackType *st;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定义顺序栈指针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e，e1，e2，e3;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参数错误时直接返回</a:t>
            </a:r>
          </a:p>
          <a:p>
            <a:pPr algn="l">
              <a:lnSpc>
                <a:spcPct val="20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</a:t>
            </a: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e.n=n; e.x=x; e.y=y; e.z=z; e.flag=false;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Push(st，e);	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28596" y="4214818"/>
            <a:ext cx="3643338" cy="1226588"/>
            <a:chOff x="428596" y="4214818"/>
            <a:chExt cx="3643338" cy="1226588"/>
          </a:xfrm>
        </p:grpSpPr>
        <p:sp>
          <p:nvSpPr>
            <p:cNvPr id="4" name="TextBox 3"/>
            <p:cNvSpPr txBox="1"/>
            <p:nvPr/>
          </p:nvSpPr>
          <p:spPr>
            <a:xfrm>
              <a:off x="428596" y="5072074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Hanoi</a:t>
              </a:r>
              <a:r>
                <a:rPr 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(n，X，Y，Z)</a:t>
              </a:r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任务进栈</a:t>
              </a:r>
            </a:p>
          </p:txBody>
        </p:sp>
        <p:sp>
          <p:nvSpPr>
            <p:cNvPr id="5" name="上箭头 4"/>
            <p:cNvSpPr/>
            <p:nvPr/>
          </p:nvSpPr>
          <p:spPr>
            <a:xfrm>
              <a:off x="1571604" y="4214818"/>
              <a:ext cx="214314" cy="785818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45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14498"/>
            <a:ext cx="8501122" cy="4196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(!StackEmpty(st))	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Pop(st，e);	      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(e.flag==false)	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当不能直接移动盘片时</a:t>
            </a: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e1.n=e.n-1; e1.x=e.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e1.y=e.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e1.z=e.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(e1.n==1)         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只有一个盘片时可直接移动</a:t>
            </a: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e1.flag=true;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else	               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有一个以上盘片时不能直接移动</a:t>
            </a: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e1.flag=false;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Push(st，e1);	    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Hanoi(n-1，y，x，z)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步骤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endParaRPr lang="zh-CN" altLang="en-US" sz="16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63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(n，X，Y，Z)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554" y="5488560"/>
            <a:ext cx="33575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(n-1，Y，X，Z)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554" y="492919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Move(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n，X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Z)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flag=true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442913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(n-1，X，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，Y)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071802" y="4643446"/>
            <a:ext cx="285752" cy="1071570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1214414" y="1500174"/>
            <a:ext cx="7226840" cy="4159647"/>
            <a:chOff x="1214414" y="1500174"/>
            <a:chExt cx="7226840" cy="4159647"/>
          </a:xfrm>
        </p:grpSpPr>
        <p:sp>
          <p:nvSpPr>
            <p:cNvPr id="13" name="任意多边形 12"/>
            <p:cNvSpPr/>
            <p:nvPr/>
          </p:nvSpPr>
          <p:spPr>
            <a:xfrm>
              <a:off x="6731876" y="2529683"/>
              <a:ext cx="1709378" cy="3130138"/>
            </a:xfrm>
            <a:custGeom>
              <a:avLst/>
              <a:gdLst>
                <a:gd name="connsiteX0" fmla="*/ 1324303 w 1676400"/>
                <a:gd name="connsiteY0" fmla="*/ 13138 h 2850931"/>
                <a:gd name="connsiteX1" fmla="*/ 1671145 w 1676400"/>
                <a:gd name="connsiteY1" fmla="*/ 328448 h 2850931"/>
                <a:gd name="connsiteX2" fmla="*/ 1355834 w 1676400"/>
                <a:gd name="connsiteY2" fmla="*/ 1983827 h 2850931"/>
                <a:gd name="connsiteX3" fmla="*/ 0 w 1676400"/>
                <a:gd name="connsiteY3" fmla="*/ 2850931 h 2850931"/>
                <a:gd name="connsiteX0" fmla="*/ 1538585 w 1709378"/>
                <a:gd name="connsiteY0" fmla="*/ 6569 h 3130138"/>
                <a:gd name="connsiteX1" fmla="*/ 1671145 w 1709378"/>
                <a:gd name="connsiteY1" fmla="*/ 607655 h 3130138"/>
                <a:gd name="connsiteX2" fmla="*/ 1355834 w 1709378"/>
                <a:gd name="connsiteY2" fmla="*/ 2263034 h 3130138"/>
                <a:gd name="connsiteX3" fmla="*/ 0 w 1709378"/>
                <a:gd name="connsiteY3" fmla="*/ 3130138 h 313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378" h="3130138">
                  <a:moveTo>
                    <a:pt x="1538585" y="6569"/>
                  </a:moveTo>
                  <a:cubicBezTo>
                    <a:pt x="1709378" y="0"/>
                    <a:pt x="1701604" y="231577"/>
                    <a:pt x="1671145" y="607655"/>
                  </a:cubicBezTo>
                  <a:cubicBezTo>
                    <a:pt x="1640686" y="983733"/>
                    <a:pt x="1634358" y="1842620"/>
                    <a:pt x="1355834" y="2263034"/>
                  </a:cubicBezTo>
                  <a:cubicBezTo>
                    <a:pt x="1077310" y="2683448"/>
                    <a:pt x="538655" y="2906793"/>
                    <a:pt x="0" y="3130138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4414" y="1500174"/>
              <a:ext cx="7000924" cy="250033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46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68252"/>
            <a:ext cx="8501122" cy="4200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e2.n=e.n; e2.x=e.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e2.y=e.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e2.z=e.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e2.flag=true;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Push(st，e2);	 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move(n，x，z)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步骤</a:t>
            </a:r>
          </a:p>
          <a:p>
            <a:pPr algn="l">
              <a:lnSpc>
                <a:spcPct val="2000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e3.n=e.n-1; e3.x=e.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e3.y=e.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e3.z=e.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(e3.n==1)	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只有一个盘片时可直接移动</a:t>
            </a: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e3.flag=true;</a:t>
            </a: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e3.flag=false;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有一个以上盘片时不能直接移动</a:t>
            </a: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Push(st，e3);	      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Hanoi(n-1，x，z，y)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步骤</a:t>
            </a: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55999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(n，X，Y，Z)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任务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6116" y="4917056"/>
            <a:ext cx="40719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(n-1，X，Z，Y)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任务进栈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6116" y="548856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Move(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n，X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Z)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flag=true</a:t>
            </a:r>
            <a:endParaRPr lang="zh-CN" altLang="en-US" sz="18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613150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(n-1，Y，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Z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，X)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任务进栈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071802" y="5202808"/>
            <a:ext cx="285752" cy="1071570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857224" y="1357298"/>
            <a:ext cx="7000924" cy="3572694"/>
            <a:chOff x="1428728" y="1357298"/>
            <a:chExt cx="7000924" cy="3572694"/>
          </a:xfrm>
        </p:grpSpPr>
        <p:sp>
          <p:nvSpPr>
            <p:cNvPr id="12" name="矩形 11"/>
            <p:cNvSpPr/>
            <p:nvPr/>
          </p:nvSpPr>
          <p:spPr>
            <a:xfrm>
              <a:off x="1428728" y="1357298"/>
              <a:ext cx="7000924" cy="250033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2" idx="2"/>
            </p:cNvCxnSpPr>
            <p:nvPr/>
          </p:nvCxnSpPr>
          <p:spPr>
            <a:xfrm rot="5400000">
              <a:off x="4393405" y="4393413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16"/>
          <p:cNvGrpSpPr/>
          <p:nvPr/>
        </p:nvGrpSpPr>
        <p:grpSpPr>
          <a:xfrm>
            <a:off x="857224" y="285728"/>
            <a:ext cx="7541609" cy="5429288"/>
            <a:chOff x="1428728" y="285728"/>
            <a:chExt cx="7541609" cy="5429288"/>
          </a:xfrm>
        </p:grpSpPr>
        <p:sp>
          <p:nvSpPr>
            <p:cNvPr id="11" name="矩形 10"/>
            <p:cNvSpPr/>
            <p:nvPr/>
          </p:nvSpPr>
          <p:spPr>
            <a:xfrm>
              <a:off x="1428728" y="285728"/>
              <a:ext cx="7000924" cy="857256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7286644" y="616168"/>
              <a:ext cx="1683693" cy="5098848"/>
            </a:xfrm>
            <a:custGeom>
              <a:avLst/>
              <a:gdLst>
                <a:gd name="connsiteX0" fmla="*/ 1970690 w 2701159"/>
                <a:gd name="connsiteY0" fmla="*/ 218090 h 5168462"/>
                <a:gd name="connsiteX1" fmla="*/ 2301766 w 2701159"/>
                <a:gd name="connsiteY1" fmla="*/ 675290 h 5168462"/>
                <a:gd name="connsiteX2" fmla="*/ 2317531 w 2701159"/>
                <a:gd name="connsiteY2" fmla="*/ 4269828 h 5168462"/>
                <a:gd name="connsiteX3" fmla="*/ 0 w 2701159"/>
                <a:gd name="connsiteY3" fmla="*/ 5168462 h 5168462"/>
                <a:gd name="connsiteX0" fmla="*/ 613400 w 1117654"/>
                <a:gd name="connsiteY0" fmla="*/ 218090 h 4923435"/>
                <a:gd name="connsiteX1" fmla="*/ 944476 w 1117654"/>
                <a:gd name="connsiteY1" fmla="*/ 675290 h 4923435"/>
                <a:gd name="connsiteX2" fmla="*/ 960241 w 1117654"/>
                <a:gd name="connsiteY2" fmla="*/ 4269828 h 4923435"/>
                <a:gd name="connsiteX3" fmla="*/ 0 w 1117654"/>
                <a:gd name="connsiteY3" fmla="*/ 4596934 h 4923435"/>
                <a:gd name="connsiteX0" fmla="*/ 613400 w 1117654"/>
                <a:gd name="connsiteY0" fmla="*/ 109045 h 4487889"/>
                <a:gd name="connsiteX1" fmla="*/ 944476 w 1117654"/>
                <a:gd name="connsiteY1" fmla="*/ 566245 h 4487889"/>
                <a:gd name="connsiteX2" fmla="*/ 960241 w 1117654"/>
                <a:gd name="connsiteY2" fmla="*/ 3160627 h 4487889"/>
                <a:gd name="connsiteX3" fmla="*/ 0 w 1117654"/>
                <a:gd name="connsiteY3" fmla="*/ 4487889 h 448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54" h="4487889">
                  <a:moveTo>
                    <a:pt x="613400" y="109045"/>
                  </a:moveTo>
                  <a:cubicBezTo>
                    <a:pt x="750034" y="0"/>
                    <a:pt x="886669" y="57648"/>
                    <a:pt x="944476" y="566245"/>
                  </a:cubicBezTo>
                  <a:cubicBezTo>
                    <a:pt x="1002283" y="1074842"/>
                    <a:pt x="1117654" y="2507020"/>
                    <a:pt x="960241" y="3160627"/>
                  </a:cubicBezTo>
                  <a:cubicBezTo>
                    <a:pt x="802828" y="3814234"/>
                    <a:pt x="966951" y="4413003"/>
                    <a:pt x="0" y="4487889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47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7567"/>
            <a:ext cx="8501122" cy="234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当可以直接移动时</a:t>
            </a: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printf("\t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%c\n"，e.n，e.x，e.z);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DestroyStack(st);	</a:t>
            </a:r>
            <a:r>
              <a:rPr lang="en-US" sz="16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3200"/>
              </a:lnSpc>
            </a:pPr>
            <a:r>
              <a:rPr 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3171766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求解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Move(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n，X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Z)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flag=true</a:t>
            </a:r>
            <a:endParaRPr lang="zh-CN" altLang="en-US" sz="18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2750331" y="2277997"/>
            <a:ext cx="164307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48</a:t>
            </a:fld>
            <a:r>
              <a:rPr lang="en-US" altLang="zh-CN" smtClean="0"/>
              <a:t>/9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57224" y="3071810"/>
            <a:ext cx="464347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设计求解问题的递归模型。</a:t>
            </a:r>
            <a:endParaRPr kumimoji="1" lang="en-US" altLang="zh-CN" sz="18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转换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成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对应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的递归算法。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35" name="Text Box 3" descr="蓝色面巾纸"/>
          <p:cNvSpPr txBox="1">
            <a:spLocks noChangeArrowheads="1"/>
          </p:cNvSpPr>
          <p:nvPr/>
        </p:nvSpPr>
        <p:spPr bwMode="auto">
          <a:xfrm>
            <a:off x="500034" y="2000240"/>
            <a:ext cx="442915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5.3.1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递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归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算法设计的步骤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2071670" y="4429132"/>
            <a:ext cx="4286280" cy="500066"/>
            <a:chOff x="1428728" y="4429132"/>
            <a:chExt cx="4286280" cy="500066"/>
          </a:xfrm>
        </p:grpSpPr>
        <p:sp>
          <p:nvSpPr>
            <p:cNvPr id="5" name="圆角矩形 4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smtClean="0">
                  <a:solidFill>
                    <a:schemeClr val="bg1"/>
                  </a:solidFill>
                  <a:ea typeface="楷体" pitchFamily="49" charset="-122"/>
                  <a:cs typeface="Times New Roman" pitchFamily="18" charset="0"/>
                </a:rPr>
                <a:t>递归模型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递归算法</a:t>
              </a:r>
              <a:endParaRPr lang="zh-CN" altLang="en-US" sz="200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49</a:t>
            </a:fld>
            <a:r>
              <a:rPr lang="en-US" altLang="zh-CN" smtClean="0"/>
              <a:t>/6</a:t>
            </a:r>
            <a:endParaRPr lang="en-US" altLang="zh-CN"/>
          </a:p>
        </p:txBody>
      </p:sp>
      <p:sp>
        <p:nvSpPr>
          <p:cNvPr id="10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857356" y="642918"/>
            <a:ext cx="407196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5.3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递归算法的设计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57368" y="1000108"/>
            <a:ext cx="5386400" cy="2068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(n==1) 			</a:t>
            </a:r>
            <a:r>
              <a:rPr kumimoji="1" lang="en-US" altLang="zh-CN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	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6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n*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(n-1);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kumimoji="1" lang="en-US" altLang="zh-CN" sz="16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   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71802" y="3857628"/>
            <a:ext cx="30003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直接递归函数、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尾递归</a:t>
            </a:r>
            <a:endParaRPr lang="zh-CN" altLang="en-US" sz="18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500561" y="3429000"/>
            <a:ext cx="142876" cy="428628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57290" y="4572008"/>
            <a:ext cx="642942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尾递归算法：可以用循环语句转换为等价的非递归算法</a:t>
            </a:r>
            <a:endParaRPr kumimoji="1" lang="en-US" altLang="zh-CN" sz="1800" smtClean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其他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递归算法：可以通过栈来转换为等价的非递归算法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</a:t>
            </a:fld>
            <a:r>
              <a:rPr lang="en-US" altLang="zh-CN" smtClean="0"/>
              <a:t>/7</a:t>
            </a:r>
            <a:endParaRPr lang="en-US" altLang="zh-CN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尾递归示例：       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214282" y="1462619"/>
            <a:ext cx="5715040" cy="86575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）对原问题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分析，称为“大问题”，假设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出合理的“小问题”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(s’)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；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596" y="500042"/>
            <a:ext cx="424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求</a:t>
            </a:r>
            <a:r>
              <a:rPr kumimoji="1"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递归模型的步骤如下：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4282" y="4357694"/>
            <a:ext cx="5572164" cy="913070"/>
          </a:xfrm>
          <a:prstGeom prst="rect">
            <a:avLst/>
          </a:prstGeom>
          <a:ln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）确定一个特定情况（如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(0)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 </a:t>
            </a:r>
            <a:r>
              <a:rPr kumimoji="1" lang="zh-CN" alt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递归出口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4282" y="2714620"/>
            <a:ext cx="5643602" cy="913070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lnSpc>
                <a:spcPts val="3200"/>
              </a:lnSpc>
              <a:spcBef>
                <a:spcPct val="50000"/>
              </a:spcBef>
              <a:defRPr/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）假设</a:t>
            </a:r>
            <a:r>
              <a:rPr kumimoji="1"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(s’)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是可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的，在此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基础上确定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解，即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给出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(s’)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关系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  <a:cs typeface="Consolas" pitchFamily="49" charset="0"/>
                <a:sym typeface="Wingdings"/>
              </a:rPr>
              <a:t>递归体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6000760" y="1714488"/>
            <a:ext cx="2857520" cy="3300850"/>
            <a:chOff x="6000760" y="1714488"/>
            <a:chExt cx="2857520" cy="3300850"/>
          </a:xfrm>
        </p:grpSpPr>
        <p:sp>
          <p:nvSpPr>
            <p:cNvPr id="10" name="TextBox 9"/>
            <p:cNvSpPr txBox="1"/>
            <p:nvPr/>
          </p:nvSpPr>
          <p:spPr>
            <a:xfrm>
              <a:off x="6786578" y="171448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数学归纳法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72264" y="2844225"/>
              <a:ext cx="2286016" cy="5847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假设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时等式成立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kumimoji="1"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求证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时等式成立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3702" y="4676784"/>
              <a:ext cx="2071702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求证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r>
                <a:rPr kumimoji="1" lang="zh-CN" altLang="en-US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时等式成立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左右箭头 13"/>
            <p:cNvSpPr/>
            <p:nvPr/>
          </p:nvSpPr>
          <p:spPr>
            <a:xfrm>
              <a:off x="6000760" y="3071810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右箭头 14"/>
            <p:cNvSpPr/>
            <p:nvPr/>
          </p:nvSpPr>
          <p:spPr>
            <a:xfrm>
              <a:off x="6000760" y="4786322"/>
              <a:ext cx="571504" cy="142876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50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813437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5.2】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递归算法求实数数组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中的最小值。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kumimoji="1"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数组元素</a:t>
            </a:r>
            <a:r>
              <a:rPr kumimoji="1"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kumimoji="1"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i="1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个元素）中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的最小值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142976" y="4896161"/>
            <a:ext cx="6072230" cy="1312427"/>
            <a:chOff x="1142976" y="4896161"/>
            <a:chExt cx="6072230" cy="1312427"/>
          </a:xfrm>
        </p:grpSpPr>
        <p:sp>
          <p:nvSpPr>
            <p:cNvPr id="20484" name="Text Box 4" descr="羊皮纸"/>
            <p:cNvSpPr txBox="1">
              <a:spLocks noChangeArrowheads="1"/>
            </p:cNvSpPr>
            <p:nvPr/>
          </p:nvSpPr>
          <p:spPr bwMode="auto">
            <a:xfrm>
              <a:off x="1285852" y="5500702"/>
              <a:ext cx="5929354" cy="70788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		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kumimoji="1" lang="zh-CN" altLang="en-US" sz="16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en-US" altLang="zh-CN" sz="1600" i="1" dirty="0" err="1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6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=0</a:t>
              </a:r>
              <a:r>
                <a:rPr kumimoji="1" lang="zh-CN" altLang="en-US" sz="16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</a:t>
              </a:r>
            </a:p>
            <a:p>
              <a:pPr algn="l">
                <a:spcBef>
                  <a:spcPct val="50000"/>
                </a:spcBef>
              </a:pP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 </a:t>
              </a:r>
              <a:r>
                <a:rPr kumimoji="1" lang="en-US" altLang="zh-CN" sz="16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MIN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kumimoji="1"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kumimoji="1"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6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  	</a:t>
              </a:r>
              <a:r>
                <a:rPr kumimoji="1" lang="zh-CN" altLang="en-US" sz="16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4896161"/>
              <a:ext cx="371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因此得到如下递归模型：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3429000"/>
            <a:ext cx="7572428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假设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已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求出，则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MIN()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为求两个值较小值函数。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200024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[0]   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……</a:t>
            </a:r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  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dirty="0" smtClean="0">
                <a:latin typeface="Consolas" pitchFamily="49" charset="0"/>
                <a:ea typeface="+mn-ea"/>
                <a:cs typeface="Consolas" pitchFamily="49" charset="0"/>
                <a:sym typeface="Symbol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  <a:sym typeface="Symbol"/>
              </a:rPr>
              <a:t>1]  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]  </a:t>
            </a:r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…… 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altLang="zh-CN" sz="2000" i="1" dirty="0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+mj-ea"/>
                <a:cs typeface="Consolas" pitchFamily="49" charset="0"/>
                <a:sym typeface="Symbol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  <a:sym typeface="Symbol"/>
              </a:rPr>
              <a:t>1]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1214414" y="2571744"/>
            <a:ext cx="4929222" cy="655084"/>
            <a:chOff x="1214414" y="2571744"/>
            <a:chExt cx="4429156" cy="655084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2981802" y="804356"/>
              <a:ext cx="180000" cy="3714776"/>
            </a:xfrm>
            <a:prstGeom prst="righ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2857496"/>
              <a:ext cx="3786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kumimoji="1" lang="zh-CN" altLang="en-US" sz="18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大问题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，处理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" name="组合 15"/>
          <p:cNvGrpSpPr/>
          <p:nvPr/>
        </p:nvGrpSpPr>
        <p:grpSpPr>
          <a:xfrm>
            <a:off x="1214414" y="1357298"/>
            <a:ext cx="4929222" cy="642942"/>
            <a:chOff x="1214414" y="1357298"/>
            <a:chExt cx="4929222" cy="642942"/>
          </a:xfrm>
        </p:grpSpPr>
        <p:sp>
          <p:nvSpPr>
            <p:cNvPr id="9" name="左大括号 8"/>
            <p:cNvSpPr/>
            <p:nvPr/>
          </p:nvSpPr>
          <p:spPr>
            <a:xfrm rot="5400000">
              <a:off x="2607455" y="392885"/>
              <a:ext cx="214314" cy="3000396"/>
            </a:xfrm>
            <a:prstGeom prst="leftBrac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71604" y="1357298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kumimoji="1"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kumimoji="1" lang="zh-CN" altLang="en-US" sz="18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小问题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，处理</a:t>
              </a:r>
              <a:r>
                <a:rPr kumimoji="1"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4414" y="4357694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sz="1800" i="1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时，只有一个元素，有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i="1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51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85786" y="1071546"/>
            <a:ext cx="4387854" cy="3581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rIns="216000" bIns="1440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float </a:t>
            </a:r>
            <a:r>
              <a:rPr kumimoji="1" lang="en-US" altLang="zh-CN" sz="16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(float </a:t>
            </a: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float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==0)   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A[0];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m=</a:t>
            </a:r>
            <a:r>
              <a:rPr kumimoji="1" lang="en-US" altLang="zh-CN" sz="1600" i="1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kumimoji="1"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i-1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if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(m&gt;A[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 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16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else  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kumimoji="1" lang="en-US" altLang="zh-CN" sz="16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endParaRPr kumimoji="1" lang="en-US" altLang="zh-CN" sz="16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39750" y="404813"/>
            <a:ext cx="5975350" cy="38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8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由此得到如下递归求解算法：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52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7072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5.3】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求顺序表（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）中最大元素。</a:t>
            </a:r>
            <a:endParaRPr kumimoji="1" lang="zh-CN" altLang="en-US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071546"/>
            <a:ext cx="60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最大元素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6000792" cy="21528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		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i=j</a:t>
            </a:r>
          </a:p>
          <a:p>
            <a:pPr algn="l">
              <a:spcBef>
                <a:spcPts val="60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mid=(i+j)/2		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</a:t>
            </a:r>
            <a:r>
              <a:rPr lang="en-US" altLang="zh-CN" sz="16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,mid)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max2=</a:t>
            </a:r>
            <a:r>
              <a:rPr lang="en-US" altLang="zh-CN" sz="16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,mid+i,j)</a:t>
            </a:r>
          </a:p>
          <a:p>
            <a:pPr algn="l">
              <a:spcBef>
                <a:spcPts val="600"/>
              </a:spcBef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max=MAX(max1,max2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53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6" y="857232"/>
            <a:ext cx="8929718" cy="3861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(SqList L,int i,int j)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求顺序表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中最大元素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mid;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max,max1,max2;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(i==j)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顺序表中只有一个元素，即递归出口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max=L.data[i];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该元素就是最大元素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顺序表中有多个元素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mid=(i+j)/2;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求中间位置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max1=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(L,i,mid);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递归调用求左子表最大元素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max2=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(L,mid+1,j); 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递归调用求右子表最大元素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max=(max1&gt;max2)?max1:max2;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求整个表的最大元素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return(max);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54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967071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递归数据结构的数据特别适合递归处理 </a:t>
            </a:r>
            <a:r>
              <a:rPr lang="zh-CN" altLang="en-US" sz="18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  <a:sym typeface="Wingdings"/>
              </a:rPr>
              <a:t>递归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00100" y="1500174"/>
            <a:ext cx="2500330" cy="4500594"/>
            <a:chOff x="1000100" y="1071546"/>
            <a:chExt cx="2678925" cy="4500594"/>
          </a:xfrm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4000504"/>
              <a:ext cx="2357454" cy="157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000100" y="1071546"/>
              <a:ext cx="2678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楷体" pitchFamily="49" charset="-122"/>
                  <a:ea typeface="楷体" pitchFamily="49" charset="-122"/>
                </a:rPr>
                <a:t>种瓜得瓜</a:t>
              </a:r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：递归性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1785926"/>
              <a:ext cx="2357443" cy="157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下箭头 8"/>
            <p:cNvSpPr/>
            <p:nvPr/>
          </p:nvSpPr>
          <p:spPr bwMode="auto">
            <a:xfrm>
              <a:off x="2000232" y="350043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0" name="Text Box 4" descr="羊皮纸"/>
          <p:cNvSpPr txBox="1">
            <a:spLocks noChangeArrowheads="1"/>
          </p:cNvSpPr>
          <p:nvPr/>
        </p:nvSpPr>
        <p:spPr bwMode="auto">
          <a:xfrm>
            <a:off x="468312" y="260350"/>
            <a:ext cx="6103952" cy="514738"/>
          </a:xfrm>
          <a:prstGeom prst="rect">
            <a:avLst/>
          </a:prstGeom>
          <a:blipFill dpi="0" rotWithShape="1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5.3.2 </a:t>
            </a: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基于递归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数据结构的递归算法设计 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3571868" y="2143116"/>
            <a:ext cx="3214710" cy="3857652"/>
            <a:chOff x="3929058" y="2000240"/>
            <a:chExt cx="3214710" cy="3857652"/>
          </a:xfrm>
        </p:grpSpPr>
        <p:sp>
          <p:nvSpPr>
            <p:cNvPr id="11" name="TextBox 10"/>
            <p:cNvSpPr txBox="1"/>
            <p:nvPr/>
          </p:nvSpPr>
          <p:spPr>
            <a:xfrm>
              <a:off x="4286248" y="2805540"/>
              <a:ext cx="2857520" cy="1952806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80000" tIns="144000" bIns="144000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数据：</a:t>
              </a:r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={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瓜的集合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  <a:p>
              <a:pPr algn="l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运算：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Op={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种瓜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  <a:p>
              <a:pPr algn="l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递归性：</a:t>
              </a:r>
              <a:endPara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Op(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∈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∈</a:t>
              </a:r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3929058" y="2000240"/>
              <a:ext cx="214314" cy="3857652"/>
            </a:xfrm>
            <a:prstGeom prst="rightBrac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55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428728" y="571480"/>
            <a:ext cx="57150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</a:t>
            </a:r>
            <a:r>
              <a: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</a:t>
            </a: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带头结点的</a:t>
            </a:r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单链表的相关递归</a:t>
            </a: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算法。</a:t>
            </a:r>
            <a:endParaRPr lang="zh-CN" altLang="en-US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77949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082774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17812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22637" y="2292336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80049" y="2285992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370112" y="2474899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811562" y="2474899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033937" y="2474899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485271" y="2274484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ea typeface="楷体" pitchFamily="49" charset="-122"/>
                <a:cs typeface="Consolas" pitchFamily="49" charset="0"/>
              </a:rPr>
              <a:t>...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219174" y="2474899"/>
            <a:ext cx="35877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57224" y="2147874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2011336" y="1559470"/>
            <a:ext cx="4103687" cy="558241"/>
            <a:chOff x="2011336" y="1559470"/>
            <a:chExt cx="4103687" cy="558241"/>
          </a:xfrm>
        </p:grpSpPr>
        <p:sp>
          <p:nvSpPr>
            <p:cNvPr id="25615" name="AutoShape 15"/>
            <p:cNvSpPr>
              <a:spLocks/>
            </p:cNvSpPr>
            <p:nvPr/>
          </p:nvSpPr>
          <p:spPr bwMode="auto">
            <a:xfrm rot="5400000">
              <a:off x="3968725" y="-28587"/>
              <a:ext cx="188909" cy="4103687"/>
            </a:xfrm>
            <a:prstGeom prst="leftBrace">
              <a:avLst>
                <a:gd name="adj1" fmla="val 468297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198818" y="1559470"/>
              <a:ext cx="20875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zh-CN" altLang="en-US" sz="1800" dirty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大问题</a:t>
              </a: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3235299" y="2714620"/>
            <a:ext cx="2808288" cy="642942"/>
            <a:chOff x="3235299" y="2786058"/>
            <a:chExt cx="2808288" cy="642942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521050" y="3059668"/>
              <a:ext cx="24082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-&gt;next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zh-CN" altLang="en-US" sz="1800" dirty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小问题</a:t>
              </a:r>
            </a:p>
          </p:txBody>
        </p:sp>
        <p:sp>
          <p:nvSpPr>
            <p:cNvPr id="25618" name="AutoShape 18"/>
            <p:cNvSpPr>
              <a:spLocks/>
            </p:cNvSpPr>
            <p:nvPr/>
          </p:nvSpPr>
          <p:spPr bwMode="auto">
            <a:xfrm rot="-5400000">
              <a:off x="4537838" y="1483519"/>
              <a:ext cx="203210" cy="2808288"/>
            </a:xfrm>
            <a:prstGeom prst="leftBrace">
              <a:avLst>
                <a:gd name="adj1" fmla="val 320471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000100" y="3929066"/>
            <a:ext cx="750099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1800" dirty="0" smtClean="0">
                <a:ea typeface="楷体" pitchFamily="49" charset="-122"/>
                <a:cs typeface="Times New Roman" pitchFamily="18" charset="0"/>
              </a:rPr>
              <a:t>把“大问题”转化为若干个</a:t>
            </a:r>
            <a:r>
              <a:rPr lang="zh-CN" altLang="en-US" sz="18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相似</a:t>
            </a:r>
            <a:r>
              <a:rPr lang="zh-CN" altLang="en-US" sz="1800" dirty="0" smtClean="0">
                <a:ea typeface="楷体" pitchFamily="49" charset="-122"/>
                <a:cs typeface="Times New Roman" pitchFamily="18" charset="0"/>
              </a:rPr>
              <a:t>的“小问题”来求解。</a:t>
            </a:r>
            <a:endParaRPr lang="en-US" altLang="zh-CN" sz="1800" dirty="0" smtClean="0"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CC33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为什么在这里设计</a:t>
            </a:r>
            <a:r>
              <a:rPr lang="zh-CN" altLang="en-US" sz="1800" dirty="0">
                <a:solidFill>
                  <a:srgbClr val="CC33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单链表的递归算法时</a:t>
            </a:r>
            <a:r>
              <a:rPr lang="zh-CN" altLang="en-US" sz="1800">
                <a:solidFill>
                  <a:srgbClr val="CC33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不</a:t>
            </a:r>
            <a:r>
              <a:rPr lang="zh-CN" altLang="en-US" sz="1800" smtClean="0">
                <a:solidFill>
                  <a:srgbClr val="CC33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带头结点？</a:t>
            </a:r>
            <a:endParaRPr lang="zh-CN" altLang="en-US" sz="1800" dirty="0">
              <a:solidFill>
                <a:srgbClr val="CC3300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166214" y="2285992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418954" y="214290"/>
            <a:ext cx="1000100" cy="785817"/>
            <a:chOff x="5679226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679226" y="3835411"/>
              <a:ext cx="1238250" cy="1236663"/>
              <a:chOff x="794" y="845"/>
              <a:chExt cx="827" cy="826"/>
            </a:xfrm>
          </p:grpSpPr>
          <p:sp>
            <p:nvSpPr>
              <p:cNvPr id="26" name="Oval 20"/>
              <p:cNvSpPr>
                <a:spLocks noChangeArrowheads="1"/>
              </p:cNvSpPr>
              <p:nvPr/>
            </p:nvSpPr>
            <p:spPr bwMode="gray">
              <a:xfrm>
                <a:off x="794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56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>
          <a:xfrm>
            <a:off x="2714612" y="2500306"/>
            <a:ext cx="4500594" cy="1357322"/>
            <a:chOff x="2786050" y="2500306"/>
            <a:chExt cx="4500594" cy="135732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9" name="矩形 28"/>
            <p:cNvSpPr/>
            <p:nvPr/>
          </p:nvSpPr>
          <p:spPr bwMode="auto">
            <a:xfrm>
              <a:off x="2786050" y="2928934"/>
              <a:ext cx="4500594" cy="928694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2786050" y="2500306"/>
              <a:ext cx="1285884" cy="714380"/>
              <a:chOff x="2786050" y="2500306"/>
              <a:chExt cx="1285884" cy="714380"/>
            </a:xfrm>
            <a:grpFill/>
          </p:grpSpPr>
          <p:cxnSp>
            <p:nvCxnSpPr>
              <p:cNvPr id="31" name="直接箭头连接符 30"/>
              <p:cNvCxnSpPr/>
              <p:nvPr/>
            </p:nvCxnSpPr>
            <p:spPr bwMode="auto">
              <a:xfrm rot="5400000">
                <a:off x="3071802" y="3000372"/>
                <a:ext cx="357190" cy="71438"/>
              </a:xfrm>
              <a:prstGeom prst="straightConnector1">
                <a:avLst/>
              </a:prstGeom>
              <a:grpFill/>
              <a:ln w="25400" cap="flat" cmpd="sng" algn="ctr">
                <a:solidFill>
                  <a:srgbClr val="9900FF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2786050" y="2500306"/>
                <a:ext cx="1285884" cy="3693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1800" i="1" dirty="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L</a:t>
                </a:r>
                <a:r>
                  <a:rPr lang="en-US" altLang="zh-CN" sz="1800" dirty="0" smtClean="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1800" dirty="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&gt;next)</a:t>
                </a:r>
                <a:endPara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 bwMode="auto">
          <a:xfrm>
            <a:off x="1357290" y="2928934"/>
            <a:ext cx="5715040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4535487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数据结点个数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428728" y="4033541"/>
            <a:ext cx="785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571736" y="4033541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 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995341" y="3067051"/>
            <a:ext cx="5862675" cy="504825"/>
            <a:chOff x="995341" y="3067051"/>
            <a:chExt cx="5862675" cy="504825"/>
          </a:xfrm>
        </p:grpSpPr>
        <p:grpSp>
          <p:nvGrpSpPr>
            <p:cNvPr id="5" name="组合 36"/>
            <p:cNvGrpSpPr/>
            <p:nvPr/>
          </p:nvGrpSpPr>
          <p:grpSpPr>
            <a:xfrm>
              <a:off x="1577949" y="3211513"/>
              <a:ext cx="1009650" cy="360363"/>
              <a:chOff x="1577949" y="3211513"/>
              <a:chExt cx="1009650" cy="360363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577949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 eaLnBrk="1" hangingPunct="1">
                  <a:lnSpc>
                    <a:spcPts val="2000"/>
                  </a:lnSpc>
                </a:pPr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082774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3017812" y="3211513"/>
              <a:ext cx="1009650" cy="360363"/>
              <a:chOff x="3017812" y="3211513"/>
              <a:chExt cx="1009650" cy="360363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017812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 eaLnBrk="1" hangingPunct="1">
                  <a:lnSpc>
                    <a:spcPts val="2000"/>
                  </a:lnSpc>
                </a:pPr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522637" y="3211513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70112" y="3394076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1562" y="3402013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033937" y="3402013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506314" y="3197170"/>
              <a:ext cx="7207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...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174" y="3427413"/>
              <a:ext cx="35877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l"/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995341" y="3067051"/>
              <a:ext cx="3619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</a:p>
          </p:txBody>
        </p:sp>
        <p:grpSp>
          <p:nvGrpSpPr>
            <p:cNvPr id="18" name="组合 39"/>
            <p:cNvGrpSpPr/>
            <p:nvPr/>
          </p:nvGrpSpPr>
          <p:grpSpPr>
            <a:xfrm>
              <a:off x="5680049" y="3205169"/>
              <a:ext cx="1177967" cy="360363"/>
              <a:chOff x="5680049" y="3205169"/>
              <a:chExt cx="1177967" cy="360363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680049" y="3205169"/>
                <a:ext cx="504825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 eaLnBrk="1" hangingPunct="1">
                  <a:lnSpc>
                    <a:spcPts val="2000"/>
                  </a:lnSpc>
                </a:pPr>
                <a:r>
                  <a:rPr lang="en-US" altLang="zh-CN" sz="18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a</a:t>
                </a:r>
                <a:r>
                  <a:rPr lang="en-US" altLang="zh-CN" sz="1800" i="1" baseline="-25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6166214" y="3205169"/>
                <a:ext cx="69180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 eaLnBrk="1" hangingPunct="1">
                  <a:lnSpc>
                    <a:spcPts val="2000"/>
                  </a:lnSpc>
                </a:pPr>
                <a:r>
                  <a:rPr lang="zh-CN" altLang="en-US" sz="1800" dirty="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  <a:endParaRPr lang="en-US" altLang="zh-CN" sz="1800" i="1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71472" y="916528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为单链表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中数据结点个数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42873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空单链表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的数据结点个数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643438" y="1500174"/>
            <a:ext cx="714380" cy="285752"/>
          </a:xfrm>
          <a:prstGeom prst="rightArrow">
            <a:avLst/>
          </a:prstGeom>
          <a:solidFill>
            <a:srgbClr val="99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8" y="142873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	 </a:t>
            </a:r>
            <a:r>
              <a:rPr lang="zh-CN" altLang="en-US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=NULL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038641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 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对于非空单链表：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1670" y="400050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143372" y="4033541"/>
            <a:ext cx="785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+  1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477588" y="3000372"/>
            <a:ext cx="1285884" cy="7143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46"/>
          <p:cNvGrpSpPr/>
          <p:nvPr/>
        </p:nvGrpSpPr>
        <p:grpSpPr>
          <a:xfrm>
            <a:off x="857224" y="4630994"/>
            <a:ext cx="4968875" cy="1449452"/>
            <a:chOff x="857224" y="4630994"/>
            <a:chExt cx="4968875" cy="1449452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857224" y="4630994"/>
              <a:ext cx="2601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46" name="Text Box 4" descr="羊皮纸"/>
            <p:cNvSpPr txBox="1">
              <a:spLocks noChangeArrowheads="1"/>
            </p:cNvSpPr>
            <p:nvPr/>
          </p:nvSpPr>
          <p:spPr bwMode="auto">
            <a:xfrm>
              <a:off x="1001687" y="5210432"/>
              <a:ext cx="4824412" cy="870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180000" tIns="108000" bIns="1440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)=0			</a:t>
              </a:r>
              <a:r>
                <a:rPr lang="zh-CN" altLang="en-US" sz="16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600" i="1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6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&gt;next)+1	</a:t>
              </a:r>
              <a:r>
                <a:rPr lang="zh-CN" altLang="en-US" sz="1600" dirty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57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19" grpId="0"/>
      <p:bldP spid="20" grpId="0"/>
      <p:bldP spid="23" grpId="0"/>
      <p:bldP spid="24" grpId="0"/>
      <p:bldP spid="25" grpId="0" animBg="1"/>
      <p:bldP spid="25" grpId="1" animBg="1"/>
      <p:bldP spid="26" grpId="0"/>
      <p:bldP spid="27" grpId="0"/>
      <p:bldP spid="36" grpId="0"/>
      <p:bldP spid="36" grpId="1"/>
      <p:bldP spid="38" grpId="0"/>
      <p:bldP spid="44" grpId="0" animBg="1"/>
      <p:bldP spid="44" grpId="1" animBg="1"/>
      <p:bldP spid="44" grpId="2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42910" y="538443"/>
            <a:ext cx="59293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</a:t>
            </a:r>
            <a:r>
              <a: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数据结点个数</a:t>
            </a: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递归算法如下：</a:t>
            </a:r>
            <a:endParaRPr lang="zh-CN" altLang="en-US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85786" y="1500174"/>
            <a:ext cx="5786478" cy="176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rIns="144000" bIns="144000">
            <a:spAutoFit/>
          </a:bodyPr>
          <a:lstStyle/>
          <a:p>
            <a:pPr algn="l" eaLnBrk="1" hangingPunct="1"/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(LinkNode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*L)</a:t>
            </a:r>
          </a:p>
          <a:p>
            <a:pPr algn="l" eaLnBrk="1" hangingPunct="1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(L==NULL)</a:t>
            </a:r>
          </a:p>
          <a:p>
            <a:pPr algn="l" eaLnBrk="1" hangingPunct="1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pPr algn="l" eaLnBrk="1" hangingPunct="1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 eaLnBrk="1" hangingPunct="1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(L-&gt;next)+1;</a:t>
            </a:r>
          </a:p>
          <a:p>
            <a:pPr algn="l" eaLnBrk="1" hangingPunct="1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58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357422" y="142852"/>
            <a:ext cx="3429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不带头结点单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2844" y="857232"/>
            <a:ext cx="3000396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所有结点值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86314" y="885804"/>
            <a:ext cx="2928958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显示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所有结点值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20759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725584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660622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165447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322859" y="2657883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lnSpc>
                <a:spcPts val="2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012922" y="2846790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3454372" y="2846790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4676747" y="2846790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173509" y="2631674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ea typeface="楷体" pitchFamily="49" charset="-122"/>
                <a:cs typeface="Consolas" pitchFamily="49" charset="0"/>
              </a:rPr>
              <a:t>...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61984" y="2846790"/>
            <a:ext cx="35877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00034" y="2519765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36" name="AutoShape 15"/>
          <p:cNvSpPr>
            <a:spLocks/>
          </p:cNvSpPr>
          <p:nvPr/>
        </p:nvSpPr>
        <p:spPr bwMode="auto">
          <a:xfrm rot="5400000">
            <a:off x="3611535" y="343304"/>
            <a:ext cx="188909" cy="4103687"/>
          </a:xfrm>
          <a:prstGeom prst="leftBrace">
            <a:avLst>
              <a:gd name="adj1" fmla="val 46829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86050" y="1741877"/>
            <a:ext cx="42148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大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问题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，输出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endParaRPr lang="zh-CN" altLang="en-US" sz="1800" i="1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3000364" y="3527827"/>
            <a:ext cx="45005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小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问题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，输出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n</a:t>
            </a:r>
            <a:endParaRPr lang="zh-CN" altLang="en-US" sz="1800" i="1" baseline="-25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AutoShape 18"/>
          <p:cNvSpPr>
            <a:spLocks/>
          </p:cNvSpPr>
          <p:nvPr/>
        </p:nvSpPr>
        <p:spPr bwMode="auto">
          <a:xfrm rot="16200000">
            <a:off x="4180648" y="1855410"/>
            <a:ext cx="203210" cy="2808288"/>
          </a:xfrm>
          <a:prstGeom prst="leftBrace">
            <a:avLst>
              <a:gd name="adj1" fmla="val 320471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 algn="l"/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09024" y="2657883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lnSpc>
                <a:spcPts val="2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910" y="4199287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已求解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输出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  <a:sym typeface="Wingdings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&gt;data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；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f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&gt;next);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4157497"/>
            <a:ext cx="5286412" cy="8747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已求解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&gt;next);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输出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L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  <a:sym typeface="Wingdings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&gt;data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；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786050" y="1773784"/>
            <a:ext cx="392909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大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问题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，输出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1</a:t>
            </a:r>
            <a:endParaRPr lang="zh-CN" altLang="en-US" sz="1800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3000364" y="3500438"/>
            <a:ext cx="4572032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小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问题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，输出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2</a:t>
            </a:r>
            <a:endParaRPr lang="zh-CN" altLang="en-US" sz="1800" i="1" baseline="-25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59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7" grpId="0"/>
      <p:bldP spid="37" grpId="1"/>
      <p:bldP spid="39" grpId="0"/>
      <p:bldP spid="39" grpId="1"/>
      <p:bldP spid="40" grpId="0" animBg="1"/>
      <p:bldP spid="42" grpId="0"/>
      <p:bldP spid="42" grpId="1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2357454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递归：无处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不在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实例</a:t>
            </a:r>
            <a:r>
              <a:rPr lang="en-US" altLang="zh-CN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：家谱</a:t>
            </a:r>
            <a:endParaRPr lang="zh-CN" altLang="en-US" sz="18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71737" y="714356"/>
            <a:ext cx="5076693" cy="4042588"/>
            <a:chOff x="2571737" y="714356"/>
            <a:chExt cx="5076693" cy="4042588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190" y="714356"/>
              <a:ext cx="502039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68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7173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8992" y="4071943"/>
              <a:ext cx="555290" cy="684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9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直接箭头连接符 10"/>
            <p:cNvCxnSpPr/>
            <p:nvPr/>
          </p:nvCxnSpPr>
          <p:spPr bwMode="auto">
            <a:xfrm rot="5400000">
              <a:off x="3071802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5400000">
              <a:off x="3607587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rot="16200000" flipH="1">
              <a:off x="4107653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8732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78601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3585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3113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直接箭头连接符 19"/>
            <p:cNvCxnSpPr/>
            <p:nvPr/>
          </p:nvCxnSpPr>
          <p:spPr bwMode="auto">
            <a:xfrm rot="5400000">
              <a:off x="5878666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5400000">
              <a:off x="6414451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rot="16200000" flipH="1">
              <a:off x="6914517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4214810" y="1785926"/>
              <a:ext cx="642942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5572132" y="1714488"/>
              <a:ext cx="857256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6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142844" y="1142984"/>
            <a:ext cx="4143404" cy="2222862"/>
            <a:chOff x="142844" y="1142984"/>
            <a:chExt cx="4143404" cy="2222862"/>
          </a:xfrm>
        </p:grpSpPr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142844" y="1142984"/>
              <a:ext cx="31749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27652" name="Text Box 4" descr="羊皮纸"/>
            <p:cNvSpPr txBox="1">
              <a:spLocks noChangeArrowheads="1"/>
            </p:cNvSpPr>
            <p:nvPr/>
          </p:nvSpPr>
          <p:spPr bwMode="auto">
            <a:xfrm>
              <a:off x="161940" y="1785926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</a:t>
              </a: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做任何</a:t>
              </a:r>
              <a:r>
                <a:rPr lang="zh-CN" altLang="en-US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事件</a:t>
              </a:r>
              <a:endParaRPr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18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</a:t>
              </a:r>
              <a:r>
                <a:rPr lang="en-US" altLang="zh-CN" sz="1800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data;</a:t>
              </a:r>
              <a:r>
                <a:rPr lang="en-US" altLang="zh-CN" sz="1800" i="1" dirty="0" err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-&gt;next</a:t>
              </a:r>
              <a:r>
                <a:rPr lang="en-US" altLang="zh-CN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4786314" y="1171556"/>
            <a:ext cx="4143404" cy="2188995"/>
            <a:chOff x="4786314" y="1171556"/>
            <a:chExt cx="4143404" cy="2188995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786314" y="1171556"/>
              <a:ext cx="31749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递归模型如下：</a:t>
              </a:r>
            </a:p>
          </p:txBody>
        </p:sp>
        <p:sp>
          <p:nvSpPr>
            <p:cNvPr id="9" name="Text Box 4" descr="羊皮纸"/>
            <p:cNvSpPr txBox="1">
              <a:spLocks noChangeArrowheads="1"/>
            </p:cNvSpPr>
            <p:nvPr/>
          </p:nvSpPr>
          <p:spPr bwMode="auto">
            <a:xfrm>
              <a:off x="4805410" y="1780631"/>
              <a:ext cx="4124308" cy="15799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zh-CN" altLang="en-US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不</a:t>
              </a: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做任何</a:t>
              </a:r>
              <a:r>
                <a:rPr lang="zh-CN" altLang="en-US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事件</a:t>
              </a:r>
              <a:endParaRPr lang="en-US" altLang="zh-CN" sz="1800" dirty="0" smtClean="0">
                <a:solidFill>
                  <a:srgbClr val="33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endParaRP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=NULL</a:t>
              </a:r>
            </a:p>
            <a:p>
              <a:pPr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 </a:t>
              </a:r>
              <a:r>
                <a:rPr lang="en-US" altLang="zh-CN" sz="1800" i="1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lang="en-US" altLang="zh-CN" sz="1800" dirty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&gt;next</a:t>
              </a:r>
              <a:r>
                <a:rPr lang="en-US" altLang="zh-CN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);</a:t>
              </a:r>
              <a:r>
                <a:rPr lang="zh-CN" altLang="en-US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</a:t>
              </a:r>
              <a:r>
                <a:rPr lang="en-US" altLang="zh-CN" sz="1800" i="1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en-US" altLang="zh-CN" sz="1800" dirty="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-&gt;data</a:t>
              </a:r>
            </a:p>
            <a:p>
              <a:pPr algn="l"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3366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   	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</a:t>
              </a: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142844" y="202148"/>
            <a:ext cx="7929618" cy="810102"/>
            <a:chOff x="142844" y="202148"/>
            <a:chExt cx="7929618" cy="810102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2714612" y="202148"/>
              <a:ext cx="23574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不带头结点单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链表</a:t>
              </a:r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142844" y="614346"/>
              <a:ext cx="32861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正向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显示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所有结点值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4786314" y="642918"/>
              <a:ext cx="32861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反向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显示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所有结点值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112708" y="3500438"/>
            <a:ext cx="4244978" cy="2232368"/>
            <a:chOff x="112708" y="3500438"/>
            <a:chExt cx="4244978" cy="2232368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12708" y="4286256"/>
              <a:ext cx="4244978" cy="1446550"/>
            </a:xfrm>
            <a:prstGeom prst="rect">
              <a:avLst/>
            </a:prstGeom>
            <a:ln>
              <a:headEnd/>
              <a:tailEnd/>
            </a:ln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(LinkNode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if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16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printf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("%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 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L-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&gt;data);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(L-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&gt;next);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755650" y="3571876"/>
              <a:ext cx="15303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递归</a:t>
              </a:r>
              <a:r>
                <a:rPr lang="zh-CN" altLang="en-US" sz="16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算法</a:t>
              </a:r>
              <a:endParaRPr lang="zh-CN" altLang="en-US" sz="16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1928794" y="3500438"/>
              <a:ext cx="285752" cy="7143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4756178" y="3500438"/>
            <a:ext cx="4244978" cy="2260940"/>
            <a:chOff x="4756178" y="3500438"/>
            <a:chExt cx="4244978" cy="226094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756178" y="4314828"/>
              <a:ext cx="4244978" cy="1446550"/>
            </a:xfrm>
            <a:prstGeom prst="rect">
              <a:avLst/>
            </a:prstGeom>
            <a:ln>
              <a:headEnd/>
              <a:tailEnd/>
            </a:ln>
            <a:scene3d>
              <a:camera prst="perspectiveBelow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eaLnBrk="1" hangingPunct="1">
                <a:lnSpc>
                  <a:spcPct val="11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void </a:t>
              </a:r>
              <a:r>
                <a:rPr lang="en-US" altLang="zh-CN" sz="16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traverseR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(LinkNode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*L)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 if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(L==NULL) return;</a:t>
              </a:r>
            </a:p>
            <a:p>
              <a:pPr algn="l" eaLnBrk="1" hangingPunct="1">
                <a:lnSpc>
                  <a:spcPct val="110000"/>
                </a:lnSpc>
              </a:pPr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altLang="zh-CN" sz="1600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traverseR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(L-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&gt;next);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printf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("%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 "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L-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&gt;data);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399120" y="3571876"/>
              <a:ext cx="15303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递归</a:t>
              </a:r>
              <a:r>
                <a:rPr lang="zh-CN" altLang="en-US" sz="16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算法</a:t>
              </a:r>
              <a:endParaRPr lang="zh-CN" altLang="en-US" sz="16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6572264" y="3500438"/>
              <a:ext cx="285752" cy="71438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24"/>
          <p:cNvGrpSpPr/>
          <p:nvPr/>
        </p:nvGrpSpPr>
        <p:grpSpPr>
          <a:xfrm>
            <a:off x="1142976" y="2571744"/>
            <a:ext cx="7643866" cy="357190"/>
            <a:chOff x="1142976" y="2571744"/>
            <a:chExt cx="7643866" cy="357190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142976" y="2571744"/>
              <a:ext cx="3000396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786446" y="2571744"/>
              <a:ext cx="3000396" cy="35719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6" idx="3"/>
              <a:endCxn id="17" idx="1"/>
            </p:cNvCxnSpPr>
            <p:nvPr/>
          </p:nvCxnSpPr>
          <p:spPr bwMode="auto">
            <a:xfrm>
              <a:off x="4143372" y="2750339"/>
              <a:ext cx="164307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60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7786742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5.4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假设有一个不带头结点的单链表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，设计一个算法释放其中所有结点。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0759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1" hangingPunct="1">
              <a:lnSpc>
                <a:spcPts val="2000"/>
              </a:lnSpc>
            </a:pP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5584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0622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1" hangingPunct="1">
              <a:lnSpc>
                <a:spcPts val="2000"/>
              </a:lnSpc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65447" y="2664227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22859" y="2657883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1" hangingPunct="1">
              <a:lnSpc>
                <a:spcPts val="2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012922" y="2849983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454372" y="2849983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676747" y="2849983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133317" y="2641928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ea typeface="楷体" pitchFamily="49" charset="-122"/>
                <a:cs typeface="Consolas" pitchFamily="49" charset="0"/>
              </a:rPr>
              <a:t>...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861984" y="2849983"/>
            <a:ext cx="35877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00034" y="2519765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</a:p>
        </p:txBody>
      </p:sp>
      <p:sp>
        <p:nvSpPr>
          <p:cNvPr id="15" name="AutoShape 15"/>
          <p:cNvSpPr>
            <a:spLocks/>
          </p:cNvSpPr>
          <p:nvPr/>
        </p:nvSpPr>
        <p:spPr bwMode="auto">
          <a:xfrm rot="5400000">
            <a:off x="3611535" y="343304"/>
            <a:ext cx="188909" cy="4103687"/>
          </a:xfrm>
          <a:prstGeom prst="leftBrace">
            <a:avLst>
              <a:gd name="adj1" fmla="val 46829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 algn="l"/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AutoShape 18"/>
          <p:cNvSpPr>
            <a:spLocks/>
          </p:cNvSpPr>
          <p:nvPr/>
        </p:nvSpPr>
        <p:spPr bwMode="auto">
          <a:xfrm rot="16200000">
            <a:off x="4180648" y="1855410"/>
            <a:ext cx="203210" cy="2808288"/>
          </a:xfrm>
          <a:prstGeom prst="leftBrace">
            <a:avLst>
              <a:gd name="adj1" fmla="val 320471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pPr algn="l"/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809024" y="2657883"/>
            <a:ext cx="69180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1" hangingPunct="1">
              <a:lnSpc>
                <a:spcPts val="2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786050" y="1741877"/>
            <a:ext cx="3714776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大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问题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，释放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1800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857488" y="3571876"/>
            <a:ext cx="4572032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sz="18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&gt;next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小</a:t>
            </a:r>
            <a:r>
              <a:rPr lang="zh-CN" altLang="en-US" sz="180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问题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，释放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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1800" baseline="-25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224" y="4429132"/>
            <a:ext cx="6715172" cy="787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不做任何事件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>
              <a:spcBef>
                <a:spcPts val="600"/>
              </a:spcBef>
            </a:pP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-&gt;next)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；释放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所指结点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0100" y="557214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其中，“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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”表示功能等价关系。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61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85794"/>
            <a:ext cx="5000660" cy="176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release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*&amp;L)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(L!=NULL)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release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(L-&gt;next);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free(L);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62</a:t>
            </a:fld>
            <a:r>
              <a:rPr lang="en-US" altLang="zh-CN" smtClean="0"/>
              <a:t>/8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14480" y="4286256"/>
            <a:ext cx="5357850" cy="128588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1034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6176976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5.3.3 </a:t>
            </a:r>
            <a:r>
              <a:rPr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基于递归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求解方法的递归算法设计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28596" y="1214422"/>
            <a:ext cx="8318530" cy="10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有些问题可以采用递归方法求解（求解方法之一）。</a:t>
            </a:r>
            <a:endParaRPr lang="en-US" altLang="zh-CN" sz="180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递归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方法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求解问题时，需要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对问题本身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进行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分析，确定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大、小问题解之间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关系，构造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合理的递归体。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306" y="3000372"/>
            <a:ext cx="150019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大问题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4643446"/>
            <a:ext cx="15001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643446"/>
            <a:ext cx="15001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小问题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6446" y="4572008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+mj-ea"/>
                <a:ea typeface="+mj-ea"/>
                <a:sym typeface="Symbol"/>
              </a:rPr>
              <a:t>…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286248" y="3500438"/>
            <a:ext cx="142876" cy="756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0562" y="357187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关系 </a:t>
            </a:r>
            <a:r>
              <a:rPr lang="zh-CN" altLang="en-US" sz="2800" smtClean="0">
                <a:solidFill>
                  <a:srgbClr val="FF3300"/>
                </a:solidFill>
                <a:latin typeface="Verdana" pitchFamily="34" charset="0"/>
                <a:ea typeface="楷体" pitchFamily="49" charset="-122"/>
                <a:cs typeface="Verdana" pitchFamily="34" charset="0"/>
              </a:rPr>
              <a:t>？</a:t>
            </a:r>
            <a:endParaRPr lang="zh-CN" altLang="en-US" sz="2800" dirty="0">
              <a:solidFill>
                <a:srgbClr val="FF3300"/>
              </a:solidFill>
              <a:latin typeface="Verdana" pitchFamily="34" charset="0"/>
              <a:ea typeface="楷体" pitchFamily="49" charset="-122"/>
              <a:cs typeface="Verdana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63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08028" y="451554"/>
            <a:ext cx="8064500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5-5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18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采用递归算法求解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迷宫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问题，并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输出从入口到出口的所有迷宫路径。 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500035" y="1785926"/>
            <a:ext cx="8286807" cy="2944890"/>
            <a:chOff x="500035" y="1785926"/>
            <a:chExt cx="8286807" cy="2944890"/>
          </a:xfrm>
        </p:grpSpPr>
        <p:sp>
          <p:nvSpPr>
            <p:cNvPr id="106499" name="Text Box 3"/>
            <p:cNvSpPr txBox="1">
              <a:spLocks noChangeArrowheads="1"/>
            </p:cNvSpPr>
            <p:nvPr/>
          </p:nvSpPr>
          <p:spPr bwMode="auto">
            <a:xfrm>
              <a:off x="500035" y="1785926"/>
              <a:ext cx="371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求解问题描述：</a:t>
              </a:r>
              <a:r>
                <a:rPr lang="en-US" altLang="zh-CN" sz="1800" smtClean="0">
                  <a:ea typeface="楷体" pitchFamily="49" charset="-122"/>
                  <a:cs typeface="Times New Roman" pitchFamily="18" charset="0"/>
                </a:rPr>
                <a:t> </a:t>
              </a:r>
              <a:endParaRPr lang="zh-CN" altLang="en-US" sz="1800" dirty="0"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3" name="组合 10"/>
            <p:cNvGrpSpPr/>
            <p:nvPr/>
          </p:nvGrpSpPr>
          <p:grpSpPr>
            <a:xfrm>
              <a:off x="1571604" y="2557342"/>
              <a:ext cx="5722970" cy="1198070"/>
              <a:chOff x="1571604" y="3243204"/>
              <a:chExt cx="5722970" cy="1198070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57160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xi</a:t>
                </a:r>
                <a:r>
                  <a:rPr lang="zh-CN" altLang="en-US" sz="180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yi</a:t>
                </a:r>
                <a:r>
                  <a:rPr lang="en-US" altLang="zh-CN" sz="1800" dirty="0">
                    <a:solidFill>
                      <a:srgbClr val="00B05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215074" y="3500438"/>
                <a:ext cx="1079500" cy="5032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xe</a:t>
                </a:r>
                <a:r>
                  <a:rPr lang="zh-CN" altLang="en-US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ye</a:t>
                </a:r>
                <a:r>
                  <a:rPr lang="en-US" altLang="zh-CN" sz="1800" dirty="0" smtClean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  <a:endParaRPr lang="en-US" altLang="zh-CN" sz="18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" name="直接箭头连接符 7"/>
              <p:cNvCxnSpPr>
                <a:stCxn id="5" idx="3"/>
                <a:endCxn id="6" idx="1"/>
              </p:cNvCxnSpPr>
              <p:nvPr/>
            </p:nvCxnSpPr>
            <p:spPr>
              <a:xfrm>
                <a:off x="2651104" y="3752057"/>
                <a:ext cx="3563970" cy="1588"/>
              </a:xfrm>
              <a:prstGeom prst="straightConnector1">
                <a:avLst/>
              </a:prstGeom>
              <a:ln w="38100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714612" y="3243204"/>
                <a:ext cx="3500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mgpath(</a:t>
                </a:r>
                <a:r>
                  <a:rPr lang="en-US" altLang="zh-CN" sz="1800" smtClean="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xi</a:t>
                </a:r>
                <a:r>
                  <a:rPr lang="zh-CN" altLang="en-US" sz="1800" smtClean="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00B05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yi</a:t>
                </a:r>
                <a:r>
                  <a:rPr lang="zh-CN" altLang="en-US" sz="18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xe</a:t>
                </a:r>
                <a:r>
                  <a:rPr lang="zh-CN" altLang="en-US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solidFill>
                      <a:srgbClr val="C0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ye</a:t>
                </a:r>
                <a:r>
                  <a:rPr lang="zh-CN" altLang="en-US" sz="18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，</a:t>
                </a:r>
                <a:r>
                  <a:rPr lang="en-US" altLang="zh-CN" sz="180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path</a:t>
                </a:r>
                <a:r>
                  <a:rPr lang="en-US" altLang="zh-CN" sz="1800" dirty="0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57950" y="4071942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800" dirty="0" smtClean="0">
                    <a:latin typeface="仿宋" pitchFamily="49" charset="-122"/>
                    <a:ea typeface="仿宋" pitchFamily="49" charset="-122"/>
                  </a:rPr>
                  <a:t>出口</a:t>
                </a:r>
                <a:endParaRPr lang="zh-CN" altLang="en-US" sz="1800" dirty="0"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71472" y="3857628"/>
              <a:ext cx="8215370" cy="8731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mgpath(int xi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yi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xe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ye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PathType path)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en-US" altLang="zh-CN" sz="18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ts val="3200"/>
                </a:lnSpc>
              </a:pP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求从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(xi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yi)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(xe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ye)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的迷宫路径，用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变量保存迷宫路径。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4480" y="335756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入</a:t>
              </a:r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口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64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7160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xi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07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xe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ye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51104" y="1180289"/>
            <a:ext cx="356397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4612" y="714356"/>
            <a:ext cx="33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mgpath(</a:t>
            </a:r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xi</a:t>
            </a:r>
            <a:r>
              <a:rPr lang="zh-CN" altLang="en-US" sz="16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6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16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9520" y="10001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出口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142976" y="3671832"/>
            <a:ext cx="3500462" cy="769442"/>
            <a:chOff x="1142976" y="3671832"/>
            <a:chExt cx="3500462" cy="76944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63938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42976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xi</a:t>
              </a:r>
              <a:r>
                <a:rPr lang="zh-CN" altLang="en-US" sz="180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yi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285984" y="3929066"/>
              <a:ext cx="1214446" cy="7143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407194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走一步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2"/>
          <p:cNvGrpSpPr/>
          <p:nvPr/>
        </p:nvGrpSpPr>
        <p:grpSpPr>
          <a:xfrm>
            <a:off x="2357422" y="1571613"/>
            <a:ext cx="4071966" cy="869397"/>
            <a:chOff x="2357422" y="1571613"/>
            <a:chExt cx="4071966" cy="869397"/>
          </a:xfrm>
        </p:grpSpPr>
        <p:sp>
          <p:nvSpPr>
            <p:cNvPr id="14" name="TextBox 13"/>
            <p:cNvSpPr txBox="1"/>
            <p:nvPr/>
          </p:nvSpPr>
          <p:spPr>
            <a:xfrm>
              <a:off x="3714744" y="207167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大问题</a:t>
              </a:r>
              <a:endPara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 rot="16200000">
              <a:off x="4179091" y="-250056"/>
              <a:ext cx="428628" cy="4071966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组合 23"/>
          <p:cNvGrpSpPr/>
          <p:nvPr/>
        </p:nvGrpSpPr>
        <p:grpSpPr>
          <a:xfrm>
            <a:off x="4071934" y="3214686"/>
            <a:ext cx="4286280" cy="960383"/>
            <a:chOff x="4071934" y="3214686"/>
            <a:chExt cx="4286280" cy="960383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215074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xe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ye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4643438" y="3923451"/>
              <a:ext cx="1571636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071934" y="3214686"/>
              <a:ext cx="3286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mgpath(</a:t>
              </a:r>
              <a:r>
                <a:rPr lang="en-US" altLang="zh-CN" sz="1600" smtClean="0">
                  <a:solidFill>
                    <a:srgbClr val="00B05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600" smtClean="0">
                  <a:solidFill>
                    <a:srgbClr val="00B05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00B05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xe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ye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</a:t>
              </a:r>
              <a:r>
                <a:rPr lang="en-US" altLang="zh-CN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0958" y="371475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出口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4"/>
          <p:cNvGrpSpPr/>
          <p:nvPr/>
        </p:nvGrpSpPr>
        <p:grpSpPr>
          <a:xfrm>
            <a:off x="4214810" y="4357695"/>
            <a:ext cx="2643206" cy="869397"/>
            <a:chOff x="4214810" y="4357695"/>
            <a:chExt cx="2643206" cy="869397"/>
          </a:xfrm>
        </p:grpSpPr>
        <p:sp>
          <p:nvSpPr>
            <p:cNvPr id="19" name="TextBox 18"/>
            <p:cNvSpPr txBox="1"/>
            <p:nvPr/>
          </p:nvSpPr>
          <p:spPr>
            <a:xfrm>
              <a:off x="4857752" y="485776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小问题</a:t>
              </a:r>
              <a:endParaRPr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5322099" y="3250406"/>
              <a:ext cx="428628" cy="2643206"/>
            </a:xfrm>
            <a:prstGeom prst="leftBrac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下箭头 25"/>
          <p:cNvSpPr/>
          <p:nvPr/>
        </p:nvSpPr>
        <p:spPr>
          <a:xfrm>
            <a:off x="4214810" y="2571744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786" y="10001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入</a:t>
            </a:r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口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28860" y="5500702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大问题 </a:t>
            </a:r>
            <a:r>
              <a:rPr lang="zh-CN" altLang="en-US" sz="2000" smtClean="0">
                <a:solidFill>
                  <a:srgbClr val="3366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≡ </a:t>
            </a:r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走一步 </a:t>
            </a:r>
            <a:r>
              <a:rPr lang="en-US" altLang="zh-CN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+ </a:t>
            </a:r>
            <a:r>
              <a:rPr lang="zh-CN" altLang="en-US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小问题</a:t>
            </a:r>
            <a:endParaRPr lang="zh-CN" altLang="en-US" sz="2000"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37432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入</a:t>
            </a:r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口</a:t>
            </a:r>
            <a:endParaRPr lang="zh-CN" altLang="en-US" sz="18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65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2844" y="1357298"/>
            <a:ext cx="8786874" cy="3449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mgpath(xi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  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中的迷宫路径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	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)=(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mgpath(xi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对于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四周的每一个相邻方块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				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				 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置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mg[xi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</a:t>
            </a:r>
          </a:p>
          <a:p>
            <a:pPr lvl="4"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		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mgpath(</a:t>
            </a:r>
            <a:r>
              <a:rPr lang="en-US" altLang="zh-CN" sz="1600" i="1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				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回退一步并置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mg[xi][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</a:p>
          <a:p>
            <a:pPr algn="l">
              <a:lnSpc>
                <a:spcPts val="28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	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不为出口且可走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571480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ea typeface="楷体" pitchFamily="49" charset="-122"/>
                <a:cs typeface="Times New Roman" pitchFamily="18" charset="0"/>
              </a:rPr>
              <a:t>求解迷宫问题的递归模型如下：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3286116" y="4286256"/>
            <a:ext cx="2643206" cy="1578553"/>
            <a:chOff x="2714612" y="4291877"/>
            <a:chExt cx="2643206" cy="1578553"/>
          </a:xfrm>
        </p:grpSpPr>
        <p:cxnSp>
          <p:nvCxnSpPr>
            <p:cNvPr id="7" name="直接箭头连接符 6"/>
            <p:cNvCxnSpPr/>
            <p:nvPr/>
          </p:nvCxnSpPr>
          <p:spPr>
            <a:xfrm rot="16200000" flipV="1">
              <a:off x="3569058" y="4651877"/>
              <a:ext cx="720000" cy="0"/>
            </a:xfrm>
            <a:prstGeom prst="straightConnector1">
              <a:avLst/>
            </a:prstGeom>
            <a:ln w="28575">
              <a:solidFill>
                <a:srgbClr val="3366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14612" y="5145744"/>
              <a:ext cx="2643206" cy="724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在一个“小问题”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执行完后回退找</a:t>
              </a:r>
              <a:r>
                <a:rPr lang="zh-CN" altLang="en-US" sz="16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所有解</a:t>
              </a:r>
              <a:endParaRPr lang="zh-CN" altLang="en-US" sz="16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66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14348" y="357166"/>
            <a:ext cx="7143800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迷宫路径用顺序表存储，它的元素由方块构成的。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PathType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类型定义如下：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857224" y="1500174"/>
            <a:ext cx="6048375" cy="2506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当前方块的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   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当前方块的列号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		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PathType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定义路径类型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67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14282" y="571480"/>
            <a:ext cx="8143932" cy="4839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216000" bIns="21600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path)</a:t>
            </a:r>
          </a:p>
          <a:p>
            <a:pPr algn="l">
              <a:lnSpc>
                <a:spcPts val="23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求解路径为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6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3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xi==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lang="en-US" altLang="zh-CN" sz="16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==ye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path.data[path.length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 xi;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path.data[path.length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].j =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path.length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迷宫路径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count);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path.length;k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("\t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lang="en-US" altLang="zh-CN" sz="16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)"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path.data[k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path.data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].j);</a:t>
            </a:r>
          </a:p>
          <a:p>
            <a:pPr algn="l">
              <a:lnSpc>
                <a:spcPts val="23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((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)%5==0)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每输出每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个方块后换一行</a:t>
            </a:r>
          </a:p>
          <a:p>
            <a:pPr algn="l">
              <a:lnSpc>
                <a:spcPts val="2300"/>
              </a:lnSpc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>
              <a:lnSpc>
                <a:spcPts val="2300"/>
              </a:lnSpc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pt-BR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>
              <a:lnSpc>
                <a:spcPts val="2300"/>
              </a:lnSpc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928662" y="1957320"/>
            <a:ext cx="7358114" cy="4298422"/>
            <a:chOff x="1000100" y="1857364"/>
            <a:chExt cx="6532203" cy="4298422"/>
          </a:xfrm>
        </p:grpSpPr>
        <p:sp>
          <p:nvSpPr>
            <p:cNvPr id="4" name="矩形 3"/>
            <p:cNvSpPr/>
            <p:nvPr/>
          </p:nvSpPr>
          <p:spPr>
            <a:xfrm>
              <a:off x="1000100" y="1857364"/>
              <a:ext cx="6532203" cy="311475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2"/>
            </p:cNvCxnSpPr>
            <p:nvPr/>
          </p:nvCxnSpPr>
          <p:spPr>
            <a:xfrm rot="5400000">
              <a:off x="3821719" y="5384892"/>
              <a:ext cx="857256" cy="3171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49006" y="5786454"/>
              <a:ext cx="392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找到</a:t>
              </a:r>
              <a:r>
                <a:rPr lang="zh-CN" altLang="en-US" sz="1800" smtClean="0"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了出口，输出路径（递归出口）</a:t>
              </a:r>
              <a:endParaRPr lang="zh-CN" altLang="en-US" sz="18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68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9387" y="214290"/>
            <a:ext cx="8536017" cy="5749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pt-BR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</a:t>
            </a:r>
            <a:r>
              <a:rPr lang="pt-BR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pt-BR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//(xi</a:t>
            </a:r>
            <a:r>
              <a:rPr lang="zh-CN" altLang="pt-BR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pt-BR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pt-BR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不是出口</a:t>
            </a:r>
          </a:p>
          <a:p>
            <a:pPr algn="l">
              <a:lnSpc>
                <a:spcPts val="2800"/>
              </a:lnSpc>
            </a:pPr>
            <a:r>
              <a:rPr lang="zh-CN" altLang="pt-BR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pt-BR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(mg[xi][yi]==0)</a:t>
            </a:r>
            <a:r>
              <a:rPr lang="pt-BR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//(xi</a:t>
            </a:r>
            <a:r>
              <a:rPr lang="zh-CN" altLang="pt-BR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pt-BR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pt-BR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是一个可走方块</a:t>
            </a:r>
          </a:p>
          <a:p>
            <a:pPr algn="l">
              <a:lnSpc>
                <a:spcPts val="2800"/>
              </a:lnSpc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di=0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pt-BR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di&lt;4</a:t>
            </a: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对于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四周的每一个相邻方位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endParaRPr lang="pt-BR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pt-BR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switch(di)   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找方位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对应的方块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en-US" altLang="zh-CN" sz="1600" dirty="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{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case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0:i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=xi-1; j=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break;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case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=xi;   j=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yi+1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break;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case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xi+1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j=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break;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case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3:i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=xi;   j=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-1; break;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}</a:t>
            </a:r>
            <a:endParaRPr lang="en-US" altLang="zh-CN" sz="16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path.data[path.length].i = xi;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path.data[path.length].j = yi;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path.length++; 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   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           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mg[xi</a:t>
            </a:r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   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避免来回重复找路径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69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94557" y="285728"/>
            <a:ext cx="3620583" cy="1714512"/>
            <a:chOff x="3094557" y="285728"/>
            <a:chExt cx="3620583" cy="1714512"/>
          </a:xfrm>
        </p:grpSpPr>
        <p:pic>
          <p:nvPicPr>
            <p:cNvPr id="1157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2627" y="285728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4557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6345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0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214942" y="71435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年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种瓜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rot="5400000">
              <a:off x="3536149" y="892951"/>
              <a:ext cx="428628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rot="5400000">
              <a:off x="3964777" y="110726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16200000" flipH="1">
              <a:off x="4357686" y="928670"/>
              <a:ext cx="428628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19"/>
          <p:cNvGrpSpPr/>
          <p:nvPr/>
        </p:nvGrpSpPr>
        <p:grpSpPr>
          <a:xfrm>
            <a:off x="2643174" y="2285992"/>
            <a:ext cx="3500462" cy="3738574"/>
            <a:chOff x="2643174" y="2285992"/>
            <a:chExt cx="3500462" cy="3738574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3174" y="3929066"/>
              <a:ext cx="3152775" cy="209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4357686" y="278605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年种瓜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71934" y="2285992"/>
              <a:ext cx="214314" cy="128588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71435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实例</a:t>
            </a:r>
            <a:r>
              <a:rPr lang="en-US" altLang="zh-CN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：种瓜得瓜</a:t>
            </a:r>
            <a:endParaRPr lang="zh-CN" altLang="en-US" sz="18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7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571472" y="479920"/>
            <a:ext cx="7893074" cy="3163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mgpath(i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</a:t>
            </a:r>
            <a:r>
              <a:rPr lang="zh-CN" alt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path);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path.length-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回退一个方块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mg[xi][yi]=0;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为可走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di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}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//-while </a:t>
            </a: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 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//-</a:t>
            </a:r>
            <a:r>
              <a:rPr lang="pt-BR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if (mg[xi][yi]==0)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//-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递归体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85720" y="3786190"/>
            <a:ext cx="8207375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 本算法输出</a:t>
            </a:r>
            <a:r>
              <a:rPr lang="zh-CN" altLang="en-US" sz="18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所有的</a:t>
            </a:r>
            <a:r>
              <a:rPr lang="zh-CN" altLang="en-US" sz="18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</a:t>
            </a:r>
            <a:r>
              <a:rPr lang="zh-CN" altLang="en-US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路径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，可以通过进一步比较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找出最短路径（可能存在多条最短路径）。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70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8" name="Rectangle 60"/>
          <p:cNvSpPr>
            <a:spLocks noChangeArrowheads="1"/>
          </p:cNvSpPr>
          <p:nvPr/>
        </p:nvSpPr>
        <p:spPr bwMode="auto">
          <a:xfrm>
            <a:off x="1803396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89" name="Rectangle 61"/>
          <p:cNvSpPr>
            <a:spLocks noChangeArrowheads="1"/>
          </p:cNvSpPr>
          <p:nvPr/>
        </p:nvSpPr>
        <p:spPr bwMode="auto">
          <a:xfrm>
            <a:off x="21637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0" name="Rectangle 62"/>
          <p:cNvSpPr>
            <a:spLocks noChangeArrowheads="1"/>
          </p:cNvSpPr>
          <p:nvPr/>
        </p:nvSpPr>
        <p:spPr bwMode="auto">
          <a:xfrm>
            <a:off x="25241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1" name="Rectangle 63"/>
          <p:cNvSpPr>
            <a:spLocks noChangeArrowheads="1"/>
          </p:cNvSpPr>
          <p:nvPr/>
        </p:nvSpPr>
        <p:spPr bwMode="auto">
          <a:xfrm>
            <a:off x="2884483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2" name="Rectangle 64"/>
          <p:cNvSpPr>
            <a:spLocks noChangeArrowheads="1"/>
          </p:cNvSpPr>
          <p:nvPr/>
        </p:nvSpPr>
        <p:spPr bwMode="auto">
          <a:xfrm>
            <a:off x="3243258" y="6207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3" name="Rectangle 65"/>
          <p:cNvSpPr>
            <a:spLocks noChangeArrowheads="1"/>
          </p:cNvSpPr>
          <p:nvPr/>
        </p:nvSpPr>
        <p:spPr bwMode="auto">
          <a:xfrm>
            <a:off x="3603621" y="6207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394" name="Text Box 66"/>
          <p:cNvSpPr txBox="1">
            <a:spLocks noChangeArrowheads="1"/>
          </p:cNvSpPr>
          <p:nvPr/>
        </p:nvSpPr>
        <p:spPr bwMode="auto">
          <a:xfrm>
            <a:off x="18748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9395" name="Text Box 67"/>
          <p:cNvSpPr txBox="1">
            <a:spLocks noChangeArrowheads="1"/>
          </p:cNvSpPr>
          <p:nvPr/>
        </p:nvSpPr>
        <p:spPr bwMode="auto">
          <a:xfrm>
            <a:off x="22336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25939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9397" name="Text Box 69"/>
          <p:cNvSpPr txBox="1">
            <a:spLocks noChangeArrowheads="1"/>
          </p:cNvSpPr>
          <p:nvPr/>
        </p:nvSpPr>
        <p:spPr bwMode="auto">
          <a:xfrm>
            <a:off x="2992434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398" name="Text Box 70"/>
          <p:cNvSpPr txBox="1">
            <a:spLocks noChangeArrowheads="1"/>
          </p:cNvSpPr>
          <p:nvPr/>
        </p:nvSpPr>
        <p:spPr bwMode="auto">
          <a:xfrm>
            <a:off x="3351209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399" name="Text Box 71"/>
          <p:cNvSpPr txBox="1">
            <a:spLocks noChangeArrowheads="1"/>
          </p:cNvSpPr>
          <p:nvPr/>
        </p:nvSpPr>
        <p:spPr bwMode="auto">
          <a:xfrm>
            <a:off x="3711572" y="2603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9400" name="Text Box 72"/>
          <p:cNvSpPr txBox="1">
            <a:spLocks noChangeArrowheads="1"/>
          </p:cNvSpPr>
          <p:nvPr/>
        </p:nvSpPr>
        <p:spPr bwMode="auto">
          <a:xfrm>
            <a:off x="1298571" y="6445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9401" name="Rectangle 73"/>
          <p:cNvSpPr>
            <a:spLocks noChangeArrowheads="1"/>
          </p:cNvSpPr>
          <p:nvPr/>
        </p:nvSpPr>
        <p:spPr bwMode="auto">
          <a:xfrm>
            <a:off x="1803396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2" name="Rectangle 74"/>
          <p:cNvSpPr>
            <a:spLocks noChangeArrowheads="1"/>
          </p:cNvSpPr>
          <p:nvPr/>
        </p:nvSpPr>
        <p:spPr bwMode="auto">
          <a:xfrm>
            <a:off x="2163758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mtClean="0">
                <a:sym typeface="Wingdings"/>
              </a:rPr>
              <a:t></a:t>
            </a:r>
            <a:endParaRPr lang="zh-CN" altLang="zh-CN"/>
          </a:p>
        </p:txBody>
      </p:sp>
      <p:sp>
        <p:nvSpPr>
          <p:cNvPr id="99403" name="Rectangle 75"/>
          <p:cNvSpPr>
            <a:spLocks noChangeArrowheads="1"/>
          </p:cNvSpPr>
          <p:nvPr/>
        </p:nvSpPr>
        <p:spPr bwMode="auto">
          <a:xfrm>
            <a:off x="2524121" y="9810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4" name="Rectangle 76"/>
          <p:cNvSpPr>
            <a:spLocks noChangeArrowheads="1"/>
          </p:cNvSpPr>
          <p:nvPr/>
        </p:nvSpPr>
        <p:spPr bwMode="auto">
          <a:xfrm>
            <a:off x="2884483" y="9810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5" name="Rectangle 77"/>
          <p:cNvSpPr>
            <a:spLocks noChangeArrowheads="1"/>
          </p:cNvSpPr>
          <p:nvPr/>
        </p:nvSpPr>
        <p:spPr bwMode="auto">
          <a:xfrm>
            <a:off x="3243258" y="9810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6" name="Rectangle 78"/>
          <p:cNvSpPr>
            <a:spLocks noChangeArrowheads="1"/>
          </p:cNvSpPr>
          <p:nvPr/>
        </p:nvSpPr>
        <p:spPr bwMode="auto">
          <a:xfrm>
            <a:off x="3603621" y="9810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7" name="Text Box 79"/>
          <p:cNvSpPr txBox="1">
            <a:spLocks noChangeArrowheads="1"/>
          </p:cNvSpPr>
          <p:nvPr/>
        </p:nvSpPr>
        <p:spPr bwMode="auto">
          <a:xfrm>
            <a:off x="1298571" y="10048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9408" name="Rectangle 80"/>
          <p:cNvSpPr>
            <a:spLocks noChangeArrowheads="1"/>
          </p:cNvSpPr>
          <p:nvPr/>
        </p:nvSpPr>
        <p:spPr bwMode="auto">
          <a:xfrm>
            <a:off x="1803396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637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0" name="Rectangle 82"/>
          <p:cNvSpPr>
            <a:spLocks noChangeArrowheads="1"/>
          </p:cNvSpPr>
          <p:nvPr/>
        </p:nvSpPr>
        <p:spPr bwMode="auto">
          <a:xfrm>
            <a:off x="25241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1" name="Rectangle 83"/>
          <p:cNvSpPr>
            <a:spLocks noChangeArrowheads="1"/>
          </p:cNvSpPr>
          <p:nvPr/>
        </p:nvSpPr>
        <p:spPr bwMode="auto">
          <a:xfrm>
            <a:off x="2884483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2" name="Rectangle 84"/>
          <p:cNvSpPr>
            <a:spLocks noChangeArrowheads="1"/>
          </p:cNvSpPr>
          <p:nvPr/>
        </p:nvSpPr>
        <p:spPr bwMode="auto">
          <a:xfrm>
            <a:off x="3243258" y="1341438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3" name="Rectangle 85"/>
          <p:cNvSpPr>
            <a:spLocks noChangeArrowheads="1"/>
          </p:cNvSpPr>
          <p:nvPr/>
        </p:nvSpPr>
        <p:spPr bwMode="auto">
          <a:xfrm>
            <a:off x="3603621" y="13414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4" name="Text Box 86"/>
          <p:cNvSpPr txBox="1">
            <a:spLocks noChangeArrowheads="1"/>
          </p:cNvSpPr>
          <p:nvPr/>
        </p:nvSpPr>
        <p:spPr bwMode="auto">
          <a:xfrm>
            <a:off x="1298571" y="13652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9415" name="Rectangle 87"/>
          <p:cNvSpPr>
            <a:spLocks noChangeArrowheads="1"/>
          </p:cNvSpPr>
          <p:nvPr/>
        </p:nvSpPr>
        <p:spPr bwMode="auto">
          <a:xfrm>
            <a:off x="1803396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6" name="Rectangle 88"/>
          <p:cNvSpPr>
            <a:spLocks noChangeArrowheads="1"/>
          </p:cNvSpPr>
          <p:nvPr/>
        </p:nvSpPr>
        <p:spPr bwMode="auto">
          <a:xfrm>
            <a:off x="2163758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7" name="Rectangle 89"/>
          <p:cNvSpPr>
            <a:spLocks noChangeArrowheads="1"/>
          </p:cNvSpPr>
          <p:nvPr/>
        </p:nvSpPr>
        <p:spPr bwMode="auto">
          <a:xfrm>
            <a:off x="2524121" y="1700213"/>
            <a:ext cx="360362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8" name="Rectangle 90"/>
          <p:cNvSpPr>
            <a:spLocks noChangeArrowheads="1"/>
          </p:cNvSpPr>
          <p:nvPr/>
        </p:nvSpPr>
        <p:spPr bwMode="auto">
          <a:xfrm>
            <a:off x="2884483" y="1700213"/>
            <a:ext cx="360363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19" name="Rectangle 91"/>
          <p:cNvSpPr>
            <a:spLocks noChangeArrowheads="1"/>
          </p:cNvSpPr>
          <p:nvPr/>
        </p:nvSpPr>
        <p:spPr bwMode="auto">
          <a:xfrm>
            <a:off x="3243258" y="1700213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0" name="Rectangle 92"/>
          <p:cNvSpPr>
            <a:spLocks noChangeArrowheads="1"/>
          </p:cNvSpPr>
          <p:nvPr/>
        </p:nvSpPr>
        <p:spPr bwMode="auto">
          <a:xfrm>
            <a:off x="3603621" y="1700213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1" name="Text Box 93"/>
          <p:cNvSpPr txBox="1">
            <a:spLocks noChangeArrowheads="1"/>
          </p:cNvSpPr>
          <p:nvPr/>
        </p:nvSpPr>
        <p:spPr bwMode="auto">
          <a:xfrm>
            <a:off x="1298571" y="1724025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422" name="Rectangle 94"/>
          <p:cNvSpPr>
            <a:spLocks noChangeArrowheads="1"/>
          </p:cNvSpPr>
          <p:nvPr/>
        </p:nvSpPr>
        <p:spPr bwMode="auto">
          <a:xfrm>
            <a:off x="1803396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3" name="Rectangle 95"/>
          <p:cNvSpPr>
            <a:spLocks noChangeArrowheads="1"/>
          </p:cNvSpPr>
          <p:nvPr/>
        </p:nvSpPr>
        <p:spPr bwMode="auto">
          <a:xfrm>
            <a:off x="2163758" y="2060575"/>
            <a:ext cx="360363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4" name="Rectangle 96"/>
          <p:cNvSpPr>
            <a:spLocks noChangeArrowheads="1"/>
          </p:cNvSpPr>
          <p:nvPr/>
        </p:nvSpPr>
        <p:spPr bwMode="auto">
          <a:xfrm>
            <a:off x="2524121" y="2060575"/>
            <a:ext cx="360362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5" name="Rectangle 97"/>
          <p:cNvSpPr>
            <a:spLocks noChangeArrowheads="1"/>
          </p:cNvSpPr>
          <p:nvPr/>
        </p:nvSpPr>
        <p:spPr bwMode="auto">
          <a:xfrm>
            <a:off x="2884483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6" name="Rectangle 98"/>
          <p:cNvSpPr>
            <a:spLocks noChangeArrowheads="1"/>
          </p:cNvSpPr>
          <p:nvPr/>
        </p:nvSpPr>
        <p:spPr bwMode="auto">
          <a:xfrm>
            <a:off x="3243258" y="2060575"/>
            <a:ext cx="360363" cy="3603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mtClean="0">
                <a:sym typeface="Wingdings"/>
              </a:rPr>
              <a:t></a:t>
            </a:r>
            <a:endParaRPr lang="zh-CN" altLang="zh-CN"/>
          </a:p>
        </p:txBody>
      </p:sp>
      <p:sp>
        <p:nvSpPr>
          <p:cNvPr id="99427" name="Rectangle 99"/>
          <p:cNvSpPr>
            <a:spLocks noChangeArrowheads="1"/>
          </p:cNvSpPr>
          <p:nvPr/>
        </p:nvSpPr>
        <p:spPr bwMode="auto">
          <a:xfrm>
            <a:off x="3603621" y="2060575"/>
            <a:ext cx="360362" cy="360363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28" name="Text Box 100"/>
          <p:cNvSpPr txBox="1">
            <a:spLocks noChangeArrowheads="1"/>
          </p:cNvSpPr>
          <p:nvPr/>
        </p:nvSpPr>
        <p:spPr bwMode="auto">
          <a:xfrm>
            <a:off x="1298571" y="20843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429" name="Rectangle 101"/>
          <p:cNvSpPr>
            <a:spLocks noChangeArrowheads="1"/>
          </p:cNvSpPr>
          <p:nvPr/>
        </p:nvSpPr>
        <p:spPr bwMode="auto">
          <a:xfrm>
            <a:off x="1803396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0" name="Rectangle 102"/>
          <p:cNvSpPr>
            <a:spLocks noChangeArrowheads="1"/>
          </p:cNvSpPr>
          <p:nvPr/>
        </p:nvSpPr>
        <p:spPr bwMode="auto">
          <a:xfrm>
            <a:off x="21637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1" name="Rectangle 103"/>
          <p:cNvSpPr>
            <a:spLocks noChangeArrowheads="1"/>
          </p:cNvSpPr>
          <p:nvPr/>
        </p:nvSpPr>
        <p:spPr bwMode="auto">
          <a:xfrm>
            <a:off x="25241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2" name="Rectangle 104"/>
          <p:cNvSpPr>
            <a:spLocks noChangeArrowheads="1"/>
          </p:cNvSpPr>
          <p:nvPr/>
        </p:nvSpPr>
        <p:spPr bwMode="auto">
          <a:xfrm>
            <a:off x="2884483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3" name="Rectangle 105"/>
          <p:cNvSpPr>
            <a:spLocks noChangeArrowheads="1"/>
          </p:cNvSpPr>
          <p:nvPr/>
        </p:nvSpPr>
        <p:spPr bwMode="auto">
          <a:xfrm>
            <a:off x="3243258" y="2420938"/>
            <a:ext cx="360363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4" name="Rectangle 106"/>
          <p:cNvSpPr>
            <a:spLocks noChangeArrowheads="1"/>
          </p:cNvSpPr>
          <p:nvPr/>
        </p:nvSpPr>
        <p:spPr bwMode="auto">
          <a:xfrm>
            <a:off x="3603621" y="2420938"/>
            <a:ext cx="360362" cy="360362"/>
          </a:xfrm>
          <a:prstGeom prst="rect">
            <a:avLst/>
          </a:prstGeom>
          <a:solidFill>
            <a:srgbClr val="336600"/>
          </a:solidFill>
          <a:ln w="38100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9435" name="Text Box 107"/>
          <p:cNvSpPr txBox="1">
            <a:spLocks noChangeArrowheads="1"/>
          </p:cNvSpPr>
          <p:nvPr/>
        </p:nvSpPr>
        <p:spPr bwMode="auto">
          <a:xfrm>
            <a:off x="1298571" y="2444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9436" name="Text Box 108"/>
          <p:cNvSpPr txBox="1">
            <a:spLocks noChangeArrowheads="1"/>
          </p:cNvSpPr>
          <p:nvPr/>
        </p:nvSpPr>
        <p:spPr bwMode="auto">
          <a:xfrm>
            <a:off x="4610130" y="476250"/>
            <a:ext cx="4533870" cy="2031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mg[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M+2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US" altLang="zh-CN" sz="1800" dirty="0" err="1">
                <a:latin typeface="Consolas" pitchFamily="49" charset="0"/>
                <a:cs typeface="Consolas" pitchFamily="49" charset="0"/>
              </a:rPr>
              <a:t>N+2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]=  //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=4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{  {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{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1 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{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zh-CN" altLang="en-US" sz="1800" smtClean="0"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1800" dirty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}  };</a:t>
            </a:r>
          </a:p>
        </p:txBody>
      </p:sp>
      <p:sp>
        <p:nvSpPr>
          <p:cNvPr id="99437" name="Text Box 109"/>
          <p:cNvSpPr txBox="1">
            <a:spLocks noChangeArrowheads="1"/>
          </p:cNvSpPr>
          <p:nvPr/>
        </p:nvSpPr>
        <p:spPr bwMode="auto">
          <a:xfrm>
            <a:off x="539751" y="3573463"/>
            <a:ext cx="4175126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PathType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path;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path.length=0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algn="l"/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mgpath(1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16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2844" y="21429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 用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左右箭头 52"/>
          <p:cNvSpPr/>
          <p:nvPr/>
        </p:nvSpPr>
        <p:spPr>
          <a:xfrm>
            <a:off x="4214810" y="1428736"/>
            <a:ext cx="428628" cy="21431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71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28596" y="285728"/>
            <a:ext cx="346233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得到如下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条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迷宫路径：</a:t>
            </a:r>
            <a:endParaRPr lang="en-US" altLang="zh-CN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0"/>
          <p:cNvGrpSpPr/>
          <p:nvPr/>
        </p:nvGrpSpPr>
        <p:grpSpPr>
          <a:xfrm>
            <a:off x="1714480" y="1071546"/>
            <a:ext cx="2160587" cy="2160588"/>
            <a:chOff x="2690821" y="1196975"/>
            <a:chExt cx="2160587" cy="2160588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690821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0511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34115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3771908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4130683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4491046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2690821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3051183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411546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/>
                <a:t>→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3771908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130683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491046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690821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0511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4115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3771908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130683" y="19177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4491046" y="19177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2690821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3051183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411546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3771908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130683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4491046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2690821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3051183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3411546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771908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4130683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>
                <a:cs typeface="Times New Roman" pitchFamily="18" charset="0"/>
              </a:endParaRP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4491046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2690821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30511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34115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3771908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4130683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4491046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99"/>
          <p:cNvGrpSpPr/>
          <p:nvPr/>
        </p:nvGrpSpPr>
        <p:grpSpPr>
          <a:xfrm>
            <a:off x="5572132" y="1071546"/>
            <a:ext cx="2160587" cy="2160588"/>
            <a:chOff x="2690821" y="4508500"/>
            <a:chExt cx="2160587" cy="2160588"/>
          </a:xfrm>
        </p:grpSpPr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2690821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7" name="Rectangle 55"/>
            <p:cNvSpPr>
              <a:spLocks noChangeArrowheads="1"/>
            </p:cNvSpPr>
            <p:nvPr/>
          </p:nvSpPr>
          <p:spPr bwMode="auto">
            <a:xfrm>
              <a:off x="30511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8" name="Rectangle 56"/>
            <p:cNvSpPr>
              <a:spLocks noChangeArrowheads="1"/>
            </p:cNvSpPr>
            <p:nvPr/>
          </p:nvSpPr>
          <p:spPr bwMode="auto">
            <a:xfrm>
              <a:off x="34115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3771908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0" name="Rectangle 58"/>
            <p:cNvSpPr>
              <a:spLocks noChangeArrowheads="1"/>
            </p:cNvSpPr>
            <p:nvPr/>
          </p:nvSpPr>
          <p:spPr bwMode="auto">
            <a:xfrm>
              <a:off x="4130683" y="45085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1" name="Rectangle 59"/>
            <p:cNvSpPr>
              <a:spLocks noChangeArrowheads="1"/>
            </p:cNvSpPr>
            <p:nvPr/>
          </p:nvSpPr>
          <p:spPr bwMode="auto">
            <a:xfrm>
              <a:off x="4491046" y="45085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19" name="Rectangle 67"/>
            <p:cNvSpPr>
              <a:spLocks noChangeArrowheads="1"/>
            </p:cNvSpPr>
            <p:nvPr/>
          </p:nvSpPr>
          <p:spPr bwMode="auto">
            <a:xfrm>
              <a:off x="2690821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3051183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00421" name="Rectangle 69"/>
            <p:cNvSpPr>
              <a:spLocks noChangeArrowheads="1"/>
            </p:cNvSpPr>
            <p:nvPr/>
          </p:nvSpPr>
          <p:spPr bwMode="auto">
            <a:xfrm>
              <a:off x="3411546" y="48688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22" name="Rectangle 70"/>
            <p:cNvSpPr>
              <a:spLocks noChangeArrowheads="1"/>
            </p:cNvSpPr>
            <p:nvPr/>
          </p:nvSpPr>
          <p:spPr bwMode="auto">
            <a:xfrm>
              <a:off x="3771908" y="48688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4130683" y="48688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4" name="Rectangle 72"/>
            <p:cNvSpPr>
              <a:spLocks noChangeArrowheads="1"/>
            </p:cNvSpPr>
            <p:nvPr/>
          </p:nvSpPr>
          <p:spPr bwMode="auto">
            <a:xfrm>
              <a:off x="4491046" y="48688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6" name="Rectangle 74"/>
            <p:cNvSpPr>
              <a:spLocks noChangeArrowheads="1"/>
            </p:cNvSpPr>
            <p:nvPr/>
          </p:nvSpPr>
          <p:spPr bwMode="auto">
            <a:xfrm>
              <a:off x="2690821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30511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8" name="Rectangle 76"/>
            <p:cNvSpPr>
              <a:spLocks noChangeArrowheads="1"/>
            </p:cNvSpPr>
            <p:nvPr/>
          </p:nvSpPr>
          <p:spPr bwMode="auto">
            <a:xfrm>
              <a:off x="34115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29" name="Rectangle 77"/>
            <p:cNvSpPr>
              <a:spLocks noChangeArrowheads="1"/>
            </p:cNvSpPr>
            <p:nvPr/>
          </p:nvSpPr>
          <p:spPr bwMode="auto">
            <a:xfrm>
              <a:off x="3771908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4130683" y="52292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1" name="Rectangle 79"/>
            <p:cNvSpPr>
              <a:spLocks noChangeArrowheads="1"/>
            </p:cNvSpPr>
            <p:nvPr/>
          </p:nvSpPr>
          <p:spPr bwMode="auto">
            <a:xfrm>
              <a:off x="4491046" y="52292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2690821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4" name="Rectangle 82"/>
            <p:cNvSpPr>
              <a:spLocks noChangeArrowheads="1"/>
            </p:cNvSpPr>
            <p:nvPr/>
          </p:nvSpPr>
          <p:spPr bwMode="auto">
            <a:xfrm>
              <a:off x="3051183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3411546" y="55880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00436" name="Rectangle 84"/>
            <p:cNvSpPr>
              <a:spLocks noChangeArrowheads="1"/>
            </p:cNvSpPr>
            <p:nvPr/>
          </p:nvSpPr>
          <p:spPr bwMode="auto">
            <a:xfrm>
              <a:off x="3771908" y="5588000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cs typeface="Times New Roman" pitchFamily="18" charset="0"/>
                </a:rPr>
                <a:t>←</a:t>
              </a:r>
            </a:p>
          </p:txBody>
        </p:sp>
        <p:sp>
          <p:nvSpPr>
            <p:cNvPr id="100437" name="Rectangle 85"/>
            <p:cNvSpPr>
              <a:spLocks noChangeArrowheads="1"/>
            </p:cNvSpPr>
            <p:nvPr/>
          </p:nvSpPr>
          <p:spPr bwMode="auto">
            <a:xfrm>
              <a:off x="4130683" y="55880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4491046" y="55880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0" name="Rectangle 88"/>
            <p:cNvSpPr>
              <a:spLocks noChangeArrowheads="1"/>
            </p:cNvSpPr>
            <p:nvPr/>
          </p:nvSpPr>
          <p:spPr bwMode="auto">
            <a:xfrm>
              <a:off x="2690821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1" name="Rectangle 89"/>
            <p:cNvSpPr>
              <a:spLocks noChangeArrowheads="1"/>
            </p:cNvSpPr>
            <p:nvPr/>
          </p:nvSpPr>
          <p:spPr bwMode="auto">
            <a:xfrm>
              <a:off x="3051183" y="5948363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3411546" y="5948363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3" name="Rectangle 91"/>
            <p:cNvSpPr>
              <a:spLocks noChangeArrowheads="1"/>
            </p:cNvSpPr>
            <p:nvPr/>
          </p:nvSpPr>
          <p:spPr bwMode="auto">
            <a:xfrm>
              <a:off x="3771908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00444" name="Rectangle 92"/>
            <p:cNvSpPr>
              <a:spLocks noChangeArrowheads="1"/>
            </p:cNvSpPr>
            <p:nvPr/>
          </p:nvSpPr>
          <p:spPr bwMode="auto">
            <a:xfrm>
              <a:off x="4130683" y="5948363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/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4491046" y="5948363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2690821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8" name="Rectangle 96"/>
            <p:cNvSpPr>
              <a:spLocks noChangeArrowheads="1"/>
            </p:cNvSpPr>
            <p:nvPr/>
          </p:nvSpPr>
          <p:spPr bwMode="auto">
            <a:xfrm>
              <a:off x="30511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49" name="Rectangle 97"/>
            <p:cNvSpPr>
              <a:spLocks noChangeArrowheads="1"/>
            </p:cNvSpPr>
            <p:nvPr/>
          </p:nvSpPr>
          <p:spPr bwMode="auto">
            <a:xfrm>
              <a:off x="34115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3771908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1" name="Rectangle 99"/>
            <p:cNvSpPr>
              <a:spLocks noChangeArrowheads="1"/>
            </p:cNvSpPr>
            <p:nvPr/>
          </p:nvSpPr>
          <p:spPr bwMode="auto">
            <a:xfrm>
              <a:off x="4130683" y="63087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0452" name="Rectangle 100"/>
            <p:cNvSpPr>
              <a:spLocks noChangeArrowheads="1"/>
            </p:cNvSpPr>
            <p:nvPr/>
          </p:nvSpPr>
          <p:spPr bwMode="auto">
            <a:xfrm>
              <a:off x="4491046" y="63087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38510" y="1357298"/>
            <a:ext cx="461665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迷宫路径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39032" y="1357298"/>
            <a:ext cx="461665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迷宫路径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103"/>
          <p:cNvGrpSpPr/>
          <p:nvPr/>
        </p:nvGrpSpPr>
        <p:grpSpPr>
          <a:xfrm>
            <a:off x="1714480" y="4054494"/>
            <a:ext cx="2160588" cy="2160588"/>
            <a:chOff x="2511432" y="1196975"/>
            <a:chExt cx="2160588" cy="2160588"/>
          </a:xfrm>
        </p:grpSpPr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2511432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28717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32321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3592520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3951295" y="11969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4311657" y="11969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2511432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2871795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13" name="Rectangle 21"/>
            <p:cNvSpPr>
              <a:spLocks noChangeArrowheads="1"/>
            </p:cNvSpPr>
            <p:nvPr/>
          </p:nvSpPr>
          <p:spPr bwMode="auto">
            <a:xfrm>
              <a:off x="3232157" y="15573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4" name="Rectangle 22"/>
            <p:cNvSpPr>
              <a:spLocks noChangeArrowheads="1"/>
            </p:cNvSpPr>
            <p:nvPr/>
          </p:nvSpPr>
          <p:spPr bwMode="auto">
            <a:xfrm>
              <a:off x="3592520" y="15573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15" name="Rectangle 23"/>
            <p:cNvSpPr>
              <a:spLocks noChangeArrowheads="1"/>
            </p:cNvSpPr>
            <p:nvPr/>
          </p:nvSpPr>
          <p:spPr bwMode="auto">
            <a:xfrm>
              <a:off x="3951295" y="15573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4311657" y="15573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2511432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28717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32321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3592520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3951295" y="191770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22" name="Rectangle 31"/>
            <p:cNvSpPr>
              <a:spLocks noChangeArrowheads="1"/>
            </p:cNvSpPr>
            <p:nvPr/>
          </p:nvSpPr>
          <p:spPr bwMode="auto">
            <a:xfrm>
              <a:off x="4311657" y="19177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2511432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4" name="Rectangle 34"/>
            <p:cNvSpPr>
              <a:spLocks noChangeArrowheads="1"/>
            </p:cNvSpPr>
            <p:nvPr/>
          </p:nvSpPr>
          <p:spPr bwMode="auto">
            <a:xfrm>
              <a:off x="2871795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5" name="Rectangle 35"/>
            <p:cNvSpPr>
              <a:spLocks noChangeArrowheads="1"/>
            </p:cNvSpPr>
            <p:nvPr/>
          </p:nvSpPr>
          <p:spPr bwMode="auto">
            <a:xfrm>
              <a:off x="3232157" y="227647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3592520" y="227647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↓</a:t>
              </a:r>
            </a:p>
          </p:txBody>
        </p:sp>
        <p:sp>
          <p:nvSpPr>
            <p:cNvPr id="127" name="Rectangle 37"/>
            <p:cNvSpPr>
              <a:spLocks noChangeArrowheads="1"/>
            </p:cNvSpPr>
            <p:nvPr/>
          </p:nvSpPr>
          <p:spPr bwMode="auto">
            <a:xfrm>
              <a:off x="3951295" y="227647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4311657" y="227647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2511432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2871795" y="263683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3232157" y="263683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3592520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/>
                <a:t>→</a:t>
              </a:r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3951295" y="263683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 dirty="0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4311657" y="263683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2511432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8717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32321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3592520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9" name="Rectangle 51"/>
            <p:cNvSpPr>
              <a:spLocks noChangeArrowheads="1"/>
            </p:cNvSpPr>
            <p:nvPr/>
          </p:nvSpPr>
          <p:spPr bwMode="auto">
            <a:xfrm>
              <a:off x="3951295" y="299720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0" name="Rectangle 52"/>
            <p:cNvSpPr>
              <a:spLocks noChangeArrowheads="1"/>
            </p:cNvSpPr>
            <p:nvPr/>
          </p:nvSpPr>
          <p:spPr bwMode="auto">
            <a:xfrm>
              <a:off x="4311657" y="299720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140"/>
          <p:cNvGrpSpPr/>
          <p:nvPr/>
        </p:nvGrpSpPr>
        <p:grpSpPr>
          <a:xfrm>
            <a:off x="5572132" y="4054494"/>
            <a:ext cx="2160588" cy="2160588"/>
            <a:chOff x="2511432" y="4581525"/>
            <a:chExt cx="2160588" cy="2160588"/>
          </a:xfrm>
        </p:grpSpPr>
        <p:sp>
          <p:nvSpPr>
            <p:cNvPr id="142" name="Rectangle 54"/>
            <p:cNvSpPr>
              <a:spLocks noChangeArrowheads="1"/>
            </p:cNvSpPr>
            <p:nvPr/>
          </p:nvSpPr>
          <p:spPr bwMode="auto">
            <a:xfrm>
              <a:off x="2511432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28717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32321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3592520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6" name="Rectangle 58"/>
            <p:cNvSpPr>
              <a:spLocks noChangeArrowheads="1"/>
            </p:cNvSpPr>
            <p:nvPr/>
          </p:nvSpPr>
          <p:spPr bwMode="auto">
            <a:xfrm>
              <a:off x="3951295" y="45815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7" name="Rectangle 59"/>
            <p:cNvSpPr>
              <a:spLocks noChangeArrowheads="1"/>
            </p:cNvSpPr>
            <p:nvPr/>
          </p:nvSpPr>
          <p:spPr bwMode="auto">
            <a:xfrm>
              <a:off x="4311657" y="45815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8" name="Rectangle 67"/>
            <p:cNvSpPr>
              <a:spLocks noChangeArrowheads="1"/>
            </p:cNvSpPr>
            <p:nvPr/>
          </p:nvSpPr>
          <p:spPr bwMode="auto">
            <a:xfrm>
              <a:off x="2511432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49" name="Rectangle 68"/>
            <p:cNvSpPr>
              <a:spLocks noChangeArrowheads="1"/>
            </p:cNvSpPr>
            <p:nvPr/>
          </p:nvSpPr>
          <p:spPr bwMode="auto">
            <a:xfrm>
              <a:off x="2851143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smtClean="0">
                  <a:sym typeface="Wingdings"/>
                </a:rPr>
                <a:t></a:t>
              </a:r>
              <a:endParaRPr lang="zh-CN" altLang="zh-CN" sz="2000" smtClean="0"/>
            </a:p>
          </p:txBody>
        </p:sp>
        <p:sp>
          <p:nvSpPr>
            <p:cNvPr id="150" name="Rectangle 69"/>
            <p:cNvSpPr>
              <a:spLocks noChangeArrowheads="1"/>
            </p:cNvSpPr>
            <p:nvPr/>
          </p:nvSpPr>
          <p:spPr bwMode="auto">
            <a:xfrm>
              <a:off x="3211505" y="49418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1" name="Rectangle 70"/>
            <p:cNvSpPr>
              <a:spLocks noChangeArrowheads="1"/>
            </p:cNvSpPr>
            <p:nvPr/>
          </p:nvSpPr>
          <p:spPr bwMode="auto">
            <a:xfrm>
              <a:off x="3571868" y="49418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2" name="Rectangle 71"/>
            <p:cNvSpPr>
              <a:spLocks noChangeArrowheads="1"/>
            </p:cNvSpPr>
            <p:nvPr/>
          </p:nvSpPr>
          <p:spPr bwMode="auto">
            <a:xfrm>
              <a:off x="3951295" y="49418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" name="Rectangle 72"/>
            <p:cNvSpPr>
              <a:spLocks noChangeArrowheads="1"/>
            </p:cNvSpPr>
            <p:nvPr/>
          </p:nvSpPr>
          <p:spPr bwMode="auto">
            <a:xfrm>
              <a:off x="4311657" y="49418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" name="Rectangle 74"/>
            <p:cNvSpPr>
              <a:spLocks noChangeArrowheads="1"/>
            </p:cNvSpPr>
            <p:nvPr/>
          </p:nvSpPr>
          <p:spPr bwMode="auto">
            <a:xfrm>
              <a:off x="2511432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5" name="Rectangle 75"/>
            <p:cNvSpPr>
              <a:spLocks noChangeArrowheads="1"/>
            </p:cNvSpPr>
            <p:nvPr/>
          </p:nvSpPr>
          <p:spPr bwMode="auto">
            <a:xfrm>
              <a:off x="2851143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56" name="Rectangle 76"/>
            <p:cNvSpPr>
              <a:spLocks noChangeArrowheads="1"/>
            </p:cNvSpPr>
            <p:nvPr/>
          </p:nvSpPr>
          <p:spPr bwMode="auto">
            <a:xfrm>
              <a:off x="32321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7" name="Rectangle 77"/>
            <p:cNvSpPr>
              <a:spLocks noChangeArrowheads="1"/>
            </p:cNvSpPr>
            <p:nvPr/>
          </p:nvSpPr>
          <p:spPr bwMode="auto">
            <a:xfrm>
              <a:off x="3571868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8" name="Rectangle 78"/>
            <p:cNvSpPr>
              <a:spLocks noChangeArrowheads="1"/>
            </p:cNvSpPr>
            <p:nvPr/>
          </p:nvSpPr>
          <p:spPr bwMode="auto">
            <a:xfrm>
              <a:off x="3951295" y="5302250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9" name="Rectangle 79"/>
            <p:cNvSpPr>
              <a:spLocks noChangeArrowheads="1"/>
            </p:cNvSpPr>
            <p:nvPr/>
          </p:nvSpPr>
          <p:spPr bwMode="auto">
            <a:xfrm>
              <a:off x="4311657" y="53022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0" name="Rectangle 81"/>
            <p:cNvSpPr>
              <a:spLocks noChangeArrowheads="1"/>
            </p:cNvSpPr>
            <p:nvPr/>
          </p:nvSpPr>
          <p:spPr bwMode="auto">
            <a:xfrm>
              <a:off x="2511432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1" name="Rectangle 82"/>
            <p:cNvSpPr>
              <a:spLocks noChangeArrowheads="1"/>
            </p:cNvSpPr>
            <p:nvPr/>
          </p:nvSpPr>
          <p:spPr bwMode="auto">
            <a:xfrm>
              <a:off x="2871795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2" name="Rectangle 83"/>
            <p:cNvSpPr>
              <a:spLocks noChangeArrowheads="1"/>
            </p:cNvSpPr>
            <p:nvPr/>
          </p:nvSpPr>
          <p:spPr bwMode="auto">
            <a:xfrm>
              <a:off x="3232157" y="5661025"/>
              <a:ext cx="360363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↓</a:t>
              </a:r>
            </a:p>
          </p:txBody>
        </p:sp>
        <p:sp>
          <p:nvSpPr>
            <p:cNvPr id="163" name="Rectangle 84"/>
            <p:cNvSpPr>
              <a:spLocks noChangeArrowheads="1"/>
            </p:cNvSpPr>
            <p:nvPr/>
          </p:nvSpPr>
          <p:spPr bwMode="auto">
            <a:xfrm>
              <a:off x="3592520" y="5661025"/>
              <a:ext cx="360362" cy="3603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64" name="Rectangle 85"/>
            <p:cNvSpPr>
              <a:spLocks noChangeArrowheads="1"/>
            </p:cNvSpPr>
            <p:nvPr/>
          </p:nvSpPr>
          <p:spPr bwMode="auto">
            <a:xfrm>
              <a:off x="3951295" y="5661025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5" name="Rectangle 86"/>
            <p:cNvSpPr>
              <a:spLocks noChangeArrowheads="1"/>
            </p:cNvSpPr>
            <p:nvPr/>
          </p:nvSpPr>
          <p:spPr bwMode="auto">
            <a:xfrm>
              <a:off x="4311657" y="5661025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6" name="Rectangle 88"/>
            <p:cNvSpPr>
              <a:spLocks noChangeArrowheads="1"/>
            </p:cNvSpPr>
            <p:nvPr/>
          </p:nvSpPr>
          <p:spPr bwMode="auto">
            <a:xfrm>
              <a:off x="2511432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7" name="Rectangle 89"/>
            <p:cNvSpPr>
              <a:spLocks noChangeArrowheads="1"/>
            </p:cNvSpPr>
            <p:nvPr/>
          </p:nvSpPr>
          <p:spPr bwMode="auto">
            <a:xfrm>
              <a:off x="2871795" y="6021388"/>
              <a:ext cx="360362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8" name="Rectangle 90"/>
            <p:cNvSpPr>
              <a:spLocks noChangeArrowheads="1"/>
            </p:cNvSpPr>
            <p:nvPr/>
          </p:nvSpPr>
          <p:spPr bwMode="auto">
            <a:xfrm>
              <a:off x="3232157" y="6021388"/>
              <a:ext cx="360363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69" name="Rectangle 91"/>
            <p:cNvSpPr>
              <a:spLocks noChangeArrowheads="1"/>
            </p:cNvSpPr>
            <p:nvPr/>
          </p:nvSpPr>
          <p:spPr bwMode="auto">
            <a:xfrm>
              <a:off x="3592520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→</a:t>
              </a:r>
            </a:p>
          </p:txBody>
        </p:sp>
        <p:sp>
          <p:nvSpPr>
            <p:cNvPr id="170" name="Rectangle 92"/>
            <p:cNvSpPr>
              <a:spLocks noChangeArrowheads="1"/>
            </p:cNvSpPr>
            <p:nvPr/>
          </p:nvSpPr>
          <p:spPr bwMode="auto">
            <a:xfrm>
              <a:off x="3951295" y="6021388"/>
              <a:ext cx="360362" cy="3603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000" smtClean="0">
                  <a:sym typeface="Wingdings"/>
                </a:rPr>
                <a:t></a:t>
              </a:r>
              <a:endParaRPr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1" name="Rectangle 93"/>
            <p:cNvSpPr>
              <a:spLocks noChangeArrowheads="1"/>
            </p:cNvSpPr>
            <p:nvPr/>
          </p:nvSpPr>
          <p:spPr bwMode="auto">
            <a:xfrm>
              <a:off x="4311657" y="6021388"/>
              <a:ext cx="360363" cy="360362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2" name="Rectangle 95"/>
            <p:cNvSpPr>
              <a:spLocks noChangeArrowheads="1"/>
            </p:cNvSpPr>
            <p:nvPr/>
          </p:nvSpPr>
          <p:spPr bwMode="auto">
            <a:xfrm>
              <a:off x="2511432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3" name="Rectangle 96"/>
            <p:cNvSpPr>
              <a:spLocks noChangeArrowheads="1"/>
            </p:cNvSpPr>
            <p:nvPr/>
          </p:nvSpPr>
          <p:spPr bwMode="auto">
            <a:xfrm>
              <a:off x="28717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4" name="Rectangle 97"/>
            <p:cNvSpPr>
              <a:spLocks noChangeArrowheads="1"/>
            </p:cNvSpPr>
            <p:nvPr/>
          </p:nvSpPr>
          <p:spPr bwMode="auto">
            <a:xfrm>
              <a:off x="32321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5" name="Rectangle 98"/>
            <p:cNvSpPr>
              <a:spLocks noChangeArrowheads="1"/>
            </p:cNvSpPr>
            <p:nvPr/>
          </p:nvSpPr>
          <p:spPr bwMode="auto">
            <a:xfrm>
              <a:off x="3592520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6" name="Rectangle 99"/>
            <p:cNvSpPr>
              <a:spLocks noChangeArrowheads="1"/>
            </p:cNvSpPr>
            <p:nvPr/>
          </p:nvSpPr>
          <p:spPr bwMode="auto">
            <a:xfrm>
              <a:off x="3951295" y="6381750"/>
              <a:ext cx="360362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7" name="Rectangle 100"/>
            <p:cNvSpPr>
              <a:spLocks noChangeArrowheads="1"/>
            </p:cNvSpPr>
            <p:nvPr/>
          </p:nvSpPr>
          <p:spPr bwMode="auto">
            <a:xfrm>
              <a:off x="4311657" y="6381750"/>
              <a:ext cx="360363" cy="360363"/>
            </a:xfrm>
            <a:prstGeom prst="rect">
              <a:avLst/>
            </a:prstGeom>
            <a:solidFill>
              <a:srgbClr val="336600"/>
            </a:solidFill>
            <a:ln w="38100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030881" y="4357694"/>
            <a:ext cx="461665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迷宫路径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031403" y="4357694"/>
            <a:ext cx="461665" cy="15001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迷宫路径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0" name="灯片编号占位符 1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E92E-01F2-48FC-B402-901219CBF1DF}" type="slidenum">
              <a:rPr lang="en-US" altLang="zh-CN" smtClean="0"/>
              <a:pPr/>
              <a:t>72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28926" y="1528692"/>
            <a:ext cx="3357586" cy="3368599"/>
            <a:chOff x="2928926" y="2814576"/>
            <a:chExt cx="3357586" cy="3368599"/>
          </a:xfrm>
        </p:grpSpPr>
        <p:sp>
          <p:nvSpPr>
            <p:cNvPr id="5" name="TextBox 4"/>
            <p:cNvSpPr txBox="1"/>
            <p:nvPr/>
          </p:nvSpPr>
          <p:spPr>
            <a:xfrm>
              <a:off x="2928926" y="2814576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0   1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 bwMode="auto">
            <a:xfrm>
              <a:off x="3298642" y="3303347"/>
              <a:ext cx="214314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3874851"/>
              <a:ext cx="121444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0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10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11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100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101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111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右弧形箭头 7"/>
            <p:cNvSpPr/>
            <p:nvPr/>
          </p:nvSpPr>
          <p:spPr bwMode="auto">
            <a:xfrm>
              <a:off x="4000496" y="3446223"/>
              <a:ext cx="357190" cy="857256"/>
            </a:xfrm>
            <a:prstGeom prst="curved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9124" y="3660537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从有限到无限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4282" y="71435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实例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：二进制数</a:t>
            </a:r>
            <a:endParaRPr lang="zh-CN" altLang="en-US" sz="18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8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9750" y="2852738"/>
            <a:ext cx="83820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有许多数学公式、数列等的定义是递归的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例如，求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Fibonacci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数列等。这些问题的求解过程可以将其递归定义直接转化为对应的递归算法。 </a:t>
            </a:r>
          </a:p>
        </p:txBody>
      </p:sp>
      <p:sp>
        <p:nvSpPr>
          <p:cNvPr id="1028" name="Text Box 4" descr="粉色面巾纸"/>
          <p:cNvSpPr txBox="1">
            <a:spLocks noChangeArrowheads="1"/>
          </p:cNvSpPr>
          <p:nvPr/>
        </p:nvSpPr>
        <p:spPr bwMode="auto">
          <a:xfrm>
            <a:off x="468313" y="404813"/>
            <a:ext cx="3603622" cy="51473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5.1.2 </a:t>
            </a:r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何</a:t>
            </a:r>
            <a:r>
              <a:rPr kumimoji="1" lang="zh-CN" alt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时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使用递归</a:t>
            </a:r>
            <a:endParaRPr lang="zh-CN" alt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6337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在以下三种情况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下，常常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要用到递归的方法。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4213" y="2115529"/>
            <a:ext cx="2316151" cy="4531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zh-CN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1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、定义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递归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9</a:t>
            </a:fld>
            <a:r>
              <a:rPr lang="en-US" altLang="zh-CN" smtClean="0"/>
              <a:t>/7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5013</Words>
  <Application>Microsoft Office PowerPoint</Application>
  <PresentationFormat>全屏显示(4:3)</PresentationFormat>
  <Paragraphs>891</Paragraphs>
  <Slides>72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474</cp:revision>
  <dcterms:created xsi:type="dcterms:W3CDTF">2005-02-07T01:01:45Z</dcterms:created>
  <dcterms:modified xsi:type="dcterms:W3CDTF">2019-10-09T23:11:33Z</dcterms:modified>
</cp:coreProperties>
</file>