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84"/>
  </p:notesMasterIdLst>
  <p:sldIdLst>
    <p:sldId id="347" r:id="rId2"/>
    <p:sldId id="257" r:id="rId3"/>
    <p:sldId id="336" r:id="rId4"/>
    <p:sldId id="334" r:id="rId5"/>
    <p:sldId id="343" r:id="rId6"/>
    <p:sldId id="344" r:id="rId7"/>
    <p:sldId id="345" r:id="rId8"/>
    <p:sldId id="346" r:id="rId9"/>
    <p:sldId id="348" r:id="rId10"/>
    <p:sldId id="349" r:id="rId11"/>
    <p:sldId id="350" r:id="rId12"/>
    <p:sldId id="351" r:id="rId13"/>
    <p:sldId id="352" r:id="rId14"/>
    <p:sldId id="353" r:id="rId15"/>
    <p:sldId id="354" r:id="rId16"/>
    <p:sldId id="355" r:id="rId17"/>
    <p:sldId id="356" r:id="rId18"/>
    <p:sldId id="357" r:id="rId19"/>
    <p:sldId id="358" r:id="rId20"/>
    <p:sldId id="359" r:id="rId21"/>
    <p:sldId id="360" r:id="rId22"/>
    <p:sldId id="361" r:id="rId23"/>
    <p:sldId id="362" r:id="rId24"/>
    <p:sldId id="363" r:id="rId25"/>
    <p:sldId id="364" r:id="rId26"/>
    <p:sldId id="365" r:id="rId27"/>
    <p:sldId id="366" r:id="rId28"/>
    <p:sldId id="367" r:id="rId29"/>
    <p:sldId id="369" r:id="rId30"/>
    <p:sldId id="370" r:id="rId31"/>
    <p:sldId id="371" r:id="rId32"/>
    <p:sldId id="372" r:id="rId33"/>
    <p:sldId id="373" r:id="rId34"/>
    <p:sldId id="374" r:id="rId35"/>
    <p:sldId id="375" r:id="rId36"/>
    <p:sldId id="376" r:id="rId37"/>
    <p:sldId id="377" r:id="rId38"/>
    <p:sldId id="378" r:id="rId39"/>
    <p:sldId id="379" r:id="rId40"/>
    <p:sldId id="380" r:id="rId41"/>
    <p:sldId id="381" r:id="rId42"/>
    <p:sldId id="382" r:id="rId43"/>
    <p:sldId id="383" r:id="rId44"/>
    <p:sldId id="384" r:id="rId45"/>
    <p:sldId id="385" r:id="rId46"/>
    <p:sldId id="386" r:id="rId47"/>
    <p:sldId id="387" r:id="rId48"/>
    <p:sldId id="388" r:id="rId49"/>
    <p:sldId id="389" r:id="rId50"/>
    <p:sldId id="390" r:id="rId51"/>
    <p:sldId id="391" r:id="rId52"/>
    <p:sldId id="392" r:id="rId53"/>
    <p:sldId id="393" r:id="rId54"/>
    <p:sldId id="394" r:id="rId55"/>
    <p:sldId id="395" r:id="rId56"/>
    <p:sldId id="396" r:id="rId57"/>
    <p:sldId id="397" r:id="rId58"/>
    <p:sldId id="398" r:id="rId59"/>
    <p:sldId id="399" r:id="rId60"/>
    <p:sldId id="400" r:id="rId61"/>
    <p:sldId id="401" r:id="rId62"/>
    <p:sldId id="402" r:id="rId63"/>
    <p:sldId id="403" r:id="rId64"/>
    <p:sldId id="404" r:id="rId65"/>
    <p:sldId id="405" r:id="rId66"/>
    <p:sldId id="406" r:id="rId67"/>
    <p:sldId id="407" r:id="rId68"/>
    <p:sldId id="408" r:id="rId69"/>
    <p:sldId id="409" r:id="rId70"/>
    <p:sldId id="410" r:id="rId71"/>
    <p:sldId id="411" r:id="rId72"/>
    <p:sldId id="412" r:id="rId73"/>
    <p:sldId id="413" r:id="rId74"/>
    <p:sldId id="414" r:id="rId75"/>
    <p:sldId id="415" r:id="rId76"/>
    <p:sldId id="416" r:id="rId77"/>
    <p:sldId id="417" r:id="rId78"/>
    <p:sldId id="418" r:id="rId79"/>
    <p:sldId id="419" r:id="rId80"/>
    <p:sldId id="420" r:id="rId81"/>
    <p:sldId id="421" r:id="rId82"/>
    <p:sldId id="422" r:id="rId83"/>
  </p:sldIdLst>
  <p:sldSz cx="9144000" cy="6858000" type="screen4x3"/>
  <p:notesSz cx="6858000" cy="9144000"/>
  <p:defaultTextStyle>
    <a:defPPr>
      <a:defRPr lang="zh-CN"/>
    </a:defPPr>
    <a:lvl1pPr algn="ctr" rtl="0" fontAlgn="base">
      <a:spcBef>
        <a:spcPct val="0"/>
      </a:spcBef>
      <a:spcAft>
        <a:spcPct val="0"/>
      </a:spcAft>
      <a:defRPr sz="2400" b="1" kern="1200">
        <a:solidFill>
          <a:srgbClr val="0000FF"/>
        </a:solidFill>
        <a:latin typeface="Times New Roman" pitchFamily="18" charset="0"/>
        <a:ea typeface="楷体_GB2312" pitchFamily="49" charset="-122"/>
        <a:cs typeface="+mn-cs"/>
      </a:defRPr>
    </a:lvl1pPr>
    <a:lvl2pPr marL="457200" algn="ctr" rtl="0" fontAlgn="base">
      <a:spcBef>
        <a:spcPct val="0"/>
      </a:spcBef>
      <a:spcAft>
        <a:spcPct val="0"/>
      </a:spcAft>
      <a:defRPr sz="2400" b="1" kern="1200">
        <a:solidFill>
          <a:srgbClr val="0000FF"/>
        </a:solidFill>
        <a:latin typeface="Times New Roman" pitchFamily="18" charset="0"/>
        <a:ea typeface="楷体_GB2312" pitchFamily="49" charset="-122"/>
        <a:cs typeface="+mn-cs"/>
      </a:defRPr>
    </a:lvl2pPr>
    <a:lvl3pPr marL="914400" algn="ctr" rtl="0" fontAlgn="base">
      <a:spcBef>
        <a:spcPct val="0"/>
      </a:spcBef>
      <a:spcAft>
        <a:spcPct val="0"/>
      </a:spcAft>
      <a:defRPr sz="2400" b="1" kern="1200">
        <a:solidFill>
          <a:srgbClr val="0000FF"/>
        </a:solidFill>
        <a:latin typeface="Times New Roman" pitchFamily="18" charset="0"/>
        <a:ea typeface="楷体_GB2312" pitchFamily="49" charset="-122"/>
        <a:cs typeface="+mn-cs"/>
      </a:defRPr>
    </a:lvl3pPr>
    <a:lvl4pPr marL="1371600" algn="ctr" rtl="0" fontAlgn="base">
      <a:spcBef>
        <a:spcPct val="0"/>
      </a:spcBef>
      <a:spcAft>
        <a:spcPct val="0"/>
      </a:spcAft>
      <a:defRPr sz="2400" b="1" kern="1200">
        <a:solidFill>
          <a:srgbClr val="0000FF"/>
        </a:solidFill>
        <a:latin typeface="Times New Roman" pitchFamily="18" charset="0"/>
        <a:ea typeface="楷体_GB2312" pitchFamily="49" charset="-122"/>
        <a:cs typeface="+mn-cs"/>
      </a:defRPr>
    </a:lvl4pPr>
    <a:lvl5pPr marL="1828800" algn="ctr" rtl="0" fontAlgn="base">
      <a:spcBef>
        <a:spcPct val="0"/>
      </a:spcBef>
      <a:spcAft>
        <a:spcPct val="0"/>
      </a:spcAft>
      <a:defRPr sz="2400" b="1" kern="1200">
        <a:solidFill>
          <a:srgbClr val="0000FF"/>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0000FF"/>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0000FF"/>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0000FF"/>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0000FF"/>
        </a:solidFill>
        <a:latin typeface="Times New Roman"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0000FF"/>
    <a:srgbClr val="FF0000"/>
    <a:srgbClr val="00CC00"/>
    <a:srgbClr val="9900FF"/>
    <a:srgbClr val="0A0A0E"/>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5" autoAdjust="0"/>
    <p:restoredTop sz="94685" autoAdjust="0"/>
  </p:normalViewPr>
  <p:slideViewPr>
    <p:cSldViewPr>
      <p:cViewPr varScale="1">
        <p:scale>
          <a:sx n="95" d="100"/>
          <a:sy n="95" d="100"/>
        </p:scale>
        <p:origin x="-90" y="-21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868"/>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E0AE68-AE7B-4074-8BED-5E7FC66C4757}" type="datetimeFigureOut">
              <a:rPr lang="zh-CN" altLang="en-US" smtClean="0"/>
              <a:pPr/>
              <a:t>2020/1/31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464ECB-C0B2-419C-A265-EE7B55FD394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C464ECB-C0B2-419C-A265-EE7B55FD394A}" type="slidenum">
              <a:rPr lang="zh-CN" altLang="en-US" smtClean="0"/>
              <a:pPr/>
              <a:t>9</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C464ECB-C0B2-419C-A265-EE7B55FD394A}" type="slidenum">
              <a:rPr lang="zh-CN" altLang="en-US" smtClean="0"/>
              <a:pPr/>
              <a:t>19</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C464ECB-C0B2-419C-A265-EE7B55FD394A}" type="slidenum">
              <a:rPr lang="zh-CN" altLang="en-US" smtClean="0"/>
              <a:pPr/>
              <a:t>20</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C464ECB-C0B2-419C-A265-EE7B55FD394A}" type="slidenum">
              <a:rPr lang="zh-CN" altLang="en-US" smtClean="0"/>
              <a:pPr/>
              <a:t>21</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C464ECB-C0B2-419C-A265-EE7B55FD394A}" type="slidenum">
              <a:rPr lang="zh-CN" altLang="en-US" smtClean="0"/>
              <a:pPr/>
              <a:t>22</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C464ECB-C0B2-419C-A265-EE7B55FD394A}" type="slidenum">
              <a:rPr lang="zh-CN" altLang="en-US" smtClean="0"/>
              <a:pPr/>
              <a:t>23</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C464ECB-C0B2-419C-A265-EE7B55FD394A}" type="slidenum">
              <a:rPr lang="zh-CN" altLang="en-US" smtClean="0"/>
              <a:pPr/>
              <a:t>24</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7625F7D-0DA1-4C62-9E70-7AFDA7092AF9}" type="slidenum">
              <a:rPr lang="zh-CN" altLang="en-US" smtClean="0"/>
              <a:pPr/>
              <a:t>29</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7625F7D-0DA1-4C62-9E70-7AFDA7092AF9}" type="slidenum">
              <a:rPr lang="zh-CN" altLang="en-US" smtClean="0"/>
              <a:pPr/>
              <a:t>30</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7625F7D-0DA1-4C62-9E70-7AFDA7092AF9}" type="slidenum">
              <a:rPr lang="zh-CN" altLang="en-US" smtClean="0"/>
              <a:pPr/>
              <a:t>31</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7625F7D-0DA1-4C62-9E70-7AFDA7092AF9}" type="slidenum">
              <a:rPr lang="zh-CN" altLang="en-US" smtClean="0"/>
              <a:pPr/>
              <a:t>32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C464ECB-C0B2-419C-A265-EE7B55FD394A}" type="slidenum">
              <a:rPr lang="zh-CN" altLang="en-US" smtClean="0"/>
              <a:pPr/>
              <a:t>10</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7625F7D-0DA1-4C62-9E70-7AFDA7092AF9}" type="slidenum">
              <a:rPr lang="zh-CN" altLang="en-US" smtClean="0"/>
              <a:pPr/>
              <a:t>33</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7625F7D-0DA1-4C62-9E70-7AFDA7092AF9}" type="slidenum">
              <a:rPr lang="zh-CN" altLang="en-US" smtClean="0"/>
              <a:pPr/>
              <a:t>34</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7625F7D-0DA1-4C62-9E70-7AFDA7092AF9}" type="slidenum">
              <a:rPr lang="zh-CN" altLang="en-US" smtClean="0"/>
              <a:pPr/>
              <a:t>35</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7625F7D-0DA1-4C62-9E70-7AFDA7092AF9}" type="slidenum">
              <a:rPr lang="zh-CN" altLang="en-US" smtClean="0"/>
              <a:pPr/>
              <a:t>44</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7625F7D-0DA1-4C62-9E70-7AFDA7092AF9}" type="slidenum">
              <a:rPr lang="zh-CN" altLang="en-US" smtClean="0"/>
              <a:pPr/>
              <a:t>45</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7625F7D-0DA1-4C62-9E70-7AFDA7092AF9}" type="slidenum">
              <a:rPr lang="zh-CN" altLang="en-US" smtClean="0"/>
              <a:pPr/>
              <a:t>46</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7625F7D-0DA1-4C62-9E70-7AFDA7092AF9}" type="slidenum">
              <a:rPr lang="zh-CN" altLang="en-US" smtClean="0"/>
              <a:pPr/>
              <a:t>47</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7625F7D-0DA1-4C62-9E70-7AFDA7092AF9}" type="slidenum">
              <a:rPr lang="zh-CN" altLang="en-US" smtClean="0"/>
              <a:pPr/>
              <a:t>48</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7625F7D-0DA1-4C62-9E70-7AFDA7092AF9}" type="slidenum">
              <a:rPr lang="zh-CN" altLang="en-US" smtClean="0"/>
              <a:pPr/>
              <a:t>49</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7625F7D-0DA1-4C62-9E70-7AFDA7092AF9}" type="slidenum">
              <a:rPr lang="zh-CN" altLang="en-US" smtClean="0"/>
              <a:pPr/>
              <a:t>50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C464ECB-C0B2-419C-A265-EE7B55FD394A}" type="slidenum">
              <a:rPr lang="zh-CN" altLang="en-US" smtClean="0"/>
              <a:pPr/>
              <a:t>11</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7625F7D-0DA1-4C62-9E70-7AFDA7092AF9}" type="slidenum">
              <a:rPr lang="zh-CN" altLang="en-US" smtClean="0"/>
              <a:pPr/>
              <a:t>51</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7625F7D-0DA1-4C62-9E70-7AFDA7092AF9}" type="slidenum">
              <a:rPr lang="zh-CN" altLang="en-US" smtClean="0"/>
              <a:pPr/>
              <a:t>52</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7625F7D-0DA1-4C62-9E70-7AFDA7092AF9}" type="slidenum">
              <a:rPr lang="zh-CN" altLang="en-US" smtClean="0"/>
              <a:pPr/>
              <a:t>53</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7625F7D-0DA1-4C62-9E70-7AFDA7092AF9}" type="slidenum">
              <a:rPr lang="zh-CN" altLang="en-US" smtClean="0"/>
              <a:pPr/>
              <a:t>54</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7625F7D-0DA1-4C62-9E70-7AFDA7092AF9}" type="slidenum">
              <a:rPr lang="zh-CN" altLang="en-US" smtClean="0"/>
              <a:pPr/>
              <a:t>55</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7625F7D-0DA1-4C62-9E70-7AFDA7092AF9}" type="slidenum">
              <a:rPr lang="zh-CN" altLang="en-US" smtClean="0"/>
              <a:pPr/>
              <a:t>63</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7625F7D-0DA1-4C62-9E70-7AFDA7092AF9}" type="slidenum">
              <a:rPr lang="zh-CN" altLang="en-US" smtClean="0"/>
              <a:pPr/>
              <a:t>64</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7625F7D-0DA1-4C62-9E70-7AFDA7092AF9}" type="slidenum">
              <a:rPr lang="zh-CN" altLang="en-US" smtClean="0"/>
              <a:pPr/>
              <a:t>65</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7625F7D-0DA1-4C62-9E70-7AFDA7092AF9}" type="slidenum">
              <a:rPr lang="zh-CN" altLang="en-US" smtClean="0"/>
              <a:pPr/>
              <a:t>73</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7625F7D-0DA1-4C62-9E70-7AFDA7092AF9}" type="slidenum">
              <a:rPr lang="zh-CN" altLang="en-US" smtClean="0"/>
              <a:pPr/>
              <a:t>74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C464ECB-C0B2-419C-A265-EE7B55FD394A}" type="slidenum">
              <a:rPr lang="zh-CN" altLang="en-US" smtClean="0"/>
              <a:pPr/>
              <a:t>12</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C464ECB-C0B2-419C-A265-EE7B55FD394A}" type="slidenum">
              <a:rPr lang="zh-CN" altLang="en-US" smtClean="0"/>
              <a:pPr/>
              <a:t>13</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C464ECB-C0B2-419C-A265-EE7B55FD394A}" type="slidenum">
              <a:rPr lang="zh-CN" altLang="en-US" smtClean="0"/>
              <a:pPr/>
              <a:t>15</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C464ECB-C0B2-419C-A265-EE7B55FD394A}" type="slidenum">
              <a:rPr lang="zh-CN" altLang="en-US" smtClean="0"/>
              <a:pPr/>
              <a:t>16</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C464ECB-C0B2-419C-A265-EE7B55FD394A}" type="slidenum">
              <a:rPr lang="zh-CN" altLang="en-US" smtClean="0"/>
              <a:pPr/>
              <a:t>17</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C464ECB-C0B2-419C-A265-EE7B55FD394A}" type="slidenum">
              <a:rPr lang="zh-CN" altLang="en-US" smtClean="0"/>
              <a:pPr/>
              <a:t>18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lvl1pPr>
              <a:defRPr sz="1400">
                <a:solidFill>
                  <a:srgbClr val="FF0000"/>
                </a:solidFill>
                <a:latin typeface="Consolas" pitchFamily="49" charset="0"/>
                <a:cs typeface="Consolas" pitchFamily="49" charset="0"/>
              </a:defRPr>
            </a:lvl1pPr>
          </a:lstStyle>
          <a:p>
            <a:fld id="{0B959BAE-FEC3-4F92-8031-993DEB8AE092}" type="slidenum">
              <a:rPr lang="en-US" altLang="zh-CN" smtClean="0"/>
              <a:pPr/>
              <a:t>‹#›</a:t>
            </a:fld>
            <a:r>
              <a:rPr lang="en-US" altLang="zh-CN" smtClean="0"/>
              <a:t>/82</a:t>
            </a:r>
            <a:endParaRPr lang="en-US" altLang="zh-CN"/>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lvl1pPr>
              <a:defRPr sz="1400">
                <a:solidFill>
                  <a:srgbClr val="FF0000"/>
                </a:solidFill>
                <a:latin typeface="Consolas" pitchFamily="49" charset="0"/>
                <a:cs typeface="Consolas" pitchFamily="49" charset="0"/>
              </a:defRPr>
            </a:lvl1pPr>
          </a:lstStyle>
          <a:p>
            <a:fld id="{8BDA724C-88FF-4E6D-8C54-367E29F75057}" type="slidenum">
              <a:rPr lang="en-US" altLang="zh-CN" smtClean="0"/>
              <a:pPr/>
              <a:t>‹#›</a:t>
            </a:fld>
            <a:r>
              <a:rPr lang="en-US" altLang="zh-CN" smtClean="0"/>
              <a:t>/82</a:t>
            </a:r>
            <a:endParaRPr lang="en-US" altLang="zh-CN"/>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B6EAAA-50F3-496A-85BD-A6F45D960FB6}" type="slidenum">
              <a:rPr lang="en-US" altLang="zh-CN" smtClean="0"/>
              <a:pPr/>
              <a:t>‹#›</a:t>
            </a:fld>
            <a:endParaRPr lang="en-US" altLang="zh-CN"/>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image" Target="../media/image7.gif"/></Relationships>
</file>

<file path=ppt/slides/_rels/slide2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10.jpeg"/><Relationship Id="rId5" Type="http://schemas.openxmlformats.org/officeDocument/2006/relationships/image" Target="../media/image2.gif"/><Relationship Id="rId4" Type="http://schemas.openxmlformats.org/officeDocument/2006/relationships/oleObject" Target="../embeddings/oleObject2.bin"/></Relationships>
</file>

<file path=ppt/slides/_rels/slide4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descr="新闻纸">
            <a:hlinkClick r:id="" action="ppaction://hlinkshowjump?jump=nextslide"/>
          </p:cNvPr>
          <p:cNvSpPr>
            <a:spLocks noChangeArrowheads="1"/>
          </p:cNvSpPr>
          <p:nvPr/>
        </p:nvSpPr>
        <p:spPr bwMode="auto">
          <a:xfrm>
            <a:off x="2760760" y="2214554"/>
            <a:ext cx="3240000" cy="52322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lIns="28800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ct val="0"/>
              </a:spcBef>
            </a:pPr>
            <a:r>
              <a:rPr lang="en-US"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6.1 </a:t>
            </a:r>
            <a:r>
              <a:rPr lang="zh-CN" altLang="en-US" sz="28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数  组</a:t>
            </a:r>
            <a:endParaRPr lang="zh-CN" altLang="en-US" sz="2800" spc="50" dirty="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4" name="Text Box 12"/>
          <p:cNvSpPr txBox="1">
            <a:spLocks noChangeArrowheads="1"/>
          </p:cNvSpPr>
          <p:nvPr/>
        </p:nvSpPr>
        <p:spPr bwMode="auto">
          <a:xfrm>
            <a:off x="1928794" y="785794"/>
            <a:ext cx="4714908" cy="584775"/>
          </a:xfrm>
          <a:prstGeom prst="rect">
            <a:avLst/>
          </a:prstGeom>
          <a:ln>
            <a:solidFill>
              <a:schemeClr val="bg1"/>
            </a:solidFill>
            <a:headEnd/>
            <a:tailEnd/>
          </a:ln>
        </p:spPr>
        <p:style>
          <a:lnRef idx="2">
            <a:schemeClr val="accent6"/>
          </a:lnRef>
          <a:fillRef idx="1">
            <a:schemeClr val="lt1"/>
          </a:fillRef>
          <a:effectRef idx="0">
            <a:schemeClr val="accent6"/>
          </a:effectRef>
          <a:fontRef idx="minor">
            <a:schemeClr val="dk1"/>
          </a:fontRef>
        </p:style>
        <p:txBody>
          <a:bodyPr wrap="square">
            <a:spAutoFit/>
          </a:bodyPr>
          <a:lstStyle/>
          <a:p>
            <a:pPr marL="457200" indent="-457200"/>
            <a:r>
              <a:rPr lang="zh-CN" altLang="en-US" sz="3200" smtClean="0">
                <a:solidFill>
                  <a:srgbClr val="FF3300"/>
                </a:solidFill>
                <a:effectLst>
                  <a:outerShdw blurRad="38100" dist="38100" dir="2700000" algn="tl">
                    <a:srgbClr val="000000"/>
                  </a:outerShdw>
                </a:effectLst>
                <a:latin typeface="Consolas" pitchFamily="49" charset="0"/>
                <a:ea typeface="微软雅黑" pitchFamily="34" charset="-122"/>
                <a:cs typeface="Consolas" pitchFamily="49" charset="0"/>
              </a:rPr>
              <a:t>第</a:t>
            </a:r>
            <a:r>
              <a:rPr lang="en-US" altLang="zh-CN" sz="3200" smtClean="0">
                <a:solidFill>
                  <a:srgbClr val="FF3300"/>
                </a:solidFill>
                <a:effectLst>
                  <a:outerShdw blurRad="38100" dist="38100" dir="2700000" algn="tl">
                    <a:srgbClr val="000000"/>
                  </a:outerShdw>
                </a:effectLst>
                <a:latin typeface="Consolas" pitchFamily="49" charset="0"/>
                <a:ea typeface="微软雅黑" pitchFamily="34" charset="-122"/>
                <a:cs typeface="Consolas" pitchFamily="49" charset="0"/>
              </a:rPr>
              <a:t>6</a:t>
            </a:r>
            <a:r>
              <a:rPr lang="zh-CN" altLang="en-US" sz="3200" smtClean="0">
                <a:solidFill>
                  <a:srgbClr val="FF3300"/>
                </a:solidFill>
                <a:effectLst>
                  <a:outerShdw blurRad="38100" dist="38100" dir="2700000" algn="tl">
                    <a:srgbClr val="000000"/>
                  </a:outerShdw>
                </a:effectLst>
                <a:latin typeface="Consolas" pitchFamily="49" charset="0"/>
                <a:ea typeface="微软雅黑" pitchFamily="34" charset="-122"/>
                <a:cs typeface="Consolas" pitchFamily="49" charset="0"/>
              </a:rPr>
              <a:t>章  数组和广义表</a:t>
            </a:r>
            <a:r>
              <a:rPr lang="zh-CN" altLang="en-US" sz="3200" b="0" smtClean="0">
                <a:solidFill>
                  <a:schemeClr val="tx2"/>
                </a:solidFill>
                <a:latin typeface="Consolas" pitchFamily="49" charset="0"/>
                <a:ea typeface="微软雅黑" pitchFamily="34" charset="-122"/>
                <a:cs typeface="Consolas" pitchFamily="49" charset="0"/>
              </a:rPr>
              <a:t> </a:t>
            </a:r>
            <a:endParaRPr lang="zh-CN" altLang="en-US" sz="3200" dirty="0">
              <a:latin typeface="Consolas" pitchFamily="49" charset="0"/>
              <a:ea typeface="微软雅黑" pitchFamily="34" charset="-122"/>
              <a:cs typeface="Consolas" pitchFamily="49" charset="0"/>
            </a:endParaRPr>
          </a:p>
        </p:txBody>
      </p:sp>
      <p:sp>
        <p:nvSpPr>
          <p:cNvPr id="5" name="Rectangle 4" descr="新闻纸">
            <a:hlinkClick r:id="" action="ppaction://noaction"/>
          </p:cNvPr>
          <p:cNvSpPr>
            <a:spLocks noChangeArrowheads="1"/>
          </p:cNvSpPr>
          <p:nvPr/>
        </p:nvSpPr>
        <p:spPr bwMode="auto">
          <a:xfrm>
            <a:off x="2760760" y="3120755"/>
            <a:ext cx="3240000" cy="52322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lIns="28800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n-US"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6.2 </a:t>
            </a:r>
            <a:r>
              <a:rPr lang="zh-CN"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稀疏矩阵</a:t>
            </a:r>
            <a:r>
              <a:rPr lang="zh-CN" altLang="en-US" sz="28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 </a:t>
            </a:r>
            <a:endParaRPr lang="zh-CN" altLang="en-US" sz="2800" spc="50" dirty="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6" name="Rectangle 4" descr="新闻纸">
            <a:hlinkClick r:id="" action="ppaction://noaction"/>
          </p:cNvPr>
          <p:cNvSpPr>
            <a:spLocks noChangeArrowheads="1"/>
          </p:cNvSpPr>
          <p:nvPr/>
        </p:nvSpPr>
        <p:spPr bwMode="auto">
          <a:xfrm>
            <a:off x="2760760" y="4048788"/>
            <a:ext cx="3240000" cy="52322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lIns="28800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n-US"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6.3 </a:t>
            </a:r>
            <a:r>
              <a:rPr lang="zh-CN"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广义表</a:t>
            </a:r>
            <a:endParaRPr lang="zh-CN" altLang="en-US" sz="2800" spc="50" dirty="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7" name="灯片编号占位符 6"/>
          <p:cNvSpPr>
            <a:spLocks noGrp="1"/>
          </p:cNvSpPr>
          <p:nvPr>
            <p:ph type="sldNum" sz="quarter" idx="12"/>
          </p:nvPr>
        </p:nvSpPr>
        <p:spPr/>
        <p:txBody>
          <a:bodyPr/>
          <a:lstStyle/>
          <a:p>
            <a:fld id="{0B959BAE-FEC3-4F92-8031-993DEB8AE092}" type="slidenum">
              <a:rPr lang="en-US" altLang="zh-CN" smtClean="0"/>
              <a:pPr/>
              <a:t>1</a:t>
            </a:fld>
            <a:r>
              <a:rPr lang="en-US" altLang="zh-CN" smtClean="0"/>
              <a:t>/82</a:t>
            </a:r>
            <a:endParaRPr lang="en-US" altLang="zh-CN"/>
          </a:p>
        </p:txBody>
      </p:sp>
      <p:sp>
        <p:nvSpPr>
          <p:cNvPr id="8" name="圆角矩形 7"/>
          <p:cNvSpPr/>
          <p:nvPr/>
        </p:nvSpPr>
        <p:spPr bwMode="auto">
          <a:xfrm>
            <a:off x="1553856" y="1785926"/>
            <a:ext cx="5518473" cy="3429024"/>
          </a:xfrm>
          <a:prstGeom prst="roundRect">
            <a:avLst/>
          </a:prstGeom>
          <a:ln>
            <a:noFill/>
            <a:headEnd/>
            <a:tailEnd/>
          </a:ln>
          <a:effectLst/>
          <a:scene3d>
            <a:camera prst="orthographicFront">
              <a:rot lat="0" lon="0" rev="0"/>
            </a:camera>
            <a:lightRig rig="chilly" dir="t">
              <a:rot lat="0" lon="0" rev="18480000"/>
            </a:lightRig>
          </a:scene3d>
          <a:sp3d prstMaterial="clear">
            <a:bevelT h="63500"/>
          </a:sp3d>
        </p:spPr>
        <p:style>
          <a:lnRef idx="1">
            <a:schemeClr val="accent4"/>
          </a:lnRef>
          <a:fillRef idx="2">
            <a:schemeClr val="accent4"/>
          </a:fillRef>
          <a:effectRef idx="1">
            <a:schemeClr val="accent4"/>
          </a:effectRef>
          <a:fontRef idx="minor">
            <a:schemeClr val="dk1"/>
          </a:fontRef>
        </p:style>
        <p:txBody>
          <a:bodyPr lIns="0" tIns="108000" rIns="0" bIns="0" rtlCol="0" anchor="ctr"/>
          <a:lstStyle/>
          <a:p>
            <a:pPr algn="ctr">
              <a:lnSpc>
                <a:spcPct val="72000"/>
              </a:lnSpc>
            </a:pPr>
            <a:endParaRPr lang="zh-CN" altLang="en-US" sz="1800">
              <a:solidFill>
                <a:srgbClr val="0000CC"/>
              </a:solidFill>
              <a:latin typeface="Consolas" pitchFamily="49" charset="0"/>
              <a:ea typeface="宋体" pitchFamily="2" charset="-122"/>
              <a:cs typeface="Consolas" pitchFamily="49" charset="0"/>
            </a:endParaRPr>
          </a:p>
        </p:txBody>
      </p:sp>
      <p:grpSp>
        <p:nvGrpSpPr>
          <p:cNvPr id="9" name="组合 8"/>
          <p:cNvGrpSpPr/>
          <p:nvPr/>
        </p:nvGrpSpPr>
        <p:grpSpPr>
          <a:xfrm>
            <a:off x="785786" y="2725836"/>
            <a:ext cx="1482451" cy="1346106"/>
            <a:chOff x="552422" y="500043"/>
            <a:chExt cx="1482451" cy="1346106"/>
          </a:xfrm>
        </p:grpSpPr>
        <p:grpSp>
          <p:nvGrpSpPr>
            <p:cNvPr id="10" name="组合 79"/>
            <p:cNvGrpSpPr>
              <a:grpSpLocks/>
            </p:cNvGrpSpPr>
            <p:nvPr/>
          </p:nvGrpSpPr>
          <p:grpSpPr bwMode="auto">
            <a:xfrm>
              <a:off x="639103" y="500043"/>
              <a:ext cx="1289687" cy="1346106"/>
              <a:chOff x="6372294" y="2488774"/>
              <a:chExt cx="2520450" cy="2513016"/>
            </a:xfrm>
          </p:grpSpPr>
          <p:sp>
            <p:nvSpPr>
              <p:cNvPr id="13" name="任意多边形 82"/>
              <p:cNvSpPr/>
              <p:nvPr/>
            </p:nvSpPr>
            <p:spPr>
              <a:xfrm rot="3738964">
                <a:off x="6379728"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eaLnBrk="1" hangingPunct="1">
                  <a:defRPr/>
                </a:pPr>
                <a:endParaRPr lang="zh-CN" altLang="en-US" kern="0">
                  <a:solidFill>
                    <a:srgbClr val="FFFFFF"/>
                  </a:solidFill>
                  <a:latin typeface="Arial"/>
                  <a:ea typeface="宋体"/>
                </a:endParaRPr>
              </a:p>
            </p:txBody>
          </p:sp>
          <p:sp>
            <p:nvSpPr>
              <p:cNvPr id="14" name="任意多边形 83"/>
              <p:cNvSpPr/>
              <p:nvPr/>
            </p:nvSpPr>
            <p:spPr>
              <a:xfrm rot="16377237">
                <a:off x="6372293" y="2510364"/>
                <a:ext cx="2476802"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kern="0" smtClean="0">
                  <a:solidFill>
                    <a:srgbClr val="FFFFFF"/>
                  </a:solidFill>
                </a:endParaRPr>
              </a:p>
            </p:txBody>
          </p:sp>
        </p:grpSp>
        <p:sp>
          <p:nvSpPr>
            <p:cNvPr id="11" name="文本框 20"/>
            <p:cNvSpPr txBox="1">
              <a:spLocks noChangeArrowheads="1"/>
            </p:cNvSpPr>
            <p:nvPr/>
          </p:nvSpPr>
          <p:spPr bwMode="auto">
            <a:xfrm>
              <a:off x="552422" y="1161620"/>
              <a:ext cx="1482451"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pPr algn="ctr" eaLnBrk="1" hangingPunct="1">
                <a:lnSpc>
                  <a:spcPct val="100000"/>
                </a:lnSpc>
              </a:pPr>
              <a:r>
                <a:rPr lang="en-US" altLang="zh-CN" sz="1600" b="1" dirty="0">
                  <a:solidFill>
                    <a:srgbClr val="9900FF"/>
                  </a:solidFill>
                </a:rPr>
                <a:t>CONTENTS</a:t>
              </a:r>
              <a:endParaRPr lang="zh-CN" altLang="en-US" sz="1600" b="1" dirty="0">
                <a:solidFill>
                  <a:srgbClr val="9900FF"/>
                </a:solidFill>
              </a:endParaRPr>
            </a:p>
          </p:txBody>
        </p:sp>
        <p:sp>
          <p:nvSpPr>
            <p:cNvPr id="12" name="文本框 20"/>
            <p:cNvSpPr txBox="1">
              <a:spLocks noChangeArrowheads="1"/>
            </p:cNvSpPr>
            <p:nvPr/>
          </p:nvSpPr>
          <p:spPr bwMode="auto">
            <a:xfrm>
              <a:off x="913620" y="785794"/>
              <a:ext cx="729422"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scene3d>
                <a:camera prst="orthographicFront"/>
                <a:lightRig rig="soft" dir="t">
                  <a:rot lat="0" lon="0" rev="10800000"/>
                </a:lightRig>
              </a:scene3d>
              <a:sp3d>
                <a:bevelT w="27940" h="12700"/>
                <a:contourClr>
                  <a:srgbClr val="DDDDDD"/>
                </a:contourClr>
              </a:sp3d>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pPr algn="ctr" eaLnBrk="1" hangingPunct="1">
                <a:lnSpc>
                  <a:spcPct val="100000"/>
                </a:lnSpc>
              </a:pPr>
              <a:r>
                <a:rPr lang="zh-CN" altLang="en-US" sz="1800" spc="150" dirty="0" smtClean="0">
                  <a:ln w="11430"/>
                  <a:solidFill>
                    <a:srgbClr val="FF0000"/>
                  </a:solidFill>
                  <a:effectLst>
                    <a:outerShdw blurRad="25400" algn="tl" rotWithShape="0">
                      <a:srgbClr val="000000">
                        <a:alpha val="43000"/>
                      </a:srgbClr>
                    </a:outerShdw>
                  </a:effectLst>
                </a:rPr>
                <a:t>提纲</a:t>
              </a:r>
              <a:endParaRPr lang="zh-CN" altLang="en-US" sz="1800" spc="150" dirty="0">
                <a:ln w="11430"/>
                <a:solidFill>
                  <a:srgbClr val="FF0000"/>
                </a:solidFill>
                <a:effectLst>
                  <a:outerShdw blurRad="25400" algn="tl" rotWithShape="0">
                    <a:srgbClr val="000000">
                      <a:alpha val="43000"/>
                    </a:srgbClr>
                  </a:outerShdw>
                </a:effectLst>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3"/>
          <p:cNvSpPr txBox="1">
            <a:spLocks noChangeArrowheads="1"/>
          </p:cNvSpPr>
          <p:nvPr/>
        </p:nvSpPr>
        <p:spPr bwMode="auto">
          <a:xfrm>
            <a:off x="393669" y="1643050"/>
            <a:ext cx="8321735" cy="827021"/>
          </a:xfrm>
          <a:prstGeom prst="rect">
            <a:avLst/>
          </a:prstGeom>
          <a:noFill/>
          <a:ln w="9525">
            <a:noFill/>
            <a:miter lim="800000"/>
            <a:headEnd/>
            <a:tailEnd/>
          </a:ln>
          <a:effectLst/>
        </p:spPr>
        <p:txBody>
          <a:bodyPr wrap="square">
            <a:spAutoFit/>
          </a:bodyPr>
          <a:lstStyle/>
          <a:p>
            <a:pPr algn="l">
              <a:lnSpc>
                <a:spcPts val="3000"/>
              </a:lnSpc>
              <a:spcBef>
                <a:spcPts val="0"/>
              </a:spcBef>
            </a:pPr>
            <a:r>
              <a:rPr kumimoji="1" lang="zh-CN" altLang="en-US" sz="1800">
                <a:latin typeface="Consolas" pitchFamily="49" charset="0"/>
                <a:ea typeface="仿宋" pitchFamily="49" charset="-122"/>
                <a:cs typeface="Consolas" pitchFamily="49" charset="0"/>
              </a:rPr>
              <a:t>　　</a:t>
            </a:r>
            <a:r>
              <a:rPr kumimoji="1" lang="zh-CN" altLang="en-US" sz="1800" smtClean="0">
                <a:latin typeface="Consolas" pitchFamily="49" charset="0"/>
                <a:ea typeface="仿宋" pitchFamily="49" charset="-122"/>
                <a:cs typeface="Consolas" pitchFamily="49" charset="0"/>
              </a:rPr>
              <a:t>一旦</a:t>
            </a:r>
            <a:r>
              <a:rPr kumimoji="1" lang="en-US" altLang="zh-CN" sz="1800" i="1" err="1">
                <a:latin typeface="Consolas" pitchFamily="49" charset="0"/>
                <a:ea typeface="仿宋" pitchFamily="49" charset="-122"/>
                <a:cs typeface="Consolas" pitchFamily="49" charset="0"/>
              </a:rPr>
              <a:t>a</a:t>
            </a:r>
            <a:r>
              <a:rPr kumimoji="1" lang="en-US" altLang="zh-CN" sz="1800" baseline="-25000" err="1">
                <a:latin typeface="Consolas" pitchFamily="49" charset="0"/>
                <a:ea typeface="仿宋" pitchFamily="49" charset="-122"/>
                <a:cs typeface="Consolas" pitchFamily="49" charset="0"/>
              </a:rPr>
              <a:t>1</a:t>
            </a:r>
            <a:r>
              <a:rPr kumimoji="1" lang="zh-CN" altLang="en-US" sz="1800">
                <a:latin typeface="Consolas" pitchFamily="49" charset="0"/>
                <a:ea typeface="仿宋" pitchFamily="49" charset="-122"/>
                <a:cs typeface="Consolas" pitchFamily="49" charset="0"/>
              </a:rPr>
              <a:t>的存储地址</a:t>
            </a:r>
            <a:r>
              <a:rPr kumimoji="1" lang="en-US" altLang="zh-CN" sz="1800">
                <a:latin typeface="Consolas" pitchFamily="49" charset="0"/>
                <a:ea typeface="仿宋" pitchFamily="49" charset="-122"/>
                <a:cs typeface="Consolas" pitchFamily="49" charset="0"/>
              </a:rPr>
              <a:t>LOC(</a:t>
            </a:r>
            <a:r>
              <a:rPr kumimoji="1" lang="en-US" altLang="zh-CN" sz="1800" i="1" err="1">
                <a:latin typeface="Consolas" pitchFamily="49" charset="0"/>
                <a:ea typeface="仿宋" pitchFamily="49" charset="-122"/>
                <a:cs typeface="Consolas" pitchFamily="49" charset="0"/>
              </a:rPr>
              <a:t>a</a:t>
            </a:r>
            <a:r>
              <a:rPr kumimoji="1" lang="en-US" altLang="zh-CN" sz="1800" baseline="-25000" err="1">
                <a:latin typeface="Consolas" pitchFamily="49" charset="0"/>
                <a:ea typeface="仿宋" pitchFamily="49" charset="-122"/>
                <a:cs typeface="Consolas" pitchFamily="49" charset="0"/>
              </a:rPr>
              <a:t>1</a:t>
            </a:r>
            <a:r>
              <a:rPr kumimoji="1" lang="en-US" altLang="zh-CN" sz="1800">
                <a:latin typeface="Consolas" pitchFamily="49" charset="0"/>
                <a:ea typeface="仿宋" pitchFamily="49" charset="-122"/>
                <a:cs typeface="Consolas" pitchFamily="49" charset="0"/>
              </a:rPr>
              <a:t>)</a:t>
            </a:r>
            <a:r>
              <a:rPr kumimoji="1" lang="zh-CN" altLang="en-US" sz="1800">
                <a:latin typeface="Consolas" pitchFamily="49" charset="0"/>
                <a:ea typeface="仿宋" pitchFamily="49" charset="-122"/>
                <a:cs typeface="Consolas" pitchFamily="49" charset="0"/>
              </a:rPr>
              <a:t>确定，并假设每个数据元素占用</a:t>
            </a:r>
            <a:r>
              <a:rPr kumimoji="1" lang="en-US" altLang="zh-CN" sz="1800" i="1">
                <a:latin typeface="Consolas" pitchFamily="49" charset="0"/>
                <a:ea typeface="仿宋" pitchFamily="49" charset="-122"/>
                <a:cs typeface="Consolas" pitchFamily="49" charset="0"/>
              </a:rPr>
              <a:t>k</a:t>
            </a:r>
            <a:r>
              <a:rPr kumimoji="1" lang="zh-CN" altLang="en-US" sz="1800">
                <a:latin typeface="Consolas" pitchFamily="49" charset="0"/>
                <a:ea typeface="仿宋" pitchFamily="49" charset="-122"/>
                <a:cs typeface="Consolas" pitchFamily="49" charset="0"/>
              </a:rPr>
              <a:t>个存储单元，则任一数据元素</a:t>
            </a:r>
            <a:r>
              <a:rPr kumimoji="1" lang="en-US" altLang="zh-CN" sz="1800" i="1" err="1">
                <a:latin typeface="Consolas" pitchFamily="49" charset="0"/>
                <a:ea typeface="仿宋" pitchFamily="49" charset="-122"/>
                <a:cs typeface="Consolas" pitchFamily="49" charset="0"/>
              </a:rPr>
              <a:t>a</a:t>
            </a:r>
            <a:r>
              <a:rPr kumimoji="1" lang="en-US" altLang="zh-CN" sz="1800" i="1" baseline="-25000" err="1">
                <a:latin typeface="Consolas" pitchFamily="49" charset="0"/>
                <a:ea typeface="仿宋" pitchFamily="49" charset="-122"/>
                <a:cs typeface="Consolas" pitchFamily="49" charset="0"/>
              </a:rPr>
              <a:t>i</a:t>
            </a:r>
            <a:r>
              <a:rPr kumimoji="1" lang="zh-CN" altLang="en-US" sz="1800">
                <a:latin typeface="Consolas" pitchFamily="49" charset="0"/>
                <a:ea typeface="仿宋" pitchFamily="49" charset="-122"/>
                <a:cs typeface="Consolas" pitchFamily="49" charset="0"/>
              </a:rPr>
              <a:t>的存储地址</a:t>
            </a:r>
            <a:r>
              <a:rPr kumimoji="1" lang="en-US" altLang="zh-CN" sz="1800">
                <a:latin typeface="Consolas" pitchFamily="49" charset="0"/>
                <a:ea typeface="仿宋" pitchFamily="49" charset="-122"/>
                <a:cs typeface="Consolas" pitchFamily="49" charset="0"/>
              </a:rPr>
              <a:t>LOC(</a:t>
            </a:r>
            <a:r>
              <a:rPr kumimoji="1" lang="en-US" altLang="zh-CN" sz="1800" i="1" err="1">
                <a:latin typeface="Consolas" pitchFamily="49" charset="0"/>
                <a:ea typeface="仿宋" pitchFamily="49" charset="-122"/>
                <a:cs typeface="Consolas" pitchFamily="49" charset="0"/>
              </a:rPr>
              <a:t>a</a:t>
            </a:r>
            <a:r>
              <a:rPr kumimoji="1" lang="en-US" altLang="zh-CN" sz="1800" i="1" baseline="-25000" err="1">
                <a:latin typeface="Consolas" pitchFamily="49" charset="0"/>
                <a:ea typeface="仿宋" pitchFamily="49" charset="-122"/>
                <a:cs typeface="Consolas" pitchFamily="49" charset="0"/>
              </a:rPr>
              <a:t>i</a:t>
            </a:r>
            <a:r>
              <a:rPr kumimoji="1" lang="en-US" altLang="zh-CN" sz="1800">
                <a:latin typeface="Consolas" pitchFamily="49" charset="0"/>
                <a:ea typeface="仿宋" pitchFamily="49" charset="-122"/>
                <a:cs typeface="Consolas" pitchFamily="49" charset="0"/>
              </a:rPr>
              <a:t>)</a:t>
            </a:r>
            <a:r>
              <a:rPr kumimoji="1" lang="zh-CN" altLang="en-US" sz="1800">
                <a:latin typeface="Consolas" pitchFamily="49" charset="0"/>
                <a:ea typeface="仿宋" pitchFamily="49" charset="-122"/>
                <a:cs typeface="Consolas" pitchFamily="49" charset="0"/>
              </a:rPr>
              <a:t>就可由以下公式求出：</a:t>
            </a:r>
            <a:endParaRPr lang="zh-CN" altLang="en-US" sz="1800">
              <a:latin typeface="Consolas" pitchFamily="49" charset="0"/>
              <a:ea typeface="仿宋" pitchFamily="49" charset="-122"/>
              <a:cs typeface="Consolas" pitchFamily="49" charset="0"/>
            </a:endParaRPr>
          </a:p>
        </p:txBody>
      </p:sp>
      <p:sp>
        <p:nvSpPr>
          <p:cNvPr id="5124" name="Text Box 4"/>
          <p:cNvSpPr txBox="1">
            <a:spLocks noChangeArrowheads="1"/>
          </p:cNvSpPr>
          <p:nvPr/>
        </p:nvSpPr>
        <p:spPr bwMode="auto">
          <a:xfrm>
            <a:off x="971550" y="2701708"/>
            <a:ext cx="4886334" cy="495108"/>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lIns="180000" tIns="108000" bIns="108000">
            <a:spAutoFit/>
          </a:bodyPr>
          <a:lstStyle/>
          <a:p>
            <a:pPr algn="l">
              <a:lnSpc>
                <a:spcPct val="90000"/>
              </a:lnSpc>
              <a:spcBef>
                <a:spcPct val="50000"/>
              </a:spcBef>
            </a:pPr>
            <a:r>
              <a:rPr kumimoji="1" lang="en-US" altLang="zh-CN" sz="2000">
                <a:solidFill>
                  <a:srgbClr val="0000FF"/>
                </a:solidFill>
                <a:latin typeface="Consolas" pitchFamily="49" charset="0"/>
                <a:ea typeface="楷体" pitchFamily="49" charset="-122"/>
                <a:cs typeface="Consolas" pitchFamily="49" charset="0"/>
              </a:rPr>
              <a:t>LOC(</a:t>
            </a:r>
            <a:r>
              <a:rPr kumimoji="1" lang="en-US" altLang="zh-CN" sz="2000" i="1" err="1">
                <a:solidFill>
                  <a:srgbClr val="0000FF"/>
                </a:solidFill>
                <a:latin typeface="Consolas" pitchFamily="49" charset="0"/>
                <a:ea typeface="楷体" pitchFamily="49" charset="-122"/>
                <a:cs typeface="Consolas" pitchFamily="49" charset="0"/>
              </a:rPr>
              <a:t>a</a:t>
            </a:r>
            <a:r>
              <a:rPr kumimoji="1" lang="en-US" altLang="zh-CN" sz="2000" i="1" baseline="-25000" err="1">
                <a:solidFill>
                  <a:srgbClr val="0000FF"/>
                </a:solidFill>
                <a:latin typeface="Consolas" pitchFamily="49" charset="0"/>
                <a:ea typeface="楷体" pitchFamily="49" charset="-122"/>
                <a:cs typeface="Consolas" pitchFamily="49" charset="0"/>
              </a:rPr>
              <a:t>i</a:t>
            </a:r>
            <a:r>
              <a:rPr kumimoji="1" lang="en-US" altLang="zh-CN" sz="2000">
                <a:solidFill>
                  <a:srgbClr val="0000FF"/>
                </a:solidFill>
                <a:latin typeface="Consolas" pitchFamily="49" charset="0"/>
                <a:ea typeface="楷体" pitchFamily="49" charset="-122"/>
                <a:cs typeface="Consolas" pitchFamily="49" charset="0"/>
              </a:rPr>
              <a:t>)=LOC(</a:t>
            </a:r>
            <a:r>
              <a:rPr kumimoji="1" lang="en-US" altLang="zh-CN" sz="2000" i="1" err="1">
                <a:solidFill>
                  <a:srgbClr val="0000FF"/>
                </a:solidFill>
                <a:latin typeface="Consolas" pitchFamily="49" charset="0"/>
                <a:ea typeface="楷体" pitchFamily="49" charset="-122"/>
                <a:cs typeface="Consolas" pitchFamily="49" charset="0"/>
              </a:rPr>
              <a:t>a</a:t>
            </a:r>
            <a:r>
              <a:rPr kumimoji="1" lang="en-US" altLang="zh-CN" sz="2000" baseline="-25000" err="1">
                <a:solidFill>
                  <a:srgbClr val="0000FF"/>
                </a:solidFill>
                <a:latin typeface="Consolas" pitchFamily="49" charset="0"/>
                <a:ea typeface="楷体" pitchFamily="49" charset="-122"/>
                <a:cs typeface="Consolas" pitchFamily="49" charset="0"/>
              </a:rPr>
              <a:t>1</a:t>
            </a:r>
            <a:r>
              <a:rPr kumimoji="1" lang="en-US" altLang="zh-CN" sz="2000">
                <a:solidFill>
                  <a:srgbClr val="0000FF"/>
                </a:solidFill>
                <a:latin typeface="Consolas" pitchFamily="49" charset="0"/>
                <a:ea typeface="楷体" pitchFamily="49" charset="-122"/>
                <a:cs typeface="Consolas" pitchFamily="49" charset="0"/>
              </a:rPr>
              <a:t>)+(</a:t>
            </a:r>
            <a:r>
              <a:rPr kumimoji="1" lang="en-US" altLang="zh-CN" sz="2000" i="1" err="1">
                <a:solidFill>
                  <a:srgbClr val="FF00FF"/>
                </a:solidFill>
                <a:latin typeface="Consolas" pitchFamily="49" charset="0"/>
                <a:ea typeface="楷体" pitchFamily="49" charset="-122"/>
                <a:cs typeface="Consolas" pitchFamily="49" charset="0"/>
              </a:rPr>
              <a:t>i</a:t>
            </a:r>
            <a:r>
              <a:rPr kumimoji="1" lang="en-US" altLang="zh-CN" sz="2000">
                <a:solidFill>
                  <a:srgbClr val="FF00FF"/>
                </a:solidFill>
                <a:latin typeface="Consolas" pitchFamily="49" charset="0"/>
                <a:ea typeface="+mn-ea"/>
                <a:cs typeface="Consolas" pitchFamily="49" charset="0"/>
              </a:rPr>
              <a:t>-</a:t>
            </a:r>
            <a:r>
              <a:rPr kumimoji="1" lang="en-US" altLang="zh-CN" sz="2000">
                <a:solidFill>
                  <a:srgbClr val="FF00FF"/>
                </a:solidFill>
                <a:latin typeface="Consolas" pitchFamily="49" charset="0"/>
                <a:ea typeface="楷体" pitchFamily="49" charset="-122"/>
                <a:cs typeface="Consolas" pitchFamily="49" charset="0"/>
              </a:rPr>
              <a:t>1</a:t>
            </a:r>
            <a:r>
              <a:rPr kumimoji="1" lang="en-US" altLang="zh-CN" sz="2000">
                <a:solidFill>
                  <a:srgbClr val="0000FF"/>
                </a:solidFill>
                <a:latin typeface="Consolas" pitchFamily="49" charset="0"/>
                <a:ea typeface="楷体" pitchFamily="49" charset="-122"/>
                <a:cs typeface="Consolas" pitchFamily="49" charset="0"/>
              </a:rPr>
              <a:t>)*</a:t>
            </a:r>
            <a:r>
              <a:rPr kumimoji="1" lang="en-US" altLang="zh-CN" sz="2000" i="1">
                <a:solidFill>
                  <a:srgbClr val="0000FF"/>
                </a:solidFill>
                <a:latin typeface="Consolas" pitchFamily="49" charset="0"/>
                <a:ea typeface="楷体" pitchFamily="49" charset="-122"/>
                <a:cs typeface="Consolas" pitchFamily="49" charset="0"/>
              </a:rPr>
              <a:t>k</a:t>
            </a:r>
            <a:r>
              <a:rPr kumimoji="1" lang="en-US" altLang="zh-CN" sz="2000">
                <a:solidFill>
                  <a:srgbClr val="0000FF"/>
                </a:solidFill>
                <a:latin typeface="Consolas" pitchFamily="49" charset="0"/>
                <a:ea typeface="楷体" pitchFamily="49" charset="-122"/>
                <a:cs typeface="Consolas" pitchFamily="49" charset="0"/>
              </a:rPr>
              <a:t> </a:t>
            </a:r>
            <a:r>
              <a:rPr kumimoji="1" lang="zh-CN" altLang="en-US" sz="2000">
                <a:solidFill>
                  <a:srgbClr val="0000FF"/>
                </a:solidFill>
                <a:latin typeface="Consolas" pitchFamily="49" charset="0"/>
                <a:ea typeface="楷体" pitchFamily="49" charset="-122"/>
                <a:cs typeface="Consolas" pitchFamily="49" charset="0"/>
              </a:rPr>
              <a:t>　</a:t>
            </a:r>
            <a:r>
              <a:rPr kumimoji="1" lang="en-US" altLang="zh-CN" sz="2000">
                <a:solidFill>
                  <a:srgbClr val="0000FF"/>
                </a:solidFill>
                <a:latin typeface="Consolas" pitchFamily="49" charset="0"/>
                <a:ea typeface="楷体" pitchFamily="49" charset="-122"/>
                <a:cs typeface="Consolas" pitchFamily="49" charset="0"/>
              </a:rPr>
              <a:t>(</a:t>
            </a:r>
            <a:r>
              <a:rPr kumimoji="1" lang="en-US" altLang="zh-CN" sz="2000" err="1">
                <a:solidFill>
                  <a:srgbClr val="0000FF"/>
                </a:solidFill>
                <a:latin typeface="Consolas" pitchFamily="49" charset="0"/>
                <a:ea typeface="楷体" pitchFamily="49" charset="-122"/>
                <a:cs typeface="Consolas" pitchFamily="49" charset="0"/>
              </a:rPr>
              <a:t>0</a:t>
            </a:r>
            <a:r>
              <a:rPr kumimoji="1" lang="en-US" altLang="zh-CN" sz="2000" err="1">
                <a:solidFill>
                  <a:srgbClr val="0000FF"/>
                </a:solidFill>
                <a:latin typeface="Consolas" pitchFamily="49" charset="0"/>
                <a:ea typeface="+mn-ea"/>
                <a:cs typeface="Consolas" pitchFamily="49" charset="0"/>
              </a:rPr>
              <a:t>≤</a:t>
            </a:r>
            <a:r>
              <a:rPr kumimoji="1" lang="en-US" altLang="zh-CN" sz="2000" i="1" err="1">
                <a:solidFill>
                  <a:srgbClr val="0000FF"/>
                </a:solidFill>
                <a:latin typeface="Consolas" pitchFamily="49" charset="0"/>
                <a:ea typeface="楷体" pitchFamily="49" charset="-122"/>
                <a:cs typeface="Consolas" pitchFamily="49" charset="0"/>
              </a:rPr>
              <a:t>i</a:t>
            </a:r>
            <a:r>
              <a:rPr kumimoji="1" lang="en-US" altLang="zh-CN" sz="2000" err="1">
                <a:solidFill>
                  <a:srgbClr val="0000FF"/>
                </a:solidFill>
                <a:latin typeface="Consolas" pitchFamily="49" charset="0"/>
                <a:ea typeface="+mj-ea"/>
                <a:cs typeface="Consolas" pitchFamily="49" charset="0"/>
              </a:rPr>
              <a:t>≤</a:t>
            </a:r>
            <a:r>
              <a:rPr kumimoji="1" lang="en-US" altLang="zh-CN" sz="2000" i="1" err="1">
                <a:solidFill>
                  <a:srgbClr val="0000FF"/>
                </a:solidFill>
                <a:latin typeface="Consolas" pitchFamily="49" charset="0"/>
                <a:ea typeface="楷体" pitchFamily="49" charset="-122"/>
                <a:cs typeface="Consolas" pitchFamily="49" charset="0"/>
              </a:rPr>
              <a:t>n</a:t>
            </a:r>
            <a:r>
              <a:rPr kumimoji="1" lang="en-US" altLang="zh-CN" sz="2000">
                <a:solidFill>
                  <a:srgbClr val="0000FF"/>
                </a:solidFill>
                <a:latin typeface="Consolas" pitchFamily="49" charset="0"/>
                <a:ea typeface="楷体" pitchFamily="49" charset="-122"/>
                <a:cs typeface="Consolas" pitchFamily="49" charset="0"/>
              </a:rPr>
              <a:t>)</a:t>
            </a:r>
            <a:endParaRPr lang="en-US" altLang="zh-CN" sz="2000">
              <a:solidFill>
                <a:srgbClr val="0000FF"/>
              </a:solidFill>
              <a:latin typeface="Consolas" pitchFamily="49" charset="0"/>
              <a:ea typeface="楷体" pitchFamily="49" charset="-122"/>
              <a:cs typeface="Consolas" pitchFamily="49" charset="0"/>
            </a:endParaRPr>
          </a:p>
        </p:txBody>
      </p:sp>
      <p:grpSp>
        <p:nvGrpSpPr>
          <p:cNvPr id="2" name="组合 22"/>
          <p:cNvGrpSpPr/>
          <p:nvPr/>
        </p:nvGrpSpPr>
        <p:grpSpPr>
          <a:xfrm>
            <a:off x="1328741" y="3031617"/>
            <a:ext cx="5029209" cy="1440435"/>
            <a:chOff x="1328741" y="3031617"/>
            <a:chExt cx="5029209" cy="1440435"/>
          </a:xfrm>
        </p:grpSpPr>
        <p:sp>
          <p:nvSpPr>
            <p:cNvPr id="5126" name="AutoShape 6"/>
            <p:cNvSpPr>
              <a:spLocks/>
            </p:cNvSpPr>
            <p:nvPr/>
          </p:nvSpPr>
          <p:spPr bwMode="auto">
            <a:xfrm rot="5400000">
              <a:off x="3384305" y="2894336"/>
              <a:ext cx="179388" cy="2196000"/>
            </a:xfrm>
            <a:prstGeom prst="leftBrace">
              <a:avLst>
                <a:gd name="adj1" fmla="val 113717"/>
                <a:gd name="adj2" fmla="val 50000"/>
              </a:avLst>
            </a:prstGeom>
            <a:ln>
              <a:headEnd/>
              <a:tailEnd/>
            </a:ln>
          </p:spPr>
          <p:style>
            <a:lnRef idx="2">
              <a:schemeClr val="accent5"/>
            </a:lnRef>
            <a:fillRef idx="0">
              <a:schemeClr val="accent5"/>
            </a:fillRef>
            <a:effectRef idx="1">
              <a:schemeClr val="accent5"/>
            </a:effectRef>
            <a:fontRef idx="minor">
              <a:schemeClr val="tx1"/>
            </a:fontRef>
          </p:style>
          <p:txBody>
            <a:bodyPr wrap="none" anchor="ctr"/>
            <a:lstStyle/>
            <a:p>
              <a:endParaRPr lang="zh-CN" altLang="en-US">
                <a:latin typeface="Consolas" pitchFamily="49" charset="0"/>
                <a:ea typeface="楷体" pitchFamily="49" charset="-122"/>
                <a:cs typeface="Consolas" pitchFamily="49" charset="0"/>
              </a:endParaRPr>
            </a:p>
          </p:txBody>
        </p:sp>
        <p:sp>
          <p:nvSpPr>
            <p:cNvPr id="5125" name="Text Box 5"/>
            <p:cNvSpPr txBox="1">
              <a:spLocks noChangeArrowheads="1"/>
            </p:cNvSpPr>
            <p:nvPr/>
          </p:nvSpPr>
          <p:spPr bwMode="auto">
            <a:xfrm>
              <a:off x="1328741" y="4071942"/>
              <a:ext cx="5029209" cy="400110"/>
            </a:xfrm>
            <a:prstGeom prst="rect">
              <a:avLst/>
            </a:prstGeom>
            <a:noFill/>
            <a:ln w="9525">
              <a:noFill/>
              <a:miter lim="800000"/>
              <a:headEnd/>
              <a:tailEnd/>
            </a:ln>
            <a:effectLst/>
          </p:spPr>
          <p:txBody>
            <a:bodyPr wrap="square">
              <a:spAutoFit/>
            </a:bodyPr>
            <a:lstStyle/>
            <a:p>
              <a:pPr algn="l">
                <a:spcBef>
                  <a:spcPct val="50000"/>
                </a:spcBef>
              </a:pPr>
              <a:r>
                <a:rPr lang="zh-CN" altLang="en-US" sz="2000">
                  <a:solidFill>
                    <a:srgbClr val="FF00FF"/>
                  </a:solidFill>
                  <a:latin typeface="Consolas" pitchFamily="49" charset="0"/>
                  <a:ea typeface="楷体" pitchFamily="49" charset="-122"/>
                  <a:cs typeface="Consolas" pitchFamily="49" charset="0"/>
                </a:rPr>
                <a:t>数组</a:t>
              </a:r>
              <a:r>
                <a:rPr lang="en-US" altLang="zh-CN" sz="2000" i="1">
                  <a:solidFill>
                    <a:srgbClr val="FF00FF"/>
                  </a:solidFill>
                  <a:latin typeface="Consolas" pitchFamily="49" charset="0"/>
                  <a:ea typeface="楷体" pitchFamily="49" charset="-122"/>
                  <a:cs typeface="Consolas" pitchFamily="49" charset="0"/>
                </a:rPr>
                <a:t>a</a:t>
              </a:r>
              <a:r>
                <a:rPr lang="zh-CN" altLang="en-US" sz="2000">
                  <a:latin typeface="Consolas" pitchFamily="49" charset="0"/>
                  <a:ea typeface="楷体" pitchFamily="49" charset="-122"/>
                  <a:cs typeface="Consolas" pitchFamily="49" charset="0"/>
                </a:rPr>
                <a:t>：</a:t>
              </a:r>
              <a:r>
                <a:rPr lang="en-US" altLang="zh-CN" sz="2000" i="1" err="1">
                  <a:latin typeface="Consolas" pitchFamily="49" charset="0"/>
                  <a:ea typeface="楷体" pitchFamily="49" charset="-122"/>
                  <a:cs typeface="Consolas" pitchFamily="49" charset="0"/>
                </a:rPr>
                <a:t>a</a:t>
              </a:r>
              <a:r>
                <a:rPr lang="en-US" altLang="zh-CN" sz="2000" baseline="-25000" err="1">
                  <a:latin typeface="Consolas" pitchFamily="49" charset="0"/>
                  <a:ea typeface="楷体" pitchFamily="49" charset="-122"/>
                  <a:cs typeface="Consolas" pitchFamily="49" charset="0"/>
                </a:rPr>
                <a:t>1</a:t>
              </a:r>
              <a:r>
                <a:rPr lang="zh-CN" altLang="en-US" sz="2000">
                  <a:latin typeface="Consolas" pitchFamily="49" charset="0"/>
                  <a:ea typeface="楷体" pitchFamily="49" charset="-122"/>
                  <a:cs typeface="Consolas" pitchFamily="49" charset="0"/>
                </a:rPr>
                <a:t>　</a:t>
              </a:r>
              <a:r>
                <a:rPr lang="en-US" altLang="zh-CN" sz="2000" i="1" err="1">
                  <a:latin typeface="Consolas" pitchFamily="49" charset="0"/>
                  <a:ea typeface="楷体" pitchFamily="49" charset="-122"/>
                  <a:cs typeface="Consolas" pitchFamily="49" charset="0"/>
                </a:rPr>
                <a:t>a</a:t>
              </a:r>
              <a:r>
                <a:rPr lang="en-US" altLang="zh-CN" sz="2000" baseline="-25000" err="1">
                  <a:latin typeface="Consolas" pitchFamily="49" charset="0"/>
                  <a:ea typeface="楷体" pitchFamily="49" charset="-122"/>
                  <a:cs typeface="Consolas" pitchFamily="49" charset="0"/>
                </a:rPr>
                <a:t>2</a:t>
              </a:r>
              <a:r>
                <a:rPr lang="zh-CN" altLang="en-US" sz="2000">
                  <a:latin typeface="Consolas" pitchFamily="49" charset="0"/>
                  <a:ea typeface="楷体" pitchFamily="49" charset="-122"/>
                  <a:cs typeface="Consolas" pitchFamily="49" charset="0"/>
                </a:rPr>
                <a:t>　</a:t>
              </a:r>
              <a:r>
                <a:rPr lang="en-US" altLang="zh-CN" sz="2000" i="1" err="1">
                  <a:latin typeface="Consolas" pitchFamily="49" charset="0"/>
                  <a:ea typeface="楷体" pitchFamily="49" charset="-122"/>
                  <a:cs typeface="Consolas" pitchFamily="49" charset="0"/>
                </a:rPr>
                <a:t>a</a:t>
              </a:r>
              <a:r>
                <a:rPr lang="en-US" altLang="zh-CN" sz="2000" baseline="-25000" err="1">
                  <a:latin typeface="Consolas" pitchFamily="49" charset="0"/>
                  <a:ea typeface="楷体" pitchFamily="49" charset="-122"/>
                  <a:cs typeface="Consolas" pitchFamily="49" charset="0"/>
                </a:rPr>
                <a:t>3</a:t>
              </a:r>
              <a:r>
                <a:rPr lang="zh-CN" altLang="en-US" sz="2000">
                  <a:latin typeface="Consolas" pitchFamily="49" charset="0"/>
                  <a:ea typeface="楷体" pitchFamily="49" charset="-122"/>
                  <a:cs typeface="Consolas" pitchFamily="49" charset="0"/>
                </a:rPr>
                <a:t>　</a:t>
              </a:r>
              <a:r>
                <a:rPr lang="en-US" altLang="zh-CN" sz="2000">
                  <a:latin typeface="宋体" pitchFamily="2" charset="-122"/>
                  <a:ea typeface="宋体" pitchFamily="2" charset="-122"/>
                  <a:cs typeface="Consolas" pitchFamily="49" charset="0"/>
                </a:rPr>
                <a:t>…</a:t>
              </a:r>
              <a:r>
                <a:rPr lang="zh-CN" altLang="en-US" sz="2000">
                  <a:latin typeface="Consolas" pitchFamily="49" charset="0"/>
                  <a:ea typeface="楷体" pitchFamily="49" charset="-122"/>
                  <a:cs typeface="Consolas" pitchFamily="49" charset="0"/>
                </a:rPr>
                <a:t>　</a:t>
              </a:r>
              <a:r>
                <a:rPr lang="en-US" altLang="zh-CN" sz="2000" i="1" err="1">
                  <a:latin typeface="Consolas" pitchFamily="49" charset="0"/>
                  <a:ea typeface="楷体" pitchFamily="49" charset="-122"/>
                  <a:cs typeface="Consolas" pitchFamily="49" charset="0"/>
                </a:rPr>
                <a:t>a</a:t>
              </a:r>
              <a:r>
                <a:rPr lang="en-US" altLang="zh-CN" sz="2000" i="1" baseline="-25000" err="1">
                  <a:latin typeface="Consolas" pitchFamily="49" charset="0"/>
                  <a:ea typeface="楷体" pitchFamily="49" charset="-122"/>
                  <a:cs typeface="Consolas" pitchFamily="49" charset="0"/>
                </a:rPr>
                <a:t>i</a:t>
              </a:r>
              <a:r>
                <a:rPr lang="en-US" altLang="zh-CN" sz="2000" baseline="-25000">
                  <a:latin typeface="Consolas" pitchFamily="49" charset="0"/>
                  <a:ea typeface="+mn-ea"/>
                  <a:cs typeface="Consolas" pitchFamily="49" charset="0"/>
                </a:rPr>
                <a:t>-</a:t>
              </a:r>
              <a:r>
                <a:rPr lang="en-US" altLang="zh-CN" sz="2000" baseline="-25000">
                  <a:latin typeface="Consolas" pitchFamily="49" charset="0"/>
                  <a:ea typeface="楷体" pitchFamily="49" charset="-122"/>
                  <a:cs typeface="Consolas" pitchFamily="49" charset="0"/>
                </a:rPr>
                <a:t>1</a:t>
              </a:r>
              <a:r>
                <a:rPr lang="zh-CN" altLang="en-US" sz="2000">
                  <a:latin typeface="Consolas" pitchFamily="49" charset="0"/>
                  <a:ea typeface="楷体" pitchFamily="49" charset="-122"/>
                  <a:cs typeface="Consolas" pitchFamily="49" charset="0"/>
                </a:rPr>
                <a:t>　</a:t>
              </a:r>
              <a:r>
                <a:rPr lang="en-US" altLang="zh-CN" sz="2000" i="1" err="1">
                  <a:solidFill>
                    <a:srgbClr val="FF0000"/>
                  </a:solidFill>
                  <a:latin typeface="Consolas" pitchFamily="49" charset="0"/>
                  <a:ea typeface="楷体" pitchFamily="49" charset="-122"/>
                  <a:cs typeface="Consolas" pitchFamily="49" charset="0"/>
                </a:rPr>
                <a:t>a</a:t>
              </a:r>
              <a:r>
                <a:rPr lang="en-US" altLang="zh-CN" sz="2000" i="1" baseline="-25000" err="1">
                  <a:solidFill>
                    <a:srgbClr val="FF0000"/>
                  </a:solidFill>
                  <a:latin typeface="Consolas" pitchFamily="49" charset="0"/>
                  <a:ea typeface="楷体" pitchFamily="49" charset="-122"/>
                  <a:cs typeface="Consolas" pitchFamily="49" charset="0"/>
                </a:rPr>
                <a:t>i</a:t>
              </a:r>
              <a:r>
                <a:rPr lang="zh-CN" altLang="en-US" sz="2000">
                  <a:latin typeface="Consolas" pitchFamily="49" charset="0"/>
                  <a:ea typeface="楷体" pitchFamily="49" charset="-122"/>
                  <a:cs typeface="Consolas" pitchFamily="49" charset="0"/>
                </a:rPr>
                <a:t>　</a:t>
              </a:r>
              <a:r>
                <a:rPr lang="en-US" altLang="zh-CN" sz="2000">
                  <a:latin typeface="Consolas" pitchFamily="49" charset="0"/>
                  <a:ea typeface="楷体" pitchFamily="49" charset="-122"/>
                  <a:cs typeface="Consolas" pitchFamily="49" charset="0"/>
                </a:rPr>
                <a:t>…</a:t>
              </a:r>
              <a:r>
                <a:rPr lang="zh-CN" altLang="en-US" sz="2000">
                  <a:latin typeface="Consolas" pitchFamily="49" charset="0"/>
                  <a:ea typeface="楷体" pitchFamily="49" charset="-122"/>
                  <a:cs typeface="Consolas" pitchFamily="49" charset="0"/>
                </a:rPr>
                <a:t>　</a:t>
              </a:r>
              <a:r>
                <a:rPr lang="en-US" altLang="zh-CN" sz="2000" i="1">
                  <a:latin typeface="Consolas" pitchFamily="49" charset="0"/>
                  <a:ea typeface="楷体" pitchFamily="49" charset="-122"/>
                  <a:cs typeface="Consolas" pitchFamily="49" charset="0"/>
                </a:rPr>
                <a:t>a</a:t>
              </a:r>
              <a:r>
                <a:rPr lang="en-US" altLang="zh-CN" sz="2000" i="1" baseline="-25000">
                  <a:latin typeface="Consolas" pitchFamily="49" charset="0"/>
                  <a:ea typeface="楷体" pitchFamily="49" charset="-122"/>
                  <a:cs typeface="Consolas" pitchFamily="49" charset="0"/>
                </a:rPr>
                <a:t>n</a:t>
              </a:r>
            </a:p>
          </p:txBody>
        </p:sp>
        <p:sp>
          <p:nvSpPr>
            <p:cNvPr id="5127" name="Text Box 7"/>
            <p:cNvSpPr txBox="1">
              <a:spLocks noChangeArrowheads="1"/>
            </p:cNvSpPr>
            <p:nvPr/>
          </p:nvSpPr>
          <p:spPr bwMode="auto">
            <a:xfrm>
              <a:off x="2714612" y="3479574"/>
              <a:ext cx="1655763" cy="369332"/>
            </a:xfrm>
            <a:prstGeom prst="rect">
              <a:avLst/>
            </a:prstGeom>
            <a:noFill/>
            <a:ln w="9525">
              <a:noFill/>
              <a:miter lim="800000"/>
              <a:headEnd/>
              <a:tailEnd/>
            </a:ln>
            <a:effectLst/>
          </p:spPr>
          <p:txBody>
            <a:bodyPr>
              <a:spAutoFit/>
            </a:bodyPr>
            <a:lstStyle/>
            <a:p>
              <a:pPr algn="l">
                <a:spcBef>
                  <a:spcPct val="50000"/>
                </a:spcBef>
              </a:pPr>
              <a:r>
                <a:rPr lang="zh-CN" altLang="en-US" sz="1800">
                  <a:latin typeface="Consolas" pitchFamily="49" charset="0"/>
                  <a:ea typeface="楷体" pitchFamily="49" charset="-122"/>
                  <a:cs typeface="Consolas" pitchFamily="49" charset="0"/>
                </a:rPr>
                <a:t>共</a:t>
              </a:r>
              <a:r>
                <a:rPr lang="en-US" altLang="zh-CN" sz="1800" i="1" err="1">
                  <a:solidFill>
                    <a:srgbClr val="FF0000"/>
                  </a:solidFill>
                  <a:latin typeface="Consolas" pitchFamily="49" charset="0"/>
                  <a:ea typeface="楷体" pitchFamily="49" charset="-122"/>
                  <a:cs typeface="Consolas" pitchFamily="49" charset="0"/>
                </a:rPr>
                <a:t>i</a:t>
              </a:r>
              <a:r>
                <a:rPr lang="en-US" altLang="zh-CN" sz="1800">
                  <a:solidFill>
                    <a:srgbClr val="FF0000"/>
                  </a:solidFill>
                  <a:latin typeface="Consolas" pitchFamily="49" charset="0"/>
                  <a:ea typeface="+mj-ea"/>
                  <a:cs typeface="Consolas" pitchFamily="49" charset="0"/>
                </a:rPr>
                <a:t>-</a:t>
              </a:r>
              <a:r>
                <a:rPr lang="en-US" altLang="zh-CN" sz="1800">
                  <a:solidFill>
                    <a:srgbClr val="FF0000"/>
                  </a:solidFill>
                  <a:latin typeface="Consolas" pitchFamily="49" charset="0"/>
                  <a:ea typeface="楷体" pitchFamily="49" charset="-122"/>
                  <a:cs typeface="Consolas" pitchFamily="49" charset="0"/>
                </a:rPr>
                <a:t>1</a:t>
              </a:r>
              <a:r>
                <a:rPr lang="zh-CN" altLang="en-US" sz="1800">
                  <a:latin typeface="Consolas" pitchFamily="49" charset="0"/>
                  <a:ea typeface="楷体" pitchFamily="49" charset="-122"/>
                  <a:cs typeface="Consolas" pitchFamily="49" charset="0"/>
                </a:rPr>
                <a:t>个元素</a:t>
              </a:r>
            </a:p>
          </p:txBody>
        </p:sp>
        <p:sp>
          <p:nvSpPr>
            <p:cNvPr id="5134" name="Line 14"/>
            <p:cNvSpPr>
              <a:spLocks noChangeShapeType="1"/>
            </p:cNvSpPr>
            <p:nvPr/>
          </p:nvSpPr>
          <p:spPr bwMode="auto">
            <a:xfrm flipH="1">
              <a:off x="3280812" y="3031617"/>
              <a:ext cx="311152" cy="509359"/>
            </a:xfrm>
            <a:prstGeom prst="line">
              <a:avLst/>
            </a:prstGeom>
            <a:noFill/>
            <a:ln w="38100" cmpd="dbl">
              <a:solidFill>
                <a:srgbClr val="9900FF"/>
              </a:solidFill>
              <a:round/>
              <a:headEnd/>
              <a:tailEnd/>
            </a:ln>
            <a:effectLst/>
          </p:spPr>
          <p:txBody>
            <a:bodyPr wrap="none"/>
            <a:lstStyle/>
            <a:p>
              <a:endParaRPr lang="zh-CN" altLang="en-US">
                <a:latin typeface="Consolas" pitchFamily="49" charset="0"/>
                <a:ea typeface="楷体" pitchFamily="49" charset="-122"/>
                <a:cs typeface="Consolas" pitchFamily="49" charset="0"/>
              </a:endParaRPr>
            </a:p>
          </p:txBody>
        </p:sp>
      </p:grpSp>
      <p:grpSp>
        <p:nvGrpSpPr>
          <p:cNvPr id="3" name="组合 19"/>
          <p:cNvGrpSpPr/>
          <p:nvPr/>
        </p:nvGrpSpPr>
        <p:grpSpPr>
          <a:xfrm>
            <a:off x="714348" y="4714884"/>
            <a:ext cx="5715040" cy="1455695"/>
            <a:chOff x="714348" y="4000504"/>
            <a:chExt cx="5715040" cy="1455695"/>
          </a:xfrm>
        </p:grpSpPr>
        <p:sp>
          <p:nvSpPr>
            <p:cNvPr id="5122" name="Text Box 2"/>
            <p:cNvSpPr txBox="1">
              <a:spLocks noChangeArrowheads="1"/>
            </p:cNvSpPr>
            <p:nvPr/>
          </p:nvSpPr>
          <p:spPr bwMode="auto">
            <a:xfrm>
              <a:off x="714348" y="4643669"/>
              <a:ext cx="5715040" cy="812530"/>
            </a:xfrm>
            <a:prstGeom prst="rect">
              <a:avLst/>
            </a:prstGeom>
            <a:noFill/>
            <a:ln w="9525">
              <a:noFill/>
              <a:miter lim="800000"/>
              <a:headEnd/>
              <a:tailEnd/>
            </a:ln>
            <a:effectLst/>
          </p:spPr>
          <p:txBody>
            <a:bodyPr wrap="square">
              <a:spAutoFit/>
            </a:bodyPr>
            <a:lstStyle/>
            <a:p>
              <a:pPr>
                <a:lnSpc>
                  <a:spcPct val="130000"/>
                </a:lnSpc>
                <a:spcBef>
                  <a:spcPct val="50000"/>
                </a:spcBef>
              </a:pPr>
              <a:r>
                <a:rPr kumimoji="1" lang="zh-CN" altLang="en-US" sz="1800" smtClean="0">
                  <a:latin typeface="Consolas" pitchFamily="49" charset="0"/>
                  <a:ea typeface="方正启体简体" pitchFamily="65" charset="-122"/>
                  <a:cs typeface="Consolas" pitchFamily="49" charset="0"/>
                </a:rPr>
                <a:t>一</a:t>
              </a:r>
              <a:r>
                <a:rPr kumimoji="1" lang="zh-CN" altLang="en-US" sz="1800">
                  <a:latin typeface="Consolas" pitchFamily="49" charset="0"/>
                  <a:ea typeface="方正启体简体" pitchFamily="65" charset="-122"/>
                  <a:cs typeface="Consolas" pitchFamily="49" charset="0"/>
                </a:rPr>
                <a:t>维数</a:t>
              </a:r>
              <a:r>
                <a:rPr kumimoji="1" lang="zh-CN" altLang="en-US" sz="1800" smtClean="0">
                  <a:latin typeface="Consolas" pitchFamily="49" charset="0"/>
                  <a:ea typeface="方正启体简体" pitchFamily="65" charset="-122"/>
                  <a:cs typeface="Consolas" pitchFamily="49" charset="0"/>
                </a:rPr>
                <a:t>组具有</a:t>
              </a:r>
              <a:r>
                <a:rPr kumimoji="1" lang="zh-CN" altLang="en-US" sz="1800" smtClean="0">
                  <a:solidFill>
                    <a:srgbClr val="FF0000"/>
                  </a:solidFill>
                  <a:latin typeface="Consolas" pitchFamily="49" charset="0"/>
                  <a:ea typeface="方正启体简体" pitchFamily="65" charset="-122"/>
                  <a:cs typeface="Consolas" pitchFamily="49" charset="0"/>
                </a:rPr>
                <a:t>随机存储特性</a:t>
              </a:r>
              <a:r>
                <a:rPr kumimoji="1" lang="zh-CN" altLang="en-US" sz="1800" smtClean="0">
                  <a:latin typeface="Consolas" pitchFamily="49" charset="0"/>
                  <a:ea typeface="方正启体简体" pitchFamily="65" charset="-122"/>
                  <a:cs typeface="Consolas" pitchFamily="49" charset="0"/>
                </a:rPr>
                <a:t>：可以在</a:t>
              </a:r>
              <a:r>
                <a:rPr kumimoji="1" lang="en-US" altLang="zh-CN" sz="1800" smtClean="0">
                  <a:latin typeface="Consolas" pitchFamily="49" charset="0"/>
                  <a:ea typeface="方正启体简体" pitchFamily="65" charset="-122"/>
                  <a:cs typeface="Consolas" pitchFamily="49" charset="0"/>
                </a:rPr>
                <a:t>O(1)</a:t>
              </a:r>
              <a:r>
                <a:rPr kumimoji="1" lang="zh-CN" altLang="en-US" sz="1800" smtClean="0">
                  <a:latin typeface="Consolas" pitchFamily="49" charset="0"/>
                  <a:ea typeface="方正启体简体" pitchFamily="65" charset="-122"/>
                  <a:cs typeface="Consolas" pitchFamily="49" charset="0"/>
                </a:rPr>
                <a:t>时间内找到序号为</a:t>
              </a:r>
              <a:r>
                <a:rPr kumimoji="1" lang="en-US" altLang="zh-CN" sz="1800" i="1" smtClean="0">
                  <a:latin typeface="Consolas" pitchFamily="49" charset="0"/>
                  <a:ea typeface="方正启体简体" pitchFamily="65" charset="-122"/>
                  <a:cs typeface="Consolas" pitchFamily="49" charset="0"/>
                </a:rPr>
                <a:t>i</a:t>
              </a:r>
              <a:r>
                <a:rPr kumimoji="1" lang="zh-CN" altLang="en-US" sz="1800" smtClean="0">
                  <a:latin typeface="Consolas" pitchFamily="49" charset="0"/>
                  <a:ea typeface="方正启体简体" pitchFamily="65" charset="-122"/>
                  <a:cs typeface="Consolas" pitchFamily="49" charset="0"/>
                </a:rPr>
                <a:t>的元素值。</a:t>
              </a:r>
              <a:endParaRPr kumimoji="1" lang="zh-CN" altLang="en-US" sz="1800">
                <a:latin typeface="Consolas" pitchFamily="49" charset="0"/>
                <a:ea typeface="方正启体简体" pitchFamily="65" charset="-122"/>
                <a:cs typeface="Consolas" pitchFamily="49" charset="0"/>
              </a:endParaRPr>
            </a:p>
          </p:txBody>
        </p:sp>
        <p:sp>
          <p:nvSpPr>
            <p:cNvPr id="19" name="下箭头 18"/>
            <p:cNvSpPr/>
            <p:nvPr/>
          </p:nvSpPr>
          <p:spPr>
            <a:xfrm>
              <a:off x="3357554" y="4000504"/>
              <a:ext cx="214314" cy="500289"/>
            </a:xfrm>
            <a:prstGeom prst="down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sp>
        <p:nvSpPr>
          <p:cNvPr id="21" name="TextBox 20"/>
          <p:cNvSpPr txBox="1"/>
          <p:nvPr/>
        </p:nvSpPr>
        <p:spPr>
          <a:xfrm>
            <a:off x="571472" y="357166"/>
            <a:ext cx="3429024" cy="43088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kumimoji="1" lang="en-US" altLang="zh-CN" sz="2200" smtClean="0">
                <a:solidFill>
                  <a:srgbClr val="FF0000"/>
                </a:solidFill>
                <a:latin typeface="Consolas" pitchFamily="49" charset="0"/>
                <a:ea typeface="微软雅黑" pitchFamily="34" charset="-122"/>
                <a:cs typeface="Consolas" pitchFamily="49" charset="0"/>
              </a:rPr>
              <a:t>1</a:t>
            </a:r>
            <a:r>
              <a:rPr kumimoji="1" lang="zh-CN" altLang="en-US" sz="2200" smtClean="0">
                <a:solidFill>
                  <a:srgbClr val="FF0000"/>
                </a:solidFill>
                <a:latin typeface="Consolas" pitchFamily="49" charset="0"/>
                <a:ea typeface="微软雅黑" pitchFamily="34" charset="-122"/>
                <a:cs typeface="Consolas" pitchFamily="49" charset="0"/>
              </a:rPr>
              <a:t>、一维数组的存储结构</a:t>
            </a:r>
            <a:endParaRPr lang="zh-CN" altLang="en-US" sz="2200">
              <a:solidFill>
                <a:srgbClr val="FF0000"/>
              </a:solidFill>
              <a:latin typeface="Consolas" pitchFamily="49" charset="0"/>
              <a:ea typeface="微软雅黑" pitchFamily="34" charset="-122"/>
              <a:cs typeface="Consolas" pitchFamily="49" charset="0"/>
            </a:endParaRPr>
          </a:p>
        </p:txBody>
      </p:sp>
      <p:sp>
        <p:nvSpPr>
          <p:cNvPr id="22" name="TextBox 21"/>
          <p:cNvSpPr txBox="1"/>
          <p:nvPr/>
        </p:nvSpPr>
        <p:spPr>
          <a:xfrm>
            <a:off x="857224" y="1130842"/>
            <a:ext cx="3786214" cy="369332"/>
          </a:xfrm>
          <a:prstGeom prst="rect">
            <a:avLst/>
          </a:prstGeom>
          <a:noFill/>
        </p:spPr>
        <p:txBody>
          <a:bodyPr wrap="square" rtlCol="0">
            <a:spAutoFit/>
          </a:bodyPr>
          <a:lstStyle/>
          <a:p>
            <a:pPr algn="l"/>
            <a:r>
              <a:rPr lang="en-US" altLang="zh-CN" sz="1800" i="1" smtClean="0">
                <a:latin typeface="Consolas" pitchFamily="49" charset="0"/>
                <a:cs typeface="Consolas" pitchFamily="49" charset="0"/>
              </a:rPr>
              <a:t>A</a:t>
            </a:r>
            <a:r>
              <a:rPr lang="en-US" altLang="zh-CN" sz="1800" smtClean="0">
                <a:latin typeface="Consolas" pitchFamily="49" charset="0"/>
                <a:cs typeface="Consolas" pitchFamily="49" charset="0"/>
              </a:rPr>
              <a:t>=</a:t>
            </a:r>
            <a:r>
              <a:rPr lang="zh-CN" altLang="en-US" sz="1800" smtClean="0">
                <a:latin typeface="Consolas" pitchFamily="49" charset="0"/>
                <a:cs typeface="Consolas" pitchFamily="49" charset="0"/>
              </a:rPr>
              <a:t>（</a:t>
            </a:r>
            <a:r>
              <a:rPr lang="en-US" altLang="zh-CN" sz="1800" i="1" smtClean="0">
                <a:latin typeface="Consolas" pitchFamily="49" charset="0"/>
                <a:cs typeface="Consolas" pitchFamily="49" charset="0"/>
              </a:rPr>
              <a:t>a</a:t>
            </a:r>
            <a:r>
              <a:rPr lang="en-US" altLang="zh-CN" sz="1800" baseline="-25000" smtClean="0">
                <a:latin typeface="Consolas" pitchFamily="49" charset="0"/>
                <a:cs typeface="Consolas" pitchFamily="49" charset="0"/>
              </a:rPr>
              <a:t>1</a:t>
            </a:r>
            <a:r>
              <a:rPr lang="zh-CN" altLang="en-US" sz="1800" smtClean="0">
                <a:latin typeface="Consolas" pitchFamily="49" charset="0"/>
                <a:cs typeface="Consolas" pitchFamily="49" charset="0"/>
              </a:rPr>
              <a:t>，</a:t>
            </a:r>
            <a:r>
              <a:rPr lang="en-US" altLang="zh-CN" sz="1800" i="1" smtClean="0">
                <a:latin typeface="Consolas" pitchFamily="49" charset="0"/>
                <a:cs typeface="Consolas" pitchFamily="49" charset="0"/>
              </a:rPr>
              <a:t>a</a:t>
            </a:r>
            <a:r>
              <a:rPr lang="en-US" altLang="zh-CN" sz="1800" baseline="-25000" smtClean="0">
                <a:latin typeface="Consolas" pitchFamily="49" charset="0"/>
                <a:cs typeface="Consolas" pitchFamily="49" charset="0"/>
              </a:rPr>
              <a:t>2</a:t>
            </a:r>
            <a:r>
              <a:rPr lang="zh-CN" altLang="en-US" sz="1800" smtClean="0">
                <a:latin typeface="Consolas" pitchFamily="49" charset="0"/>
                <a:cs typeface="Consolas" pitchFamily="49" charset="0"/>
              </a:rPr>
              <a:t>，</a:t>
            </a:r>
            <a:r>
              <a:rPr lang="en-US" altLang="zh-CN" sz="1800" smtClean="0">
                <a:latin typeface="宋体" pitchFamily="2" charset="-122"/>
                <a:ea typeface="宋体" pitchFamily="2" charset="-122"/>
                <a:cs typeface="Consolas" pitchFamily="49" charset="0"/>
              </a:rPr>
              <a:t>…</a:t>
            </a:r>
            <a:r>
              <a:rPr lang="zh-CN" altLang="en-US" sz="1800" smtClean="0">
                <a:latin typeface="Consolas" pitchFamily="49" charset="0"/>
                <a:cs typeface="Consolas" pitchFamily="49" charset="0"/>
              </a:rPr>
              <a:t>，</a:t>
            </a:r>
            <a:r>
              <a:rPr lang="en-US" altLang="zh-CN" sz="1800" i="1" smtClean="0">
                <a:latin typeface="Consolas" pitchFamily="49" charset="0"/>
                <a:cs typeface="Consolas" pitchFamily="49" charset="0"/>
              </a:rPr>
              <a:t>a</a:t>
            </a:r>
            <a:r>
              <a:rPr lang="en-US" altLang="zh-CN" sz="1800" i="1" baseline="-25000" smtClean="0">
                <a:latin typeface="Consolas" pitchFamily="49" charset="0"/>
                <a:cs typeface="Consolas" pitchFamily="49" charset="0"/>
              </a:rPr>
              <a:t>i</a:t>
            </a:r>
            <a:r>
              <a:rPr lang="zh-CN" altLang="en-US" sz="1800" smtClean="0">
                <a:latin typeface="Consolas" pitchFamily="49" charset="0"/>
                <a:cs typeface="Consolas" pitchFamily="49" charset="0"/>
              </a:rPr>
              <a:t>，</a:t>
            </a:r>
            <a:r>
              <a:rPr lang="en-US" altLang="zh-CN" sz="1800" smtClean="0">
                <a:latin typeface="宋体" pitchFamily="2" charset="-122"/>
                <a:ea typeface="宋体" pitchFamily="2" charset="-122"/>
                <a:cs typeface="Consolas" pitchFamily="49" charset="0"/>
              </a:rPr>
              <a:t>…</a:t>
            </a:r>
            <a:r>
              <a:rPr lang="zh-CN" altLang="en-US" sz="1800" smtClean="0">
                <a:latin typeface="Consolas" pitchFamily="49" charset="0"/>
                <a:cs typeface="Consolas" pitchFamily="49" charset="0"/>
              </a:rPr>
              <a:t>，</a:t>
            </a:r>
            <a:r>
              <a:rPr lang="en-US" altLang="zh-CN" sz="1800" i="1" smtClean="0">
                <a:latin typeface="Consolas" pitchFamily="49" charset="0"/>
                <a:cs typeface="Consolas" pitchFamily="49" charset="0"/>
              </a:rPr>
              <a:t>a</a:t>
            </a:r>
            <a:r>
              <a:rPr lang="en-US" altLang="zh-CN" sz="1800" i="1" baseline="-25000" smtClean="0">
                <a:latin typeface="Consolas" pitchFamily="49" charset="0"/>
                <a:cs typeface="Consolas" pitchFamily="49" charset="0"/>
              </a:rPr>
              <a:t>n</a:t>
            </a:r>
            <a:r>
              <a:rPr lang="zh-CN" altLang="en-US" sz="1800" smtClean="0">
                <a:latin typeface="Consolas" pitchFamily="49" charset="0"/>
                <a:cs typeface="Consolas" pitchFamily="49" charset="0"/>
              </a:rPr>
              <a:t>）</a:t>
            </a:r>
            <a:endParaRPr lang="zh-CN" altLang="en-US" sz="1800">
              <a:latin typeface="Consolas" pitchFamily="49" charset="0"/>
              <a:cs typeface="Consolas" pitchFamily="49" charset="0"/>
            </a:endParaRPr>
          </a:p>
        </p:txBody>
      </p:sp>
      <p:sp>
        <p:nvSpPr>
          <p:cNvPr id="16" name="灯片编号占位符 15"/>
          <p:cNvSpPr>
            <a:spLocks noGrp="1"/>
          </p:cNvSpPr>
          <p:nvPr>
            <p:ph type="sldNum" sz="quarter" idx="12"/>
          </p:nvPr>
        </p:nvSpPr>
        <p:spPr/>
        <p:txBody>
          <a:bodyPr/>
          <a:lstStyle/>
          <a:p>
            <a:fld id="{0B959BAE-FEC3-4F92-8031-993DEB8AE092}" type="slidenum">
              <a:rPr lang="en-US" altLang="zh-CN" smtClean="0"/>
              <a:pPr/>
              <a:t>10</a:t>
            </a:fld>
            <a:r>
              <a:rPr lang="en-US" altLang="zh-CN" smtClean="0"/>
              <a:t>/82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p:bldP spid="512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357158" y="1142984"/>
            <a:ext cx="4143404" cy="369332"/>
          </a:xfrm>
          <a:prstGeom prst="rect">
            <a:avLst/>
          </a:prstGeom>
          <a:noFill/>
          <a:ln w="9525">
            <a:noFill/>
            <a:miter lim="800000"/>
            <a:headEnd/>
            <a:tailEnd/>
          </a:ln>
          <a:effectLst/>
        </p:spPr>
        <p:txBody>
          <a:bodyPr wrap="square">
            <a:spAutoFit/>
          </a:bodyPr>
          <a:lstStyle/>
          <a:p>
            <a:pPr algn="l">
              <a:spcBef>
                <a:spcPct val="50000"/>
              </a:spcBef>
            </a:pPr>
            <a:r>
              <a:rPr kumimoji="1" lang="en-US" altLang="zh-CN" sz="1800" i="1" smtClean="0">
                <a:latin typeface="Consolas" pitchFamily="49" charset="0"/>
                <a:ea typeface="楷体" pitchFamily="49" charset="-122"/>
                <a:cs typeface="Consolas" pitchFamily="49" charset="0"/>
              </a:rPr>
              <a:t>m</a:t>
            </a:r>
            <a:r>
              <a:rPr kumimoji="1" lang="zh-CN" altLang="en-US" sz="1800" smtClean="0">
                <a:latin typeface="Consolas" pitchFamily="49" charset="0"/>
                <a:ea typeface="楷体" pitchFamily="49" charset="-122"/>
                <a:cs typeface="Consolas" pitchFamily="49" charset="0"/>
              </a:rPr>
              <a:t>行</a:t>
            </a:r>
            <a:r>
              <a:rPr kumimoji="1" lang="en-US" altLang="zh-CN" sz="1800" i="1" smtClean="0">
                <a:latin typeface="Consolas" pitchFamily="49" charset="0"/>
                <a:ea typeface="楷体" pitchFamily="49" charset="-122"/>
                <a:cs typeface="Consolas" pitchFamily="49" charset="0"/>
              </a:rPr>
              <a:t>n</a:t>
            </a:r>
            <a:r>
              <a:rPr kumimoji="1" lang="zh-CN" altLang="en-US" sz="1800" smtClean="0">
                <a:latin typeface="Consolas" pitchFamily="49" charset="0"/>
                <a:ea typeface="楷体" pitchFamily="49" charset="-122"/>
                <a:cs typeface="Consolas" pitchFamily="49" charset="0"/>
              </a:rPr>
              <a:t>列的二维数组</a:t>
            </a:r>
            <a:r>
              <a:rPr kumimoji="1" lang="en-US" altLang="zh-CN" sz="1800" i="1" err="1" smtClean="0">
                <a:latin typeface="Consolas" pitchFamily="49" charset="0"/>
                <a:ea typeface="楷体" pitchFamily="49" charset="-122"/>
                <a:cs typeface="Consolas" pitchFamily="49" charset="0"/>
              </a:rPr>
              <a:t>A</a:t>
            </a:r>
            <a:r>
              <a:rPr kumimoji="1" lang="en-US" altLang="zh-CN" sz="1800" i="1" baseline="-30000" err="1" smtClean="0">
                <a:latin typeface="Consolas" pitchFamily="49" charset="0"/>
                <a:ea typeface="楷体" pitchFamily="49" charset="-122"/>
                <a:cs typeface="Consolas" pitchFamily="49" charset="0"/>
              </a:rPr>
              <a:t>m</a:t>
            </a:r>
            <a:r>
              <a:rPr kumimoji="1" lang="en-US" altLang="zh-CN" sz="1800" baseline="-30000" err="1" smtClean="0">
                <a:latin typeface="Consolas" pitchFamily="49" charset="0"/>
                <a:ea typeface="楷体" pitchFamily="49" charset="-122"/>
                <a:cs typeface="Consolas" pitchFamily="49" charset="0"/>
              </a:rPr>
              <a:t>×</a:t>
            </a:r>
            <a:r>
              <a:rPr kumimoji="1" lang="en-US" altLang="zh-CN" sz="1800" i="1" baseline="-30000" err="1" smtClean="0">
                <a:latin typeface="Consolas" pitchFamily="49" charset="0"/>
                <a:ea typeface="楷体" pitchFamily="49" charset="-122"/>
                <a:cs typeface="Consolas" pitchFamily="49" charset="0"/>
              </a:rPr>
              <a:t>n</a:t>
            </a:r>
            <a:r>
              <a:rPr kumimoji="1" lang="zh-CN" altLang="en-US" sz="1800" smtClean="0">
                <a:latin typeface="Consolas" pitchFamily="49" charset="0"/>
                <a:ea typeface="楷体" pitchFamily="49" charset="-122"/>
                <a:cs typeface="Consolas" pitchFamily="49" charset="0"/>
              </a:rPr>
              <a:t>，存储方式：</a:t>
            </a:r>
            <a:endParaRPr kumimoji="1" lang="zh-CN" altLang="en-US" sz="1800" i="1">
              <a:latin typeface="Consolas" pitchFamily="49" charset="0"/>
              <a:ea typeface="楷体" pitchFamily="49" charset="-122"/>
              <a:cs typeface="Consolas" pitchFamily="49" charset="0"/>
            </a:endParaRPr>
          </a:p>
        </p:txBody>
      </p:sp>
      <p:sp>
        <p:nvSpPr>
          <p:cNvPr id="54" name="TextBox 53"/>
          <p:cNvSpPr txBox="1"/>
          <p:nvPr/>
        </p:nvSpPr>
        <p:spPr>
          <a:xfrm>
            <a:off x="571472" y="1785926"/>
            <a:ext cx="3429024" cy="98755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algn="l">
              <a:lnSpc>
                <a:spcPts val="3000"/>
              </a:lnSpc>
              <a:buBlip>
                <a:blip r:embed="rId3"/>
              </a:buBlip>
            </a:pPr>
            <a:r>
              <a:rPr kumimoji="1" lang="zh-CN" altLang="en-US" sz="1800" smtClean="0">
                <a:latin typeface="华文中宋" pitchFamily="2" charset="-122"/>
                <a:ea typeface="华文中宋" pitchFamily="2" charset="-122"/>
                <a:cs typeface="Consolas" pitchFamily="49" charset="0"/>
              </a:rPr>
              <a:t>   以行序为主序的存储</a:t>
            </a:r>
            <a:endParaRPr kumimoji="1" lang="en-US" altLang="zh-CN" sz="1800" smtClean="0">
              <a:latin typeface="华文中宋" pitchFamily="2" charset="-122"/>
              <a:ea typeface="华文中宋" pitchFamily="2" charset="-122"/>
              <a:cs typeface="Consolas" pitchFamily="49" charset="0"/>
            </a:endParaRPr>
          </a:p>
          <a:p>
            <a:pPr algn="l">
              <a:lnSpc>
                <a:spcPts val="3000"/>
              </a:lnSpc>
              <a:buBlip>
                <a:blip r:embed="rId3"/>
              </a:buBlip>
            </a:pPr>
            <a:r>
              <a:rPr kumimoji="1" lang="zh-CN" altLang="en-US" sz="1800" smtClean="0">
                <a:latin typeface="华文中宋" pitchFamily="2" charset="-122"/>
                <a:ea typeface="华文中宋" pitchFamily="2" charset="-122"/>
                <a:cs typeface="Consolas" pitchFamily="49" charset="0"/>
              </a:rPr>
              <a:t>   以列序为主序的存储</a:t>
            </a:r>
            <a:endParaRPr lang="zh-CN" altLang="en-US" sz="1800">
              <a:latin typeface="华文中宋" pitchFamily="2" charset="-122"/>
              <a:ea typeface="华文中宋" pitchFamily="2" charset="-122"/>
              <a:cs typeface="Consolas" pitchFamily="49" charset="0"/>
            </a:endParaRPr>
          </a:p>
        </p:txBody>
      </p:sp>
      <p:grpSp>
        <p:nvGrpSpPr>
          <p:cNvPr id="2" name="组合 56"/>
          <p:cNvGrpSpPr/>
          <p:nvPr/>
        </p:nvGrpSpPr>
        <p:grpSpPr>
          <a:xfrm>
            <a:off x="4786314" y="571480"/>
            <a:ext cx="3480948" cy="1765312"/>
            <a:chOff x="1928794" y="3475038"/>
            <a:chExt cx="3480948" cy="1765312"/>
          </a:xfrm>
        </p:grpSpPr>
        <p:sp>
          <p:nvSpPr>
            <p:cNvPr id="58" name="TextBox 57"/>
            <p:cNvSpPr txBox="1"/>
            <p:nvPr/>
          </p:nvSpPr>
          <p:spPr>
            <a:xfrm>
              <a:off x="1928794" y="4000504"/>
              <a:ext cx="571504" cy="369332"/>
            </a:xfrm>
            <a:prstGeom prst="rect">
              <a:avLst/>
            </a:prstGeom>
            <a:noFill/>
          </p:spPr>
          <p:txBody>
            <a:bodyPr wrap="square" rtlCol="0">
              <a:spAutoFit/>
            </a:bodyPr>
            <a:lstStyle/>
            <a:p>
              <a:r>
                <a:rPr lang="en-US" altLang="zh-CN" sz="1800" i="1" smtClean="0">
                  <a:latin typeface="Consolas" pitchFamily="49" charset="0"/>
                  <a:cs typeface="Consolas" pitchFamily="49" charset="0"/>
                </a:rPr>
                <a:t>A</a:t>
              </a:r>
              <a:r>
                <a:rPr lang="en-US" altLang="zh-CN" sz="1800" smtClean="0">
                  <a:latin typeface="Consolas" pitchFamily="49" charset="0"/>
                  <a:cs typeface="Consolas" pitchFamily="49" charset="0"/>
                </a:rPr>
                <a:t>=</a:t>
              </a:r>
              <a:endParaRPr lang="zh-CN" altLang="en-US" sz="1800">
                <a:latin typeface="Consolas" pitchFamily="49" charset="0"/>
                <a:cs typeface="Consolas" pitchFamily="49" charset="0"/>
              </a:endParaRPr>
            </a:p>
          </p:txBody>
        </p:sp>
        <p:cxnSp>
          <p:nvCxnSpPr>
            <p:cNvPr id="59" name="直接连接符 58"/>
            <p:cNvCxnSpPr/>
            <p:nvPr/>
          </p:nvCxnSpPr>
          <p:spPr>
            <a:xfrm rot="5400000">
              <a:off x="1785124" y="4331500"/>
              <a:ext cx="1714512"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2643174" y="3487738"/>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2643174" y="5200662"/>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786050" y="3519074"/>
              <a:ext cx="714380" cy="276999"/>
            </a:xfrm>
            <a:prstGeom prst="rect">
              <a:avLst/>
            </a:prstGeom>
            <a:noFill/>
          </p:spPr>
          <p:txBody>
            <a:bodyPr wrap="square" lIns="0" tIns="0" rIns="0" bIns="0" rtlCol="0">
              <a:spAutoFit/>
            </a:bodyPr>
            <a:lstStyle/>
            <a:p>
              <a:r>
                <a:rPr lang="en-US" altLang="zh-CN" sz="1800" i="1" err="1" smtClean="0">
                  <a:latin typeface="Consolas" pitchFamily="49" charset="0"/>
                  <a:cs typeface="Consolas" pitchFamily="49" charset="0"/>
                </a:rPr>
                <a:t>a</a:t>
              </a:r>
              <a:r>
                <a:rPr lang="en-US" altLang="zh-CN" sz="1800" baseline="-25000" err="1" smtClean="0">
                  <a:latin typeface="Consolas" pitchFamily="49" charset="0"/>
                  <a:cs typeface="Consolas" pitchFamily="49" charset="0"/>
                </a:rPr>
                <a:t>1,1</a:t>
              </a:r>
              <a:endParaRPr lang="zh-CN" altLang="en-US" sz="1800" baseline="-25000">
                <a:latin typeface="Consolas" pitchFamily="49" charset="0"/>
                <a:cs typeface="Consolas" pitchFamily="49" charset="0"/>
              </a:endParaRPr>
            </a:p>
          </p:txBody>
        </p:sp>
        <p:sp>
          <p:nvSpPr>
            <p:cNvPr id="63" name="TextBox 62"/>
            <p:cNvSpPr txBox="1"/>
            <p:nvPr/>
          </p:nvSpPr>
          <p:spPr>
            <a:xfrm>
              <a:off x="3428992" y="3519074"/>
              <a:ext cx="714380" cy="276999"/>
            </a:xfrm>
            <a:prstGeom prst="rect">
              <a:avLst/>
            </a:prstGeom>
            <a:noFill/>
          </p:spPr>
          <p:txBody>
            <a:bodyPr wrap="square" lIns="0" tIns="0" rIns="0" bIns="0" rtlCol="0">
              <a:spAutoFit/>
            </a:bodyPr>
            <a:lstStyle/>
            <a:p>
              <a:r>
                <a:rPr lang="en-US" altLang="zh-CN" sz="1800" i="1" err="1" smtClean="0">
                  <a:latin typeface="Consolas" pitchFamily="49" charset="0"/>
                  <a:cs typeface="Consolas" pitchFamily="49" charset="0"/>
                </a:rPr>
                <a:t>a</a:t>
              </a:r>
              <a:r>
                <a:rPr lang="en-US" altLang="zh-CN" sz="1800" baseline="-25000" err="1" smtClean="0">
                  <a:latin typeface="Consolas" pitchFamily="49" charset="0"/>
                  <a:cs typeface="Consolas" pitchFamily="49" charset="0"/>
                </a:rPr>
                <a:t>1,2</a:t>
              </a:r>
              <a:endParaRPr lang="zh-CN" altLang="en-US" sz="1800" baseline="-25000">
                <a:latin typeface="Consolas" pitchFamily="49" charset="0"/>
                <a:cs typeface="Consolas" pitchFamily="49" charset="0"/>
              </a:endParaRPr>
            </a:p>
          </p:txBody>
        </p:sp>
        <p:sp>
          <p:nvSpPr>
            <p:cNvPr id="64" name="TextBox 63"/>
            <p:cNvSpPr txBox="1"/>
            <p:nvPr/>
          </p:nvSpPr>
          <p:spPr>
            <a:xfrm>
              <a:off x="4643438" y="3519074"/>
              <a:ext cx="714380" cy="276999"/>
            </a:xfrm>
            <a:prstGeom prst="rect">
              <a:avLst/>
            </a:prstGeom>
            <a:noFill/>
          </p:spPr>
          <p:txBody>
            <a:bodyPr wrap="square" lIns="0" tIns="0" rIns="0" bIns="0" rtlCol="0">
              <a:spAutoFit/>
            </a:bodyPr>
            <a:lstStyle/>
            <a:p>
              <a:r>
                <a:rPr lang="en-US" altLang="zh-CN" sz="1800" i="1" err="1" smtClean="0">
                  <a:latin typeface="Consolas" pitchFamily="49" charset="0"/>
                  <a:cs typeface="Consolas" pitchFamily="49" charset="0"/>
                </a:rPr>
                <a:t>a</a:t>
              </a:r>
              <a:r>
                <a:rPr lang="en-US" altLang="zh-CN" sz="1800" baseline="-25000" err="1" smtClean="0">
                  <a:latin typeface="Consolas" pitchFamily="49" charset="0"/>
                  <a:cs typeface="Consolas" pitchFamily="49" charset="0"/>
                </a:rPr>
                <a:t>1,</a:t>
              </a:r>
              <a:r>
                <a:rPr lang="en-US" altLang="zh-CN" sz="1800" i="1" baseline="-25000" err="1" smtClean="0">
                  <a:latin typeface="Consolas" pitchFamily="49" charset="0"/>
                  <a:cs typeface="Consolas" pitchFamily="49" charset="0"/>
                </a:rPr>
                <a:t>n</a:t>
              </a:r>
              <a:endParaRPr lang="zh-CN" altLang="en-US" sz="1800" i="1" baseline="-25000">
                <a:latin typeface="Consolas" pitchFamily="49" charset="0"/>
                <a:cs typeface="Consolas" pitchFamily="49" charset="0"/>
              </a:endParaRPr>
            </a:p>
          </p:txBody>
        </p:sp>
        <p:sp>
          <p:nvSpPr>
            <p:cNvPr id="65" name="TextBox 64"/>
            <p:cNvSpPr txBox="1"/>
            <p:nvPr/>
          </p:nvSpPr>
          <p:spPr>
            <a:xfrm>
              <a:off x="4071934" y="3500438"/>
              <a:ext cx="571504" cy="276999"/>
            </a:xfrm>
            <a:prstGeom prst="rect">
              <a:avLst/>
            </a:prstGeom>
            <a:noFill/>
          </p:spPr>
          <p:txBody>
            <a:bodyPr wrap="square" lIns="0" tIns="0" rIns="0" bIns="0" rtlCol="0">
              <a:spAutoFit/>
            </a:bodyPr>
            <a:lstStyle/>
            <a:p>
              <a:r>
                <a:rPr lang="en-US" altLang="zh-CN" sz="1800" i="1" smtClean="0">
                  <a:latin typeface="Consolas" pitchFamily="49" charset="0"/>
                  <a:ea typeface="+mn-ea"/>
                  <a:cs typeface="Consolas" pitchFamily="49" charset="0"/>
                  <a:sym typeface="Symbol"/>
                </a:rPr>
                <a:t></a:t>
              </a:r>
              <a:endParaRPr lang="zh-CN" altLang="en-US" sz="1800" baseline="-25000">
                <a:latin typeface="Consolas" pitchFamily="49" charset="0"/>
                <a:ea typeface="+mn-ea"/>
                <a:cs typeface="Consolas" pitchFamily="49" charset="0"/>
              </a:endParaRPr>
            </a:p>
          </p:txBody>
        </p:sp>
        <p:sp>
          <p:nvSpPr>
            <p:cNvPr id="66" name="TextBox 65"/>
            <p:cNvSpPr txBox="1"/>
            <p:nvPr/>
          </p:nvSpPr>
          <p:spPr>
            <a:xfrm>
              <a:off x="2786050" y="3947702"/>
              <a:ext cx="714380" cy="276999"/>
            </a:xfrm>
            <a:prstGeom prst="rect">
              <a:avLst/>
            </a:prstGeom>
            <a:noFill/>
          </p:spPr>
          <p:txBody>
            <a:bodyPr wrap="square" lIns="0" tIns="0" rIns="0" bIns="0" rtlCol="0">
              <a:spAutoFit/>
            </a:bodyPr>
            <a:lstStyle/>
            <a:p>
              <a:r>
                <a:rPr lang="en-US" altLang="zh-CN" sz="1800" i="1" err="1" smtClean="0">
                  <a:latin typeface="Consolas" pitchFamily="49" charset="0"/>
                  <a:cs typeface="Consolas" pitchFamily="49" charset="0"/>
                </a:rPr>
                <a:t>a</a:t>
              </a:r>
              <a:r>
                <a:rPr lang="en-US" altLang="zh-CN" sz="1800" baseline="-25000" err="1" smtClean="0">
                  <a:latin typeface="Consolas" pitchFamily="49" charset="0"/>
                  <a:cs typeface="Consolas" pitchFamily="49" charset="0"/>
                </a:rPr>
                <a:t>2,1</a:t>
              </a:r>
              <a:endParaRPr lang="zh-CN" altLang="en-US" sz="1800" baseline="-25000">
                <a:latin typeface="Consolas" pitchFamily="49" charset="0"/>
                <a:cs typeface="Consolas" pitchFamily="49" charset="0"/>
              </a:endParaRPr>
            </a:p>
          </p:txBody>
        </p:sp>
        <p:sp>
          <p:nvSpPr>
            <p:cNvPr id="67" name="TextBox 66"/>
            <p:cNvSpPr txBox="1"/>
            <p:nvPr/>
          </p:nvSpPr>
          <p:spPr>
            <a:xfrm>
              <a:off x="3428992" y="3947702"/>
              <a:ext cx="714380" cy="276999"/>
            </a:xfrm>
            <a:prstGeom prst="rect">
              <a:avLst/>
            </a:prstGeom>
            <a:noFill/>
          </p:spPr>
          <p:txBody>
            <a:bodyPr wrap="square" lIns="0" tIns="0" rIns="0" bIns="0" rtlCol="0">
              <a:spAutoFit/>
            </a:bodyPr>
            <a:lstStyle/>
            <a:p>
              <a:r>
                <a:rPr lang="en-US" altLang="zh-CN" sz="1800" i="1" err="1" smtClean="0">
                  <a:latin typeface="Consolas" pitchFamily="49" charset="0"/>
                  <a:cs typeface="Consolas" pitchFamily="49" charset="0"/>
                </a:rPr>
                <a:t>a</a:t>
              </a:r>
              <a:r>
                <a:rPr lang="en-US" altLang="zh-CN" sz="1800" baseline="-25000" err="1" smtClean="0">
                  <a:latin typeface="Consolas" pitchFamily="49" charset="0"/>
                  <a:cs typeface="Consolas" pitchFamily="49" charset="0"/>
                </a:rPr>
                <a:t>2,2</a:t>
              </a:r>
              <a:endParaRPr lang="zh-CN" altLang="en-US" sz="1800" baseline="-25000">
                <a:latin typeface="Consolas" pitchFamily="49" charset="0"/>
                <a:cs typeface="Consolas" pitchFamily="49" charset="0"/>
              </a:endParaRPr>
            </a:p>
          </p:txBody>
        </p:sp>
        <p:sp>
          <p:nvSpPr>
            <p:cNvPr id="68" name="TextBox 67"/>
            <p:cNvSpPr txBox="1"/>
            <p:nvPr/>
          </p:nvSpPr>
          <p:spPr>
            <a:xfrm>
              <a:off x="4643438" y="3947702"/>
              <a:ext cx="714380" cy="276999"/>
            </a:xfrm>
            <a:prstGeom prst="rect">
              <a:avLst/>
            </a:prstGeom>
            <a:noFill/>
          </p:spPr>
          <p:txBody>
            <a:bodyPr wrap="square" lIns="0" tIns="0" rIns="0" bIns="0" rtlCol="0">
              <a:spAutoFit/>
            </a:bodyPr>
            <a:lstStyle/>
            <a:p>
              <a:r>
                <a:rPr lang="en-US" altLang="zh-CN" sz="1800" i="1" err="1" smtClean="0">
                  <a:latin typeface="Consolas" pitchFamily="49" charset="0"/>
                  <a:cs typeface="Consolas" pitchFamily="49" charset="0"/>
                </a:rPr>
                <a:t>a</a:t>
              </a:r>
              <a:r>
                <a:rPr lang="en-US" altLang="zh-CN" sz="1800" baseline="-25000" err="1" smtClean="0">
                  <a:latin typeface="Consolas" pitchFamily="49" charset="0"/>
                  <a:cs typeface="Consolas" pitchFamily="49" charset="0"/>
                </a:rPr>
                <a:t>2,</a:t>
              </a:r>
              <a:r>
                <a:rPr lang="en-US" altLang="zh-CN" sz="1800" i="1" baseline="-25000" err="1" smtClean="0">
                  <a:latin typeface="Consolas" pitchFamily="49" charset="0"/>
                  <a:cs typeface="Consolas" pitchFamily="49" charset="0"/>
                </a:rPr>
                <a:t>n</a:t>
              </a:r>
              <a:endParaRPr lang="zh-CN" altLang="en-US" sz="1800" i="1" baseline="-25000">
                <a:latin typeface="Consolas" pitchFamily="49" charset="0"/>
                <a:cs typeface="Consolas" pitchFamily="49" charset="0"/>
              </a:endParaRPr>
            </a:p>
          </p:txBody>
        </p:sp>
        <p:sp>
          <p:nvSpPr>
            <p:cNvPr id="69" name="TextBox 68"/>
            <p:cNvSpPr txBox="1"/>
            <p:nvPr/>
          </p:nvSpPr>
          <p:spPr>
            <a:xfrm>
              <a:off x="4071934" y="3929066"/>
              <a:ext cx="571504" cy="276999"/>
            </a:xfrm>
            <a:prstGeom prst="rect">
              <a:avLst/>
            </a:prstGeom>
            <a:noFill/>
          </p:spPr>
          <p:txBody>
            <a:bodyPr wrap="square" lIns="0" tIns="0" rIns="0" bIns="0" rtlCol="0">
              <a:spAutoFit/>
            </a:bodyPr>
            <a:lstStyle/>
            <a:p>
              <a:r>
                <a:rPr lang="en-US" altLang="zh-CN" sz="1800" i="1" smtClean="0">
                  <a:latin typeface="Consolas" pitchFamily="49" charset="0"/>
                  <a:ea typeface="+mn-ea"/>
                  <a:cs typeface="Consolas" pitchFamily="49" charset="0"/>
                  <a:sym typeface="Symbol"/>
                </a:rPr>
                <a:t></a:t>
              </a:r>
              <a:endParaRPr lang="zh-CN" altLang="en-US" sz="1800" baseline="-25000">
                <a:latin typeface="Consolas" pitchFamily="49" charset="0"/>
                <a:ea typeface="+mn-ea"/>
                <a:cs typeface="Consolas" pitchFamily="49" charset="0"/>
              </a:endParaRPr>
            </a:p>
          </p:txBody>
        </p:sp>
        <p:sp>
          <p:nvSpPr>
            <p:cNvPr id="70" name="TextBox 69"/>
            <p:cNvSpPr txBox="1"/>
            <p:nvPr/>
          </p:nvSpPr>
          <p:spPr>
            <a:xfrm>
              <a:off x="2786050" y="4809720"/>
              <a:ext cx="714380" cy="276999"/>
            </a:xfrm>
            <a:prstGeom prst="rect">
              <a:avLst/>
            </a:prstGeom>
            <a:noFill/>
          </p:spPr>
          <p:txBody>
            <a:bodyPr wrap="square" lIns="0" tIns="0" rIns="0" bIns="0" rtlCol="0">
              <a:spAutoFit/>
            </a:bodyPr>
            <a:lstStyle/>
            <a:p>
              <a:r>
                <a:rPr lang="en-US" altLang="zh-CN" sz="1800" i="1" err="1" smtClean="0">
                  <a:latin typeface="Consolas" pitchFamily="49" charset="0"/>
                  <a:cs typeface="Consolas" pitchFamily="49" charset="0"/>
                </a:rPr>
                <a:t>a</a:t>
              </a:r>
              <a:r>
                <a:rPr lang="en-US" altLang="zh-CN" sz="1800" i="1" baseline="-25000" err="1" smtClean="0">
                  <a:latin typeface="Consolas" pitchFamily="49" charset="0"/>
                  <a:cs typeface="Consolas" pitchFamily="49" charset="0"/>
                </a:rPr>
                <a:t>m</a:t>
              </a:r>
              <a:r>
                <a:rPr lang="en-US" altLang="zh-CN" sz="1800" baseline="-25000" err="1" smtClean="0">
                  <a:latin typeface="Consolas" pitchFamily="49" charset="0"/>
                  <a:cs typeface="Consolas" pitchFamily="49" charset="0"/>
                </a:rPr>
                <a:t>,1</a:t>
              </a:r>
              <a:endParaRPr lang="zh-CN" altLang="en-US" sz="1800" baseline="-25000">
                <a:latin typeface="Consolas" pitchFamily="49" charset="0"/>
                <a:cs typeface="Consolas" pitchFamily="49" charset="0"/>
              </a:endParaRPr>
            </a:p>
          </p:txBody>
        </p:sp>
        <p:sp>
          <p:nvSpPr>
            <p:cNvPr id="71" name="TextBox 70"/>
            <p:cNvSpPr txBox="1"/>
            <p:nvPr/>
          </p:nvSpPr>
          <p:spPr>
            <a:xfrm>
              <a:off x="3428992" y="4809720"/>
              <a:ext cx="714380" cy="276999"/>
            </a:xfrm>
            <a:prstGeom prst="rect">
              <a:avLst/>
            </a:prstGeom>
            <a:noFill/>
          </p:spPr>
          <p:txBody>
            <a:bodyPr wrap="square" lIns="0" tIns="0" rIns="0" bIns="0" rtlCol="0">
              <a:spAutoFit/>
            </a:bodyPr>
            <a:lstStyle/>
            <a:p>
              <a:r>
                <a:rPr lang="en-US" altLang="zh-CN" sz="1800" i="1" err="1" smtClean="0">
                  <a:latin typeface="Consolas" pitchFamily="49" charset="0"/>
                  <a:cs typeface="Consolas" pitchFamily="49" charset="0"/>
                </a:rPr>
                <a:t>a</a:t>
              </a:r>
              <a:r>
                <a:rPr lang="en-US" altLang="zh-CN" sz="1800" i="1" baseline="-25000" err="1" smtClean="0">
                  <a:latin typeface="Consolas" pitchFamily="49" charset="0"/>
                  <a:cs typeface="Consolas" pitchFamily="49" charset="0"/>
                </a:rPr>
                <a:t>m</a:t>
              </a:r>
              <a:r>
                <a:rPr lang="en-US" altLang="zh-CN" sz="1800" baseline="-25000" err="1" smtClean="0">
                  <a:latin typeface="Consolas" pitchFamily="49" charset="0"/>
                  <a:cs typeface="Consolas" pitchFamily="49" charset="0"/>
                </a:rPr>
                <a:t>,2</a:t>
              </a:r>
              <a:endParaRPr lang="zh-CN" altLang="en-US" sz="1800" baseline="-25000">
                <a:latin typeface="Consolas" pitchFamily="49" charset="0"/>
                <a:cs typeface="Consolas" pitchFamily="49" charset="0"/>
              </a:endParaRPr>
            </a:p>
          </p:txBody>
        </p:sp>
        <p:sp>
          <p:nvSpPr>
            <p:cNvPr id="72" name="TextBox 71"/>
            <p:cNvSpPr txBox="1"/>
            <p:nvPr/>
          </p:nvSpPr>
          <p:spPr>
            <a:xfrm>
              <a:off x="4643438" y="4809720"/>
              <a:ext cx="714380" cy="276999"/>
            </a:xfrm>
            <a:prstGeom prst="rect">
              <a:avLst/>
            </a:prstGeom>
            <a:noFill/>
          </p:spPr>
          <p:txBody>
            <a:bodyPr wrap="square" lIns="0" tIns="0" rIns="0" bIns="0" rtlCol="0">
              <a:spAutoFit/>
            </a:bodyPr>
            <a:lstStyle/>
            <a:p>
              <a:r>
                <a:rPr lang="en-US" altLang="zh-CN" sz="1800" i="1" err="1" smtClean="0">
                  <a:latin typeface="Consolas" pitchFamily="49" charset="0"/>
                  <a:cs typeface="Consolas" pitchFamily="49" charset="0"/>
                </a:rPr>
                <a:t>a</a:t>
              </a:r>
              <a:r>
                <a:rPr lang="en-US" altLang="zh-CN" sz="1800" i="1" baseline="-25000" err="1" smtClean="0">
                  <a:latin typeface="Consolas" pitchFamily="49" charset="0"/>
                  <a:cs typeface="Consolas" pitchFamily="49" charset="0"/>
                </a:rPr>
                <a:t>m</a:t>
              </a:r>
              <a:r>
                <a:rPr lang="en-US" altLang="zh-CN" sz="1800" baseline="-25000" err="1" smtClean="0">
                  <a:latin typeface="Consolas" pitchFamily="49" charset="0"/>
                  <a:cs typeface="Consolas" pitchFamily="49" charset="0"/>
                </a:rPr>
                <a:t>,</a:t>
              </a:r>
              <a:r>
                <a:rPr lang="en-US" altLang="zh-CN" sz="1800" i="1" baseline="-25000" err="1" smtClean="0">
                  <a:latin typeface="Consolas" pitchFamily="49" charset="0"/>
                  <a:cs typeface="Consolas" pitchFamily="49" charset="0"/>
                </a:rPr>
                <a:t>n</a:t>
              </a:r>
              <a:endParaRPr lang="zh-CN" altLang="en-US" sz="1800" i="1" baseline="-25000">
                <a:latin typeface="Consolas" pitchFamily="49" charset="0"/>
                <a:cs typeface="Consolas" pitchFamily="49" charset="0"/>
              </a:endParaRPr>
            </a:p>
          </p:txBody>
        </p:sp>
        <p:sp>
          <p:nvSpPr>
            <p:cNvPr id="73" name="TextBox 72"/>
            <p:cNvSpPr txBox="1"/>
            <p:nvPr/>
          </p:nvSpPr>
          <p:spPr>
            <a:xfrm>
              <a:off x="4071934" y="4791084"/>
              <a:ext cx="571504" cy="276999"/>
            </a:xfrm>
            <a:prstGeom prst="rect">
              <a:avLst/>
            </a:prstGeom>
            <a:noFill/>
          </p:spPr>
          <p:txBody>
            <a:bodyPr wrap="square" lIns="0" tIns="0" rIns="0" bIns="0" rtlCol="0">
              <a:spAutoFit/>
            </a:bodyPr>
            <a:lstStyle/>
            <a:p>
              <a:r>
                <a:rPr lang="en-US" altLang="zh-CN" sz="1800" i="1" smtClean="0">
                  <a:latin typeface="Consolas" pitchFamily="49" charset="0"/>
                  <a:ea typeface="+mn-ea"/>
                  <a:cs typeface="Consolas" pitchFamily="49" charset="0"/>
                  <a:sym typeface="Symbol"/>
                </a:rPr>
                <a:t></a:t>
              </a:r>
              <a:endParaRPr lang="zh-CN" altLang="en-US" sz="1800" baseline="-25000">
                <a:latin typeface="Consolas" pitchFamily="49" charset="0"/>
                <a:ea typeface="+mn-ea"/>
                <a:cs typeface="Consolas" pitchFamily="49" charset="0"/>
              </a:endParaRPr>
            </a:p>
          </p:txBody>
        </p:sp>
        <p:cxnSp>
          <p:nvCxnSpPr>
            <p:cNvPr id="74" name="直接连接符 73"/>
            <p:cNvCxnSpPr/>
            <p:nvPr/>
          </p:nvCxnSpPr>
          <p:spPr>
            <a:xfrm rot="5400000">
              <a:off x="4537868" y="4369600"/>
              <a:ext cx="1714512"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265742" y="3525838"/>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265742" y="5238762"/>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2928926" y="4357694"/>
              <a:ext cx="571504" cy="276999"/>
            </a:xfrm>
            <a:prstGeom prst="rect">
              <a:avLst/>
            </a:prstGeom>
            <a:noFill/>
          </p:spPr>
          <p:txBody>
            <a:bodyPr wrap="square" lIns="0" tIns="0" rIns="0" bIns="0" rtlCol="0">
              <a:spAutoFit/>
            </a:bodyPr>
            <a:lstStyle/>
            <a:p>
              <a:r>
                <a:rPr lang="en-US" altLang="zh-CN" sz="1800" i="1" smtClean="0">
                  <a:latin typeface="Consolas" pitchFamily="49" charset="0"/>
                  <a:ea typeface="+mn-ea"/>
                  <a:cs typeface="Consolas" pitchFamily="49" charset="0"/>
                  <a:sym typeface="Symbol"/>
                </a:rPr>
                <a:t></a:t>
              </a:r>
              <a:endParaRPr lang="zh-CN" altLang="en-US" sz="1800" baseline="-25000">
                <a:latin typeface="Consolas" pitchFamily="49" charset="0"/>
                <a:ea typeface="+mn-ea"/>
                <a:cs typeface="Consolas" pitchFamily="49" charset="0"/>
              </a:endParaRPr>
            </a:p>
          </p:txBody>
        </p:sp>
      </p:grpSp>
      <p:pic>
        <p:nvPicPr>
          <p:cNvPr id="31745" name="Picture 1"/>
          <p:cNvPicPr>
            <a:picLocks noChangeAspect="1" noChangeArrowheads="1"/>
          </p:cNvPicPr>
          <p:nvPr/>
        </p:nvPicPr>
        <p:blipFill>
          <a:blip r:embed="rId4" cstate="print"/>
          <a:srcRect/>
          <a:stretch>
            <a:fillRect/>
          </a:stretch>
        </p:blipFill>
        <p:spPr bwMode="auto">
          <a:xfrm>
            <a:off x="5000628" y="3143248"/>
            <a:ext cx="2842480" cy="1571636"/>
          </a:xfrm>
          <a:prstGeom prst="rect">
            <a:avLst/>
          </a:prstGeom>
          <a:noFill/>
          <a:ln w="9525">
            <a:noFill/>
            <a:miter lim="800000"/>
            <a:headEnd/>
            <a:tailEnd/>
          </a:ln>
          <a:effectLst/>
        </p:spPr>
      </p:pic>
      <p:sp>
        <p:nvSpPr>
          <p:cNvPr id="78" name="下箭头 77"/>
          <p:cNvSpPr/>
          <p:nvPr/>
        </p:nvSpPr>
        <p:spPr>
          <a:xfrm>
            <a:off x="6286512" y="2500306"/>
            <a:ext cx="142876" cy="714380"/>
          </a:xfrm>
          <a:prstGeom prst="downArrow">
            <a:avLst/>
          </a:prstGeom>
          <a:ln>
            <a:tailEnd type="none"/>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28" name="TextBox 27"/>
          <p:cNvSpPr txBox="1"/>
          <p:nvPr/>
        </p:nvSpPr>
        <p:spPr>
          <a:xfrm>
            <a:off x="571472" y="357166"/>
            <a:ext cx="3429024" cy="43088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kumimoji="1" lang="en-US" altLang="zh-CN" sz="2200" smtClean="0">
                <a:solidFill>
                  <a:srgbClr val="FF0000"/>
                </a:solidFill>
                <a:latin typeface="Consolas" pitchFamily="49" charset="0"/>
                <a:ea typeface="微软雅黑" pitchFamily="34" charset="-122"/>
                <a:cs typeface="Consolas" pitchFamily="49" charset="0"/>
              </a:rPr>
              <a:t>2</a:t>
            </a:r>
            <a:r>
              <a:rPr kumimoji="1" lang="zh-CN" altLang="en-US" sz="2200" smtClean="0">
                <a:solidFill>
                  <a:srgbClr val="FF0000"/>
                </a:solidFill>
                <a:latin typeface="Consolas" pitchFamily="49" charset="0"/>
                <a:ea typeface="微软雅黑" pitchFamily="34" charset="-122"/>
                <a:cs typeface="Consolas" pitchFamily="49" charset="0"/>
              </a:rPr>
              <a:t>、二维数组的存储结构</a:t>
            </a:r>
            <a:endParaRPr lang="zh-CN" altLang="en-US" sz="2200">
              <a:solidFill>
                <a:srgbClr val="FF0000"/>
              </a:solidFill>
              <a:latin typeface="Consolas" pitchFamily="49" charset="0"/>
              <a:ea typeface="微软雅黑" pitchFamily="34" charset="-122"/>
              <a:cs typeface="Consolas" pitchFamily="49" charset="0"/>
            </a:endParaRPr>
          </a:p>
        </p:txBody>
      </p:sp>
      <p:sp>
        <p:nvSpPr>
          <p:cNvPr id="30" name="灯片编号占位符 29"/>
          <p:cNvSpPr>
            <a:spLocks noGrp="1"/>
          </p:cNvSpPr>
          <p:nvPr>
            <p:ph type="sldNum" sz="quarter" idx="12"/>
          </p:nvPr>
        </p:nvSpPr>
        <p:spPr/>
        <p:txBody>
          <a:bodyPr/>
          <a:lstStyle/>
          <a:p>
            <a:fld id="{0B959BAE-FEC3-4F92-8031-993DEB8AE092}" type="slidenum">
              <a:rPr lang="en-US" altLang="zh-CN" smtClean="0"/>
              <a:pPr/>
              <a:t>11</a:t>
            </a:fld>
            <a:r>
              <a:rPr lang="en-US" altLang="zh-CN" smtClean="0"/>
              <a:t>/82</a:t>
            </a:r>
            <a:endParaRPr lang="en-US" altLang="zh-C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9"/>
          <p:cNvGrpSpPr/>
          <p:nvPr/>
        </p:nvGrpSpPr>
        <p:grpSpPr>
          <a:xfrm>
            <a:off x="3370254" y="2128833"/>
            <a:ext cx="2643206" cy="1722451"/>
            <a:chOff x="3370254" y="1563674"/>
            <a:chExt cx="2643206" cy="1722451"/>
          </a:xfrm>
        </p:grpSpPr>
        <p:sp>
          <p:nvSpPr>
            <p:cNvPr id="23" name="圆角矩形 22"/>
            <p:cNvSpPr/>
            <p:nvPr/>
          </p:nvSpPr>
          <p:spPr>
            <a:xfrm>
              <a:off x="3370254" y="1563674"/>
              <a:ext cx="2643206" cy="500066"/>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Consolas" pitchFamily="49" charset="0"/>
                <a:cs typeface="Consolas" pitchFamily="49" charset="0"/>
              </a:endParaRPr>
            </a:p>
          </p:txBody>
        </p:sp>
        <p:cxnSp>
          <p:nvCxnSpPr>
            <p:cNvPr id="26" name="直接箭头连接符 25"/>
            <p:cNvCxnSpPr>
              <a:stCxn id="23" idx="2"/>
            </p:cNvCxnSpPr>
            <p:nvPr/>
          </p:nvCxnSpPr>
          <p:spPr>
            <a:xfrm rot="5400000">
              <a:off x="3877861" y="2472128"/>
              <a:ext cx="1222384" cy="405609"/>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grpSp>
        <p:nvGrpSpPr>
          <p:cNvPr id="3" name="组合 28"/>
          <p:cNvGrpSpPr/>
          <p:nvPr/>
        </p:nvGrpSpPr>
        <p:grpSpPr>
          <a:xfrm>
            <a:off x="1752580" y="1573205"/>
            <a:ext cx="4260880" cy="2143139"/>
            <a:chOff x="1752580" y="1008046"/>
            <a:chExt cx="4260880" cy="2143139"/>
          </a:xfrm>
        </p:grpSpPr>
        <p:sp>
          <p:nvSpPr>
            <p:cNvPr id="19" name="圆角矩形 18"/>
            <p:cNvSpPr/>
            <p:nvPr/>
          </p:nvSpPr>
          <p:spPr>
            <a:xfrm>
              <a:off x="3370254" y="1008046"/>
              <a:ext cx="2643206" cy="500066"/>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Consolas" pitchFamily="49" charset="0"/>
                <a:cs typeface="Consolas" pitchFamily="49" charset="0"/>
              </a:endParaRPr>
            </a:p>
          </p:txBody>
        </p:sp>
        <p:cxnSp>
          <p:nvCxnSpPr>
            <p:cNvPr id="21" name="直接箭头连接符 20"/>
            <p:cNvCxnSpPr>
              <a:stCxn id="19" idx="1"/>
            </p:cNvCxnSpPr>
            <p:nvPr/>
          </p:nvCxnSpPr>
          <p:spPr>
            <a:xfrm rot="10800000" flipV="1">
              <a:off x="1752580" y="1258079"/>
              <a:ext cx="1617674" cy="1893106"/>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grpSp>
        <p:nvGrpSpPr>
          <p:cNvPr id="4" name="组合 30"/>
          <p:cNvGrpSpPr/>
          <p:nvPr/>
        </p:nvGrpSpPr>
        <p:grpSpPr>
          <a:xfrm>
            <a:off x="3370254" y="2922589"/>
            <a:ext cx="3844952" cy="928694"/>
            <a:chOff x="3370254" y="2357430"/>
            <a:chExt cx="3844952" cy="928694"/>
          </a:xfrm>
        </p:grpSpPr>
        <p:sp>
          <p:nvSpPr>
            <p:cNvPr id="24" name="圆角矩形 23"/>
            <p:cNvSpPr/>
            <p:nvPr/>
          </p:nvSpPr>
          <p:spPr>
            <a:xfrm>
              <a:off x="3370254" y="2357430"/>
              <a:ext cx="2643206" cy="500066"/>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Consolas" pitchFamily="49" charset="0"/>
                <a:cs typeface="Consolas" pitchFamily="49" charset="0"/>
              </a:endParaRPr>
            </a:p>
          </p:txBody>
        </p:sp>
        <p:cxnSp>
          <p:nvCxnSpPr>
            <p:cNvPr id="28" name="直接箭头连接符 27"/>
            <p:cNvCxnSpPr>
              <a:stCxn id="24" idx="3"/>
            </p:cNvCxnSpPr>
            <p:nvPr/>
          </p:nvCxnSpPr>
          <p:spPr>
            <a:xfrm>
              <a:off x="6013460" y="2607463"/>
              <a:ext cx="1201746" cy="678661"/>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grpSp>
        <p:nvGrpSpPr>
          <p:cNvPr id="5" name="组合 15"/>
          <p:cNvGrpSpPr/>
          <p:nvPr/>
        </p:nvGrpSpPr>
        <p:grpSpPr>
          <a:xfrm>
            <a:off x="468313" y="3637477"/>
            <a:ext cx="2460613" cy="1153053"/>
            <a:chOff x="468313" y="3643822"/>
            <a:chExt cx="2460613" cy="1153053"/>
          </a:xfrm>
        </p:grpSpPr>
        <p:sp>
          <p:nvSpPr>
            <p:cNvPr id="8195" name="Text Box 3"/>
            <p:cNvSpPr txBox="1">
              <a:spLocks noChangeArrowheads="1"/>
            </p:cNvSpPr>
            <p:nvPr/>
          </p:nvSpPr>
          <p:spPr bwMode="auto">
            <a:xfrm>
              <a:off x="468313" y="3643822"/>
              <a:ext cx="2460613" cy="424732"/>
            </a:xfrm>
            <a:prstGeom prst="rect">
              <a:avLst/>
            </a:prstGeom>
            <a:noFill/>
            <a:ln w="38100" algn="ctr">
              <a:noFill/>
              <a:miter lim="800000"/>
              <a:headEnd/>
              <a:tailEnd/>
            </a:ln>
            <a:effectLst/>
          </p:spPr>
          <p:txBody>
            <a:bodyPr wrap="square">
              <a:spAutoFit/>
            </a:bodyPr>
            <a:lstStyle/>
            <a:p>
              <a:pPr algn="just">
                <a:lnSpc>
                  <a:spcPct val="120000"/>
                </a:lnSpc>
                <a:spcBef>
                  <a:spcPct val="50000"/>
                </a:spcBef>
              </a:pPr>
              <a:r>
                <a:rPr kumimoji="1" lang="en-US" altLang="zh-CN" sz="1800" i="1" err="1">
                  <a:latin typeface="Consolas" pitchFamily="49" charset="0"/>
                  <a:ea typeface="楷体" pitchFamily="49" charset="-122"/>
                  <a:cs typeface="Consolas" pitchFamily="49" charset="0"/>
                </a:rPr>
                <a:t>a</a:t>
              </a:r>
              <a:r>
                <a:rPr kumimoji="1" lang="en-US" altLang="zh-CN" sz="1800" baseline="-25000" err="1">
                  <a:latin typeface="Consolas" pitchFamily="49" charset="0"/>
                  <a:ea typeface="楷体" pitchFamily="49" charset="-122"/>
                  <a:cs typeface="Consolas" pitchFamily="49" charset="0"/>
                </a:rPr>
                <a:t>1,1</a:t>
              </a:r>
              <a:r>
                <a:rPr kumimoji="1" lang="zh-CN" altLang="en-US" sz="1800" baseline="-25000">
                  <a:latin typeface="Consolas" pitchFamily="49" charset="0"/>
                  <a:ea typeface="楷体" pitchFamily="49" charset="-122"/>
                  <a:cs typeface="Consolas" pitchFamily="49" charset="0"/>
                </a:rPr>
                <a:t>，</a:t>
              </a:r>
              <a:r>
                <a:rPr kumimoji="1" lang="en-US" altLang="zh-CN" sz="1800" i="1" err="1">
                  <a:latin typeface="Consolas" pitchFamily="49" charset="0"/>
                  <a:ea typeface="楷体" pitchFamily="49" charset="-122"/>
                  <a:cs typeface="Consolas" pitchFamily="49" charset="0"/>
                </a:rPr>
                <a:t>a</a:t>
              </a:r>
              <a:r>
                <a:rPr kumimoji="1" lang="en-US" altLang="zh-CN" sz="1800" baseline="-25000" err="1">
                  <a:latin typeface="Consolas" pitchFamily="49" charset="0"/>
                  <a:ea typeface="楷体" pitchFamily="49" charset="-122"/>
                  <a:cs typeface="Consolas" pitchFamily="49" charset="0"/>
                </a:rPr>
                <a:t>1,2</a:t>
              </a:r>
              <a:r>
                <a:rPr kumimoji="1" lang="zh-CN" altLang="en-US" sz="1800">
                  <a:latin typeface="Consolas" pitchFamily="49" charset="0"/>
                  <a:ea typeface="楷体" pitchFamily="49" charset="-122"/>
                  <a:cs typeface="Consolas" pitchFamily="49" charset="0"/>
                </a:rPr>
                <a:t>，</a:t>
              </a:r>
              <a:r>
                <a:rPr kumimoji="1" lang="en-US" altLang="zh-CN" sz="1800" smtClean="0">
                  <a:latin typeface="Consolas" pitchFamily="49" charset="0"/>
                  <a:ea typeface="楷体" pitchFamily="49" charset="-122"/>
                  <a:cs typeface="Consolas" pitchFamily="49" charset="0"/>
                </a:rPr>
                <a:t>…</a:t>
              </a:r>
              <a:r>
                <a:rPr kumimoji="1" lang="zh-CN" altLang="en-US" sz="1800" smtClean="0">
                  <a:latin typeface="Consolas" pitchFamily="49" charset="0"/>
                  <a:ea typeface="楷体" pitchFamily="49" charset="-122"/>
                  <a:cs typeface="Consolas" pitchFamily="49" charset="0"/>
                </a:rPr>
                <a:t>，</a:t>
              </a:r>
              <a:r>
                <a:rPr kumimoji="1" lang="en-US" altLang="zh-CN" sz="1800" i="1" err="1" smtClean="0">
                  <a:latin typeface="Consolas" pitchFamily="49" charset="0"/>
                  <a:ea typeface="楷体" pitchFamily="49" charset="-122"/>
                  <a:cs typeface="Consolas" pitchFamily="49" charset="0"/>
                </a:rPr>
                <a:t>a</a:t>
              </a:r>
              <a:r>
                <a:rPr kumimoji="1" lang="en-US" altLang="zh-CN" sz="1800" baseline="-25000" err="1" smtClean="0">
                  <a:latin typeface="Consolas" pitchFamily="49" charset="0"/>
                  <a:ea typeface="楷体" pitchFamily="49" charset="-122"/>
                  <a:cs typeface="Consolas" pitchFamily="49" charset="0"/>
                </a:rPr>
                <a:t>1,</a:t>
              </a:r>
              <a:r>
                <a:rPr kumimoji="1" lang="en-US" altLang="zh-CN" sz="1800" i="1" baseline="-25000" err="1" smtClean="0">
                  <a:latin typeface="Consolas" pitchFamily="49" charset="0"/>
                  <a:ea typeface="楷体" pitchFamily="49" charset="-122"/>
                  <a:cs typeface="Consolas" pitchFamily="49" charset="0"/>
                </a:rPr>
                <a:t>n</a:t>
              </a:r>
              <a:endParaRPr lang="en-US" altLang="zh-CN" sz="1800" baseline="-25000">
                <a:latin typeface="Consolas" pitchFamily="49" charset="0"/>
                <a:ea typeface="楷体" pitchFamily="49" charset="-122"/>
                <a:cs typeface="Consolas" pitchFamily="49" charset="0"/>
              </a:endParaRPr>
            </a:p>
          </p:txBody>
        </p:sp>
        <p:grpSp>
          <p:nvGrpSpPr>
            <p:cNvPr id="6" name="组合 9"/>
            <p:cNvGrpSpPr/>
            <p:nvPr/>
          </p:nvGrpSpPr>
          <p:grpSpPr>
            <a:xfrm>
              <a:off x="571472" y="4214818"/>
              <a:ext cx="1873250" cy="582057"/>
              <a:chOff x="611188" y="2649527"/>
              <a:chExt cx="1873250" cy="582057"/>
            </a:xfrm>
          </p:grpSpPr>
          <p:sp>
            <p:nvSpPr>
              <p:cNvPr id="8196" name="AutoShape 4"/>
              <p:cNvSpPr>
                <a:spLocks/>
              </p:cNvSpPr>
              <p:nvPr/>
            </p:nvSpPr>
            <p:spPr bwMode="auto">
              <a:xfrm rot="16200000">
                <a:off x="1529556" y="1839109"/>
                <a:ext cx="142875" cy="1763712"/>
              </a:xfrm>
              <a:prstGeom prst="leftBrace">
                <a:avLst>
                  <a:gd name="adj1" fmla="val 102870"/>
                  <a:gd name="adj2" fmla="val 50000"/>
                </a:avLst>
              </a:prstGeom>
              <a:noFill/>
              <a:ln w="38100">
                <a:solidFill>
                  <a:srgbClr val="9900FF"/>
                </a:solidFill>
                <a:round/>
                <a:headEnd/>
                <a:tailEnd/>
              </a:ln>
              <a:effectLst/>
            </p:spPr>
            <p:txBody>
              <a:bodyPr wrap="none" anchor="ctr"/>
              <a:lstStyle/>
              <a:p>
                <a:endParaRPr lang="zh-CN" altLang="en-US" sz="1800">
                  <a:latin typeface="Consolas" pitchFamily="49" charset="0"/>
                  <a:ea typeface="楷体" pitchFamily="49" charset="-122"/>
                  <a:cs typeface="Consolas" pitchFamily="49" charset="0"/>
                </a:endParaRPr>
              </a:p>
            </p:txBody>
          </p:sp>
          <p:sp>
            <p:nvSpPr>
              <p:cNvPr id="8197" name="Text Box 5"/>
              <p:cNvSpPr txBox="1">
                <a:spLocks noChangeArrowheads="1"/>
              </p:cNvSpPr>
              <p:nvPr/>
            </p:nvSpPr>
            <p:spPr bwMode="auto">
              <a:xfrm>
                <a:off x="611188" y="2862252"/>
                <a:ext cx="1873250" cy="369332"/>
              </a:xfrm>
              <a:prstGeom prst="rect">
                <a:avLst/>
              </a:prstGeom>
              <a:noFill/>
              <a:ln w="38100" algn="ctr">
                <a:noFill/>
                <a:miter lim="800000"/>
                <a:headEnd/>
                <a:tailEnd/>
              </a:ln>
              <a:effectLst/>
            </p:spPr>
            <p:txBody>
              <a:bodyPr>
                <a:spAutoFit/>
              </a:bodyPr>
              <a:lstStyle/>
              <a:p>
                <a:pPr>
                  <a:spcBef>
                    <a:spcPct val="50000"/>
                  </a:spcBef>
                </a:pPr>
                <a:r>
                  <a:rPr lang="zh-CN" altLang="en-US" sz="1800">
                    <a:latin typeface="Consolas" pitchFamily="49" charset="0"/>
                    <a:ea typeface="楷体" pitchFamily="49" charset="-122"/>
                    <a:cs typeface="Consolas" pitchFamily="49" charset="0"/>
                  </a:rPr>
                  <a:t>第</a:t>
                </a:r>
                <a:r>
                  <a:rPr lang="en-US" altLang="zh-CN" sz="1800">
                    <a:latin typeface="Consolas" pitchFamily="49" charset="0"/>
                    <a:ea typeface="楷体" pitchFamily="49" charset="-122"/>
                    <a:cs typeface="Consolas" pitchFamily="49" charset="0"/>
                  </a:rPr>
                  <a:t>1</a:t>
                </a:r>
                <a:r>
                  <a:rPr lang="zh-CN" altLang="en-US" sz="1800">
                    <a:latin typeface="Consolas" pitchFamily="49" charset="0"/>
                    <a:ea typeface="楷体" pitchFamily="49" charset="-122"/>
                    <a:cs typeface="Consolas" pitchFamily="49" charset="0"/>
                  </a:rPr>
                  <a:t>行的元素</a:t>
                </a:r>
              </a:p>
            </p:txBody>
          </p:sp>
        </p:grpSp>
      </p:grpSp>
      <p:grpSp>
        <p:nvGrpSpPr>
          <p:cNvPr id="7" name="组合 16"/>
          <p:cNvGrpSpPr/>
          <p:nvPr/>
        </p:nvGrpSpPr>
        <p:grpSpPr>
          <a:xfrm>
            <a:off x="2928926" y="3637477"/>
            <a:ext cx="2566978" cy="1192740"/>
            <a:chOff x="2928926" y="3643822"/>
            <a:chExt cx="2566978" cy="1192740"/>
          </a:xfrm>
        </p:grpSpPr>
        <p:grpSp>
          <p:nvGrpSpPr>
            <p:cNvPr id="8" name="组合 10"/>
            <p:cNvGrpSpPr/>
            <p:nvPr/>
          </p:nvGrpSpPr>
          <p:grpSpPr>
            <a:xfrm>
              <a:off x="3071803" y="4214818"/>
              <a:ext cx="1931997" cy="621744"/>
              <a:chOff x="3071803" y="2647940"/>
              <a:chExt cx="1931997" cy="621744"/>
            </a:xfrm>
          </p:grpSpPr>
          <p:sp>
            <p:nvSpPr>
              <p:cNvPr id="8198" name="AutoShape 6"/>
              <p:cNvSpPr>
                <a:spLocks/>
              </p:cNvSpPr>
              <p:nvPr/>
            </p:nvSpPr>
            <p:spPr bwMode="auto">
              <a:xfrm rot="16200000">
                <a:off x="3917940" y="1801803"/>
                <a:ext cx="142875" cy="1835150"/>
              </a:xfrm>
              <a:prstGeom prst="leftBrace">
                <a:avLst>
                  <a:gd name="adj1" fmla="val 107037"/>
                  <a:gd name="adj2" fmla="val 50000"/>
                </a:avLst>
              </a:prstGeom>
              <a:noFill/>
              <a:ln w="38100">
                <a:solidFill>
                  <a:srgbClr val="9900FF"/>
                </a:solidFill>
                <a:round/>
                <a:headEnd/>
                <a:tailEnd/>
              </a:ln>
              <a:effectLst/>
            </p:spPr>
            <p:txBody>
              <a:bodyPr wrap="none" anchor="ctr"/>
              <a:lstStyle/>
              <a:p>
                <a:endParaRPr lang="zh-CN" altLang="en-US" sz="1800">
                  <a:latin typeface="Consolas" pitchFamily="49" charset="0"/>
                  <a:ea typeface="楷体" pitchFamily="49" charset="-122"/>
                  <a:cs typeface="Consolas" pitchFamily="49" charset="0"/>
                </a:endParaRPr>
              </a:p>
            </p:txBody>
          </p:sp>
          <p:sp>
            <p:nvSpPr>
              <p:cNvPr id="8199" name="Text Box 7"/>
              <p:cNvSpPr txBox="1">
                <a:spLocks noChangeArrowheads="1"/>
              </p:cNvSpPr>
              <p:nvPr/>
            </p:nvSpPr>
            <p:spPr bwMode="auto">
              <a:xfrm>
                <a:off x="3130550" y="2900352"/>
                <a:ext cx="1873250" cy="369332"/>
              </a:xfrm>
              <a:prstGeom prst="rect">
                <a:avLst/>
              </a:prstGeom>
              <a:noFill/>
              <a:ln w="38100" algn="ctr">
                <a:noFill/>
                <a:miter lim="800000"/>
                <a:headEnd/>
                <a:tailEnd/>
              </a:ln>
              <a:effectLst/>
            </p:spPr>
            <p:txBody>
              <a:bodyPr>
                <a:spAutoFit/>
              </a:bodyPr>
              <a:lstStyle/>
              <a:p>
                <a:pPr>
                  <a:spcBef>
                    <a:spcPct val="50000"/>
                  </a:spcBef>
                </a:pPr>
                <a:r>
                  <a:rPr lang="zh-CN" altLang="en-US" sz="1800">
                    <a:latin typeface="Consolas" pitchFamily="49" charset="0"/>
                    <a:ea typeface="楷体" pitchFamily="49" charset="-122"/>
                    <a:cs typeface="Consolas" pitchFamily="49" charset="0"/>
                  </a:rPr>
                  <a:t>第</a:t>
                </a:r>
                <a:r>
                  <a:rPr lang="en-US" altLang="zh-CN" sz="1800">
                    <a:latin typeface="Consolas" pitchFamily="49" charset="0"/>
                    <a:ea typeface="楷体" pitchFamily="49" charset="-122"/>
                    <a:cs typeface="Consolas" pitchFamily="49" charset="0"/>
                  </a:rPr>
                  <a:t>2</a:t>
                </a:r>
                <a:r>
                  <a:rPr lang="zh-CN" altLang="en-US" sz="1800">
                    <a:latin typeface="Consolas" pitchFamily="49" charset="0"/>
                    <a:ea typeface="楷体" pitchFamily="49" charset="-122"/>
                    <a:cs typeface="Consolas" pitchFamily="49" charset="0"/>
                  </a:rPr>
                  <a:t>行的元素</a:t>
                </a:r>
              </a:p>
            </p:txBody>
          </p:sp>
        </p:grpSp>
        <p:sp>
          <p:nvSpPr>
            <p:cNvPr id="13" name="Text Box 3"/>
            <p:cNvSpPr txBox="1">
              <a:spLocks noChangeArrowheads="1"/>
            </p:cNvSpPr>
            <p:nvPr/>
          </p:nvSpPr>
          <p:spPr bwMode="auto">
            <a:xfrm>
              <a:off x="2928926" y="3643822"/>
              <a:ext cx="2566978" cy="424732"/>
            </a:xfrm>
            <a:prstGeom prst="rect">
              <a:avLst/>
            </a:prstGeom>
            <a:noFill/>
            <a:ln w="38100" algn="ctr">
              <a:noFill/>
              <a:miter lim="800000"/>
              <a:headEnd/>
              <a:tailEnd/>
            </a:ln>
            <a:effectLst/>
          </p:spPr>
          <p:txBody>
            <a:bodyPr wrap="square">
              <a:spAutoFit/>
            </a:bodyPr>
            <a:lstStyle/>
            <a:p>
              <a:pPr algn="just">
                <a:lnSpc>
                  <a:spcPct val="120000"/>
                </a:lnSpc>
                <a:spcBef>
                  <a:spcPct val="50000"/>
                </a:spcBef>
              </a:pPr>
              <a:r>
                <a:rPr kumimoji="1" lang="en-US" altLang="zh-CN" sz="1800" i="1" err="1" smtClean="0">
                  <a:latin typeface="Consolas" pitchFamily="49" charset="0"/>
                  <a:ea typeface="楷体" pitchFamily="49" charset="-122"/>
                  <a:cs typeface="Consolas" pitchFamily="49" charset="0"/>
                </a:rPr>
                <a:t>a</a:t>
              </a:r>
              <a:r>
                <a:rPr kumimoji="1" lang="en-US" altLang="zh-CN" sz="1800" baseline="-25000" err="1" smtClean="0">
                  <a:latin typeface="Consolas" pitchFamily="49" charset="0"/>
                  <a:ea typeface="楷体" pitchFamily="49" charset="-122"/>
                  <a:cs typeface="Consolas" pitchFamily="49" charset="0"/>
                </a:rPr>
                <a:t>2,1</a:t>
              </a:r>
              <a:r>
                <a:rPr kumimoji="1" lang="zh-CN" altLang="en-US" sz="1800">
                  <a:latin typeface="Consolas" pitchFamily="49" charset="0"/>
                  <a:ea typeface="楷体" pitchFamily="49" charset="-122"/>
                  <a:cs typeface="Consolas" pitchFamily="49" charset="0"/>
                </a:rPr>
                <a:t>，</a:t>
              </a:r>
              <a:r>
                <a:rPr kumimoji="1" lang="en-US" altLang="zh-CN" sz="1800" i="1" err="1">
                  <a:latin typeface="Consolas" pitchFamily="49" charset="0"/>
                  <a:ea typeface="楷体" pitchFamily="49" charset="-122"/>
                  <a:cs typeface="Consolas" pitchFamily="49" charset="0"/>
                </a:rPr>
                <a:t>a</a:t>
              </a:r>
              <a:r>
                <a:rPr kumimoji="1" lang="en-US" altLang="zh-CN" sz="1800" baseline="-25000" err="1">
                  <a:latin typeface="Consolas" pitchFamily="49" charset="0"/>
                  <a:ea typeface="楷体" pitchFamily="49" charset="-122"/>
                  <a:cs typeface="Consolas" pitchFamily="49" charset="0"/>
                </a:rPr>
                <a:t>2,2</a:t>
              </a:r>
              <a:r>
                <a:rPr kumimoji="1" lang="zh-CN" altLang="en-US" sz="1800">
                  <a:latin typeface="Consolas" pitchFamily="49" charset="0"/>
                  <a:ea typeface="楷体" pitchFamily="49" charset="-122"/>
                  <a:cs typeface="Consolas" pitchFamily="49" charset="0"/>
                </a:rPr>
                <a:t>，</a:t>
              </a:r>
              <a:r>
                <a:rPr kumimoji="1" lang="en-US" altLang="zh-CN" sz="1800" smtClean="0">
                  <a:latin typeface="Consolas" pitchFamily="49" charset="0"/>
                  <a:ea typeface="楷体" pitchFamily="49" charset="-122"/>
                  <a:cs typeface="Consolas" pitchFamily="49" charset="0"/>
                </a:rPr>
                <a:t>…</a:t>
              </a:r>
              <a:r>
                <a:rPr kumimoji="1" lang="zh-CN" altLang="en-US" sz="1800" smtClean="0">
                  <a:latin typeface="Consolas" pitchFamily="49" charset="0"/>
                  <a:ea typeface="楷体" pitchFamily="49" charset="-122"/>
                  <a:cs typeface="Consolas" pitchFamily="49" charset="0"/>
                </a:rPr>
                <a:t>，</a:t>
              </a:r>
              <a:r>
                <a:rPr kumimoji="1" lang="en-US" altLang="zh-CN" sz="1800" i="1" err="1" smtClean="0">
                  <a:latin typeface="Consolas" pitchFamily="49" charset="0"/>
                  <a:ea typeface="楷体" pitchFamily="49" charset="-122"/>
                  <a:cs typeface="Consolas" pitchFamily="49" charset="0"/>
                </a:rPr>
                <a:t>a</a:t>
              </a:r>
              <a:r>
                <a:rPr kumimoji="1" lang="en-US" altLang="zh-CN" sz="1800" baseline="-25000" err="1" smtClean="0">
                  <a:latin typeface="Consolas" pitchFamily="49" charset="0"/>
                  <a:ea typeface="楷体" pitchFamily="49" charset="-122"/>
                  <a:cs typeface="Consolas" pitchFamily="49" charset="0"/>
                </a:rPr>
                <a:t>2,</a:t>
              </a:r>
              <a:r>
                <a:rPr kumimoji="1" lang="en-US" altLang="zh-CN" sz="1800" i="1" baseline="-25000" err="1" smtClean="0">
                  <a:latin typeface="Consolas" pitchFamily="49" charset="0"/>
                  <a:ea typeface="楷体" pitchFamily="49" charset="-122"/>
                  <a:cs typeface="Consolas" pitchFamily="49" charset="0"/>
                </a:rPr>
                <a:t>n</a:t>
              </a:r>
              <a:endParaRPr lang="en-US" altLang="zh-CN" sz="1800" baseline="-25000">
                <a:latin typeface="Consolas" pitchFamily="49" charset="0"/>
                <a:ea typeface="楷体" pitchFamily="49" charset="-122"/>
                <a:cs typeface="Consolas" pitchFamily="49" charset="0"/>
              </a:endParaRPr>
            </a:p>
          </p:txBody>
        </p:sp>
      </p:grpSp>
      <p:grpSp>
        <p:nvGrpSpPr>
          <p:cNvPr id="9" name="组合 17"/>
          <p:cNvGrpSpPr/>
          <p:nvPr/>
        </p:nvGrpSpPr>
        <p:grpSpPr>
          <a:xfrm>
            <a:off x="5500694" y="3637477"/>
            <a:ext cx="3286148" cy="1191153"/>
            <a:chOff x="5500694" y="3643822"/>
            <a:chExt cx="3286148" cy="1191153"/>
          </a:xfrm>
        </p:grpSpPr>
        <p:grpSp>
          <p:nvGrpSpPr>
            <p:cNvPr id="10" name="组合 11"/>
            <p:cNvGrpSpPr/>
            <p:nvPr/>
          </p:nvGrpSpPr>
          <p:grpSpPr>
            <a:xfrm>
              <a:off x="5857884" y="4214818"/>
              <a:ext cx="2087563" cy="620157"/>
              <a:chOff x="5910259" y="2649527"/>
              <a:chExt cx="2087563" cy="620157"/>
            </a:xfrm>
          </p:grpSpPr>
          <p:sp>
            <p:nvSpPr>
              <p:cNvPr id="8200" name="AutoShape 8"/>
              <p:cNvSpPr>
                <a:spLocks/>
              </p:cNvSpPr>
              <p:nvPr/>
            </p:nvSpPr>
            <p:spPr bwMode="auto">
              <a:xfrm rot="16200000">
                <a:off x="6882603" y="1677183"/>
                <a:ext cx="142875" cy="2087563"/>
              </a:xfrm>
              <a:prstGeom prst="leftBrace">
                <a:avLst>
                  <a:gd name="adj1" fmla="val 121759"/>
                  <a:gd name="adj2" fmla="val 50000"/>
                </a:avLst>
              </a:prstGeom>
              <a:noFill/>
              <a:ln w="38100">
                <a:solidFill>
                  <a:srgbClr val="9900FF"/>
                </a:solidFill>
                <a:round/>
                <a:headEnd/>
                <a:tailEnd/>
              </a:ln>
              <a:effectLst/>
            </p:spPr>
            <p:txBody>
              <a:bodyPr wrap="none" anchor="ctr"/>
              <a:lstStyle/>
              <a:p>
                <a:endParaRPr lang="zh-CN" altLang="en-US" sz="1800">
                  <a:latin typeface="Consolas" pitchFamily="49" charset="0"/>
                  <a:ea typeface="楷体" pitchFamily="49" charset="-122"/>
                  <a:cs typeface="Consolas" pitchFamily="49" charset="0"/>
                </a:endParaRPr>
              </a:p>
            </p:txBody>
          </p:sp>
          <p:sp>
            <p:nvSpPr>
              <p:cNvPr id="8201" name="Text Box 9"/>
              <p:cNvSpPr txBox="1">
                <a:spLocks noChangeArrowheads="1"/>
              </p:cNvSpPr>
              <p:nvPr/>
            </p:nvSpPr>
            <p:spPr bwMode="auto">
              <a:xfrm>
                <a:off x="6053135" y="2900352"/>
                <a:ext cx="1873250" cy="369332"/>
              </a:xfrm>
              <a:prstGeom prst="rect">
                <a:avLst/>
              </a:prstGeom>
              <a:noFill/>
              <a:ln w="38100" algn="ctr">
                <a:noFill/>
                <a:miter lim="800000"/>
                <a:headEnd/>
                <a:tailEnd/>
              </a:ln>
              <a:effectLst/>
            </p:spPr>
            <p:txBody>
              <a:bodyPr>
                <a:spAutoFit/>
              </a:bodyPr>
              <a:lstStyle/>
              <a:p>
                <a:pPr>
                  <a:spcBef>
                    <a:spcPct val="50000"/>
                  </a:spcBef>
                </a:pPr>
                <a:r>
                  <a:rPr lang="zh-CN" altLang="en-US" sz="1800">
                    <a:latin typeface="Consolas" pitchFamily="49" charset="0"/>
                    <a:ea typeface="楷体" pitchFamily="49" charset="-122"/>
                    <a:cs typeface="Consolas" pitchFamily="49" charset="0"/>
                  </a:rPr>
                  <a:t>第</a:t>
                </a:r>
                <a:r>
                  <a:rPr lang="en-US" altLang="zh-CN" sz="1800" i="1">
                    <a:latin typeface="Consolas" pitchFamily="49" charset="0"/>
                    <a:ea typeface="楷体" pitchFamily="49" charset="-122"/>
                    <a:cs typeface="Consolas" pitchFamily="49" charset="0"/>
                  </a:rPr>
                  <a:t>m</a:t>
                </a:r>
                <a:r>
                  <a:rPr lang="zh-CN" altLang="en-US" sz="1800">
                    <a:latin typeface="Consolas" pitchFamily="49" charset="0"/>
                    <a:ea typeface="楷体" pitchFamily="49" charset="-122"/>
                    <a:cs typeface="Consolas" pitchFamily="49" charset="0"/>
                  </a:rPr>
                  <a:t>行的元素</a:t>
                </a:r>
              </a:p>
            </p:txBody>
          </p:sp>
        </p:grpSp>
        <p:sp>
          <p:nvSpPr>
            <p:cNvPr id="14" name="Text Box 3"/>
            <p:cNvSpPr txBox="1">
              <a:spLocks noChangeArrowheads="1"/>
            </p:cNvSpPr>
            <p:nvPr/>
          </p:nvSpPr>
          <p:spPr bwMode="auto">
            <a:xfrm>
              <a:off x="5500694" y="3643822"/>
              <a:ext cx="3286148" cy="424732"/>
            </a:xfrm>
            <a:prstGeom prst="rect">
              <a:avLst/>
            </a:prstGeom>
            <a:noFill/>
            <a:ln w="38100" algn="ctr">
              <a:noFill/>
              <a:miter lim="800000"/>
              <a:headEnd/>
              <a:tailEnd/>
            </a:ln>
            <a:effectLst/>
          </p:spPr>
          <p:txBody>
            <a:bodyPr wrap="square">
              <a:spAutoFit/>
            </a:bodyPr>
            <a:lstStyle/>
            <a:p>
              <a:pPr algn="just">
                <a:lnSpc>
                  <a:spcPct val="120000"/>
                </a:lnSpc>
                <a:spcBef>
                  <a:spcPct val="50000"/>
                </a:spcBef>
              </a:pPr>
              <a:r>
                <a:rPr kumimoji="1" lang="en-US" altLang="zh-CN" sz="1800" smtClean="0">
                  <a:latin typeface="Consolas" pitchFamily="49" charset="0"/>
                  <a:ea typeface="楷体" pitchFamily="49" charset="-122"/>
                  <a:cs typeface="Consolas" pitchFamily="49" charset="0"/>
                </a:rPr>
                <a:t>…</a:t>
              </a:r>
              <a:r>
                <a:rPr kumimoji="1" lang="zh-CN" altLang="en-US" sz="1800">
                  <a:latin typeface="Consolas" pitchFamily="49" charset="0"/>
                  <a:ea typeface="楷体" pitchFamily="49" charset="-122"/>
                  <a:cs typeface="Consolas" pitchFamily="49" charset="0"/>
                </a:rPr>
                <a:t>，</a:t>
              </a:r>
              <a:r>
                <a:rPr kumimoji="1" lang="en-US" altLang="zh-CN" sz="1800" i="1" err="1">
                  <a:latin typeface="Consolas" pitchFamily="49" charset="0"/>
                  <a:ea typeface="楷体" pitchFamily="49" charset="-122"/>
                  <a:cs typeface="Consolas" pitchFamily="49" charset="0"/>
                </a:rPr>
                <a:t>a</a:t>
              </a:r>
              <a:r>
                <a:rPr kumimoji="1" lang="en-US" altLang="zh-CN" sz="1800" i="1" baseline="-25000" err="1">
                  <a:latin typeface="Consolas" pitchFamily="49" charset="0"/>
                  <a:ea typeface="楷体" pitchFamily="49" charset="-122"/>
                  <a:cs typeface="Consolas" pitchFamily="49" charset="0"/>
                </a:rPr>
                <a:t>m</a:t>
              </a:r>
              <a:r>
                <a:rPr kumimoji="1" lang="en-US" altLang="zh-CN" sz="1800" baseline="-25000" err="1">
                  <a:latin typeface="Consolas" pitchFamily="49" charset="0"/>
                  <a:ea typeface="楷体" pitchFamily="49" charset="-122"/>
                  <a:cs typeface="Consolas" pitchFamily="49" charset="0"/>
                </a:rPr>
                <a:t>,1</a:t>
              </a:r>
              <a:r>
                <a:rPr kumimoji="1" lang="zh-CN" altLang="en-US" sz="1800">
                  <a:latin typeface="Consolas" pitchFamily="49" charset="0"/>
                  <a:ea typeface="楷体" pitchFamily="49" charset="-122"/>
                  <a:cs typeface="Consolas" pitchFamily="49" charset="0"/>
                </a:rPr>
                <a:t>，</a:t>
              </a:r>
              <a:r>
                <a:rPr kumimoji="1" lang="en-US" altLang="zh-CN" sz="1800" i="1" err="1">
                  <a:latin typeface="Consolas" pitchFamily="49" charset="0"/>
                  <a:ea typeface="楷体" pitchFamily="49" charset="-122"/>
                  <a:cs typeface="Consolas" pitchFamily="49" charset="0"/>
                </a:rPr>
                <a:t>a</a:t>
              </a:r>
              <a:r>
                <a:rPr kumimoji="1" lang="en-US" altLang="zh-CN" sz="1800" i="1" baseline="-25000" err="1">
                  <a:latin typeface="Consolas" pitchFamily="49" charset="0"/>
                  <a:ea typeface="楷体" pitchFamily="49" charset="-122"/>
                  <a:cs typeface="Consolas" pitchFamily="49" charset="0"/>
                </a:rPr>
                <a:t>m</a:t>
              </a:r>
              <a:r>
                <a:rPr kumimoji="1" lang="en-US" altLang="zh-CN" sz="1800" baseline="-25000" err="1">
                  <a:latin typeface="Consolas" pitchFamily="49" charset="0"/>
                  <a:ea typeface="楷体" pitchFamily="49" charset="-122"/>
                  <a:cs typeface="Consolas" pitchFamily="49" charset="0"/>
                </a:rPr>
                <a:t>,2</a:t>
              </a:r>
              <a:r>
                <a:rPr kumimoji="1" lang="zh-CN" altLang="en-US" sz="1800">
                  <a:latin typeface="Consolas" pitchFamily="49" charset="0"/>
                  <a:ea typeface="楷体" pitchFamily="49" charset="-122"/>
                  <a:cs typeface="Consolas" pitchFamily="49" charset="0"/>
                </a:rPr>
                <a:t>，</a:t>
              </a:r>
              <a:r>
                <a:rPr kumimoji="1" lang="en-US" altLang="zh-CN" sz="1800">
                  <a:latin typeface="Consolas" pitchFamily="49" charset="0"/>
                  <a:ea typeface="楷体" pitchFamily="49" charset="-122"/>
                  <a:cs typeface="Consolas" pitchFamily="49" charset="0"/>
                </a:rPr>
                <a:t>…</a:t>
              </a:r>
              <a:r>
                <a:rPr kumimoji="1" lang="zh-CN" altLang="en-US" sz="1800">
                  <a:latin typeface="Consolas" pitchFamily="49" charset="0"/>
                  <a:ea typeface="楷体" pitchFamily="49" charset="-122"/>
                  <a:cs typeface="Consolas" pitchFamily="49" charset="0"/>
                </a:rPr>
                <a:t>，</a:t>
              </a:r>
              <a:r>
                <a:rPr kumimoji="1" lang="en-US" altLang="zh-CN" sz="1800" i="1" err="1">
                  <a:latin typeface="Consolas" pitchFamily="49" charset="0"/>
                  <a:ea typeface="楷体" pitchFamily="49" charset="-122"/>
                  <a:cs typeface="Consolas" pitchFamily="49" charset="0"/>
                </a:rPr>
                <a:t>a</a:t>
              </a:r>
              <a:r>
                <a:rPr kumimoji="1" lang="en-US" altLang="zh-CN" sz="1800" i="1" baseline="-25000" err="1">
                  <a:latin typeface="Consolas" pitchFamily="49" charset="0"/>
                  <a:ea typeface="楷体" pitchFamily="49" charset="-122"/>
                  <a:cs typeface="Consolas" pitchFamily="49" charset="0"/>
                </a:rPr>
                <a:t>m</a:t>
              </a:r>
              <a:r>
                <a:rPr kumimoji="1" lang="en-US" altLang="zh-CN" sz="1800" baseline="-25000" err="1">
                  <a:latin typeface="Consolas" pitchFamily="49" charset="0"/>
                  <a:ea typeface="楷体" pitchFamily="49" charset="-122"/>
                  <a:cs typeface="Consolas" pitchFamily="49" charset="0"/>
                </a:rPr>
                <a:t>,</a:t>
              </a:r>
              <a:r>
                <a:rPr kumimoji="1" lang="en-US" altLang="zh-CN" sz="1800" i="1" baseline="-25000" err="1">
                  <a:latin typeface="Consolas" pitchFamily="49" charset="0"/>
                  <a:ea typeface="楷体" pitchFamily="49" charset="-122"/>
                  <a:cs typeface="Consolas" pitchFamily="49" charset="0"/>
                </a:rPr>
                <a:t>n</a:t>
              </a:r>
              <a:endParaRPr lang="en-US" altLang="zh-CN" sz="1800" baseline="-25000">
                <a:latin typeface="Consolas" pitchFamily="49" charset="0"/>
                <a:ea typeface="楷体" pitchFamily="49" charset="-122"/>
                <a:cs typeface="Consolas" pitchFamily="49" charset="0"/>
              </a:endParaRPr>
            </a:p>
          </p:txBody>
        </p:sp>
      </p:grpSp>
      <p:grpSp>
        <p:nvGrpSpPr>
          <p:cNvPr id="11" name="组合 55"/>
          <p:cNvGrpSpPr/>
          <p:nvPr/>
        </p:nvGrpSpPr>
        <p:grpSpPr>
          <a:xfrm>
            <a:off x="428596" y="857232"/>
            <a:ext cx="5645219" cy="2571768"/>
            <a:chOff x="428596" y="1714488"/>
            <a:chExt cx="5645219" cy="2571768"/>
          </a:xfrm>
        </p:grpSpPr>
        <p:grpSp>
          <p:nvGrpSpPr>
            <p:cNvPr id="12" name="组合 31"/>
            <p:cNvGrpSpPr/>
            <p:nvPr/>
          </p:nvGrpSpPr>
          <p:grpSpPr>
            <a:xfrm>
              <a:off x="2592867" y="2457444"/>
              <a:ext cx="3480948" cy="1828812"/>
              <a:chOff x="1928794" y="3411538"/>
              <a:chExt cx="3480948" cy="1828812"/>
            </a:xfrm>
          </p:grpSpPr>
          <p:sp>
            <p:nvSpPr>
              <p:cNvPr id="33" name="TextBox 32"/>
              <p:cNvSpPr txBox="1"/>
              <p:nvPr/>
            </p:nvSpPr>
            <p:spPr>
              <a:xfrm>
                <a:off x="1928794" y="4000504"/>
                <a:ext cx="571504" cy="461665"/>
              </a:xfrm>
              <a:prstGeom prst="rect">
                <a:avLst/>
              </a:prstGeom>
              <a:noFill/>
            </p:spPr>
            <p:txBody>
              <a:bodyPr wrap="square" rtlCol="0">
                <a:spAutoFit/>
              </a:bodyPr>
              <a:lstStyle/>
              <a:p>
                <a:r>
                  <a:rPr lang="en-US" altLang="zh-CN" i="1" smtClean="0">
                    <a:latin typeface="Consolas" pitchFamily="49" charset="0"/>
                    <a:cs typeface="Consolas" pitchFamily="49" charset="0"/>
                  </a:rPr>
                  <a:t>A</a:t>
                </a:r>
                <a:r>
                  <a:rPr lang="en-US" altLang="zh-CN" smtClean="0">
                    <a:latin typeface="Consolas" pitchFamily="49" charset="0"/>
                    <a:cs typeface="Consolas" pitchFamily="49" charset="0"/>
                  </a:rPr>
                  <a:t>=</a:t>
                </a:r>
                <a:endParaRPr lang="zh-CN" altLang="en-US">
                  <a:latin typeface="Consolas" pitchFamily="49" charset="0"/>
                  <a:cs typeface="Consolas" pitchFamily="49" charset="0"/>
                </a:endParaRPr>
              </a:p>
            </p:txBody>
          </p:sp>
          <p:cxnSp>
            <p:nvCxnSpPr>
              <p:cNvPr id="34" name="直接连接符 33"/>
              <p:cNvCxnSpPr/>
              <p:nvPr/>
            </p:nvCxnSpPr>
            <p:spPr>
              <a:xfrm rot="5400000">
                <a:off x="1785124" y="4331500"/>
                <a:ext cx="1714512" cy="1588"/>
              </a:xfrm>
              <a:prstGeom prst="line">
                <a:avLst/>
              </a:prstGeom>
              <a:ln w="38100">
                <a:solidFill>
                  <a:srgbClr val="0000FF"/>
                </a:solidFill>
                <a:tailEnd type="none"/>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2643174" y="3487738"/>
                <a:ext cx="144000" cy="1588"/>
              </a:xfrm>
              <a:prstGeom prst="line">
                <a:avLst/>
              </a:prstGeom>
              <a:ln w="38100">
                <a:solidFill>
                  <a:srgbClr val="0000FF"/>
                </a:solidFill>
                <a:tailEnd type="none"/>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2643174" y="5200662"/>
                <a:ext cx="144000" cy="1588"/>
              </a:xfrm>
              <a:prstGeom prst="line">
                <a:avLst/>
              </a:prstGeom>
              <a:ln w="38100">
                <a:solidFill>
                  <a:srgbClr val="0000FF"/>
                </a:solidFill>
                <a:tailEnd type="non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786050" y="3430174"/>
                <a:ext cx="714380" cy="276999"/>
              </a:xfrm>
              <a:prstGeom prst="rect">
                <a:avLst/>
              </a:prstGeom>
              <a:noFill/>
            </p:spPr>
            <p:txBody>
              <a:bodyPr wrap="square" lIns="0" tIns="0" rIns="0" bIns="0" rtlCol="0">
                <a:spAutoFit/>
              </a:bodyPr>
              <a:lstStyle/>
              <a:p>
                <a:r>
                  <a:rPr lang="en-US" altLang="zh-CN" sz="1800" i="1" err="1" smtClean="0">
                    <a:latin typeface="Consolas" pitchFamily="49" charset="0"/>
                    <a:cs typeface="Consolas" pitchFamily="49" charset="0"/>
                  </a:rPr>
                  <a:t>a</a:t>
                </a:r>
                <a:r>
                  <a:rPr lang="en-US" altLang="zh-CN" sz="1800" baseline="-25000" err="1" smtClean="0">
                    <a:latin typeface="Consolas" pitchFamily="49" charset="0"/>
                    <a:cs typeface="Consolas" pitchFamily="49" charset="0"/>
                  </a:rPr>
                  <a:t>1,1</a:t>
                </a:r>
                <a:endParaRPr lang="zh-CN" altLang="en-US" sz="1800" baseline="-25000">
                  <a:latin typeface="Consolas" pitchFamily="49" charset="0"/>
                  <a:cs typeface="Consolas" pitchFamily="49" charset="0"/>
                </a:endParaRPr>
              </a:p>
            </p:txBody>
          </p:sp>
          <p:sp>
            <p:nvSpPr>
              <p:cNvPr id="38" name="TextBox 37"/>
              <p:cNvSpPr txBox="1"/>
              <p:nvPr/>
            </p:nvSpPr>
            <p:spPr>
              <a:xfrm>
                <a:off x="3428992" y="3430174"/>
                <a:ext cx="714380" cy="276999"/>
              </a:xfrm>
              <a:prstGeom prst="rect">
                <a:avLst/>
              </a:prstGeom>
              <a:noFill/>
            </p:spPr>
            <p:txBody>
              <a:bodyPr wrap="square" lIns="0" tIns="0" rIns="0" bIns="0" rtlCol="0">
                <a:spAutoFit/>
              </a:bodyPr>
              <a:lstStyle/>
              <a:p>
                <a:r>
                  <a:rPr lang="en-US" altLang="zh-CN" sz="1800" i="1" err="1" smtClean="0">
                    <a:latin typeface="Consolas" pitchFamily="49" charset="0"/>
                    <a:cs typeface="Consolas" pitchFamily="49" charset="0"/>
                  </a:rPr>
                  <a:t>a</a:t>
                </a:r>
                <a:r>
                  <a:rPr lang="en-US" altLang="zh-CN" sz="1800" baseline="-25000" err="1" smtClean="0">
                    <a:latin typeface="Consolas" pitchFamily="49" charset="0"/>
                    <a:cs typeface="Consolas" pitchFamily="49" charset="0"/>
                  </a:rPr>
                  <a:t>1,2</a:t>
                </a:r>
                <a:endParaRPr lang="zh-CN" altLang="en-US" sz="1800" baseline="-25000">
                  <a:latin typeface="Consolas" pitchFamily="49" charset="0"/>
                  <a:cs typeface="Consolas" pitchFamily="49" charset="0"/>
                </a:endParaRPr>
              </a:p>
            </p:txBody>
          </p:sp>
          <p:sp>
            <p:nvSpPr>
              <p:cNvPr id="39" name="TextBox 38"/>
              <p:cNvSpPr txBox="1"/>
              <p:nvPr/>
            </p:nvSpPr>
            <p:spPr>
              <a:xfrm>
                <a:off x="4643438" y="3430174"/>
                <a:ext cx="714380" cy="276999"/>
              </a:xfrm>
              <a:prstGeom prst="rect">
                <a:avLst/>
              </a:prstGeom>
              <a:noFill/>
            </p:spPr>
            <p:txBody>
              <a:bodyPr wrap="square" lIns="0" tIns="0" rIns="0" bIns="0" rtlCol="0">
                <a:spAutoFit/>
              </a:bodyPr>
              <a:lstStyle/>
              <a:p>
                <a:r>
                  <a:rPr lang="en-US" altLang="zh-CN" sz="1800" i="1" err="1" smtClean="0">
                    <a:latin typeface="Consolas" pitchFamily="49" charset="0"/>
                    <a:cs typeface="Consolas" pitchFamily="49" charset="0"/>
                  </a:rPr>
                  <a:t>a</a:t>
                </a:r>
                <a:r>
                  <a:rPr lang="en-US" altLang="zh-CN" sz="1800" baseline="-25000" err="1" smtClean="0">
                    <a:latin typeface="Consolas" pitchFamily="49" charset="0"/>
                    <a:cs typeface="Consolas" pitchFamily="49" charset="0"/>
                  </a:rPr>
                  <a:t>1,</a:t>
                </a:r>
                <a:r>
                  <a:rPr lang="en-US" altLang="zh-CN" sz="1800" i="1" baseline="-25000" err="1" smtClean="0">
                    <a:latin typeface="Consolas" pitchFamily="49" charset="0"/>
                    <a:cs typeface="Consolas" pitchFamily="49" charset="0"/>
                  </a:rPr>
                  <a:t>n</a:t>
                </a:r>
                <a:endParaRPr lang="zh-CN" altLang="en-US" sz="1800" i="1" baseline="-25000">
                  <a:latin typeface="Consolas" pitchFamily="49" charset="0"/>
                  <a:cs typeface="Consolas" pitchFamily="49" charset="0"/>
                </a:endParaRPr>
              </a:p>
            </p:txBody>
          </p:sp>
          <p:sp>
            <p:nvSpPr>
              <p:cNvPr id="40" name="TextBox 39"/>
              <p:cNvSpPr txBox="1"/>
              <p:nvPr/>
            </p:nvSpPr>
            <p:spPr>
              <a:xfrm>
                <a:off x="4071934" y="3411538"/>
                <a:ext cx="571504" cy="338554"/>
              </a:xfrm>
              <a:prstGeom prst="rect">
                <a:avLst/>
              </a:prstGeom>
              <a:noFill/>
            </p:spPr>
            <p:txBody>
              <a:bodyPr wrap="square" lIns="0" tIns="0" rIns="0" bIns="0" rtlCol="0">
                <a:spAutoFit/>
              </a:bodyPr>
              <a:lstStyle/>
              <a:p>
                <a:r>
                  <a:rPr lang="en-US" altLang="zh-CN" sz="2200" i="1" smtClean="0">
                    <a:latin typeface="Consolas" pitchFamily="49" charset="0"/>
                    <a:ea typeface="+mn-ea"/>
                    <a:cs typeface="Consolas" pitchFamily="49" charset="0"/>
                    <a:sym typeface="Symbol"/>
                  </a:rPr>
                  <a:t></a:t>
                </a:r>
                <a:endParaRPr lang="zh-CN" altLang="en-US" sz="2200" baseline="-25000">
                  <a:latin typeface="Consolas" pitchFamily="49" charset="0"/>
                  <a:ea typeface="+mn-ea"/>
                  <a:cs typeface="Consolas" pitchFamily="49" charset="0"/>
                </a:endParaRPr>
              </a:p>
            </p:txBody>
          </p:sp>
          <p:sp>
            <p:nvSpPr>
              <p:cNvPr id="41" name="TextBox 40"/>
              <p:cNvSpPr txBox="1"/>
              <p:nvPr/>
            </p:nvSpPr>
            <p:spPr>
              <a:xfrm>
                <a:off x="2786050" y="3947702"/>
                <a:ext cx="714380" cy="276999"/>
              </a:xfrm>
              <a:prstGeom prst="rect">
                <a:avLst/>
              </a:prstGeom>
              <a:noFill/>
            </p:spPr>
            <p:txBody>
              <a:bodyPr wrap="square" lIns="0" tIns="0" rIns="0" bIns="0" rtlCol="0">
                <a:spAutoFit/>
              </a:bodyPr>
              <a:lstStyle/>
              <a:p>
                <a:r>
                  <a:rPr lang="en-US" altLang="zh-CN" sz="1800" i="1" err="1" smtClean="0">
                    <a:latin typeface="Consolas" pitchFamily="49" charset="0"/>
                    <a:cs typeface="Consolas" pitchFamily="49" charset="0"/>
                  </a:rPr>
                  <a:t>a</a:t>
                </a:r>
                <a:r>
                  <a:rPr lang="en-US" altLang="zh-CN" sz="1800" baseline="-25000" err="1" smtClean="0">
                    <a:latin typeface="Consolas" pitchFamily="49" charset="0"/>
                    <a:cs typeface="Consolas" pitchFamily="49" charset="0"/>
                  </a:rPr>
                  <a:t>2,1</a:t>
                </a:r>
                <a:endParaRPr lang="zh-CN" altLang="en-US" sz="1800" baseline="-25000">
                  <a:latin typeface="Consolas" pitchFamily="49" charset="0"/>
                  <a:cs typeface="Consolas" pitchFamily="49" charset="0"/>
                </a:endParaRPr>
              </a:p>
            </p:txBody>
          </p:sp>
          <p:sp>
            <p:nvSpPr>
              <p:cNvPr id="42" name="TextBox 41"/>
              <p:cNvSpPr txBox="1"/>
              <p:nvPr/>
            </p:nvSpPr>
            <p:spPr>
              <a:xfrm>
                <a:off x="3428992" y="3947702"/>
                <a:ext cx="714380" cy="276999"/>
              </a:xfrm>
              <a:prstGeom prst="rect">
                <a:avLst/>
              </a:prstGeom>
              <a:noFill/>
            </p:spPr>
            <p:txBody>
              <a:bodyPr wrap="square" lIns="0" tIns="0" rIns="0" bIns="0" rtlCol="0">
                <a:spAutoFit/>
              </a:bodyPr>
              <a:lstStyle/>
              <a:p>
                <a:r>
                  <a:rPr lang="en-US" altLang="zh-CN" sz="1800" i="1" err="1" smtClean="0">
                    <a:latin typeface="Consolas" pitchFamily="49" charset="0"/>
                    <a:cs typeface="Consolas" pitchFamily="49" charset="0"/>
                  </a:rPr>
                  <a:t>a</a:t>
                </a:r>
                <a:r>
                  <a:rPr lang="en-US" altLang="zh-CN" sz="1800" baseline="-25000" err="1" smtClean="0">
                    <a:latin typeface="Consolas" pitchFamily="49" charset="0"/>
                    <a:cs typeface="Consolas" pitchFamily="49" charset="0"/>
                  </a:rPr>
                  <a:t>2,2</a:t>
                </a:r>
                <a:endParaRPr lang="zh-CN" altLang="en-US" sz="1800" baseline="-25000">
                  <a:latin typeface="Consolas" pitchFamily="49" charset="0"/>
                  <a:cs typeface="Consolas" pitchFamily="49" charset="0"/>
                </a:endParaRPr>
              </a:p>
            </p:txBody>
          </p:sp>
          <p:sp>
            <p:nvSpPr>
              <p:cNvPr id="43" name="TextBox 42"/>
              <p:cNvSpPr txBox="1"/>
              <p:nvPr/>
            </p:nvSpPr>
            <p:spPr>
              <a:xfrm>
                <a:off x="4643438" y="3947702"/>
                <a:ext cx="714380" cy="276999"/>
              </a:xfrm>
              <a:prstGeom prst="rect">
                <a:avLst/>
              </a:prstGeom>
              <a:noFill/>
            </p:spPr>
            <p:txBody>
              <a:bodyPr wrap="square" lIns="0" tIns="0" rIns="0" bIns="0" rtlCol="0">
                <a:spAutoFit/>
              </a:bodyPr>
              <a:lstStyle/>
              <a:p>
                <a:r>
                  <a:rPr lang="en-US" altLang="zh-CN" sz="1800" i="1" err="1" smtClean="0">
                    <a:latin typeface="Consolas" pitchFamily="49" charset="0"/>
                    <a:cs typeface="Consolas" pitchFamily="49" charset="0"/>
                  </a:rPr>
                  <a:t>a</a:t>
                </a:r>
                <a:r>
                  <a:rPr lang="en-US" altLang="zh-CN" sz="1800" baseline="-25000" err="1" smtClean="0">
                    <a:latin typeface="Consolas" pitchFamily="49" charset="0"/>
                    <a:cs typeface="Consolas" pitchFamily="49" charset="0"/>
                  </a:rPr>
                  <a:t>2,</a:t>
                </a:r>
                <a:r>
                  <a:rPr lang="en-US" altLang="zh-CN" sz="1800" i="1" baseline="-25000" err="1" smtClean="0">
                    <a:latin typeface="Consolas" pitchFamily="49" charset="0"/>
                    <a:cs typeface="Consolas" pitchFamily="49" charset="0"/>
                  </a:rPr>
                  <a:t>n</a:t>
                </a:r>
                <a:endParaRPr lang="zh-CN" altLang="en-US" sz="1800" i="1" baseline="-25000">
                  <a:latin typeface="Consolas" pitchFamily="49" charset="0"/>
                  <a:cs typeface="Consolas" pitchFamily="49" charset="0"/>
                </a:endParaRPr>
              </a:p>
            </p:txBody>
          </p:sp>
          <p:sp>
            <p:nvSpPr>
              <p:cNvPr id="44" name="TextBox 43"/>
              <p:cNvSpPr txBox="1"/>
              <p:nvPr/>
            </p:nvSpPr>
            <p:spPr>
              <a:xfrm>
                <a:off x="4071934" y="3929066"/>
                <a:ext cx="571504" cy="338554"/>
              </a:xfrm>
              <a:prstGeom prst="rect">
                <a:avLst/>
              </a:prstGeom>
              <a:noFill/>
            </p:spPr>
            <p:txBody>
              <a:bodyPr wrap="square" lIns="0" tIns="0" rIns="0" bIns="0" rtlCol="0">
                <a:spAutoFit/>
              </a:bodyPr>
              <a:lstStyle/>
              <a:p>
                <a:r>
                  <a:rPr lang="en-US" altLang="zh-CN" sz="2200" i="1" smtClean="0">
                    <a:latin typeface="Consolas" pitchFamily="49" charset="0"/>
                    <a:ea typeface="+mn-ea"/>
                    <a:cs typeface="Consolas" pitchFamily="49" charset="0"/>
                    <a:sym typeface="Symbol"/>
                  </a:rPr>
                  <a:t></a:t>
                </a:r>
                <a:endParaRPr lang="zh-CN" altLang="en-US" sz="2200" baseline="-25000">
                  <a:latin typeface="Consolas" pitchFamily="49" charset="0"/>
                  <a:ea typeface="+mn-ea"/>
                  <a:cs typeface="Consolas" pitchFamily="49" charset="0"/>
                </a:endParaRPr>
              </a:p>
            </p:txBody>
          </p:sp>
          <p:sp>
            <p:nvSpPr>
              <p:cNvPr id="45" name="TextBox 44"/>
              <p:cNvSpPr txBox="1"/>
              <p:nvPr/>
            </p:nvSpPr>
            <p:spPr>
              <a:xfrm>
                <a:off x="2786050" y="4809720"/>
                <a:ext cx="714380" cy="276999"/>
              </a:xfrm>
              <a:prstGeom prst="rect">
                <a:avLst/>
              </a:prstGeom>
              <a:noFill/>
            </p:spPr>
            <p:txBody>
              <a:bodyPr wrap="square" lIns="0" tIns="0" rIns="0" bIns="0" rtlCol="0">
                <a:spAutoFit/>
              </a:bodyPr>
              <a:lstStyle/>
              <a:p>
                <a:r>
                  <a:rPr lang="en-US" altLang="zh-CN" sz="1800" i="1" err="1" smtClean="0">
                    <a:latin typeface="Consolas" pitchFamily="49" charset="0"/>
                    <a:cs typeface="Consolas" pitchFamily="49" charset="0"/>
                  </a:rPr>
                  <a:t>a</a:t>
                </a:r>
                <a:r>
                  <a:rPr lang="en-US" altLang="zh-CN" sz="1800" i="1" baseline="-25000" err="1" smtClean="0">
                    <a:latin typeface="Consolas" pitchFamily="49" charset="0"/>
                    <a:cs typeface="Consolas" pitchFamily="49" charset="0"/>
                  </a:rPr>
                  <a:t>m</a:t>
                </a:r>
                <a:r>
                  <a:rPr lang="en-US" altLang="zh-CN" sz="1800" baseline="-25000" err="1" smtClean="0">
                    <a:latin typeface="Consolas" pitchFamily="49" charset="0"/>
                    <a:cs typeface="Consolas" pitchFamily="49" charset="0"/>
                  </a:rPr>
                  <a:t>,1</a:t>
                </a:r>
                <a:endParaRPr lang="zh-CN" altLang="en-US" sz="1800" baseline="-25000">
                  <a:latin typeface="Consolas" pitchFamily="49" charset="0"/>
                  <a:cs typeface="Consolas" pitchFamily="49" charset="0"/>
                </a:endParaRPr>
              </a:p>
            </p:txBody>
          </p:sp>
          <p:sp>
            <p:nvSpPr>
              <p:cNvPr id="46" name="TextBox 45"/>
              <p:cNvSpPr txBox="1"/>
              <p:nvPr/>
            </p:nvSpPr>
            <p:spPr>
              <a:xfrm>
                <a:off x="3428992" y="4809720"/>
                <a:ext cx="714380" cy="276999"/>
              </a:xfrm>
              <a:prstGeom prst="rect">
                <a:avLst/>
              </a:prstGeom>
              <a:noFill/>
            </p:spPr>
            <p:txBody>
              <a:bodyPr wrap="square" lIns="0" tIns="0" rIns="0" bIns="0" rtlCol="0">
                <a:spAutoFit/>
              </a:bodyPr>
              <a:lstStyle/>
              <a:p>
                <a:r>
                  <a:rPr lang="en-US" altLang="zh-CN" sz="1800" i="1" err="1" smtClean="0">
                    <a:latin typeface="Consolas" pitchFamily="49" charset="0"/>
                    <a:cs typeface="Consolas" pitchFamily="49" charset="0"/>
                  </a:rPr>
                  <a:t>a</a:t>
                </a:r>
                <a:r>
                  <a:rPr lang="en-US" altLang="zh-CN" sz="1800" i="1" baseline="-25000" err="1" smtClean="0">
                    <a:latin typeface="Consolas" pitchFamily="49" charset="0"/>
                    <a:cs typeface="Consolas" pitchFamily="49" charset="0"/>
                  </a:rPr>
                  <a:t>m</a:t>
                </a:r>
                <a:r>
                  <a:rPr lang="en-US" altLang="zh-CN" sz="1800" baseline="-25000" err="1" smtClean="0">
                    <a:latin typeface="Consolas" pitchFamily="49" charset="0"/>
                    <a:cs typeface="Consolas" pitchFamily="49" charset="0"/>
                  </a:rPr>
                  <a:t>,2</a:t>
                </a:r>
                <a:endParaRPr lang="zh-CN" altLang="en-US" sz="1800" baseline="-25000">
                  <a:latin typeface="Consolas" pitchFamily="49" charset="0"/>
                  <a:cs typeface="Consolas" pitchFamily="49" charset="0"/>
                </a:endParaRPr>
              </a:p>
            </p:txBody>
          </p:sp>
          <p:sp>
            <p:nvSpPr>
              <p:cNvPr id="47" name="TextBox 46"/>
              <p:cNvSpPr txBox="1"/>
              <p:nvPr/>
            </p:nvSpPr>
            <p:spPr>
              <a:xfrm>
                <a:off x="4643438" y="4809720"/>
                <a:ext cx="714380" cy="276999"/>
              </a:xfrm>
              <a:prstGeom prst="rect">
                <a:avLst/>
              </a:prstGeom>
              <a:noFill/>
            </p:spPr>
            <p:txBody>
              <a:bodyPr wrap="square" lIns="0" tIns="0" rIns="0" bIns="0" rtlCol="0">
                <a:spAutoFit/>
              </a:bodyPr>
              <a:lstStyle/>
              <a:p>
                <a:r>
                  <a:rPr lang="en-US" altLang="zh-CN" sz="1800" i="1" err="1" smtClean="0">
                    <a:latin typeface="Consolas" pitchFamily="49" charset="0"/>
                    <a:cs typeface="Consolas" pitchFamily="49" charset="0"/>
                  </a:rPr>
                  <a:t>a</a:t>
                </a:r>
                <a:r>
                  <a:rPr lang="en-US" altLang="zh-CN" sz="1800" i="1" baseline="-25000" err="1" smtClean="0">
                    <a:latin typeface="Consolas" pitchFamily="49" charset="0"/>
                    <a:cs typeface="Consolas" pitchFamily="49" charset="0"/>
                  </a:rPr>
                  <a:t>m</a:t>
                </a:r>
                <a:r>
                  <a:rPr lang="en-US" altLang="zh-CN" sz="1800" baseline="-25000" err="1" smtClean="0">
                    <a:latin typeface="Consolas" pitchFamily="49" charset="0"/>
                    <a:cs typeface="Consolas" pitchFamily="49" charset="0"/>
                  </a:rPr>
                  <a:t>,</a:t>
                </a:r>
                <a:r>
                  <a:rPr lang="en-US" altLang="zh-CN" sz="1800" i="1" baseline="-25000" err="1" smtClean="0">
                    <a:latin typeface="Consolas" pitchFamily="49" charset="0"/>
                    <a:cs typeface="Consolas" pitchFamily="49" charset="0"/>
                  </a:rPr>
                  <a:t>n</a:t>
                </a:r>
                <a:endParaRPr lang="zh-CN" altLang="en-US" sz="1800" i="1" baseline="-25000">
                  <a:latin typeface="Consolas" pitchFamily="49" charset="0"/>
                  <a:cs typeface="Consolas" pitchFamily="49" charset="0"/>
                </a:endParaRPr>
              </a:p>
            </p:txBody>
          </p:sp>
          <p:sp>
            <p:nvSpPr>
              <p:cNvPr id="48" name="TextBox 47"/>
              <p:cNvSpPr txBox="1"/>
              <p:nvPr/>
            </p:nvSpPr>
            <p:spPr>
              <a:xfrm>
                <a:off x="4071934" y="4791084"/>
                <a:ext cx="571504" cy="338554"/>
              </a:xfrm>
              <a:prstGeom prst="rect">
                <a:avLst/>
              </a:prstGeom>
              <a:noFill/>
            </p:spPr>
            <p:txBody>
              <a:bodyPr wrap="square" lIns="0" tIns="0" rIns="0" bIns="0" rtlCol="0">
                <a:spAutoFit/>
              </a:bodyPr>
              <a:lstStyle/>
              <a:p>
                <a:r>
                  <a:rPr lang="en-US" altLang="zh-CN" sz="2200" i="1" smtClean="0">
                    <a:latin typeface="Consolas" pitchFamily="49" charset="0"/>
                    <a:ea typeface="+mn-ea"/>
                    <a:cs typeface="Consolas" pitchFamily="49" charset="0"/>
                    <a:sym typeface="Symbol"/>
                  </a:rPr>
                  <a:t></a:t>
                </a:r>
                <a:endParaRPr lang="zh-CN" altLang="en-US" sz="2200" baseline="-25000">
                  <a:latin typeface="Consolas" pitchFamily="49" charset="0"/>
                  <a:ea typeface="+mn-ea"/>
                  <a:cs typeface="Consolas" pitchFamily="49" charset="0"/>
                </a:endParaRPr>
              </a:p>
            </p:txBody>
          </p:sp>
          <p:cxnSp>
            <p:nvCxnSpPr>
              <p:cNvPr id="49" name="直接连接符 48"/>
              <p:cNvCxnSpPr/>
              <p:nvPr/>
            </p:nvCxnSpPr>
            <p:spPr>
              <a:xfrm rot="5400000">
                <a:off x="4537868" y="4369600"/>
                <a:ext cx="1714512" cy="1588"/>
              </a:xfrm>
              <a:prstGeom prst="line">
                <a:avLst/>
              </a:prstGeom>
              <a:ln w="38100">
                <a:solidFill>
                  <a:srgbClr val="0000FF"/>
                </a:solidFill>
                <a:tailEnd type="none"/>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5265742" y="3525838"/>
                <a:ext cx="144000" cy="1588"/>
              </a:xfrm>
              <a:prstGeom prst="line">
                <a:avLst/>
              </a:prstGeom>
              <a:ln w="38100">
                <a:solidFill>
                  <a:srgbClr val="0000FF"/>
                </a:solidFill>
                <a:tailEnd type="none"/>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5265742" y="5238762"/>
                <a:ext cx="144000" cy="1588"/>
              </a:xfrm>
              <a:prstGeom prst="line">
                <a:avLst/>
              </a:prstGeom>
              <a:ln w="38100">
                <a:solidFill>
                  <a:srgbClr val="0000FF"/>
                </a:solidFill>
                <a:tailEnd type="non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928926" y="4357694"/>
                <a:ext cx="571504" cy="338554"/>
              </a:xfrm>
              <a:prstGeom prst="rect">
                <a:avLst/>
              </a:prstGeom>
              <a:noFill/>
            </p:spPr>
            <p:txBody>
              <a:bodyPr wrap="square" lIns="0" tIns="0" rIns="0" bIns="0" rtlCol="0">
                <a:spAutoFit/>
              </a:bodyPr>
              <a:lstStyle/>
              <a:p>
                <a:r>
                  <a:rPr lang="en-US" altLang="zh-CN" sz="2200" i="1" smtClean="0">
                    <a:latin typeface="Consolas" pitchFamily="49" charset="0"/>
                    <a:ea typeface="+mn-ea"/>
                    <a:cs typeface="Consolas" pitchFamily="49" charset="0"/>
                    <a:sym typeface="Symbol"/>
                  </a:rPr>
                  <a:t></a:t>
                </a:r>
                <a:endParaRPr lang="zh-CN" altLang="en-US" sz="2200" baseline="-25000">
                  <a:latin typeface="Consolas" pitchFamily="49" charset="0"/>
                  <a:ea typeface="+mn-ea"/>
                  <a:cs typeface="Consolas" pitchFamily="49" charset="0"/>
                </a:endParaRPr>
              </a:p>
            </p:txBody>
          </p:sp>
        </p:grpSp>
        <p:sp>
          <p:nvSpPr>
            <p:cNvPr id="53" name="TextBox 52"/>
            <p:cNvSpPr txBox="1"/>
            <p:nvPr/>
          </p:nvSpPr>
          <p:spPr>
            <a:xfrm>
              <a:off x="428596" y="1714488"/>
              <a:ext cx="4286280" cy="400110"/>
            </a:xfrm>
            <a:prstGeom prst="rect">
              <a:avLst/>
            </a:prstGeom>
            <a:noFill/>
          </p:spPr>
          <p:txBody>
            <a:bodyPr wrap="square" rtlCol="0">
              <a:spAutoFit/>
            </a:bodyPr>
            <a:lstStyle/>
            <a:p>
              <a:pPr algn="l"/>
              <a:r>
                <a:rPr kumimoji="1" lang="zh-CN" altLang="en-US" sz="2000" smtClean="0">
                  <a:solidFill>
                    <a:srgbClr val="FF0000"/>
                  </a:solidFill>
                  <a:latin typeface="Consolas" pitchFamily="49" charset="0"/>
                  <a:ea typeface="华文中宋" pitchFamily="2" charset="-122"/>
                  <a:cs typeface="Consolas" pitchFamily="49" charset="0"/>
                  <a:sym typeface="Wingdings"/>
                </a:rPr>
                <a:t> </a:t>
              </a:r>
              <a:r>
                <a:rPr kumimoji="1" lang="zh-CN" altLang="en-US" sz="2000" smtClean="0">
                  <a:solidFill>
                    <a:srgbClr val="FF0000"/>
                  </a:solidFill>
                  <a:latin typeface="Consolas" pitchFamily="49" charset="0"/>
                  <a:ea typeface="华文中宋" pitchFamily="2" charset="-122"/>
                  <a:cs typeface="Consolas" pitchFamily="49" charset="0"/>
                </a:rPr>
                <a:t>以行序为主序的存储方式</a:t>
              </a:r>
              <a:endParaRPr lang="zh-CN" altLang="en-US" sz="2000">
                <a:latin typeface="Consolas" pitchFamily="49" charset="0"/>
                <a:ea typeface="华文中宋" pitchFamily="2" charset="-122"/>
                <a:cs typeface="Consolas" pitchFamily="49" charset="0"/>
              </a:endParaRPr>
            </a:p>
          </p:txBody>
        </p:sp>
      </p:grpSp>
      <p:sp>
        <p:nvSpPr>
          <p:cNvPr id="55" name="灯片编号占位符 54"/>
          <p:cNvSpPr>
            <a:spLocks noGrp="1"/>
          </p:cNvSpPr>
          <p:nvPr>
            <p:ph type="sldNum" sz="quarter" idx="12"/>
          </p:nvPr>
        </p:nvSpPr>
        <p:spPr/>
        <p:txBody>
          <a:bodyPr/>
          <a:lstStyle/>
          <a:p>
            <a:fld id="{0B959BAE-FEC3-4F92-8031-993DEB8AE092}" type="slidenum">
              <a:rPr lang="en-US" altLang="zh-CN" smtClean="0"/>
              <a:pPr/>
              <a:t>12</a:t>
            </a:fld>
            <a:r>
              <a:rPr lang="en-US" altLang="zh-CN" smtClean="0"/>
              <a:t>/82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xit" presetSubtype="4" fill="hold" nodeType="clickEffect">
                                  <p:stCondLst>
                                    <p:cond delay="0"/>
                                  </p:stCondLst>
                                  <p:childTnLst>
                                    <p:animEffect transition="out" filter="wipe(down)">
                                      <p:cBhvr>
                                        <p:cTn id="13" dur="500"/>
                                        <p:tgtEl>
                                          <p:spTgt spid="3"/>
                                        </p:tgtEl>
                                      </p:cBhvr>
                                    </p:animEffect>
                                    <p:set>
                                      <p:cBhvr>
                                        <p:cTn id="14" dur="1" fill="hold">
                                          <p:stCondLst>
                                            <p:cond delay="499"/>
                                          </p:stCondLst>
                                        </p:cTn>
                                        <p:tgtEl>
                                          <p:spTgt spid="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xit" presetSubtype="4" fill="hold" nodeType="clickEffect">
                                  <p:stCondLst>
                                    <p:cond delay="0"/>
                                  </p:stCondLst>
                                  <p:childTnLst>
                                    <p:animEffect transition="out" filter="wipe(down)">
                                      <p:cBhvr>
                                        <p:cTn id="25" dur="500"/>
                                        <p:tgtEl>
                                          <p:spTgt spid="2"/>
                                        </p:tgtEl>
                                      </p:cBhvr>
                                    </p:animEffect>
                                    <p:set>
                                      <p:cBhvr>
                                        <p:cTn id="26" dur="1" fill="hold">
                                          <p:stCondLst>
                                            <p:cond delay="499"/>
                                          </p:stCondLst>
                                        </p:cTn>
                                        <p:tgtEl>
                                          <p:spTgt spid="2"/>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nodeType="afterEffect">
                                  <p:stCondLst>
                                    <p:cond delay="0"/>
                                  </p:stCondLst>
                                  <p:childTnLst>
                                    <p:set>
                                      <p:cBhvr>
                                        <p:cTn id="33" dur="1" fill="hold">
                                          <p:stCondLst>
                                            <p:cond delay="0"/>
                                          </p:stCondLst>
                                        </p:cTn>
                                        <p:tgtEl>
                                          <p:spTgt spid="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2" presetClass="exit" presetSubtype="4" fill="hold" nodeType="clickEffect">
                                  <p:stCondLst>
                                    <p:cond delay="0"/>
                                  </p:stCondLst>
                                  <p:childTnLst>
                                    <p:animEffect transition="out" filter="wipe(down)">
                                      <p:cBhvr>
                                        <p:cTn id="37" dur="500"/>
                                        <p:tgtEl>
                                          <p:spTgt spid="4"/>
                                        </p:tgtEl>
                                      </p:cBhvr>
                                    </p:animEffect>
                                    <p:set>
                                      <p:cBhvr>
                                        <p:cTn id="38"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 Box 3"/>
          <p:cNvSpPr txBox="1">
            <a:spLocks noChangeArrowheads="1"/>
          </p:cNvSpPr>
          <p:nvPr/>
        </p:nvSpPr>
        <p:spPr bwMode="auto">
          <a:xfrm>
            <a:off x="357159" y="1028690"/>
            <a:ext cx="7929618" cy="461665"/>
          </a:xfrm>
          <a:prstGeom prst="rect">
            <a:avLst/>
          </a:prstGeom>
          <a:noFill/>
          <a:ln w="38100" algn="ctr">
            <a:noFill/>
            <a:miter lim="800000"/>
            <a:headEnd/>
            <a:tailEnd/>
          </a:ln>
          <a:effectLst/>
        </p:spPr>
        <p:txBody>
          <a:bodyPr wrap="square">
            <a:spAutoFit/>
          </a:bodyPr>
          <a:lstStyle/>
          <a:p>
            <a:pPr algn="just">
              <a:lnSpc>
                <a:spcPct val="120000"/>
              </a:lnSpc>
              <a:spcBef>
                <a:spcPct val="50000"/>
              </a:spcBef>
            </a:pPr>
            <a:r>
              <a:rPr kumimoji="1" lang="en-US" altLang="zh-CN" sz="2000" i="1" err="1">
                <a:latin typeface="Consolas" pitchFamily="49" charset="0"/>
                <a:cs typeface="Consolas" pitchFamily="49" charset="0"/>
              </a:rPr>
              <a:t>a</a:t>
            </a:r>
            <a:r>
              <a:rPr kumimoji="1" lang="en-US" altLang="zh-CN" sz="2000" baseline="-25000" err="1">
                <a:latin typeface="Consolas" pitchFamily="49" charset="0"/>
                <a:cs typeface="Consolas" pitchFamily="49" charset="0"/>
              </a:rPr>
              <a:t>1,1</a:t>
            </a:r>
            <a:r>
              <a:rPr kumimoji="1" lang="zh-CN" altLang="en-US" sz="2000">
                <a:latin typeface="Consolas" pitchFamily="49" charset="0"/>
                <a:cs typeface="Consolas" pitchFamily="49" charset="0"/>
              </a:rPr>
              <a:t>，</a:t>
            </a:r>
            <a:r>
              <a:rPr kumimoji="1" lang="en-US" altLang="zh-CN" sz="2000" i="1" err="1">
                <a:latin typeface="Consolas" pitchFamily="49" charset="0"/>
                <a:cs typeface="Consolas" pitchFamily="49" charset="0"/>
              </a:rPr>
              <a:t>a</a:t>
            </a:r>
            <a:r>
              <a:rPr kumimoji="1" lang="en-US" altLang="zh-CN" sz="2000" baseline="-25000" err="1">
                <a:latin typeface="Consolas" pitchFamily="49" charset="0"/>
                <a:cs typeface="Consolas" pitchFamily="49" charset="0"/>
              </a:rPr>
              <a:t>1,2</a:t>
            </a:r>
            <a:r>
              <a:rPr kumimoji="1" lang="zh-CN" altLang="en-US" sz="2000">
                <a:latin typeface="Consolas" pitchFamily="49" charset="0"/>
                <a:cs typeface="Consolas" pitchFamily="49" charset="0"/>
              </a:rPr>
              <a:t>，</a:t>
            </a:r>
            <a:r>
              <a:rPr kumimoji="1" lang="en-US" altLang="zh-CN" sz="2000">
                <a:latin typeface="Consolas" pitchFamily="49" charset="0"/>
                <a:cs typeface="Consolas" pitchFamily="49" charset="0"/>
              </a:rPr>
              <a:t>…</a:t>
            </a:r>
            <a:r>
              <a:rPr kumimoji="1" lang="zh-CN" altLang="en-US" sz="2000">
                <a:latin typeface="Consolas" pitchFamily="49" charset="0"/>
                <a:cs typeface="Consolas" pitchFamily="49" charset="0"/>
              </a:rPr>
              <a:t>，</a:t>
            </a:r>
            <a:r>
              <a:rPr kumimoji="1" lang="en-US" altLang="zh-CN" sz="2000" i="1" err="1">
                <a:latin typeface="Consolas" pitchFamily="49" charset="0"/>
                <a:cs typeface="Consolas" pitchFamily="49" charset="0"/>
              </a:rPr>
              <a:t>a</a:t>
            </a:r>
            <a:r>
              <a:rPr kumimoji="1" lang="en-US" altLang="zh-CN" sz="2000" baseline="-25000" err="1">
                <a:latin typeface="Consolas" pitchFamily="49" charset="0"/>
                <a:cs typeface="Consolas" pitchFamily="49" charset="0"/>
              </a:rPr>
              <a:t>1,</a:t>
            </a:r>
            <a:r>
              <a:rPr kumimoji="1" lang="en-US" altLang="zh-CN" sz="2000" i="1" baseline="-25000" err="1">
                <a:latin typeface="Consolas" pitchFamily="49" charset="0"/>
                <a:cs typeface="Consolas" pitchFamily="49" charset="0"/>
              </a:rPr>
              <a:t>n</a:t>
            </a:r>
            <a:r>
              <a:rPr kumimoji="1" lang="zh-CN" altLang="en-US" sz="2000">
                <a:latin typeface="Consolas" pitchFamily="49" charset="0"/>
                <a:cs typeface="Consolas" pitchFamily="49" charset="0"/>
              </a:rPr>
              <a:t>，</a:t>
            </a:r>
            <a:r>
              <a:rPr kumimoji="1" lang="en-US" altLang="zh-CN" sz="2000">
                <a:latin typeface="Consolas" pitchFamily="49" charset="0"/>
                <a:cs typeface="Consolas" pitchFamily="49" charset="0"/>
              </a:rPr>
              <a:t>…</a:t>
            </a:r>
            <a:r>
              <a:rPr kumimoji="1" lang="zh-CN" altLang="en-US" sz="2000">
                <a:latin typeface="Consolas" pitchFamily="49" charset="0"/>
                <a:cs typeface="Consolas" pitchFamily="49" charset="0"/>
              </a:rPr>
              <a:t>，</a:t>
            </a:r>
            <a:r>
              <a:rPr kumimoji="1" lang="en-US" altLang="zh-CN" sz="2000" i="1" err="1">
                <a:latin typeface="Consolas" pitchFamily="49" charset="0"/>
                <a:cs typeface="Consolas" pitchFamily="49" charset="0"/>
              </a:rPr>
              <a:t>a</a:t>
            </a:r>
            <a:r>
              <a:rPr kumimoji="1" lang="en-US" altLang="zh-CN" sz="2000" i="1" baseline="-25000" err="1">
                <a:latin typeface="Consolas" pitchFamily="49" charset="0"/>
                <a:cs typeface="Consolas" pitchFamily="49" charset="0"/>
              </a:rPr>
              <a:t>i</a:t>
            </a:r>
            <a:r>
              <a:rPr kumimoji="1" lang="en-US" altLang="zh-CN" sz="2000" baseline="-25000" err="1">
                <a:latin typeface="Consolas" pitchFamily="49" charset="0"/>
                <a:cs typeface="Consolas" pitchFamily="49" charset="0"/>
              </a:rPr>
              <a:t>,1</a:t>
            </a:r>
            <a:r>
              <a:rPr kumimoji="1" lang="zh-CN" altLang="en-US" sz="2000">
                <a:latin typeface="Consolas" pitchFamily="49" charset="0"/>
                <a:cs typeface="Consolas" pitchFamily="49" charset="0"/>
              </a:rPr>
              <a:t>，</a:t>
            </a:r>
            <a:r>
              <a:rPr kumimoji="1" lang="en-US" altLang="zh-CN" sz="2000" i="1" err="1">
                <a:latin typeface="Consolas" pitchFamily="49" charset="0"/>
                <a:cs typeface="Consolas" pitchFamily="49" charset="0"/>
              </a:rPr>
              <a:t>a</a:t>
            </a:r>
            <a:r>
              <a:rPr kumimoji="1" lang="en-US" altLang="zh-CN" sz="2000" i="1" baseline="-25000" err="1">
                <a:latin typeface="Consolas" pitchFamily="49" charset="0"/>
                <a:cs typeface="Consolas" pitchFamily="49" charset="0"/>
              </a:rPr>
              <a:t>i</a:t>
            </a:r>
            <a:r>
              <a:rPr kumimoji="1" lang="en-US" altLang="zh-CN" sz="2000" baseline="-25000" err="1">
                <a:latin typeface="Consolas" pitchFamily="49" charset="0"/>
                <a:cs typeface="Consolas" pitchFamily="49" charset="0"/>
              </a:rPr>
              <a:t>,2</a:t>
            </a:r>
            <a:r>
              <a:rPr kumimoji="1" lang="zh-CN" altLang="en-US" sz="2000">
                <a:latin typeface="Consolas" pitchFamily="49" charset="0"/>
                <a:cs typeface="Consolas" pitchFamily="49" charset="0"/>
              </a:rPr>
              <a:t>，</a:t>
            </a:r>
            <a:r>
              <a:rPr kumimoji="1" lang="en-US" altLang="zh-CN" sz="2000">
                <a:latin typeface="Consolas" pitchFamily="49" charset="0"/>
                <a:cs typeface="Consolas" pitchFamily="49" charset="0"/>
              </a:rPr>
              <a:t>…</a:t>
            </a:r>
            <a:r>
              <a:rPr kumimoji="1" lang="zh-CN" altLang="en-US" sz="2000" smtClean="0">
                <a:latin typeface="Consolas" pitchFamily="49" charset="0"/>
                <a:cs typeface="Consolas" pitchFamily="49" charset="0"/>
              </a:rPr>
              <a:t>，</a:t>
            </a:r>
            <a:r>
              <a:rPr kumimoji="1" lang="en-US" altLang="zh-CN" sz="2000" i="1" err="1" smtClean="0">
                <a:latin typeface="Consolas" pitchFamily="49" charset="0"/>
                <a:cs typeface="Consolas" pitchFamily="49" charset="0"/>
              </a:rPr>
              <a:t>a</a:t>
            </a:r>
            <a:r>
              <a:rPr kumimoji="1" lang="en-US" altLang="zh-CN" sz="2000" i="1" baseline="-25000" err="1" smtClean="0">
                <a:latin typeface="Consolas" pitchFamily="49" charset="0"/>
                <a:cs typeface="Consolas" pitchFamily="49" charset="0"/>
              </a:rPr>
              <a:t>i,j</a:t>
            </a:r>
            <a:r>
              <a:rPr kumimoji="1" lang="en-US" altLang="zh-CN" sz="2000" baseline="-25000" smtClean="0">
                <a:latin typeface="Consolas" pitchFamily="49" charset="0"/>
                <a:cs typeface="Consolas" pitchFamily="49" charset="0"/>
              </a:rPr>
              <a:t>-1</a:t>
            </a:r>
            <a:r>
              <a:rPr kumimoji="1" lang="zh-CN" altLang="en-US" sz="2000" smtClean="0">
                <a:latin typeface="Consolas" pitchFamily="49" charset="0"/>
                <a:cs typeface="Consolas" pitchFamily="49" charset="0"/>
              </a:rPr>
              <a:t>，</a:t>
            </a:r>
            <a:r>
              <a:rPr kumimoji="1" lang="en-US" altLang="zh-CN" sz="2000" i="1" err="1" smtClean="0">
                <a:solidFill>
                  <a:srgbClr val="FF0000"/>
                </a:solidFill>
                <a:latin typeface="Consolas" pitchFamily="49" charset="0"/>
                <a:cs typeface="Consolas" pitchFamily="49" charset="0"/>
              </a:rPr>
              <a:t>a</a:t>
            </a:r>
            <a:r>
              <a:rPr kumimoji="1" lang="en-US" altLang="zh-CN" sz="2000" i="1" baseline="-25000" err="1" smtClean="0">
                <a:solidFill>
                  <a:srgbClr val="FF0000"/>
                </a:solidFill>
                <a:latin typeface="Consolas" pitchFamily="49" charset="0"/>
                <a:cs typeface="Consolas" pitchFamily="49" charset="0"/>
              </a:rPr>
              <a:t>i</a:t>
            </a:r>
            <a:r>
              <a:rPr kumimoji="1" lang="en-US" altLang="zh-CN" sz="2000" baseline="-25000" err="1" smtClean="0">
                <a:solidFill>
                  <a:srgbClr val="FF0000"/>
                </a:solidFill>
                <a:latin typeface="Consolas" pitchFamily="49" charset="0"/>
                <a:cs typeface="Consolas" pitchFamily="49" charset="0"/>
              </a:rPr>
              <a:t>,</a:t>
            </a:r>
            <a:r>
              <a:rPr kumimoji="1" lang="en-US" altLang="zh-CN" sz="2000" i="1" baseline="-25000" err="1" smtClean="0">
                <a:solidFill>
                  <a:srgbClr val="FF0000"/>
                </a:solidFill>
                <a:latin typeface="Consolas" pitchFamily="49" charset="0"/>
                <a:cs typeface="Consolas" pitchFamily="49" charset="0"/>
              </a:rPr>
              <a:t>j</a:t>
            </a:r>
            <a:r>
              <a:rPr kumimoji="1" lang="zh-CN" altLang="en-US" sz="2000">
                <a:latin typeface="Consolas" pitchFamily="49" charset="0"/>
                <a:cs typeface="Consolas" pitchFamily="49" charset="0"/>
              </a:rPr>
              <a:t>， </a:t>
            </a:r>
            <a:r>
              <a:rPr kumimoji="1" lang="en-US" altLang="zh-CN" sz="2000" smtClean="0">
                <a:latin typeface="Consolas" pitchFamily="49" charset="0"/>
                <a:cs typeface="Consolas" pitchFamily="49" charset="0"/>
              </a:rPr>
              <a:t>…</a:t>
            </a:r>
            <a:r>
              <a:rPr kumimoji="1" lang="zh-CN" altLang="en-US" sz="2000" smtClean="0">
                <a:latin typeface="Consolas" pitchFamily="49" charset="0"/>
                <a:cs typeface="Consolas" pitchFamily="49" charset="0"/>
              </a:rPr>
              <a:t>，</a:t>
            </a:r>
            <a:r>
              <a:rPr kumimoji="1" lang="en-US" altLang="zh-CN" sz="2000" i="1" smtClean="0">
                <a:latin typeface="Consolas" pitchFamily="49" charset="0"/>
                <a:cs typeface="Consolas" pitchFamily="49" charset="0"/>
              </a:rPr>
              <a:t>a</a:t>
            </a:r>
            <a:r>
              <a:rPr kumimoji="1" lang="en-US" altLang="zh-CN" sz="2000" i="1" baseline="-25000" smtClean="0">
                <a:latin typeface="Consolas" pitchFamily="49" charset="0"/>
                <a:cs typeface="Consolas" pitchFamily="49" charset="0"/>
              </a:rPr>
              <a:t>i</a:t>
            </a:r>
            <a:r>
              <a:rPr kumimoji="1" lang="en-US" altLang="zh-CN" sz="2000" baseline="-25000" smtClean="0">
                <a:latin typeface="Consolas" pitchFamily="49" charset="0"/>
                <a:cs typeface="Consolas" pitchFamily="49" charset="0"/>
              </a:rPr>
              <a:t>,</a:t>
            </a:r>
            <a:r>
              <a:rPr kumimoji="1" lang="en-US" altLang="zh-CN" sz="2000" i="1" baseline="-25000" smtClean="0">
                <a:latin typeface="Consolas" pitchFamily="49" charset="0"/>
                <a:cs typeface="Consolas" pitchFamily="49" charset="0"/>
              </a:rPr>
              <a:t>n</a:t>
            </a:r>
            <a:r>
              <a:rPr kumimoji="1" lang="zh-CN" altLang="en-US" sz="2000" smtClean="0">
                <a:latin typeface="Consolas" pitchFamily="49" charset="0"/>
                <a:cs typeface="Consolas" pitchFamily="49" charset="0"/>
              </a:rPr>
              <a:t>，</a:t>
            </a:r>
            <a:r>
              <a:rPr kumimoji="1" lang="en-US" altLang="zh-CN" sz="2000" smtClean="0">
                <a:latin typeface="Consolas" pitchFamily="49" charset="0"/>
                <a:cs typeface="Consolas" pitchFamily="49" charset="0"/>
              </a:rPr>
              <a:t>…</a:t>
            </a:r>
            <a:endParaRPr kumimoji="1" lang="en-US" altLang="zh-CN" sz="2000" i="1" baseline="-25000">
              <a:latin typeface="Consolas" pitchFamily="49" charset="0"/>
              <a:cs typeface="Consolas" pitchFamily="49" charset="0"/>
            </a:endParaRPr>
          </a:p>
        </p:txBody>
      </p:sp>
      <p:sp>
        <p:nvSpPr>
          <p:cNvPr id="9220" name="AutoShape 4"/>
          <p:cNvSpPr>
            <a:spLocks/>
          </p:cNvSpPr>
          <p:nvPr/>
        </p:nvSpPr>
        <p:spPr bwMode="auto">
          <a:xfrm rot="5400000">
            <a:off x="1506911" y="29694"/>
            <a:ext cx="142875" cy="1944000"/>
          </a:xfrm>
          <a:prstGeom prst="leftBrace">
            <a:avLst>
              <a:gd name="adj1" fmla="val 102870"/>
              <a:gd name="adj2" fmla="val 50000"/>
            </a:avLst>
          </a:prstGeom>
          <a:noFill/>
          <a:ln w="38100">
            <a:solidFill>
              <a:srgbClr val="9900FF"/>
            </a:solidFill>
            <a:round/>
            <a:headEnd/>
            <a:tailEnd/>
          </a:ln>
          <a:effectLst/>
        </p:spPr>
        <p:txBody>
          <a:bodyPr wrap="none" anchor="ctr"/>
          <a:lstStyle/>
          <a:p>
            <a:endParaRPr lang="zh-CN" altLang="en-US">
              <a:latin typeface="Consolas" pitchFamily="49" charset="0"/>
              <a:cs typeface="Consolas" pitchFamily="49" charset="0"/>
            </a:endParaRPr>
          </a:p>
        </p:txBody>
      </p:sp>
      <p:sp>
        <p:nvSpPr>
          <p:cNvPr id="9221" name="Text Box 5"/>
          <p:cNvSpPr txBox="1">
            <a:spLocks noChangeArrowheads="1"/>
          </p:cNvSpPr>
          <p:nvPr/>
        </p:nvSpPr>
        <p:spPr bwMode="auto">
          <a:xfrm>
            <a:off x="730207" y="571480"/>
            <a:ext cx="1873250" cy="369332"/>
          </a:xfrm>
          <a:prstGeom prst="rect">
            <a:avLst/>
          </a:prstGeom>
          <a:noFill/>
          <a:ln w="38100" algn="ctr">
            <a:noFill/>
            <a:miter lim="800000"/>
            <a:headEnd/>
            <a:tailEnd/>
          </a:ln>
          <a:effectLst/>
        </p:spPr>
        <p:txBody>
          <a:bodyPr>
            <a:spAutoFit/>
          </a:bodyPr>
          <a:lstStyle/>
          <a:p>
            <a:pPr>
              <a:spcBef>
                <a:spcPct val="50000"/>
              </a:spcBef>
            </a:pPr>
            <a:r>
              <a:rPr lang="zh-CN" altLang="en-US" sz="1800">
                <a:latin typeface="Consolas" pitchFamily="49" charset="0"/>
                <a:ea typeface="楷体" pitchFamily="49" charset="-122"/>
                <a:cs typeface="Consolas" pitchFamily="49" charset="0"/>
              </a:rPr>
              <a:t>第</a:t>
            </a:r>
            <a:r>
              <a:rPr lang="en-US" altLang="zh-CN" sz="1800">
                <a:latin typeface="Consolas" pitchFamily="49" charset="0"/>
                <a:ea typeface="楷体" pitchFamily="49" charset="-122"/>
                <a:cs typeface="Consolas" pitchFamily="49" charset="0"/>
              </a:rPr>
              <a:t>1</a:t>
            </a:r>
            <a:r>
              <a:rPr lang="zh-CN" altLang="en-US" sz="1800">
                <a:latin typeface="Consolas" pitchFamily="49" charset="0"/>
                <a:ea typeface="楷体" pitchFamily="49" charset="-122"/>
                <a:cs typeface="Consolas" pitchFamily="49" charset="0"/>
              </a:rPr>
              <a:t>行的元素</a:t>
            </a:r>
          </a:p>
        </p:txBody>
      </p:sp>
      <p:sp>
        <p:nvSpPr>
          <p:cNvPr id="9222" name="AutoShape 6"/>
          <p:cNvSpPr>
            <a:spLocks/>
          </p:cNvSpPr>
          <p:nvPr/>
        </p:nvSpPr>
        <p:spPr bwMode="auto">
          <a:xfrm rot="5400000">
            <a:off x="5568150" y="-613609"/>
            <a:ext cx="176215" cy="3260773"/>
          </a:xfrm>
          <a:prstGeom prst="leftBrace">
            <a:avLst>
              <a:gd name="adj1" fmla="val 180648"/>
              <a:gd name="adj2" fmla="val 50000"/>
            </a:avLst>
          </a:prstGeom>
          <a:noFill/>
          <a:ln w="38100">
            <a:solidFill>
              <a:srgbClr val="9900FF"/>
            </a:solidFill>
            <a:round/>
            <a:headEnd/>
            <a:tailEnd/>
          </a:ln>
          <a:effectLst/>
        </p:spPr>
        <p:txBody>
          <a:bodyPr wrap="none" anchor="ctr"/>
          <a:lstStyle/>
          <a:p>
            <a:endParaRPr lang="zh-CN" altLang="en-US">
              <a:latin typeface="Consolas" pitchFamily="49" charset="0"/>
              <a:cs typeface="Consolas" pitchFamily="49" charset="0"/>
            </a:endParaRPr>
          </a:p>
        </p:txBody>
      </p:sp>
      <p:sp>
        <p:nvSpPr>
          <p:cNvPr id="9223" name="Text Box 7"/>
          <p:cNvSpPr txBox="1">
            <a:spLocks noChangeArrowheads="1"/>
          </p:cNvSpPr>
          <p:nvPr/>
        </p:nvSpPr>
        <p:spPr bwMode="auto">
          <a:xfrm>
            <a:off x="4889473" y="571480"/>
            <a:ext cx="1873250" cy="369332"/>
          </a:xfrm>
          <a:prstGeom prst="rect">
            <a:avLst/>
          </a:prstGeom>
          <a:noFill/>
          <a:ln w="38100" algn="ctr">
            <a:noFill/>
            <a:miter lim="800000"/>
            <a:headEnd/>
            <a:tailEnd/>
          </a:ln>
          <a:effectLst/>
        </p:spPr>
        <p:txBody>
          <a:bodyPr>
            <a:spAutoFit/>
          </a:bodyPr>
          <a:lstStyle/>
          <a:p>
            <a:pPr>
              <a:spcBef>
                <a:spcPct val="50000"/>
              </a:spcBef>
            </a:pPr>
            <a:r>
              <a:rPr lang="zh-CN" altLang="en-US" sz="1800">
                <a:latin typeface="Consolas" pitchFamily="49" charset="0"/>
                <a:ea typeface="楷体" pitchFamily="49" charset="-122"/>
                <a:cs typeface="Consolas" pitchFamily="49" charset="0"/>
              </a:rPr>
              <a:t>第</a:t>
            </a:r>
            <a:r>
              <a:rPr lang="en-US" altLang="zh-CN" sz="1800" i="1" err="1">
                <a:latin typeface="Consolas" pitchFamily="49" charset="0"/>
                <a:ea typeface="楷体" pitchFamily="49" charset="-122"/>
                <a:cs typeface="Consolas" pitchFamily="49" charset="0"/>
              </a:rPr>
              <a:t>i</a:t>
            </a:r>
            <a:r>
              <a:rPr lang="zh-CN" altLang="en-US" sz="1800">
                <a:latin typeface="Consolas" pitchFamily="49" charset="0"/>
                <a:ea typeface="楷体" pitchFamily="49" charset="-122"/>
                <a:cs typeface="Consolas" pitchFamily="49" charset="0"/>
              </a:rPr>
              <a:t>行的元素</a:t>
            </a:r>
          </a:p>
        </p:txBody>
      </p:sp>
      <p:grpSp>
        <p:nvGrpSpPr>
          <p:cNvPr id="2" name="组合 18"/>
          <p:cNvGrpSpPr/>
          <p:nvPr/>
        </p:nvGrpSpPr>
        <p:grpSpPr>
          <a:xfrm>
            <a:off x="571472" y="1664714"/>
            <a:ext cx="2928958" cy="932083"/>
            <a:chOff x="642910" y="2143116"/>
            <a:chExt cx="2928958" cy="932083"/>
          </a:xfrm>
        </p:grpSpPr>
        <p:sp>
          <p:nvSpPr>
            <p:cNvPr id="12" name="右中括号 11"/>
            <p:cNvSpPr/>
            <p:nvPr/>
          </p:nvSpPr>
          <p:spPr>
            <a:xfrm rot="5400000">
              <a:off x="1868188" y="917838"/>
              <a:ext cx="192650" cy="2643206"/>
            </a:xfrm>
            <a:prstGeom prst="rightBracket">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3" name="TextBox 12"/>
            <p:cNvSpPr txBox="1"/>
            <p:nvPr/>
          </p:nvSpPr>
          <p:spPr>
            <a:xfrm>
              <a:off x="857224" y="2428868"/>
              <a:ext cx="2714644" cy="646331"/>
            </a:xfrm>
            <a:prstGeom prst="rect">
              <a:avLst/>
            </a:prstGeom>
            <a:noFill/>
          </p:spPr>
          <p:txBody>
            <a:bodyPr wrap="square" rtlCol="0">
              <a:spAutoFit/>
            </a:bodyPr>
            <a:lstStyle/>
            <a:p>
              <a:r>
                <a:rPr lang="en-US" altLang="zh-CN" sz="1800" err="1" smtClean="0">
                  <a:latin typeface="Consolas" pitchFamily="49" charset="0"/>
                  <a:ea typeface="仿宋" pitchFamily="49" charset="-122"/>
                  <a:cs typeface="Consolas" pitchFamily="49" charset="0"/>
                </a:rPr>
                <a:t>1~</a:t>
              </a:r>
              <a:r>
                <a:rPr lang="en-US" altLang="zh-CN" sz="1800" i="1" err="1" smtClean="0">
                  <a:latin typeface="Consolas" pitchFamily="49" charset="0"/>
                  <a:ea typeface="仿宋" pitchFamily="49" charset="-122"/>
                  <a:cs typeface="Consolas" pitchFamily="49" charset="0"/>
                </a:rPr>
                <a:t>i</a:t>
              </a:r>
              <a:r>
                <a:rPr lang="en-US" altLang="zh-CN" sz="1800" smtClean="0">
                  <a:latin typeface="Consolas" pitchFamily="49" charset="0"/>
                  <a:ea typeface="仿宋" pitchFamily="49" charset="-122"/>
                  <a:cs typeface="Consolas" pitchFamily="49" charset="0"/>
                </a:rPr>
                <a:t>-1</a:t>
              </a:r>
              <a:r>
                <a:rPr lang="zh-CN" altLang="en-US" sz="1800" smtClean="0">
                  <a:latin typeface="Consolas" pitchFamily="49" charset="0"/>
                  <a:ea typeface="仿宋" pitchFamily="49" charset="-122"/>
                  <a:cs typeface="Consolas" pitchFamily="49" charset="0"/>
                </a:rPr>
                <a:t>行，每行</a:t>
              </a:r>
              <a:r>
                <a:rPr lang="en-US" altLang="zh-CN" sz="1800" i="1" smtClean="0">
                  <a:latin typeface="Consolas" pitchFamily="49" charset="0"/>
                  <a:ea typeface="仿宋" pitchFamily="49" charset="-122"/>
                  <a:cs typeface="Consolas" pitchFamily="49" charset="0"/>
                </a:rPr>
                <a:t>n</a:t>
              </a:r>
              <a:r>
                <a:rPr lang="zh-CN" altLang="en-US" sz="1800" smtClean="0">
                  <a:latin typeface="Consolas" pitchFamily="49" charset="0"/>
                  <a:ea typeface="仿宋" pitchFamily="49" charset="-122"/>
                  <a:cs typeface="Consolas" pitchFamily="49" charset="0"/>
                </a:rPr>
                <a:t>个元素，计</a:t>
              </a:r>
              <a:r>
                <a:rPr lang="en-US" altLang="zh-CN" sz="1800" smtClean="0">
                  <a:solidFill>
                    <a:srgbClr val="FF0000"/>
                  </a:solidFill>
                  <a:latin typeface="Consolas" pitchFamily="49" charset="0"/>
                  <a:ea typeface="仿宋" pitchFamily="49" charset="-122"/>
                  <a:cs typeface="Consolas" pitchFamily="49" charset="0"/>
                </a:rPr>
                <a:t>(</a:t>
              </a:r>
              <a:r>
                <a:rPr lang="en-US" altLang="zh-CN" sz="1800" i="1" err="1" smtClean="0">
                  <a:solidFill>
                    <a:srgbClr val="FF0000"/>
                  </a:solidFill>
                  <a:latin typeface="Consolas" pitchFamily="49" charset="0"/>
                  <a:ea typeface="仿宋" pitchFamily="49" charset="-122"/>
                  <a:cs typeface="Consolas" pitchFamily="49" charset="0"/>
                </a:rPr>
                <a:t>i</a:t>
              </a:r>
              <a:r>
                <a:rPr lang="en-US" altLang="zh-CN" sz="1800" smtClean="0">
                  <a:solidFill>
                    <a:srgbClr val="FF0000"/>
                  </a:solidFill>
                  <a:latin typeface="Consolas" pitchFamily="49" charset="0"/>
                  <a:ea typeface="仿宋" pitchFamily="49" charset="-122"/>
                  <a:cs typeface="Consolas" pitchFamily="49" charset="0"/>
                </a:rPr>
                <a:t>-1)×</a:t>
              </a:r>
              <a:r>
                <a:rPr lang="en-US" altLang="zh-CN" sz="1800" i="1" smtClean="0">
                  <a:solidFill>
                    <a:srgbClr val="FF0000"/>
                  </a:solidFill>
                  <a:latin typeface="Consolas" pitchFamily="49" charset="0"/>
                  <a:ea typeface="仿宋" pitchFamily="49" charset="-122"/>
                  <a:cs typeface="Consolas" pitchFamily="49" charset="0"/>
                </a:rPr>
                <a:t>n</a:t>
              </a:r>
              <a:r>
                <a:rPr lang="zh-CN" altLang="en-US" sz="1800" smtClean="0">
                  <a:latin typeface="Consolas" pitchFamily="49" charset="0"/>
                  <a:ea typeface="仿宋" pitchFamily="49" charset="-122"/>
                  <a:cs typeface="Consolas" pitchFamily="49" charset="0"/>
                </a:rPr>
                <a:t>个元素</a:t>
              </a:r>
              <a:endParaRPr lang="zh-CN" altLang="en-US" sz="1800">
                <a:latin typeface="Consolas" pitchFamily="49" charset="0"/>
                <a:ea typeface="仿宋" pitchFamily="49" charset="-122"/>
                <a:cs typeface="Consolas" pitchFamily="49" charset="0"/>
              </a:endParaRPr>
            </a:p>
          </p:txBody>
        </p:sp>
      </p:grpSp>
      <p:grpSp>
        <p:nvGrpSpPr>
          <p:cNvPr id="3" name="组合 19"/>
          <p:cNvGrpSpPr/>
          <p:nvPr/>
        </p:nvGrpSpPr>
        <p:grpSpPr>
          <a:xfrm>
            <a:off x="3428992" y="1571612"/>
            <a:ext cx="2286016" cy="932083"/>
            <a:chOff x="3500430" y="2143116"/>
            <a:chExt cx="2286016" cy="932083"/>
          </a:xfrm>
        </p:grpSpPr>
        <p:sp>
          <p:nvSpPr>
            <p:cNvPr id="14" name="右中括号 13"/>
            <p:cNvSpPr/>
            <p:nvPr/>
          </p:nvSpPr>
          <p:spPr>
            <a:xfrm rot="5400000">
              <a:off x="4511394" y="1132152"/>
              <a:ext cx="264088" cy="2286016"/>
            </a:xfrm>
            <a:prstGeom prst="rightBracket">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5" name="TextBox 14"/>
            <p:cNvSpPr txBox="1"/>
            <p:nvPr/>
          </p:nvSpPr>
          <p:spPr>
            <a:xfrm>
              <a:off x="3643306" y="2428868"/>
              <a:ext cx="2143140" cy="646331"/>
            </a:xfrm>
            <a:prstGeom prst="rect">
              <a:avLst/>
            </a:prstGeom>
            <a:noFill/>
          </p:spPr>
          <p:txBody>
            <a:bodyPr wrap="square" rtlCol="0">
              <a:spAutoFit/>
            </a:bodyPr>
            <a:lstStyle/>
            <a:p>
              <a:r>
                <a:rPr lang="zh-CN" altLang="en-US" sz="1800" smtClean="0">
                  <a:latin typeface="Consolas" pitchFamily="49" charset="0"/>
                  <a:ea typeface="仿宋" pitchFamily="49" charset="-122"/>
                  <a:cs typeface="Consolas" pitchFamily="49" charset="0"/>
                </a:rPr>
                <a:t>第</a:t>
              </a:r>
              <a:r>
                <a:rPr lang="en-US" altLang="zh-CN" sz="1800" i="1" err="1" smtClean="0">
                  <a:latin typeface="Consolas" pitchFamily="49" charset="0"/>
                  <a:ea typeface="仿宋" pitchFamily="49" charset="-122"/>
                  <a:cs typeface="Consolas" pitchFamily="49" charset="0"/>
                </a:rPr>
                <a:t>i</a:t>
              </a:r>
              <a:r>
                <a:rPr lang="zh-CN" altLang="en-US" sz="1800" smtClean="0">
                  <a:latin typeface="Consolas" pitchFamily="49" charset="0"/>
                  <a:ea typeface="仿宋" pitchFamily="49" charset="-122"/>
                  <a:cs typeface="Consolas" pitchFamily="49" charset="0"/>
                </a:rPr>
                <a:t>行中，</a:t>
              </a:r>
              <a:r>
                <a:rPr lang="en-US" altLang="zh-CN" sz="1800" i="1" err="1" smtClean="0">
                  <a:latin typeface="Consolas" pitchFamily="49" charset="0"/>
                  <a:ea typeface="仿宋" pitchFamily="49" charset="-122"/>
                  <a:cs typeface="Consolas" pitchFamily="49" charset="0"/>
                </a:rPr>
                <a:t>a</a:t>
              </a:r>
              <a:r>
                <a:rPr lang="en-US" altLang="zh-CN" sz="1800" i="1" baseline="-25000" err="1" smtClean="0">
                  <a:latin typeface="Consolas" pitchFamily="49" charset="0"/>
                  <a:ea typeface="仿宋" pitchFamily="49" charset="-122"/>
                  <a:cs typeface="Consolas" pitchFamily="49" charset="0"/>
                </a:rPr>
                <a:t>i</a:t>
              </a:r>
              <a:r>
                <a:rPr lang="en-US" altLang="zh-CN" sz="1800" baseline="-25000" err="1" smtClean="0">
                  <a:latin typeface="Consolas" pitchFamily="49" charset="0"/>
                  <a:ea typeface="仿宋" pitchFamily="49" charset="-122"/>
                  <a:cs typeface="Consolas" pitchFamily="49" charset="0"/>
                </a:rPr>
                <a:t>,</a:t>
              </a:r>
              <a:r>
                <a:rPr lang="en-US" altLang="zh-CN" sz="1800" i="1" baseline="-25000" err="1" smtClean="0">
                  <a:latin typeface="Consolas" pitchFamily="49" charset="0"/>
                  <a:ea typeface="仿宋" pitchFamily="49" charset="-122"/>
                  <a:cs typeface="Consolas" pitchFamily="49" charset="0"/>
                </a:rPr>
                <a:t>j</a:t>
              </a:r>
              <a:r>
                <a:rPr lang="zh-CN" altLang="en-US" sz="1800" smtClean="0">
                  <a:latin typeface="Consolas" pitchFamily="49" charset="0"/>
                  <a:ea typeface="仿宋" pitchFamily="49" charset="-122"/>
                  <a:cs typeface="Consolas" pitchFamily="49" charset="0"/>
                </a:rPr>
                <a:t>元素前有</a:t>
              </a:r>
              <a:r>
                <a:rPr lang="en-US" altLang="zh-CN" sz="1800" i="1" smtClean="0">
                  <a:latin typeface="Consolas" pitchFamily="49" charset="0"/>
                  <a:ea typeface="仿宋" pitchFamily="49" charset="-122"/>
                  <a:cs typeface="Consolas" pitchFamily="49" charset="0"/>
                </a:rPr>
                <a:t>j</a:t>
              </a:r>
              <a:r>
                <a:rPr lang="en-US" altLang="zh-CN" sz="1800" smtClean="0">
                  <a:latin typeface="Consolas" pitchFamily="49" charset="0"/>
                  <a:ea typeface="仿宋" pitchFamily="49" charset="-122"/>
                  <a:cs typeface="Consolas" pitchFamily="49" charset="0"/>
                </a:rPr>
                <a:t>-1</a:t>
              </a:r>
              <a:r>
                <a:rPr lang="zh-CN" altLang="en-US" sz="1800" smtClean="0">
                  <a:latin typeface="Consolas" pitchFamily="49" charset="0"/>
                  <a:ea typeface="仿宋" pitchFamily="49" charset="-122"/>
                  <a:cs typeface="Consolas" pitchFamily="49" charset="0"/>
                </a:rPr>
                <a:t>个元素</a:t>
              </a:r>
              <a:endParaRPr lang="zh-CN" altLang="en-US" sz="1800">
                <a:latin typeface="Consolas" pitchFamily="49" charset="0"/>
                <a:ea typeface="仿宋" pitchFamily="49" charset="-122"/>
                <a:cs typeface="Consolas" pitchFamily="49" charset="0"/>
              </a:endParaRPr>
            </a:p>
          </p:txBody>
        </p:sp>
      </p:grpSp>
      <p:grpSp>
        <p:nvGrpSpPr>
          <p:cNvPr id="4" name="组合 20"/>
          <p:cNvGrpSpPr/>
          <p:nvPr/>
        </p:nvGrpSpPr>
        <p:grpSpPr>
          <a:xfrm>
            <a:off x="1214414" y="2593408"/>
            <a:ext cx="5214974" cy="1012274"/>
            <a:chOff x="1214414" y="3071810"/>
            <a:chExt cx="5214974" cy="1012274"/>
          </a:xfrm>
        </p:grpSpPr>
        <p:sp>
          <p:nvSpPr>
            <p:cNvPr id="9227" name="Text Box 11"/>
            <p:cNvSpPr txBox="1">
              <a:spLocks noChangeArrowheads="1"/>
            </p:cNvSpPr>
            <p:nvPr/>
          </p:nvSpPr>
          <p:spPr bwMode="auto">
            <a:xfrm>
              <a:off x="1214414" y="3714752"/>
              <a:ext cx="5214974" cy="369332"/>
            </a:xfrm>
            <a:prstGeom prst="rect">
              <a:avLst/>
            </a:prstGeom>
            <a:noFill/>
            <a:ln w="38100" algn="ctr">
              <a:noFill/>
              <a:miter lim="800000"/>
              <a:headEnd/>
              <a:tailEnd/>
            </a:ln>
            <a:effectLst/>
          </p:spPr>
          <p:txBody>
            <a:bodyPr wrap="square">
              <a:spAutoFit/>
            </a:bodyPr>
            <a:lstStyle/>
            <a:p>
              <a:pPr algn="l">
                <a:spcBef>
                  <a:spcPct val="50000"/>
                </a:spcBef>
              </a:pPr>
              <a:r>
                <a:rPr lang="zh-CN" altLang="en-US" sz="1800" smtClean="0">
                  <a:latin typeface="Consolas" pitchFamily="49" charset="0"/>
                  <a:ea typeface="楷体" pitchFamily="49" charset="-122"/>
                  <a:cs typeface="Consolas" pitchFamily="49" charset="0"/>
                </a:rPr>
                <a:t>则</a:t>
              </a:r>
              <a:r>
                <a:rPr lang="en-US" altLang="zh-CN" sz="1800" i="1" err="1">
                  <a:latin typeface="Consolas" pitchFamily="49" charset="0"/>
                  <a:ea typeface="楷体" pitchFamily="49" charset="-122"/>
                  <a:cs typeface="Consolas" pitchFamily="49" charset="0"/>
                </a:rPr>
                <a:t>a</a:t>
              </a:r>
              <a:r>
                <a:rPr lang="en-US" altLang="zh-CN" sz="1800" i="1" baseline="-25000" err="1">
                  <a:latin typeface="Consolas" pitchFamily="49" charset="0"/>
                  <a:ea typeface="楷体" pitchFamily="49" charset="-122"/>
                  <a:cs typeface="Consolas" pitchFamily="49" charset="0"/>
                </a:rPr>
                <a:t>i</a:t>
              </a:r>
              <a:r>
                <a:rPr lang="en-US" altLang="zh-CN" sz="1800" baseline="-25000" err="1">
                  <a:latin typeface="Consolas" pitchFamily="49" charset="0"/>
                  <a:ea typeface="楷体" pitchFamily="49" charset="-122"/>
                  <a:cs typeface="Consolas" pitchFamily="49" charset="0"/>
                </a:rPr>
                <a:t>,</a:t>
              </a:r>
              <a:r>
                <a:rPr lang="en-US" altLang="zh-CN" sz="1800" i="1" baseline="-25000" err="1">
                  <a:latin typeface="Consolas" pitchFamily="49" charset="0"/>
                  <a:ea typeface="楷体" pitchFamily="49" charset="-122"/>
                  <a:cs typeface="Consolas" pitchFamily="49" charset="0"/>
                </a:rPr>
                <a:t>j</a:t>
              </a:r>
              <a:r>
                <a:rPr lang="zh-CN" altLang="en-US" sz="1800">
                  <a:latin typeface="Consolas" pitchFamily="49" charset="0"/>
                  <a:ea typeface="楷体" pitchFamily="49" charset="-122"/>
                  <a:cs typeface="Consolas" pitchFamily="49" charset="0"/>
                </a:rPr>
                <a:t>元素前</a:t>
              </a:r>
              <a:r>
                <a:rPr lang="zh-CN" altLang="en-US" sz="1800" smtClean="0">
                  <a:latin typeface="Consolas" pitchFamily="49" charset="0"/>
                  <a:ea typeface="楷体" pitchFamily="49" charset="-122"/>
                  <a:cs typeface="Consolas" pitchFamily="49" charset="0"/>
                </a:rPr>
                <a:t>共有</a:t>
              </a:r>
              <a:r>
                <a:rPr lang="en-US" altLang="zh-CN" sz="1800" i="1" smtClean="0">
                  <a:latin typeface="Consolas" pitchFamily="49" charset="0"/>
                  <a:ea typeface="楷体" pitchFamily="49" charset="-122"/>
                  <a:cs typeface="Consolas" pitchFamily="49" charset="0"/>
                </a:rPr>
                <a:t> </a:t>
              </a:r>
              <a:r>
                <a:rPr lang="en-US" altLang="zh-CN" sz="1800" smtClean="0">
                  <a:latin typeface="Consolas" pitchFamily="49" charset="0"/>
                  <a:ea typeface="楷体" pitchFamily="49" charset="-122"/>
                  <a:cs typeface="Consolas" pitchFamily="49" charset="0"/>
                </a:rPr>
                <a:t>(</a:t>
              </a:r>
              <a:r>
                <a:rPr lang="en-US" altLang="zh-CN" sz="1800" i="1" err="1">
                  <a:latin typeface="Consolas" pitchFamily="49" charset="0"/>
                  <a:ea typeface="楷体" pitchFamily="49" charset="-122"/>
                  <a:cs typeface="Consolas" pitchFamily="49" charset="0"/>
                </a:rPr>
                <a:t>i</a:t>
              </a:r>
              <a:r>
                <a:rPr lang="en-US" altLang="zh-CN" sz="1800">
                  <a:latin typeface="Consolas" pitchFamily="49" charset="0"/>
                  <a:ea typeface="+mj-ea"/>
                  <a:cs typeface="Consolas" pitchFamily="49" charset="0"/>
                </a:rPr>
                <a:t>-</a:t>
              </a:r>
              <a:r>
                <a:rPr lang="en-US" altLang="zh-CN" sz="1800">
                  <a:latin typeface="Consolas" pitchFamily="49" charset="0"/>
                  <a:ea typeface="楷体" pitchFamily="49" charset="-122"/>
                  <a:cs typeface="Consolas" pitchFamily="49" charset="0"/>
                </a:rPr>
                <a:t>1</a:t>
              </a:r>
              <a:r>
                <a:rPr lang="en-US" altLang="zh-CN" sz="1800" smtClean="0">
                  <a:latin typeface="Consolas" pitchFamily="49" charset="0"/>
                  <a:ea typeface="楷体" pitchFamily="49" charset="-122"/>
                  <a:cs typeface="Consolas" pitchFamily="49" charset="0"/>
                </a:rPr>
                <a:t>)×</a:t>
              </a:r>
              <a:r>
                <a:rPr lang="en-US" altLang="zh-CN" sz="1800" i="1" err="1" smtClean="0">
                  <a:latin typeface="Consolas" pitchFamily="49" charset="0"/>
                  <a:ea typeface="楷体" pitchFamily="49" charset="-122"/>
                  <a:cs typeface="Consolas" pitchFamily="49" charset="0"/>
                </a:rPr>
                <a:t>n</a:t>
              </a:r>
              <a:r>
                <a:rPr lang="en-US" altLang="zh-CN" sz="1800" err="1" smtClean="0">
                  <a:latin typeface="Consolas" pitchFamily="49" charset="0"/>
                  <a:ea typeface="楷体" pitchFamily="49" charset="-122"/>
                  <a:cs typeface="Consolas" pitchFamily="49" charset="0"/>
                </a:rPr>
                <a:t>+</a:t>
              </a:r>
              <a:r>
                <a:rPr lang="en-US" altLang="zh-CN" sz="1800" i="1" err="1" smtClean="0">
                  <a:latin typeface="Consolas" pitchFamily="49" charset="0"/>
                  <a:ea typeface="楷体" pitchFamily="49" charset="-122"/>
                  <a:cs typeface="Consolas" pitchFamily="49" charset="0"/>
                </a:rPr>
                <a:t>j</a:t>
              </a:r>
              <a:r>
                <a:rPr lang="en-US" altLang="zh-CN" sz="1800" smtClean="0">
                  <a:latin typeface="Consolas" pitchFamily="49" charset="0"/>
                  <a:ea typeface="+mn-ea"/>
                  <a:cs typeface="Consolas" pitchFamily="49" charset="0"/>
                </a:rPr>
                <a:t>-</a:t>
              </a:r>
              <a:r>
                <a:rPr lang="en-US" altLang="zh-CN" sz="1800" smtClean="0">
                  <a:latin typeface="Consolas" pitchFamily="49" charset="0"/>
                  <a:ea typeface="楷体" pitchFamily="49" charset="-122"/>
                  <a:cs typeface="Consolas" pitchFamily="49" charset="0"/>
                </a:rPr>
                <a:t>1</a:t>
              </a:r>
              <a:r>
                <a:rPr lang="zh-CN" altLang="en-US" sz="1800">
                  <a:latin typeface="Consolas" pitchFamily="49" charset="0"/>
                  <a:ea typeface="楷体" pitchFamily="49" charset="-122"/>
                  <a:cs typeface="Consolas" pitchFamily="49" charset="0"/>
                </a:rPr>
                <a:t>个元素</a:t>
              </a:r>
            </a:p>
          </p:txBody>
        </p:sp>
        <p:sp>
          <p:nvSpPr>
            <p:cNvPr id="16" name="下箭头 15"/>
            <p:cNvSpPr/>
            <p:nvPr/>
          </p:nvSpPr>
          <p:spPr>
            <a:xfrm>
              <a:off x="3393273" y="3071810"/>
              <a:ext cx="285752" cy="500066"/>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grpSp>
        <p:nvGrpSpPr>
          <p:cNvPr id="5" name="组合 21"/>
          <p:cNvGrpSpPr/>
          <p:nvPr/>
        </p:nvGrpSpPr>
        <p:grpSpPr>
          <a:xfrm>
            <a:off x="1000100" y="3786190"/>
            <a:ext cx="5572164" cy="1119054"/>
            <a:chOff x="1000100" y="4264592"/>
            <a:chExt cx="5572164" cy="1119054"/>
          </a:xfrm>
        </p:grpSpPr>
        <p:sp>
          <p:nvSpPr>
            <p:cNvPr id="17" name="Text Box 12"/>
            <p:cNvSpPr txBox="1">
              <a:spLocks noChangeArrowheads="1"/>
            </p:cNvSpPr>
            <p:nvPr/>
          </p:nvSpPr>
          <p:spPr bwMode="auto">
            <a:xfrm>
              <a:off x="1000100" y="4857760"/>
              <a:ext cx="5572164" cy="52588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tIns="108000" bIns="108000">
              <a:spAutoFit/>
            </a:bodyPr>
            <a:lstStyle/>
            <a:p>
              <a:pPr>
                <a:spcBef>
                  <a:spcPct val="50000"/>
                </a:spcBef>
              </a:pPr>
              <a:r>
                <a:rPr kumimoji="1" lang="en-US" altLang="zh-CN" sz="2000">
                  <a:solidFill>
                    <a:srgbClr val="9900FF"/>
                  </a:solidFill>
                  <a:latin typeface="Consolas" pitchFamily="49" charset="0"/>
                  <a:ea typeface="楷体" pitchFamily="49" charset="-122"/>
                  <a:cs typeface="Consolas" pitchFamily="49" charset="0"/>
                </a:rPr>
                <a:t>LOC(</a:t>
              </a:r>
              <a:r>
                <a:rPr kumimoji="1" lang="en-US" altLang="zh-CN" sz="2000" i="1" err="1">
                  <a:solidFill>
                    <a:srgbClr val="9900FF"/>
                  </a:solidFill>
                  <a:latin typeface="Consolas" pitchFamily="49" charset="0"/>
                  <a:ea typeface="楷体" pitchFamily="49" charset="-122"/>
                  <a:cs typeface="Consolas" pitchFamily="49" charset="0"/>
                </a:rPr>
                <a:t>a</a:t>
              </a:r>
              <a:r>
                <a:rPr kumimoji="1" lang="en-US" altLang="zh-CN" sz="2000" i="1" baseline="-25000" err="1">
                  <a:solidFill>
                    <a:srgbClr val="9900FF"/>
                  </a:solidFill>
                  <a:latin typeface="Consolas" pitchFamily="49" charset="0"/>
                  <a:ea typeface="楷体" pitchFamily="49" charset="-122"/>
                  <a:cs typeface="Consolas" pitchFamily="49" charset="0"/>
                </a:rPr>
                <a:t>i,j</a:t>
              </a:r>
              <a:r>
                <a:rPr kumimoji="1" lang="en-US" altLang="zh-CN" sz="2000">
                  <a:solidFill>
                    <a:srgbClr val="9900FF"/>
                  </a:solidFill>
                  <a:latin typeface="Consolas" pitchFamily="49" charset="0"/>
                  <a:ea typeface="楷体" pitchFamily="49" charset="-122"/>
                  <a:cs typeface="Consolas" pitchFamily="49" charset="0"/>
                </a:rPr>
                <a:t>)=LOC(</a:t>
              </a:r>
              <a:r>
                <a:rPr kumimoji="1" lang="en-US" altLang="zh-CN" sz="2000" i="1" err="1">
                  <a:solidFill>
                    <a:srgbClr val="9900FF"/>
                  </a:solidFill>
                  <a:latin typeface="Consolas" pitchFamily="49" charset="0"/>
                  <a:ea typeface="楷体" pitchFamily="49" charset="-122"/>
                  <a:cs typeface="Consolas" pitchFamily="49" charset="0"/>
                </a:rPr>
                <a:t>a</a:t>
              </a:r>
              <a:r>
                <a:rPr kumimoji="1" lang="en-US" altLang="zh-CN" sz="2000" baseline="-25000" err="1">
                  <a:solidFill>
                    <a:srgbClr val="9900FF"/>
                  </a:solidFill>
                  <a:latin typeface="Consolas" pitchFamily="49" charset="0"/>
                  <a:ea typeface="楷体" pitchFamily="49" charset="-122"/>
                  <a:cs typeface="Consolas" pitchFamily="49" charset="0"/>
                </a:rPr>
                <a:t>1,1</a:t>
              </a:r>
              <a:r>
                <a:rPr kumimoji="1" lang="en-US" altLang="zh-CN" sz="2000">
                  <a:solidFill>
                    <a:srgbClr val="9900FF"/>
                  </a:solidFill>
                  <a:latin typeface="Consolas" pitchFamily="49" charset="0"/>
                  <a:ea typeface="楷体" pitchFamily="49" charset="-122"/>
                  <a:cs typeface="Consolas" pitchFamily="49" charset="0"/>
                </a:rPr>
                <a:t>)+[(</a:t>
              </a:r>
              <a:r>
                <a:rPr kumimoji="1" lang="en-US" altLang="zh-CN" sz="2000" i="1" err="1">
                  <a:solidFill>
                    <a:srgbClr val="9900FF"/>
                  </a:solidFill>
                  <a:latin typeface="Consolas" pitchFamily="49" charset="0"/>
                  <a:ea typeface="楷体" pitchFamily="49" charset="-122"/>
                  <a:cs typeface="Consolas" pitchFamily="49" charset="0"/>
                </a:rPr>
                <a:t>i</a:t>
              </a:r>
              <a:r>
                <a:rPr kumimoji="1" lang="en-US" altLang="zh-CN" sz="2000">
                  <a:solidFill>
                    <a:srgbClr val="9900FF"/>
                  </a:solidFill>
                  <a:latin typeface="Consolas" pitchFamily="49" charset="0"/>
                  <a:ea typeface="+mj-ea"/>
                  <a:cs typeface="Consolas" pitchFamily="49" charset="0"/>
                </a:rPr>
                <a:t>-</a:t>
              </a:r>
              <a:r>
                <a:rPr kumimoji="1" lang="en-US" altLang="zh-CN" sz="2000">
                  <a:solidFill>
                    <a:srgbClr val="9900FF"/>
                  </a:solidFill>
                  <a:latin typeface="Consolas" pitchFamily="49" charset="0"/>
                  <a:ea typeface="楷体" pitchFamily="49" charset="-122"/>
                  <a:cs typeface="Consolas" pitchFamily="49" charset="0"/>
                </a:rPr>
                <a:t>1)</a:t>
              </a:r>
              <a:r>
                <a:rPr lang="en-US" altLang="zh-CN" sz="2000">
                  <a:solidFill>
                    <a:srgbClr val="9900FF"/>
                  </a:solidFill>
                  <a:latin typeface="Consolas" pitchFamily="49" charset="0"/>
                  <a:ea typeface="楷体" pitchFamily="49" charset="-122"/>
                  <a:cs typeface="Consolas" pitchFamily="49" charset="0"/>
                </a:rPr>
                <a:t>×</a:t>
              </a:r>
              <a:r>
                <a:rPr kumimoji="1" lang="en-US" altLang="zh-CN" sz="2000" i="1">
                  <a:solidFill>
                    <a:srgbClr val="9900FF"/>
                  </a:solidFill>
                  <a:latin typeface="Consolas" pitchFamily="49" charset="0"/>
                  <a:ea typeface="楷体" pitchFamily="49" charset="-122"/>
                  <a:cs typeface="Consolas" pitchFamily="49" charset="0"/>
                </a:rPr>
                <a:t>n</a:t>
              </a:r>
              <a:r>
                <a:rPr kumimoji="1" lang="en-US" altLang="zh-CN" sz="2000">
                  <a:solidFill>
                    <a:srgbClr val="9900FF"/>
                  </a:solidFill>
                  <a:latin typeface="Consolas" pitchFamily="49" charset="0"/>
                  <a:ea typeface="楷体" pitchFamily="49" charset="-122"/>
                  <a:cs typeface="Consolas" pitchFamily="49" charset="0"/>
                </a:rPr>
                <a:t>+(</a:t>
              </a:r>
              <a:r>
                <a:rPr kumimoji="1" lang="en-US" altLang="zh-CN" sz="2000" i="1">
                  <a:solidFill>
                    <a:srgbClr val="9900FF"/>
                  </a:solidFill>
                  <a:latin typeface="Consolas" pitchFamily="49" charset="0"/>
                  <a:ea typeface="楷体" pitchFamily="49" charset="-122"/>
                  <a:cs typeface="Consolas" pitchFamily="49" charset="0"/>
                </a:rPr>
                <a:t>j</a:t>
              </a:r>
              <a:r>
                <a:rPr kumimoji="1" lang="en-US" altLang="zh-CN" sz="2000">
                  <a:solidFill>
                    <a:srgbClr val="9900FF"/>
                  </a:solidFill>
                  <a:latin typeface="Consolas" pitchFamily="49" charset="0"/>
                  <a:ea typeface="+mj-ea"/>
                  <a:cs typeface="Consolas" pitchFamily="49" charset="0"/>
                </a:rPr>
                <a:t>-</a:t>
              </a:r>
              <a:r>
                <a:rPr kumimoji="1" lang="en-US" altLang="zh-CN" sz="2000">
                  <a:solidFill>
                    <a:srgbClr val="9900FF"/>
                  </a:solidFill>
                  <a:latin typeface="Consolas" pitchFamily="49" charset="0"/>
                  <a:ea typeface="楷体" pitchFamily="49" charset="-122"/>
                  <a:cs typeface="Consolas" pitchFamily="49" charset="0"/>
                </a:rPr>
                <a:t>1</a:t>
              </a:r>
              <a:r>
                <a:rPr kumimoji="1" lang="en-US" altLang="zh-CN" sz="2000" smtClean="0">
                  <a:solidFill>
                    <a:srgbClr val="9900FF"/>
                  </a:solidFill>
                  <a:latin typeface="Consolas" pitchFamily="49" charset="0"/>
                  <a:ea typeface="楷体" pitchFamily="49" charset="-122"/>
                  <a:cs typeface="Consolas" pitchFamily="49" charset="0"/>
                </a:rPr>
                <a:t>)]</a:t>
              </a:r>
              <a:r>
                <a:rPr lang="en-US" altLang="zh-CN" sz="2000" smtClean="0">
                  <a:solidFill>
                    <a:srgbClr val="9900FF"/>
                  </a:solidFill>
                  <a:latin typeface="Consolas" pitchFamily="49" charset="0"/>
                  <a:ea typeface="楷体" pitchFamily="49" charset="-122"/>
                  <a:cs typeface="Consolas" pitchFamily="49" charset="0"/>
                </a:rPr>
                <a:t>×</a:t>
              </a:r>
              <a:r>
                <a:rPr kumimoji="1" lang="en-US" altLang="zh-CN" sz="2000" i="1">
                  <a:solidFill>
                    <a:srgbClr val="9900FF"/>
                  </a:solidFill>
                  <a:latin typeface="Consolas" pitchFamily="49" charset="0"/>
                  <a:ea typeface="楷体" pitchFamily="49" charset="-122"/>
                  <a:cs typeface="Consolas" pitchFamily="49" charset="0"/>
                </a:rPr>
                <a:t>k</a:t>
              </a:r>
            </a:p>
          </p:txBody>
        </p:sp>
        <p:sp>
          <p:nvSpPr>
            <p:cNvPr id="18" name="下箭头 17"/>
            <p:cNvSpPr/>
            <p:nvPr/>
          </p:nvSpPr>
          <p:spPr>
            <a:xfrm>
              <a:off x="3393273" y="4264592"/>
              <a:ext cx="285752" cy="500066"/>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sp>
        <p:nvSpPr>
          <p:cNvPr id="20" name="灯片编号占位符 19"/>
          <p:cNvSpPr>
            <a:spLocks noGrp="1"/>
          </p:cNvSpPr>
          <p:nvPr>
            <p:ph type="sldNum" sz="quarter" idx="12"/>
          </p:nvPr>
        </p:nvSpPr>
        <p:spPr/>
        <p:txBody>
          <a:bodyPr/>
          <a:lstStyle/>
          <a:p>
            <a:fld id="{0B959BAE-FEC3-4F92-8031-993DEB8AE092}" type="slidenum">
              <a:rPr lang="en-US" altLang="zh-CN" smtClean="0"/>
              <a:pPr/>
              <a:t>13</a:t>
            </a:fld>
            <a:r>
              <a:rPr lang="en-US" altLang="zh-CN" smtClean="0"/>
              <a:t>/82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611188" y="857232"/>
            <a:ext cx="7461274" cy="396904"/>
          </a:xfrm>
          <a:prstGeom prst="rect">
            <a:avLst/>
          </a:prstGeom>
          <a:noFill/>
          <a:ln w="9525">
            <a:noFill/>
            <a:miter lim="800000"/>
            <a:headEnd/>
            <a:tailEnd/>
          </a:ln>
          <a:effectLst/>
        </p:spPr>
        <p:txBody>
          <a:bodyPr wrap="square">
            <a:spAutoFit/>
          </a:bodyPr>
          <a:lstStyle/>
          <a:p>
            <a:pPr algn="just">
              <a:lnSpc>
                <a:spcPct val="120000"/>
              </a:lnSpc>
              <a:spcBef>
                <a:spcPct val="50000"/>
              </a:spcBef>
            </a:pPr>
            <a:r>
              <a:rPr kumimoji="1" lang="zh-CN" altLang="en-US" sz="1800" smtClean="0">
                <a:latin typeface="Consolas" pitchFamily="49" charset="0"/>
                <a:ea typeface="楷体" pitchFamily="49" charset="-122"/>
                <a:cs typeface="Consolas" pitchFamily="49" charset="0"/>
              </a:rPr>
              <a:t>同理</a:t>
            </a:r>
            <a:r>
              <a:rPr kumimoji="1" lang="zh-CN" altLang="en-US" sz="1800">
                <a:latin typeface="Consolas" pitchFamily="49" charset="0"/>
                <a:ea typeface="楷体" pitchFamily="49" charset="-122"/>
                <a:cs typeface="Consolas" pitchFamily="49" charset="0"/>
              </a:rPr>
              <a:t>可推出在</a:t>
            </a:r>
            <a:r>
              <a:rPr kumimoji="1" lang="zh-CN" altLang="en-US" sz="1800">
                <a:solidFill>
                  <a:srgbClr val="FF0000"/>
                </a:solidFill>
                <a:latin typeface="Consolas" pitchFamily="49" charset="0"/>
                <a:ea typeface="楷体" pitchFamily="49" charset="-122"/>
                <a:cs typeface="Consolas" pitchFamily="49" charset="0"/>
              </a:rPr>
              <a:t>以列序为主序</a:t>
            </a:r>
            <a:r>
              <a:rPr kumimoji="1" lang="zh-CN" altLang="en-US" sz="1800">
                <a:latin typeface="Consolas" pitchFamily="49" charset="0"/>
                <a:ea typeface="楷体" pitchFamily="49" charset="-122"/>
                <a:cs typeface="Consolas" pitchFamily="49" charset="0"/>
              </a:rPr>
              <a:t>的计算机系统中</a:t>
            </a:r>
            <a:r>
              <a:rPr kumimoji="1" lang="zh-CN" altLang="en-US" sz="1800" smtClean="0">
                <a:latin typeface="Consolas" pitchFamily="49" charset="0"/>
                <a:ea typeface="楷体" pitchFamily="49" charset="-122"/>
                <a:cs typeface="Consolas" pitchFamily="49" charset="0"/>
              </a:rPr>
              <a:t>有）：</a:t>
            </a:r>
            <a:r>
              <a:rPr kumimoji="1" lang="zh-CN" altLang="en-US" sz="1800" smtClean="0">
                <a:solidFill>
                  <a:srgbClr val="9900FF"/>
                </a:solidFill>
                <a:latin typeface="Consolas" pitchFamily="49" charset="0"/>
                <a:ea typeface="楷体" pitchFamily="49" charset="-122"/>
                <a:cs typeface="Consolas" pitchFamily="49" charset="0"/>
              </a:rPr>
              <a:t>        </a:t>
            </a:r>
            <a:endParaRPr kumimoji="1" lang="en-US" altLang="zh-CN" sz="1800">
              <a:solidFill>
                <a:srgbClr val="9900FF"/>
              </a:solidFill>
              <a:latin typeface="Consolas" pitchFamily="49" charset="0"/>
              <a:ea typeface="楷体" pitchFamily="49" charset="-122"/>
              <a:cs typeface="Consolas" pitchFamily="49" charset="0"/>
            </a:endParaRPr>
          </a:p>
        </p:txBody>
      </p:sp>
      <p:sp>
        <p:nvSpPr>
          <p:cNvPr id="9" name="Text Box 10"/>
          <p:cNvSpPr txBox="1">
            <a:spLocks noChangeArrowheads="1"/>
          </p:cNvSpPr>
          <p:nvPr/>
        </p:nvSpPr>
        <p:spPr bwMode="auto">
          <a:xfrm>
            <a:off x="466726" y="285728"/>
            <a:ext cx="4176712" cy="400110"/>
          </a:xfrm>
          <a:prstGeom prst="rect">
            <a:avLst/>
          </a:prstGeom>
          <a:noFill/>
          <a:ln w="38100" algn="ctr">
            <a:noFill/>
            <a:miter lim="800000"/>
            <a:headEnd/>
            <a:tailEnd/>
          </a:ln>
          <a:effectLst/>
        </p:spPr>
        <p:txBody>
          <a:bodyPr wrap="square">
            <a:spAutoFit/>
          </a:bodyPr>
          <a:lstStyle/>
          <a:p>
            <a:pPr algn="l">
              <a:spcBef>
                <a:spcPct val="50000"/>
              </a:spcBef>
            </a:pPr>
            <a:r>
              <a:rPr kumimoji="1" lang="zh-CN" altLang="en-US" sz="2000" smtClean="0">
                <a:solidFill>
                  <a:srgbClr val="FF0000"/>
                </a:solidFill>
                <a:latin typeface="Consolas" pitchFamily="49" charset="0"/>
                <a:ea typeface="华文中宋" pitchFamily="2" charset="-122"/>
                <a:cs typeface="Consolas" pitchFamily="49" charset="0"/>
                <a:sym typeface="Wingdings"/>
              </a:rPr>
              <a:t> </a:t>
            </a:r>
            <a:r>
              <a:rPr kumimoji="1" lang="zh-CN" altLang="en-US" sz="2000" smtClean="0">
                <a:solidFill>
                  <a:srgbClr val="FF0000"/>
                </a:solidFill>
                <a:latin typeface="Consolas" pitchFamily="49" charset="0"/>
                <a:ea typeface="华文中宋" pitchFamily="2" charset="-122"/>
                <a:cs typeface="Consolas" pitchFamily="49" charset="0"/>
              </a:rPr>
              <a:t>以列序</a:t>
            </a:r>
            <a:r>
              <a:rPr kumimoji="1" lang="zh-CN" altLang="en-US" sz="2000">
                <a:solidFill>
                  <a:srgbClr val="FF0000"/>
                </a:solidFill>
                <a:latin typeface="Consolas" pitchFamily="49" charset="0"/>
                <a:ea typeface="华文中宋" pitchFamily="2" charset="-122"/>
                <a:cs typeface="Consolas" pitchFamily="49" charset="0"/>
              </a:rPr>
              <a:t>为主序的存储</a:t>
            </a:r>
            <a:r>
              <a:rPr kumimoji="1" lang="zh-CN" altLang="en-US" sz="2000" smtClean="0">
                <a:solidFill>
                  <a:srgbClr val="FF0000"/>
                </a:solidFill>
                <a:latin typeface="Consolas" pitchFamily="49" charset="0"/>
                <a:ea typeface="华文中宋" pitchFamily="2" charset="-122"/>
                <a:cs typeface="Consolas" pitchFamily="49" charset="0"/>
              </a:rPr>
              <a:t>方式</a:t>
            </a:r>
            <a:endParaRPr kumimoji="1" lang="zh-CN" altLang="en-US" sz="2000">
              <a:solidFill>
                <a:srgbClr val="FF0000"/>
              </a:solidFill>
              <a:latin typeface="Consolas" pitchFamily="49" charset="0"/>
              <a:ea typeface="华文中宋" pitchFamily="2" charset="-122"/>
              <a:cs typeface="Consolas" pitchFamily="49" charset="0"/>
            </a:endParaRPr>
          </a:p>
        </p:txBody>
      </p:sp>
      <p:sp>
        <p:nvSpPr>
          <p:cNvPr id="10" name="TextBox 9"/>
          <p:cNvSpPr txBox="1"/>
          <p:nvPr/>
        </p:nvSpPr>
        <p:spPr>
          <a:xfrm>
            <a:off x="1500166" y="1571612"/>
            <a:ext cx="5786478" cy="598589"/>
          </a:xfrm>
          <a:prstGeom prst="rect">
            <a:avLst/>
          </a:prstGeom>
        </p:spPr>
        <p:style>
          <a:lnRef idx="1">
            <a:schemeClr val="accent5"/>
          </a:lnRef>
          <a:fillRef idx="2">
            <a:schemeClr val="accent5"/>
          </a:fillRef>
          <a:effectRef idx="1">
            <a:schemeClr val="accent5"/>
          </a:effectRef>
          <a:fontRef idx="minor">
            <a:schemeClr val="dk1"/>
          </a:fontRef>
        </p:style>
        <p:txBody>
          <a:bodyPr wrap="square" tIns="144000" bIns="144000" rtlCol="0">
            <a:spAutoFit/>
          </a:bodyPr>
          <a:lstStyle/>
          <a:p>
            <a:r>
              <a:rPr kumimoji="1" lang="en-US" altLang="zh-CN" sz="2000" smtClean="0">
                <a:solidFill>
                  <a:srgbClr val="9900FF"/>
                </a:solidFill>
                <a:latin typeface="Consolas" pitchFamily="49" charset="0"/>
                <a:ea typeface="楷体" pitchFamily="49" charset="-122"/>
                <a:cs typeface="Consolas" pitchFamily="49" charset="0"/>
              </a:rPr>
              <a:t>LOC(</a:t>
            </a:r>
            <a:r>
              <a:rPr kumimoji="1" lang="en-US" altLang="zh-CN" sz="2000" i="1" smtClean="0">
                <a:solidFill>
                  <a:srgbClr val="9900FF"/>
                </a:solidFill>
                <a:latin typeface="Consolas" pitchFamily="49" charset="0"/>
                <a:ea typeface="楷体" pitchFamily="49" charset="-122"/>
                <a:cs typeface="Consolas" pitchFamily="49" charset="0"/>
              </a:rPr>
              <a:t>a</a:t>
            </a:r>
            <a:r>
              <a:rPr kumimoji="1" lang="en-US" altLang="zh-CN" sz="2000" i="1" baseline="-30000" smtClean="0">
                <a:solidFill>
                  <a:srgbClr val="9900FF"/>
                </a:solidFill>
                <a:latin typeface="Consolas" pitchFamily="49" charset="0"/>
                <a:ea typeface="楷体" pitchFamily="49" charset="-122"/>
                <a:cs typeface="Consolas" pitchFamily="49" charset="0"/>
              </a:rPr>
              <a:t>i,j</a:t>
            </a:r>
            <a:r>
              <a:rPr kumimoji="1" lang="en-US" altLang="zh-CN" sz="2000" smtClean="0">
                <a:solidFill>
                  <a:srgbClr val="9900FF"/>
                </a:solidFill>
                <a:latin typeface="Consolas" pitchFamily="49" charset="0"/>
                <a:ea typeface="楷体" pitchFamily="49" charset="-122"/>
                <a:cs typeface="Consolas" pitchFamily="49" charset="0"/>
              </a:rPr>
              <a:t>)=LOC(</a:t>
            </a:r>
            <a:r>
              <a:rPr kumimoji="1" lang="en-US" altLang="zh-CN" sz="2000" i="1" smtClean="0">
                <a:solidFill>
                  <a:srgbClr val="9900FF"/>
                </a:solidFill>
                <a:latin typeface="Consolas" pitchFamily="49" charset="0"/>
                <a:ea typeface="楷体" pitchFamily="49" charset="-122"/>
                <a:cs typeface="Consolas" pitchFamily="49" charset="0"/>
              </a:rPr>
              <a:t>a</a:t>
            </a:r>
            <a:r>
              <a:rPr kumimoji="1" lang="en-US" altLang="zh-CN" sz="2000" baseline="-30000" smtClean="0">
                <a:solidFill>
                  <a:srgbClr val="9900FF"/>
                </a:solidFill>
                <a:latin typeface="Consolas" pitchFamily="49" charset="0"/>
                <a:ea typeface="楷体" pitchFamily="49" charset="-122"/>
                <a:cs typeface="Consolas" pitchFamily="49" charset="0"/>
              </a:rPr>
              <a:t>1,1</a:t>
            </a:r>
            <a:r>
              <a:rPr kumimoji="1" lang="en-US" altLang="zh-CN" sz="2000" smtClean="0">
                <a:solidFill>
                  <a:srgbClr val="9900FF"/>
                </a:solidFill>
                <a:latin typeface="Consolas" pitchFamily="49" charset="0"/>
                <a:ea typeface="楷体" pitchFamily="49" charset="-122"/>
                <a:cs typeface="Consolas" pitchFamily="49" charset="0"/>
              </a:rPr>
              <a:t>)+[(</a:t>
            </a:r>
            <a:r>
              <a:rPr kumimoji="1" lang="en-US" altLang="zh-CN" sz="2000" i="1" smtClean="0">
                <a:solidFill>
                  <a:srgbClr val="9900FF"/>
                </a:solidFill>
                <a:latin typeface="Consolas" pitchFamily="49" charset="0"/>
                <a:ea typeface="楷体" pitchFamily="49" charset="-122"/>
                <a:cs typeface="Consolas" pitchFamily="49" charset="0"/>
              </a:rPr>
              <a:t>j</a:t>
            </a:r>
            <a:r>
              <a:rPr kumimoji="1" lang="en-US" altLang="zh-CN" sz="2000" smtClean="0">
                <a:solidFill>
                  <a:srgbClr val="9900FF"/>
                </a:solidFill>
                <a:latin typeface="Consolas" pitchFamily="49" charset="0"/>
                <a:cs typeface="Consolas" pitchFamily="49" charset="0"/>
              </a:rPr>
              <a:t>-</a:t>
            </a:r>
            <a:r>
              <a:rPr kumimoji="1" lang="en-US" altLang="zh-CN" sz="2000" smtClean="0">
                <a:solidFill>
                  <a:srgbClr val="9900FF"/>
                </a:solidFill>
                <a:latin typeface="Consolas" pitchFamily="49" charset="0"/>
                <a:ea typeface="楷体" pitchFamily="49" charset="-122"/>
                <a:cs typeface="Consolas" pitchFamily="49" charset="0"/>
              </a:rPr>
              <a:t>1)</a:t>
            </a:r>
            <a:r>
              <a:rPr lang="en-US" altLang="zh-CN" sz="2000" smtClean="0">
                <a:solidFill>
                  <a:srgbClr val="9900FF"/>
                </a:solidFill>
                <a:latin typeface="Consolas" pitchFamily="49" charset="0"/>
                <a:ea typeface="楷体" pitchFamily="49" charset="-122"/>
                <a:cs typeface="Consolas" pitchFamily="49" charset="0"/>
              </a:rPr>
              <a:t>×</a:t>
            </a:r>
            <a:r>
              <a:rPr kumimoji="1" lang="en-US" altLang="zh-CN" sz="2000" i="1" smtClean="0">
                <a:solidFill>
                  <a:srgbClr val="9900FF"/>
                </a:solidFill>
                <a:latin typeface="Consolas" pitchFamily="49" charset="0"/>
                <a:ea typeface="楷体" pitchFamily="49" charset="-122"/>
                <a:cs typeface="Consolas" pitchFamily="49" charset="0"/>
              </a:rPr>
              <a:t>m</a:t>
            </a:r>
            <a:r>
              <a:rPr kumimoji="1" lang="en-US" altLang="zh-CN" sz="2000" smtClean="0">
                <a:solidFill>
                  <a:srgbClr val="9900FF"/>
                </a:solidFill>
                <a:latin typeface="Consolas" pitchFamily="49" charset="0"/>
                <a:ea typeface="楷体" pitchFamily="49" charset="-122"/>
                <a:cs typeface="Consolas" pitchFamily="49" charset="0"/>
              </a:rPr>
              <a:t>+(</a:t>
            </a:r>
            <a:r>
              <a:rPr kumimoji="1" lang="en-US" altLang="zh-CN" sz="2000" i="1" smtClean="0">
                <a:solidFill>
                  <a:srgbClr val="9900FF"/>
                </a:solidFill>
                <a:latin typeface="Consolas" pitchFamily="49" charset="0"/>
                <a:ea typeface="楷体" pitchFamily="49" charset="-122"/>
                <a:cs typeface="Consolas" pitchFamily="49" charset="0"/>
              </a:rPr>
              <a:t>i</a:t>
            </a:r>
            <a:r>
              <a:rPr kumimoji="1" lang="en-US" altLang="zh-CN" sz="2000" smtClean="0">
                <a:solidFill>
                  <a:srgbClr val="9900FF"/>
                </a:solidFill>
                <a:latin typeface="Consolas" pitchFamily="49" charset="0"/>
                <a:cs typeface="Consolas" pitchFamily="49" charset="0"/>
              </a:rPr>
              <a:t>-</a:t>
            </a:r>
            <a:r>
              <a:rPr kumimoji="1" lang="en-US" altLang="zh-CN" sz="2000" smtClean="0">
                <a:solidFill>
                  <a:srgbClr val="9900FF"/>
                </a:solidFill>
                <a:latin typeface="Consolas" pitchFamily="49" charset="0"/>
                <a:ea typeface="楷体" pitchFamily="49" charset="-122"/>
                <a:cs typeface="Consolas" pitchFamily="49" charset="0"/>
              </a:rPr>
              <a:t>1)]</a:t>
            </a:r>
            <a:r>
              <a:rPr lang="en-US" altLang="zh-CN" sz="2000" smtClean="0">
                <a:solidFill>
                  <a:srgbClr val="9900FF"/>
                </a:solidFill>
                <a:latin typeface="Consolas" pitchFamily="49" charset="0"/>
                <a:ea typeface="楷体" pitchFamily="49" charset="-122"/>
                <a:cs typeface="Consolas" pitchFamily="49" charset="0"/>
              </a:rPr>
              <a:t>×</a:t>
            </a:r>
            <a:r>
              <a:rPr kumimoji="1" lang="en-US" altLang="zh-CN" sz="2000" i="1" smtClean="0">
                <a:solidFill>
                  <a:srgbClr val="9900FF"/>
                </a:solidFill>
                <a:latin typeface="Consolas" pitchFamily="49" charset="0"/>
                <a:ea typeface="楷体" pitchFamily="49" charset="-122"/>
                <a:cs typeface="Consolas" pitchFamily="49" charset="0"/>
              </a:rPr>
              <a:t>k</a:t>
            </a:r>
            <a:endParaRPr lang="zh-CN" altLang="en-US" sz="2000">
              <a:latin typeface="Consolas" pitchFamily="49" charset="0"/>
              <a:cs typeface="Consolas" pitchFamily="49" charset="0"/>
            </a:endParaRPr>
          </a:p>
        </p:txBody>
      </p:sp>
      <p:grpSp>
        <p:nvGrpSpPr>
          <p:cNvPr id="2" name="组合 11"/>
          <p:cNvGrpSpPr/>
          <p:nvPr/>
        </p:nvGrpSpPr>
        <p:grpSpPr>
          <a:xfrm>
            <a:off x="755650" y="2357430"/>
            <a:ext cx="7388250" cy="1973277"/>
            <a:chOff x="755650" y="2357430"/>
            <a:chExt cx="7388250" cy="1973277"/>
          </a:xfrm>
        </p:grpSpPr>
        <p:sp>
          <p:nvSpPr>
            <p:cNvPr id="10243" name="Text Box 3"/>
            <p:cNvSpPr txBox="1">
              <a:spLocks noChangeArrowheads="1"/>
            </p:cNvSpPr>
            <p:nvPr/>
          </p:nvSpPr>
          <p:spPr bwMode="auto">
            <a:xfrm>
              <a:off x="755650" y="2895897"/>
              <a:ext cx="7388250" cy="369332"/>
            </a:xfrm>
            <a:prstGeom prst="rect">
              <a:avLst/>
            </a:prstGeom>
            <a:noFill/>
            <a:ln w="38100" algn="ctr">
              <a:noFill/>
              <a:miter lim="800000"/>
              <a:headEnd/>
              <a:tailEnd/>
            </a:ln>
            <a:effectLst/>
          </p:spPr>
          <p:txBody>
            <a:bodyPr wrap="square">
              <a:spAutoFit/>
            </a:bodyPr>
            <a:lstStyle/>
            <a:p>
              <a:pPr algn="l">
                <a:spcBef>
                  <a:spcPct val="50000"/>
                </a:spcBef>
              </a:pPr>
              <a:r>
                <a:rPr lang="zh-CN" altLang="en-US" sz="1800" smtClean="0">
                  <a:latin typeface="Consolas" pitchFamily="49" charset="0"/>
                  <a:ea typeface="方正启体简体" pitchFamily="65" charset="-122"/>
                  <a:cs typeface="Consolas" pitchFamily="49" charset="0"/>
                </a:rPr>
                <a:t>二维数组</a:t>
              </a:r>
              <a:r>
                <a:rPr lang="zh-CN" altLang="en-US" sz="1800">
                  <a:latin typeface="Consolas" pitchFamily="49" charset="0"/>
                  <a:ea typeface="方正启体简体" pitchFamily="65" charset="-122"/>
                  <a:cs typeface="Consolas" pitchFamily="49" charset="0"/>
                </a:rPr>
                <a:t>采用顺序存储结构时</a:t>
              </a:r>
              <a:r>
                <a:rPr lang="zh-CN" altLang="en-US" sz="1800" smtClean="0">
                  <a:latin typeface="Consolas" pitchFamily="49" charset="0"/>
                  <a:ea typeface="方正启体简体" pitchFamily="65" charset="-122"/>
                  <a:cs typeface="Consolas" pitchFamily="49" charset="0"/>
                </a:rPr>
                <a:t>，也</a:t>
              </a:r>
              <a:r>
                <a:rPr lang="zh-CN" altLang="en-US" sz="1800" smtClean="0">
                  <a:solidFill>
                    <a:srgbClr val="9900FF"/>
                  </a:solidFill>
                  <a:latin typeface="Consolas" pitchFamily="49" charset="0"/>
                  <a:ea typeface="方正启体简体" pitchFamily="65" charset="-122"/>
                  <a:cs typeface="Consolas" pitchFamily="49" charset="0"/>
                </a:rPr>
                <a:t>具有</a:t>
              </a:r>
              <a:r>
                <a:rPr lang="zh-CN" altLang="en-US" sz="1800">
                  <a:solidFill>
                    <a:srgbClr val="9900FF"/>
                  </a:solidFill>
                  <a:latin typeface="Consolas" pitchFamily="49" charset="0"/>
                  <a:ea typeface="方正启体简体" pitchFamily="65" charset="-122"/>
                  <a:cs typeface="Consolas" pitchFamily="49" charset="0"/>
                </a:rPr>
                <a:t>随机存取特性</a:t>
              </a:r>
              <a:r>
                <a:rPr lang="zh-CN" altLang="en-US" sz="1800">
                  <a:latin typeface="Consolas" pitchFamily="49" charset="0"/>
                  <a:ea typeface="方正启体简体" pitchFamily="65" charset="-122"/>
                  <a:cs typeface="Consolas" pitchFamily="49" charset="0"/>
                </a:rPr>
                <a:t>。</a:t>
              </a:r>
            </a:p>
          </p:txBody>
        </p:sp>
        <p:grpSp>
          <p:nvGrpSpPr>
            <p:cNvPr id="3" name="Group 6"/>
            <p:cNvGrpSpPr>
              <a:grpSpLocks/>
            </p:cNvGrpSpPr>
            <p:nvPr/>
          </p:nvGrpSpPr>
          <p:grpSpPr bwMode="auto">
            <a:xfrm>
              <a:off x="3429013" y="3357569"/>
              <a:ext cx="4006850" cy="973138"/>
              <a:chOff x="2201" y="2385"/>
              <a:chExt cx="2524" cy="613"/>
            </a:xfrm>
          </p:grpSpPr>
          <p:sp>
            <p:nvSpPr>
              <p:cNvPr id="10244" name="Line 4"/>
              <p:cNvSpPr>
                <a:spLocks noChangeShapeType="1"/>
              </p:cNvSpPr>
              <p:nvPr/>
            </p:nvSpPr>
            <p:spPr bwMode="auto">
              <a:xfrm flipV="1">
                <a:off x="3416" y="2385"/>
                <a:ext cx="0" cy="227"/>
              </a:xfrm>
              <a:prstGeom prst="line">
                <a:avLst/>
              </a:prstGeom>
              <a:noFill/>
              <a:ln w="57150">
                <a:solidFill>
                  <a:srgbClr val="00B050"/>
                </a:solidFill>
                <a:round/>
                <a:headEnd/>
                <a:tailEnd type="triangle" w="med" len="med"/>
              </a:ln>
              <a:effectLst/>
            </p:spPr>
            <p:txBody>
              <a:bodyPr wrap="none"/>
              <a:lstStyle/>
              <a:p>
                <a:endParaRPr lang="zh-CN" altLang="en-US">
                  <a:latin typeface="Consolas" pitchFamily="49" charset="0"/>
                  <a:ea typeface="楷体" pitchFamily="49" charset="-122"/>
                  <a:cs typeface="Consolas" pitchFamily="49" charset="0"/>
                </a:endParaRPr>
              </a:p>
            </p:txBody>
          </p:sp>
          <p:sp>
            <p:nvSpPr>
              <p:cNvPr id="10245" name="Text Box 5"/>
              <p:cNvSpPr txBox="1">
                <a:spLocks noChangeArrowheads="1"/>
              </p:cNvSpPr>
              <p:nvPr/>
            </p:nvSpPr>
            <p:spPr bwMode="auto">
              <a:xfrm>
                <a:off x="2201" y="2591"/>
                <a:ext cx="2524" cy="407"/>
              </a:xfrm>
              <a:prstGeom prst="rect">
                <a:avLst/>
              </a:prstGeom>
              <a:noFill/>
              <a:ln w="38100" algn="ctr">
                <a:noFill/>
                <a:miter lim="800000"/>
                <a:headEnd/>
                <a:tailEnd/>
              </a:ln>
              <a:effectLst/>
            </p:spPr>
            <p:txBody>
              <a:bodyPr wrap="square">
                <a:spAutoFit/>
              </a:bodyPr>
              <a:lstStyle/>
              <a:p>
                <a:pPr>
                  <a:spcBef>
                    <a:spcPct val="50000"/>
                  </a:spcBef>
                </a:pPr>
                <a:r>
                  <a:rPr lang="zh-CN" altLang="en-US" sz="1800">
                    <a:latin typeface="Consolas" pitchFamily="49" charset="0"/>
                    <a:ea typeface="仿宋" pitchFamily="49" charset="-122"/>
                    <a:cs typeface="Consolas" pitchFamily="49" charset="0"/>
                  </a:rPr>
                  <a:t>是指给定序</a:t>
                </a:r>
                <a:r>
                  <a:rPr lang="zh-CN" altLang="en-US" sz="1800" smtClean="0">
                    <a:latin typeface="Consolas" pitchFamily="49" charset="0"/>
                    <a:ea typeface="仿宋" pitchFamily="49" charset="-122"/>
                    <a:cs typeface="Consolas" pitchFamily="49" charset="0"/>
                  </a:rPr>
                  <a:t>号（</a:t>
                </a:r>
                <a:r>
                  <a:rPr lang="en-US" altLang="zh-CN" sz="1800" i="1" smtClean="0">
                    <a:latin typeface="Consolas" pitchFamily="49" charset="0"/>
                    <a:ea typeface="仿宋" pitchFamily="49" charset="-122"/>
                    <a:cs typeface="Consolas" pitchFamily="49" charset="0"/>
                  </a:rPr>
                  <a:t>i</a:t>
                </a:r>
                <a:r>
                  <a:rPr lang="en-US" altLang="zh-CN" sz="1800" smtClean="0">
                    <a:latin typeface="Consolas" pitchFamily="49" charset="0"/>
                    <a:ea typeface="仿宋" pitchFamily="49" charset="-122"/>
                    <a:cs typeface="Consolas" pitchFamily="49" charset="0"/>
                  </a:rPr>
                  <a:t>,</a:t>
                </a:r>
                <a:r>
                  <a:rPr lang="en-US" altLang="zh-CN" sz="1800" i="1" smtClean="0">
                    <a:latin typeface="Consolas" pitchFamily="49" charset="0"/>
                    <a:ea typeface="仿宋" pitchFamily="49" charset="-122"/>
                    <a:cs typeface="Consolas" pitchFamily="49" charset="0"/>
                  </a:rPr>
                  <a:t>j</a:t>
                </a:r>
                <a:r>
                  <a:rPr lang="zh-CN" altLang="en-US" sz="1800" smtClean="0">
                    <a:latin typeface="Consolas" pitchFamily="49" charset="0"/>
                    <a:ea typeface="仿宋" pitchFamily="49" charset="-122"/>
                    <a:cs typeface="Consolas" pitchFamily="49" charset="0"/>
                  </a:rPr>
                  <a:t>），</a:t>
                </a:r>
                <a:r>
                  <a:rPr lang="zh-CN" altLang="en-US" sz="1800">
                    <a:latin typeface="Consolas" pitchFamily="49" charset="0"/>
                    <a:ea typeface="仿宋" pitchFamily="49" charset="-122"/>
                    <a:cs typeface="Consolas" pitchFamily="49" charset="0"/>
                  </a:rPr>
                  <a:t>可以</a:t>
                </a:r>
                <a:r>
                  <a:rPr lang="zh-CN" altLang="en-US" sz="1800" smtClean="0">
                    <a:latin typeface="Consolas" pitchFamily="49" charset="0"/>
                    <a:ea typeface="仿宋" pitchFamily="49" charset="-122"/>
                    <a:cs typeface="Consolas" pitchFamily="49" charset="0"/>
                  </a:rPr>
                  <a:t>在</a:t>
                </a:r>
                <a:r>
                  <a:rPr lang="en-US" altLang="zh-CN" sz="1800" smtClean="0">
                    <a:latin typeface="Consolas" pitchFamily="49" charset="0"/>
                    <a:ea typeface="仿宋" pitchFamily="49" charset="-122"/>
                    <a:cs typeface="Consolas" pitchFamily="49" charset="0"/>
                  </a:rPr>
                  <a:t>O(1</a:t>
                </a:r>
                <a:r>
                  <a:rPr lang="en-US" altLang="zh-CN" sz="1800">
                    <a:latin typeface="Consolas" pitchFamily="49" charset="0"/>
                    <a:ea typeface="仿宋" pitchFamily="49" charset="-122"/>
                    <a:cs typeface="Consolas" pitchFamily="49" charset="0"/>
                  </a:rPr>
                  <a:t>)</a:t>
                </a:r>
                <a:r>
                  <a:rPr lang="zh-CN" altLang="en-US" sz="1800">
                    <a:latin typeface="Consolas" pitchFamily="49" charset="0"/>
                    <a:ea typeface="仿宋" pitchFamily="49" charset="-122"/>
                    <a:cs typeface="Consolas" pitchFamily="49" charset="0"/>
                  </a:rPr>
                  <a:t>的时间内找到相应的</a:t>
                </a:r>
                <a:r>
                  <a:rPr lang="zh-CN" altLang="en-US" sz="1800" smtClean="0">
                    <a:latin typeface="Consolas" pitchFamily="49" charset="0"/>
                    <a:ea typeface="仿宋" pitchFamily="49" charset="-122"/>
                    <a:cs typeface="Consolas" pitchFamily="49" charset="0"/>
                  </a:rPr>
                  <a:t>元素值。</a:t>
                </a:r>
                <a:endParaRPr lang="zh-CN" altLang="en-US" sz="1800">
                  <a:latin typeface="Consolas" pitchFamily="49" charset="0"/>
                  <a:ea typeface="仿宋" pitchFamily="49" charset="-122"/>
                  <a:cs typeface="Consolas" pitchFamily="49" charset="0"/>
                </a:endParaRPr>
              </a:p>
            </p:txBody>
          </p:sp>
        </p:grpSp>
        <p:sp>
          <p:nvSpPr>
            <p:cNvPr id="11" name="下箭头 10"/>
            <p:cNvSpPr/>
            <p:nvPr/>
          </p:nvSpPr>
          <p:spPr>
            <a:xfrm>
              <a:off x="3786182" y="2357430"/>
              <a:ext cx="285752" cy="500066"/>
            </a:xfrm>
            <a:prstGeom prst="downArrow">
              <a:avLst/>
            </a:prstGeom>
            <a:ln>
              <a:tailEnd type="none"/>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grpSp>
        <p:nvGrpSpPr>
          <p:cNvPr id="4" name="组合 13"/>
          <p:cNvGrpSpPr/>
          <p:nvPr/>
        </p:nvGrpSpPr>
        <p:grpSpPr>
          <a:xfrm>
            <a:off x="1214414" y="4714884"/>
            <a:ext cx="6643734" cy="642942"/>
            <a:chOff x="1214414" y="4714884"/>
            <a:chExt cx="6643734" cy="642942"/>
          </a:xfrm>
        </p:grpSpPr>
        <p:sp>
          <p:nvSpPr>
            <p:cNvPr id="7" name="TextBox 6"/>
            <p:cNvSpPr txBox="1"/>
            <p:nvPr/>
          </p:nvSpPr>
          <p:spPr>
            <a:xfrm>
              <a:off x="1500166" y="4929198"/>
              <a:ext cx="6357982" cy="400110"/>
            </a:xfrm>
            <a:prstGeom prst="rect">
              <a:avLst/>
            </a:prstGeom>
            <a:noFill/>
          </p:spPr>
          <p:txBody>
            <a:bodyPr wrap="square" rtlCol="0">
              <a:spAutoFit/>
            </a:bodyPr>
            <a:lstStyle/>
            <a:p>
              <a:pPr algn="l"/>
              <a:r>
                <a:rPr kumimoji="1" lang="zh-CN" altLang="en-US" sz="2000" smtClean="0">
                  <a:solidFill>
                    <a:srgbClr val="FF00FF"/>
                  </a:solidFill>
                  <a:latin typeface="Consolas" pitchFamily="49" charset="0"/>
                  <a:ea typeface="方正启体简体" pitchFamily="65" charset="-122"/>
                  <a:cs typeface="Consolas" pitchFamily="49" charset="0"/>
                </a:rPr>
                <a:t> 多维数组采用顺序存储时具有随机存储特性。</a:t>
              </a:r>
              <a:endParaRPr lang="zh-CN" altLang="en-US" sz="2000">
                <a:solidFill>
                  <a:srgbClr val="FF00FF"/>
                </a:solidFill>
                <a:latin typeface="Consolas" pitchFamily="49" charset="0"/>
                <a:ea typeface="方正启体简体" pitchFamily="65" charset="-122"/>
                <a:cs typeface="Consolas" pitchFamily="49" charset="0"/>
              </a:endParaRPr>
            </a:p>
          </p:txBody>
        </p:sp>
        <p:pic>
          <p:nvPicPr>
            <p:cNvPr id="13" name="Picture 2" descr="节能灯泡"/>
            <p:cNvPicPr>
              <a:picLocks noChangeAspect="1" noChangeArrowheads="1"/>
            </p:cNvPicPr>
            <p:nvPr/>
          </p:nvPicPr>
          <p:blipFill>
            <a:blip r:embed="rId2" cstate="print"/>
            <a:srcRect l="23592" t="8272" r="16447" b="2959"/>
            <a:stretch>
              <a:fillRect/>
            </a:stretch>
          </p:blipFill>
          <p:spPr bwMode="auto">
            <a:xfrm>
              <a:off x="1214414" y="4714884"/>
              <a:ext cx="434556" cy="642942"/>
            </a:xfrm>
            <a:prstGeom prst="rect">
              <a:avLst/>
            </a:prstGeom>
            <a:noFill/>
            <a:ln w="9525">
              <a:noFill/>
              <a:miter lim="800000"/>
              <a:headEnd/>
              <a:tailEnd/>
            </a:ln>
          </p:spPr>
        </p:pic>
      </p:grpSp>
      <p:sp>
        <p:nvSpPr>
          <p:cNvPr id="16" name="灯片编号占位符 15"/>
          <p:cNvSpPr>
            <a:spLocks noGrp="1"/>
          </p:cNvSpPr>
          <p:nvPr>
            <p:ph type="sldNum" sz="quarter" idx="12"/>
          </p:nvPr>
        </p:nvSpPr>
        <p:spPr/>
        <p:txBody>
          <a:bodyPr/>
          <a:lstStyle/>
          <a:p>
            <a:fld id="{0B959BAE-FEC3-4F92-8031-993DEB8AE092}" type="slidenum">
              <a:rPr lang="en-US" altLang="zh-CN" smtClean="0"/>
              <a:pPr/>
              <a:t>14</a:t>
            </a:fld>
            <a:r>
              <a:rPr lang="en-US" altLang="zh-CN" smtClean="0"/>
              <a:t>/82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descr="蓝色面巾纸"/>
          <p:cNvSpPr txBox="1">
            <a:spLocks noChangeArrowheads="1"/>
          </p:cNvSpPr>
          <p:nvPr/>
        </p:nvSpPr>
        <p:spPr bwMode="auto">
          <a:xfrm>
            <a:off x="323850" y="476250"/>
            <a:ext cx="4605340" cy="588605"/>
          </a:xfrm>
          <a:prstGeom prst="rect">
            <a:avLst/>
          </a:prstGeom>
          <a:blipFill dpi="0" rotWithShape="1">
            <a:blip r:embed="rId3" cstate="print"/>
            <a:srcRect/>
            <a:tile tx="0" ty="0" sx="100000" sy="100000" flip="none" algn="tl"/>
          </a:blip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tIns="72000" bIns="72000">
            <a:spAutoFit/>
          </a:bodyPr>
          <a:lstStyle/>
          <a:p>
            <a:pPr>
              <a:lnSpc>
                <a:spcPct val="120000"/>
              </a:lnSpc>
              <a:spcBef>
                <a:spcPct val="50000"/>
              </a:spcBef>
            </a:pPr>
            <a:r>
              <a:rPr kumimoji="1" lang="en-US" altLang="zh-CN">
                <a:solidFill>
                  <a:srgbClr val="FF3300"/>
                </a:solidFill>
                <a:latin typeface="Consolas" pitchFamily="49" charset="0"/>
                <a:ea typeface="方正细珊瑚简体" pitchFamily="65" charset="-122"/>
                <a:cs typeface="Consolas" pitchFamily="49" charset="0"/>
              </a:rPr>
              <a:t>6.1.3 </a:t>
            </a:r>
            <a:r>
              <a:rPr kumimoji="1" lang="en-US" altLang="zh-CN" smtClean="0">
                <a:solidFill>
                  <a:srgbClr val="FF3300"/>
                </a:solidFill>
                <a:latin typeface="Consolas" pitchFamily="49" charset="0"/>
                <a:ea typeface="方正细珊瑚简体" pitchFamily="65" charset="-122"/>
                <a:cs typeface="Consolas" pitchFamily="49" charset="0"/>
              </a:rPr>
              <a:t> </a:t>
            </a:r>
            <a:r>
              <a:rPr kumimoji="1" lang="zh-CN" altLang="en-US">
                <a:solidFill>
                  <a:srgbClr val="FF3300"/>
                </a:solidFill>
                <a:latin typeface="Consolas" pitchFamily="49" charset="0"/>
                <a:ea typeface="方正细珊瑚简体" pitchFamily="65" charset="-122"/>
                <a:cs typeface="Consolas" pitchFamily="49" charset="0"/>
              </a:rPr>
              <a:t>特殊矩阵的压缩存储       </a:t>
            </a:r>
          </a:p>
        </p:txBody>
      </p:sp>
      <p:sp>
        <p:nvSpPr>
          <p:cNvPr id="11267" name="Text Box 3"/>
          <p:cNvSpPr txBox="1">
            <a:spLocks noChangeArrowheads="1"/>
          </p:cNvSpPr>
          <p:nvPr/>
        </p:nvSpPr>
        <p:spPr bwMode="auto">
          <a:xfrm>
            <a:off x="714348" y="1643050"/>
            <a:ext cx="5889638" cy="2282035"/>
          </a:xfrm>
          <a:prstGeom prst="rect">
            <a:avLst/>
          </a:prstGeom>
          <a:noFill/>
          <a:ln w="9525">
            <a:noFill/>
            <a:miter lim="800000"/>
            <a:headEnd/>
            <a:tailEnd/>
          </a:ln>
          <a:effectLst/>
        </p:spPr>
        <p:txBody>
          <a:bodyPr wrap="square">
            <a:spAutoFit/>
          </a:bodyPr>
          <a:lstStyle/>
          <a:p>
            <a:pPr algn="l">
              <a:lnSpc>
                <a:spcPts val="2500"/>
              </a:lnSpc>
              <a:spcBef>
                <a:spcPts val="1200"/>
              </a:spcBef>
            </a:pPr>
            <a:r>
              <a:rPr kumimoji="1" lang="zh-CN" altLang="en-US" sz="1800">
                <a:ea typeface="楷体" pitchFamily="49" charset="-122"/>
                <a:cs typeface="Times New Roman" pitchFamily="18" charset="0"/>
              </a:rPr>
              <a:t>特殊矩阵的主要形式有：</a:t>
            </a:r>
          </a:p>
          <a:p>
            <a:pPr algn="l">
              <a:lnSpc>
                <a:spcPts val="2500"/>
              </a:lnSpc>
              <a:spcBef>
                <a:spcPts val="1200"/>
              </a:spcBef>
            </a:pPr>
            <a:r>
              <a:rPr kumimoji="1" lang="zh-CN" altLang="en-US" sz="1800">
                <a:solidFill>
                  <a:srgbClr val="FF0000"/>
                </a:solidFill>
                <a:latin typeface="Consolas" pitchFamily="49" charset="0"/>
                <a:ea typeface="华文中宋" pitchFamily="2" charset="-122"/>
                <a:cs typeface="Consolas" pitchFamily="49" charset="0"/>
              </a:rPr>
              <a:t>（</a:t>
            </a:r>
            <a:r>
              <a:rPr kumimoji="1" lang="en-US" altLang="zh-CN" sz="1800">
                <a:solidFill>
                  <a:srgbClr val="FF0000"/>
                </a:solidFill>
                <a:latin typeface="Consolas" pitchFamily="49" charset="0"/>
                <a:ea typeface="华文中宋" pitchFamily="2" charset="-122"/>
                <a:cs typeface="Consolas" pitchFamily="49" charset="0"/>
              </a:rPr>
              <a:t>1</a:t>
            </a:r>
            <a:r>
              <a:rPr kumimoji="1" lang="zh-CN" altLang="en-US" sz="1800">
                <a:solidFill>
                  <a:srgbClr val="FF0000"/>
                </a:solidFill>
                <a:latin typeface="Consolas" pitchFamily="49" charset="0"/>
                <a:ea typeface="华文中宋" pitchFamily="2" charset="-122"/>
                <a:cs typeface="Consolas" pitchFamily="49" charset="0"/>
              </a:rPr>
              <a:t>）对称矩阵</a:t>
            </a:r>
          </a:p>
          <a:p>
            <a:pPr algn="l">
              <a:lnSpc>
                <a:spcPts val="2500"/>
              </a:lnSpc>
              <a:spcBef>
                <a:spcPts val="1200"/>
              </a:spcBef>
            </a:pPr>
            <a:r>
              <a:rPr kumimoji="1" lang="zh-CN" altLang="en-US" sz="1800">
                <a:solidFill>
                  <a:srgbClr val="FF0000"/>
                </a:solidFill>
                <a:latin typeface="Consolas" pitchFamily="49" charset="0"/>
                <a:ea typeface="华文中宋" pitchFamily="2" charset="-122"/>
                <a:cs typeface="Consolas" pitchFamily="49" charset="0"/>
              </a:rPr>
              <a:t>（</a:t>
            </a:r>
            <a:r>
              <a:rPr kumimoji="1" lang="en-US" altLang="zh-CN" sz="1800">
                <a:solidFill>
                  <a:srgbClr val="FF0000"/>
                </a:solidFill>
                <a:latin typeface="Consolas" pitchFamily="49" charset="0"/>
                <a:ea typeface="华文中宋" pitchFamily="2" charset="-122"/>
                <a:cs typeface="Consolas" pitchFamily="49" charset="0"/>
              </a:rPr>
              <a:t>2</a:t>
            </a:r>
            <a:r>
              <a:rPr kumimoji="1" lang="zh-CN" altLang="en-US" sz="1800">
                <a:solidFill>
                  <a:srgbClr val="FF0000"/>
                </a:solidFill>
                <a:latin typeface="Consolas" pitchFamily="49" charset="0"/>
                <a:ea typeface="华文中宋" pitchFamily="2" charset="-122"/>
                <a:cs typeface="Consolas" pitchFamily="49" charset="0"/>
              </a:rPr>
              <a:t>）上三角矩阵／下三角矩阵</a:t>
            </a:r>
          </a:p>
          <a:p>
            <a:pPr algn="l">
              <a:lnSpc>
                <a:spcPts val="2500"/>
              </a:lnSpc>
              <a:spcBef>
                <a:spcPts val="1200"/>
              </a:spcBef>
            </a:pPr>
            <a:r>
              <a:rPr kumimoji="1" lang="zh-CN" altLang="en-US" sz="1800">
                <a:solidFill>
                  <a:srgbClr val="FF0000"/>
                </a:solidFill>
                <a:latin typeface="Consolas" pitchFamily="49" charset="0"/>
                <a:ea typeface="华文中宋" pitchFamily="2" charset="-122"/>
                <a:cs typeface="Consolas" pitchFamily="49" charset="0"/>
              </a:rPr>
              <a:t>（</a:t>
            </a:r>
            <a:r>
              <a:rPr kumimoji="1" lang="en-US" altLang="zh-CN" sz="1800">
                <a:solidFill>
                  <a:srgbClr val="FF0000"/>
                </a:solidFill>
                <a:latin typeface="Consolas" pitchFamily="49" charset="0"/>
                <a:ea typeface="华文中宋" pitchFamily="2" charset="-122"/>
                <a:cs typeface="Consolas" pitchFamily="49" charset="0"/>
              </a:rPr>
              <a:t>3</a:t>
            </a:r>
            <a:r>
              <a:rPr kumimoji="1" lang="zh-CN" altLang="en-US" sz="1800">
                <a:solidFill>
                  <a:srgbClr val="FF0000"/>
                </a:solidFill>
                <a:latin typeface="Consolas" pitchFamily="49" charset="0"/>
                <a:ea typeface="华文中宋" pitchFamily="2" charset="-122"/>
                <a:cs typeface="Consolas" pitchFamily="49" charset="0"/>
              </a:rPr>
              <a:t>）对角矩阵</a:t>
            </a:r>
          </a:p>
          <a:p>
            <a:pPr algn="l">
              <a:lnSpc>
                <a:spcPts val="2500"/>
              </a:lnSpc>
              <a:spcBef>
                <a:spcPts val="1200"/>
              </a:spcBef>
            </a:pPr>
            <a:r>
              <a:rPr kumimoji="1" lang="zh-CN" altLang="en-US" sz="1800">
                <a:ea typeface="楷体" pitchFamily="49" charset="-122"/>
                <a:cs typeface="Times New Roman" pitchFamily="18" charset="0"/>
              </a:rPr>
              <a:t>它们都是方阵，即行数和列数相同。</a:t>
            </a:r>
            <a:endParaRPr lang="zh-CN" altLang="en-US" sz="1800">
              <a:ea typeface="楷体" pitchFamily="49" charset="-122"/>
              <a:cs typeface="Times New Roman" pitchFamily="18" charset="0"/>
            </a:endParaRPr>
          </a:p>
        </p:txBody>
      </p:sp>
      <p:sp>
        <p:nvSpPr>
          <p:cNvPr id="6" name="灯片编号占位符 5"/>
          <p:cNvSpPr>
            <a:spLocks noGrp="1"/>
          </p:cNvSpPr>
          <p:nvPr>
            <p:ph type="sldNum" sz="quarter" idx="12"/>
          </p:nvPr>
        </p:nvSpPr>
        <p:spPr/>
        <p:txBody>
          <a:bodyPr/>
          <a:lstStyle/>
          <a:p>
            <a:fld id="{0B959BAE-FEC3-4F92-8031-993DEB8AE092}" type="slidenum">
              <a:rPr lang="en-US" altLang="zh-CN" smtClean="0"/>
              <a:pPr/>
              <a:t>15</a:t>
            </a:fld>
            <a:r>
              <a:rPr lang="en-US" altLang="zh-CN" smtClean="0"/>
              <a:t>/82</a:t>
            </a:r>
            <a:endParaRPr lang="en-US" altLang="zh-C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1714480" y="357166"/>
            <a:ext cx="3214710" cy="430887"/>
          </a:xfrm>
          <a:prstGeom prst="rect">
            <a:avLst/>
          </a:prstGeom>
          <a:solidFill>
            <a:srgbClr val="9900FF"/>
          </a:solidFill>
          <a:ln w="9525">
            <a:noFill/>
            <a:miter lim="800000"/>
            <a:headEnd/>
            <a:tailEnd/>
          </a:ln>
          <a:effectLst/>
        </p:spPr>
        <p:txBody>
          <a:bodyPr wrap="square">
            <a:spAutoFit/>
          </a:bodyPr>
          <a:lstStyle/>
          <a:p>
            <a:pPr>
              <a:spcBef>
                <a:spcPct val="50000"/>
              </a:spcBef>
            </a:pPr>
            <a:r>
              <a:rPr kumimoji="1" lang="zh-CN" altLang="en-US" sz="2200" smtClean="0">
                <a:solidFill>
                  <a:schemeClr val="bg1"/>
                </a:solidFill>
                <a:latin typeface="华文中宋" pitchFamily="2" charset="-122"/>
                <a:ea typeface="华文中宋" pitchFamily="2" charset="-122"/>
                <a:cs typeface="Consolas" pitchFamily="49" charset="0"/>
              </a:rPr>
              <a:t>对称矩阵</a:t>
            </a:r>
            <a:r>
              <a:rPr kumimoji="1" lang="zh-CN" altLang="en-US" sz="2200">
                <a:solidFill>
                  <a:schemeClr val="bg1"/>
                </a:solidFill>
                <a:latin typeface="华文中宋" pitchFamily="2" charset="-122"/>
                <a:ea typeface="华文中宋" pitchFamily="2" charset="-122"/>
                <a:cs typeface="Consolas" pitchFamily="49" charset="0"/>
              </a:rPr>
              <a:t>的压缩存储</a:t>
            </a:r>
            <a:r>
              <a:rPr kumimoji="1" lang="zh-CN" altLang="en-US" sz="2200">
                <a:solidFill>
                  <a:srgbClr val="FF3300"/>
                </a:solidFill>
                <a:latin typeface="华文中宋" pitchFamily="2" charset="-122"/>
                <a:ea typeface="华文中宋" pitchFamily="2" charset="-122"/>
                <a:cs typeface="Consolas" pitchFamily="49" charset="0"/>
              </a:rPr>
              <a:t>     </a:t>
            </a:r>
          </a:p>
        </p:txBody>
      </p:sp>
      <p:sp>
        <p:nvSpPr>
          <p:cNvPr id="12291" name="Text Box 3"/>
          <p:cNvSpPr txBox="1">
            <a:spLocks noChangeArrowheads="1"/>
          </p:cNvSpPr>
          <p:nvPr/>
        </p:nvSpPr>
        <p:spPr bwMode="auto">
          <a:xfrm>
            <a:off x="177801" y="1240681"/>
            <a:ext cx="8894793" cy="923330"/>
          </a:xfrm>
          <a:prstGeom prst="rect">
            <a:avLst/>
          </a:prstGeom>
          <a:noFill/>
          <a:ln w="9525">
            <a:noFill/>
            <a:miter lim="800000"/>
            <a:headEnd/>
            <a:tailEnd/>
          </a:ln>
          <a:effectLst/>
        </p:spPr>
        <p:txBody>
          <a:bodyPr wrap="square">
            <a:spAutoFit/>
          </a:bodyPr>
          <a:lstStyle/>
          <a:p>
            <a:pPr algn="l">
              <a:lnSpc>
                <a:spcPct val="150000"/>
              </a:lnSpc>
            </a:pPr>
            <a:r>
              <a:rPr kumimoji="1" lang="zh-CN" altLang="en-US" sz="1800">
                <a:solidFill>
                  <a:srgbClr val="FF3300"/>
                </a:solidFill>
                <a:latin typeface="Consolas" pitchFamily="49" charset="0"/>
                <a:ea typeface="楷体" pitchFamily="49" charset="-122"/>
                <a:cs typeface="Consolas" pitchFamily="49" charset="0"/>
              </a:rPr>
              <a:t>　</a:t>
            </a:r>
            <a:r>
              <a:rPr kumimoji="1" lang="zh-CN" altLang="en-US" sz="1800">
                <a:latin typeface="Consolas" pitchFamily="49" charset="0"/>
                <a:ea typeface="楷体" pitchFamily="49" charset="-122"/>
                <a:cs typeface="Consolas" pitchFamily="49" charset="0"/>
              </a:rPr>
              <a:t>　若一个</a:t>
            </a:r>
            <a:r>
              <a:rPr kumimoji="1" lang="en-US" altLang="zh-CN" sz="1800" i="1">
                <a:latin typeface="Consolas" pitchFamily="49" charset="0"/>
                <a:ea typeface="楷体" pitchFamily="49" charset="-122"/>
                <a:cs typeface="Consolas" pitchFamily="49" charset="0"/>
              </a:rPr>
              <a:t>n</a:t>
            </a:r>
            <a:r>
              <a:rPr kumimoji="1" lang="zh-CN" altLang="en-US" sz="1800">
                <a:latin typeface="Consolas" pitchFamily="49" charset="0"/>
                <a:ea typeface="楷体" pitchFamily="49" charset="-122"/>
                <a:cs typeface="Consolas" pitchFamily="49" charset="0"/>
              </a:rPr>
              <a:t>阶方阵</a:t>
            </a:r>
            <a:r>
              <a:rPr kumimoji="1" lang="en-US" altLang="zh-CN" sz="1800" i="1">
                <a:latin typeface="Consolas" pitchFamily="49" charset="0"/>
                <a:ea typeface="楷体" pitchFamily="49" charset="-122"/>
                <a:cs typeface="Consolas" pitchFamily="49" charset="0"/>
              </a:rPr>
              <a:t>A</a:t>
            </a:r>
            <a:r>
              <a:rPr kumimoji="1" lang="en-US" altLang="zh-CN" sz="1800">
                <a:latin typeface="Consolas" pitchFamily="49" charset="0"/>
                <a:ea typeface="楷体" pitchFamily="49" charset="-122"/>
                <a:cs typeface="Consolas" pitchFamily="49" charset="0"/>
              </a:rPr>
              <a:t>[</a:t>
            </a:r>
            <a:r>
              <a:rPr kumimoji="1" lang="en-US" altLang="zh-CN" sz="1800" i="1">
                <a:latin typeface="Consolas" pitchFamily="49" charset="0"/>
                <a:ea typeface="楷体" pitchFamily="49" charset="-122"/>
                <a:cs typeface="Consolas" pitchFamily="49" charset="0"/>
              </a:rPr>
              <a:t>n</a:t>
            </a:r>
            <a:r>
              <a:rPr kumimoji="1" lang="en-US" altLang="zh-CN" sz="1800">
                <a:latin typeface="Consolas" pitchFamily="49" charset="0"/>
                <a:ea typeface="楷体" pitchFamily="49" charset="-122"/>
                <a:cs typeface="Consolas" pitchFamily="49" charset="0"/>
              </a:rPr>
              <a:t>][</a:t>
            </a:r>
            <a:r>
              <a:rPr kumimoji="1" lang="en-US" altLang="zh-CN" sz="1800" i="1">
                <a:latin typeface="Consolas" pitchFamily="49" charset="0"/>
                <a:ea typeface="楷体" pitchFamily="49" charset="-122"/>
                <a:cs typeface="Consolas" pitchFamily="49" charset="0"/>
              </a:rPr>
              <a:t>n</a:t>
            </a:r>
            <a:r>
              <a:rPr kumimoji="1" lang="en-US" altLang="zh-CN" sz="1800">
                <a:latin typeface="Consolas" pitchFamily="49" charset="0"/>
                <a:ea typeface="楷体" pitchFamily="49" charset="-122"/>
                <a:cs typeface="Consolas" pitchFamily="49" charset="0"/>
              </a:rPr>
              <a:t>]</a:t>
            </a:r>
            <a:r>
              <a:rPr kumimoji="1" lang="zh-CN" altLang="en-US" sz="1800">
                <a:latin typeface="Consolas" pitchFamily="49" charset="0"/>
                <a:ea typeface="楷体" pitchFamily="49" charset="-122"/>
                <a:cs typeface="Consolas" pitchFamily="49" charset="0"/>
              </a:rPr>
              <a:t>中的元素满足</a:t>
            </a:r>
            <a:r>
              <a:rPr kumimoji="1" lang="en-US" altLang="zh-CN" sz="1800" i="1" err="1">
                <a:solidFill>
                  <a:srgbClr val="FF0000"/>
                </a:solidFill>
                <a:latin typeface="Consolas" pitchFamily="49" charset="0"/>
                <a:ea typeface="楷体" pitchFamily="49" charset="-122"/>
                <a:cs typeface="Consolas" pitchFamily="49" charset="0"/>
              </a:rPr>
              <a:t>a</a:t>
            </a:r>
            <a:r>
              <a:rPr kumimoji="1" lang="en-US" altLang="zh-CN" sz="1800" i="1" baseline="-25000" err="1">
                <a:solidFill>
                  <a:srgbClr val="FF0000"/>
                </a:solidFill>
                <a:latin typeface="Consolas" pitchFamily="49" charset="0"/>
                <a:ea typeface="楷体" pitchFamily="49" charset="-122"/>
                <a:cs typeface="Consolas" pitchFamily="49" charset="0"/>
              </a:rPr>
              <a:t>i,j</a:t>
            </a:r>
            <a:r>
              <a:rPr kumimoji="1" lang="en-US" altLang="zh-CN" sz="1800">
                <a:solidFill>
                  <a:srgbClr val="FF0000"/>
                </a:solidFill>
                <a:latin typeface="Consolas" pitchFamily="49" charset="0"/>
                <a:ea typeface="楷体" pitchFamily="49" charset="-122"/>
                <a:cs typeface="Consolas" pitchFamily="49" charset="0"/>
              </a:rPr>
              <a:t>=</a:t>
            </a:r>
            <a:r>
              <a:rPr kumimoji="1" lang="en-US" altLang="zh-CN" sz="1800" i="1" err="1">
                <a:solidFill>
                  <a:srgbClr val="FF0000"/>
                </a:solidFill>
                <a:latin typeface="Consolas" pitchFamily="49" charset="0"/>
                <a:ea typeface="楷体" pitchFamily="49" charset="-122"/>
                <a:cs typeface="Consolas" pitchFamily="49" charset="0"/>
              </a:rPr>
              <a:t>a</a:t>
            </a:r>
            <a:r>
              <a:rPr kumimoji="1" lang="en-US" altLang="zh-CN" sz="1800" i="1" baseline="-25000" err="1">
                <a:solidFill>
                  <a:srgbClr val="FF0000"/>
                </a:solidFill>
                <a:latin typeface="Consolas" pitchFamily="49" charset="0"/>
                <a:ea typeface="楷体" pitchFamily="49" charset="-122"/>
                <a:cs typeface="Consolas" pitchFamily="49" charset="0"/>
              </a:rPr>
              <a:t>j,i</a:t>
            </a:r>
            <a:r>
              <a:rPr kumimoji="1" lang="zh-CN" altLang="en-US" sz="1800">
                <a:latin typeface="Consolas" pitchFamily="49" charset="0"/>
                <a:ea typeface="楷体" pitchFamily="49" charset="-122"/>
                <a:cs typeface="Consolas" pitchFamily="49" charset="0"/>
              </a:rPr>
              <a:t>（</a:t>
            </a:r>
            <a:r>
              <a:rPr kumimoji="1" lang="en-US" altLang="zh-CN" sz="1800" err="1">
                <a:latin typeface="Consolas" pitchFamily="49" charset="0"/>
                <a:ea typeface="楷体" pitchFamily="49" charset="-122"/>
                <a:cs typeface="Consolas" pitchFamily="49" charset="0"/>
              </a:rPr>
              <a:t>0</a:t>
            </a:r>
            <a:r>
              <a:rPr kumimoji="1" lang="en-US" altLang="zh-CN" sz="1800" err="1">
                <a:latin typeface="宋体" pitchFamily="2" charset="-122"/>
                <a:ea typeface="宋体" pitchFamily="2" charset="-122"/>
                <a:cs typeface="Consolas" pitchFamily="49" charset="0"/>
              </a:rPr>
              <a:t>≤</a:t>
            </a:r>
            <a:r>
              <a:rPr kumimoji="1" lang="en-US" altLang="zh-CN" sz="1800" i="1" err="1">
                <a:latin typeface="Consolas" pitchFamily="49" charset="0"/>
                <a:ea typeface="楷体" pitchFamily="49" charset="-122"/>
                <a:cs typeface="Consolas" pitchFamily="49" charset="0"/>
              </a:rPr>
              <a:t>i</a:t>
            </a:r>
            <a:r>
              <a:rPr kumimoji="1" lang="zh-CN" altLang="en-US" sz="1800">
                <a:latin typeface="Consolas" pitchFamily="49" charset="0"/>
                <a:ea typeface="楷体" pitchFamily="49" charset="-122"/>
                <a:cs typeface="Consolas" pitchFamily="49" charset="0"/>
              </a:rPr>
              <a:t>，</a:t>
            </a:r>
            <a:r>
              <a:rPr kumimoji="1" lang="en-US" altLang="zh-CN" sz="1800" i="1" err="1">
                <a:latin typeface="Consolas" pitchFamily="49" charset="0"/>
                <a:ea typeface="楷体" pitchFamily="49" charset="-122"/>
                <a:cs typeface="Consolas" pitchFamily="49" charset="0"/>
              </a:rPr>
              <a:t>j</a:t>
            </a:r>
            <a:r>
              <a:rPr kumimoji="1" lang="en-US" altLang="zh-CN" sz="1800" err="1">
                <a:latin typeface="宋体" pitchFamily="2" charset="-122"/>
                <a:ea typeface="宋体" pitchFamily="2" charset="-122"/>
                <a:cs typeface="Consolas" pitchFamily="49" charset="0"/>
              </a:rPr>
              <a:t>≤</a:t>
            </a:r>
            <a:r>
              <a:rPr kumimoji="1" lang="en-US" altLang="zh-CN" sz="1800" i="1" err="1">
                <a:latin typeface="Consolas" pitchFamily="49" charset="0"/>
                <a:ea typeface="楷体" pitchFamily="49" charset="-122"/>
                <a:cs typeface="Consolas" pitchFamily="49" charset="0"/>
              </a:rPr>
              <a:t>n</a:t>
            </a:r>
            <a:r>
              <a:rPr kumimoji="1" lang="en-US" altLang="zh-CN" sz="1800">
                <a:latin typeface="Consolas" pitchFamily="49" charset="0"/>
                <a:ea typeface="+mn-ea"/>
                <a:cs typeface="Consolas" pitchFamily="49" charset="0"/>
              </a:rPr>
              <a:t>-</a:t>
            </a:r>
            <a:r>
              <a:rPr kumimoji="1" lang="en-US" altLang="zh-CN" sz="1800">
                <a:latin typeface="Consolas" pitchFamily="49" charset="0"/>
                <a:ea typeface="楷体" pitchFamily="49" charset="-122"/>
                <a:cs typeface="Consolas" pitchFamily="49" charset="0"/>
              </a:rPr>
              <a:t>1</a:t>
            </a:r>
            <a:r>
              <a:rPr kumimoji="1" lang="zh-CN" altLang="en-US" sz="1800">
                <a:latin typeface="Consolas" pitchFamily="49" charset="0"/>
                <a:ea typeface="楷体" pitchFamily="49" charset="-122"/>
                <a:cs typeface="Consolas" pitchFamily="49" charset="0"/>
              </a:rPr>
              <a:t>），则称其为</a:t>
            </a:r>
            <a:r>
              <a:rPr kumimoji="1" lang="en-US" altLang="zh-CN" sz="1800" i="1">
                <a:latin typeface="Consolas" pitchFamily="49" charset="0"/>
                <a:ea typeface="楷体" pitchFamily="49" charset="-122"/>
                <a:cs typeface="Consolas" pitchFamily="49" charset="0"/>
              </a:rPr>
              <a:t>n</a:t>
            </a:r>
            <a:r>
              <a:rPr kumimoji="1" lang="zh-CN" altLang="en-US" sz="1800">
                <a:latin typeface="Consolas" pitchFamily="49" charset="0"/>
                <a:ea typeface="楷体" pitchFamily="49" charset="-122"/>
                <a:cs typeface="Consolas" pitchFamily="49" charset="0"/>
              </a:rPr>
              <a:t>阶</a:t>
            </a:r>
            <a:r>
              <a:rPr kumimoji="1" lang="zh-CN" altLang="en-US" sz="1800">
                <a:solidFill>
                  <a:srgbClr val="FF0000"/>
                </a:solidFill>
                <a:latin typeface="方正启体简体" pitchFamily="65" charset="-122"/>
                <a:ea typeface="方正启体简体" pitchFamily="65" charset="-122"/>
                <a:cs typeface="Consolas" pitchFamily="49" charset="0"/>
              </a:rPr>
              <a:t>对称矩阵</a:t>
            </a:r>
            <a:r>
              <a:rPr kumimoji="1" lang="zh-CN" altLang="en-US" sz="1800" smtClean="0">
                <a:latin typeface="Consolas" pitchFamily="49" charset="0"/>
                <a:ea typeface="楷体" pitchFamily="49" charset="-122"/>
                <a:cs typeface="Consolas" pitchFamily="49" charset="0"/>
              </a:rPr>
              <a:t>。</a:t>
            </a:r>
            <a:endParaRPr kumimoji="1" lang="zh-CN" altLang="en-US" sz="1800">
              <a:latin typeface="Consolas" pitchFamily="49" charset="0"/>
              <a:ea typeface="楷体" pitchFamily="49" charset="-122"/>
              <a:cs typeface="Consolas" pitchFamily="49" charset="0"/>
            </a:endParaRPr>
          </a:p>
        </p:txBody>
      </p:sp>
      <p:grpSp>
        <p:nvGrpSpPr>
          <p:cNvPr id="2" name="组合 16"/>
          <p:cNvGrpSpPr/>
          <p:nvPr/>
        </p:nvGrpSpPr>
        <p:grpSpPr>
          <a:xfrm>
            <a:off x="3267104" y="2873387"/>
            <a:ext cx="4968875" cy="2343756"/>
            <a:chOff x="2843213" y="2578092"/>
            <a:chExt cx="4968875" cy="2343756"/>
          </a:xfrm>
        </p:grpSpPr>
        <p:sp>
          <p:nvSpPr>
            <p:cNvPr id="12293" name="Line 5"/>
            <p:cNvSpPr>
              <a:spLocks noChangeShapeType="1"/>
            </p:cNvSpPr>
            <p:nvPr/>
          </p:nvSpPr>
          <p:spPr bwMode="auto">
            <a:xfrm>
              <a:off x="2843213" y="2578092"/>
              <a:ext cx="2728919" cy="1708163"/>
            </a:xfrm>
            <a:prstGeom prst="line">
              <a:avLst/>
            </a:prstGeom>
            <a:noFill/>
            <a:ln w="38100">
              <a:solidFill>
                <a:srgbClr val="00CC00"/>
              </a:solidFill>
              <a:miter lim="800000"/>
              <a:headEnd/>
              <a:tailEnd/>
            </a:ln>
            <a:effectLst/>
          </p:spPr>
          <p:txBody>
            <a:bodyPr wrap="none"/>
            <a:lstStyle/>
            <a:p>
              <a:endParaRPr lang="zh-CN" altLang="en-US">
                <a:latin typeface="Consolas" pitchFamily="49" charset="0"/>
                <a:cs typeface="Consolas" pitchFamily="49" charset="0"/>
              </a:endParaRPr>
            </a:p>
          </p:txBody>
        </p:sp>
        <p:sp>
          <p:nvSpPr>
            <p:cNvPr id="12294" name="Text Box 6"/>
            <p:cNvSpPr txBox="1">
              <a:spLocks noChangeArrowheads="1"/>
            </p:cNvSpPr>
            <p:nvPr/>
          </p:nvSpPr>
          <p:spPr bwMode="auto">
            <a:xfrm>
              <a:off x="5580063" y="4137018"/>
              <a:ext cx="2232025" cy="784830"/>
            </a:xfrm>
            <a:prstGeom prst="rect">
              <a:avLst/>
            </a:prstGeom>
            <a:noFill/>
            <a:ln w="9525">
              <a:noFill/>
              <a:miter lim="800000"/>
              <a:headEnd/>
              <a:tailEnd/>
            </a:ln>
            <a:effectLst/>
          </p:spPr>
          <p:txBody>
            <a:bodyPr>
              <a:spAutoFit/>
            </a:bodyPr>
            <a:lstStyle/>
            <a:p>
              <a:pPr>
                <a:spcBef>
                  <a:spcPct val="50000"/>
                </a:spcBef>
              </a:pPr>
              <a:r>
                <a:rPr lang="en-US" altLang="zh-CN" sz="1800" i="1" err="1">
                  <a:latin typeface="Consolas" pitchFamily="49" charset="0"/>
                  <a:ea typeface="仿宋" pitchFamily="49" charset="-122"/>
                  <a:cs typeface="Consolas" pitchFamily="49" charset="0"/>
                </a:rPr>
                <a:t>a</a:t>
              </a:r>
              <a:r>
                <a:rPr lang="en-US" altLang="zh-CN" sz="1800" i="1" baseline="-25000" err="1">
                  <a:latin typeface="Consolas" pitchFamily="49" charset="0"/>
                  <a:ea typeface="仿宋" pitchFamily="49" charset="-122"/>
                  <a:cs typeface="Consolas" pitchFamily="49" charset="0"/>
                </a:rPr>
                <a:t>i,i</a:t>
              </a:r>
              <a:r>
                <a:rPr lang="zh-CN" altLang="en-US" sz="1800">
                  <a:latin typeface="Consolas" pitchFamily="49" charset="0"/>
                  <a:ea typeface="仿宋" pitchFamily="49" charset="-122"/>
                  <a:cs typeface="Consolas" pitchFamily="49" charset="0"/>
                </a:rPr>
                <a:t>（</a:t>
              </a:r>
              <a:r>
                <a:rPr lang="en-US" altLang="zh-CN" sz="1800" err="1">
                  <a:latin typeface="Consolas" pitchFamily="49" charset="0"/>
                  <a:ea typeface="仿宋" pitchFamily="49" charset="-122"/>
                  <a:cs typeface="Consolas" pitchFamily="49" charset="0"/>
                </a:rPr>
                <a:t>0</a:t>
              </a:r>
              <a:r>
                <a:rPr lang="en-US" altLang="zh-CN" sz="1800" err="1">
                  <a:latin typeface="宋体" pitchFamily="2" charset="-122"/>
                  <a:ea typeface="宋体" pitchFamily="2" charset="-122"/>
                  <a:cs typeface="Consolas" pitchFamily="49" charset="0"/>
                </a:rPr>
                <a:t>≤</a:t>
              </a:r>
              <a:r>
                <a:rPr lang="en-US" altLang="zh-CN" sz="1800" i="1" err="1">
                  <a:latin typeface="Consolas" pitchFamily="49" charset="0"/>
                  <a:ea typeface="仿宋" pitchFamily="49" charset="-122"/>
                  <a:cs typeface="Consolas" pitchFamily="49" charset="0"/>
                </a:rPr>
                <a:t>i</a:t>
              </a:r>
              <a:r>
                <a:rPr lang="en-US" altLang="zh-CN" sz="1800" err="1">
                  <a:latin typeface="宋体" pitchFamily="2" charset="-122"/>
                  <a:ea typeface="宋体" pitchFamily="2" charset="-122"/>
                  <a:cs typeface="Consolas" pitchFamily="49" charset="0"/>
                </a:rPr>
                <a:t>≤</a:t>
              </a:r>
              <a:r>
                <a:rPr lang="en-US" altLang="zh-CN" sz="1800" i="1" err="1">
                  <a:latin typeface="Consolas" pitchFamily="49" charset="0"/>
                  <a:ea typeface="仿宋" pitchFamily="49" charset="-122"/>
                  <a:cs typeface="Consolas" pitchFamily="49" charset="0"/>
                </a:rPr>
                <a:t>n</a:t>
              </a:r>
              <a:r>
                <a:rPr lang="en-US" altLang="zh-CN" sz="1800">
                  <a:latin typeface="Consolas" pitchFamily="49" charset="0"/>
                  <a:ea typeface="仿宋" pitchFamily="49" charset="-122"/>
                  <a:cs typeface="Consolas" pitchFamily="49" charset="0"/>
                </a:rPr>
                <a:t>-1</a:t>
              </a:r>
              <a:r>
                <a:rPr lang="zh-CN" altLang="en-US" sz="1800">
                  <a:latin typeface="Consolas" pitchFamily="49" charset="0"/>
                  <a:ea typeface="仿宋" pitchFamily="49" charset="-122"/>
                  <a:cs typeface="Consolas" pitchFamily="49" charset="0"/>
                </a:rPr>
                <a:t>）</a:t>
              </a:r>
            </a:p>
            <a:p>
              <a:pPr>
                <a:spcBef>
                  <a:spcPct val="50000"/>
                </a:spcBef>
              </a:pPr>
              <a:r>
                <a:rPr lang="zh-CN" altLang="en-US" sz="1800">
                  <a:solidFill>
                    <a:srgbClr val="FF00FF"/>
                  </a:solidFill>
                  <a:latin typeface="方正启体简体" pitchFamily="65" charset="-122"/>
                  <a:ea typeface="方正启体简体" pitchFamily="65" charset="-122"/>
                  <a:cs typeface="Consolas" pitchFamily="49" charset="0"/>
                </a:rPr>
                <a:t>主对角线</a:t>
              </a:r>
            </a:p>
          </p:txBody>
        </p:sp>
      </p:grpSp>
      <p:grpSp>
        <p:nvGrpSpPr>
          <p:cNvPr id="3" name="组合 17"/>
          <p:cNvGrpSpPr/>
          <p:nvPr/>
        </p:nvGrpSpPr>
        <p:grpSpPr>
          <a:xfrm>
            <a:off x="1395441" y="3062298"/>
            <a:ext cx="4033815" cy="1511903"/>
            <a:chOff x="971550" y="2714620"/>
            <a:chExt cx="4033815" cy="1511903"/>
          </a:xfrm>
        </p:grpSpPr>
        <p:sp>
          <p:nvSpPr>
            <p:cNvPr id="12297" name="Text Box 9"/>
            <p:cNvSpPr txBox="1">
              <a:spLocks noChangeArrowheads="1"/>
            </p:cNvSpPr>
            <p:nvPr/>
          </p:nvSpPr>
          <p:spPr bwMode="auto">
            <a:xfrm>
              <a:off x="971550" y="3441693"/>
              <a:ext cx="1439863" cy="784830"/>
            </a:xfrm>
            <a:prstGeom prst="rect">
              <a:avLst/>
            </a:prstGeom>
            <a:noFill/>
            <a:ln w="9525">
              <a:noFill/>
              <a:miter lim="800000"/>
              <a:headEnd/>
              <a:tailEnd/>
            </a:ln>
            <a:effectLst/>
          </p:spPr>
          <p:txBody>
            <a:bodyPr>
              <a:spAutoFit/>
            </a:bodyPr>
            <a:lstStyle/>
            <a:p>
              <a:pPr>
                <a:spcBef>
                  <a:spcPct val="50000"/>
                </a:spcBef>
              </a:pPr>
              <a:r>
                <a:rPr lang="en-US" altLang="zh-CN" sz="1800" i="1" err="1">
                  <a:latin typeface="Consolas" pitchFamily="49" charset="0"/>
                  <a:ea typeface="仿宋" pitchFamily="49" charset="-122"/>
                  <a:cs typeface="Consolas" pitchFamily="49" charset="0"/>
                </a:rPr>
                <a:t>a</a:t>
              </a:r>
              <a:r>
                <a:rPr lang="en-US" altLang="zh-CN" sz="1800" i="1" baseline="-25000" err="1">
                  <a:latin typeface="Consolas" pitchFamily="49" charset="0"/>
                  <a:ea typeface="仿宋" pitchFamily="49" charset="-122"/>
                  <a:cs typeface="Consolas" pitchFamily="49" charset="0"/>
                </a:rPr>
                <a:t>i,j</a:t>
              </a:r>
              <a:r>
                <a:rPr lang="zh-CN" altLang="en-US" sz="1800">
                  <a:latin typeface="Consolas" pitchFamily="49" charset="0"/>
                  <a:ea typeface="仿宋" pitchFamily="49" charset="-122"/>
                  <a:cs typeface="Consolas" pitchFamily="49" charset="0"/>
                </a:rPr>
                <a:t>（</a:t>
              </a:r>
              <a:r>
                <a:rPr lang="en-US" altLang="zh-CN" sz="1800" i="1" smtClean="0">
                  <a:latin typeface="Consolas" pitchFamily="49" charset="0"/>
                  <a:ea typeface="仿宋" pitchFamily="49" charset="-122"/>
                  <a:cs typeface="Consolas" pitchFamily="49" charset="0"/>
                </a:rPr>
                <a:t>i</a:t>
              </a:r>
              <a:r>
                <a:rPr lang="en-US" altLang="zh-CN" sz="1800" smtClean="0">
                  <a:latin typeface="Consolas" pitchFamily="49" charset="0"/>
                  <a:ea typeface="仿宋" pitchFamily="49" charset="-122"/>
                  <a:cs typeface="Consolas" pitchFamily="49" charset="0"/>
                </a:rPr>
                <a:t>&gt;</a:t>
              </a:r>
              <a:r>
                <a:rPr lang="en-US" altLang="zh-CN" sz="1800" i="1" smtClean="0">
                  <a:latin typeface="Consolas" pitchFamily="49" charset="0"/>
                  <a:ea typeface="仿宋" pitchFamily="49" charset="-122"/>
                  <a:cs typeface="Consolas" pitchFamily="49" charset="0"/>
                </a:rPr>
                <a:t>j</a:t>
              </a:r>
              <a:r>
                <a:rPr lang="zh-CN" altLang="en-US" sz="1800">
                  <a:latin typeface="Consolas" pitchFamily="49" charset="0"/>
                  <a:ea typeface="仿宋" pitchFamily="49" charset="-122"/>
                  <a:cs typeface="Consolas" pitchFamily="49" charset="0"/>
                </a:rPr>
                <a:t>）</a:t>
              </a:r>
            </a:p>
            <a:p>
              <a:pPr>
                <a:spcBef>
                  <a:spcPct val="50000"/>
                </a:spcBef>
              </a:pPr>
              <a:r>
                <a:rPr lang="zh-CN" altLang="en-US" sz="1800">
                  <a:solidFill>
                    <a:srgbClr val="FF00FF"/>
                  </a:solidFill>
                  <a:latin typeface="方正启体简体" pitchFamily="65" charset="-122"/>
                  <a:ea typeface="方正启体简体" pitchFamily="65" charset="-122"/>
                  <a:cs typeface="Consolas" pitchFamily="49" charset="0"/>
                </a:rPr>
                <a:t>下三角</a:t>
              </a:r>
            </a:p>
          </p:txBody>
        </p:sp>
        <p:sp>
          <p:nvSpPr>
            <p:cNvPr id="12298" name="Freeform 10"/>
            <p:cNvSpPr>
              <a:spLocks/>
            </p:cNvSpPr>
            <p:nvPr/>
          </p:nvSpPr>
          <p:spPr bwMode="auto">
            <a:xfrm>
              <a:off x="2195513" y="3360730"/>
              <a:ext cx="827087" cy="442913"/>
            </a:xfrm>
            <a:custGeom>
              <a:avLst/>
              <a:gdLst/>
              <a:ahLst/>
              <a:cxnLst>
                <a:cxn ang="0">
                  <a:pos x="0" y="279"/>
                </a:cxn>
                <a:cxn ang="0">
                  <a:pos x="521" y="0"/>
                </a:cxn>
              </a:cxnLst>
              <a:rect l="0" t="0" r="r" b="b"/>
              <a:pathLst>
                <a:path w="521" h="279">
                  <a:moveTo>
                    <a:pt x="0" y="279"/>
                  </a:moveTo>
                  <a:lnTo>
                    <a:pt x="521" y="0"/>
                  </a:lnTo>
                </a:path>
              </a:pathLst>
            </a:custGeom>
            <a:noFill/>
            <a:ln w="28575" cap="flat" cmpd="sng">
              <a:solidFill>
                <a:srgbClr val="00CC00"/>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14" name="直角三角形 13"/>
            <p:cNvSpPr/>
            <p:nvPr/>
          </p:nvSpPr>
          <p:spPr>
            <a:xfrm>
              <a:off x="2786050" y="2714620"/>
              <a:ext cx="2219315" cy="1509710"/>
            </a:xfrm>
            <a:prstGeom prst="rtTriangle">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grpSp>
        <p:nvGrpSpPr>
          <p:cNvPr id="4" name="组合 18"/>
          <p:cNvGrpSpPr/>
          <p:nvPr/>
        </p:nvGrpSpPr>
        <p:grpSpPr>
          <a:xfrm>
            <a:off x="3567131" y="2860684"/>
            <a:ext cx="4576768" cy="1571636"/>
            <a:chOff x="3143240" y="2513006"/>
            <a:chExt cx="4475153" cy="1571636"/>
          </a:xfrm>
        </p:grpSpPr>
        <p:sp>
          <p:nvSpPr>
            <p:cNvPr id="12295" name="Line 7"/>
            <p:cNvSpPr>
              <a:spLocks noChangeShapeType="1"/>
            </p:cNvSpPr>
            <p:nvPr/>
          </p:nvSpPr>
          <p:spPr bwMode="auto">
            <a:xfrm>
              <a:off x="5292725" y="2938455"/>
              <a:ext cx="719138" cy="215900"/>
            </a:xfrm>
            <a:prstGeom prst="line">
              <a:avLst/>
            </a:prstGeom>
            <a:noFill/>
            <a:ln w="38100">
              <a:solidFill>
                <a:srgbClr val="00CC00"/>
              </a:solidFill>
              <a:miter lim="800000"/>
              <a:headEnd/>
              <a:tailEnd/>
            </a:ln>
            <a:effectLst/>
          </p:spPr>
          <p:txBody>
            <a:bodyPr wrap="none"/>
            <a:lstStyle/>
            <a:p>
              <a:endParaRPr lang="zh-CN" altLang="en-US">
                <a:latin typeface="Consolas" pitchFamily="49" charset="0"/>
                <a:cs typeface="Consolas" pitchFamily="49" charset="0"/>
              </a:endParaRPr>
            </a:p>
          </p:txBody>
        </p:sp>
        <p:sp>
          <p:nvSpPr>
            <p:cNvPr id="12296" name="Text Box 8"/>
            <p:cNvSpPr txBox="1">
              <a:spLocks noChangeArrowheads="1"/>
            </p:cNvSpPr>
            <p:nvPr/>
          </p:nvSpPr>
          <p:spPr bwMode="auto">
            <a:xfrm>
              <a:off x="6084888" y="2649530"/>
              <a:ext cx="1533505" cy="784830"/>
            </a:xfrm>
            <a:prstGeom prst="rect">
              <a:avLst/>
            </a:prstGeom>
            <a:noFill/>
            <a:ln w="9525">
              <a:noFill/>
              <a:miter lim="800000"/>
              <a:headEnd/>
              <a:tailEnd/>
            </a:ln>
            <a:effectLst/>
          </p:spPr>
          <p:txBody>
            <a:bodyPr wrap="square">
              <a:spAutoFit/>
            </a:bodyPr>
            <a:lstStyle/>
            <a:p>
              <a:pPr algn="l">
                <a:spcBef>
                  <a:spcPct val="50000"/>
                </a:spcBef>
              </a:pPr>
              <a:r>
                <a:rPr lang="en-US" altLang="zh-CN" sz="1800" i="1" err="1">
                  <a:latin typeface="Consolas" pitchFamily="49" charset="0"/>
                  <a:ea typeface="仿宋" pitchFamily="49" charset="-122"/>
                  <a:cs typeface="Consolas" pitchFamily="49" charset="0"/>
                </a:rPr>
                <a:t>a</a:t>
              </a:r>
              <a:r>
                <a:rPr lang="en-US" altLang="zh-CN" sz="1800" i="1" baseline="-25000" err="1">
                  <a:latin typeface="Consolas" pitchFamily="49" charset="0"/>
                  <a:ea typeface="仿宋" pitchFamily="49" charset="-122"/>
                  <a:cs typeface="Consolas" pitchFamily="49" charset="0"/>
                </a:rPr>
                <a:t>i,j</a:t>
              </a:r>
              <a:r>
                <a:rPr lang="zh-CN" altLang="en-US" sz="1800">
                  <a:latin typeface="Consolas" pitchFamily="49" charset="0"/>
                  <a:ea typeface="仿宋" pitchFamily="49" charset="-122"/>
                  <a:cs typeface="Consolas" pitchFamily="49" charset="0"/>
                </a:rPr>
                <a:t>（</a:t>
              </a:r>
              <a:r>
                <a:rPr lang="en-US" altLang="zh-CN" sz="1800" i="1" smtClean="0">
                  <a:latin typeface="Consolas" pitchFamily="49" charset="0"/>
                  <a:ea typeface="仿宋" pitchFamily="49" charset="-122"/>
                  <a:cs typeface="Consolas" pitchFamily="49" charset="0"/>
                </a:rPr>
                <a:t>i</a:t>
              </a:r>
              <a:r>
                <a:rPr lang="en-US" altLang="zh-CN" sz="1800" smtClean="0">
                  <a:latin typeface="Consolas" pitchFamily="49" charset="0"/>
                  <a:ea typeface="仿宋" pitchFamily="49" charset="-122"/>
                  <a:cs typeface="Consolas" pitchFamily="49" charset="0"/>
                </a:rPr>
                <a:t>&lt;</a:t>
              </a:r>
              <a:r>
                <a:rPr lang="en-US" altLang="zh-CN" sz="1800" i="1" smtClean="0">
                  <a:latin typeface="Consolas" pitchFamily="49" charset="0"/>
                  <a:ea typeface="仿宋" pitchFamily="49" charset="-122"/>
                  <a:cs typeface="Consolas" pitchFamily="49" charset="0"/>
                </a:rPr>
                <a:t>j</a:t>
              </a:r>
              <a:r>
                <a:rPr lang="zh-CN" altLang="en-US" sz="1800">
                  <a:latin typeface="Consolas" pitchFamily="49" charset="0"/>
                  <a:ea typeface="仿宋" pitchFamily="49" charset="-122"/>
                  <a:cs typeface="Consolas" pitchFamily="49" charset="0"/>
                </a:rPr>
                <a:t>）</a:t>
              </a:r>
            </a:p>
            <a:p>
              <a:pPr algn="l">
                <a:spcBef>
                  <a:spcPct val="50000"/>
                </a:spcBef>
              </a:pPr>
              <a:r>
                <a:rPr lang="zh-CN" altLang="en-US" sz="1800">
                  <a:solidFill>
                    <a:srgbClr val="FF00FF"/>
                  </a:solidFill>
                  <a:latin typeface="方正启体简体" pitchFamily="65" charset="-122"/>
                  <a:ea typeface="方正启体简体" pitchFamily="65" charset="-122"/>
                  <a:cs typeface="Consolas" pitchFamily="49" charset="0"/>
                </a:rPr>
                <a:t>上三角</a:t>
              </a:r>
            </a:p>
          </p:txBody>
        </p:sp>
        <p:sp>
          <p:nvSpPr>
            <p:cNvPr id="16" name="直角三角形 15"/>
            <p:cNvSpPr/>
            <p:nvPr/>
          </p:nvSpPr>
          <p:spPr>
            <a:xfrm rot="10800000">
              <a:off x="3143240" y="2513006"/>
              <a:ext cx="2500330" cy="1571636"/>
            </a:xfrm>
            <a:prstGeom prst="rtTriangle">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grpSp>
        <p:nvGrpSpPr>
          <p:cNvPr id="5" name="组合 40"/>
          <p:cNvGrpSpPr/>
          <p:nvPr/>
        </p:nvGrpSpPr>
        <p:grpSpPr>
          <a:xfrm>
            <a:off x="3243252" y="2819396"/>
            <a:ext cx="2828946" cy="1752612"/>
            <a:chOff x="3243057" y="2214554"/>
            <a:chExt cx="2809598" cy="1752612"/>
          </a:xfrm>
        </p:grpSpPr>
        <p:cxnSp>
          <p:nvCxnSpPr>
            <p:cNvPr id="22" name="直接连接符 21"/>
            <p:cNvCxnSpPr/>
            <p:nvPr/>
          </p:nvCxnSpPr>
          <p:spPr>
            <a:xfrm rot="5400000">
              <a:off x="2386595" y="3071016"/>
              <a:ext cx="1714512"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3244646" y="2227254"/>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3243058" y="3924304"/>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359142" y="2258590"/>
              <a:ext cx="714380" cy="307777"/>
            </a:xfrm>
            <a:prstGeom prst="rect">
              <a:avLst/>
            </a:prstGeom>
            <a:noFill/>
          </p:spPr>
          <p:txBody>
            <a:bodyPr wrap="square" lIns="0" tIns="0" rIns="0" bIns="0" rtlCol="0">
              <a:spAutoFit/>
            </a:bodyPr>
            <a:lstStyle/>
            <a:p>
              <a:r>
                <a:rPr lang="en-US" altLang="zh-CN" sz="2000" i="1" err="1" smtClean="0">
                  <a:latin typeface="Consolas" pitchFamily="49" charset="0"/>
                  <a:cs typeface="Consolas" pitchFamily="49" charset="0"/>
                </a:rPr>
                <a:t>a</a:t>
              </a:r>
              <a:r>
                <a:rPr lang="en-US" altLang="zh-CN" sz="2000" baseline="-25000" err="1" smtClean="0">
                  <a:latin typeface="Consolas" pitchFamily="49" charset="0"/>
                  <a:cs typeface="Consolas" pitchFamily="49" charset="0"/>
                </a:rPr>
                <a:t>0,0</a:t>
              </a:r>
              <a:endParaRPr lang="zh-CN" altLang="en-US" sz="2000" baseline="-25000">
                <a:latin typeface="Consolas" pitchFamily="49" charset="0"/>
                <a:cs typeface="Consolas" pitchFamily="49" charset="0"/>
              </a:endParaRPr>
            </a:p>
          </p:txBody>
        </p:sp>
        <p:sp>
          <p:nvSpPr>
            <p:cNvPr id="26" name="TextBox 25"/>
            <p:cNvSpPr txBox="1"/>
            <p:nvPr/>
          </p:nvSpPr>
          <p:spPr>
            <a:xfrm>
              <a:off x="4002084" y="2258590"/>
              <a:ext cx="714380" cy="307777"/>
            </a:xfrm>
            <a:prstGeom prst="rect">
              <a:avLst/>
            </a:prstGeom>
            <a:noFill/>
          </p:spPr>
          <p:txBody>
            <a:bodyPr wrap="square" lIns="0" tIns="0" rIns="0" bIns="0" rtlCol="0">
              <a:spAutoFit/>
            </a:bodyPr>
            <a:lstStyle/>
            <a:p>
              <a:r>
                <a:rPr lang="en-US" altLang="zh-CN" sz="2000" i="1" err="1" smtClean="0">
                  <a:latin typeface="Consolas" pitchFamily="49" charset="0"/>
                  <a:cs typeface="Consolas" pitchFamily="49" charset="0"/>
                </a:rPr>
                <a:t>a</a:t>
              </a:r>
              <a:r>
                <a:rPr lang="en-US" altLang="zh-CN" sz="2000" baseline="-25000" err="1" smtClean="0">
                  <a:latin typeface="Consolas" pitchFamily="49" charset="0"/>
                  <a:cs typeface="Consolas" pitchFamily="49" charset="0"/>
                </a:rPr>
                <a:t>0,1</a:t>
              </a:r>
              <a:endParaRPr lang="zh-CN" altLang="en-US" sz="2000" baseline="-25000">
                <a:latin typeface="Consolas" pitchFamily="49" charset="0"/>
                <a:cs typeface="Consolas" pitchFamily="49" charset="0"/>
              </a:endParaRPr>
            </a:p>
          </p:txBody>
        </p:sp>
        <p:sp>
          <p:nvSpPr>
            <p:cNvPr id="27" name="TextBox 26"/>
            <p:cNvSpPr txBox="1"/>
            <p:nvPr/>
          </p:nvSpPr>
          <p:spPr>
            <a:xfrm>
              <a:off x="5216530" y="2258590"/>
              <a:ext cx="714380" cy="307777"/>
            </a:xfrm>
            <a:prstGeom prst="rect">
              <a:avLst/>
            </a:prstGeom>
            <a:noFill/>
          </p:spPr>
          <p:txBody>
            <a:bodyPr wrap="square" lIns="0" tIns="0" rIns="0" bIns="0" rtlCol="0">
              <a:spAutoFit/>
            </a:bodyPr>
            <a:lstStyle/>
            <a:p>
              <a:r>
                <a:rPr lang="en-US" altLang="zh-CN" sz="2000" i="1" err="1" smtClean="0">
                  <a:latin typeface="Consolas" pitchFamily="49" charset="0"/>
                  <a:cs typeface="Consolas" pitchFamily="49" charset="0"/>
                </a:rPr>
                <a:t>a</a:t>
              </a:r>
              <a:r>
                <a:rPr lang="en-US" altLang="zh-CN" sz="2000" baseline="-25000" err="1" smtClean="0">
                  <a:latin typeface="Consolas" pitchFamily="49" charset="0"/>
                  <a:cs typeface="Consolas" pitchFamily="49" charset="0"/>
                </a:rPr>
                <a:t>0,</a:t>
              </a:r>
              <a:r>
                <a:rPr lang="en-US" altLang="zh-CN" sz="2000" i="1" baseline="-25000" err="1" smtClean="0">
                  <a:latin typeface="Consolas" pitchFamily="49" charset="0"/>
                  <a:cs typeface="Consolas" pitchFamily="49" charset="0"/>
                </a:rPr>
                <a:t>n</a:t>
              </a:r>
              <a:r>
                <a:rPr lang="en-US" altLang="zh-CN" sz="2000" baseline="-25000" smtClean="0">
                  <a:latin typeface="Consolas" pitchFamily="49" charset="0"/>
                  <a:cs typeface="Consolas" pitchFamily="49" charset="0"/>
                </a:rPr>
                <a:t>-1</a:t>
              </a:r>
              <a:endParaRPr lang="zh-CN" altLang="en-US" sz="2000" baseline="-25000">
                <a:latin typeface="Consolas" pitchFamily="49" charset="0"/>
                <a:cs typeface="Consolas" pitchFamily="49" charset="0"/>
              </a:endParaRPr>
            </a:p>
          </p:txBody>
        </p:sp>
        <p:sp>
          <p:nvSpPr>
            <p:cNvPr id="28" name="TextBox 27"/>
            <p:cNvSpPr txBox="1"/>
            <p:nvPr/>
          </p:nvSpPr>
          <p:spPr>
            <a:xfrm>
              <a:off x="4645026" y="2239954"/>
              <a:ext cx="571504" cy="307777"/>
            </a:xfrm>
            <a:prstGeom prst="rect">
              <a:avLst/>
            </a:prstGeom>
            <a:noFill/>
          </p:spPr>
          <p:txBody>
            <a:bodyPr wrap="square" lIns="0" tIns="0" rIns="0" bIns="0" rtlCol="0">
              <a:spAutoFit/>
            </a:bodyPr>
            <a:lstStyle/>
            <a:p>
              <a:r>
                <a:rPr lang="en-US" altLang="zh-CN" sz="2000" i="1" smtClean="0">
                  <a:latin typeface="Consolas" pitchFamily="49" charset="0"/>
                  <a:ea typeface="+mn-ea"/>
                  <a:cs typeface="Consolas" pitchFamily="49" charset="0"/>
                  <a:sym typeface="Symbol"/>
                </a:rPr>
                <a:t></a:t>
              </a:r>
              <a:endParaRPr lang="zh-CN" altLang="en-US" sz="2000" baseline="-25000">
                <a:latin typeface="Consolas" pitchFamily="49" charset="0"/>
                <a:ea typeface="+mn-ea"/>
                <a:cs typeface="Consolas" pitchFamily="49" charset="0"/>
              </a:endParaRPr>
            </a:p>
          </p:txBody>
        </p:sp>
        <p:sp>
          <p:nvSpPr>
            <p:cNvPr id="29" name="TextBox 28"/>
            <p:cNvSpPr txBox="1"/>
            <p:nvPr/>
          </p:nvSpPr>
          <p:spPr>
            <a:xfrm>
              <a:off x="3359142" y="2687218"/>
              <a:ext cx="714380" cy="307777"/>
            </a:xfrm>
            <a:prstGeom prst="rect">
              <a:avLst/>
            </a:prstGeom>
            <a:noFill/>
          </p:spPr>
          <p:txBody>
            <a:bodyPr wrap="square" lIns="0" tIns="0" rIns="0" bIns="0" rtlCol="0">
              <a:spAutoFit/>
            </a:bodyPr>
            <a:lstStyle/>
            <a:p>
              <a:r>
                <a:rPr lang="en-US" altLang="zh-CN" sz="2000" i="1" err="1" smtClean="0">
                  <a:latin typeface="Consolas" pitchFamily="49" charset="0"/>
                  <a:cs typeface="Consolas" pitchFamily="49" charset="0"/>
                </a:rPr>
                <a:t>a</a:t>
              </a:r>
              <a:r>
                <a:rPr lang="en-US" altLang="zh-CN" sz="2000" baseline="-25000" err="1" smtClean="0">
                  <a:latin typeface="Consolas" pitchFamily="49" charset="0"/>
                  <a:cs typeface="Consolas" pitchFamily="49" charset="0"/>
                </a:rPr>
                <a:t>1,0</a:t>
              </a:r>
              <a:endParaRPr lang="zh-CN" altLang="en-US" sz="2000" baseline="-25000">
                <a:latin typeface="Consolas" pitchFamily="49" charset="0"/>
                <a:cs typeface="Consolas" pitchFamily="49" charset="0"/>
              </a:endParaRPr>
            </a:p>
          </p:txBody>
        </p:sp>
        <p:sp>
          <p:nvSpPr>
            <p:cNvPr id="30" name="TextBox 29"/>
            <p:cNvSpPr txBox="1"/>
            <p:nvPr/>
          </p:nvSpPr>
          <p:spPr>
            <a:xfrm>
              <a:off x="4002084" y="2687218"/>
              <a:ext cx="714380" cy="307777"/>
            </a:xfrm>
            <a:prstGeom prst="rect">
              <a:avLst/>
            </a:prstGeom>
            <a:noFill/>
          </p:spPr>
          <p:txBody>
            <a:bodyPr wrap="square" lIns="0" tIns="0" rIns="0" bIns="0" rtlCol="0">
              <a:spAutoFit/>
            </a:bodyPr>
            <a:lstStyle/>
            <a:p>
              <a:r>
                <a:rPr lang="en-US" altLang="zh-CN" sz="2000" i="1" err="1" smtClean="0">
                  <a:latin typeface="Consolas" pitchFamily="49" charset="0"/>
                  <a:cs typeface="Consolas" pitchFamily="49" charset="0"/>
                </a:rPr>
                <a:t>a</a:t>
              </a:r>
              <a:r>
                <a:rPr lang="en-US" altLang="zh-CN" sz="2000" baseline="-25000" err="1" smtClean="0">
                  <a:latin typeface="Consolas" pitchFamily="49" charset="0"/>
                  <a:cs typeface="Consolas" pitchFamily="49" charset="0"/>
                </a:rPr>
                <a:t>1,1</a:t>
              </a:r>
              <a:endParaRPr lang="zh-CN" altLang="en-US" sz="2000" baseline="-25000">
                <a:latin typeface="Consolas" pitchFamily="49" charset="0"/>
                <a:cs typeface="Consolas" pitchFamily="49" charset="0"/>
              </a:endParaRPr>
            </a:p>
          </p:txBody>
        </p:sp>
        <p:sp>
          <p:nvSpPr>
            <p:cNvPr id="31" name="TextBox 30"/>
            <p:cNvSpPr txBox="1"/>
            <p:nvPr/>
          </p:nvSpPr>
          <p:spPr>
            <a:xfrm>
              <a:off x="5216530" y="2687218"/>
              <a:ext cx="714380" cy="307777"/>
            </a:xfrm>
            <a:prstGeom prst="rect">
              <a:avLst/>
            </a:prstGeom>
            <a:noFill/>
          </p:spPr>
          <p:txBody>
            <a:bodyPr wrap="square" lIns="0" tIns="0" rIns="0" bIns="0" rtlCol="0">
              <a:spAutoFit/>
            </a:bodyPr>
            <a:lstStyle/>
            <a:p>
              <a:r>
                <a:rPr lang="en-US" altLang="zh-CN" sz="2000" i="1" err="1" smtClean="0">
                  <a:latin typeface="Consolas" pitchFamily="49" charset="0"/>
                  <a:cs typeface="Consolas" pitchFamily="49" charset="0"/>
                </a:rPr>
                <a:t>a</a:t>
              </a:r>
              <a:r>
                <a:rPr lang="en-US" altLang="zh-CN" sz="2000" baseline="-25000" err="1" smtClean="0">
                  <a:latin typeface="Consolas" pitchFamily="49" charset="0"/>
                  <a:cs typeface="Consolas" pitchFamily="49" charset="0"/>
                </a:rPr>
                <a:t>1,</a:t>
              </a:r>
              <a:r>
                <a:rPr lang="en-US" altLang="zh-CN" sz="2000" i="1" baseline="-25000" err="1" smtClean="0">
                  <a:latin typeface="Consolas" pitchFamily="49" charset="0"/>
                  <a:cs typeface="Consolas" pitchFamily="49" charset="0"/>
                </a:rPr>
                <a:t>n</a:t>
              </a:r>
              <a:r>
                <a:rPr lang="en-US" altLang="zh-CN" sz="2000" baseline="-25000" smtClean="0">
                  <a:latin typeface="Consolas" pitchFamily="49" charset="0"/>
                  <a:cs typeface="Consolas" pitchFamily="49" charset="0"/>
                </a:rPr>
                <a:t>-1</a:t>
              </a:r>
              <a:endParaRPr lang="zh-CN" altLang="en-US" sz="2000" baseline="-25000">
                <a:latin typeface="Consolas" pitchFamily="49" charset="0"/>
                <a:cs typeface="Consolas" pitchFamily="49" charset="0"/>
              </a:endParaRPr>
            </a:p>
          </p:txBody>
        </p:sp>
        <p:sp>
          <p:nvSpPr>
            <p:cNvPr id="32" name="TextBox 31"/>
            <p:cNvSpPr txBox="1"/>
            <p:nvPr/>
          </p:nvSpPr>
          <p:spPr>
            <a:xfrm>
              <a:off x="4645026" y="2668582"/>
              <a:ext cx="571504" cy="307777"/>
            </a:xfrm>
            <a:prstGeom prst="rect">
              <a:avLst/>
            </a:prstGeom>
            <a:noFill/>
          </p:spPr>
          <p:txBody>
            <a:bodyPr wrap="square" lIns="0" tIns="0" rIns="0" bIns="0" rtlCol="0">
              <a:spAutoFit/>
            </a:bodyPr>
            <a:lstStyle/>
            <a:p>
              <a:r>
                <a:rPr lang="en-US" altLang="zh-CN" sz="2000" i="1" smtClean="0">
                  <a:latin typeface="Consolas" pitchFamily="49" charset="0"/>
                  <a:ea typeface="+mn-ea"/>
                  <a:cs typeface="Consolas" pitchFamily="49" charset="0"/>
                  <a:sym typeface="Symbol"/>
                </a:rPr>
                <a:t></a:t>
              </a:r>
              <a:endParaRPr lang="zh-CN" altLang="en-US" sz="2000" baseline="-25000">
                <a:latin typeface="Consolas" pitchFamily="49" charset="0"/>
                <a:ea typeface="+mn-ea"/>
                <a:cs typeface="Consolas" pitchFamily="49" charset="0"/>
              </a:endParaRPr>
            </a:p>
          </p:txBody>
        </p:sp>
        <p:sp>
          <p:nvSpPr>
            <p:cNvPr id="33" name="TextBox 32"/>
            <p:cNvSpPr txBox="1"/>
            <p:nvPr/>
          </p:nvSpPr>
          <p:spPr>
            <a:xfrm>
              <a:off x="3359142" y="3549236"/>
              <a:ext cx="714380" cy="307777"/>
            </a:xfrm>
            <a:prstGeom prst="rect">
              <a:avLst/>
            </a:prstGeom>
            <a:noFill/>
          </p:spPr>
          <p:txBody>
            <a:bodyPr wrap="square" lIns="0" tIns="0" rIns="0" bIns="0" rtlCol="0">
              <a:spAutoFit/>
            </a:bodyPr>
            <a:lstStyle/>
            <a:p>
              <a:r>
                <a:rPr lang="en-US" altLang="zh-CN" sz="2000" i="1" smtClean="0">
                  <a:latin typeface="Consolas" pitchFamily="49" charset="0"/>
                  <a:cs typeface="Consolas" pitchFamily="49" charset="0"/>
                </a:rPr>
                <a:t>a</a:t>
              </a:r>
              <a:r>
                <a:rPr lang="en-US" altLang="zh-CN" sz="2000" i="1" baseline="-25000" smtClean="0">
                  <a:latin typeface="Consolas" pitchFamily="49" charset="0"/>
                  <a:cs typeface="Consolas" pitchFamily="49" charset="0"/>
                </a:rPr>
                <a:t>n</a:t>
              </a:r>
              <a:r>
                <a:rPr lang="en-US" altLang="zh-CN" sz="2000" baseline="-25000" smtClean="0">
                  <a:latin typeface="Consolas" pitchFamily="49" charset="0"/>
                  <a:cs typeface="Consolas" pitchFamily="49" charset="0"/>
                </a:rPr>
                <a:t>-1,0</a:t>
              </a:r>
              <a:endParaRPr lang="zh-CN" altLang="en-US" sz="2000" baseline="-25000">
                <a:latin typeface="Consolas" pitchFamily="49" charset="0"/>
                <a:cs typeface="Consolas" pitchFamily="49" charset="0"/>
              </a:endParaRPr>
            </a:p>
          </p:txBody>
        </p:sp>
        <p:sp>
          <p:nvSpPr>
            <p:cNvPr id="34" name="TextBox 33"/>
            <p:cNvSpPr txBox="1"/>
            <p:nvPr/>
          </p:nvSpPr>
          <p:spPr>
            <a:xfrm>
              <a:off x="4002084" y="3549236"/>
              <a:ext cx="714380" cy="307777"/>
            </a:xfrm>
            <a:prstGeom prst="rect">
              <a:avLst/>
            </a:prstGeom>
            <a:noFill/>
          </p:spPr>
          <p:txBody>
            <a:bodyPr wrap="square" lIns="0" tIns="0" rIns="0" bIns="0" rtlCol="0">
              <a:spAutoFit/>
            </a:bodyPr>
            <a:lstStyle/>
            <a:p>
              <a:r>
                <a:rPr lang="en-US" altLang="zh-CN" sz="2000" i="1" smtClean="0">
                  <a:latin typeface="Consolas" pitchFamily="49" charset="0"/>
                  <a:cs typeface="Consolas" pitchFamily="49" charset="0"/>
                </a:rPr>
                <a:t>a</a:t>
              </a:r>
              <a:r>
                <a:rPr lang="en-US" altLang="zh-CN" sz="2000" i="1" baseline="-25000" smtClean="0">
                  <a:latin typeface="Consolas" pitchFamily="49" charset="0"/>
                  <a:cs typeface="Consolas" pitchFamily="49" charset="0"/>
                </a:rPr>
                <a:t>n</a:t>
              </a:r>
              <a:r>
                <a:rPr lang="en-US" altLang="zh-CN" sz="2000" baseline="-25000" smtClean="0">
                  <a:latin typeface="Consolas" pitchFamily="49" charset="0"/>
                  <a:cs typeface="Consolas" pitchFamily="49" charset="0"/>
                </a:rPr>
                <a:t>-1,1</a:t>
              </a:r>
              <a:endParaRPr lang="zh-CN" altLang="en-US" sz="2000" baseline="-25000">
                <a:latin typeface="Consolas" pitchFamily="49" charset="0"/>
                <a:cs typeface="Consolas" pitchFamily="49" charset="0"/>
              </a:endParaRPr>
            </a:p>
          </p:txBody>
        </p:sp>
        <p:sp>
          <p:nvSpPr>
            <p:cNvPr id="35" name="TextBox 34"/>
            <p:cNvSpPr txBox="1"/>
            <p:nvPr/>
          </p:nvSpPr>
          <p:spPr>
            <a:xfrm>
              <a:off x="5216530" y="3549236"/>
              <a:ext cx="836125" cy="307777"/>
            </a:xfrm>
            <a:prstGeom prst="rect">
              <a:avLst/>
            </a:prstGeom>
            <a:noFill/>
          </p:spPr>
          <p:txBody>
            <a:bodyPr wrap="square" lIns="0" tIns="0" rIns="0" bIns="0" rtlCol="0">
              <a:spAutoFit/>
            </a:bodyPr>
            <a:lstStyle/>
            <a:p>
              <a:r>
                <a:rPr lang="en-US" altLang="zh-CN" sz="2000" i="1" smtClean="0">
                  <a:latin typeface="Consolas" pitchFamily="49" charset="0"/>
                  <a:cs typeface="Consolas" pitchFamily="49" charset="0"/>
                </a:rPr>
                <a:t>a</a:t>
              </a:r>
              <a:r>
                <a:rPr lang="en-US" altLang="zh-CN" sz="2000" i="1" baseline="-25000" smtClean="0">
                  <a:latin typeface="Consolas" pitchFamily="49" charset="0"/>
                  <a:cs typeface="Consolas" pitchFamily="49" charset="0"/>
                </a:rPr>
                <a:t>n</a:t>
              </a:r>
              <a:r>
                <a:rPr lang="en-US" altLang="zh-CN" sz="2000" baseline="-25000" smtClean="0">
                  <a:latin typeface="Consolas" pitchFamily="49" charset="0"/>
                  <a:cs typeface="Consolas" pitchFamily="49" charset="0"/>
                </a:rPr>
                <a:t>-</a:t>
              </a:r>
              <a:r>
                <a:rPr lang="en-US" altLang="zh-CN" sz="2000" baseline="-25000" err="1" smtClean="0">
                  <a:latin typeface="Consolas" pitchFamily="49" charset="0"/>
                  <a:cs typeface="Consolas" pitchFamily="49" charset="0"/>
                </a:rPr>
                <a:t>1,</a:t>
              </a:r>
              <a:r>
                <a:rPr lang="en-US" altLang="zh-CN" sz="2000" i="1" baseline="-25000" err="1" smtClean="0">
                  <a:latin typeface="Consolas" pitchFamily="49" charset="0"/>
                  <a:cs typeface="Consolas" pitchFamily="49" charset="0"/>
                </a:rPr>
                <a:t>n</a:t>
              </a:r>
              <a:r>
                <a:rPr lang="en-US" altLang="zh-CN" sz="2000" baseline="-25000" smtClean="0">
                  <a:latin typeface="Consolas" pitchFamily="49" charset="0"/>
                  <a:cs typeface="Consolas" pitchFamily="49" charset="0"/>
                </a:rPr>
                <a:t>-1</a:t>
              </a:r>
              <a:endParaRPr lang="zh-CN" altLang="en-US" sz="2000" baseline="-25000">
                <a:latin typeface="Consolas" pitchFamily="49" charset="0"/>
                <a:cs typeface="Consolas" pitchFamily="49" charset="0"/>
              </a:endParaRPr>
            </a:p>
          </p:txBody>
        </p:sp>
        <p:sp>
          <p:nvSpPr>
            <p:cNvPr id="36" name="TextBox 35"/>
            <p:cNvSpPr txBox="1"/>
            <p:nvPr/>
          </p:nvSpPr>
          <p:spPr>
            <a:xfrm>
              <a:off x="4645026" y="3530600"/>
              <a:ext cx="571504" cy="307777"/>
            </a:xfrm>
            <a:prstGeom prst="rect">
              <a:avLst/>
            </a:prstGeom>
            <a:noFill/>
          </p:spPr>
          <p:txBody>
            <a:bodyPr wrap="square" lIns="0" tIns="0" rIns="0" bIns="0" rtlCol="0">
              <a:spAutoFit/>
            </a:bodyPr>
            <a:lstStyle/>
            <a:p>
              <a:r>
                <a:rPr lang="en-US" altLang="zh-CN" sz="2000" i="1" smtClean="0">
                  <a:latin typeface="Consolas" pitchFamily="49" charset="0"/>
                  <a:ea typeface="+mn-ea"/>
                  <a:cs typeface="Consolas" pitchFamily="49" charset="0"/>
                  <a:sym typeface="Symbol"/>
                </a:rPr>
                <a:t></a:t>
              </a:r>
              <a:endParaRPr lang="zh-CN" altLang="en-US" sz="2000" baseline="-25000">
                <a:latin typeface="Consolas" pitchFamily="49" charset="0"/>
                <a:ea typeface="+mn-ea"/>
                <a:cs typeface="Consolas" pitchFamily="49" charset="0"/>
              </a:endParaRPr>
            </a:p>
          </p:txBody>
        </p:sp>
        <p:cxnSp>
          <p:nvCxnSpPr>
            <p:cNvPr id="37" name="直接连接符 36"/>
            <p:cNvCxnSpPr/>
            <p:nvPr/>
          </p:nvCxnSpPr>
          <p:spPr>
            <a:xfrm rot="5400000">
              <a:off x="5180781" y="3109116"/>
              <a:ext cx="1714512"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5908655" y="2265354"/>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5907067" y="3962404"/>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3502018" y="3097210"/>
              <a:ext cx="571504" cy="307777"/>
            </a:xfrm>
            <a:prstGeom prst="rect">
              <a:avLst/>
            </a:prstGeom>
            <a:noFill/>
          </p:spPr>
          <p:txBody>
            <a:bodyPr wrap="square" lIns="0" tIns="0" rIns="0" bIns="0" rtlCol="0">
              <a:spAutoFit/>
            </a:bodyPr>
            <a:lstStyle/>
            <a:p>
              <a:r>
                <a:rPr lang="en-US" altLang="zh-CN" sz="2000" i="1" smtClean="0">
                  <a:latin typeface="Consolas" pitchFamily="49" charset="0"/>
                  <a:ea typeface="+mn-ea"/>
                  <a:cs typeface="Consolas" pitchFamily="49" charset="0"/>
                  <a:sym typeface="Symbol"/>
                </a:rPr>
                <a:t></a:t>
              </a:r>
              <a:endParaRPr lang="zh-CN" altLang="en-US" sz="2000" baseline="-25000">
                <a:latin typeface="Consolas" pitchFamily="49" charset="0"/>
                <a:ea typeface="+mn-ea"/>
                <a:cs typeface="Consolas" pitchFamily="49" charset="0"/>
              </a:endParaRPr>
            </a:p>
          </p:txBody>
        </p:sp>
      </p:grpSp>
      <p:grpSp>
        <p:nvGrpSpPr>
          <p:cNvPr id="6" name="组合 7"/>
          <p:cNvGrpSpPr/>
          <p:nvPr/>
        </p:nvGrpSpPr>
        <p:grpSpPr>
          <a:xfrm>
            <a:off x="692765" y="142853"/>
            <a:ext cx="807401" cy="785817"/>
            <a:chOff x="535940" y="314960"/>
            <a:chExt cx="1021715" cy="1021715"/>
          </a:xfrm>
        </p:grpSpPr>
        <p:grpSp>
          <p:nvGrpSpPr>
            <p:cNvPr id="7" name="组合 24"/>
            <p:cNvGrpSpPr/>
            <p:nvPr/>
          </p:nvGrpSpPr>
          <p:grpSpPr>
            <a:xfrm>
              <a:off x="535940" y="314960"/>
              <a:ext cx="1021715" cy="1021715"/>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a:endParaRPr lang="zh-CN" altLang="en-US" sz="2400">
                  <a:solidFill>
                    <a:srgbClr val="080808"/>
                  </a:solidFill>
                  <a:latin typeface="Consolas" pitchFamily="49" charset="0"/>
                  <a:ea typeface="微软雅黑" panose="020B0503020204020204" charset="-122"/>
                  <a:cs typeface="Consolas" pitchFamily="49" charset="0"/>
                </a:endParaRPr>
              </a:p>
            </p:txBody>
          </p:sp>
          <p:sp>
            <p:nvSpPr>
              <p:cNvPr id="47" name="椭圆 46"/>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a:endParaRPr lang="zh-CN" altLang="en-US" sz="2400">
                  <a:solidFill>
                    <a:srgbClr val="080808"/>
                  </a:solidFill>
                  <a:latin typeface="Consolas" pitchFamily="49" charset="0"/>
                  <a:ea typeface="微软雅黑" panose="020B0503020204020204" charset="-122"/>
                  <a:cs typeface="Consolas" pitchFamily="49" charset="0"/>
                </a:endParaRPr>
              </a:p>
            </p:txBody>
          </p:sp>
        </p:grpSp>
        <p:sp>
          <p:nvSpPr>
            <p:cNvPr id="45" name="TextBox 13"/>
            <p:cNvSpPr txBox="1"/>
            <p:nvPr/>
          </p:nvSpPr>
          <p:spPr>
            <a:xfrm>
              <a:off x="817777" y="555363"/>
              <a:ext cx="537845" cy="560237"/>
            </a:xfrm>
            <a:prstGeom prst="rect">
              <a:avLst/>
            </a:prstGeom>
            <a:noFill/>
          </p:spPr>
          <p:txBody>
            <a:bodyPr wrap="square" lIns="0" tIns="0" rIns="0" bIns="0" rtlCol="0">
              <a:spAutoFit/>
            </a:bodyPr>
            <a:lstStyle/>
            <a:p>
              <a:pPr algn="ctr"/>
              <a:r>
                <a:rPr lang="en-US" altLang="zh-CN" sz="2800" dirty="0" smtClean="0">
                  <a:solidFill>
                    <a:srgbClr val="C00002"/>
                  </a:solidFill>
                  <a:latin typeface="Consolas" pitchFamily="49" charset="0"/>
                  <a:ea typeface="微软雅黑" panose="020B0503020204020204" charset="-122"/>
                  <a:cs typeface="Consolas" pitchFamily="49" charset="0"/>
                </a:rPr>
                <a:t>1</a:t>
              </a:r>
              <a:endParaRPr lang="en-US" altLang="zh-CN" sz="2800" b="1" dirty="0" smtClean="0">
                <a:solidFill>
                  <a:srgbClr val="C00002"/>
                </a:solidFill>
                <a:latin typeface="Consolas" pitchFamily="49" charset="0"/>
                <a:ea typeface="微软雅黑" panose="020B0503020204020204" charset="-122"/>
                <a:cs typeface="Consolas" pitchFamily="49" charset="0"/>
              </a:endParaRPr>
            </a:p>
          </p:txBody>
        </p:sp>
      </p:grpSp>
      <p:sp>
        <p:nvSpPr>
          <p:cNvPr id="41" name="灯片编号占位符 40"/>
          <p:cNvSpPr>
            <a:spLocks noGrp="1"/>
          </p:cNvSpPr>
          <p:nvPr>
            <p:ph type="sldNum" sz="quarter" idx="12"/>
          </p:nvPr>
        </p:nvSpPr>
        <p:spPr/>
        <p:txBody>
          <a:bodyPr/>
          <a:lstStyle/>
          <a:p>
            <a:fld id="{0B959BAE-FEC3-4F92-8031-993DEB8AE092}" type="slidenum">
              <a:rPr lang="en-US" altLang="zh-CN" smtClean="0"/>
              <a:pPr/>
              <a:t>16</a:t>
            </a:fld>
            <a:r>
              <a:rPr lang="en-US" altLang="zh-CN" smtClean="0"/>
              <a:t>/82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直角三角形 24"/>
          <p:cNvSpPr/>
          <p:nvPr/>
        </p:nvSpPr>
        <p:spPr>
          <a:xfrm>
            <a:off x="3214678" y="1000108"/>
            <a:ext cx="2786082" cy="1857388"/>
          </a:xfrm>
          <a:prstGeom prst="rtTriangle">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Consolas" pitchFamily="49" charset="0"/>
              <a:cs typeface="Consolas" pitchFamily="49" charset="0"/>
            </a:endParaRPr>
          </a:p>
        </p:txBody>
      </p:sp>
      <p:sp>
        <p:nvSpPr>
          <p:cNvPr id="12291" name="Text Box 3"/>
          <p:cNvSpPr txBox="1">
            <a:spLocks noChangeArrowheads="1"/>
          </p:cNvSpPr>
          <p:nvPr/>
        </p:nvSpPr>
        <p:spPr bwMode="auto">
          <a:xfrm>
            <a:off x="857224" y="324129"/>
            <a:ext cx="6715172" cy="369332"/>
          </a:xfrm>
          <a:prstGeom prst="rect">
            <a:avLst/>
          </a:prstGeom>
          <a:noFill/>
          <a:ln w="9525">
            <a:noFill/>
            <a:miter lim="800000"/>
            <a:headEnd/>
            <a:tailEnd/>
          </a:ln>
          <a:effectLst/>
        </p:spPr>
        <p:txBody>
          <a:bodyPr wrap="square">
            <a:spAutoFit/>
          </a:bodyPr>
          <a:lstStyle/>
          <a:p>
            <a:pPr algn="l"/>
            <a:r>
              <a:rPr kumimoji="1" lang="zh-CN" altLang="en-US" sz="1800" smtClean="0">
                <a:latin typeface="Consolas" pitchFamily="49" charset="0"/>
                <a:ea typeface="楷体" pitchFamily="49" charset="-122"/>
                <a:cs typeface="Consolas" pitchFamily="49" charset="0"/>
              </a:rPr>
              <a:t>以</a:t>
            </a:r>
            <a:r>
              <a:rPr kumimoji="1" lang="zh-CN" altLang="en-US" sz="1800">
                <a:latin typeface="Consolas" pitchFamily="49" charset="0"/>
                <a:ea typeface="楷体" pitchFamily="49" charset="-122"/>
                <a:cs typeface="Consolas" pitchFamily="49" charset="0"/>
              </a:rPr>
              <a:t>行序为主序存储其下三</a:t>
            </a:r>
            <a:r>
              <a:rPr kumimoji="1" lang="zh-CN" altLang="en-US" sz="1800" smtClean="0">
                <a:latin typeface="Consolas" pitchFamily="49" charset="0"/>
                <a:ea typeface="楷体" pitchFamily="49" charset="-122"/>
                <a:cs typeface="Consolas" pitchFamily="49" charset="0"/>
              </a:rPr>
              <a:t>角</a:t>
            </a:r>
            <a:r>
              <a:rPr kumimoji="1" lang="en-US" altLang="zh-CN" sz="1800" smtClean="0">
                <a:latin typeface="Consolas" pitchFamily="49" charset="0"/>
                <a:ea typeface="楷体" pitchFamily="49" charset="-122"/>
                <a:cs typeface="Consolas" pitchFamily="49" charset="0"/>
              </a:rPr>
              <a:t>+</a:t>
            </a:r>
            <a:r>
              <a:rPr kumimoji="1" lang="zh-CN" altLang="en-US" sz="1800" smtClean="0">
                <a:latin typeface="Consolas" pitchFamily="49" charset="0"/>
                <a:ea typeface="楷体" pitchFamily="49" charset="-122"/>
                <a:cs typeface="Consolas" pitchFamily="49" charset="0"/>
              </a:rPr>
              <a:t>主对角线</a:t>
            </a:r>
            <a:r>
              <a:rPr kumimoji="1" lang="zh-CN" altLang="en-US" sz="1800">
                <a:latin typeface="Consolas" pitchFamily="49" charset="0"/>
                <a:ea typeface="楷体" pitchFamily="49" charset="-122"/>
                <a:cs typeface="Consolas" pitchFamily="49" charset="0"/>
              </a:rPr>
              <a:t>的元素。</a:t>
            </a:r>
            <a:endParaRPr lang="zh-CN" altLang="en-US" sz="1800">
              <a:latin typeface="Consolas" pitchFamily="49" charset="0"/>
              <a:ea typeface="楷体" pitchFamily="49" charset="-122"/>
              <a:cs typeface="Consolas" pitchFamily="49" charset="0"/>
            </a:endParaRPr>
          </a:p>
        </p:txBody>
      </p:sp>
      <p:grpSp>
        <p:nvGrpSpPr>
          <p:cNvPr id="2" name="组合 49"/>
          <p:cNvGrpSpPr/>
          <p:nvPr/>
        </p:nvGrpSpPr>
        <p:grpSpPr>
          <a:xfrm>
            <a:off x="642910" y="3214686"/>
            <a:ext cx="7143800" cy="1938709"/>
            <a:chOff x="642910" y="3214686"/>
            <a:chExt cx="7143800" cy="1938709"/>
          </a:xfrm>
        </p:grpSpPr>
        <p:sp>
          <p:nvSpPr>
            <p:cNvPr id="14" name="TextBox 13"/>
            <p:cNvSpPr txBox="1"/>
            <p:nvPr/>
          </p:nvSpPr>
          <p:spPr>
            <a:xfrm>
              <a:off x="1142976" y="3967467"/>
              <a:ext cx="6500858" cy="400110"/>
            </a:xfrm>
            <a:prstGeom prst="rect">
              <a:avLst/>
            </a:prstGeom>
            <a:noFill/>
          </p:spPr>
          <p:txBody>
            <a:bodyPr wrap="square" rtlCol="0">
              <a:spAutoFit/>
            </a:bodyPr>
            <a:lstStyle/>
            <a:p>
              <a:pPr algn="l"/>
              <a:r>
                <a:rPr lang="en-US" altLang="zh-CN" sz="2000" i="1" err="1" smtClean="0">
                  <a:latin typeface="Consolas" pitchFamily="49" charset="0"/>
                  <a:cs typeface="Consolas" pitchFamily="49" charset="0"/>
                </a:rPr>
                <a:t>a</a:t>
              </a:r>
              <a:r>
                <a:rPr lang="en-US" altLang="zh-CN" sz="2000" baseline="-25000" err="1" smtClean="0">
                  <a:latin typeface="Consolas" pitchFamily="49" charset="0"/>
                  <a:cs typeface="Consolas" pitchFamily="49" charset="0"/>
                </a:rPr>
                <a:t>0,0</a:t>
              </a:r>
              <a:r>
                <a:rPr lang="zh-CN" altLang="en-US" sz="2000" smtClean="0">
                  <a:latin typeface="Consolas" pitchFamily="49" charset="0"/>
                  <a:cs typeface="Consolas" pitchFamily="49" charset="0"/>
                </a:rPr>
                <a:t>，</a:t>
              </a:r>
              <a:r>
                <a:rPr lang="en-US" altLang="zh-CN" sz="2000" i="1" err="1" smtClean="0">
                  <a:latin typeface="Consolas" pitchFamily="49" charset="0"/>
                  <a:cs typeface="Consolas" pitchFamily="49" charset="0"/>
                </a:rPr>
                <a:t>a</a:t>
              </a:r>
              <a:r>
                <a:rPr lang="en-US" altLang="zh-CN" sz="2000" baseline="-25000" err="1" smtClean="0">
                  <a:latin typeface="Consolas" pitchFamily="49" charset="0"/>
                  <a:cs typeface="Consolas" pitchFamily="49" charset="0"/>
                </a:rPr>
                <a:t>1,0</a:t>
              </a:r>
              <a:r>
                <a:rPr lang="zh-CN" altLang="en-US" sz="2000" smtClean="0">
                  <a:latin typeface="Consolas" pitchFamily="49" charset="0"/>
                  <a:cs typeface="Consolas" pitchFamily="49" charset="0"/>
                </a:rPr>
                <a:t>，</a:t>
              </a:r>
              <a:r>
                <a:rPr lang="en-US" altLang="zh-CN" sz="2000" i="1" err="1" smtClean="0">
                  <a:latin typeface="Consolas" pitchFamily="49" charset="0"/>
                  <a:cs typeface="Consolas" pitchFamily="49" charset="0"/>
                </a:rPr>
                <a:t>a</a:t>
              </a:r>
              <a:r>
                <a:rPr lang="en-US" altLang="zh-CN" sz="2000" baseline="-25000" err="1" smtClean="0">
                  <a:latin typeface="Consolas" pitchFamily="49" charset="0"/>
                  <a:cs typeface="Consolas" pitchFamily="49" charset="0"/>
                </a:rPr>
                <a:t>1,1</a:t>
              </a:r>
              <a:r>
                <a:rPr lang="zh-CN" altLang="en-US" sz="2000" smtClean="0">
                  <a:latin typeface="Consolas" pitchFamily="49" charset="0"/>
                  <a:cs typeface="Consolas" pitchFamily="49" charset="0"/>
                </a:rPr>
                <a:t>，</a:t>
              </a:r>
              <a:r>
                <a:rPr lang="zh-CN" altLang="en-US" sz="2000" smtClean="0">
                  <a:latin typeface="Consolas" pitchFamily="49" charset="0"/>
                  <a:cs typeface="Consolas" pitchFamily="49" charset="0"/>
                  <a:sym typeface="Symbol"/>
                </a:rPr>
                <a:t>，</a:t>
              </a:r>
              <a:r>
                <a:rPr lang="en-US" altLang="zh-CN" sz="2000" i="1" smtClean="0">
                  <a:latin typeface="Consolas" pitchFamily="49" charset="0"/>
                  <a:cs typeface="Consolas" pitchFamily="49" charset="0"/>
                  <a:sym typeface="Symbol"/>
                </a:rPr>
                <a:t>a</a:t>
              </a:r>
              <a:r>
                <a:rPr lang="en-US" altLang="zh-CN" sz="2000" i="1" baseline="-25000" smtClean="0">
                  <a:latin typeface="Consolas" pitchFamily="49" charset="0"/>
                  <a:cs typeface="Consolas" pitchFamily="49" charset="0"/>
                  <a:sym typeface="Symbol"/>
                </a:rPr>
                <a:t>n</a:t>
              </a:r>
              <a:r>
                <a:rPr lang="en-US" altLang="zh-CN" sz="2000" baseline="-25000" smtClean="0">
                  <a:latin typeface="Consolas" pitchFamily="49" charset="0"/>
                  <a:cs typeface="Consolas" pitchFamily="49" charset="0"/>
                  <a:sym typeface="Symbol"/>
                </a:rPr>
                <a:t>-1,0</a:t>
              </a:r>
              <a:r>
                <a:rPr lang="zh-CN" altLang="en-US" sz="2000" smtClean="0">
                  <a:latin typeface="Consolas" pitchFamily="49" charset="0"/>
                  <a:cs typeface="Consolas" pitchFamily="49" charset="0"/>
                  <a:sym typeface="Symbol"/>
                </a:rPr>
                <a:t>，</a:t>
              </a:r>
              <a:r>
                <a:rPr lang="en-US" altLang="zh-CN" sz="2000" i="1" smtClean="0">
                  <a:latin typeface="Consolas" pitchFamily="49" charset="0"/>
                  <a:cs typeface="Consolas" pitchFamily="49" charset="0"/>
                  <a:sym typeface="Symbol"/>
                </a:rPr>
                <a:t>a</a:t>
              </a:r>
              <a:r>
                <a:rPr lang="en-US" altLang="zh-CN" sz="2000" i="1" baseline="-25000" smtClean="0">
                  <a:latin typeface="Consolas" pitchFamily="49" charset="0"/>
                  <a:cs typeface="Consolas" pitchFamily="49" charset="0"/>
                  <a:sym typeface="Symbol"/>
                </a:rPr>
                <a:t>n</a:t>
              </a:r>
              <a:r>
                <a:rPr lang="en-US" altLang="zh-CN" sz="2000" baseline="-25000" smtClean="0">
                  <a:latin typeface="Consolas" pitchFamily="49" charset="0"/>
                  <a:cs typeface="Consolas" pitchFamily="49" charset="0"/>
                  <a:sym typeface="Symbol"/>
                </a:rPr>
                <a:t>-1,1</a:t>
              </a:r>
              <a:r>
                <a:rPr lang="zh-CN" altLang="en-US" sz="2000" smtClean="0">
                  <a:latin typeface="Consolas" pitchFamily="49" charset="0"/>
                  <a:cs typeface="Consolas" pitchFamily="49" charset="0"/>
                  <a:sym typeface="Symbol"/>
                </a:rPr>
                <a:t>， ，</a:t>
              </a:r>
              <a:r>
                <a:rPr lang="en-US" altLang="zh-CN" sz="2000" i="1" smtClean="0">
                  <a:latin typeface="Consolas" pitchFamily="49" charset="0"/>
                  <a:cs typeface="Consolas" pitchFamily="49" charset="0"/>
                  <a:sym typeface="Symbol"/>
                </a:rPr>
                <a:t>a</a:t>
              </a:r>
              <a:r>
                <a:rPr lang="en-US" altLang="zh-CN" sz="2000" i="1" baseline="-25000" smtClean="0">
                  <a:latin typeface="Consolas" pitchFamily="49" charset="0"/>
                  <a:cs typeface="Consolas" pitchFamily="49" charset="0"/>
                  <a:sym typeface="Symbol"/>
                </a:rPr>
                <a:t>n</a:t>
              </a:r>
              <a:r>
                <a:rPr lang="en-US" altLang="zh-CN" sz="2000" baseline="-25000" smtClean="0">
                  <a:latin typeface="Consolas" pitchFamily="49" charset="0"/>
                  <a:cs typeface="Consolas" pitchFamily="49" charset="0"/>
                  <a:sym typeface="Symbol"/>
                </a:rPr>
                <a:t>-</a:t>
              </a:r>
              <a:r>
                <a:rPr lang="en-US" altLang="zh-CN" sz="2000" baseline="-25000" err="1" smtClean="0">
                  <a:latin typeface="Consolas" pitchFamily="49" charset="0"/>
                  <a:cs typeface="Consolas" pitchFamily="49" charset="0"/>
                  <a:sym typeface="Symbol"/>
                </a:rPr>
                <a:t>1,</a:t>
              </a:r>
              <a:r>
                <a:rPr lang="en-US" altLang="zh-CN" sz="2000" i="1" baseline="-25000" err="1" smtClean="0">
                  <a:latin typeface="Consolas" pitchFamily="49" charset="0"/>
                  <a:cs typeface="Consolas" pitchFamily="49" charset="0"/>
                  <a:sym typeface="Symbol"/>
                </a:rPr>
                <a:t>n</a:t>
              </a:r>
              <a:r>
                <a:rPr lang="en-US" altLang="zh-CN" sz="2000" baseline="-25000" smtClean="0">
                  <a:latin typeface="Consolas" pitchFamily="49" charset="0"/>
                  <a:cs typeface="Consolas" pitchFamily="49" charset="0"/>
                  <a:sym typeface="Symbol"/>
                </a:rPr>
                <a:t>-1</a:t>
              </a:r>
              <a:endParaRPr lang="zh-CN" altLang="en-US" sz="2000" baseline="-25000">
                <a:latin typeface="Consolas" pitchFamily="49" charset="0"/>
                <a:cs typeface="Consolas" pitchFamily="49" charset="0"/>
              </a:endParaRPr>
            </a:p>
          </p:txBody>
        </p:sp>
        <p:sp>
          <p:nvSpPr>
            <p:cNvPr id="15" name="下箭头 14"/>
            <p:cNvSpPr/>
            <p:nvPr/>
          </p:nvSpPr>
          <p:spPr>
            <a:xfrm>
              <a:off x="4071934" y="3214686"/>
              <a:ext cx="285752" cy="500066"/>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16" name="TextBox 15"/>
            <p:cNvSpPr txBox="1"/>
            <p:nvPr/>
          </p:nvSpPr>
          <p:spPr>
            <a:xfrm>
              <a:off x="642910" y="4753285"/>
              <a:ext cx="7143800" cy="400110"/>
            </a:xfrm>
            <a:prstGeom prst="rect">
              <a:avLst/>
            </a:prstGeom>
            <a:noFill/>
          </p:spPr>
          <p:txBody>
            <a:bodyPr wrap="square" rtlCol="0">
              <a:spAutoFit/>
            </a:bodyPr>
            <a:lstStyle/>
            <a:p>
              <a:pPr algn="l"/>
              <a:r>
                <a:rPr lang="en-US" altLang="zh-CN" sz="2000" i="1" smtClean="0">
                  <a:latin typeface="Consolas" pitchFamily="49" charset="0"/>
                  <a:cs typeface="Consolas" pitchFamily="49" charset="0"/>
                </a:rPr>
                <a:t>B</a:t>
              </a:r>
              <a:r>
                <a:rPr lang="en-US" altLang="zh-CN" sz="2000" smtClean="0">
                  <a:latin typeface="Consolas" pitchFamily="49" charset="0"/>
                  <a:cs typeface="Consolas" pitchFamily="49" charset="0"/>
                </a:rPr>
                <a:t>=</a:t>
              </a:r>
              <a:r>
                <a:rPr lang="zh-CN" altLang="en-US" sz="2000" smtClean="0">
                  <a:latin typeface="Consolas" pitchFamily="49" charset="0"/>
                  <a:cs typeface="Consolas" pitchFamily="49" charset="0"/>
                </a:rPr>
                <a:t>（</a:t>
              </a:r>
              <a:r>
                <a:rPr lang="en-US" altLang="zh-CN" sz="2000" i="1" err="1" smtClean="0">
                  <a:latin typeface="Consolas" pitchFamily="49" charset="0"/>
                  <a:cs typeface="Consolas" pitchFamily="49" charset="0"/>
                </a:rPr>
                <a:t>b</a:t>
              </a:r>
              <a:r>
                <a:rPr lang="en-US" altLang="zh-CN" sz="2000" baseline="-25000" err="1" smtClean="0">
                  <a:latin typeface="Consolas" pitchFamily="49" charset="0"/>
                  <a:cs typeface="Consolas" pitchFamily="49" charset="0"/>
                </a:rPr>
                <a:t>0</a:t>
              </a:r>
              <a:r>
                <a:rPr lang="zh-CN" altLang="en-US" sz="2000" smtClean="0">
                  <a:latin typeface="Consolas" pitchFamily="49" charset="0"/>
                  <a:cs typeface="Consolas" pitchFamily="49" charset="0"/>
                </a:rPr>
                <a:t>，  </a:t>
              </a:r>
              <a:r>
                <a:rPr lang="en-US" altLang="zh-CN" sz="2000" i="1" err="1" smtClean="0">
                  <a:latin typeface="Consolas" pitchFamily="49" charset="0"/>
                  <a:cs typeface="Consolas" pitchFamily="49" charset="0"/>
                </a:rPr>
                <a:t>b</a:t>
              </a:r>
              <a:r>
                <a:rPr lang="en-US" altLang="zh-CN" sz="2000" baseline="-25000" err="1" smtClean="0">
                  <a:latin typeface="Consolas" pitchFamily="49" charset="0"/>
                  <a:cs typeface="Consolas" pitchFamily="49" charset="0"/>
                </a:rPr>
                <a:t>1</a:t>
              </a:r>
              <a:r>
                <a:rPr lang="zh-CN" altLang="en-US" sz="2000" smtClean="0">
                  <a:latin typeface="Consolas" pitchFamily="49" charset="0"/>
                  <a:cs typeface="Consolas" pitchFamily="49" charset="0"/>
                </a:rPr>
                <a:t>，  </a:t>
              </a:r>
              <a:r>
                <a:rPr lang="en-US" altLang="zh-CN" sz="2000" i="1" err="1" smtClean="0">
                  <a:latin typeface="Consolas" pitchFamily="49" charset="0"/>
                  <a:cs typeface="Consolas" pitchFamily="49" charset="0"/>
                </a:rPr>
                <a:t>b</a:t>
              </a:r>
              <a:r>
                <a:rPr lang="en-US" altLang="zh-CN" sz="2000" baseline="-25000" err="1" smtClean="0">
                  <a:latin typeface="Consolas" pitchFamily="49" charset="0"/>
                  <a:cs typeface="Consolas" pitchFamily="49" charset="0"/>
                </a:rPr>
                <a:t>2</a:t>
              </a:r>
              <a:r>
                <a:rPr lang="zh-CN" altLang="en-US" sz="2000" smtClean="0">
                  <a:latin typeface="Consolas" pitchFamily="49" charset="0"/>
                  <a:cs typeface="Consolas" pitchFamily="49" charset="0"/>
                </a:rPr>
                <a:t>，       </a:t>
              </a:r>
              <a:r>
                <a:rPr lang="zh-CN" altLang="en-US" sz="2000" smtClean="0">
                  <a:latin typeface="Consolas" pitchFamily="49" charset="0"/>
                  <a:cs typeface="Consolas" pitchFamily="49" charset="0"/>
                  <a:sym typeface="Symbol"/>
                </a:rPr>
                <a:t>  ， ，   </a:t>
              </a:r>
              <a:r>
                <a:rPr lang="en-US" altLang="zh-CN" sz="2000" i="1" err="1" smtClean="0">
                  <a:latin typeface="Consolas" pitchFamily="49" charset="0"/>
                  <a:cs typeface="Consolas" pitchFamily="49" charset="0"/>
                  <a:sym typeface="Symbol"/>
                </a:rPr>
                <a:t>b</a:t>
              </a:r>
              <a:r>
                <a:rPr lang="en-US" altLang="zh-CN" sz="2000" i="1" baseline="-25000" err="1" smtClean="0">
                  <a:latin typeface="Consolas" pitchFamily="49" charset="0"/>
                  <a:cs typeface="Consolas" pitchFamily="49" charset="0"/>
                  <a:sym typeface="Symbol"/>
                </a:rPr>
                <a:t>s</a:t>
              </a:r>
              <a:r>
                <a:rPr lang="zh-CN" altLang="en-US" sz="2000" smtClean="0">
                  <a:latin typeface="Consolas" pitchFamily="49" charset="0"/>
                  <a:cs typeface="Consolas" pitchFamily="49" charset="0"/>
                </a:rPr>
                <a:t>）</a:t>
              </a:r>
              <a:endParaRPr lang="zh-CN" altLang="en-US" sz="2000">
                <a:latin typeface="Consolas" pitchFamily="49" charset="0"/>
                <a:cs typeface="Consolas" pitchFamily="49" charset="0"/>
              </a:endParaRPr>
            </a:p>
          </p:txBody>
        </p:sp>
        <p:cxnSp>
          <p:nvCxnSpPr>
            <p:cNvPr id="18" name="直接连接符 17"/>
            <p:cNvCxnSpPr/>
            <p:nvPr/>
          </p:nvCxnSpPr>
          <p:spPr>
            <a:xfrm rot="5400000">
              <a:off x="1247752" y="4630746"/>
              <a:ext cx="285752" cy="1588"/>
            </a:xfrm>
            <a:prstGeom prst="line">
              <a:avLst/>
            </a:prstGeom>
            <a:ln w="38100">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rot="5400000">
              <a:off x="1929588" y="4642652"/>
              <a:ext cx="285752" cy="1588"/>
            </a:xfrm>
            <a:prstGeom prst="line">
              <a:avLst/>
            </a:prstGeom>
            <a:ln w="38100">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5400000">
              <a:off x="2675718" y="4642652"/>
              <a:ext cx="285752" cy="1588"/>
            </a:xfrm>
            <a:prstGeom prst="line">
              <a:avLst/>
            </a:prstGeom>
            <a:ln w="38100">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rot="5400000">
              <a:off x="6501620" y="4642652"/>
              <a:ext cx="285752" cy="1588"/>
            </a:xfrm>
            <a:prstGeom prst="line">
              <a:avLst/>
            </a:prstGeom>
            <a:ln w="38100">
              <a:solidFill>
                <a:srgbClr val="FF00FF"/>
              </a:solidFill>
            </a:ln>
          </p:spPr>
          <p:style>
            <a:lnRef idx="1">
              <a:schemeClr val="accent1"/>
            </a:lnRef>
            <a:fillRef idx="0">
              <a:schemeClr val="accent1"/>
            </a:fillRef>
            <a:effectRef idx="0">
              <a:schemeClr val="accent1"/>
            </a:effectRef>
            <a:fontRef idx="minor">
              <a:schemeClr val="tx1"/>
            </a:fontRef>
          </p:style>
        </p:cxnSp>
        <p:sp>
          <p:nvSpPr>
            <p:cNvPr id="22" name="Text Box 9"/>
            <p:cNvSpPr txBox="1">
              <a:spLocks noChangeArrowheads="1"/>
            </p:cNvSpPr>
            <p:nvPr/>
          </p:nvSpPr>
          <p:spPr bwMode="auto">
            <a:xfrm>
              <a:off x="4500562" y="3214686"/>
              <a:ext cx="2386004" cy="369332"/>
            </a:xfrm>
            <a:prstGeom prst="rect">
              <a:avLst/>
            </a:prstGeom>
            <a:noFill/>
            <a:ln w="9525">
              <a:noFill/>
              <a:miter lim="800000"/>
              <a:headEnd/>
              <a:tailEnd/>
            </a:ln>
            <a:effectLst/>
          </p:spPr>
          <p:txBody>
            <a:bodyPr wrap="square">
              <a:spAutoFit/>
            </a:bodyPr>
            <a:lstStyle/>
            <a:p>
              <a:pPr algn="l">
                <a:spcBef>
                  <a:spcPct val="50000"/>
                </a:spcBef>
              </a:pPr>
              <a:r>
                <a:rPr kumimoji="1" lang="zh-CN" altLang="en-US" sz="1800" smtClean="0">
                  <a:latin typeface="Consolas" pitchFamily="49" charset="0"/>
                  <a:ea typeface="仿宋" pitchFamily="49" charset="-122"/>
                  <a:cs typeface="Consolas" pitchFamily="49" charset="0"/>
                </a:rPr>
                <a:t>下三角</a:t>
              </a:r>
              <a:r>
                <a:rPr kumimoji="1" lang="en-US" altLang="zh-CN" sz="1800" smtClean="0">
                  <a:latin typeface="Consolas" pitchFamily="49" charset="0"/>
                  <a:ea typeface="仿宋" pitchFamily="49" charset="-122"/>
                  <a:cs typeface="Consolas" pitchFamily="49" charset="0"/>
                </a:rPr>
                <a:t>+</a:t>
              </a:r>
              <a:r>
                <a:rPr kumimoji="1" lang="zh-CN" altLang="en-US" sz="1800" smtClean="0">
                  <a:latin typeface="Consolas" pitchFamily="49" charset="0"/>
                  <a:ea typeface="仿宋" pitchFamily="49" charset="-122"/>
                  <a:cs typeface="Consolas" pitchFamily="49" charset="0"/>
                </a:rPr>
                <a:t>主对角线</a:t>
              </a:r>
              <a:endParaRPr lang="zh-CN" altLang="en-US" sz="1800">
                <a:latin typeface="Consolas" pitchFamily="49" charset="0"/>
                <a:ea typeface="仿宋" pitchFamily="49" charset="-122"/>
                <a:cs typeface="Consolas" pitchFamily="49" charset="0"/>
              </a:endParaRPr>
            </a:p>
          </p:txBody>
        </p:sp>
      </p:grpSp>
      <p:grpSp>
        <p:nvGrpSpPr>
          <p:cNvPr id="3" name="组合 28"/>
          <p:cNvGrpSpPr/>
          <p:nvPr/>
        </p:nvGrpSpPr>
        <p:grpSpPr>
          <a:xfrm>
            <a:off x="3071802" y="1071546"/>
            <a:ext cx="2857520" cy="1752612"/>
            <a:chOff x="3214676" y="2214554"/>
            <a:chExt cx="2837975" cy="1752612"/>
          </a:xfrm>
        </p:grpSpPr>
        <p:cxnSp>
          <p:nvCxnSpPr>
            <p:cNvPr id="30" name="直接连接符 29"/>
            <p:cNvCxnSpPr/>
            <p:nvPr/>
          </p:nvCxnSpPr>
          <p:spPr>
            <a:xfrm rot="5400000">
              <a:off x="2358214" y="3071016"/>
              <a:ext cx="1714512"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3216264" y="2227254"/>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214676" y="3924304"/>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359140" y="2258590"/>
              <a:ext cx="714379" cy="276999"/>
            </a:xfrm>
            <a:prstGeom prst="rect">
              <a:avLst/>
            </a:prstGeom>
            <a:noFill/>
          </p:spPr>
          <p:txBody>
            <a:bodyPr wrap="square" lIns="0" tIns="0" rIns="0" bIns="0" rtlCol="0">
              <a:spAutoFit/>
            </a:bodyPr>
            <a:lstStyle/>
            <a:p>
              <a:r>
                <a:rPr lang="en-US" altLang="zh-CN" sz="1800" i="1" err="1" smtClean="0">
                  <a:latin typeface="Consolas" pitchFamily="49" charset="0"/>
                  <a:cs typeface="Consolas" pitchFamily="49" charset="0"/>
                </a:rPr>
                <a:t>a</a:t>
              </a:r>
              <a:r>
                <a:rPr lang="en-US" altLang="zh-CN" sz="1800" baseline="-25000" err="1" smtClean="0">
                  <a:latin typeface="Consolas" pitchFamily="49" charset="0"/>
                  <a:cs typeface="Consolas" pitchFamily="49" charset="0"/>
                </a:rPr>
                <a:t>0,0</a:t>
              </a:r>
              <a:endParaRPr lang="zh-CN" altLang="en-US" sz="1800" baseline="-25000">
                <a:latin typeface="Consolas" pitchFamily="49" charset="0"/>
                <a:cs typeface="Consolas" pitchFamily="49" charset="0"/>
              </a:endParaRPr>
            </a:p>
          </p:txBody>
        </p:sp>
        <p:sp>
          <p:nvSpPr>
            <p:cNvPr id="34" name="TextBox 33"/>
            <p:cNvSpPr txBox="1"/>
            <p:nvPr/>
          </p:nvSpPr>
          <p:spPr>
            <a:xfrm>
              <a:off x="4002081" y="2258590"/>
              <a:ext cx="714379" cy="276999"/>
            </a:xfrm>
            <a:prstGeom prst="rect">
              <a:avLst/>
            </a:prstGeom>
            <a:noFill/>
          </p:spPr>
          <p:txBody>
            <a:bodyPr wrap="square" lIns="0" tIns="0" rIns="0" bIns="0" rtlCol="0">
              <a:spAutoFit/>
            </a:bodyPr>
            <a:lstStyle/>
            <a:p>
              <a:r>
                <a:rPr lang="en-US" altLang="zh-CN" sz="1800" i="1" err="1" smtClean="0">
                  <a:latin typeface="Consolas" pitchFamily="49" charset="0"/>
                  <a:cs typeface="Consolas" pitchFamily="49" charset="0"/>
                </a:rPr>
                <a:t>a</a:t>
              </a:r>
              <a:r>
                <a:rPr lang="en-US" altLang="zh-CN" sz="1800" baseline="-25000" err="1" smtClean="0">
                  <a:latin typeface="Consolas" pitchFamily="49" charset="0"/>
                  <a:cs typeface="Consolas" pitchFamily="49" charset="0"/>
                </a:rPr>
                <a:t>0,1</a:t>
              </a:r>
              <a:endParaRPr lang="zh-CN" altLang="en-US" sz="1800" baseline="-25000">
                <a:latin typeface="Consolas" pitchFamily="49" charset="0"/>
                <a:cs typeface="Consolas" pitchFamily="49" charset="0"/>
              </a:endParaRPr>
            </a:p>
          </p:txBody>
        </p:sp>
        <p:sp>
          <p:nvSpPr>
            <p:cNvPr id="35" name="TextBox 34"/>
            <p:cNvSpPr txBox="1"/>
            <p:nvPr/>
          </p:nvSpPr>
          <p:spPr>
            <a:xfrm>
              <a:off x="5216526" y="2258590"/>
              <a:ext cx="714379" cy="276999"/>
            </a:xfrm>
            <a:prstGeom prst="rect">
              <a:avLst/>
            </a:prstGeom>
            <a:noFill/>
          </p:spPr>
          <p:txBody>
            <a:bodyPr wrap="square" lIns="0" tIns="0" rIns="0" bIns="0" rtlCol="0">
              <a:spAutoFit/>
            </a:bodyPr>
            <a:lstStyle/>
            <a:p>
              <a:r>
                <a:rPr lang="en-US" altLang="zh-CN" sz="1800" i="1" err="1" smtClean="0">
                  <a:latin typeface="Consolas" pitchFamily="49" charset="0"/>
                  <a:cs typeface="Consolas" pitchFamily="49" charset="0"/>
                </a:rPr>
                <a:t>a</a:t>
              </a:r>
              <a:r>
                <a:rPr lang="en-US" altLang="zh-CN" sz="1800" baseline="-25000" err="1" smtClean="0">
                  <a:latin typeface="Consolas" pitchFamily="49" charset="0"/>
                  <a:cs typeface="Consolas" pitchFamily="49" charset="0"/>
                </a:rPr>
                <a:t>0,</a:t>
              </a:r>
              <a:r>
                <a:rPr lang="en-US" altLang="zh-CN" sz="1800" i="1" baseline="-25000" err="1" smtClean="0">
                  <a:latin typeface="Consolas" pitchFamily="49" charset="0"/>
                  <a:cs typeface="Consolas" pitchFamily="49" charset="0"/>
                </a:rPr>
                <a:t>n</a:t>
              </a:r>
              <a:r>
                <a:rPr lang="en-US" altLang="zh-CN" sz="1800" baseline="-25000" smtClean="0">
                  <a:latin typeface="Consolas" pitchFamily="49" charset="0"/>
                  <a:cs typeface="Consolas" pitchFamily="49" charset="0"/>
                </a:rPr>
                <a:t>-1</a:t>
              </a:r>
              <a:endParaRPr lang="zh-CN" altLang="en-US" sz="1800" baseline="-25000">
                <a:latin typeface="Consolas" pitchFamily="49" charset="0"/>
                <a:cs typeface="Consolas" pitchFamily="49" charset="0"/>
              </a:endParaRPr>
            </a:p>
          </p:txBody>
        </p:sp>
        <p:sp>
          <p:nvSpPr>
            <p:cNvPr id="36" name="TextBox 35"/>
            <p:cNvSpPr txBox="1"/>
            <p:nvPr/>
          </p:nvSpPr>
          <p:spPr>
            <a:xfrm>
              <a:off x="4645023" y="2239954"/>
              <a:ext cx="571504" cy="276999"/>
            </a:xfrm>
            <a:prstGeom prst="rect">
              <a:avLst/>
            </a:prstGeom>
            <a:noFill/>
          </p:spPr>
          <p:txBody>
            <a:bodyPr wrap="square" lIns="0" tIns="0" rIns="0" bIns="0" rtlCol="0">
              <a:spAutoFit/>
            </a:bodyPr>
            <a:lstStyle/>
            <a:p>
              <a:r>
                <a:rPr lang="en-US" altLang="zh-CN" sz="1800" i="1" smtClean="0">
                  <a:latin typeface="Consolas" pitchFamily="49" charset="0"/>
                  <a:ea typeface="+mn-ea"/>
                  <a:cs typeface="Consolas" pitchFamily="49" charset="0"/>
                  <a:sym typeface="Symbol"/>
                </a:rPr>
                <a:t></a:t>
              </a:r>
              <a:endParaRPr lang="zh-CN" altLang="en-US" sz="1800" baseline="-25000">
                <a:latin typeface="Consolas" pitchFamily="49" charset="0"/>
                <a:ea typeface="+mn-ea"/>
                <a:cs typeface="Consolas" pitchFamily="49" charset="0"/>
              </a:endParaRPr>
            </a:p>
          </p:txBody>
        </p:sp>
        <p:sp>
          <p:nvSpPr>
            <p:cNvPr id="37" name="TextBox 36"/>
            <p:cNvSpPr txBox="1"/>
            <p:nvPr/>
          </p:nvSpPr>
          <p:spPr>
            <a:xfrm>
              <a:off x="3359140" y="2687218"/>
              <a:ext cx="714379" cy="276999"/>
            </a:xfrm>
            <a:prstGeom prst="rect">
              <a:avLst/>
            </a:prstGeom>
            <a:noFill/>
          </p:spPr>
          <p:txBody>
            <a:bodyPr wrap="square" lIns="0" tIns="0" rIns="0" bIns="0" rtlCol="0">
              <a:spAutoFit/>
            </a:bodyPr>
            <a:lstStyle/>
            <a:p>
              <a:r>
                <a:rPr lang="en-US" altLang="zh-CN" sz="1800" i="1" err="1" smtClean="0">
                  <a:latin typeface="Consolas" pitchFamily="49" charset="0"/>
                  <a:cs typeface="Consolas" pitchFamily="49" charset="0"/>
                </a:rPr>
                <a:t>a</a:t>
              </a:r>
              <a:r>
                <a:rPr lang="en-US" altLang="zh-CN" sz="1800" baseline="-25000" err="1" smtClean="0">
                  <a:latin typeface="Consolas" pitchFamily="49" charset="0"/>
                  <a:cs typeface="Consolas" pitchFamily="49" charset="0"/>
                </a:rPr>
                <a:t>1,0</a:t>
              </a:r>
              <a:endParaRPr lang="zh-CN" altLang="en-US" sz="1800" baseline="-25000">
                <a:latin typeface="Consolas" pitchFamily="49" charset="0"/>
                <a:cs typeface="Consolas" pitchFamily="49" charset="0"/>
              </a:endParaRPr>
            </a:p>
          </p:txBody>
        </p:sp>
        <p:sp>
          <p:nvSpPr>
            <p:cNvPr id="38" name="TextBox 37"/>
            <p:cNvSpPr txBox="1"/>
            <p:nvPr/>
          </p:nvSpPr>
          <p:spPr>
            <a:xfrm>
              <a:off x="4002081" y="2687218"/>
              <a:ext cx="714379" cy="276999"/>
            </a:xfrm>
            <a:prstGeom prst="rect">
              <a:avLst/>
            </a:prstGeom>
            <a:noFill/>
          </p:spPr>
          <p:txBody>
            <a:bodyPr wrap="square" lIns="0" tIns="0" rIns="0" bIns="0" rtlCol="0">
              <a:spAutoFit/>
            </a:bodyPr>
            <a:lstStyle/>
            <a:p>
              <a:r>
                <a:rPr lang="en-US" altLang="zh-CN" sz="1800" i="1" err="1" smtClean="0">
                  <a:latin typeface="Consolas" pitchFamily="49" charset="0"/>
                  <a:cs typeface="Consolas" pitchFamily="49" charset="0"/>
                </a:rPr>
                <a:t>a</a:t>
              </a:r>
              <a:r>
                <a:rPr lang="en-US" altLang="zh-CN" sz="1800" baseline="-25000" err="1" smtClean="0">
                  <a:latin typeface="Consolas" pitchFamily="49" charset="0"/>
                  <a:cs typeface="Consolas" pitchFamily="49" charset="0"/>
                </a:rPr>
                <a:t>1,1</a:t>
              </a:r>
              <a:endParaRPr lang="zh-CN" altLang="en-US" sz="1800" baseline="-25000">
                <a:latin typeface="Consolas" pitchFamily="49" charset="0"/>
                <a:cs typeface="Consolas" pitchFamily="49" charset="0"/>
              </a:endParaRPr>
            </a:p>
          </p:txBody>
        </p:sp>
        <p:sp>
          <p:nvSpPr>
            <p:cNvPr id="39" name="TextBox 38"/>
            <p:cNvSpPr txBox="1"/>
            <p:nvPr/>
          </p:nvSpPr>
          <p:spPr>
            <a:xfrm>
              <a:off x="5216526" y="2687218"/>
              <a:ext cx="714379" cy="276999"/>
            </a:xfrm>
            <a:prstGeom prst="rect">
              <a:avLst/>
            </a:prstGeom>
            <a:noFill/>
          </p:spPr>
          <p:txBody>
            <a:bodyPr wrap="square" lIns="0" tIns="0" rIns="0" bIns="0" rtlCol="0">
              <a:spAutoFit/>
            </a:bodyPr>
            <a:lstStyle/>
            <a:p>
              <a:r>
                <a:rPr lang="en-US" altLang="zh-CN" sz="1800" i="1" err="1" smtClean="0">
                  <a:latin typeface="Consolas" pitchFamily="49" charset="0"/>
                  <a:cs typeface="Consolas" pitchFamily="49" charset="0"/>
                </a:rPr>
                <a:t>a</a:t>
              </a:r>
              <a:r>
                <a:rPr lang="en-US" altLang="zh-CN" sz="1800" baseline="-25000" err="1" smtClean="0">
                  <a:latin typeface="Consolas" pitchFamily="49" charset="0"/>
                  <a:cs typeface="Consolas" pitchFamily="49" charset="0"/>
                </a:rPr>
                <a:t>1,</a:t>
              </a:r>
              <a:r>
                <a:rPr lang="en-US" altLang="zh-CN" sz="1800" i="1" baseline="-25000" err="1" smtClean="0">
                  <a:latin typeface="Consolas" pitchFamily="49" charset="0"/>
                  <a:cs typeface="Consolas" pitchFamily="49" charset="0"/>
                </a:rPr>
                <a:t>n</a:t>
              </a:r>
              <a:r>
                <a:rPr lang="en-US" altLang="zh-CN" sz="1800" baseline="-25000" smtClean="0">
                  <a:latin typeface="Consolas" pitchFamily="49" charset="0"/>
                  <a:cs typeface="Consolas" pitchFamily="49" charset="0"/>
                </a:rPr>
                <a:t>-1</a:t>
              </a:r>
              <a:endParaRPr lang="zh-CN" altLang="en-US" sz="1800" baseline="-25000">
                <a:latin typeface="Consolas" pitchFamily="49" charset="0"/>
                <a:cs typeface="Consolas" pitchFamily="49" charset="0"/>
              </a:endParaRPr>
            </a:p>
          </p:txBody>
        </p:sp>
        <p:sp>
          <p:nvSpPr>
            <p:cNvPr id="40" name="TextBox 39"/>
            <p:cNvSpPr txBox="1"/>
            <p:nvPr/>
          </p:nvSpPr>
          <p:spPr>
            <a:xfrm>
              <a:off x="4645023" y="2668582"/>
              <a:ext cx="571504" cy="276999"/>
            </a:xfrm>
            <a:prstGeom prst="rect">
              <a:avLst/>
            </a:prstGeom>
            <a:noFill/>
          </p:spPr>
          <p:txBody>
            <a:bodyPr wrap="square" lIns="0" tIns="0" rIns="0" bIns="0" rtlCol="0">
              <a:spAutoFit/>
            </a:bodyPr>
            <a:lstStyle/>
            <a:p>
              <a:r>
                <a:rPr lang="en-US" altLang="zh-CN" sz="1800" i="1" smtClean="0">
                  <a:latin typeface="Consolas" pitchFamily="49" charset="0"/>
                  <a:ea typeface="+mn-ea"/>
                  <a:cs typeface="Consolas" pitchFamily="49" charset="0"/>
                  <a:sym typeface="Symbol"/>
                </a:rPr>
                <a:t></a:t>
              </a:r>
              <a:endParaRPr lang="zh-CN" altLang="en-US" sz="1800" baseline="-25000">
                <a:latin typeface="Consolas" pitchFamily="49" charset="0"/>
                <a:ea typeface="+mn-ea"/>
                <a:cs typeface="Consolas" pitchFamily="49" charset="0"/>
              </a:endParaRPr>
            </a:p>
          </p:txBody>
        </p:sp>
        <p:sp>
          <p:nvSpPr>
            <p:cNvPr id="41" name="TextBox 40"/>
            <p:cNvSpPr txBox="1"/>
            <p:nvPr/>
          </p:nvSpPr>
          <p:spPr>
            <a:xfrm>
              <a:off x="3359140" y="3549236"/>
              <a:ext cx="714379" cy="276999"/>
            </a:xfrm>
            <a:prstGeom prst="rect">
              <a:avLst/>
            </a:prstGeom>
            <a:noFill/>
          </p:spPr>
          <p:txBody>
            <a:bodyPr wrap="square" lIns="0" tIns="0" rIns="0" bIns="0" rtlCol="0">
              <a:spAutoFit/>
            </a:bodyPr>
            <a:lstStyle/>
            <a:p>
              <a:r>
                <a:rPr lang="en-US" altLang="zh-CN" sz="1800" i="1" smtClean="0">
                  <a:latin typeface="Consolas" pitchFamily="49" charset="0"/>
                  <a:cs typeface="Consolas" pitchFamily="49" charset="0"/>
                </a:rPr>
                <a:t>a</a:t>
              </a:r>
              <a:r>
                <a:rPr lang="en-US" altLang="zh-CN" sz="1800" i="1" baseline="-25000" smtClean="0">
                  <a:latin typeface="Consolas" pitchFamily="49" charset="0"/>
                  <a:cs typeface="Consolas" pitchFamily="49" charset="0"/>
                </a:rPr>
                <a:t>n</a:t>
              </a:r>
              <a:r>
                <a:rPr lang="en-US" altLang="zh-CN" sz="1800" baseline="-25000" smtClean="0">
                  <a:latin typeface="Consolas" pitchFamily="49" charset="0"/>
                  <a:cs typeface="Consolas" pitchFamily="49" charset="0"/>
                </a:rPr>
                <a:t>-1,0</a:t>
              </a:r>
              <a:endParaRPr lang="zh-CN" altLang="en-US" sz="1800" baseline="-25000">
                <a:latin typeface="Consolas" pitchFamily="49" charset="0"/>
                <a:cs typeface="Consolas" pitchFamily="49" charset="0"/>
              </a:endParaRPr>
            </a:p>
          </p:txBody>
        </p:sp>
        <p:sp>
          <p:nvSpPr>
            <p:cNvPr id="42" name="TextBox 41"/>
            <p:cNvSpPr txBox="1"/>
            <p:nvPr/>
          </p:nvSpPr>
          <p:spPr>
            <a:xfrm>
              <a:off x="4002081" y="3549236"/>
              <a:ext cx="714379" cy="276999"/>
            </a:xfrm>
            <a:prstGeom prst="rect">
              <a:avLst/>
            </a:prstGeom>
            <a:noFill/>
          </p:spPr>
          <p:txBody>
            <a:bodyPr wrap="square" lIns="0" tIns="0" rIns="0" bIns="0" rtlCol="0">
              <a:spAutoFit/>
            </a:bodyPr>
            <a:lstStyle/>
            <a:p>
              <a:r>
                <a:rPr lang="en-US" altLang="zh-CN" sz="1800" i="1" smtClean="0">
                  <a:latin typeface="Consolas" pitchFamily="49" charset="0"/>
                  <a:cs typeface="Consolas" pitchFamily="49" charset="0"/>
                </a:rPr>
                <a:t>a</a:t>
              </a:r>
              <a:r>
                <a:rPr lang="en-US" altLang="zh-CN" sz="1800" i="1" baseline="-25000" smtClean="0">
                  <a:latin typeface="Consolas" pitchFamily="49" charset="0"/>
                  <a:cs typeface="Consolas" pitchFamily="49" charset="0"/>
                </a:rPr>
                <a:t>n</a:t>
              </a:r>
              <a:r>
                <a:rPr lang="en-US" altLang="zh-CN" sz="1800" baseline="-25000" smtClean="0">
                  <a:latin typeface="Consolas" pitchFamily="49" charset="0"/>
                  <a:cs typeface="Consolas" pitchFamily="49" charset="0"/>
                </a:rPr>
                <a:t>-1,1</a:t>
              </a:r>
              <a:endParaRPr lang="zh-CN" altLang="en-US" sz="1800" baseline="-25000">
                <a:latin typeface="Consolas" pitchFamily="49" charset="0"/>
                <a:cs typeface="Consolas" pitchFamily="49" charset="0"/>
              </a:endParaRPr>
            </a:p>
          </p:txBody>
        </p:sp>
        <p:sp>
          <p:nvSpPr>
            <p:cNvPr id="43" name="TextBox 42"/>
            <p:cNvSpPr txBox="1"/>
            <p:nvPr/>
          </p:nvSpPr>
          <p:spPr>
            <a:xfrm>
              <a:off x="5216526" y="3549236"/>
              <a:ext cx="714379" cy="276999"/>
            </a:xfrm>
            <a:prstGeom prst="rect">
              <a:avLst/>
            </a:prstGeom>
            <a:noFill/>
          </p:spPr>
          <p:txBody>
            <a:bodyPr wrap="square" lIns="0" tIns="0" rIns="0" bIns="0" rtlCol="0">
              <a:spAutoFit/>
            </a:bodyPr>
            <a:lstStyle/>
            <a:p>
              <a:r>
                <a:rPr lang="en-US" altLang="zh-CN" sz="1800" i="1" smtClean="0">
                  <a:latin typeface="Consolas" pitchFamily="49" charset="0"/>
                  <a:cs typeface="Consolas" pitchFamily="49" charset="0"/>
                </a:rPr>
                <a:t>a</a:t>
              </a:r>
              <a:r>
                <a:rPr lang="en-US" altLang="zh-CN" sz="1800" i="1" baseline="-25000" smtClean="0">
                  <a:latin typeface="Consolas" pitchFamily="49" charset="0"/>
                  <a:cs typeface="Consolas" pitchFamily="49" charset="0"/>
                </a:rPr>
                <a:t>n</a:t>
              </a:r>
              <a:r>
                <a:rPr lang="en-US" altLang="zh-CN" sz="1800" baseline="-25000" smtClean="0">
                  <a:latin typeface="Consolas" pitchFamily="49" charset="0"/>
                  <a:cs typeface="Consolas" pitchFamily="49" charset="0"/>
                </a:rPr>
                <a:t>-</a:t>
              </a:r>
              <a:r>
                <a:rPr lang="en-US" altLang="zh-CN" sz="1800" baseline="-25000" err="1" smtClean="0">
                  <a:latin typeface="Consolas" pitchFamily="49" charset="0"/>
                  <a:cs typeface="Consolas" pitchFamily="49" charset="0"/>
                </a:rPr>
                <a:t>1,</a:t>
              </a:r>
              <a:r>
                <a:rPr lang="en-US" altLang="zh-CN" sz="1800" i="1" baseline="-25000" err="1" smtClean="0">
                  <a:latin typeface="Consolas" pitchFamily="49" charset="0"/>
                  <a:cs typeface="Consolas" pitchFamily="49" charset="0"/>
                </a:rPr>
                <a:t>n</a:t>
              </a:r>
              <a:r>
                <a:rPr lang="en-US" altLang="zh-CN" sz="1800" baseline="-25000" smtClean="0">
                  <a:latin typeface="Consolas" pitchFamily="49" charset="0"/>
                  <a:cs typeface="Consolas" pitchFamily="49" charset="0"/>
                </a:rPr>
                <a:t>-1</a:t>
              </a:r>
              <a:endParaRPr lang="zh-CN" altLang="en-US" sz="1800" baseline="-25000">
                <a:latin typeface="Consolas" pitchFamily="49" charset="0"/>
                <a:cs typeface="Consolas" pitchFamily="49" charset="0"/>
              </a:endParaRPr>
            </a:p>
          </p:txBody>
        </p:sp>
        <p:sp>
          <p:nvSpPr>
            <p:cNvPr id="44" name="TextBox 43"/>
            <p:cNvSpPr txBox="1"/>
            <p:nvPr/>
          </p:nvSpPr>
          <p:spPr>
            <a:xfrm>
              <a:off x="4645023" y="3530600"/>
              <a:ext cx="571504" cy="276999"/>
            </a:xfrm>
            <a:prstGeom prst="rect">
              <a:avLst/>
            </a:prstGeom>
            <a:noFill/>
          </p:spPr>
          <p:txBody>
            <a:bodyPr wrap="square" lIns="0" tIns="0" rIns="0" bIns="0" rtlCol="0">
              <a:spAutoFit/>
            </a:bodyPr>
            <a:lstStyle/>
            <a:p>
              <a:r>
                <a:rPr lang="en-US" altLang="zh-CN" sz="1800" i="1" smtClean="0">
                  <a:latin typeface="Consolas" pitchFamily="49" charset="0"/>
                  <a:ea typeface="+mn-ea"/>
                  <a:cs typeface="Consolas" pitchFamily="49" charset="0"/>
                  <a:sym typeface="Symbol"/>
                </a:rPr>
                <a:t></a:t>
              </a:r>
              <a:endParaRPr lang="zh-CN" altLang="en-US" sz="1800" baseline="-25000">
                <a:latin typeface="Consolas" pitchFamily="49" charset="0"/>
                <a:ea typeface="+mn-ea"/>
                <a:cs typeface="Consolas" pitchFamily="49" charset="0"/>
              </a:endParaRPr>
            </a:p>
          </p:txBody>
        </p:sp>
        <p:cxnSp>
          <p:nvCxnSpPr>
            <p:cNvPr id="45" name="直接连接符 44"/>
            <p:cNvCxnSpPr/>
            <p:nvPr/>
          </p:nvCxnSpPr>
          <p:spPr>
            <a:xfrm rot="5400000">
              <a:off x="5180777" y="3109116"/>
              <a:ext cx="1714512"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5908651" y="2265354"/>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907061" y="3962404"/>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3502018" y="3097210"/>
              <a:ext cx="571504" cy="276999"/>
            </a:xfrm>
            <a:prstGeom prst="rect">
              <a:avLst/>
            </a:prstGeom>
            <a:noFill/>
          </p:spPr>
          <p:txBody>
            <a:bodyPr wrap="square" lIns="0" tIns="0" rIns="0" bIns="0" rtlCol="0">
              <a:spAutoFit/>
            </a:bodyPr>
            <a:lstStyle/>
            <a:p>
              <a:r>
                <a:rPr lang="en-US" altLang="zh-CN" sz="1800" i="1" smtClean="0">
                  <a:latin typeface="Consolas" pitchFamily="49" charset="0"/>
                  <a:ea typeface="+mn-ea"/>
                  <a:cs typeface="Consolas" pitchFamily="49" charset="0"/>
                  <a:sym typeface="Symbol"/>
                </a:rPr>
                <a:t></a:t>
              </a:r>
              <a:endParaRPr lang="zh-CN" altLang="en-US" sz="1800" baseline="-25000">
                <a:latin typeface="Consolas" pitchFamily="49" charset="0"/>
                <a:ea typeface="+mn-ea"/>
                <a:cs typeface="Consolas" pitchFamily="49" charset="0"/>
              </a:endParaRPr>
            </a:p>
          </p:txBody>
        </p:sp>
      </p:grpSp>
      <p:grpSp>
        <p:nvGrpSpPr>
          <p:cNvPr id="4" name="组合 50"/>
          <p:cNvGrpSpPr/>
          <p:nvPr/>
        </p:nvGrpSpPr>
        <p:grpSpPr>
          <a:xfrm>
            <a:off x="1428728" y="5357826"/>
            <a:ext cx="5357850" cy="614424"/>
            <a:chOff x="1428728" y="5357826"/>
            <a:chExt cx="5357850" cy="614424"/>
          </a:xfrm>
        </p:grpSpPr>
        <p:sp>
          <p:nvSpPr>
            <p:cNvPr id="23" name="TextBox 22"/>
            <p:cNvSpPr txBox="1"/>
            <p:nvPr/>
          </p:nvSpPr>
          <p:spPr>
            <a:xfrm>
              <a:off x="3071802" y="5572140"/>
              <a:ext cx="2143140" cy="400110"/>
            </a:xfrm>
            <a:prstGeom prst="rect">
              <a:avLst/>
            </a:prstGeom>
            <a:noFill/>
          </p:spPr>
          <p:txBody>
            <a:bodyPr wrap="square" rtlCol="0">
              <a:spAutoFit/>
            </a:bodyPr>
            <a:lstStyle/>
            <a:p>
              <a:r>
                <a:rPr kumimoji="1" lang="en-US" altLang="zh-CN" sz="2000" i="1" smtClean="0">
                  <a:latin typeface="Consolas" pitchFamily="49" charset="0"/>
                  <a:ea typeface="楷体" pitchFamily="49" charset="-122"/>
                  <a:cs typeface="Consolas" pitchFamily="49" charset="0"/>
                </a:rPr>
                <a:t>n</a:t>
              </a:r>
              <a:r>
                <a:rPr kumimoji="1" lang="en-US" altLang="zh-CN" sz="2000" smtClean="0">
                  <a:latin typeface="Consolas" pitchFamily="49" charset="0"/>
                  <a:ea typeface="楷体" pitchFamily="49" charset="-122"/>
                  <a:cs typeface="Consolas" pitchFamily="49" charset="0"/>
                </a:rPr>
                <a:t>(</a:t>
              </a:r>
              <a:r>
                <a:rPr kumimoji="1" lang="en-US" altLang="zh-CN" sz="2000" i="1" err="1" smtClean="0">
                  <a:latin typeface="Consolas" pitchFamily="49" charset="0"/>
                  <a:ea typeface="楷体" pitchFamily="49" charset="-122"/>
                  <a:cs typeface="Consolas" pitchFamily="49" charset="0"/>
                </a:rPr>
                <a:t>n</a:t>
              </a:r>
              <a:r>
                <a:rPr kumimoji="1" lang="en-US" altLang="zh-CN" sz="2000" err="1" smtClean="0">
                  <a:latin typeface="Consolas" pitchFamily="49" charset="0"/>
                  <a:ea typeface="楷体" pitchFamily="49" charset="-122"/>
                  <a:cs typeface="Consolas" pitchFamily="49" charset="0"/>
                </a:rPr>
                <a:t>+1</a:t>
              </a:r>
              <a:r>
                <a:rPr kumimoji="1" lang="en-US" altLang="zh-CN" sz="2000" smtClean="0">
                  <a:latin typeface="Consolas" pitchFamily="49" charset="0"/>
                  <a:ea typeface="楷体" pitchFamily="49" charset="-122"/>
                  <a:cs typeface="Consolas" pitchFamily="49" charset="0"/>
                </a:rPr>
                <a:t>)/2</a:t>
              </a:r>
              <a:r>
                <a:rPr kumimoji="1" lang="zh-CN" altLang="en-US" sz="2000" smtClean="0">
                  <a:latin typeface="Consolas" pitchFamily="49" charset="0"/>
                  <a:ea typeface="楷体" pitchFamily="49" charset="-122"/>
                  <a:cs typeface="Consolas" pitchFamily="49" charset="0"/>
                </a:rPr>
                <a:t>个元素</a:t>
              </a:r>
              <a:endParaRPr lang="zh-CN" altLang="en-US" sz="2000">
                <a:latin typeface="Consolas" pitchFamily="49" charset="0"/>
                <a:ea typeface="楷体" pitchFamily="49" charset="-122"/>
                <a:cs typeface="Consolas" pitchFamily="49" charset="0"/>
              </a:endParaRPr>
            </a:p>
          </p:txBody>
        </p:sp>
        <p:sp>
          <p:nvSpPr>
            <p:cNvPr id="49" name="左大括号 48"/>
            <p:cNvSpPr/>
            <p:nvPr/>
          </p:nvSpPr>
          <p:spPr>
            <a:xfrm rot="16200000">
              <a:off x="4036215" y="2750339"/>
              <a:ext cx="142876" cy="5357850"/>
            </a:xfrm>
            <a:prstGeom prst="leftBrac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grpSp>
      <p:cxnSp>
        <p:nvCxnSpPr>
          <p:cNvPr id="53" name="直接箭头连接符 52"/>
          <p:cNvCxnSpPr/>
          <p:nvPr/>
        </p:nvCxnSpPr>
        <p:spPr>
          <a:xfrm rot="10800000" flipV="1">
            <a:off x="2643174" y="1928802"/>
            <a:ext cx="785818" cy="142876"/>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1857356" y="1928802"/>
            <a:ext cx="928694" cy="369332"/>
          </a:xfrm>
          <a:prstGeom prst="rect">
            <a:avLst/>
          </a:prstGeom>
          <a:noFill/>
        </p:spPr>
        <p:txBody>
          <a:bodyPr wrap="square" rtlCol="0">
            <a:spAutoFit/>
          </a:bodyPr>
          <a:lstStyle/>
          <a:p>
            <a:r>
              <a:rPr kumimoji="1" lang="en-US" altLang="zh-CN" sz="1800" i="1" err="1" smtClean="0">
                <a:latin typeface="Consolas" pitchFamily="49" charset="0"/>
                <a:ea typeface="楷体" pitchFamily="49" charset="-122"/>
                <a:cs typeface="Consolas" pitchFamily="49" charset="0"/>
              </a:rPr>
              <a:t>i</a:t>
            </a:r>
            <a:r>
              <a:rPr kumimoji="1" lang="en-US" altLang="zh-CN" sz="1800" err="1" smtClean="0">
                <a:latin typeface="Consolas" pitchFamily="49" charset="0"/>
                <a:cs typeface="Consolas" pitchFamily="49" charset="0"/>
              </a:rPr>
              <a:t>≥</a:t>
            </a:r>
            <a:r>
              <a:rPr kumimoji="1" lang="en-US" altLang="zh-CN" sz="1800" i="1" err="1" smtClean="0">
                <a:latin typeface="Consolas" pitchFamily="49" charset="0"/>
                <a:ea typeface="楷体" pitchFamily="49" charset="-122"/>
                <a:cs typeface="Consolas" pitchFamily="49" charset="0"/>
              </a:rPr>
              <a:t>j</a:t>
            </a:r>
            <a:endParaRPr lang="zh-CN" altLang="en-US" sz="1800">
              <a:latin typeface="Consolas" pitchFamily="49" charset="0"/>
              <a:cs typeface="Consolas" pitchFamily="49" charset="0"/>
            </a:endParaRPr>
          </a:p>
        </p:txBody>
      </p:sp>
      <p:grpSp>
        <p:nvGrpSpPr>
          <p:cNvPr id="5" name="组合 54"/>
          <p:cNvGrpSpPr/>
          <p:nvPr/>
        </p:nvGrpSpPr>
        <p:grpSpPr>
          <a:xfrm>
            <a:off x="6643702" y="2500306"/>
            <a:ext cx="857256" cy="1428760"/>
            <a:chOff x="6143636" y="1369085"/>
            <a:chExt cx="857256" cy="1428760"/>
          </a:xfrm>
        </p:grpSpPr>
        <p:sp>
          <p:nvSpPr>
            <p:cNvPr id="56" name="右弧形箭头 55"/>
            <p:cNvSpPr/>
            <p:nvPr/>
          </p:nvSpPr>
          <p:spPr>
            <a:xfrm>
              <a:off x="6143636" y="1797713"/>
              <a:ext cx="285752" cy="1000132"/>
            </a:xfrm>
            <a:prstGeom prst="curved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solidFill>
                  <a:schemeClr val="tx1"/>
                </a:solidFill>
                <a:latin typeface="Consolas" pitchFamily="49" charset="0"/>
                <a:cs typeface="Consolas" pitchFamily="49" charset="0"/>
              </a:endParaRPr>
            </a:p>
          </p:txBody>
        </p:sp>
        <p:sp>
          <p:nvSpPr>
            <p:cNvPr id="57" name="TextBox 56"/>
            <p:cNvSpPr txBox="1"/>
            <p:nvPr/>
          </p:nvSpPr>
          <p:spPr>
            <a:xfrm>
              <a:off x="6286512" y="1369085"/>
              <a:ext cx="714380" cy="400110"/>
            </a:xfrm>
            <a:prstGeom prst="rect">
              <a:avLst/>
            </a:prstGeom>
            <a:noFill/>
          </p:spPr>
          <p:txBody>
            <a:bodyPr wrap="square" rtlCol="0">
              <a:spAutoFit/>
            </a:bodyPr>
            <a:lstStyle/>
            <a:p>
              <a:r>
                <a:rPr lang="en-US" altLang="zh-CN" sz="2000" i="1" err="1" smtClean="0">
                  <a:solidFill>
                    <a:srgbClr val="FF0000"/>
                  </a:solidFill>
                  <a:latin typeface="Consolas" pitchFamily="49" charset="0"/>
                  <a:cs typeface="Consolas" pitchFamily="49" charset="0"/>
                </a:rPr>
                <a:t>a</a:t>
              </a:r>
              <a:r>
                <a:rPr lang="en-US" altLang="zh-CN" sz="2000" i="1" baseline="-25000" err="1" smtClean="0">
                  <a:solidFill>
                    <a:srgbClr val="FF0000"/>
                  </a:solidFill>
                  <a:latin typeface="Consolas" pitchFamily="49" charset="0"/>
                  <a:cs typeface="Consolas" pitchFamily="49" charset="0"/>
                </a:rPr>
                <a:t>i,j</a:t>
              </a:r>
              <a:endParaRPr lang="zh-CN" altLang="en-US" sz="2000" i="1" baseline="-25000">
                <a:solidFill>
                  <a:srgbClr val="FF0000"/>
                </a:solidFill>
                <a:latin typeface="Consolas" pitchFamily="49" charset="0"/>
                <a:cs typeface="Consolas" pitchFamily="49" charset="0"/>
              </a:endParaRPr>
            </a:p>
          </p:txBody>
        </p:sp>
        <p:sp>
          <p:nvSpPr>
            <p:cNvPr id="58" name="TextBox 57"/>
            <p:cNvSpPr txBox="1"/>
            <p:nvPr/>
          </p:nvSpPr>
          <p:spPr>
            <a:xfrm>
              <a:off x="6357950" y="2285992"/>
              <a:ext cx="571504" cy="461665"/>
            </a:xfrm>
            <a:prstGeom prst="rect">
              <a:avLst/>
            </a:prstGeom>
            <a:noFill/>
          </p:spPr>
          <p:txBody>
            <a:bodyPr wrap="square" rtlCol="0">
              <a:spAutoFit/>
            </a:bodyPr>
            <a:lstStyle/>
            <a:p>
              <a:r>
                <a:rPr lang="en-US" altLang="zh-CN" i="1" err="1" smtClean="0">
                  <a:latin typeface="Consolas" pitchFamily="49" charset="0"/>
                  <a:cs typeface="Consolas" pitchFamily="49" charset="0"/>
                </a:rPr>
                <a:t>b</a:t>
              </a:r>
              <a:r>
                <a:rPr lang="en-US" altLang="zh-CN" i="1" baseline="-25000" err="1" smtClean="0">
                  <a:latin typeface="Consolas" pitchFamily="49" charset="0"/>
                  <a:cs typeface="Consolas" pitchFamily="49" charset="0"/>
                </a:rPr>
                <a:t>k</a:t>
              </a:r>
              <a:endParaRPr lang="zh-CN" altLang="en-US" i="1" baseline="-25000">
                <a:latin typeface="Consolas" pitchFamily="49" charset="0"/>
                <a:cs typeface="Consolas" pitchFamily="49" charset="0"/>
              </a:endParaRPr>
            </a:p>
          </p:txBody>
        </p:sp>
      </p:grpSp>
      <p:sp>
        <p:nvSpPr>
          <p:cNvPr id="59" name="TextBox 58"/>
          <p:cNvSpPr txBox="1"/>
          <p:nvPr/>
        </p:nvSpPr>
        <p:spPr>
          <a:xfrm>
            <a:off x="7500958" y="3000372"/>
            <a:ext cx="1000132" cy="584775"/>
          </a:xfrm>
          <a:prstGeom prst="rect">
            <a:avLst/>
          </a:prstGeom>
          <a:noFill/>
        </p:spPr>
        <p:txBody>
          <a:bodyPr wrap="square" rtlCol="0">
            <a:spAutoFit/>
          </a:bodyPr>
          <a:lstStyle/>
          <a:p>
            <a:r>
              <a:rPr lang="en-US" altLang="zh-CN" i="1" smtClean="0">
                <a:latin typeface="Consolas" pitchFamily="49" charset="0"/>
                <a:cs typeface="Consolas" pitchFamily="49" charset="0"/>
              </a:rPr>
              <a:t>k </a:t>
            </a:r>
            <a:r>
              <a:rPr lang="en-US" altLang="zh-CN" smtClean="0">
                <a:latin typeface="Consolas" pitchFamily="49" charset="0"/>
                <a:cs typeface="Consolas" pitchFamily="49" charset="0"/>
              </a:rPr>
              <a:t>= </a:t>
            </a:r>
            <a:r>
              <a:rPr lang="en-US" altLang="zh-CN" sz="3200" smtClean="0">
                <a:solidFill>
                  <a:srgbClr val="FF0000"/>
                </a:solidFill>
                <a:latin typeface="Consolas" pitchFamily="49" charset="0"/>
                <a:cs typeface="Consolas" pitchFamily="49" charset="0"/>
              </a:rPr>
              <a:t>?</a:t>
            </a:r>
            <a:endParaRPr lang="zh-CN" altLang="en-US" sz="3200">
              <a:solidFill>
                <a:srgbClr val="FF0000"/>
              </a:solidFill>
              <a:latin typeface="Consolas" pitchFamily="49" charset="0"/>
              <a:cs typeface="Consolas" pitchFamily="49" charset="0"/>
            </a:endParaRPr>
          </a:p>
        </p:txBody>
      </p:sp>
      <p:sp>
        <p:nvSpPr>
          <p:cNvPr id="50" name="灯片编号占位符 49"/>
          <p:cNvSpPr>
            <a:spLocks noGrp="1"/>
          </p:cNvSpPr>
          <p:nvPr>
            <p:ph type="sldNum" sz="quarter" idx="12"/>
          </p:nvPr>
        </p:nvSpPr>
        <p:spPr/>
        <p:txBody>
          <a:bodyPr/>
          <a:lstStyle/>
          <a:p>
            <a:fld id="{0B959BAE-FEC3-4F92-8031-993DEB8AE092}" type="slidenum">
              <a:rPr lang="en-US" altLang="zh-CN" smtClean="0"/>
              <a:pPr/>
              <a:t>17</a:t>
            </a:fld>
            <a:r>
              <a:rPr lang="en-US" altLang="zh-CN" smtClean="0"/>
              <a:t>/82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3"/>
          <p:cNvGrpSpPr/>
          <p:nvPr/>
        </p:nvGrpSpPr>
        <p:grpSpPr>
          <a:xfrm>
            <a:off x="1643042" y="3378210"/>
            <a:ext cx="7215238" cy="2408244"/>
            <a:chOff x="1643042" y="3378210"/>
            <a:chExt cx="7215238" cy="2408244"/>
          </a:xfrm>
        </p:grpSpPr>
        <p:sp>
          <p:nvSpPr>
            <p:cNvPr id="13322" name="Text Box 10"/>
            <p:cNvSpPr txBox="1">
              <a:spLocks noChangeArrowheads="1"/>
            </p:cNvSpPr>
            <p:nvPr/>
          </p:nvSpPr>
          <p:spPr bwMode="auto">
            <a:xfrm>
              <a:off x="1643042" y="4787916"/>
              <a:ext cx="609600" cy="457200"/>
            </a:xfrm>
            <a:prstGeom prst="rect">
              <a:avLst/>
            </a:prstGeom>
            <a:noFill/>
            <a:ln w="9525">
              <a:noFill/>
              <a:miter lim="800000"/>
              <a:headEnd/>
              <a:tailEnd/>
            </a:ln>
            <a:effectLst/>
          </p:spPr>
          <p:txBody>
            <a:bodyPr>
              <a:spAutoFit/>
            </a:bodyPr>
            <a:lstStyle/>
            <a:p>
              <a:pPr algn="l">
                <a:spcBef>
                  <a:spcPct val="50000"/>
                </a:spcBef>
              </a:pPr>
              <a:r>
                <a:rPr kumimoji="1" lang="en-US" altLang="zh-CN" i="1">
                  <a:latin typeface="Consolas" pitchFamily="49" charset="0"/>
                  <a:ea typeface="宋体" pitchFamily="2" charset="-122"/>
                  <a:cs typeface="Consolas" pitchFamily="49" charset="0"/>
                </a:rPr>
                <a:t>k</a:t>
              </a:r>
              <a:r>
                <a:rPr kumimoji="1" lang="en-US" altLang="zh-CN">
                  <a:latin typeface="Consolas" pitchFamily="49" charset="0"/>
                  <a:ea typeface="宋体" pitchFamily="2" charset="-122"/>
                  <a:cs typeface="Consolas" pitchFamily="49" charset="0"/>
                </a:rPr>
                <a:t>=</a:t>
              </a:r>
            </a:p>
          </p:txBody>
        </p:sp>
        <p:sp>
          <p:nvSpPr>
            <p:cNvPr id="13323" name="Text Box 11"/>
            <p:cNvSpPr txBox="1">
              <a:spLocks noChangeArrowheads="1"/>
            </p:cNvSpPr>
            <p:nvPr/>
          </p:nvSpPr>
          <p:spPr bwMode="auto">
            <a:xfrm>
              <a:off x="4552920" y="4406916"/>
              <a:ext cx="4305360" cy="369332"/>
            </a:xfrm>
            <a:prstGeom prst="rect">
              <a:avLst/>
            </a:prstGeom>
            <a:noFill/>
            <a:ln w="9525">
              <a:noFill/>
              <a:miter lim="800000"/>
              <a:headEnd/>
              <a:tailEnd/>
            </a:ln>
            <a:effectLst/>
          </p:spPr>
          <p:txBody>
            <a:bodyPr wrap="square">
              <a:spAutoFit/>
            </a:bodyPr>
            <a:lstStyle/>
            <a:p>
              <a:pPr algn="l">
                <a:spcBef>
                  <a:spcPct val="50000"/>
                </a:spcBef>
              </a:pPr>
              <a:r>
                <a:rPr kumimoji="1" lang="zh-CN" altLang="en-US" sz="1800" smtClean="0">
                  <a:latin typeface="Consolas" pitchFamily="49" charset="0"/>
                  <a:ea typeface="仿宋" pitchFamily="49" charset="-122"/>
                  <a:cs typeface="Consolas" pitchFamily="49" charset="0"/>
                </a:rPr>
                <a:t>当</a:t>
              </a:r>
              <a:r>
                <a:rPr kumimoji="1" lang="en-US" altLang="zh-CN" sz="1800" i="1" smtClean="0">
                  <a:latin typeface="Consolas" pitchFamily="49" charset="0"/>
                  <a:ea typeface="仿宋" pitchFamily="49" charset="-122"/>
                  <a:cs typeface="Consolas" pitchFamily="49" charset="0"/>
                </a:rPr>
                <a:t>i</a:t>
              </a:r>
              <a:r>
                <a:rPr kumimoji="1" lang="en-US" altLang="zh-CN" sz="1800" err="1">
                  <a:latin typeface="宋体" pitchFamily="2" charset="-122"/>
                  <a:ea typeface="宋体" pitchFamily="2" charset="-122"/>
                  <a:cs typeface="Consolas" pitchFamily="49" charset="0"/>
                </a:rPr>
                <a:t>≥</a:t>
              </a:r>
              <a:r>
                <a:rPr kumimoji="1" lang="en-US" altLang="zh-CN" sz="1800" i="1" err="1">
                  <a:latin typeface="Consolas" pitchFamily="49" charset="0"/>
                  <a:ea typeface="仿宋" pitchFamily="49" charset="-122"/>
                  <a:cs typeface="Consolas" pitchFamily="49" charset="0"/>
                </a:rPr>
                <a:t>j</a:t>
              </a:r>
              <a:r>
                <a:rPr kumimoji="1" lang="zh-CN" altLang="en-US" sz="1800" smtClean="0">
                  <a:latin typeface="Consolas" pitchFamily="49" charset="0"/>
                  <a:ea typeface="仿宋" pitchFamily="49" charset="-122"/>
                  <a:cs typeface="Consolas" pitchFamily="49" charset="0"/>
                </a:rPr>
                <a:t>时（下三角</a:t>
              </a:r>
              <a:r>
                <a:rPr kumimoji="1" lang="en-US" altLang="zh-CN" sz="1800" smtClean="0">
                  <a:latin typeface="Consolas" pitchFamily="49" charset="0"/>
                  <a:ea typeface="仿宋" pitchFamily="49" charset="-122"/>
                  <a:cs typeface="Consolas" pitchFamily="49" charset="0"/>
                </a:rPr>
                <a:t>+</a:t>
              </a:r>
              <a:r>
                <a:rPr kumimoji="1" lang="zh-CN" altLang="en-US" sz="1800" smtClean="0">
                  <a:latin typeface="Consolas" pitchFamily="49" charset="0"/>
                  <a:ea typeface="仿宋" pitchFamily="49" charset="-122"/>
                  <a:cs typeface="Consolas" pitchFamily="49" charset="0"/>
                </a:rPr>
                <a:t>主对角线的元素）</a:t>
              </a:r>
              <a:endParaRPr kumimoji="1" lang="zh-CN" altLang="en-US" sz="1800">
                <a:latin typeface="Consolas" pitchFamily="49" charset="0"/>
                <a:ea typeface="仿宋" pitchFamily="49" charset="-122"/>
                <a:cs typeface="Consolas" pitchFamily="49" charset="0"/>
              </a:endParaRPr>
            </a:p>
          </p:txBody>
        </p:sp>
        <p:sp>
          <p:nvSpPr>
            <p:cNvPr id="13325" name="Text Box 13"/>
            <p:cNvSpPr txBox="1">
              <a:spLocks noChangeArrowheads="1"/>
            </p:cNvSpPr>
            <p:nvPr/>
          </p:nvSpPr>
          <p:spPr bwMode="auto">
            <a:xfrm>
              <a:off x="4552920" y="5092716"/>
              <a:ext cx="2719390" cy="369332"/>
            </a:xfrm>
            <a:prstGeom prst="rect">
              <a:avLst/>
            </a:prstGeom>
            <a:noFill/>
            <a:ln w="9525">
              <a:noFill/>
              <a:miter lim="800000"/>
              <a:headEnd/>
              <a:tailEnd/>
            </a:ln>
            <a:effectLst/>
          </p:spPr>
          <p:txBody>
            <a:bodyPr wrap="square">
              <a:spAutoFit/>
            </a:bodyPr>
            <a:lstStyle/>
            <a:p>
              <a:pPr algn="l">
                <a:spcBef>
                  <a:spcPct val="50000"/>
                </a:spcBef>
              </a:pPr>
              <a:r>
                <a:rPr kumimoji="1" lang="zh-CN" altLang="en-US" sz="1800" smtClean="0">
                  <a:latin typeface="Consolas" pitchFamily="49" charset="0"/>
                  <a:ea typeface="仿宋" pitchFamily="49" charset="-122"/>
                  <a:cs typeface="Consolas" pitchFamily="49" charset="0"/>
                </a:rPr>
                <a:t>当</a:t>
              </a:r>
              <a:r>
                <a:rPr kumimoji="1" lang="en-US" altLang="zh-CN" sz="1800" i="1" smtClean="0">
                  <a:latin typeface="Consolas" pitchFamily="49" charset="0"/>
                  <a:ea typeface="仿宋" pitchFamily="49" charset="-122"/>
                  <a:cs typeface="Consolas" pitchFamily="49" charset="0"/>
                </a:rPr>
                <a:t>i</a:t>
              </a:r>
              <a:r>
                <a:rPr kumimoji="1" lang="en-US" altLang="zh-CN" sz="1800" smtClean="0">
                  <a:latin typeface="Consolas" pitchFamily="49" charset="0"/>
                  <a:ea typeface="仿宋" pitchFamily="49" charset="-122"/>
                  <a:cs typeface="Consolas" pitchFamily="49" charset="0"/>
                </a:rPr>
                <a:t>&lt;</a:t>
              </a:r>
              <a:r>
                <a:rPr kumimoji="1" lang="en-US" altLang="zh-CN" sz="1800" i="1" smtClean="0">
                  <a:latin typeface="Consolas" pitchFamily="49" charset="0"/>
                  <a:ea typeface="仿宋" pitchFamily="49" charset="-122"/>
                  <a:cs typeface="Consolas" pitchFamily="49" charset="0"/>
                </a:rPr>
                <a:t>j</a:t>
              </a:r>
              <a:r>
                <a:rPr kumimoji="1" lang="zh-CN" altLang="en-US" sz="1800" smtClean="0">
                  <a:latin typeface="Consolas" pitchFamily="49" charset="0"/>
                  <a:ea typeface="仿宋" pitchFamily="49" charset="-122"/>
                  <a:cs typeface="Consolas" pitchFamily="49" charset="0"/>
                </a:rPr>
                <a:t>时（</a:t>
              </a:r>
              <a:r>
                <a:rPr kumimoji="1" lang="en-US" altLang="zh-CN" sz="1800" i="1" smtClean="0">
                  <a:solidFill>
                    <a:srgbClr val="C00000"/>
                  </a:solidFill>
                  <a:latin typeface="Consolas" pitchFamily="49" charset="0"/>
                  <a:ea typeface="仿宋" pitchFamily="49" charset="-122"/>
                  <a:cs typeface="Consolas" pitchFamily="49" charset="0"/>
                </a:rPr>
                <a:t>a</a:t>
              </a:r>
              <a:r>
                <a:rPr kumimoji="1" lang="en-US" altLang="zh-CN" sz="1800" i="1" baseline="-25000" smtClean="0">
                  <a:solidFill>
                    <a:srgbClr val="C00000"/>
                  </a:solidFill>
                  <a:latin typeface="Consolas" pitchFamily="49" charset="0"/>
                  <a:ea typeface="仿宋" pitchFamily="49" charset="-122"/>
                  <a:cs typeface="Consolas" pitchFamily="49" charset="0"/>
                </a:rPr>
                <a:t>i,j</a:t>
              </a:r>
              <a:r>
                <a:rPr kumimoji="1" lang="en-US" altLang="zh-CN" sz="1800" smtClean="0">
                  <a:solidFill>
                    <a:srgbClr val="C00000"/>
                  </a:solidFill>
                  <a:latin typeface="Consolas" pitchFamily="49" charset="0"/>
                  <a:ea typeface="仿宋" pitchFamily="49" charset="-122"/>
                  <a:cs typeface="Consolas" pitchFamily="49" charset="0"/>
                </a:rPr>
                <a:t>=</a:t>
              </a:r>
              <a:r>
                <a:rPr kumimoji="1" lang="en-US" altLang="zh-CN" sz="1800" i="1" smtClean="0">
                  <a:solidFill>
                    <a:srgbClr val="C00000"/>
                  </a:solidFill>
                  <a:latin typeface="Consolas" pitchFamily="49" charset="0"/>
                  <a:ea typeface="仿宋" pitchFamily="49" charset="-122"/>
                  <a:cs typeface="Consolas" pitchFamily="49" charset="0"/>
                </a:rPr>
                <a:t>a</a:t>
              </a:r>
              <a:r>
                <a:rPr kumimoji="1" lang="en-US" altLang="zh-CN" sz="1800" i="1" baseline="-25000" smtClean="0">
                  <a:solidFill>
                    <a:srgbClr val="C00000"/>
                  </a:solidFill>
                  <a:latin typeface="Consolas" pitchFamily="49" charset="0"/>
                  <a:ea typeface="仿宋" pitchFamily="49" charset="-122"/>
                  <a:cs typeface="Consolas" pitchFamily="49" charset="0"/>
                </a:rPr>
                <a:t>j,i</a:t>
              </a:r>
              <a:r>
                <a:rPr kumimoji="1" lang="zh-CN" altLang="en-US" sz="1800" smtClean="0">
                  <a:latin typeface="Consolas" pitchFamily="49" charset="0"/>
                  <a:ea typeface="仿宋" pitchFamily="49" charset="-122"/>
                  <a:cs typeface="Consolas" pitchFamily="49" charset="0"/>
                </a:rPr>
                <a:t>）</a:t>
              </a:r>
              <a:endParaRPr kumimoji="1" lang="zh-CN" altLang="en-US" sz="1800">
                <a:latin typeface="Consolas" pitchFamily="49" charset="0"/>
                <a:ea typeface="仿宋" pitchFamily="49" charset="-122"/>
                <a:cs typeface="Consolas" pitchFamily="49" charset="0"/>
              </a:endParaRPr>
            </a:p>
          </p:txBody>
        </p:sp>
        <p:sp>
          <p:nvSpPr>
            <p:cNvPr id="13327" name="AutoShape 15"/>
            <p:cNvSpPr>
              <a:spLocks/>
            </p:cNvSpPr>
            <p:nvPr/>
          </p:nvSpPr>
          <p:spPr bwMode="auto">
            <a:xfrm>
              <a:off x="2252642" y="4445016"/>
              <a:ext cx="228600" cy="1143000"/>
            </a:xfrm>
            <a:prstGeom prst="leftBrace">
              <a:avLst>
                <a:gd name="adj1" fmla="val 41667"/>
                <a:gd name="adj2" fmla="val 50000"/>
              </a:avLst>
            </a:prstGeom>
            <a:noFill/>
            <a:ln w="22225">
              <a:solidFill>
                <a:srgbClr val="0000FF"/>
              </a:solidFill>
              <a:round/>
              <a:headEnd/>
              <a:tailEnd/>
            </a:ln>
            <a:effectLst/>
          </p:spPr>
          <p:txBody>
            <a:bodyPr wrap="none" anchor="ctr"/>
            <a:lstStyle/>
            <a:p>
              <a:endParaRPr lang="zh-CN" altLang="en-US">
                <a:latin typeface="Consolas" pitchFamily="49" charset="0"/>
                <a:cs typeface="Consolas" pitchFamily="49" charset="0"/>
              </a:endParaRPr>
            </a:p>
          </p:txBody>
        </p:sp>
        <p:sp>
          <p:nvSpPr>
            <p:cNvPr id="14" name="下箭头 13"/>
            <p:cNvSpPr/>
            <p:nvPr/>
          </p:nvSpPr>
          <p:spPr>
            <a:xfrm>
              <a:off x="3338474" y="3378210"/>
              <a:ext cx="324000" cy="500066"/>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nvGrpSpPr>
            <p:cNvPr id="3" name="组合 30"/>
            <p:cNvGrpSpPr/>
            <p:nvPr/>
          </p:nvGrpSpPr>
          <p:grpSpPr>
            <a:xfrm>
              <a:off x="2624094" y="4214818"/>
              <a:ext cx="1500198" cy="714380"/>
              <a:chOff x="500034" y="3571876"/>
              <a:chExt cx="1500198" cy="714380"/>
            </a:xfrm>
          </p:grpSpPr>
          <p:sp>
            <p:nvSpPr>
              <p:cNvPr id="22" name="TextBox 21"/>
              <p:cNvSpPr txBox="1"/>
              <p:nvPr/>
            </p:nvSpPr>
            <p:spPr>
              <a:xfrm>
                <a:off x="500034" y="3571876"/>
                <a:ext cx="1071570" cy="338554"/>
              </a:xfrm>
              <a:prstGeom prst="rect">
                <a:avLst/>
              </a:prstGeom>
              <a:noFill/>
            </p:spPr>
            <p:txBody>
              <a:bodyPr wrap="square" lIns="0" tIns="0" rIns="0" bIns="0" rtlCol="0">
                <a:spAutoFit/>
              </a:bodyPr>
              <a:lstStyle/>
              <a:p>
                <a:r>
                  <a:rPr lang="en-US" altLang="zh-CN" sz="2200" i="1" err="1" smtClean="0">
                    <a:latin typeface="Consolas" pitchFamily="49" charset="0"/>
                    <a:cs typeface="Consolas" pitchFamily="49" charset="0"/>
                  </a:rPr>
                  <a:t>i</a:t>
                </a:r>
                <a:r>
                  <a:rPr lang="en-US" altLang="zh-CN" sz="2200" smtClean="0">
                    <a:latin typeface="Consolas" pitchFamily="49" charset="0"/>
                    <a:cs typeface="Consolas" pitchFamily="49" charset="0"/>
                  </a:rPr>
                  <a:t>(</a:t>
                </a:r>
                <a:r>
                  <a:rPr lang="en-US" altLang="zh-CN" sz="2200" i="1" err="1" smtClean="0">
                    <a:latin typeface="Consolas" pitchFamily="49" charset="0"/>
                    <a:cs typeface="Consolas" pitchFamily="49" charset="0"/>
                  </a:rPr>
                  <a:t>i</a:t>
                </a:r>
                <a:r>
                  <a:rPr lang="en-US" altLang="zh-CN" sz="2200" err="1" smtClean="0">
                    <a:latin typeface="Consolas" pitchFamily="49" charset="0"/>
                    <a:cs typeface="Consolas" pitchFamily="49" charset="0"/>
                  </a:rPr>
                  <a:t>+1</a:t>
                </a:r>
                <a:r>
                  <a:rPr lang="en-US" altLang="zh-CN" sz="2200" smtClean="0">
                    <a:latin typeface="Consolas" pitchFamily="49" charset="0"/>
                    <a:cs typeface="Consolas" pitchFamily="49" charset="0"/>
                  </a:rPr>
                  <a:t>)</a:t>
                </a:r>
                <a:endParaRPr lang="zh-CN" altLang="en-US" sz="2200">
                  <a:latin typeface="Consolas" pitchFamily="49" charset="0"/>
                  <a:cs typeface="Consolas" pitchFamily="49" charset="0"/>
                </a:endParaRPr>
              </a:p>
            </p:txBody>
          </p:sp>
          <p:cxnSp>
            <p:nvCxnSpPr>
              <p:cNvPr id="24" name="直接连接符 23"/>
              <p:cNvCxnSpPr/>
              <p:nvPr/>
            </p:nvCxnSpPr>
            <p:spPr>
              <a:xfrm>
                <a:off x="571472" y="3929066"/>
                <a:ext cx="928694" cy="1588"/>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39748" y="3947702"/>
                <a:ext cx="500066" cy="338554"/>
              </a:xfrm>
              <a:prstGeom prst="rect">
                <a:avLst/>
              </a:prstGeom>
              <a:noFill/>
            </p:spPr>
            <p:txBody>
              <a:bodyPr wrap="square" lIns="0" tIns="0" rIns="0" bIns="0" rtlCol="0">
                <a:spAutoFit/>
              </a:bodyPr>
              <a:lstStyle/>
              <a:p>
                <a:r>
                  <a:rPr lang="en-US" altLang="zh-CN" sz="2200" smtClean="0">
                    <a:latin typeface="Consolas" pitchFamily="49" charset="0"/>
                    <a:cs typeface="Consolas" pitchFamily="49" charset="0"/>
                  </a:rPr>
                  <a:t>2</a:t>
                </a:r>
                <a:endParaRPr lang="zh-CN" altLang="en-US" sz="2200">
                  <a:latin typeface="Consolas" pitchFamily="49" charset="0"/>
                  <a:cs typeface="Consolas" pitchFamily="49" charset="0"/>
                </a:endParaRPr>
              </a:p>
            </p:txBody>
          </p:sp>
          <p:sp>
            <p:nvSpPr>
              <p:cNvPr id="26" name="TextBox 25"/>
              <p:cNvSpPr txBox="1"/>
              <p:nvPr/>
            </p:nvSpPr>
            <p:spPr>
              <a:xfrm>
                <a:off x="1500166" y="3786190"/>
                <a:ext cx="500066" cy="338554"/>
              </a:xfrm>
              <a:prstGeom prst="rect">
                <a:avLst/>
              </a:prstGeom>
              <a:noFill/>
            </p:spPr>
            <p:txBody>
              <a:bodyPr wrap="square" lIns="0" tIns="0" rIns="0" bIns="0" rtlCol="0">
                <a:spAutoFit/>
              </a:bodyPr>
              <a:lstStyle/>
              <a:p>
                <a:r>
                  <a:rPr lang="en-US" altLang="zh-CN" sz="2200" smtClean="0">
                    <a:latin typeface="Consolas" pitchFamily="49" charset="0"/>
                    <a:cs typeface="Consolas" pitchFamily="49" charset="0"/>
                  </a:rPr>
                  <a:t>+</a:t>
                </a:r>
                <a:r>
                  <a:rPr lang="en-US" altLang="zh-CN" sz="2200" i="1" smtClean="0">
                    <a:latin typeface="Consolas" pitchFamily="49" charset="0"/>
                    <a:cs typeface="Consolas" pitchFamily="49" charset="0"/>
                  </a:rPr>
                  <a:t>j</a:t>
                </a:r>
                <a:endParaRPr lang="zh-CN" altLang="en-US" sz="2200" i="1">
                  <a:latin typeface="Consolas" pitchFamily="49" charset="0"/>
                  <a:cs typeface="Consolas" pitchFamily="49" charset="0"/>
                </a:endParaRPr>
              </a:p>
            </p:txBody>
          </p:sp>
        </p:grpSp>
        <p:grpSp>
          <p:nvGrpSpPr>
            <p:cNvPr id="4" name="组合 31"/>
            <p:cNvGrpSpPr/>
            <p:nvPr/>
          </p:nvGrpSpPr>
          <p:grpSpPr>
            <a:xfrm>
              <a:off x="2624094" y="5072074"/>
              <a:ext cx="1500198" cy="714380"/>
              <a:chOff x="652434" y="5500702"/>
              <a:chExt cx="1500198" cy="714380"/>
            </a:xfrm>
          </p:grpSpPr>
          <p:sp>
            <p:nvSpPr>
              <p:cNvPr id="27" name="TextBox 26"/>
              <p:cNvSpPr txBox="1"/>
              <p:nvPr/>
            </p:nvSpPr>
            <p:spPr>
              <a:xfrm>
                <a:off x="652434" y="5500702"/>
                <a:ext cx="1071570" cy="338554"/>
              </a:xfrm>
              <a:prstGeom prst="rect">
                <a:avLst/>
              </a:prstGeom>
              <a:noFill/>
            </p:spPr>
            <p:txBody>
              <a:bodyPr wrap="square" lIns="0" tIns="0" rIns="0" bIns="0" rtlCol="0">
                <a:spAutoFit/>
              </a:bodyPr>
              <a:lstStyle/>
              <a:p>
                <a:r>
                  <a:rPr lang="en-US" altLang="zh-CN" sz="2200" i="1" smtClean="0">
                    <a:latin typeface="Consolas" pitchFamily="49" charset="0"/>
                    <a:cs typeface="Consolas" pitchFamily="49" charset="0"/>
                  </a:rPr>
                  <a:t>j</a:t>
                </a:r>
                <a:r>
                  <a:rPr lang="en-US" altLang="zh-CN" sz="2200" smtClean="0">
                    <a:latin typeface="Consolas" pitchFamily="49" charset="0"/>
                    <a:cs typeface="Consolas" pitchFamily="49" charset="0"/>
                  </a:rPr>
                  <a:t>(</a:t>
                </a:r>
                <a:r>
                  <a:rPr lang="en-US" altLang="zh-CN" sz="2200" i="1" err="1" smtClean="0">
                    <a:latin typeface="Consolas" pitchFamily="49" charset="0"/>
                    <a:cs typeface="Consolas" pitchFamily="49" charset="0"/>
                  </a:rPr>
                  <a:t>j</a:t>
                </a:r>
                <a:r>
                  <a:rPr lang="en-US" altLang="zh-CN" sz="2200" err="1" smtClean="0">
                    <a:latin typeface="Consolas" pitchFamily="49" charset="0"/>
                    <a:cs typeface="Consolas" pitchFamily="49" charset="0"/>
                  </a:rPr>
                  <a:t>+1</a:t>
                </a:r>
                <a:r>
                  <a:rPr lang="en-US" altLang="zh-CN" sz="2200" smtClean="0">
                    <a:latin typeface="Consolas" pitchFamily="49" charset="0"/>
                    <a:cs typeface="Consolas" pitchFamily="49" charset="0"/>
                  </a:rPr>
                  <a:t>)</a:t>
                </a:r>
                <a:endParaRPr lang="zh-CN" altLang="en-US" sz="2200">
                  <a:latin typeface="Consolas" pitchFamily="49" charset="0"/>
                  <a:cs typeface="Consolas" pitchFamily="49" charset="0"/>
                </a:endParaRPr>
              </a:p>
            </p:txBody>
          </p:sp>
          <p:cxnSp>
            <p:nvCxnSpPr>
              <p:cNvPr id="28" name="直接连接符 27"/>
              <p:cNvCxnSpPr/>
              <p:nvPr/>
            </p:nvCxnSpPr>
            <p:spPr>
              <a:xfrm>
                <a:off x="723872" y="5857892"/>
                <a:ext cx="928694" cy="1588"/>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92148" y="5876528"/>
                <a:ext cx="500066" cy="338554"/>
              </a:xfrm>
              <a:prstGeom prst="rect">
                <a:avLst/>
              </a:prstGeom>
              <a:noFill/>
            </p:spPr>
            <p:txBody>
              <a:bodyPr wrap="square" lIns="0" tIns="0" rIns="0" bIns="0" rtlCol="0">
                <a:spAutoFit/>
              </a:bodyPr>
              <a:lstStyle/>
              <a:p>
                <a:r>
                  <a:rPr lang="en-US" altLang="zh-CN" sz="2200" smtClean="0">
                    <a:latin typeface="Consolas" pitchFamily="49" charset="0"/>
                    <a:cs typeface="Consolas" pitchFamily="49" charset="0"/>
                  </a:rPr>
                  <a:t>2</a:t>
                </a:r>
                <a:endParaRPr lang="zh-CN" altLang="en-US" sz="2200">
                  <a:latin typeface="Consolas" pitchFamily="49" charset="0"/>
                  <a:cs typeface="Consolas" pitchFamily="49" charset="0"/>
                </a:endParaRPr>
              </a:p>
            </p:txBody>
          </p:sp>
          <p:sp>
            <p:nvSpPr>
              <p:cNvPr id="30" name="TextBox 29"/>
              <p:cNvSpPr txBox="1"/>
              <p:nvPr/>
            </p:nvSpPr>
            <p:spPr>
              <a:xfrm>
                <a:off x="1652566" y="5715016"/>
                <a:ext cx="500066" cy="338554"/>
              </a:xfrm>
              <a:prstGeom prst="rect">
                <a:avLst/>
              </a:prstGeom>
              <a:noFill/>
            </p:spPr>
            <p:txBody>
              <a:bodyPr wrap="square" lIns="0" tIns="0" rIns="0" bIns="0" rtlCol="0">
                <a:spAutoFit/>
              </a:bodyPr>
              <a:lstStyle/>
              <a:p>
                <a:r>
                  <a:rPr lang="en-US" altLang="zh-CN" sz="2200" smtClean="0">
                    <a:latin typeface="Consolas" pitchFamily="49" charset="0"/>
                    <a:cs typeface="Consolas" pitchFamily="49" charset="0"/>
                  </a:rPr>
                  <a:t>+</a:t>
                </a:r>
                <a:r>
                  <a:rPr lang="en-US" altLang="zh-CN" sz="2200" i="1" err="1" smtClean="0">
                    <a:latin typeface="Consolas" pitchFamily="49" charset="0"/>
                    <a:cs typeface="Consolas" pitchFamily="49" charset="0"/>
                  </a:rPr>
                  <a:t>i</a:t>
                </a:r>
                <a:endParaRPr lang="zh-CN" altLang="en-US" sz="2200" i="1">
                  <a:latin typeface="Consolas" pitchFamily="49" charset="0"/>
                  <a:cs typeface="Consolas" pitchFamily="49" charset="0"/>
                </a:endParaRPr>
              </a:p>
            </p:txBody>
          </p:sp>
        </p:grpSp>
      </p:grpSp>
      <p:sp>
        <p:nvSpPr>
          <p:cNvPr id="34" name="TextBox 33"/>
          <p:cNvSpPr txBox="1"/>
          <p:nvPr/>
        </p:nvSpPr>
        <p:spPr>
          <a:xfrm>
            <a:off x="357158" y="885750"/>
            <a:ext cx="8643998" cy="400110"/>
          </a:xfrm>
          <a:prstGeom prst="rect">
            <a:avLst/>
          </a:prstGeom>
          <a:noFill/>
        </p:spPr>
        <p:txBody>
          <a:bodyPr wrap="square" rtlCol="0">
            <a:spAutoFit/>
          </a:bodyPr>
          <a:lstStyle/>
          <a:p>
            <a:pPr algn="l"/>
            <a:r>
              <a:rPr lang="en-US" altLang="zh-CN" sz="2000" i="1" smtClean="0">
                <a:latin typeface="Consolas" pitchFamily="49" charset="0"/>
                <a:cs typeface="Consolas" pitchFamily="49" charset="0"/>
              </a:rPr>
              <a:t>B</a:t>
            </a:r>
            <a:r>
              <a:rPr lang="en-US" altLang="zh-CN" sz="2000" smtClean="0">
                <a:latin typeface="Consolas" pitchFamily="49" charset="0"/>
                <a:cs typeface="Consolas" pitchFamily="49" charset="0"/>
              </a:rPr>
              <a:t>=(</a:t>
            </a:r>
            <a:r>
              <a:rPr lang="en-US" altLang="zh-CN" sz="2000" i="1" err="1" smtClean="0">
                <a:latin typeface="Consolas" pitchFamily="49" charset="0"/>
                <a:cs typeface="Consolas" pitchFamily="49" charset="0"/>
              </a:rPr>
              <a:t>a</a:t>
            </a:r>
            <a:r>
              <a:rPr lang="en-US" altLang="zh-CN" sz="2000" baseline="-25000" err="1" smtClean="0">
                <a:latin typeface="Consolas" pitchFamily="49" charset="0"/>
                <a:cs typeface="Consolas" pitchFamily="49" charset="0"/>
              </a:rPr>
              <a:t>0,0</a:t>
            </a:r>
            <a:r>
              <a:rPr lang="en-US" altLang="zh-CN" sz="2000" err="1" smtClean="0">
                <a:latin typeface="Consolas" pitchFamily="49" charset="0"/>
                <a:cs typeface="Consolas" pitchFamily="49" charset="0"/>
              </a:rPr>
              <a:t>,</a:t>
            </a:r>
            <a:r>
              <a:rPr lang="en-US" altLang="zh-CN" sz="2000" i="1" err="1" smtClean="0">
                <a:latin typeface="Consolas" pitchFamily="49" charset="0"/>
                <a:cs typeface="Consolas" pitchFamily="49" charset="0"/>
              </a:rPr>
              <a:t>a</a:t>
            </a:r>
            <a:r>
              <a:rPr lang="en-US" altLang="zh-CN" sz="2000" baseline="-25000" err="1" smtClean="0">
                <a:latin typeface="Consolas" pitchFamily="49" charset="0"/>
                <a:cs typeface="Consolas" pitchFamily="49" charset="0"/>
              </a:rPr>
              <a:t>1,0</a:t>
            </a:r>
            <a:r>
              <a:rPr lang="en-US" altLang="zh-CN" sz="2000" err="1" smtClean="0">
                <a:latin typeface="Consolas" pitchFamily="49" charset="0"/>
                <a:cs typeface="Consolas" pitchFamily="49" charset="0"/>
              </a:rPr>
              <a:t>,</a:t>
            </a:r>
            <a:r>
              <a:rPr lang="en-US" altLang="zh-CN" sz="2000" i="1" err="1" smtClean="0">
                <a:latin typeface="Consolas" pitchFamily="49" charset="0"/>
                <a:cs typeface="Consolas" pitchFamily="49" charset="0"/>
              </a:rPr>
              <a:t>a</a:t>
            </a:r>
            <a:r>
              <a:rPr lang="en-US" altLang="zh-CN" sz="2000" baseline="-25000" err="1" smtClean="0">
                <a:latin typeface="Consolas" pitchFamily="49" charset="0"/>
                <a:cs typeface="Consolas" pitchFamily="49" charset="0"/>
              </a:rPr>
              <a:t>1,1</a:t>
            </a:r>
            <a:r>
              <a:rPr lang="en-US" altLang="zh-CN" sz="2000" smtClean="0">
                <a:latin typeface="Consolas" pitchFamily="49" charset="0"/>
                <a:cs typeface="Consolas" pitchFamily="49" charset="0"/>
              </a:rPr>
              <a:t>,</a:t>
            </a:r>
            <a:r>
              <a:rPr lang="zh-CN" altLang="en-US" sz="2000" smtClean="0">
                <a:latin typeface="Consolas" pitchFamily="49" charset="0"/>
                <a:cs typeface="Consolas" pitchFamily="49" charset="0"/>
                <a:sym typeface="Symbol"/>
              </a:rPr>
              <a:t></a:t>
            </a:r>
            <a:r>
              <a:rPr lang="en-US" altLang="zh-CN" sz="2000" smtClean="0">
                <a:latin typeface="Consolas" pitchFamily="49" charset="0"/>
                <a:cs typeface="Consolas" pitchFamily="49" charset="0"/>
                <a:sym typeface="Symbol"/>
              </a:rPr>
              <a:t>,</a:t>
            </a:r>
            <a:r>
              <a:rPr lang="en-US" altLang="zh-CN" sz="2000" i="1" err="1" smtClean="0">
                <a:latin typeface="Consolas" pitchFamily="49" charset="0"/>
                <a:cs typeface="Consolas" pitchFamily="49" charset="0"/>
                <a:sym typeface="Symbol"/>
              </a:rPr>
              <a:t>a</a:t>
            </a:r>
            <a:r>
              <a:rPr lang="en-US" altLang="zh-CN" sz="2000" i="1" baseline="-25000" err="1" smtClean="0">
                <a:latin typeface="Consolas" pitchFamily="49" charset="0"/>
                <a:cs typeface="Consolas" pitchFamily="49" charset="0"/>
                <a:sym typeface="Symbol"/>
              </a:rPr>
              <a:t>i</a:t>
            </a:r>
            <a:r>
              <a:rPr lang="en-US" altLang="zh-CN" sz="2000" baseline="-25000" smtClean="0">
                <a:latin typeface="Consolas" pitchFamily="49" charset="0"/>
                <a:cs typeface="Consolas" pitchFamily="49" charset="0"/>
                <a:sym typeface="Symbol"/>
              </a:rPr>
              <a:t>-1,0</a:t>
            </a:r>
            <a:r>
              <a:rPr lang="en-US" altLang="zh-CN" sz="2000" smtClean="0">
                <a:latin typeface="Consolas" pitchFamily="49" charset="0"/>
                <a:cs typeface="Consolas" pitchFamily="49" charset="0"/>
                <a:sym typeface="Symbol"/>
              </a:rPr>
              <a:t>,</a:t>
            </a:r>
            <a:r>
              <a:rPr lang="zh-CN" altLang="en-US" sz="2000" smtClean="0">
                <a:latin typeface="Consolas" pitchFamily="49" charset="0"/>
                <a:cs typeface="Consolas" pitchFamily="49" charset="0"/>
                <a:sym typeface="Symbol"/>
              </a:rPr>
              <a:t></a:t>
            </a:r>
            <a:r>
              <a:rPr lang="en-US" altLang="zh-CN" sz="2000" smtClean="0">
                <a:latin typeface="Consolas" pitchFamily="49" charset="0"/>
                <a:cs typeface="Consolas" pitchFamily="49" charset="0"/>
                <a:sym typeface="Symbol"/>
              </a:rPr>
              <a:t>,</a:t>
            </a:r>
            <a:r>
              <a:rPr lang="en-US" altLang="zh-CN" sz="2000" i="1" err="1" smtClean="0">
                <a:latin typeface="Consolas" pitchFamily="49" charset="0"/>
                <a:cs typeface="Consolas" pitchFamily="49" charset="0"/>
                <a:sym typeface="Symbol"/>
              </a:rPr>
              <a:t>a</a:t>
            </a:r>
            <a:r>
              <a:rPr lang="en-US" altLang="zh-CN" sz="2000" i="1" baseline="-25000" err="1" smtClean="0">
                <a:latin typeface="Consolas" pitchFamily="49" charset="0"/>
                <a:cs typeface="Consolas" pitchFamily="49" charset="0"/>
                <a:sym typeface="Symbol"/>
              </a:rPr>
              <a:t>i</a:t>
            </a:r>
            <a:r>
              <a:rPr lang="en-US" altLang="zh-CN" sz="2000" baseline="-25000" smtClean="0">
                <a:latin typeface="Consolas" pitchFamily="49" charset="0"/>
                <a:cs typeface="Consolas" pitchFamily="49" charset="0"/>
                <a:sym typeface="Symbol"/>
              </a:rPr>
              <a:t>-</a:t>
            </a:r>
            <a:r>
              <a:rPr lang="en-US" altLang="zh-CN" sz="2000" baseline="-25000" err="1" smtClean="0">
                <a:latin typeface="Consolas" pitchFamily="49" charset="0"/>
                <a:cs typeface="Consolas" pitchFamily="49" charset="0"/>
                <a:sym typeface="Symbol"/>
              </a:rPr>
              <a:t>1,</a:t>
            </a:r>
            <a:r>
              <a:rPr lang="en-US" altLang="zh-CN" sz="2000" i="1" baseline="-25000" err="1" smtClean="0">
                <a:latin typeface="Consolas" pitchFamily="49" charset="0"/>
                <a:cs typeface="Consolas" pitchFamily="49" charset="0"/>
                <a:sym typeface="Symbol"/>
              </a:rPr>
              <a:t>i</a:t>
            </a:r>
            <a:r>
              <a:rPr lang="en-US" altLang="zh-CN" sz="2000" baseline="-25000" smtClean="0">
                <a:latin typeface="Consolas" pitchFamily="49" charset="0"/>
                <a:cs typeface="Consolas" pitchFamily="49" charset="0"/>
                <a:sym typeface="Symbol"/>
              </a:rPr>
              <a:t>-1</a:t>
            </a:r>
            <a:r>
              <a:rPr lang="zh-CN" altLang="en-US" sz="2000" smtClean="0">
                <a:latin typeface="Consolas" pitchFamily="49" charset="0"/>
                <a:cs typeface="Consolas" pitchFamily="49" charset="0"/>
                <a:sym typeface="Symbol"/>
              </a:rPr>
              <a:t>，</a:t>
            </a:r>
            <a:r>
              <a:rPr lang="en-US" altLang="zh-CN" sz="2000" i="1" smtClean="0">
                <a:latin typeface="Consolas" pitchFamily="49" charset="0"/>
                <a:cs typeface="Consolas" pitchFamily="49" charset="0"/>
                <a:sym typeface="Symbol"/>
              </a:rPr>
              <a:t>a</a:t>
            </a:r>
            <a:r>
              <a:rPr lang="en-US" altLang="zh-CN" sz="2000" i="1" baseline="-25000" smtClean="0">
                <a:latin typeface="Consolas" pitchFamily="49" charset="0"/>
                <a:cs typeface="Consolas" pitchFamily="49" charset="0"/>
                <a:sym typeface="Symbol"/>
              </a:rPr>
              <a:t>i</a:t>
            </a:r>
            <a:r>
              <a:rPr lang="en-US" altLang="zh-CN" sz="2000" baseline="-25000" smtClean="0">
                <a:latin typeface="Consolas" pitchFamily="49" charset="0"/>
                <a:cs typeface="Consolas" pitchFamily="49" charset="0"/>
                <a:sym typeface="Symbol"/>
              </a:rPr>
              <a:t>,0</a:t>
            </a:r>
            <a:r>
              <a:rPr lang="en-US" altLang="zh-CN" sz="2000" smtClean="0">
                <a:latin typeface="Consolas" pitchFamily="49" charset="0"/>
                <a:cs typeface="Consolas" pitchFamily="49" charset="0"/>
                <a:sym typeface="Symbol"/>
              </a:rPr>
              <a:t>,</a:t>
            </a:r>
            <a:r>
              <a:rPr lang="zh-CN" altLang="en-US" sz="2000" smtClean="0">
                <a:latin typeface="Consolas" pitchFamily="49" charset="0"/>
                <a:cs typeface="Consolas" pitchFamily="49" charset="0"/>
                <a:sym typeface="Symbol"/>
              </a:rPr>
              <a:t></a:t>
            </a:r>
            <a:r>
              <a:rPr lang="en-US" altLang="zh-CN" sz="2000" smtClean="0">
                <a:latin typeface="Consolas" pitchFamily="49" charset="0"/>
                <a:cs typeface="Consolas" pitchFamily="49" charset="0"/>
                <a:sym typeface="Symbol"/>
              </a:rPr>
              <a:t>,</a:t>
            </a:r>
            <a:r>
              <a:rPr lang="en-US" altLang="zh-CN" sz="2000" i="1" smtClean="0">
                <a:latin typeface="Consolas" pitchFamily="49" charset="0"/>
                <a:cs typeface="Consolas" pitchFamily="49" charset="0"/>
                <a:sym typeface="Symbol"/>
              </a:rPr>
              <a:t>a</a:t>
            </a:r>
            <a:r>
              <a:rPr lang="en-US" altLang="zh-CN" sz="2000" i="1" baseline="-25000" smtClean="0">
                <a:latin typeface="Consolas" pitchFamily="49" charset="0"/>
                <a:cs typeface="Consolas" pitchFamily="49" charset="0"/>
                <a:sym typeface="Symbol"/>
              </a:rPr>
              <a:t>i</a:t>
            </a:r>
            <a:r>
              <a:rPr lang="en-US" altLang="zh-CN" sz="2000" baseline="-25000" smtClean="0">
                <a:latin typeface="Consolas" pitchFamily="49" charset="0"/>
                <a:cs typeface="Consolas" pitchFamily="49" charset="0"/>
                <a:sym typeface="Symbol"/>
              </a:rPr>
              <a:t>,</a:t>
            </a:r>
            <a:r>
              <a:rPr lang="en-US" altLang="zh-CN" sz="2000" i="1" baseline="-25000" smtClean="0">
                <a:latin typeface="Consolas" pitchFamily="49" charset="0"/>
                <a:cs typeface="Consolas" pitchFamily="49" charset="0"/>
                <a:sym typeface="Symbol"/>
              </a:rPr>
              <a:t>j</a:t>
            </a:r>
            <a:r>
              <a:rPr lang="en-US" altLang="zh-CN" sz="2000" baseline="-25000" smtClean="0">
                <a:latin typeface="Consolas" pitchFamily="49" charset="0"/>
                <a:cs typeface="Consolas" pitchFamily="49" charset="0"/>
                <a:sym typeface="Symbol"/>
              </a:rPr>
              <a:t>-1</a:t>
            </a:r>
            <a:r>
              <a:rPr lang="en-US" altLang="zh-CN" sz="2000" smtClean="0">
                <a:latin typeface="Consolas" pitchFamily="49" charset="0"/>
                <a:cs typeface="Consolas" pitchFamily="49" charset="0"/>
                <a:sym typeface="Symbol"/>
              </a:rPr>
              <a:t>,</a:t>
            </a:r>
            <a:r>
              <a:rPr lang="en-US" altLang="zh-CN" sz="2000" i="1" smtClean="0">
                <a:solidFill>
                  <a:srgbClr val="FF0000"/>
                </a:solidFill>
                <a:latin typeface="Consolas" pitchFamily="49" charset="0"/>
                <a:cs typeface="Consolas" pitchFamily="49" charset="0"/>
                <a:sym typeface="Symbol"/>
              </a:rPr>
              <a:t>a</a:t>
            </a:r>
            <a:r>
              <a:rPr lang="en-US" altLang="zh-CN" sz="2000" i="1" baseline="-25000" smtClean="0">
                <a:solidFill>
                  <a:srgbClr val="FF0000"/>
                </a:solidFill>
                <a:latin typeface="Consolas" pitchFamily="49" charset="0"/>
                <a:cs typeface="Consolas" pitchFamily="49" charset="0"/>
                <a:sym typeface="Symbol"/>
              </a:rPr>
              <a:t>i</a:t>
            </a:r>
            <a:r>
              <a:rPr lang="en-US" altLang="zh-CN" sz="2000" baseline="-25000" smtClean="0">
                <a:solidFill>
                  <a:srgbClr val="FF0000"/>
                </a:solidFill>
                <a:latin typeface="Consolas" pitchFamily="49" charset="0"/>
                <a:cs typeface="Consolas" pitchFamily="49" charset="0"/>
                <a:sym typeface="Symbol"/>
              </a:rPr>
              <a:t>,</a:t>
            </a:r>
            <a:r>
              <a:rPr lang="en-US" altLang="zh-CN" sz="2000" i="1" baseline="-25000" smtClean="0">
                <a:solidFill>
                  <a:srgbClr val="FF0000"/>
                </a:solidFill>
                <a:latin typeface="Consolas" pitchFamily="49" charset="0"/>
                <a:cs typeface="Consolas" pitchFamily="49" charset="0"/>
                <a:sym typeface="Symbol"/>
              </a:rPr>
              <a:t>j</a:t>
            </a:r>
            <a:r>
              <a:rPr lang="en-US" altLang="zh-CN" sz="2000" smtClean="0">
                <a:latin typeface="Consolas" pitchFamily="49" charset="0"/>
                <a:cs typeface="Consolas" pitchFamily="49" charset="0"/>
                <a:sym typeface="Symbol"/>
              </a:rPr>
              <a:t>,</a:t>
            </a:r>
            <a:r>
              <a:rPr lang="zh-CN" altLang="en-US" sz="2000" smtClean="0">
                <a:latin typeface="Consolas" pitchFamily="49" charset="0"/>
                <a:cs typeface="Consolas" pitchFamily="49" charset="0"/>
                <a:sym typeface="Symbol"/>
              </a:rPr>
              <a:t></a:t>
            </a:r>
            <a:r>
              <a:rPr lang="en-US" altLang="zh-CN" sz="2000" smtClean="0">
                <a:latin typeface="Consolas" pitchFamily="49" charset="0"/>
                <a:cs typeface="Consolas" pitchFamily="49" charset="0"/>
                <a:sym typeface="Symbol"/>
              </a:rPr>
              <a:t>,</a:t>
            </a:r>
            <a:r>
              <a:rPr lang="en-US" altLang="zh-CN" sz="2000" i="1" smtClean="0">
                <a:latin typeface="Consolas" pitchFamily="49" charset="0"/>
                <a:cs typeface="Consolas" pitchFamily="49" charset="0"/>
                <a:sym typeface="Symbol"/>
              </a:rPr>
              <a:t>a</a:t>
            </a:r>
            <a:r>
              <a:rPr lang="en-US" altLang="zh-CN" sz="2000" i="1" baseline="-25000" smtClean="0">
                <a:latin typeface="Consolas" pitchFamily="49" charset="0"/>
                <a:cs typeface="Consolas" pitchFamily="49" charset="0"/>
                <a:sym typeface="Symbol"/>
              </a:rPr>
              <a:t>n</a:t>
            </a:r>
            <a:r>
              <a:rPr lang="en-US" altLang="zh-CN" sz="2000" baseline="-25000" smtClean="0">
                <a:latin typeface="Consolas" pitchFamily="49" charset="0"/>
                <a:cs typeface="Consolas" pitchFamily="49" charset="0"/>
                <a:sym typeface="Symbol"/>
              </a:rPr>
              <a:t>-1,</a:t>
            </a:r>
            <a:r>
              <a:rPr lang="en-US" altLang="zh-CN" sz="2000" i="1" baseline="-25000" smtClean="0">
                <a:latin typeface="Consolas" pitchFamily="49" charset="0"/>
                <a:cs typeface="Consolas" pitchFamily="49" charset="0"/>
                <a:sym typeface="Symbol"/>
              </a:rPr>
              <a:t>n</a:t>
            </a:r>
            <a:r>
              <a:rPr lang="en-US" altLang="zh-CN" sz="2000" baseline="-25000" smtClean="0">
                <a:latin typeface="Consolas" pitchFamily="49" charset="0"/>
                <a:cs typeface="Consolas" pitchFamily="49" charset="0"/>
                <a:sym typeface="Symbol"/>
              </a:rPr>
              <a:t>-1</a:t>
            </a:r>
            <a:r>
              <a:rPr lang="en-US" altLang="zh-CN" sz="2000" smtClean="0">
                <a:latin typeface="Consolas" pitchFamily="49" charset="0"/>
                <a:cs typeface="Consolas" pitchFamily="49" charset="0"/>
                <a:sym typeface="Symbol"/>
              </a:rPr>
              <a:t>)</a:t>
            </a:r>
            <a:endParaRPr lang="zh-CN" altLang="en-US" sz="2000">
              <a:latin typeface="Consolas" pitchFamily="49" charset="0"/>
              <a:cs typeface="Consolas" pitchFamily="49" charset="0"/>
            </a:endParaRPr>
          </a:p>
        </p:txBody>
      </p:sp>
      <p:grpSp>
        <p:nvGrpSpPr>
          <p:cNvPr id="5" name="组合 46"/>
          <p:cNvGrpSpPr/>
          <p:nvPr/>
        </p:nvGrpSpPr>
        <p:grpSpPr>
          <a:xfrm>
            <a:off x="642910" y="1384692"/>
            <a:ext cx="785818" cy="868263"/>
            <a:chOff x="642910" y="856108"/>
            <a:chExt cx="785818" cy="868263"/>
          </a:xfrm>
        </p:grpSpPr>
        <p:sp>
          <p:nvSpPr>
            <p:cNvPr id="36" name="左中括号 35"/>
            <p:cNvSpPr/>
            <p:nvPr/>
          </p:nvSpPr>
          <p:spPr>
            <a:xfrm rot="16200000">
              <a:off x="943852" y="658108"/>
              <a:ext cx="144000" cy="540000"/>
            </a:xfrm>
            <a:prstGeom prst="leftBracket">
              <a:avLst/>
            </a:prstGeom>
            <a:ln>
              <a:tailEnd type="none"/>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zh-CN" altLang="en-US" sz="1800">
                <a:latin typeface="Consolas" pitchFamily="49" charset="0"/>
                <a:ea typeface="仿宋" pitchFamily="49" charset="-122"/>
                <a:cs typeface="Consolas" pitchFamily="49" charset="0"/>
              </a:endParaRPr>
            </a:p>
          </p:txBody>
        </p:sp>
        <p:sp>
          <p:nvSpPr>
            <p:cNvPr id="37" name="TextBox 36"/>
            <p:cNvSpPr txBox="1"/>
            <p:nvPr/>
          </p:nvSpPr>
          <p:spPr>
            <a:xfrm>
              <a:off x="642910" y="1078040"/>
              <a:ext cx="785818" cy="646331"/>
            </a:xfrm>
            <a:prstGeom prst="rect">
              <a:avLst/>
            </a:prstGeom>
            <a:noFill/>
          </p:spPr>
          <p:txBody>
            <a:bodyPr wrap="square" rtlCol="0">
              <a:spAutoFit/>
            </a:bodyPr>
            <a:lstStyle/>
            <a:p>
              <a:r>
                <a:rPr lang="en-US" altLang="zh-CN" sz="1800" smtClean="0">
                  <a:latin typeface="Consolas" pitchFamily="49" charset="0"/>
                  <a:ea typeface="仿宋" pitchFamily="49" charset="-122"/>
                  <a:cs typeface="Consolas" pitchFamily="49" charset="0"/>
                </a:rPr>
                <a:t>1</a:t>
              </a:r>
              <a:r>
                <a:rPr lang="zh-CN" altLang="en-US" sz="1800" smtClean="0">
                  <a:latin typeface="Consolas" pitchFamily="49" charset="0"/>
                  <a:ea typeface="仿宋" pitchFamily="49" charset="-122"/>
                  <a:cs typeface="Consolas" pitchFamily="49" charset="0"/>
                </a:rPr>
                <a:t>个</a:t>
              </a:r>
              <a:endParaRPr lang="en-US" altLang="zh-CN" sz="1800" smtClean="0">
                <a:latin typeface="Consolas" pitchFamily="49" charset="0"/>
                <a:ea typeface="仿宋" pitchFamily="49" charset="-122"/>
                <a:cs typeface="Consolas" pitchFamily="49" charset="0"/>
              </a:endParaRPr>
            </a:p>
            <a:p>
              <a:r>
                <a:rPr lang="zh-CN" altLang="en-US" sz="1800" smtClean="0">
                  <a:latin typeface="Consolas" pitchFamily="49" charset="0"/>
                  <a:ea typeface="仿宋" pitchFamily="49" charset="-122"/>
                  <a:cs typeface="Consolas" pitchFamily="49" charset="0"/>
                </a:rPr>
                <a:t>元素</a:t>
              </a:r>
              <a:endParaRPr lang="zh-CN" altLang="en-US" sz="1800">
                <a:latin typeface="Consolas" pitchFamily="49" charset="0"/>
                <a:ea typeface="仿宋" pitchFamily="49" charset="-122"/>
                <a:cs typeface="Consolas" pitchFamily="49" charset="0"/>
              </a:endParaRPr>
            </a:p>
          </p:txBody>
        </p:sp>
      </p:grpSp>
      <p:grpSp>
        <p:nvGrpSpPr>
          <p:cNvPr id="6" name="组合 47"/>
          <p:cNvGrpSpPr/>
          <p:nvPr/>
        </p:nvGrpSpPr>
        <p:grpSpPr>
          <a:xfrm>
            <a:off x="1500166" y="1385817"/>
            <a:ext cx="785818" cy="868263"/>
            <a:chOff x="1857356" y="857233"/>
            <a:chExt cx="785818" cy="868263"/>
          </a:xfrm>
        </p:grpSpPr>
        <p:sp>
          <p:nvSpPr>
            <p:cNvPr id="38" name="左中括号 37"/>
            <p:cNvSpPr/>
            <p:nvPr/>
          </p:nvSpPr>
          <p:spPr>
            <a:xfrm rot="16200000">
              <a:off x="2198794" y="587233"/>
              <a:ext cx="144000" cy="684000"/>
            </a:xfrm>
            <a:prstGeom prst="leftBracket">
              <a:avLst/>
            </a:prstGeom>
            <a:ln>
              <a:tailEnd type="none"/>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zh-CN" altLang="en-US" sz="1800">
                <a:latin typeface="Consolas" pitchFamily="49" charset="0"/>
                <a:ea typeface="仿宋" pitchFamily="49" charset="-122"/>
                <a:cs typeface="Consolas" pitchFamily="49" charset="0"/>
              </a:endParaRPr>
            </a:p>
          </p:txBody>
        </p:sp>
        <p:sp>
          <p:nvSpPr>
            <p:cNvPr id="39" name="TextBox 38"/>
            <p:cNvSpPr txBox="1"/>
            <p:nvPr/>
          </p:nvSpPr>
          <p:spPr>
            <a:xfrm>
              <a:off x="1857356" y="1079165"/>
              <a:ext cx="785818" cy="646331"/>
            </a:xfrm>
            <a:prstGeom prst="rect">
              <a:avLst/>
            </a:prstGeom>
            <a:noFill/>
          </p:spPr>
          <p:txBody>
            <a:bodyPr wrap="square" rtlCol="0">
              <a:spAutoFit/>
            </a:bodyPr>
            <a:lstStyle/>
            <a:p>
              <a:r>
                <a:rPr lang="en-US" altLang="zh-CN" sz="1800" smtClean="0">
                  <a:latin typeface="Consolas" pitchFamily="49" charset="0"/>
                  <a:ea typeface="仿宋" pitchFamily="49" charset="-122"/>
                  <a:cs typeface="Consolas" pitchFamily="49" charset="0"/>
                </a:rPr>
                <a:t>2</a:t>
              </a:r>
              <a:r>
                <a:rPr lang="zh-CN" altLang="en-US" sz="1800" smtClean="0">
                  <a:latin typeface="Consolas" pitchFamily="49" charset="0"/>
                  <a:ea typeface="仿宋" pitchFamily="49" charset="-122"/>
                  <a:cs typeface="Consolas" pitchFamily="49" charset="0"/>
                </a:rPr>
                <a:t>个</a:t>
              </a:r>
              <a:endParaRPr lang="en-US" altLang="zh-CN" sz="1800" smtClean="0">
                <a:latin typeface="Consolas" pitchFamily="49" charset="0"/>
                <a:ea typeface="仿宋" pitchFamily="49" charset="-122"/>
                <a:cs typeface="Consolas" pitchFamily="49" charset="0"/>
              </a:endParaRPr>
            </a:p>
            <a:p>
              <a:r>
                <a:rPr lang="zh-CN" altLang="en-US" sz="1800" smtClean="0">
                  <a:latin typeface="Consolas" pitchFamily="49" charset="0"/>
                  <a:ea typeface="仿宋" pitchFamily="49" charset="-122"/>
                  <a:cs typeface="Consolas" pitchFamily="49" charset="0"/>
                </a:rPr>
                <a:t>元素</a:t>
              </a:r>
              <a:endParaRPr lang="zh-CN" altLang="en-US" sz="1800">
                <a:latin typeface="Consolas" pitchFamily="49" charset="0"/>
                <a:ea typeface="仿宋" pitchFamily="49" charset="-122"/>
                <a:cs typeface="Consolas" pitchFamily="49" charset="0"/>
              </a:endParaRPr>
            </a:p>
          </p:txBody>
        </p:sp>
      </p:grpSp>
      <p:grpSp>
        <p:nvGrpSpPr>
          <p:cNvPr id="7" name="组合 48"/>
          <p:cNvGrpSpPr/>
          <p:nvPr/>
        </p:nvGrpSpPr>
        <p:grpSpPr>
          <a:xfrm>
            <a:off x="3071802" y="1385817"/>
            <a:ext cx="1512000" cy="755039"/>
            <a:chOff x="3286116" y="857233"/>
            <a:chExt cx="1512000" cy="755039"/>
          </a:xfrm>
        </p:grpSpPr>
        <p:sp>
          <p:nvSpPr>
            <p:cNvPr id="40" name="左中括号 39"/>
            <p:cNvSpPr/>
            <p:nvPr/>
          </p:nvSpPr>
          <p:spPr>
            <a:xfrm rot="16200000">
              <a:off x="3970116" y="173233"/>
              <a:ext cx="144000" cy="1512000"/>
            </a:xfrm>
            <a:prstGeom prst="leftBracket">
              <a:avLst/>
            </a:prstGeom>
            <a:ln>
              <a:tailEnd type="none"/>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zh-CN" altLang="en-US" sz="1800">
                <a:latin typeface="Consolas" pitchFamily="49" charset="0"/>
                <a:ea typeface="仿宋" pitchFamily="49" charset="-122"/>
                <a:cs typeface="Consolas" pitchFamily="49" charset="0"/>
              </a:endParaRPr>
            </a:p>
          </p:txBody>
        </p:sp>
        <p:sp>
          <p:nvSpPr>
            <p:cNvPr id="41" name="TextBox 40"/>
            <p:cNvSpPr txBox="1"/>
            <p:nvPr/>
          </p:nvSpPr>
          <p:spPr>
            <a:xfrm>
              <a:off x="3428992" y="1242940"/>
              <a:ext cx="1285884" cy="369332"/>
            </a:xfrm>
            <a:prstGeom prst="rect">
              <a:avLst/>
            </a:prstGeom>
            <a:noFill/>
          </p:spPr>
          <p:txBody>
            <a:bodyPr wrap="square" rtlCol="0">
              <a:spAutoFit/>
            </a:bodyPr>
            <a:lstStyle/>
            <a:p>
              <a:r>
                <a:rPr lang="en-US" altLang="zh-CN" sz="1800" i="1" err="1" smtClean="0">
                  <a:latin typeface="Consolas" pitchFamily="49" charset="0"/>
                  <a:ea typeface="仿宋" pitchFamily="49" charset="-122"/>
                  <a:cs typeface="Consolas" pitchFamily="49" charset="0"/>
                </a:rPr>
                <a:t>i</a:t>
              </a:r>
              <a:r>
                <a:rPr lang="zh-CN" altLang="en-US" sz="1800" smtClean="0">
                  <a:latin typeface="Consolas" pitchFamily="49" charset="0"/>
                  <a:ea typeface="仿宋" pitchFamily="49" charset="-122"/>
                  <a:cs typeface="Consolas" pitchFamily="49" charset="0"/>
                </a:rPr>
                <a:t>个元素</a:t>
              </a:r>
              <a:endParaRPr lang="zh-CN" altLang="en-US" sz="1800">
                <a:latin typeface="Consolas" pitchFamily="49" charset="0"/>
                <a:ea typeface="仿宋" pitchFamily="49" charset="-122"/>
                <a:cs typeface="Consolas" pitchFamily="49" charset="0"/>
              </a:endParaRPr>
            </a:p>
          </p:txBody>
        </p:sp>
      </p:grpSp>
      <p:grpSp>
        <p:nvGrpSpPr>
          <p:cNvPr id="8" name="组合 49"/>
          <p:cNvGrpSpPr/>
          <p:nvPr/>
        </p:nvGrpSpPr>
        <p:grpSpPr>
          <a:xfrm>
            <a:off x="5215840" y="1385816"/>
            <a:ext cx="1512000" cy="755039"/>
            <a:chOff x="5215840" y="857232"/>
            <a:chExt cx="1512000" cy="755039"/>
          </a:xfrm>
        </p:grpSpPr>
        <p:sp>
          <p:nvSpPr>
            <p:cNvPr id="42" name="左中括号 41"/>
            <p:cNvSpPr/>
            <p:nvPr/>
          </p:nvSpPr>
          <p:spPr>
            <a:xfrm rot="16200000">
              <a:off x="5899840" y="173232"/>
              <a:ext cx="144000" cy="1512000"/>
            </a:xfrm>
            <a:prstGeom prst="leftBracket">
              <a:avLst/>
            </a:prstGeom>
            <a:ln>
              <a:tailEnd type="none"/>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zh-CN" altLang="en-US" sz="1800">
                <a:latin typeface="Consolas" pitchFamily="49" charset="0"/>
                <a:ea typeface="仿宋" pitchFamily="49" charset="-122"/>
                <a:cs typeface="Consolas" pitchFamily="49" charset="0"/>
              </a:endParaRPr>
            </a:p>
          </p:txBody>
        </p:sp>
        <p:sp>
          <p:nvSpPr>
            <p:cNvPr id="43" name="TextBox 42"/>
            <p:cNvSpPr txBox="1"/>
            <p:nvPr/>
          </p:nvSpPr>
          <p:spPr>
            <a:xfrm>
              <a:off x="5358716" y="1242939"/>
              <a:ext cx="1285884" cy="369332"/>
            </a:xfrm>
            <a:prstGeom prst="rect">
              <a:avLst/>
            </a:prstGeom>
            <a:noFill/>
          </p:spPr>
          <p:txBody>
            <a:bodyPr wrap="square" rtlCol="0">
              <a:spAutoFit/>
            </a:bodyPr>
            <a:lstStyle/>
            <a:p>
              <a:r>
                <a:rPr lang="en-US" altLang="zh-CN" sz="1800" i="1" smtClean="0">
                  <a:latin typeface="Consolas" pitchFamily="49" charset="0"/>
                  <a:ea typeface="仿宋" pitchFamily="49" charset="-122"/>
                  <a:cs typeface="Consolas" pitchFamily="49" charset="0"/>
                </a:rPr>
                <a:t>j</a:t>
              </a:r>
              <a:r>
                <a:rPr lang="zh-CN" altLang="en-US" sz="1800" smtClean="0">
                  <a:latin typeface="Consolas" pitchFamily="49" charset="0"/>
                  <a:ea typeface="仿宋" pitchFamily="49" charset="-122"/>
                  <a:cs typeface="Consolas" pitchFamily="49" charset="0"/>
                </a:rPr>
                <a:t>个元素</a:t>
              </a:r>
              <a:endParaRPr lang="zh-CN" altLang="en-US" sz="1800">
                <a:latin typeface="Consolas" pitchFamily="49" charset="0"/>
                <a:ea typeface="仿宋" pitchFamily="49" charset="-122"/>
                <a:cs typeface="Consolas" pitchFamily="49" charset="0"/>
              </a:endParaRPr>
            </a:p>
          </p:txBody>
        </p:sp>
      </p:grpSp>
      <p:grpSp>
        <p:nvGrpSpPr>
          <p:cNvPr id="9" name="组合 50"/>
          <p:cNvGrpSpPr/>
          <p:nvPr/>
        </p:nvGrpSpPr>
        <p:grpSpPr>
          <a:xfrm>
            <a:off x="1207140" y="2385949"/>
            <a:ext cx="5508000" cy="583645"/>
            <a:chOff x="1207140" y="1857365"/>
            <a:chExt cx="5508000" cy="583645"/>
          </a:xfrm>
        </p:grpSpPr>
        <p:sp>
          <p:nvSpPr>
            <p:cNvPr id="45" name="左中括号 44"/>
            <p:cNvSpPr/>
            <p:nvPr/>
          </p:nvSpPr>
          <p:spPr>
            <a:xfrm rot="16200000">
              <a:off x="3889702" y="-825197"/>
              <a:ext cx="142876" cy="5508000"/>
            </a:xfrm>
            <a:prstGeom prst="leftBracket">
              <a:avLst/>
            </a:prstGeom>
            <a:ln>
              <a:tailEnd type="none"/>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46" name="TextBox 45"/>
            <p:cNvSpPr txBox="1"/>
            <p:nvPr/>
          </p:nvSpPr>
          <p:spPr>
            <a:xfrm>
              <a:off x="2571736" y="2071678"/>
              <a:ext cx="2857520" cy="369332"/>
            </a:xfrm>
            <a:prstGeom prst="rect">
              <a:avLst/>
            </a:prstGeom>
            <a:noFill/>
          </p:spPr>
          <p:txBody>
            <a:bodyPr wrap="square" rtlCol="0">
              <a:spAutoFit/>
            </a:bodyPr>
            <a:lstStyle/>
            <a:p>
              <a:r>
                <a:rPr lang="zh-CN" altLang="en-US" sz="1800" smtClean="0">
                  <a:latin typeface="Consolas" pitchFamily="49" charset="0"/>
                  <a:ea typeface="仿宋" pitchFamily="49" charset="-122"/>
                  <a:cs typeface="Consolas" pitchFamily="49" charset="0"/>
                </a:rPr>
                <a:t>共计</a:t>
              </a:r>
              <a:r>
                <a:rPr lang="en-US" altLang="zh-CN" sz="1800" i="1" err="1" smtClean="0">
                  <a:latin typeface="Consolas" pitchFamily="49" charset="0"/>
                  <a:ea typeface="仿宋" pitchFamily="49" charset="-122"/>
                  <a:cs typeface="Consolas" pitchFamily="49" charset="0"/>
                </a:rPr>
                <a:t>i</a:t>
              </a:r>
              <a:r>
                <a:rPr lang="en-US" altLang="zh-CN" sz="1800" smtClean="0">
                  <a:latin typeface="Consolas" pitchFamily="49" charset="0"/>
                  <a:ea typeface="仿宋" pitchFamily="49" charset="-122"/>
                  <a:cs typeface="Consolas" pitchFamily="49" charset="0"/>
                </a:rPr>
                <a:t>(</a:t>
              </a:r>
              <a:r>
                <a:rPr lang="en-US" altLang="zh-CN" sz="1800" i="1" err="1" smtClean="0">
                  <a:latin typeface="Consolas" pitchFamily="49" charset="0"/>
                  <a:ea typeface="仿宋" pitchFamily="49" charset="-122"/>
                  <a:cs typeface="Consolas" pitchFamily="49" charset="0"/>
                </a:rPr>
                <a:t>i</a:t>
              </a:r>
              <a:r>
                <a:rPr lang="en-US" altLang="zh-CN" sz="1800" err="1" smtClean="0">
                  <a:latin typeface="Consolas" pitchFamily="49" charset="0"/>
                  <a:ea typeface="仿宋" pitchFamily="49" charset="-122"/>
                  <a:cs typeface="Consolas" pitchFamily="49" charset="0"/>
                </a:rPr>
                <a:t>+1</a:t>
              </a:r>
              <a:r>
                <a:rPr lang="en-US" altLang="zh-CN" sz="1800" smtClean="0">
                  <a:latin typeface="Consolas" pitchFamily="49" charset="0"/>
                  <a:ea typeface="仿宋" pitchFamily="49" charset="-122"/>
                  <a:cs typeface="Consolas" pitchFamily="49" charset="0"/>
                </a:rPr>
                <a:t>)/</a:t>
              </a:r>
              <a:r>
                <a:rPr lang="en-US" altLang="zh-CN" sz="1800" err="1" smtClean="0">
                  <a:latin typeface="Consolas" pitchFamily="49" charset="0"/>
                  <a:ea typeface="仿宋" pitchFamily="49" charset="-122"/>
                  <a:cs typeface="Consolas" pitchFamily="49" charset="0"/>
                </a:rPr>
                <a:t>2+</a:t>
              </a:r>
              <a:r>
                <a:rPr lang="en-US" altLang="zh-CN" sz="1800" i="1" err="1" smtClean="0">
                  <a:latin typeface="Consolas" pitchFamily="49" charset="0"/>
                  <a:ea typeface="仿宋" pitchFamily="49" charset="-122"/>
                  <a:cs typeface="Consolas" pitchFamily="49" charset="0"/>
                </a:rPr>
                <a:t>j</a:t>
              </a:r>
              <a:r>
                <a:rPr lang="zh-CN" altLang="en-US" sz="1800" smtClean="0">
                  <a:latin typeface="Consolas" pitchFamily="49" charset="0"/>
                  <a:ea typeface="仿宋" pitchFamily="49" charset="-122"/>
                  <a:cs typeface="Consolas" pitchFamily="49" charset="0"/>
                </a:rPr>
                <a:t>个元素</a:t>
              </a:r>
              <a:endParaRPr lang="zh-CN" altLang="en-US" sz="1800">
                <a:latin typeface="Consolas" pitchFamily="49" charset="0"/>
                <a:ea typeface="仿宋" pitchFamily="49" charset="-122"/>
                <a:cs typeface="Consolas" pitchFamily="49" charset="0"/>
              </a:endParaRPr>
            </a:p>
          </p:txBody>
        </p:sp>
      </p:grpSp>
      <p:sp>
        <p:nvSpPr>
          <p:cNvPr id="52" name="TextBox 51"/>
          <p:cNvSpPr txBox="1"/>
          <p:nvPr/>
        </p:nvSpPr>
        <p:spPr>
          <a:xfrm>
            <a:off x="6715140" y="214290"/>
            <a:ext cx="642942" cy="400110"/>
          </a:xfrm>
          <a:prstGeom prst="rect">
            <a:avLst/>
          </a:prstGeom>
          <a:noFill/>
        </p:spPr>
        <p:txBody>
          <a:bodyPr wrap="square" rtlCol="0">
            <a:spAutoFit/>
          </a:bodyPr>
          <a:lstStyle/>
          <a:p>
            <a:r>
              <a:rPr lang="en-US" altLang="zh-CN" sz="2000" i="1" err="1" smtClean="0">
                <a:latin typeface="Consolas" pitchFamily="49" charset="0"/>
                <a:cs typeface="Consolas" pitchFamily="49" charset="0"/>
              </a:rPr>
              <a:t>b</a:t>
            </a:r>
            <a:r>
              <a:rPr lang="en-US" altLang="zh-CN" sz="2000" i="1" baseline="-25000" err="1" smtClean="0">
                <a:latin typeface="Consolas" pitchFamily="49" charset="0"/>
                <a:cs typeface="Consolas" pitchFamily="49" charset="0"/>
              </a:rPr>
              <a:t>k</a:t>
            </a:r>
            <a:endParaRPr lang="zh-CN" altLang="en-US" sz="2000" i="1" baseline="-25000">
              <a:latin typeface="Consolas" pitchFamily="49" charset="0"/>
              <a:cs typeface="Consolas" pitchFamily="49" charset="0"/>
            </a:endParaRPr>
          </a:p>
        </p:txBody>
      </p:sp>
      <p:cxnSp>
        <p:nvCxnSpPr>
          <p:cNvPr id="54" name="直接连接符 53"/>
          <p:cNvCxnSpPr/>
          <p:nvPr/>
        </p:nvCxnSpPr>
        <p:spPr>
          <a:xfrm rot="16200000" flipH="1">
            <a:off x="6818511" y="789944"/>
            <a:ext cx="360000" cy="0"/>
          </a:xfrm>
          <a:prstGeom prst="line">
            <a:avLst/>
          </a:prstGeom>
          <a:ln w="28575">
            <a:solidFill>
              <a:srgbClr val="FF00FF"/>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4" name="灯片编号占位符 43"/>
          <p:cNvSpPr>
            <a:spLocks noGrp="1"/>
          </p:cNvSpPr>
          <p:nvPr>
            <p:ph type="sldNum" sz="quarter" idx="12"/>
          </p:nvPr>
        </p:nvSpPr>
        <p:spPr/>
        <p:txBody>
          <a:bodyPr/>
          <a:lstStyle/>
          <a:p>
            <a:fld id="{0B959BAE-FEC3-4F92-8031-993DEB8AE092}" type="slidenum">
              <a:rPr lang="en-US" altLang="zh-CN" smtClean="0"/>
              <a:pPr/>
              <a:t>18</a:t>
            </a:fld>
            <a:r>
              <a:rPr lang="en-US" altLang="zh-CN" smtClean="0"/>
              <a:t>/82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1000100" y="867960"/>
            <a:ext cx="6243654" cy="1726627"/>
          </a:xfrm>
          <a:prstGeom prst="rect">
            <a:avLst/>
          </a:prstGeom>
          <a:noFill/>
          <a:ln w="9525">
            <a:noFill/>
            <a:miter lim="800000"/>
            <a:headEnd/>
            <a:tailEnd/>
          </a:ln>
          <a:effectLst/>
        </p:spPr>
        <p:txBody>
          <a:bodyPr wrap="square">
            <a:spAutoFit/>
          </a:bodyPr>
          <a:lstStyle/>
          <a:p>
            <a:pPr>
              <a:lnSpc>
                <a:spcPct val="110000"/>
              </a:lnSpc>
              <a:spcBef>
                <a:spcPct val="50000"/>
              </a:spcBef>
            </a:pPr>
            <a:r>
              <a:rPr kumimoji="1" lang="en-US" altLang="zh-CN" sz="1800" i="1" smtClean="0">
                <a:latin typeface="Consolas" pitchFamily="49" charset="0"/>
                <a:ea typeface="仿宋" pitchFamily="49" charset="-122"/>
                <a:cs typeface="Consolas" pitchFamily="49" charset="0"/>
              </a:rPr>
              <a:t>      n</a:t>
            </a:r>
            <a:r>
              <a:rPr kumimoji="1" lang="en-US" altLang="zh-CN" sz="1800" baseline="30000" smtClean="0">
                <a:latin typeface="Consolas" pitchFamily="49" charset="0"/>
                <a:ea typeface="仿宋" pitchFamily="49" charset="-122"/>
                <a:cs typeface="Consolas" pitchFamily="49" charset="0"/>
              </a:rPr>
              <a:t>2</a:t>
            </a:r>
            <a:r>
              <a:rPr kumimoji="1" lang="zh-CN" altLang="en-US" sz="1800">
                <a:latin typeface="Consolas" pitchFamily="49" charset="0"/>
                <a:ea typeface="仿宋" pitchFamily="49" charset="-122"/>
                <a:cs typeface="Consolas" pitchFamily="49" charset="0"/>
              </a:rPr>
              <a:t>个</a:t>
            </a:r>
            <a:r>
              <a:rPr kumimoji="1" lang="zh-CN" altLang="en-US" sz="1800" smtClean="0">
                <a:latin typeface="Consolas" pitchFamily="49" charset="0"/>
                <a:ea typeface="仿宋" pitchFamily="49" charset="-122"/>
                <a:cs typeface="Consolas" pitchFamily="49" charset="0"/>
              </a:rPr>
              <a:t>元素   </a:t>
            </a:r>
            <a:r>
              <a:rPr kumimoji="1" lang="en-US" altLang="zh-CN" sz="1800" smtClean="0">
                <a:latin typeface="Consolas" pitchFamily="49" charset="0"/>
                <a:ea typeface="仿宋" pitchFamily="49" charset="-122"/>
                <a:cs typeface="Consolas" pitchFamily="49" charset="0"/>
                <a:sym typeface="Symbol"/>
              </a:rPr>
              <a:t>  </a:t>
            </a:r>
            <a:r>
              <a:rPr kumimoji="1" lang="zh-CN" altLang="en-US" sz="1800" smtClean="0">
                <a:latin typeface="Consolas" pitchFamily="49" charset="0"/>
                <a:ea typeface="仿宋" pitchFamily="49" charset="-122"/>
                <a:cs typeface="Consolas" pitchFamily="49" charset="0"/>
              </a:rPr>
              <a:t>     </a:t>
            </a:r>
            <a:r>
              <a:rPr kumimoji="1" lang="en-US" altLang="zh-CN" sz="1800" i="1" smtClean="0">
                <a:latin typeface="Consolas" pitchFamily="49" charset="0"/>
                <a:ea typeface="仿宋" pitchFamily="49" charset="-122"/>
                <a:cs typeface="Consolas" pitchFamily="49" charset="0"/>
              </a:rPr>
              <a:t>n</a:t>
            </a:r>
            <a:r>
              <a:rPr kumimoji="1" lang="en-US" altLang="zh-CN" sz="1800" smtClean="0">
                <a:latin typeface="Consolas" pitchFamily="49" charset="0"/>
                <a:ea typeface="仿宋" pitchFamily="49" charset="-122"/>
                <a:cs typeface="Consolas" pitchFamily="49" charset="0"/>
              </a:rPr>
              <a:t>(</a:t>
            </a:r>
            <a:r>
              <a:rPr kumimoji="1" lang="en-US" altLang="zh-CN" sz="1800" i="1" smtClean="0">
                <a:latin typeface="Consolas" pitchFamily="49" charset="0"/>
                <a:ea typeface="仿宋" pitchFamily="49" charset="-122"/>
                <a:cs typeface="Consolas" pitchFamily="49" charset="0"/>
              </a:rPr>
              <a:t>n</a:t>
            </a:r>
            <a:r>
              <a:rPr kumimoji="1" lang="en-US" altLang="zh-CN" sz="1800" smtClean="0">
                <a:latin typeface="Consolas" pitchFamily="49" charset="0"/>
                <a:ea typeface="仿宋" pitchFamily="49" charset="-122"/>
                <a:cs typeface="Consolas" pitchFamily="49" charset="0"/>
              </a:rPr>
              <a:t>+1</a:t>
            </a:r>
            <a:r>
              <a:rPr kumimoji="1" lang="en-US" altLang="zh-CN" sz="1800">
                <a:latin typeface="Consolas" pitchFamily="49" charset="0"/>
                <a:ea typeface="仿宋" pitchFamily="49" charset="-122"/>
                <a:cs typeface="Consolas" pitchFamily="49" charset="0"/>
              </a:rPr>
              <a:t>)/2</a:t>
            </a:r>
            <a:r>
              <a:rPr kumimoji="1" lang="zh-CN" altLang="en-US" sz="1800">
                <a:latin typeface="Consolas" pitchFamily="49" charset="0"/>
                <a:ea typeface="仿宋" pitchFamily="49" charset="-122"/>
                <a:cs typeface="Consolas" pitchFamily="49" charset="0"/>
              </a:rPr>
              <a:t>个元素</a:t>
            </a:r>
          </a:p>
          <a:p>
            <a:pPr>
              <a:lnSpc>
                <a:spcPct val="110000"/>
              </a:lnSpc>
              <a:spcBef>
                <a:spcPct val="50000"/>
              </a:spcBef>
            </a:pPr>
            <a:r>
              <a:rPr kumimoji="1" lang="en-US" altLang="zh-CN" sz="1800" i="1" smtClean="0">
                <a:latin typeface="Consolas" pitchFamily="49" charset="0"/>
                <a:ea typeface="仿宋" pitchFamily="49" charset="-122"/>
                <a:cs typeface="Consolas" pitchFamily="49" charset="0"/>
              </a:rPr>
              <a:t>A</a:t>
            </a:r>
            <a:r>
              <a:rPr kumimoji="1" lang="en-US" altLang="zh-CN" sz="1800" smtClean="0">
                <a:latin typeface="Consolas" pitchFamily="49" charset="0"/>
                <a:ea typeface="仿宋" pitchFamily="49" charset="-122"/>
                <a:cs typeface="Consolas" pitchFamily="49" charset="0"/>
              </a:rPr>
              <a:t>[</a:t>
            </a:r>
            <a:r>
              <a:rPr kumimoji="1" lang="en-US" altLang="zh-CN" sz="1800" err="1" smtClean="0">
                <a:latin typeface="Consolas" pitchFamily="49" charset="0"/>
                <a:ea typeface="仿宋" pitchFamily="49" charset="-122"/>
                <a:cs typeface="Consolas" pitchFamily="49" charset="0"/>
              </a:rPr>
              <a:t>0</a:t>
            </a:r>
            <a:r>
              <a:rPr kumimoji="1" lang="en-US" altLang="zh-CN" sz="1800" err="1">
                <a:latin typeface="Consolas" pitchFamily="49" charset="0"/>
                <a:ea typeface="仿宋" pitchFamily="49" charset="-122"/>
                <a:cs typeface="Consolas" pitchFamily="49" charset="0"/>
              </a:rPr>
              <a:t>..</a:t>
            </a:r>
            <a:r>
              <a:rPr kumimoji="1" lang="en-US" altLang="zh-CN" sz="1800" i="1" err="1">
                <a:latin typeface="Consolas" pitchFamily="49" charset="0"/>
                <a:ea typeface="仿宋" pitchFamily="49" charset="-122"/>
                <a:cs typeface="Consolas" pitchFamily="49" charset="0"/>
              </a:rPr>
              <a:t>n</a:t>
            </a:r>
            <a:r>
              <a:rPr kumimoji="1" lang="en-US" altLang="zh-CN" sz="1800">
                <a:latin typeface="Consolas" pitchFamily="49" charset="0"/>
                <a:ea typeface="仿宋" pitchFamily="49" charset="-122"/>
                <a:cs typeface="Consolas" pitchFamily="49" charset="0"/>
              </a:rPr>
              <a:t>-</a:t>
            </a:r>
            <a:r>
              <a:rPr kumimoji="1" lang="en-US" altLang="zh-CN" sz="1800" err="1">
                <a:latin typeface="Consolas" pitchFamily="49" charset="0"/>
                <a:ea typeface="仿宋" pitchFamily="49" charset="-122"/>
                <a:cs typeface="Consolas" pitchFamily="49" charset="0"/>
              </a:rPr>
              <a:t>1,0..</a:t>
            </a:r>
            <a:r>
              <a:rPr kumimoji="1" lang="en-US" altLang="zh-CN" sz="1800" i="1" err="1">
                <a:latin typeface="Consolas" pitchFamily="49" charset="0"/>
                <a:ea typeface="仿宋" pitchFamily="49" charset="-122"/>
                <a:cs typeface="Consolas" pitchFamily="49" charset="0"/>
              </a:rPr>
              <a:t>n</a:t>
            </a:r>
            <a:r>
              <a:rPr kumimoji="1" lang="en-US" altLang="zh-CN" sz="1800">
                <a:latin typeface="Consolas" pitchFamily="49" charset="0"/>
                <a:ea typeface="仿宋" pitchFamily="49" charset="-122"/>
                <a:cs typeface="Consolas" pitchFamily="49" charset="0"/>
              </a:rPr>
              <a:t>-1] </a:t>
            </a:r>
            <a:r>
              <a:rPr kumimoji="1" lang="en-US" altLang="zh-CN" sz="1800" smtClean="0">
                <a:latin typeface="Consolas" pitchFamily="49" charset="0"/>
                <a:ea typeface="仿宋" pitchFamily="49" charset="-122"/>
                <a:cs typeface="Consolas" pitchFamily="49" charset="0"/>
              </a:rPr>
              <a:t>         </a:t>
            </a:r>
            <a:r>
              <a:rPr kumimoji="1" lang="en-US" altLang="zh-CN" sz="1800" i="1" smtClean="0">
                <a:latin typeface="Consolas" pitchFamily="49" charset="0"/>
                <a:ea typeface="仿宋" pitchFamily="49" charset="-122"/>
                <a:cs typeface="Consolas" pitchFamily="49" charset="0"/>
              </a:rPr>
              <a:t>B</a:t>
            </a:r>
            <a:r>
              <a:rPr kumimoji="1" lang="en-US" altLang="zh-CN" sz="1800" smtClean="0">
                <a:latin typeface="Consolas" pitchFamily="49" charset="0"/>
                <a:ea typeface="仿宋" pitchFamily="49" charset="-122"/>
                <a:cs typeface="Consolas" pitchFamily="49" charset="0"/>
              </a:rPr>
              <a:t>[</a:t>
            </a:r>
            <a:r>
              <a:rPr kumimoji="1" lang="en-US" altLang="zh-CN" sz="1800" err="1" smtClean="0">
                <a:latin typeface="Consolas" pitchFamily="49" charset="0"/>
                <a:ea typeface="仿宋" pitchFamily="49" charset="-122"/>
                <a:cs typeface="Consolas" pitchFamily="49" charset="0"/>
              </a:rPr>
              <a:t>0</a:t>
            </a:r>
            <a:r>
              <a:rPr kumimoji="1" lang="en-US" altLang="zh-CN" sz="1800" err="1">
                <a:latin typeface="Consolas" pitchFamily="49" charset="0"/>
                <a:ea typeface="仿宋" pitchFamily="49" charset="-122"/>
                <a:cs typeface="Consolas" pitchFamily="49" charset="0"/>
              </a:rPr>
              <a:t>..</a:t>
            </a:r>
            <a:r>
              <a:rPr kumimoji="1" lang="en-US" altLang="zh-CN" sz="1800" i="1" err="1">
                <a:latin typeface="Consolas" pitchFamily="49" charset="0"/>
                <a:ea typeface="仿宋" pitchFamily="49" charset="-122"/>
                <a:cs typeface="Consolas" pitchFamily="49" charset="0"/>
              </a:rPr>
              <a:t>n</a:t>
            </a:r>
            <a:r>
              <a:rPr kumimoji="1" lang="en-US" altLang="zh-CN" sz="1800">
                <a:latin typeface="Consolas" pitchFamily="49" charset="0"/>
                <a:ea typeface="仿宋" pitchFamily="49" charset="-122"/>
                <a:cs typeface="Consolas" pitchFamily="49" charset="0"/>
              </a:rPr>
              <a:t>(</a:t>
            </a:r>
            <a:r>
              <a:rPr kumimoji="1" lang="en-US" altLang="zh-CN" sz="1800" i="1" err="1">
                <a:latin typeface="Consolas" pitchFamily="49" charset="0"/>
                <a:ea typeface="仿宋" pitchFamily="49" charset="-122"/>
                <a:cs typeface="Consolas" pitchFamily="49" charset="0"/>
              </a:rPr>
              <a:t>n</a:t>
            </a:r>
            <a:r>
              <a:rPr kumimoji="1" lang="en-US" altLang="zh-CN" sz="1800" err="1">
                <a:latin typeface="Consolas" pitchFamily="49" charset="0"/>
                <a:ea typeface="仿宋" pitchFamily="49" charset="-122"/>
                <a:cs typeface="Consolas" pitchFamily="49" charset="0"/>
              </a:rPr>
              <a:t>+1</a:t>
            </a:r>
            <a:r>
              <a:rPr kumimoji="1" lang="en-US" altLang="zh-CN" sz="1800">
                <a:latin typeface="Consolas" pitchFamily="49" charset="0"/>
                <a:ea typeface="仿宋" pitchFamily="49" charset="-122"/>
                <a:cs typeface="Consolas" pitchFamily="49" charset="0"/>
              </a:rPr>
              <a:t>)/2-1</a:t>
            </a:r>
            <a:r>
              <a:rPr kumimoji="1" lang="en-US" altLang="zh-CN" sz="1800" smtClean="0">
                <a:latin typeface="Consolas" pitchFamily="49" charset="0"/>
                <a:ea typeface="仿宋" pitchFamily="49" charset="-122"/>
                <a:cs typeface="Consolas" pitchFamily="49" charset="0"/>
              </a:rPr>
              <a:t>]</a:t>
            </a:r>
          </a:p>
          <a:p>
            <a:pPr>
              <a:lnSpc>
                <a:spcPct val="110000"/>
              </a:lnSpc>
              <a:spcBef>
                <a:spcPct val="50000"/>
              </a:spcBef>
            </a:pPr>
            <a:r>
              <a:rPr kumimoji="1" lang="en-US" altLang="zh-CN" sz="1800" smtClean="0">
                <a:latin typeface="Consolas" pitchFamily="49" charset="0"/>
                <a:ea typeface="仿宋" pitchFamily="49" charset="-122"/>
                <a:cs typeface="Consolas" pitchFamily="49" charset="0"/>
              </a:rPr>
              <a:t> </a:t>
            </a:r>
          </a:p>
          <a:p>
            <a:pPr>
              <a:lnSpc>
                <a:spcPct val="110000"/>
              </a:lnSpc>
              <a:spcBef>
                <a:spcPct val="50000"/>
              </a:spcBef>
            </a:pPr>
            <a:r>
              <a:rPr kumimoji="1" lang="en-US" altLang="zh-CN" sz="1800" i="1" smtClean="0">
                <a:latin typeface="Consolas" pitchFamily="49" charset="0"/>
                <a:ea typeface="仿宋" pitchFamily="49" charset="-122"/>
                <a:cs typeface="Consolas" pitchFamily="49" charset="0"/>
              </a:rPr>
              <a:t>a</a:t>
            </a:r>
            <a:r>
              <a:rPr kumimoji="1" lang="en-US" altLang="zh-CN" sz="1800" smtClean="0">
                <a:latin typeface="Consolas" pitchFamily="49" charset="0"/>
                <a:ea typeface="仿宋" pitchFamily="49" charset="-122"/>
                <a:cs typeface="Consolas" pitchFamily="49" charset="0"/>
              </a:rPr>
              <a:t>[</a:t>
            </a:r>
            <a:r>
              <a:rPr kumimoji="1" lang="en-US" altLang="zh-CN" sz="1800" i="1" err="1" smtClean="0">
                <a:latin typeface="Consolas" pitchFamily="49" charset="0"/>
                <a:ea typeface="仿宋" pitchFamily="49" charset="-122"/>
                <a:cs typeface="Consolas" pitchFamily="49" charset="0"/>
              </a:rPr>
              <a:t>i</a:t>
            </a:r>
            <a:r>
              <a:rPr kumimoji="1" lang="en-US" altLang="zh-CN" sz="1800">
                <a:latin typeface="Consolas" pitchFamily="49" charset="0"/>
                <a:ea typeface="仿宋" pitchFamily="49" charset="-122"/>
                <a:cs typeface="Consolas" pitchFamily="49" charset="0"/>
              </a:rPr>
              <a:t>][</a:t>
            </a:r>
            <a:r>
              <a:rPr kumimoji="1" lang="en-US" altLang="zh-CN" sz="1800" i="1">
                <a:latin typeface="Consolas" pitchFamily="49" charset="0"/>
                <a:ea typeface="仿宋" pitchFamily="49" charset="-122"/>
                <a:cs typeface="Consolas" pitchFamily="49" charset="0"/>
              </a:rPr>
              <a:t>j</a:t>
            </a:r>
            <a:r>
              <a:rPr kumimoji="1" lang="en-US" altLang="zh-CN" sz="1800">
                <a:latin typeface="Consolas" pitchFamily="49" charset="0"/>
                <a:ea typeface="仿宋" pitchFamily="49" charset="-122"/>
                <a:cs typeface="Consolas" pitchFamily="49" charset="0"/>
              </a:rPr>
              <a:t>] </a:t>
            </a:r>
            <a:r>
              <a:rPr kumimoji="1" lang="en-US" altLang="zh-CN" sz="1800" smtClean="0">
                <a:latin typeface="Consolas" pitchFamily="49" charset="0"/>
                <a:ea typeface="仿宋" pitchFamily="49" charset="-122"/>
                <a:cs typeface="Consolas" pitchFamily="49" charset="0"/>
              </a:rPr>
              <a:t>          </a:t>
            </a:r>
            <a:r>
              <a:rPr kumimoji="1" lang="en-US" altLang="zh-CN" sz="1800" i="1" smtClean="0">
                <a:latin typeface="Consolas" pitchFamily="49" charset="0"/>
                <a:ea typeface="仿宋" pitchFamily="49" charset="-122"/>
                <a:cs typeface="Consolas" pitchFamily="49" charset="0"/>
              </a:rPr>
              <a:t>b</a:t>
            </a:r>
            <a:r>
              <a:rPr kumimoji="1" lang="en-US" altLang="zh-CN" sz="1800" smtClean="0">
                <a:latin typeface="Consolas" pitchFamily="49" charset="0"/>
                <a:ea typeface="仿宋" pitchFamily="49" charset="-122"/>
                <a:cs typeface="Consolas" pitchFamily="49" charset="0"/>
              </a:rPr>
              <a:t>[</a:t>
            </a:r>
            <a:r>
              <a:rPr kumimoji="1" lang="en-US" altLang="zh-CN" sz="1800" i="1" smtClean="0">
                <a:latin typeface="Consolas" pitchFamily="49" charset="0"/>
                <a:ea typeface="仿宋" pitchFamily="49" charset="-122"/>
                <a:cs typeface="Consolas" pitchFamily="49" charset="0"/>
              </a:rPr>
              <a:t>k</a:t>
            </a:r>
            <a:r>
              <a:rPr kumimoji="1" lang="en-US" altLang="zh-CN" sz="1800" smtClean="0">
                <a:latin typeface="Consolas" pitchFamily="49" charset="0"/>
                <a:ea typeface="仿宋" pitchFamily="49" charset="-122"/>
                <a:cs typeface="Consolas" pitchFamily="49" charset="0"/>
              </a:rPr>
              <a:t>]   </a:t>
            </a:r>
            <a:endParaRPr kumimoji="1" lang="en-US" altLang="zh-CN" sz="1800">
              <a:latin typeface="Consolas" pitchFamily="49" charset="0"/>
              <a:ea typeface="仿宋" pitchFamily="49" charset="-122"/>
              <a:cs typeface="Consolas" pitchFamily="49" charset="0"/>
            </a:endParaRPr>
          </a:p>
        </p:txBody>
      </p:sp>
      <p:sp>
        <p:nvSpPr>
          <p:cNvPr id="13330" name="Line 18"/>
          <p:cNvSpPr>
            <a:spLocks noChangeShapeType="1"/>
          </p:cNvSpPr>
          <p:nvPr/>
        </p:nvSpPr>
        <p:spPr bwMode="auto">
          <a:xfrm>
            <a:off x="2840041" y="1204539"/>
            <a:ext cx="0" cy="215900"/>
          </a:xfrm>
          <a:prstGeom prst="line">
            <a:avLst/>
          </a:prstGeom>
          <a:noFill/>
          <a:ln w="38100" cmpd="dbl">
            <a:solidFill>
              <a:srgbClr val="9900FF"/>
            </a:solidFill>
            <a:round/>
            <a:headEnd/>
            <a:tailEnd/>
          </a:ln>
          <a:effectLst/>
        </p:spPr>
        <p:txBody>
          <a:bodyPr wrap="none"/>
          <a:lstStyle/>
          <a:p>
            <a:endParaRPr lang="zh-CN" altLang="en-US">
              <a:latin typeface="Consolas" pitchFamily="49" charset="0"/>
              <a:cs typeface="Consolas" pitchFamily="49" charset="0"/>
            </a:endParaRPr>
          </a:p>
        </p:txBody>
      </p:sp>
      <p:sp>
        <p:nvSpPr>
          <p:cNvPr id="13331" name="Line 19"/>
          <p:cNvSpPr>
            <a:spLocks noChangeShapeType="1"/>
          </p:cNvSpPr>
          <p:nvPr/>
        </p:nvSpPr>
        <p:spPr bwMode="auto">
          <a:xfrm>
            <a:off x="5643570" y="1202953"/>
            <a:ext cx="0" cy="215900"/>
          </a:xfrm>
          <a:prstGeom prst="line">
            <a:avLst/>
          </a:prstGeom>
          <a:noFill/>
          <a:ln w="38100" cmpd="dbl">
            <a:solidFill>
              <a:srgbClr val="9900FF"/>
            </a:solidFill>
            <a:round/>
            <a:headEnd/>
            <a:tailEnd/>
          </a:ln>
          <a:effectLst/>
        </p:spPr>
        <p:txBody>
          <a:bodyPr wrap="none"/>
          <a:lstStyle/>
          <a:p>
            <a:endParaRPr lang="zh-CN" altLang="en-US">
              <a:latin typeface="Consolas" pitchFamily="49" charset="0"/>
              <a:cs typeface="Consolas" pitchFamily="49" charset="0"/>
            </a:endParaRPr>
          </a:p>
        </p:txBody>
      </p:sp>
      <p:sp>
        <p:nvSpPr>
          <p:cNvPr id="16" name="左右箭头 15"/>
          <p:cNvSpPr/>
          <p:nvPr/>
        </p:nvSpPr>
        <p:spPr>
          <a:xfrm>
            <a:off x="3814730" y="1000833"/>
            <a:ext cx="714380" cy="108000"/>
          </a:xfrm>
          <a:prstGeom prst="lef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17" name="左右箭头 16"/>
          <p:cNvSpPr/>
          <p:nvPr/>
        </p:nvSpPr>
        <p:spPr>
          <a:xfrm>
            <a:off x="3814730" y="1491393"/>
            <a:ext cx="714380" cy="108000"/>
          </a:xfrm>
          <a:prstGeom prst="lef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18" name="左右箭头 17"/>
          <p:cNvSpPr/>
          <p:nvPr/>
        </p:nvSpPr>
        <p:spPr>
          <a:xfrm>
            <a:off x="3826374" y="2317403"/>
            <a:ext cx="714380" cy="108000"/>
          </a:xfrm>
          <a:prstGeom prst="lef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19" name="下箭头 18"/>
          <p:cNvSpPr/>
          <p:nvPr/>
        </p:nvSpPr>
        <p:spPr>
          <a:xfrm>
            <a:off x="2957474" y="1633167"/>
            <a:ext cx="71438" cy="642942"/>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20" name="下箭头 19"/>
          <p:cNvSpPr/>
          <p:nvPr/>
        </p:nvSpPr>
        <p:spPr>
          <a:xfrm>
            <a:off x="5172052" y="1633167"/>
            <a:ext cx="71438" cy="642942"/>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14" name="下箭头 13"/>
          <p:cNvSpPr/>
          <p:nvPr/>
        </p:nvSpPr>
        <p:spPr>
          <a:xfrm>
            <a:off x="4000496" y="2786058"/>
            <a:ext cx="214314" cy="500066"/>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nvGrpSpPr>
          <p:cNvPr id="2" name="组合 30"/>
          <p:cNvGrpSpPr/>
          <p:nvPr/>
        </p:nvGrpSpPr>
        <p:grpSpPr>
          <a:xfrm>
            <a:off x="2233626" y="3429000"/>
            <a:ext cx="5486392" cy="1510081"/>
            <a:chOff x="2447940" y="4143380"/>
            <a:chExt cx="5486392" cy="1510081"/>
          </a:xfrm>
        </p:grpSpPr>
        <p:sp>
          <p:nvSpPr>
            <p:cNvPr id="13322" name="Text Box 10"/>
            <p:cNvSpPr txBox="1">
              <a:spLocks noChangeArrowheads="1"/>
            </p:cNvSpPr>
            <p:nvPr/>
          </p:nvSpPr>
          <p:spPr bwMode="auto">
            <a:xfrm>
              <a:off x="2447940" y="4716478"/>
              <a:ext cx="480986" cy="369332"/>
            </a:xfrm>
            <a:prstGeom prst="rect">
              <a:avLst/>
            </a:prstGeom>
            <a:noFill/>
            <a:ln w="9525">
              <a:noFill/>
              <a:miter lim="800000"/>
              <a:headEnd/>
              <a:tailEnd/>
            </a:ln>
            <a:effectLst/>
          </p:spPr>
          <p:txBody>
            <a:bodyPr wrap="square">
              <a:spAutoFit/>
            </a:bodyPr>
            <a:lstStyle/>
            <a:p>
              <a:pPr algn="l">
                <a:spcBef>
                  <a:spcPct val="50000"/>
                </a:spcBef>
              </a:pPr>
              <a:r>
                <a:rPr kumimoji="1" lang="en-US" altLang="zh-CN" sz="1800" i="1">
                  <a:latin typeface="Consolas" pitchFamily="49" charset="0"/>
                  <a:ea typeface="仿宋" pitchFamily="49" charset="-122"/>
                  <a:cs typeface="Consolas" pitchFamily="49" charset="0"/>
                </a:rPr>
                <a:t>k</a:t>
              </a:r>
              <a:r>
                <a:rPr kumimoji="1" lang="en-US" altLang="zh-CN" sz="1800">
                  <a:latin typeface="Consolas" pitchFamily="49" charset="0"/>
                  <a:ea typeface="仿宋" pitchFamily="49" charset="-122"/>
                  <a:cs typeface="Consolas" pitchFamily="49" charset="0"/>
                </a:rPr>
                <a:t>=</a:t>
              </a:r>
            </a:p>
          </p:txBody>
        </p:sp>
        <p:sp>
          <p:nvSpPr>
            <p:cNvPr id="13323" name="Text Box 11"/>
            <p:cNvSpPr txBox="1">
              <a:spLocks noChangeArrowheads="1"/>
            </p:cNvSpPr>
            <p:nvPr/>
          </p:nvSpPr>
          <p:spPr bwMode="auto">
            <a:xfrm>
              <a:off x="5214942" y="4335478"/>
              <a:ext cx="1362068" cy="369332"/>
            </a:xfrm>
            <a:prstGeom prst="rect">
              <a:avLst/>
            </a:prstGeom>
            <a:noFill/>
            <a:ln w="9525">
              <a:noFill/>
              <a:miter lim="800000"/>
              <a:headEnd/>
              <a:tailEnd/>
            </a:ln>
            <a:effectLst/>
          </p:spPr>
          <p:txBody>
            <a:bodyPr wrap="square">
              <a:spAutoFit/>
            </a:bodyPr>
            <a:lstStyle/>
            <a:p>
              <a:pPr algn="l">
                <a:spcBef>
                  <a:spcPct val="50000"/>
                </a:spcBef>
              </a:pPr>
              <a:r>
                <a:rPr kumimoji="1" lang="zh-CN" altLang="en-US" sz="1800" smtClean="0">
                  <a:latin typeface="Consolas" pitchFamily="49" charset="0"/>
                  <a:ea typeface="仿宋" pitchFamily="49" charset="-122"/>
                  <a:cs typeface="Consolas" pitchFamily="49" charset="0"/>
                </a:rPr>
                <a:t>当</a:t>
              </a:r>
              <a:r>
                <a:rPr kumimoji="1" lang="en-US" altLang="zh-CN" sz="1800" i="1" smtClean="0">
                  <a:latin typeface="Consolas" pitchFamily="49" charset="0"/>
                  <a:ea typeface="仿宋" pitchFamily="49" charset="-122"/>
                  <a:cs typeface="Consolas" pitchFamily="49" charset="0"/>
                </a:rPr>
                <a:t>i</a:t>
              </a:r>
              <a:r>
                <a:rPr kumimoji="1" lang="en-US" altLang="zh-CN" sz="1800" err="1">
                  <a:latin typeface="Consolas" pitchFamily="49" charset="0"/>
                  <a:ea typeface="仿宋" pitchFamily="49" charset="-122"/>
                  <a:cs typeface="Consolas" pitchFamily="49" charset="0"/>
                </a:rPr>
                <a:t>≥</a:t>
              </a:r>
              <a:r>
                <a:rPr kumimoji="1" lang="en-US" altLang="zh-CN" sz="1800" i="1" err="1">
                  <a:latin typeface="Consolas" pitchFamily="49" charset="0"/>
                  <a:ea typeface="仿宋" pitchFamily="49" charset="-122"/>
                  <a:cs typeface="Consolas" pitchFamily="49" charset="0"/>
                </a:rPr>
                <a:t>j</a:t>
              </a:r>
              <a:r>
                <a:rPr kumimoji="1" lang="zh-CN" altLang="en-US" sz="1800">
                  <a:latin typeface="Consolas" pitchFamily="49" charset="0"/>
                  <a:ea typeface="仿宋" pitchFamily="49" charset="-122"/>
                  <a:cs typeface="Consolas" pitchFamily="49" charset="0"/>
                </a:rPr>
                <a:t>时</a:t>
              </a:r>
            </a:p>
          </p:txBody>
        </p:sp>
        <p:sp>
          <p:nvSpPr>
            <p:cNvPr id="13325" name="Text Box 13"/>
            <p:cNvSpPr txBox="1">
              <a:spLocks noChangeArrowheads="1"/>
            </p:cNvSpPr>
            <p:nvPr/>
          </p:nvSpPr>
          <p:spPr bwMode="auto">
            <a:xfrm>
              <a:off x="5214942" y="5021278"/>
              <a:ext cx="2719390" cy="369332"/>
            </a:xfrm>
            <a:prstGeom prst="rect">
              <a:avLst/>
            </a:prstGeom>
            <a:noFill/>
            <a:ln w="9525">
              <a:noFill/>
              <a:miter lim="800000"/>
              <a:headEnd/>
              <a:tailEnd/>
            </a:ln>
            <a:effectLst/>
          </p:spPr>
          <p:txBody>
            <a:bodyPr wrap="square">
              <a:spAutoFit/>
            </a:bodyPr>
            <a:lstStyle/>
            <a:p>
              <a:pPr algn="l">
                <a:spcBef>
                  <a:spcPct val="50000"/>
                </a:spcBef>
              </a:pPr>
              <a:r>
                <a:rPr kumimoji="1" lang="zh-CN" altLang="en-US" sz="1800" smtClean="0">
                  <a:latin typeface="Consolas" pitchFamily="49" charset="0"/>
                  <a:ea typeface="仿宋" pitchFamily="49" charset="-122"/>
                  <a:cs typeface="Consolas" pitchFamily="49" charset="0"/>
                </a:rPr>
                <a:t>当</a:t>
              </a:r>
              <a:r>
                <a:rPr kumimoji="1" lang="en-US" altLang="zh-CN" sz="1800" i="1" smtClean="0">
                  <a:latin typeface="Consolas" pitchFamily="49" charset="0"/>
                  <a:ea typeface="仿宋" pitchFamily="49" charset="-122"/>
                  <a:cs typeface="Consolas" pitchFamily="49" charset="0"/>
                </a:rPr>
                <a:t>i</a:t>
              </a:r>
              <a:r>
                <a:rPr kumimoji="1" lang="en-US" altLang="zh-CN" sz="1800" smtClean="0">
                  <a:latin typeface="Consolas" pitchFamily="49" charset="0"/>
                  <a:ea typeface="仿宋" pitchFamily="49" charset="-122"/>
                  <a:cs typeface="Consolas" pitchFamily="49" charset="0"/>
                </a:rPr>
                <a:t>&lt;</a:t>
              </a:r>
              <a:r>
                <a:rPr kumimoji="1" lang="en-US" altLang="zh-CN" sz="1800" i="1" smtClean="0">
                  <a:latin typeface="Consolas" pitchFamily="49" charset="0"/>
                  <a:ea typeface="仿宋" pitchFamily="49" charset="-122"/>
                  <a:cs typeface="Consolas" pitchFamily="49" charset="0"/>
                </a:rPr>
                <a:t>j</a:t>
              </a:r>
              <a:r>
                <a:rPr kumimoji="1" lang="zh-CN" altLang="en-US" sz="1800" smtClean="0">
                  <a:latin typeface="Consolas" pitchFamily="49" charset="0"/>
                  <a:ea typeface="仿宋" pitchFamily="49" charset="-122"/>
                  <a:cs typeface="Consolas" pitchFamily="49" charset="0"/>
                </a:rPr>
                <a:t>时</a:t>
              </a:r>
              <a:r>
                <a:rPr kumimoji="1" lang="en-US" altLang="zh-CN" sz="1800" smtClean="0">
                  <a:latin typeface="Consolas" pitchFamily="49" charset="0"/>
                  <a:ea typeface="仿宋" pitchFamily="49" charset="-122"/>
                  <a:cs typeface="Consolas" pitchFamily="49" charset="0"/>
                </a:rPr>
                <a:t>(</a:t>
              </a:r>
              <a:r>
                <a:rPr kumimoji="1" lang="en-US" altLang="zh-CN" sz="1800" i="1" err="1" smtClean="0">
                  <a:latin typeface="Consolas" pitchFamily="49" charset="0"/>
                  <a:ea typeface="仿宋" pitchFamily="49" charset="-122"/>
                  <a:cs typeface="Consolas" pitchFamily="49" charset="0"/>
                </a:rPr>
                <a:t>a</a:t>
              </a:r>
              <a:r>
                <a:rPr kumimoji="1" lang="en-US" altLang="zh-CN" sz="1800" i="1" baseline="-25000" err="1" smtClean="0">
                  <a:latin typeface="Consolas" pitchFamily="49" charset="0"/>
                  <a:ea typeface="仿宋" pitchFamily="49" charset="-122"/>
                  <a:cs typeface="Consolas" pitchFamily="49" charset="0"/>
                </a:rPr>
                <a:t>i,j</a:t>
              </a:r>
              <a:r>
                <a:rPr kumimoji="1" lang="en-US" altLang="zh-CN" sz="1800" smtClean="0">
                  <a:latin typeface="Consolas" pitchFamily="49" charset="0"/>
                  <a:ea typeface="仿宋" pitchFamily="49" charset="-122"/>
                  <a:cs typeface="Consolas" pitchFamily="49" charset="0"/>
                </a:rPr>
                <a:t>=</a:t>
              </a:r>
              <a:r>
                <a:rPr kumimoji="1" lang="en-US" altLang="zh-CN" sz="1800" i="1" err="1" smtClean="0">
                  <a:latin typeface="Consolas" pitchFamily="49" charset="0"/>
                  <a:ea typeface="仿宋" pitchFamily="49" charset="-122"/>
                  <a:cs typeface="Consolas" pitchFamily="49" charset="0"/>
                </a:rPr>
                <a:t>a</a:t>
              </a:r>
              <a:r>
                <a:rPr kumimoji="1" lang="en-US" altLang="zh-CN" sz="1800" i="1" baseline="-25000" err="1" smtClean="0">
                  <a:latin typeface="Consolas" pitchFamily="49" charset="0"/>
                  <a:ea typeface="仿宋" pitchFamily="49" charset="-122"/>
                  <a:cs typeface="Consolas" pitchFamily="49" charset="0"/>
                </a:rPr>
                <a:t>j,i</a:t>
              </a:r>
              <a:r>
                <a:rPr kumimoji="1" lang="en-US" altLang="zh-CN" sz="1800" smtClean="0">
                  <a:latin typeface="Consolas" pitchFamily="49" charset="0"/>
                  <a:ea typeface="仿宋" pitchFamily="49" charset="-122"/>
                  <a:cs typeface="Consolas" pitchFamily="49" charset="0"/>
                </a:rPr>
                <a:t>)</a:t>
              </a:r>
              <a:endParaRPr kumimoji="1" lang="zh-CN" altLang="en-US" sz="1800">
                <a:latin typeface="Consolas" pitchFamily="49" charset="0"/>
                <a:ea typeface="仿宋" pitchFamily="49" charset="-122"/>
                <a:cs typeface="Consolas" pitchFamily="49" charset="0"/>
              </a:endParaRPr>
            </a:p>
          </p:txBody>
        </p:sp>
        <p:sp>
          <p:nvSpPr>
            <p:cNvPr id="13327" name="AutoShape 15"/>
            <p:cNvSpPr>
              <a:spLocks/>
            </p:cNvSpPr>
            <p:nvPr/>
          </p:nvSpPr>
          <p:spPr bwMode="auto">
            <a:xfrm>
              <a:off x="2914664" y="4373578"/>
              <a:ext cx="228600" cy="1143000"/>
            </a:xfrm>
            <a:prstGeom prst="leftBrace">
              <a:avLst>
                <a:gd name="adj1" fmla="val 41667"/>
                <a:gd name="adj2" fmla="val 50000"/>
              </a:avLst>
            </a:prstGeom>
            <a:noFill/>
            <a:ln w="22225">
              <a:solidFill>
                <a:srgbClr val="0000FF"/>
              </a:solidFill>
              <a:round/>
              <a:headEnd/>
              <a:tailEnd/>
            </a:ln>
            <a:effectLst/>
          </p:spPr>
          <p:txBody>
            <a:bodyPr wrap="none" anchor="ctr"/>
            <a:lstStyle/>
            <a:p>
              <a:endParaRPr lang="zh-CN" altLang="en-US" sz="1800">
                <a:latin typeface="Consolas" pitchFamily="49" charset="0"/>
                <a:ea typeface="仿宋" pitchFamily="49" charset="-122"/>
                <a:cs typeface="Consolas" pitchFamily="49" charset="0"/>
              </a:endParaRPr>
            </a:p>
          </p:txBody>
        </p:sp>
        <p:grpSp>
          <p:nvGrpSpPr>
            <p:cNvPr id="3" name="组合 30"/>
            <p:cNvGrpSpPr/>
            <p:nvPr/>
          </p:nvGrpSpPr>
          <p:grpSpPr>
            <a:xfrm>
              <a:off x="3286116" y="4143380"/>
              <a:ext cx="1500198" cy="652825"/>
              <a:chOff x="500034" y="3571876"/>
              <a:chExt cx="1500198" cy="652825"/>
            </a:xfrm>
          </p:grpSpPr>
          <p:sp>
            <p:nvSpPr>
              <p:cNvPr id="22" name="TextBox 21"/>
              <p:cNvSpPr txBox="1"/>
              <p:nvPr/>
            </p:nvSpPr>
            <p:spPr>
              <a:xfrm>
                <a:off x="500034" y="3571876"/>
                <a:ext cx="1071570" cy="276999"/>
              </a:xfrm>
              <a:prstGeom prst="rect">
                <a:avLst/>
              </a:prstGeom>
              <a:noFill/>
            </p:spPr>
            <p:txBody>
              <a:bodyPr wrap="square" lIns="0" tIns="0" rIns="0" bIns="0" rtlCol="0">
                <a:spAutoFit/>
              </a:bodyPr>
              <a:lstStyle/>
              <a:p>
                <a:r>
                  <a:rPr lang="en-US" altLang="zh-CN" sz="1800" i="1" err="1" smtClean="0">
                    <a:latin typeface="Consolas" pitchFamily="49" charset="0"/>
                    <a:ea typeface="仿宋" pitchFamily="49" charset="-122"/>
                    <a:cs typeface="Consolas" pitchFamily="49" charset="0"/>
                  </a:rPr>
                  <a:t>i</a:t>
                </a:r>
                <a:r>
                  <a:rPr lang="en-US" altLang="zh-CN" sz="1800" smtClean="0">
                    <a:latin typeface="Consolas" pitchFamily="49" charset="0"/>
                    <a:ea typeface="仿宋" pitchFamily="49" charset="-122"/>
                    <a:cs typeface="Consolas" pitchFamily="49" charset="0"/>
                  </a:rPr>
                  <a:t>(</a:t>
                </a:r>
                <a:r>
                  <a:rPr lang="en-US" altLang="zh-CN" sz="1800" i="1" err="1" smtClean="0">
                    <a:latin typeface="Consolas" pitchFamily="49" charset="0"/>
                    <a:ea typeface="仿宋" pitchFamily="49" charset="-122"/>
                    <a:cs typeface="Consolas" pitchFamily="49" charset="0"/>
                  </a:rPr>
                  <a:t>i</a:t>
                </a:r>
                <a:r>
                  <a:rPr lang="en-US" altLang="zh-CN" sz="1800" err="1" smtClean="0">
                    <a:latin typeface="Consolas" pitchFamily="49" charset="0"/>
                    <a:ea typeface="仿宋" pitchFamily="49" charset="-122"/>
                    <a:cs typeface="Consolas" pitchFamily="49" charset="0"/>
                  </a:rPr>
                  <a:t>+1</a:t>
                </a:r>
                <a:r>
                  <a:rPr lang="en-US" altLang="zh-CN" sz="1800" smtClean="0">
                    <a:latin typeface="Consolas" pitchFamily="49" charset="0"/>
                    <a:ea typeface="仿宋" pitchFamily="49" charset="-122"/>
                    <a:cs typeface="Consolas" pitchFamily="49" charset="0"/>
                  </a:rPr>
                  <a:t>)</a:t>
                </a:r>
                <a:endParaRPr lang="zh-CN" altLang="en-US" sz="1800">
                  <a:latin typeface="Consolas" pitchFamily="49" charset="0"/>
                  <a:ea typeface="仿宋" pitchFamily="49" charset="-122"/>
                  <a:cs typeface="Consolas" pitchFamily="49" charset="0"/>
                </a:endParaRPr>
              </a:p>
            </p:txBody>
          </p:sp>
          <p:cxnSp>
            <p:nvCxnSpPr>
              <p:cNvPr id="24" name="直接连接符 23"/>
              <p:cNvCxnSpPr/>
              <p:nvPr/>
            </p:nvCxnSpPr>
            <p:spPr>
              <a:xfrm>
                <a:off x="571472" y="3929066"/>
                <a:ext cx="928694" cy="1588"/>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39748" y="3947702"/>
                <a:ext cx="500066" cy="276999"/>
              </a:xfrm>
              <a:prstGeom prst="rect">
                <a:avLst/>
              </a:prstGeom>
              <a:noFill/>
            </p:spPr>
            <p:txBody>
              <a:bodyPr wrap="square" lIns="0" tIns="0" rIns="0" bIns="0" rtlCol="0">
                <a:spAutoFit/>
              </a:bodyPr>
              <a:lstStyle/>
              <a:p>
                <a:r>
                  <a:rPr lang="en-US" altLang="zh-CN" sz="1800" smtClean="0">
                    <a:latin typeface="Consolas" pitchFamily="49" charset="0"/>
                    <a:ea typeface="仿宋" pitchFamily="49" charset="-122"/>
                    <a:cs typeface="Consolas" pitchFamily="49" charset="0"/>
                  </a:rPr>
                  <a:t>2</a:t>
                </a:r>
                <a:endParaRPr lang="zh-CN" altLang="en-US" sz="1800">
                  <a:latin typeface="Consolas" pitchFamily="49" charset="0"/>
                  <a:ea typeface="仿宋" pitchFamily="49" charset="-122"/>
                  <a:cs typeface="Consolas" pitchFamily="49" charset="0"/>
                </a:endParaRPr>
              </a:p>
            </p:txBody>
          </p:sp>
          <p:sp>
            <p:nvSpPr>
              <p:cNvPr id="26" name="TextBox 25"/>
              <p:cNvSpPr txBox="1"/>
              <p:nvPr/>
            </p:nvSpPr>
            <p:spPr>
              <a:xfrm>
                <a:off x="1500166" y="3786190"/>
                <a:ext cx="500066" cy="276999"/>
              </a:xfrm>
              <a:prstGeom prst="rect">
                <a:avLst/>
              </a:prstGeom>
              <a:noFill/>
            </p:spPr>
            <p:txBody>
              <a:bodyPr wrap="square" lIns="0" tIns="0" rIns="0" bIns="0" rtlCol="0">
                <a:spAutoFit/>
              </a:bodyPr>
              <a:lstStyle/>
              <a:p>
                <a:r>
                  <a:rPr lang="en-US" altLang="zh-CN" sz="1800" smtClean="0">
                    <a:latin typeface="Consolas" pitchFamily="49" charset="0"/>
                    <a:ea typeface="仿宋" pitchFamily="49" charset="-122"/>
                    <a:cs typeface="Consolas" pitchFamily="49" charset="0"/>
                  </a:rPr>
                  <a:t>+</a:t>
                </a:r>
                <a:r>
                  <a:rPr lang="en-US" altLang="zh-CN" sz="1800" i="1" smtClean="0">
                    <a:latin typeface="Consolas" pitchFamily="49" charset="0"/>
                    <a:ea typeface="仿宋" pitchFamily="49" charset="-122"/>
                    <a:cs typeface="Consolas" pitchFamily="49" charset="0"/>
                  </a:rPr>
                  <a:t>j</a:t>
                </a:r>
                <a:endParaRPr lang="zh-CN" altLang="en-US" sz="1800" i="1">
                  <a:latin typeface="Consolas" pitchFamily="49" charset="0"/>
                  <a:ea typeface="仿宋" pitchFamily="49" charset="-122"/>
                  <a:cs typeface="Consolas" pitchFamily="49" charset="0"/>
                </a:endParaRPr>
              </a:p>
            </p:txBody>
          </p:sp>
        </p:grpSp>
        <p:grpSp>
          <p:nvGrpSpPr>
            <p:cNvPr id="4" name="组合 31"/>
            <p:cNvGrpSpPr/>
            <p:nvPr/>
          </p:nvGrpSpPr>
          <p:grpSpPr>
            <a:xfrm>
              <a:off x="3286116" y="5000636"/>
              <a:ext cx="1500198" cy="652825"/>
              <a:chOff x="652434" y="5500702"/>
              <a:chExt cx="1500198" cy="652825"/>
            </a:xfrm>
          </p:grpSpPr>
          <p:sp>
            <p:nvSpPr>
              <p:cNvPr id="27" name="TextBox 26"/>
              <p:cNvSpPr txBox="1"/>
              <p:nvPr/>
            </p:nvSpPr>
            <p:spPr>
              <a:xfrm>
                <a:off x="652434" y="5500702"/>
                <a:ext cx="1071570" cy="276999"/>
              </a:xfrm>
              <a:prstGeom prst="rect">
                <a:avLst/>
              </a:prstGeom>
              <a:noFill/>
            </p:spPr>
            <p:txBody>
              <a:bodyPr wrap="square" lIns="0" tIns="0" rIns="0" bIns="0" rtlCol="0">
                <a:spAutoFit/>
              </a:bodyPr>
              <a:lstStyle/>
              <a:p>
                <a:r>
                  <a:rPr lang="en-US" altLang="zh-CN" sz="1800" i="1" smtClean="0">
                    <a:latin typeface="Consolas" pitchFamily="49" charset="0"/>
                    <a:ea typeface="仿宋" pitchFamily="49" charset="-122"/>
                    <a:cs typeface="Consolas" pitchFamily="49" charset="0"/>
                  </a:rPr>
                  <a:t>j</a:t>
                </a:r>
                <a:r>
                  <a:rPr lang="en-US" altLang="zh-CN" sz="1800" smtClean="0">
                    <a:latin typeface="Consolas" pitchFamily="49" charset="0"/>
                    <a:ea typeface="仿宋" pitchFamily="49" charset="-122"/>
                    <a:cs typeface="Consolas" pitchFamily="49" charset="0"/>
                  </a:rPr>
                  <a:t>(</a:t>
                </a:r>
                <a:r>
                  <a:rPr lang="en-US" altLang="zh-CN" sz="1800" i="1" err="1" smtClean="0">
                    <a:latin typeface="Consolas" pitchFamily="49" charset="0"/>
                    <a:ea typeface="仿宋" pitchFamily="49" charset="-122"/>
                    <a:cs typeface="Consolas" pitchFamily="49" charset="0"/>
                  </a:rPr>
                  <a:t>j</a:t>
                </a:r>
                <a:r>
                  <a:rPr lang="en-US" altLang="zh-CN" sz="1800" err="1" smtClean="0">
                    <a:latin typeface="Consolas" pitchFamily="49" charset="0"/>
                    <a:ea typeface="仿宋" pitchFamily="49" charset="-122"/>
                    <a:cs typeface="Consolas" pitchFamily="49" charset="0"/>
                  </a:rPr>
                  <a:t>+1</a:t>
                </a:r>
                <a:r>
                  <a:rPr lang="en-US" altLang="zh-CN" sz="1800" smtClean="0">
                    <a:latin typeface="Consolas" pitchFamily="49" charset="0"/>
                    <a:ea typeface="仿宋" pitchFamily="49" charset="-122"/>
                    <a:cs typeface="Consolas" pitchFamily="49" charset="0"/>
                  </a:rPr>
                  <a:t>)</a:t>
                </a:r>
                <a:endParaRPr lang="zh-CN" altLang="en-US" sz="1800">
                  <a:latin typeface="Consolas" pitchFamily="49" charset="0"/>
                  <a:ea typeface="仿宋" pitchFamily="49" charset="-122"/>
                  <a:cs typeface="Consolas" pitchFamily="49" charset="0"/>
                </a:endParaRPr>
              </a:p>
            </p:txBody>
          </p:sp>
          <p:cxnSp>
            <p:nvCxnSpPr>
              <p:cNvPr id="28" name="直接连接符 27"/>
              <p:cNvCxnSpPr/>
              <p:nvPr/>
            </p:nvCxnSpPr>
            <p:spPr>
              <a:xfrm>
                <a:off x="723872" y="5857892"/>
                <a:ext cx="928694" cy="1588"/>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92148" y="5876528"/>
                <a:ext cx="500066" cy="276999"/>
              </a:xfrm>
              <a:prstGeom prst="rect">
                <a:avLst/>
              </a:prstGeom>
              <a:noFill/>
            </p:spPr>
            <p:txBody>
              <a:bodyPr wrap="square" lIns="0" tIns="0" rIns="0" bIns="0" rtlCol="0">
                <a:spAutoFit/>
              </a:bodyPr>
              <a:lstStyle/>
              <a:p>
                <a:r>
                  <a:rPr lang="en-US" altLang="zh-CN" sz="1800" smtClean="0">
                    <a:latin typeface="Consolas" pitchFamily="49" charset="0"/>
                    <a:ea typeface="仿宋" pitchFamily="49" charset="-122"/>
                    <a:cs typeface="Consolas" pitchFamily="49" charset="0"/>
                  </a:rPr>
                  <a:t>2</a:t>
                </a:r>
                <a:endParaRPr lang="zh-CN" altLang="en-US" sz="1800">
                  <a:latin typeface="Consolas" pitchFamily="49" charset="0"/>
                  <a:ea typeface="仿宋" pitchFamily="49" charset="-122"/>
                  <a:cs typeface="Consolas" pitchFamily="49" charset="0"/>
                </a:endParaRPr>
              </a:p>
            </p:txBody>
          </p:sp>
          <p:sp>
            <p:nvSpPr>
              <p:cNvPr id="30" name="TextBox 29"/>
              <p:cNvSpPr txBox="1"/>
              <p:nvPr/>
            </p:nvSpPr>
            <p:spPr>
              <a:xfrm>
                <a:off x="1652566" y="5715016"/>
                <a:ext cx="500066" cy="276999"/>
              </a:xfrm>
              <a:prstGeom prst="rect">
                <a:avLst/>
              </a:prstGeom>
              <a:noFill/>
            </p:spPr>
            <p:txBody>
              <a:bodyPr wrap="square" lIns="0" tIns="0" rIns="0" bIns="0" rtlCol="0">
                <a:spAutoFit/>
              </a:bodyPr>
              <a:lstStyle/>
              <a:p>
                <a:r>
                  <a:rPr lang="en-US" altLang="zh-CN" sz="1800" smtClean="0">
                    <a:latin typeface="Consolas" pitchFamily="49" charset="0"/>
                    <a:ea typeface="仿宋" pitchFamily="49" charset="-122"/>
                    <a:cs typeface="Consolas" pitchFamily="49" charset="0"/>
                  </a:rPr>
                  <a:t>+</a:t>
                </a:r>
                <a:r>
                  <a:rPr lang="en-US" altLang="zh-CN" sz="1800" i="1" err="1" smtClean="0">
                    <a:latin typeface="Consolas" pitchFamily="49" charset="0"/>
                    <a:ea typeface="仿宋" pitchFamily="49" charset="-122"/>
                    <a:cs typeface="Consolas" pitchFamily="49" charset="0"/>
                  </a:rPr>
                  <a:t>i</a:t>
                </a:r>
                <a:endParaRPr lang="zh-CN" altLang="en-US" sz="1800" i="1">
                  <a:latin typeface="Consolas" pitchFamily="49" charset="0"/>
                  <a:ea typeface="仿宋" pitchFamily="49" charset="-122"/>
                  <a:cs typeface="Consolas" pitchFamily="49" charset="0"/>
                </a:endParaRPr>
              </a:p>
            </p:txBody>
          </p:sp>
        </p:grpSp>
      </p:grpSp>
      <p:grpSp>
        <p:nvGrpSpPr>
          <p:cNvPr id="5" name="组合 33"/>
          <p:cNvGrpSpPr/>
          <p:nvPr/>
        </p:nvGrpSpPr>
        <p:grpSpPr>
          <a:xfrm>
            <a:off x="3286116" y="5072074"/>
            <a:ext cx="1643074" cy="900176"/>
            <a:chOff x="3500430" y="4714884"/>
            <a:chExt cx="1643074" cy="900176"/>
          </a:xfrm>
        </p:grpSpPr>
        <p:sp>
          <p:nvSpPr>
            <p:cNvPr id="35" name="TextBox 34"/>
            <p:cNvSpPr txBox="1"/>
            <p:nvPr/>
          </p:nvSpPr>
          <p:spPr>
            <a:xfrm>
              <a:off x="3500430" y="5214950"/>
              <a:ext cx="1643074"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k</a:t>
              </a:r>
              <a:r>
                <a:rPr lang="en-US" altLang="zh-CN" sz="2000" smtClean="0">
                  <a:solidFill>
                    <a:srgbClr val="0000FF"/>
                  </a:solidFill>
                  <a:latin typeface="Consolas" pitchFamily="49" charset="0"/>
                  <a:cs typeface="Consolas" pitchFamily="49" charset="0"/>
                </a:rPr>
                <a:t>=</a:t>
              </a:r>
              <a:r>
                <a:rPr lang="en-US" altLang="zh-CN" sz="2000" i="1" smtClean="0">
                  <a:solidFill>
                    <a:srgbClr val="0000FF"/>
                  </a:solidFill>
                  <a:latin typeface="Consolas" pitchFamily="49" charset="0"/>
                  <a:cs typeface="Consolas" pitchFamily="49" charset="0"/>
                </a:rPr>
                <a:t>f</a:t>
              </a:r>
              <a:r>
                <a:rPr lang="en-US" altLang="zh-CN" sz="2000" smtClean="0">
                  <a:solidFill>
                    <a:srgbClr val="0000FF"/>
                  </a:solidFill>
                  <a:latin typeface="Consolas" pitchFamily="49" charset="0"/>
                  <a:cs typeface="Consolas" pitchFamily="49" charset="0"/>
                </a:rPr>
                <a:t>(</a:t>
              </a:r>
              <a:r>
                <a:rPr lang="en-US" altLang="zh-CN" sz="2000" i="1" smtClean="0">
                  <a:solidFill>
                    <a:srgbClr val="0000FF"/>
                  </a:solidFill>
                  <a:latin typeface="Consolas" pitchFamily="49" charset="0"/>
                  <a:cs typeface="Consolas" pitchFamily="49" charset="0"/>
                </a:rPr>
                <a:t>i</a:t>
              </a:r>
              <a:r>
                <a:rPr lang="en-US" altLang="zh-CN" sz="2000" smtClean="0">
                  <a:solidFill>
                    <a:srgbClr val="0000FF"/>
                  </a:solidFill>
                  <a:latin typeface="Consolas" pitchFamily="49" charset="0"/>
                  <a:cs typeface="Consolas" pitchFamily="49" charset="0"/>
                </a:rPr>
                <a:t>,</a:t>
              </a:r>
              <a:r>
                <a:rPr lang="en-US" altLang="zh-CN" sz="2000" i="1" smtClean="0">
                  <a:solidFill>
                    <a:srgbClr val="0000FF"/>
                  </a:solidFill>
                  <a:latin typeface="Consolas" pitchFamily="49" charset="0"/>
                  <a:cs typeface="Consolas" pitchFamily="49" charset="0"/>
                </a:rPr>
                <a:t>j</a:t>
              </a:r>
              <a:r>
                <a:rPr lang="en-US" altLang="zh-CN" sz="2000" smtClean="0">
                  <a:solidFill>
                    <a:srgbClr val="0000FF"/>
                  </a:solidFill>
                  <a:latin typeface="Consolas" pitchFamily="49" charset="0"/>
                  <a:cs typeface="Consolas" pitchFamily="49" charset="0"/>
                </a:rPr>
                <a:t>)</a:t>
              </a:r>
              <a:endParaRPr lang="zh-CN" altLang="en-US" sz="2000">
                <a:solidFill>
                  <a:srgbClr val="0000FF"/>
                </a:solidFill>
                <a:latin typeface="Consolas" pitchFamily="49" charset="0"/>
                <a:cs typeface="Consolas" pitchFamily="49" charset="0"/>
              </a:endParaRPr>
            </a:p>
          </p:txBody>
        </p:sp>
        <p:sp>
          <p:nvSpPr>
            <p:cNvPr id="36" name="下箭头 35"/>
            <p:cNvSpPr/>
            <p:nvPr/>
          </p:nvSpPr>
          <p:spPr>
            <a:xfrm>
              <a:off x="4214810" y="4714884"/>
              <a:ext cx="214314" cy="357190"/>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grpSp>
      <p:sp>
        <p:nvSpPr>
          <p:cNvPr id="31" name="灯片编号占位符 30"/>
          <p:cNvSpPr>
            <a:spLocks noGrp="1"/>
          </p:cNvSpPr>
          <p:nvPr>
            <p:ph type="sldNum" sz="quarter" idx="12"/>
          </p:nvPr>
        </p:nvSpPr>
        <p:spPr/>
        <p:txBody>
          <a:bodyPr/>
          <a:lstStyle/>
          <a:p>
            <a:fld id="{0B959BAE-FEC3-4F92-8031-993DEB8AE092}" type="slidenum">
              <a:rPr lang="en-US" altLang="zh-CN" smtClean="0"/>
              <a:pPr/>
              <a:t>19</a:t>
            </a:fld>
            <a:r>
              <a:rPr lang="en-US" altLang="zh-CN" smtClean="0"/>
              <a:t>/82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descr="蓝色面巾纸"/>
          <p:cNvSpPr txBox="1">
            <a:spLocks noChangeArrowheads="1"/>
          </p:cNvSpPr>
          <p:nvPr/>
        </p:nvSpPr>
        <p:spPr bwMode="auto">
          <a:xfrm>
            <a:off x="428596" y="2019722"/>
            <a:ext cx="3643338" cy="588605"/>
          </a:xfrm>
          <a:prstGeom prst="rect">
            <a:avLst/>
          </a:prstGeom>
          <a:blipFill dpi="0" rotWithShape="1">
            <a:blip r:embed="rId2" cstate="print"/>
            <a:srcRect/>
            <a:tile tx="0" ty="0" sx="100000" sy="100000" flip="none" algn="tl"/>
          </a:blip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tIns="72000" bIns="72000">
            <a:spAutoFit/>
          </a:bodyPr>
          <a:lstStyle/>
          <a:p>
            <a:pPr>
              <a:lnSpc>
                <a:spcPct val="120000"/>
              </a:lnSpc>
              <a:spcBef>
                <a:spcPct val="50000"/>
              </a:spcBef>
            </a:pPr>
            <a:r>
              <a:rPr kumimoji="1" lang="en-US" altLang="zh-CN">
                <a:solidFill>
                  <a:srgbClr val="FF3300"/>
                </a:solidFill>
                <a:latin typeface="Consolas" pitchFamily="49" charset="0"/>
                <a:ea typeface="方正细珊瑚简体" pitchFamily="65" charset="-122"/>
                <a:cs typeface="Consolas" pitchFamily="49" charset="0"/>
              </a:rPr>
              <a:t>6.1.1 </a:t>
            </a:r>
            <a:r>
              <a:rPr kumimoji="1" lang="zh-CN" altLang="en-US" smtClean="0">
                <a:solidFill>
                  <a:srgbClr val="FF3300"/>
                </a:solidFill>
                <a:latin typeface="Consolas" pitchFamily="49" charset="0"/>
                <a:ea typeface="方正细珊瑚简体" pitchFamily="65" charset="-122"/>
                <a:cs typeface="Consolas" pitchFamily="49" charset="0"/>
              </a:rPr>
              <a:t>数组</a:t>
            </a:r>
            <a:r>
              <a:rPr kumimoji="1" lang="zh-CN" altLang="en-US">
                <a:solidFill>
                  <a:srgbClr val="FF3300"/>
                </a:solidFill>
                <a:latin typeface="Consolas" pitchFamily="49" charset="0"/>
                <a:ea typeface="方正细珊瑚简体" pitchFamily="65" charset="-122"/>
                <a:cs typeface="Consolas" pitchFamily="49" charset="0"/>
              </a:rPr>
              <a:t>的基本概念</a:t>
            </a:r>
          </a:p>
        </p:txBody>
      </p:sp>
      <p:sp>
        <p:nvSpPr>
          <p:cNvPr id="3075" name="Text Box 3"/>
          <p:cNvSpPr txBox="1">
            <a:spLocks noChangeArrowheads="1"/>
          </p:cNvSpPr>
          <p:nvPr/>
        </p:nvSpPr>
        <p:spPr bwMode="auto">
          <a:xfrm>
            <a:off x="500034" y="3162730"/>
            <a:ext cx="8135938" cy="1920526"/>
          </a:xfrm>
          <a:prstGeom prst="rect">
            <a:avLst/>
          </a:prstGeom>
          <a:noFill/>
          <a:ln w="9525">
            <a:noFill/>
            <a:miter lim="800000"/>
            <a:headEnd/>
            <a:tailEnd/>
          </a:ln>
          <a:effectLst/>
        </p:spPr>
        <p:txBody>
          <a:bodyPr>
            <a:spAutoFit/>
          </a:bodyPr>
          <a:lstStyle/>
          <a:p>
            <a:pPr algn="l">
              <a:lnSpc>
                <a:spcPct val="130000"/>
              </a:lnSpc>
            </a:pPr>
            <a:r>
              <a:rPr kumimoji="1" lang="en-US" altLang="zh-CN" sz="1800">
                <a:latin typeface="Consolas" pitchFamily="49" charset="0"/>
                <a:ea typeface="楷体" pitchFamily="49" charset="-122"/>
                <a:cs typeface="Consolas" pitchFamily="49" charset="0"/>
              </a:rPr>
              <a:t>   </a:t>
            </a:r>
            <a:r>
              <a:rPr kumimoji="1" lang="zh-CN" altLang="en-US" sz="1800" smtClean="0">
                <a:latin typeface="Consolas" pitchFamily="49" charset="0"/>
                <a:ea typeface="楷体" pitchFamily="49" charset="-122"/>
                <a:cs typeface="Consolas" pitchFamily="49" charset="0"/>
              </a:rPr>
              <a:t>从</a:t>
            </a:r>
            <a:r>
              <a:rPr kumimoji="1" lang="zh-CN" altLang="en-US" sz="1800">
                <a:solidFill>
                  <a:srgbClr val="FF00FF"/>
                </a:solidFill>
                <a:latin typeface="Consolas" pitchFamily="49" charset="0"/>
                <a:ea typeface="楷体" pitchFamily="49" charset="-122"/>
                <a:cs typeface="Consolas" pitchFamily="49" charset="0"/>
              </a:rPr>
              <a:t>逻辑结构</a:t>
            </a:r>
            <a:r>
              <a:rPr kumimoji="1" lang="zh-CN" altLang="en-US" sz="1800">
                <a:latin typeface="Consolas" pitchFamily="49" charset="0"/>
                <a:ea typeface="楷体" pitchFamily="49" charset="-122"/>
                <a:cs typeface="Consolas" pitchFamily="49" charset="0"/>
              </a:rPr>
              <a:t>上看</a:t>
            </a:r>
            <a:r>
              <a:rPr kumimoji="1" lang="zh-CN" altLang="en-US" sz="1800" smtClean="0">
                <a:latin typeface="Consolas" pitchFamily="49" charset="0"/>
                <a:ea typeface="楷体" pitchFamily="49" charset="-122"/>
                <a:cs typeface="Consolas" pitchFamily="49" charset="0"/>
              </a:rPr>
              <a:t>，</a:t>
            </a:r>
            <a:r>
              <a:rPr kumimoji="1" lang="zh-CN" altLang="en-US" sz="1800" smtClean="0">
                <a:solidFill>
                  <a:srgbClr val="FF0000"/>
                </a:solidFill>
                <a:latin typeface="方正启体简体" pitchFamily="65" charset="-122"/>
                <a:ea typeface="方正启体简体" pitchFamily="65" charset="-122"/>
                <a:cs typeface="Consolas" pitchFamily="49" charset="0"/>
              </a:rPr>
              <a:t>一维数</a:t>
            </a:r>
            <a:r>
              <a:rPr kumimoji="1" lang="zh-CN" altLang="en-US" sz="1800">
                <a:solidFill>
                  <a:srgbClr val="FF0000"/>
                </a:solidFill>
                <a:latin typeface="方正启体简体" pitchFamily="65" charset="-122"/>
                <a:ea typeface="方正启体简体" pitchFamily="65" charset="-122"/>
                <a:cs typeface="Consolas" pitchFamily="49" charset="0"/>
              </a:rPr>
              <a:t>组</a:t>
            </a:r>
            <a:r>
              <a:rPr kumimoji="1" lang="en-US" altLang="zh-CN" sz="1800" i="1">
                <a:latin typeface="Consolas" pitchFamily="49" charset="0"/>
                <a:ea typeface="楷体" pitchFamily="49" charset="-122"/>
                <a:cs typeface="Consolas" pitchFamily="49" charset="0"/>
              </a:rPr>
              <a:t>A</a:t>
            </a:r>
            <a:r>
              <a:rPr kumimoji="1" lang="zh-CN" altLang="en-US" sz="1800">
                <a:latin typeface="Consolas" pitchFamily="49" charset="0"/>
                <a:ea typeface="楷体" pitchFamily="49" charset="-122"/>
                <a:cs typeface="Consolas" pitchFamily="49" charset="0"/>
              </a:rPr>
              <a:t>是</a:t>
            </a:r>
            <a:r>
              <a:rPr kumimoji="1" lang="en-US" altLang="zh-CN" sz="1800" i="1">
                <a:latin typeface="Consolas" pitchFamily="49" charset="0"/>
                <a:ea typeface="楷体" pitchFamily="49" charset="-122"/>
                <a:cs typeface="Consolas" pitchFamily="49" charset="0"/>
              </a:rPr>
              <a:t>n</a:t>
            </a:r>
            <a:r>
              <a:rPr kumimoji="1" lang="zh-CN" altLang="en-US" sz="1800">
                <a:latin typeface="Consolas" pitchFamily="49" charset="0"/>
                <a:ea typeface="楷体" pitchFamily="49" charset="-122"/>
                <a:cs typeface="Consolas" pitchFamily="49" charset="0"/>
              </a:rPr>
              <a:t>（</a:t>
            </a:r>
            <a:r>
              <a:rPr kumimoji="1" lang="en-US" altLang="zh-CN" sz="1800" i="1">
                <a:latin typeface="Consolas" pitchFamily="49" charset="0"/>
                <a:ea typeface="楷体" pitchFamily="49" charset="-122"/>
                <a:cs typeface="Consolas" pitchFamily="49" charset="0"/>
              </a:rPr>
              <a:t>n</a:t>
            </a:r>
            <a:r>
              <a:rPr kumimoji="1" lang="zh-CN" altLang="en-US" sz="1800">
                <a:latin typeface="Consolas" pitchFamily="49" charset="0"/>
                <a:ea typeface="楷体" pitchFamily="49" charset="-122"/>
                <a:cs typeface="Consolas" pitchFamily="49" charset="0"/>
              </a:rPr>
              <a:t>＞</a:t>
            </a:r>
            <a:r>
              <a:rPr kumimoji="1" lang="en-US" altLang="zh-CN" sz="1800">
                <a:latin typeface="Consolas" pitchFamily="49" charset="0"/>
                <a:ea typeface="楷体" pitchFamily="49" charset="-122"/>
                <a:cs typeface="Consolas" pitchFamily="49" charset="0"/>
              </a:rPr>
              <a:t>1</a:t>
            </a:r>
            <a:r>
              <a:rPr kumimoji="1" lang="zh-CN" altLang="en-US" sz="1800">
                <a:latin typeface="Consolas" pitchFamily="49" charset="0"/>
                <a:ea typeface="楷体" pitchFamily="49" charset="-122"/>
                <a:cs typeface="Consolas" pitchFamily="49" charset="0"/>
              </a:rPr>
              <a:t>）个相同类型数据元素</a:t>
            </a:r>
            <a:r>
              <a:rPr kumimoji="1" lang="en-US" altLang="zh-CN" sz="1800" i="1" err="1">
                <a:latin typeface="Consolas" pitchFamily="49" charset="0"/>
                <a:ea typeface="楷体" pitchFamily="49" charset="-122"/>
                <a:cs typeface="Consolas" pitchFamily="49" charset="0"/>
              </a:rPr>
              <a:t>a</a:t>
            </a:r>
            <a:r>
              <a:rPr kumimoji="1" lang="en-US" altLang="zh-CN" sz="1800" baseline="-25000" err="1">
                <a:latin typeface="Consolas" pitchFamily="49" charset="0"/>
                <a:ea typeface="楷体" pitchFamily="49" charset="-122"/>
                <a:cs typeface="Consolas" pitchFamily="49" charset="0"/>
              </a:rPr>
              <a:t>1</a:t>
            </a:r>
            <a:r>
              <a:rPr kumimoji="1" lang="zh-CN" altLang="en-US" sz="1800" baseline="-25000">
                <a:latin typeface="Consolas" pitchFamily="49" charset="0"/>
                <a:ea typeface="楷体" pitchFamily="49" charset="-122"/>
                <a:cs typeface="Consolas" pitchFamily="49" charset="0"/>
              </a:rPr>
              <a:t>、</a:t>
            </a:r>
            <a:r>
              <a:rPr kumimoji="1" lang="en-US" altLang="zh-CN" sz="1800" i="1" err="1">
                <a:latin typeface="Consolas" pitchFamily="49" charset="0"/>
                <a:ea typeface="楷体" pitchFamily="49" charset="-122"/>
                <a:cs typeface="Consolas" pitchFamily="49" charset="0"/>
              </a:rPr>
              <a:t>a</a:t>
            </a:r>
            <a:r>
              <a:rPr kumimoji="1" lang="en-US" altLang="zh-CN" sz="1800" baseline="-25000" err="1">
                <a:latin typeface="Consolas" pitchFamily="49" charset="0"/>
                <a:ea typeface="楷体" pitchFamily="49" charset="-122"/>
                <a:cs typeface="Consolas" pitchFamily="49" charset="0"/>
              </a:rPr>
              <a:t>2</a:t>
            </a:r>
            <a:r>
              <a:rPr kumimoji="1" lang="zh-CN" altLang="en-US" sz="1800">
                <a:latin typeface="Consolas" pitchFamily="49" charset="0"/>
                <a:ea typeface="楷体" pitchFamily="49" charset="-122"/>
                <a:cs typeface="Consolas" pitchFamily="49" charset="0"/>
              </a:rPr>
              <a:t>、</a:t>
            </a:r>
            <a:r>
              <a:rPr kumimoji="1" lang="en-US" altLang="zh-CN" sz="1800">
                <a:latin typeface="+mj-ea"/>
                <a:ea typeface="+mj-ea"/>
                <a:cs typeface="Consolas" pitchFamily="49" charset="0"/>
              </a:rPr>
              <a:t>…</a:t>
            </a:r>
            <a:r>
              <a:rPr kumimoji="1" lang="zh-CN" altLang="en-US" sz="1800">
                <a:latin typeface="Consolas" pitchFamily="49" charset="0"/>
                <a:ea typeface="楷体" pitchFamily="49" charset="-122"/>
                <a:cs typeface="Consolas" pitchFamily="49" charset="0"/>
              </a:rPr>
              <a:t>、</a:t>
            </a:r>
            <a:r>
              <a:rPr kumimoji="1" lang="en-US" altLang="zh-CN" sz="1800" i="1">
                <a:latin typeface="Consolas" pitchFamily="49" charset="0"/>
                <a:ea typeface="楷体" pitchFamily="49" charset="-122"/>
                <a:cs typeface="Consolas" pitchFamily="49" charset="0"/>
              </a:rPr>
              <a:t>a</a:t>
            </a:r>
            <a:r>
              <a:rPr kumimoji="1" lang="en-US" altLang="zh-CN" sz="1800" i="1" baseline="-25000">
                <a:latin typeface="Consolas" pitchFamily="49" charset="0"/>
                <a:ea typeface="楷体" pitchFamily="49" charset="-122"/>
                <a:cs typeface="Consolas" pitchFamily="49" charset="0"/>
              </a:rPr>
              <a:t>n</a:t>
            </a:r>
            <a:r>
              <a:rPr kumimoji="1" lang="zh-CN" altLang="en-US" sz="1800">
                <a:latin typeface="Consolas" pitchFamily="49" charset="0"/>
                <a:ea typeface="楷体" pitchFamily="49" charset="-122"/>
                <a:cs typeface="Consolas" pitchFamily="49" charset="0"/>
              </a:rPr>
              <a:t>构成的有限序列，其逻辑表示为：</a:t>
            </a:r>
            <a:endParaRPr kumimoji="1" lang="zh-CN" altLang="pt-BR" sz="1800" i="1">
              <a:latin typeface="Consolas" pitchFamily="49" charset="0"/>
              <a:ea typeface="楷体" pitchFamily="49" charset="-122"/>
              <a:cs typeface="Consolas" pitchFamily="49" charset="0"/>
            </a:endParaRPr>
          </a:p>
          <a:p>
            <a:pPr algn="l">
              <a:lnSpc>
                <a:spcPct val="200000"/>
              </a:lnSpc>
            </a:pPr>
            <a:r>
              <a:rPr kumimoji="1" lang="pt-BR" altLang="zh-CN" sz="1800" i="1">
                <a:latin typeface="Consolas" pitchFamily="49" charset="0"/>
                <a:ea typeface="楷体" pitchFamily="49" charset="-122"/>
                <a:cs typeface="Consolas" pitchFamily="49" charset="0"/>
              </a:rPr>
              <a:t>           </a:t>
            </a:r>
            <a:r>
              <a:rPr kumimoji="1" lang="pt-BR" altLang="zh-CN" sz="1800" i="1">
                <a:solidFill>
                  <a:srgbClr val="C00000"/>
                </a:solidFill>
                <a:latin typeface="Consolas" pitchFamily="49" charset="0"/>
                <a:ea typeface="楷体" pitchFamily="49" charset="-122"/>
                <a:cs typeface="Consolas" pitchFamily="49" charset="0"/>
              </a:rPr>
              <a:t>A</a:t>
            </a:r>
            <a:r>
              <a:rPr kumimoji="1" lang="pt-BR" altLang="zh-CN" sz="1800">
                <a:solidFill>
                  <a:srgbClr val="C00000"/>
                </a:solidFill>
                <a:latin typeface="Consolas" pitchFamily="49" charset="0"/>
                <a:ea typeface="楷体" pitchFamily="49" charset="-122"/>
                <a:cs typeface="Consolas" pitchFamily="49" charset="0"/>
              </a:rPr>
              <a:t>=</a:t>
            </a:r>
            <a:r>
              <a:rPr kumimoji="1" lang="zh-CN" altLang="pt-BR" sz="1800">
                <a:solidFill>
                  <a:srgbClr val="C00000"/>
                </a:solidFill>
                <a:latin typeface="Consolas" pitchFamily="49" charset="0"/>
                <a:ea typeface="楷体" pitchFamily="49" charset="-122"/>
                <a:cs typeface="Consolas" pitchFamily="49" charset="0"/>
              </a:rPr>
              <a:t>（</a:t>
            </a:r>
            <a:r>
              <a:rPr kumimoji="1" lang="pt-BR" altLang="zh-CN" sz="1800" i="1">
                <a:solidFill>
                  <a:srgbClr val="C00000"/>
                </a:solidFill>
                <a:latin typeface="Consolas" pitchFamily="49" charset="0"/>
                <a:ea typeface="楷体" pitchFamily="49" charset="-122"/>
                <a:cs typeface="Consolas" pitchFamily="49" charset="0"/>
              </a:rPr>
              <a:t>a</a:t>
            </a:r>
            <a:r>
              <a:rPr kumimoji="1" lang="pt-BR" altLang="zh-CN" sz="1800" baseline="-25000">
                <a:solidFill>
                  <a:srgbClr val="C00000"/>
                </a:solidFill>
                <a:latin typeface="Consolas" pitchFamily="49" charset="0"/>
                <a:ea typeface="楷体" pitchFamily="49" charset="-122"/>
                <a:cs typeface="Consolas" pitchFamily="49" charset="0"/>
              </a:rPr>
              <a:t>1</a:t>
            </a:r>
            <a:r>
              <a:rPr kumimoji="1" lang="zh-CN" altLang="pt-BR" sz="1800">
                <a:solidFill>
                  <a:srgbClr val="C00000"/>
                </a:solidFill>
                <a:latin typeface="Consolas" pitchFamily="49" charset="0"/>
                <a:ea typeface="楷体" pitchFamily="49" charset="-122"/>
                <a:cs typeface="Consolas" pitchFamily="49" charset="0"/>
              </a:rPr>
              <a:t>，</a:t>
            </a:r>
            <a:r>
              <a:rPr kumimoji="1" lang="pt-BR" altLang="zh-CN" sz="1800" i="1">
                <a:solidFill>
                  <a:srgbClr val="C00000"/>
                </a:solidFill>
                <a:latin typeface="Consolas" pitchFamily="49" charset="0"/>
                <a:ea typeface="楷体" pitchFamily="49" charset="-122"/>
                <a:cs typeface="Consolas" pitchFamily="49" charset="0"/>
              </a:rPr>
              <a:t>a</a:t>
            </a:r>
            <a:r>
              <a:rPr kumimoji="1" lang="pt-BR" altLang="zh-CN" sz="1800" baseline="-25000">
                <a:solidFill>
                  <a:srgbClr val="C00000"/>
                </a:solidFill>
                <a:latin typeface="Consolas" pitchFamily="49" charset="0"/>
                <a:ea typeface="楷体" pitchFamily="49" charset="-122"/>
                <a:cs typeface="Consolas" pitchFamily="49" charset="0"/>
              </a:rPr>
              <a:t>2</a:t>
            </a:r>
            <a:r>
              <a:rPr kumimoji="1" lang="zh-CN" altLang="pt-BR" sz="1800">
                <a:solidFill>
                  <a:srgbClr val="C00000"/>
                </a:solidFill>
                <a:latin typeface="Consolas" pitchFamily="49" charset="0"/>
                <a:ea typeface="楷体" pitchFamily="49" charset="-122"/>
                <a:cs typeface="Consolas" pitchFamily="49" charset="0"/>
              </a:rPr>
              <a:t>，</a:t>
            </a:r>
            <a:r>
              <a:rPr kumimoji="1" lang="pt-BR" altLang="zh-CN" sz="1800">
                <a:solidFill>
                  <a:srgbClr val="C00000"/>
                </a:solidFill>
                <a:latin typeface="+mn-ea"/>
                <a:ea typeface="+mn-ea"/>
                <a:cs typeface="Consolas" pitchFamily="49" charset="0"/>
              </a:rPr>
              <a:t>…</a:t>
            </a:r>
            <a:r>
              <a:rPr kumimoji="1" lang="zh-CN" altLang="pt-BR" sz="1800">
                <a:solidFill>
                  <a:srgbClr val="C00000"/>
                </a:solidFill>
                <a:latin typeface="Consolas" pitchFamily="49" charset="0"/>
                <a:ea typeface="楷体" pitchFamily="49" charset="-122"/>
                <a:cs typeface="Consolas" pitchFamily="49" charset="0"/>
              </a:rPr>
              <a:t>，</a:t>
            </a:r>
            <a:r>
              <a:rPr kumimoji="1" lang="pt-BR" altLang="zh-CN" sz="1800" i="1">
                <a:solidFill>
                  <a:srgbClr val="C00000"/>
                </a:solidFill>
                <a:latin typeface="Consolas" pitchFamily="49" charset="0"/>
                <a:ea typeface="楷体" pitchFamily="49" charset="-122"/>
                <a:cs typeface="Consolas" pitchFamily="49" charset="0"/>
              </a:rPr>
              <a:t>a</a:t>
            </a:r>
            <a:r>
              <a:rPr kumimoji="1" lang="pt-BR" altLang="zh-CN" sz="1800" i="1" baseline="-25000">
                <a:solidFill>
                  <a:srgbClr val="C00000"/>
                </a:solidFill>
                <a:latin typeface="Consolas" pitchFamily="49" charset="0"/>
                <a:ea typeface="楷体" pitchFamily="49" charset="-122"/>
                <a:cs typeface="Consolas" pitchFamily="49" charset="0"/>
              </a:rPr>
              <a:t>n</a:t>
            </a:r>
            <a:r>
              <a:rPr kumimoji="1" lang="zh-CN" altLang="pt-BR" sz="1800">
                <a:solidFill>
                  <a:srgbClr val="C00000"/>
                </a:solidFill>
                <a:latin typeface="Consolas" pitchFamily="49" charset="0"/>
                <a:ea typeface="楷体" pitchFamily="49" charset="-122"/>
                <a:cs typeface="Consolas" pitchFamily="49" charset="0"/>
              </a:rPr>
              <a:t>）</a:t>
            </a:r>
          </a:p>
          <a:p>
            <a:pPr algn="l">
              <a:lnSpc>
                <a:spcPct val="200000"/>
              </a:lnSpc>
            </a:pPr>
            <a:r>
              <a:rPr kumimoji="1" lang="zh-CN" altLang="pt-BR" sz="1800">
                <a:latin typeface="Consolas" pitchFamily="49" charset="0"/>
                <a:ea typeface="楷体" pitchFamily="49" charset="-122"/>
                <a:cs typeface="Consolas" pitchFamily="49" charset="0"/>
              </a:rPr>
              <a:t>其中，</a:t>
            </a:r>
            <a:r>
              <a:rPr kumimoji="1" lang="pt-BR" altLang="zh-CN" sz="1800" i="1">
                <a:latin typeface="Consolas" pitchFamily="49" charset="0"/>
                <a:ea typeface="楷体" pitchFamily="49" charset="-122"/>
                <a:cs typeface="Consolas" pitchFamily="49" charset="0"/>
              </a:rPr>
              <a:t>a</a:t>
            </a:r>
            <a:r>
              <a:rPr kumimoji="1" lang="pt-BR" altLang="zh-CN" sz="1800" i="1" baseline="-25000">
                <a:latin typeface="Consolas" pitchFamily="49" charset="0"/>
                <a:ea typeface="楷体" pitchFamily="49" charset="-122"/>
                <a:cs typeface="Consolas" pitchFamily="49" charset="0"/>
              </a:rPr>
              <a:t>i</a:t>
            </a:r>
            <a:r>
              <a:rPr kumimoji="1" lang="zh-CN" altLang="pt-BR" sz="1800">
                <a:latin typeface="Consolas" pitchFamily="49" charset="0"/>
                <a:ea typeface="楷体" pitchFamily="49" charset="-122"/>
                <a:cs typeface="Consolas" pitchFamily="49" charset="0"/>
              </a:rPr>
              <a:t>（</a:t>
            </a:r>
            <a:r>
              <a:rPr kumimoji="1" lang="pt-BR" altLang="zh-CN" sz="1800">
                <a:latin typeface="Consolas" pitchFamily="49" charset="0"/>
                <a:ea typeface="楷体" pitchFamily="49" charset="-122"/>
                <a:cs typeface="Consolas" pitchFamily="49" charset="0"/>
              </a:rPr>
              <a:t>1</a:t>
            </a:r>
            <a:r>
              <a:rPr kumimoji="1" lang="pt-BR" altLang="zh-CN" sz="1800">
                <a:latin typeface="+mj-ea"/>
                <a:ea typeface="+mj-ea"/>
                <a:cs typeface="Consolas" pitchFamily="49" charset="0"/>
              </a:rPr>
              <a:t>≤</a:t>
            </a:r>
            <a:r>
              <a:rPr kumimoji="1" lang="pt-BR" altLang="zh-CN" sz="1800" i="1">
                <a:latin typeface="Consolas" pitchFamily="49" charset="0"/>
                <a:ea typeface="楷体" pitchFamily="49" charset="-122"/>
                <a:cs typeface="Consolas" pitchFamily="49" charset="0"/>
              </a:rPr>
              <a:t>i</a:t>
            </a:r>
            <a:r>
              <a:rPr kumimoji="1" lang="pt-BR" altLang="zh-CN" sz="1800">
                <a:latin typeface="+mj-ea"/>
                <a:ea typeface="+mj-ea"/>
                <a:cs typeface="Consolas" pitchFamily="49" charset="0"/>
              </a:rPr>
              <a:t>≤</a:t>
            </a:r>
            <a:r>
              <a:rPr kumimoji="1" lang="pt-BR" altLang="zh-CN" sz="1800" i="1">
                <a:latin typeface="Consolas" pitchFamily="49" charset="0"/>
                <a:ea typeface="楷体" pitchFamily="49" charset="-122"/>
                <a:cs typeface="Consolas" pitchFamily="49" charset="0"/>
              </a:rPr>
              <a:t>n</a:t>
            </a:r>
            <a:r>
              <a:rPr kumimoji="1" lang="zh-CN" altLang="pt-BR" sz="1800">
                <a:latin typeface="Consolas" pitchFamily="49" charset="0"/>
                <a:ea typeface="楷体" pitchFamily="49" charset="-122"/>
                <a:cs typeface="Consolas" pitchFamily="49" charset="0"/>
              </a:rPr>
              <a:t>）表示数组</a:t>
            </a:r>
            <a:r>
              <a:rPr kumimoji="1" lang="pt-BR" altLang="zh-CN" sz="1800" i="1">
                <a:latin typeface="Consolas" pitchFamily="49" charset="0"/>
                <a:ea typeface="楷体" pitchFamily="49" charset="-122"/>
                <a:cs typeface="Consolas" pitchFamily="49" charset="0"/>
              </a:rPr>
              <a:t>A</a:t>
            </a:r>
            <a:r>
              <a:rPr kumimoji="1" lang="zh-CN" altLang="pt-BR" sz="1800">
                <a:latin typeface="Consolas" pitchFamily="49" charset="0"/>
                <a:ea typeface="楷体" pitchFamily="49" charset="-122"/>
                <a:cs typeface="Consolas" pitchFamily="49" charset="0"/>
              </a:rPr>
              <a:t>的第</a:t>
            </a:r>
            <a:r>
              <a:rPr kumimoji="1" lang="pt-BR" altLang="zh-CN" sz="1800" i="1">
                <a:latin typeface="Consolas" pitchFamily="49" charset="0"/>
                <a:ea typeface="楷体" pitchFamily="49" charset="-122"/>
                <a:cs typeface="Consolas" pitchFamily="49" charset="0"/>
              </a:rPr>
              <a:t>i</a:t>
            </a:r>
            <a:r>
              <a:rPr kumimoji="1" lang="zh-CN" altLang="pt-BR" sz="1800">
                <a:latin typeface="Consolas" pitchFamily="49" charset="0"/>
                <a:ea typeface="楷体" pitchFamily="49" charset="-122"/>
                <a:cs typeface="Consolas" pitchFamily="49" charset="0"/>
              </a:rPr>
              <a:t>个元素。</a:t>
            </a:r>
            <a:endParaRPr lang="zh-CN" altLang="en-US" sz="1800" b="0">
              <a:latin typeface="Consolas" pitchFamily="49" charset="0"/>
              <a:ea typeface="楷体" pitchFamily="49" charset="-122"/>
              <a:cs typeface="Consolas" pitchFamily="49" charset="0"/>
            </a:endParaRPr>
          </a:p>
        </p:txBody>
      </p:sp>
      <p:sp>
        <p:nvSpPr>
          <p:cNvPr id="5" name="Rectangle 6" descr="新闻纸">
            <a:hlinkClick r:id="" action="ppaction://hlinkshowjump?jump=nextslide"/>
          </p:cNvPr>
          <p:cNvSpPr>
            <a:spLocks noChangeArrowheads="1"/>
          </p:cNvSpPr>
          <p:nvPr/>
        </p:nvSpPr>
        <p:spPr bwMode="auto">
          <a:xfrm>
            <a:off x="2357422" y="714356"/>
            <a:ext cx="3240000" cy="52322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lIns="28800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ct val="0"/>
              </a:spcBef>
            </a:pPr>
            <a:r>
              <a:rPr lang="en-US"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6.1 </a:t>
            </a:r>
            <a:r>
              <a:rPr lang="zh-CN" altLang="en-US" sz="28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数  组</a:t>
            </a:r>
            <a:endParaRPr lang="zh-CN" altLang="en-US" sz="2800" spc="50" dirty="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7" name="灯片编号占位符 6"/>
          <p:cNvSpPr>
            <a:spLocks noGrp="1"/>
          </p:cNvSpPr>
          <p:nvPr>
            <p:ph type="sldNum" sz="quarter" idx="12"/>
          </p:nvPr>
        </p:nvSpPr>
        <p:spPr/>
        <p:txBody>
          <a:bodyPr/>
          <a:lstStyle/>
          <a:p>
            <a:fld id="{0B959BAE-FEC3-4F92-8031-993DEB8AE092}" type="slidenum">
              <a:rPr lang="en-US" altLang="zh-CN" smtClean="0"/>
              <a:pPr/>
              <a:t>2</a:t>
            </a:fld>
            <a:r>
              <a:rPr lang="en-US" altLang="zh-CN" smtClean="0"/>
              <a:t>/82</a:t>
            </a:r>
            <a:endParaRPr lang="en-US" altLang="zh-C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28662" y="1219786"/>
            <a:ext cx="2928958" cy="369332"/>
          </a:xfrm>
          <a:prstGeom prst="rect">
            <a:avLst/>
          </a:prstGeom>
          <a:noFill/>
        </p:spPr>
        <p:txBody>
          <a:bodyPr wrap="square" rtlCol="0">
            <a:spAutoFit/>
          </a:bodyPr>
          <a:lstStyle/>
          <a:p>
            <a:pPr algn="l"/>
            <a:r>
              <a:rPr lang="en-US" altLang="zh-CN" sz="1800" i="1" smtClean="0">
                <a:solidFill>
                  <a:srgbClr val="FF0000"/>
                </a:solidFill>
                <a:latin typeface="Consolas" pitchFamily="49" charset="0"/>
                <a:ea typeface="楷体" pitchFamily="49" charset="-122"/>
                <a:cs typeface="Consolas" pitchFamily="49" charset="0"/>
              </a:rPr>
              <a:t>n</a:t>
            </a:r>
            <a:r>
              <a:rPr lang="zh-CN" altLang="en-US" sz="1800" smtClean="0">
                <a:solidFill>
                  <a:srgbClr val="FF0000"/>
                </a:solidFill>
                <a:latin typeface="Consolas" pitchFamily="49" charset="0"/>
                <a:ea typeface="楷体" pitchFamily="49" charset="-122"/>
                <a:cs typeface="Consolas" pitchFamily="49" charset="0"/>
              </a:rPr>
              <a:t>阶对称矩阵</a:t>
            </a:r>
            <a:r>
              <a:rPr lang="en-US" altLang="zh-CN" sz="1800" i="1" smtClean="0">
                <a:solidFill>
                  <a:srgbClr val="0000FF"/>
                </a:solidFill>
                <a:latin typeface="Consolas" pitchFamily="49" charset="0"/>
                <a:ea typeface="楷体" pitchFamily="49" charset="-122"/>
                <a:cs typeface="Consolas" pitchFamily="49" charset="0"/>
              </a:rPr>
              <a:t>A</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n</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n</a:t>
            </a:r>
            <a:r>
              <a:rPr lang="en-US" altLang="zh-CN" sz="1800" smtClean="0">
                <a:solidFill>
                  <a:srgbClr val="0000FF"/>
                </a:solidFill>
                <a:latin typeface="Consolas" pitchFamily="49" charset="0"/>
                <a:ea typeface="楷体" pitchFamily="49" charset="-122"/>
                <a:cs typeface="Consolas" pitchFamily="49" charset="0"/>
              </a:rPr>
              <a:t>]</a:t>
            </a:r>
            <a:endParaRPr lang="zh-CN" altLang="en-US" sz="1800"/>
          </a:p>
        </p:txBody>
      </p:sp>
      <p:sp>
        <p:nvSpPr>
          <p:cNvPr id="4" name="圆柱形 3"/>
          <p:cNvSpPr/>
          <p:nvPr/>
        </p:nvSpPr>
        <p:spPr>
          <a:xfrm>
            <a:off x="1571604" y="2505670"/>
            <a:ext cx="1214446" cy="1214446"/>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altLang="zh-CN" sz="2000" i="1" smtClean="0">
                <a:solidFill>
                  <a:srgbClr val="0000FF"/>
                </a:solidFill>
                <a:latin typeface="Consolas" pitchFamily="49" charset="0"/>
                <a:cs typeface="Consolas" pitchFamily="49" charset="0"/>
              </a:rPr>
              <a:t>B</a:t>
            </a:r>
            <a:endParaRPr lang="zh-CN" altLang="en-US" sz="2000" i="1">
              <a:solidFill>
                <a:srgbClr val="0000FF"/>
              </a:solidFill>
              <a:latin typeface="Consolas" pitchFamily="49" charset="0"/>
              <a:cs typeface="Consolas" pitchFamily="49" charset="0"/>
            </a:endParaRPr>
          </a:p>
        </p:txBody>
      </p:sp>
      <p:cxnSp>
        <p:nvCxnSpPr>
          <p:cNvPr id="5" name="直接箭头连接符 4"/>
          <p:cNvCxnSpPr/>
          <p:nvPr/>
        </p:nvCxnSpPr>
        <p:spPr>
          <a:xfrm rot="5400000">
            <a:off x="1771533" y="2112761"/>
            <a:ext cx="785818" cy="158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6" name="TextBox 5"/>
          <p:cNvSpPr txBox="1"/>
          <p:nvPr/>
        </p:nvSpPr>
        <p:spPr>
          <a:xfrm>
            <a:off x="2164442" y="1891246"/>
            <a:ext cx="1428760" cy="338554"/>
          </a:xfrm>
          <a:prstGeom prst="rect">
            <a:avLst/>
          </a:prstGeom>
          <a:noFill/>
        </p:spPr>
        <p:txBody>
          <a:bodyPr wrap="square" rtlCol="0">
            <a:spAutoFit/>
          </a:bodyPr>
          <a:lstStyle/>
          <a:p>
            <a:pPr algn="l"/>
            <a:r>
              <a:rPr lang="zh-CN" altLang="en-US" sz="1600" smtClean="0">
                <a:solidFill>
                  <a:srgbClr val="0000FF"/>
                </a:solidFill>
                <a:latin typeface="仿宋" pitchFamily="49" charset="-122"/>
                <a:ea typeface="仿宋" pitchFamily="49" charset="-122"/>
              </a:rPr>
              <a:t>压缩存储</a:t>
            </a:r>
            <a:endParaRPr lang="zh-CN" altLang="en-US" sz="1600">
              <a:solidFill>
                <a:srgbClr val="0000FF"/>
              </a:solidFill>
              <a:latin typeface="仿宋" pitchFamily="49" charset="-122"/>
              <a:ea typeface="仿宋" pitchFamily="49" charset="-122"/>
            </a:endParaRPr>
          </a:p>
        </p:txBody>
      </p:sp>
      <p:sp>
        <p:nvSpPr>
          <p:cNvPr id="7" name="TextBox 6"/>
          <p:cNvSpPr txBox="1"/>
          <p:nvPr/>
        </p:nvSpPr>
        <p:spPr>
          <a:xfrm>
            <a:off x="857224" y="4457650"/>
            <a:ext cx="3214710" cy="369332"/>
          </a:xfrm>
          <a:prstGeom prst="rect">
            <a:avLst/>
          </a:prstGeom>
          <a:noFill/>
        </p:spPr>
        <p:txBody>
          <a:bodyPr wrap="square" rtlCol="0">
            <a:spAutoFit/>
          </a:bodyPr>
          <a:lstStyle/>
          <a:p>
            <a:pPr algn="l"/>
            <a:r>
              <a:rPr lang="zh-CN" altLang="en-US" sz="1800" smtClean="0">
                <a:solidFill>
                  <a:srgbClr val="0000FF"/>
                </a:solidFill>
                <a:latin typeface="Consolas" pitchFamily="49" charset="0"/>
                <a:ea typeface="+mn-ea"/>
                <a:cs typeface="Consolas" pitchFamily="49" charset="0"/>
              </a:rPr>
              <a:t>提供类似</a:t>
            </a:r>
            <a:r>
              <a:rPr lang="en-US" altLang="zh-CN" sz="1800" i="1" smtClean="0">
                <a:solidFill>
                  <a:srgbClr val="0000FF"/>
                </a:solidFill>
                <a:latin typeface="Consolas" pitchFamily="49" charset="0"/>
                <a:ea typeface="+mn-ea"/>
                <a:cs typeface="Consolas" pitchFamily="49" charset="0"/>
              </a:rPr>
              <a:t>A</a:t>
            </a:r>
            <a:r>
              <a:rPr lang="en-US" altLang="zh-CN" sz="1800" smtClean="0">
                <a:solidFill>
                  <a:srgbClr val="0000FF"/>
                </a:solidFill>
                <a:latin typeface="Consolas" pitchFamily="49" charset="0"/>
                <a:ea typeface="+mn-ea"/>
                <a:cs typeface="Consolas" pitchFamily="49" charset="0"/>
              </a:rPr>
              <a:t>[</a:t>
            </a:r>
            <a:r>
              <a:rPr lang="en-US" altLang="zh-CN" sz="1800" i="1" smtClean="0">
                <a:solidFill>
                  <a:srgbClr val="0000FF"/>
                </a:solidFill>
                <a:latin typeface="Consolas" pitchFamily="49" charset="0"/>
                <a:ea typeface="+mn-ea"/>
                <a:cs typeface="Consolas" pitchFamily="49" charset="0"/>
              </a:rPr>
              <a:t>i</a:t>
            </a:r>
            <a:r>
              <a:rPr lang="en-US" altLang="zh-CN" sz="1800" smtClean="0">
                <a:solidFill>
                  <a:srgbClr val="0000FF"/>
                </a:solidFill>
                <a:latin typeface="Consolas" pitchFamily="49" charset="0"/>
                <a:ea typeface="+mn-ea"/>
                <a:cs typeface="Consolas" pitchFamily="49" charset="0"/>
              </a:rPr>
              <a:t>][</a:t>
            </a:r>
            <a:r>
              <a:rPr lang="en-US" altLang="zh-CN" sz="1800" i="1" smtClean="0">
                <a:solidFill>
                  <a:srgbClr val="0000FF"/>
                </a:solidFill>
                <a:latin typeface="Consolas" pitchFamily="49" charset="0"/>
                <a:ea typeface="+mn-ea"/>
                <a:cs typeface="Consolas" pitchFamily="49" charset="0"/>
              </a:rPr>
              <a:t>j</a:t>
            </a:r>
            <a:r>
              <a:rPr lang="en-US" altLang="zh-CN" sz="1800" smtClean="0">
                <a:solidFill>
                  <a:srgbClr val="0000FF"/>
                </a:solidFill>
                <a:latin typeface="Consolas" pitchFamily="49" charset="0"/>
                <a:ea typeface="+mn-ea"/>
                <a:cs typeface="Consolas" pitchFamily="49" charset="0"/>
              </a:rPr>
              <a:t>]</a:t>
            </a:r>
            <a:r>
              <a:rPr lang="zh-CN" altLang="en-US" sz="1800" smtClean="0">
                <a:solidFill>
                  <a:srgbClr val="0000FF"/>
                </a:solidFill>
                <a:latin typeface="Consolas" pitchFamily="49" charset="0"/>
                <a:ea typeface="+mn-ea"/>
                <a:cs typeface="Consolas" pitchFamily="49" charset="0"/>
              </a:rPr>
              <a:t>的操作</a:t>
            </a:r>
            <a:endParaRPr lang="zh-CN" altLang="en-US" sz="1800">
              <a:solidFill>
                <a:srgbClr val="0000FF"/>
              </a:solidFill>
              <a:latin typeface="Consolas" pitchFamily="49" charset="0"/>
              <a:ea typeface="+mn-ea"/>
              <a:cs typeface="Consolas" pitchFamily="49" charset="0"/>
            </a:endParaRPr>
          </a:p>
        </p:txBody>
      </p:sp>
      <p:sp>
        <p:nvSpPr>
          <p:cNvPr id="8" name="下箭头 7"/>
          <p:cNvSpPr/>
          <p:nvPr/>
        </p:nvSpPr>
        <p:spPr>
          <a:xfrm>
            <a:off x="2071670" y="3862992"/>
            <a:ext cx="214314" cy="357190"/>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l"/>
            <a:endParaRPr lang="zh-CN" altLang="en-US"/>
          </a:p>
        </p:txBody>
      </p:sp>
      <p:sp>
        <p:nvSpPr>
          <p:cNvPr id="9" name="TextBox 8"/>
          <p:cNvSpPr txBox="1"/>
          <p:nvPr/>
        </p:nvSpPr>
        <p:spPr>
          <a:xfrm>
            <a:off x="1571604" y="4934562"/>
            <a:ext cx="5214974" cy="98621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216000" bIns="108000" rtlCol="0">
            <a:spAutoFit/>
          </a:bodyPr>
          <a:lstStyle/>
          <a:p>
            <a:pPr marL="342900" indent="-342900" algn="l">
              <a:lnSpc>
                <a:spcPct val="150000"/>
              </a:lnSpc>
              <a:buBlip>
                <a:blip r:embed="rId3"/>
              </a:buBlip>
            </a:pPr>
            <a:r>
              <a:rPr lang="zh-CN" altLang="en-US" sz="1800" smtClean="0">
                <a:solidFill>
                  <a:srgbClr val="0000FF"/>
                </a:solidFill>
                <a:latin typeface="Consolas" pitchFamily="49" charset="0"/>
                <a:ea typeface="仿宋" pitchFamily="49" charset="-122"/>
                <a:cs typeface="Consolas" pitchFamily="49" charset="0"/>
              </a:rPr>
              <a:t>存元素</a:t>
            </a:r>
            <a:r>
              <a:rPr lang="en-US" altLang="zh-CN" sz="1800" i="1" smtClean="0">
                <a:solidFill>
                  <a:srgbClr val="0000FF"/>
                </a:solidFill>
                <a:latin typeface="Consolas" pitchFamily="49" charset="0"/>
                <a:ea typeface="仿宋" pitchFamily="49" charset="-122"/>
                <a:cs typeface="Consolas" pitchFamily="49" charset="0"/>
              </a:rPr>
              <a:t>A</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j</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x</a:t>
            </a:r>
            <a:r>
              <a:rPr lang="zh-CN" altLang="en-US"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k</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f</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j</a:t>
            </a:r>
            <a:r>
              <a:rPr lang="en-US" altLang="zh-CN" sz="1800" smtClean="0">
                <a:solidFill>
                  <a:srgbClr val="0000FF"/>
                </a:solidFill>
                <a:latin typeface="Consolas" pitchFamily="49" charset="0"/>
                <a:ea typeface="仿宋" pitchFamily="49" charset="-122"/>
                <a:cs typeface="Consolas" pitchFamily="49" charset="0"/>
              </a:rPr>
              <a:t>)</a:t>
            </a:r>
            <a:r>
              <a:rPr lang="zh-CN" altLang="en-US"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B</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k</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x</a:t>
            </a:r>
          </a:p>
          <a:p>
            <a:pPr marL="342900" indent="-342900" algn="l">
              <a:lnSpc>
                <a:spcPct val="150000"/>
              </a:lnSpc>
              <a:buBlip>
                <a:blip r:embed="rId3"/>
              </a:buBlip>
            </a:pPr>
            <a:r>
              <a:rPr lang="zh-CN" altLang="en-US" sz="1800" smtClean="0">
                <a:solidFill>
                  <a:srgbClr val="0000FF"/>
                </a:solidFill>
                <a:latin typeface="Consolas" pitchFamily="49" charset="0"/>
                <a:ea typeface="仿宋" pitchFamily="49" charset="-122"/>
                <a:cs typeface="Consolas" pitchFamily="49" charset="0"/>
              </a:rPr>
              <a:t>取元素</a:t>
            </a:r>
            <a:r>
              <a:rPr lang="en-US" altLang="zh-CN" sz="1800" i="1" smtClean="0">
                <a:solidFill>
                  <a:srgbClr val="0000FF"/>
                </a:solidFill>
                <a:latin typeface="Consolas" pitchFamily="49" charset="0"/>
                <a:ea typeface="仿宋" pitchFamily="49" charset="-122"/>
                <a:cs typeface="Consolas" pitchFamily="49" charset="0"/>
              </a:rPr>
              <a:t>y</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A</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j</a:t>
            </a:r>
            <a:r>
              <a:rPr lang="en-US" altLang="zh-CN" sz="1800" smtClean="0">
                <a:solidFill>
                  <a:srgbClr val="0000FF"/>
                </a:solidFill>
                <a:latin typeface="Consolas" pitchFamily="49" charset="0"/>
                <a:ea typeface="仿宋" pitchFamily="49" charset="-122"/>
                <a:cs typeface="Consolas" pitchFamily="49" charset="0"/>
              </a:rPr>
              <a:t>]</a:t>
            </a:r>
            <a:r>
              <a:rPr lang="zh-CN" altLang="en-US"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k</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f</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j</a:t>
            </a:r>
            <a:r>
              <a:rPr lang="en-US" altLang="zh-CN" sz="1800" smtClean="0">
                <a:solidFill>
                  <a:srgbClr val="0000FF"/>
                </a:solidFill>
                <a:latin typeface="Consolas" pitchFamily="49" charset="0"/>
                <a:ea typeface="仿宋" pitchFamily="49" charset="-122"/>
                <a:cs typeface="Consolas" pitchFamily="49" charset="0"/>
              </a:rPr>
              <a:t>)</a:t>
            </a:r>
            <a:r>
              <a:rPr lang="zh-CN" altLang="en-US"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y</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B</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k</a:t>
            </a:r>
            <a:r>
              <a:rPr lang="en-US" altLang="zh-CN" sz="1800" smtClean="0">
                <a:solidFill>
                  <a:srgbClr val="0000FF"/>
                </a:solidFill>
                <a:latin typeface="Consolas" pitchFamily="49" charset="0"/>
                <a:ea typeface="仿宋" pitchFamily="49" charset="-122"/>
                <a:cs typeface="Consolas" pitchFamily="49" charset="0"/>
              </a:rPr>
              <a:t>]</a:t>
            </a:r>
          </a:p>
        </p:txBody>
      </p:sp>
      <p:sp>
        <p:nvSpPr>
          <p:cNvPr id="10" name="TextBox 9"/>
          <p:cNvSpPr txBox="1"/>
          <p:nvPr/>
        </p:nvSpPr>
        <p:spPr>
          <a:xfrm>
            <a:off x="500034" y="500042"/>
            <a:ext cx="7715304" cy="369332"/>
          </a:xfrm>
          <a:prstGeom prst="rect">
            <a:avLst/>
          </a:prstGeom>
          <a:noFill/>
        </p:spPr>
        <p:txBody>
          <a:bodyPr wrap="square" rtlCol="0">
            <a:spAutoFit/>
          </a:bodyPr>
          <a:lstStyle/>
          <a:p>
            <a:pPr algn="l"/>
            <a:r>
              <a:rPr lang="zh-CN" altLang="en-US" sz="1800" smtClean="0">
                <a:solidFill>
                  <a:srgbClr val="FF0000"/>
                </a:solidFill>
                <a:latin typeface="Consolas" pitchFamily="49" charset="0"/>
                <a:ea typeface="方正启体简体" pitchFamily="65" charset="-122"/>
                <a:cs typeface="Consolas" pitchFamily="49" charset="0"/>
              </a:rPr>
              <a:t>对于</a:t>
            </a:r>
            <a:r>
              <a:rPr kumimoji="1" lang="zh-CN" altLang="en-US" sz="1800" smtClean="0">
                <a:solidFill>
                  <a:srgbClr val="FF0000"/>
                </a:solidFill>
                <a:latin typeface="Consolas" pitchFamily="49" charset="0"/>
                <a:ea typeface="方正启体简体" pitchFamily="65" charset="-122"/>
                <a:cs typeface="Consolas" pitchFamily="49" charset="0"/>
              </a:rPr>
              <a:t>对称矩阵</a:t>
            </a:r>
            <a:r>
              <a:rPr kumimoji="1" lang="en-US" altLang="zh-CN" sz="1800" i="1" smtClean="0">
                <a:solidFill>
                  <a:srgbClr val="FF0000"/>
                </a:solidFill>
                <a:latin typeface="Consolas" pitchFamily="49" charset="0"/>
                <a:ea typeface="方正启体简体" pitchFamily="65" charset="-122"/>
                <a:cs typeface="Consolas" pitchFamily="49" charset="0"/>
              </a:rPr>
              <a:t>A</a:t>
            </a:r>
            <a:r>
              <a:rPr kumimoji="1" lang="zh-CN" altLang="en-US" sz="1800" smtClean="0">
                <a:solidFill>
                  <a:srgbClr val="FF0000"/>
                </a:solidFill>
                <a:latin typeface="Consolas" pitchFamily="49" charset="0"/>
                <a:ea typeface="方正启体简体" pitchFamily="65" charset="-122"/>
                <a:cs typeface="Consolas" pitchFamily="49" charset="0"/>
              </a:rPr>
              <a:t>，采用一维数组</a:t>
            </a:r>
            <a:r>
              <a:rPr kumimoji="1" lang="en-US" altLang="zh-CN" sz="1800" i="1" smtClean="0">
                <a:solidFill>
                  <a:srgbClr val="FF0000"/>
                </a:solidFill>
                <a:latin typeface="Consolas" pitchFamily="49" charset="0"/>
                <a:ea typeface="方正启体简体" pitchFamily="65" charset="-122"/>
                <a:cs typeface="Consolas" pitchFamily="49" charset="0"/>
              </a:rPr>
              <a:t>B</a:t>
            </a:r>
            <a:r>
              <a:rPr kumimoji="1" lang="zh-CN" altLang="en-US" sz="1800" smtClean="0">
                <a:solidFill>
                  <a:srgbClr val="FF0000"/>
                </a:solidFill>
                <a:latin typeface="Consolas" pitchFamily="49" charset="0"/>
                <a:ea typeface="方正启体简体" pitchFamily="65" charset="-122"/>
                <a:cs typeface="Consolas" pitchFamily="49" charset="0"/>
              </a:rPr>
              <a:t>存储，并提供</a:t>
            </a:r>
            <a:r>
              <a:rPr kumimoji="1" lang="en-US" altLang="zh-CN" sz="1800" i="1" smtClean="0">
                <a:solidFill>
                  <a:srgbClr val="FF0000"/>
                </a:solidFill>
                <a:latin typeface="Consolas" pitchFamily="49" charset="0"/>
                <a:ea typeface="方正启体简体" pitchFamily="65" charset="-122"/>
                <a:cs typeface="Consolas" pitchFamily="49" charset="0"/>
              </a:rPr>
              <a:t>A</a:t>
            </a:r>
            <a:r>
              <a:rPr kumimoji="1" lang="zh-CN" altLang="en-US" sz="1800" smtClean="0">
                <a:solidFill>
                  <a:srgbClr val="FF0000"/>
                </a:solidFill>
                <a:latin typeface="Consolas" pitchFamily="49" charset="0"/>
                <a:ea typeface="方正启体简体" pitchFamily="65" charset="-122"/>
                <a:cs typeface="Consolas" pitchFamily="49" charset="0"/>
              </a:rPr>
              <a:t>的所有运算。</a:t>
            </a:r>
            <a:endParaRPr lang="zh-CN" altLang="en-US" sz="1800">
              <a:solidFill>
                <a:srgbClr val="FF0000"/>
              </a:solidFill>
              <a:latin typeface="Consolas" pitchFamily="49" charset="0"/>
              <a:ea typeface="方正启体简体" pitchFamily="65" charset="-122"/>
              <a:cs typeface="Consolas" pitchFamily="49" charset="0"/>
            </a:endParaRPr>
          </a:p>
        </p:txBody>
      </p:sp>
      <p:sp>
        <p:nvSpPr>
          <p:cNvPr id="12" name="灯片编号占位符 11"/>
          <p:cNvSpPr>
            <a:spLocks noGrp="1"/>
          </p:cNvSpPr>
          <p:nvPr>
            <p:ph type="sldNum" sz="quarter" idx="12"/>
          </p:nvPr>
        </p:nvSpPr>
        <p:spPr/>
        <p:txBody>
          <a:bodyPr/>
          <a:lstStyle/>
          <a:p>
            <a:fld id="{0B959BAE-FEC3-4F92-8031-993DEB8AE092}" type="slidenum">
              <a:rPr lang="en-US" altLang="zh-CN" smtClean="0"/>
              <a:pPr/>
              <a:t>20</a:t>
            </a:fld>
            <a:r>
              <a:rPr lang="en-US" altLang="zh-CN" smtClean="0"/>
              <a:t>/82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animBg="1"/>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7"/>
          <p:cNvGrpSpPr/>
          <p:nvPr/>
        </p:nvGrpSpPr>
        <p:grpSpPr>
          <a:xfrm>
            <a:off x="3071770" y="1926543"/>
            <a:ext cx="2857551" cy="1752612"/>
            <a:chOff x="3214676" y="2214554"/>
            <a:chExt cx="2838006" cy="1752612"/>
          </a:xfrm>
        </p:grpSpPr>
        <p:cxnSp>
          <p:nvCxnSpPr>
            <p:cNvPr id="39" name="直接连接符 38"/>
            <p:cNvCxnSpPr/>
            <p:nvPr/>
          </p:nvCxnSpPr>
          <p:spPr>
            <a:xfrm rot="5400000">
              <a:off x="2358214" y="3071016"/>
              <a:ext cx="1714512"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3216264" y="2227254"/>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3214676" y="3924304"/>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359140" y="2258590"/>
              <a:ext cx="714379" cy="307777"/>
            </a:xfrm>
            <a:prstGeom prst="rect">
              <a:avLst/>
            </a:prstGeom>
            <a:noFill/>
          </p:spPr>
          <p:txBody>
            <a:bodyPr wrap="square" lIns="0" tIns="0" rIns="0" bIns="0" rtlCol="0">
              <a:spAutoFit/>
            </a:bodyPr>
            <a:lstStyle/>
            <a:p>
              <a:r>
                <a:rPr lang="en-US" altLang="zh-CN" sz="2000" i="1" err="1" smtClean="0">
                  <a:latin typeface="Consolas" pitchFamily="49" charset="0"/>
                  <a:cs typeface="Consolas" pitchFamily="49" charset="0"/>
                </a:rPr>
                <a:t>a</a:t>
              </a:r>
              <a:r>
                <a:rPr lang="en-US" altLang="zh-CN" sz="2000" baseline="-25000" err="1" smtClean="0">
                  <a:latin typeface="Consolas" pitchFamily="49" charset="0"/>
                  <a:cs typeface="Consolas" pitchFamily="49" charset="0"/>
                </a:rPr>
                <a:t>0,0</a:t>
              </a:r>
              <a:endParaRPr lang="zh-CN" altLang="en-US" sz="2000" baseline="-25000">
                <a:latin typeface="Consolas" pitchFamily="49" charset="0"/>
                <a:cs typeface="Consolas" pitchFamily="49" charset="0"/>
              </a:endParaRPr>
            </a:p>
          </p:txBody>
        </p:sp>
        <p:sp>
          <p:nvSpPr>
            <p:cNvPr id="43" name="TextBox 42"/>
            <p:cNvSpPr txBox="1"/>
            <p:nvPr/>
          </p:nvSpPr>
          <p:spPr>
            <a:xfrm>
              <a:off x="4002081" y="2258590"/>
              <a:ext cx="714379" cy="307777"/>
            </a:xfrm>
            <a:prstGeom prst="rect">
              <a:avLst/>
            </a:prstGeom>
            <a:noFill/>
          </p:spPr>
          <p:txBody>
            <a:bodyPr wrap="square" lIns="0" tIns="0" rIns="0" bIns="0" rtlCol="0">
              <a:spAutoFit/>
            </a:bodyPr>
            <a:lstStyle/>
            <a:p>
              <a:r>
                <a:rPr lang="en-US" altLang="zh-CN" sz="2000" i="1" err="1" smtClean="0">
                  <a:latin typeface="Consolas" pitchFamily="49" charset="0"/>
                  <a:cs typeface="Consolas" pitchFamily="49" charset="0"/>
                </a:rPr>
                <a:t>a</a:t>
              </a:r>
              <a:r>
                <a:rPr lang="en-US" altLang="zh-CN" sz="2000" baseline="-25000" err="1" smtClean="0">
                  <a:latin typeface="Consolas" pitchFamily="49" charset="0"/>
                  <a:cs typeface="Consolas" pitchFamily="49" charset="0"/>
                </a:rPr>
                <a:t>0,1</a:t>
              </a:r>
              <a:endParaRPr lang="zh-CN" altLang="en-US" sz="2000" baseline="-25000">
                <a:latin typeface="Consolas" pitchFamily="49" charset="0"/>
                <a:cs typeface="Consolas" pitchFamily="49" charset="0"/>
              </a:endParaRPr>
            </a:p>
          </p:txBody>
        </p:sp>
        <p:sp>
          <p:nvSpPr>
            <p:cNvPr id="44" name="TextBox 43"/>
            <p:cNvSpPr txBox="1"/>
            <p:nvPr/>
          </p:nvSpPr>
          <p:spPr>
            <a:xfrm>
              <a:off x="5216526" y="2258590"/>
              <a:ext cx="714379" cy="307777"/>
            </a:xfrm>
            <a:prstGeom prst="rect">
              <a:avLst/>
            </a:prstGeom>
            <a:noFill/>
          </p:spPr>
          <p:txBody>
            <a:bodyPr wrap="square" lIns="0" tIns="0" rIns="0" bIns="0" rtlCol="0">
              <a:spAutoFit/>
            </a:bodyPr>
            <a:lstStyle/>
            <a:p>
              <a:r>
                <a:rPr lang="en-US" altLang="zh-CN" sz="2000" i="1" err="1" smtClean="0">
                  <a:latin typeface="Consolas" pitchFamily="49" charset="0"/>
                  <a:cs typeface="Consolas" pitchFamily="49" charset="0"/>
                </a:rPr>
                <a:t>a</a:t>
              </a:r>
              <a:r>
                <a:rPr lang="en-US" altLang="zh-CN" sz="2000" baseline="-25000" err="1" smtClean="0">
                  <a:latin typeface="Consolas" pitchFamily="49" charset="0"/>
                  <a:cs typeface="Consolas" pitchFamily="49" charset="0"/>
                </a:rPr>
                <a:t>0,</a:t>
              </a:r>
              <a:r>
                <a:rPr lang="en-US" altLang="zh-CN" sz="2000" i="1" baseline="-25000" err="1" smtClean="0">
                  <a:latin typeface="Consolas" pitchFamily="49" charset="0"/>
                  <a:cs typeface="Consolas" pitchFamily="49" charset="0"/>
                </a:rPr>
                <a:t>n</a:t>
              </a:r>
              <a:r>
                <a:rPr lang="en-US" altLang="zh-CN" sz="2000" baseline="-25000" smtClean="0">
                  <a:latin typeface="Consolas" pitchFamily="49" charset="0"/>
                  <a:cs typeface="Consolas" pitchFamily="49" charset="0"/>
                </a:rPr>
                <a:t>-1</a:t>
              </a:r>
              <a:endParaRPr lang="zh-CN" altLang="en-US" sz="2000" baseline="-25000">
                <a:latin typeface="Consolas" pitchFamily="49" charset="0"/>
                <a:cs typeface="Consolas" pitchFamily="49" charset="0"/>
              </a:endParaRPr>
            </a:p>
          </p:txBody>
        </p:sp>
        <p:sp>
          <p:nvSpPr>
            <p:cNvPr id="45" name="TextBox 44"/>
            <p:cNvSpPr txBox="1"/>
            <p:nvPr/>
          </p:nvSpPr>
          <p:spPr>
            <a:xfrm>
              <a:off x="4645023" y="2239954"/>
              <a:ext cx="571504" cy="307777"/>
            </a:xfrm>
            <a:prstGeom prst="rect">
              <a:avLst/>
            </a:prstGeom>
            <a:noFill/>
          </p:spPr>
          <p:txBody>
            <a:bodyPr wrap="square" lIns="0" tIns="0" rIns="0" bIns="0" rtlCol="0">
              <a:spAutoFit/>
            </a:bodyPr>
            <a:lstStyle/>
            <a:p>
              <a:r>
                <a:rPr lang="en-US" altLang="zh-CN" sz="2000" i="1" smtClean="0">
                  <a:latin typeface="Consolas" pitchFamily="49" charset="0"/>
                  <a:ea typeface="+mn-ea"/>
                  <a:cs typeface="Consolas" pitchFamily="49" charset="0"/>
                  <a:sym typeface="Symbol"/>
                </a:rPr>
                <a:t></a:t>
              </a:r>
              <a:endParaRPr lang="zh-CN" altLang="en-US" sz="2000" baseline="-25000">
                <a:latin typeface="Consolas" pitchFamily="49" charset="0"/>
                <a:ea typeface="+mn-ea"/>
                <a:cs typeface="Consolas" pitchFamily="49" charset="0"/>
              </a:endParaRPr>
            </a:p>
          </p:txBody>
        </p:sp>
        <p:sp>
          <p:nvSpPr>
            <p:cNvPr id="47" name="TextBox 46"/>
            <p:cNvSpPr txBox="1"/>
            <p:nvPr/>
          </p:nvSpPr>
          <p:spPr>
            <a:xfrm>
              <a:off x="4002081" y="2687218"/>
              <a:ext cx="714379" cy="307777"/>
            </a:xfrm>
            <a:prstGeom prst="rect">
              <a:avLst/>
            </a:prstGeom>
            <a:noFill/>
          </p:spPr>
          <p:txBody>
            <a:bodyPr wrap="square" lIns="0" tIns="0" rIns="0" bIns="0" rtlCol="0">
              <a:spAutoFit/>
            </a:bodyPr>
            <a:lstStyle/>
            <a:p>
              <a:r>
                <a:rPr lang="en-US" altLang="zh-CN" sz="2000" i="1" err="1" smtClean="0">
                  <a:latin typeface="Consolas" pitchFamily="49" charset="0"/>
                  <a:cs typeface="Consolas" pitchFamily="49" charset="0"/>
                </a:rPr>
                <a:t>a</a:t>
              </a:r>
              <a:r>
                <a:rPr lang="en-US" altLang="zh-CN" sz="2000" baseline="-25000" err="1" smtClean="0">
                  <a:latin typeface="Consolas" pitchFamily="49" charset="0"/>
                  <a:cs typeface="Consolas" pitchFamily="49" charset="0"/>
                </a:rPr>
                <a:t>1,1</a:t>
              </a:r>
              <a:endParaRPr lang="zh-CN" altLang="en-US" sz="2000" baseline="-25000">
                <a:latin typeface="Consolas" pitchFamily="49" charset="0"/>
                <a:cs typeface="Consolas" pitchFamily="49" charset="0"/>
              </a:endParaRPr>
            </a:p>
          </p:txBody>
        </p:sp>
        <p:sp>
          <p:nvSpPr>
            <p:cNvPr id="48" name="TextBox 47"/>
            <p:cNvSpPr txBox="1"/>
            <p:nvPr/>
          </p:nvSpPr>
          <p:spPr>
            <a:xfrm>
              <a:off x="5216526" y="2687218"/>
              <a:ext cx="714379" cy="307777"/>
            </a:xfrm>
            <a:prstGeom prst="rect">
              <a:avLst/>
            </a:prstGeom>
            <a:noFill/>
          </p:spPr>
          <p:txBody>
            <a:bodyPr wrap="square" lIns="0" tIns="0" rIns="0" bIns="0" rtlCol="0">
              <a:spAutoFit/>
            </a:bodyPr>
            <a:lstStyle/>
            <a:p>
              <a:r>
                <a:rPr lang="en-US" altLang="zh-CN" sz="2000" i="1" err="1" smtClean="0">
                  <a:latin typeface="Consolas" pitchFamily="49" charset="0"/>
                  <a:cs typeface="Consolas" pitchFamily="49" charset="0"/>
                </a:rPr>
                <a:t>a</a:t>
              </a:r>
              <a:r>
                <a:rPr lang="en-US" altLang="zh-CN" sz="2000" baseline="-25000" err="1" smtClean="0">
                  <a:latin typeface="Consolas" pitchFamily="49" charset="0"/>
                  <a:cs typeface="Consolas" pitchFamily="49" charset="0"/>
                </a:rPr>
                <a:t>1,</a:t>
              </a:r>
              <a:r>
                <a:rPr lang="en-US" altLang="zh-CN" sz="2000" i="1" baseline="-25000" err="1" smtClean="0">
                  <a:latin typeface="Consolas" pitchFamily="49" charset="0"/>
                  <a:cs typeface="Consolas" pitchFamily="49" charset="0"/>
                </a:rPr>
                <a:t>n</a:t>
              </a:r>
              <a:r>
                <a:rPr lang="en-US" altLang="zh-CN" sz="2000" baseline="-25000" smtClean="0">
                  <a:latin typeface="Consolas" pitchFamily="49" charset="0"/>
                  <a:cs typeface="Consolas" pitchFamily="49" charset="0"/>
                </a:rPr>
                <a:t>-1</a:t>
              </a:r>
              <a:endParaRPr lang="zh-CN" altLang="en-US" sz="2000" baseline="-25000">
                <a:latin typeface="Consolas" pitchFamily="49" charset="0"/>
                <a:cs typeface="Consolas" pitchFamily="49" charset="0"/>
              </a:endParaRPr>
            </a:p>
          </p:txBody>
        </p:sp>
        <p:sp>
          <p:nvSpPr>
            <p:cNvPr id="49" name="TextBox 48"/>
            <p:cNvSpPr txBox="1"/>
            <p:nvPr/>
          </p:nvSpPr>
          <p:spPr>
            <a:xfrm>
              <a:off x="4645023" y="2668582"/>
              <a:ext cx="571504" cy="307777"/>
            </a:xfrm>
            <a:prstGeom prst="rect">
              <a:avLst/>
            </a:prstGeom>
            <a:noFill/>
          </p:spPr>
          <p:txBody>
            <a:bodyPr wrap="square" lIns="0" tIns="0" rIns="0" bIns="0" rtlCol="0">
              <a:spAutoFit/>
            </a:bodyPr>
            <a:lstStyle/>
            <a:p>
              <a:r>
                <a:rPr lang="en-US" altLang="zh-CN" sz="2000" i="1" smtClean="0">
                  <a:latin typeface="Consolas" pitchFamily="49" charset="0"/>
                  <a:ea typeface="+mn-ea"/>
                  <a:cs typeface="Consolas" pitchFamily="49" charset="0"/>
                  <a:sym typeface="Symbol"/>
                </a:rPr>
                <a:t></a:t>
              </a:r>
              <a:endParaRPr lang="zh-CN" altLang="en-US" sz="2000" baseline="-25000">
                <a:latin typeface="Consolas" pitchFamily="49" charset="0"/>
                <a:ea typeface="+mn-ea"/>
                <a:cs typeface="Consolas" pitchFamily="49" charset="0"/>
              </a:endParaRPr>
            </a:p>
          </p:txBody>
        </p:sp>
        <p:sp>
          <p:nvSpPr>
            <p:cNvPr id="50" name="TextBox 49"/>
            <p:cNvSpPr txBox="1"/>
            <p:nvPr/>
          </p:nvSpPr>
          <p:spPr>
            <a:xfrm>
              <a:off x="3359140" y="3549236"/>
              <a:ext cx="714379" cy="307777"/>
            </a:xfrm>
            <a:prstGeom prst="rect">
              <a:avLst/>
            </a:prstGeom>
            <a:noFill/>
          </p:spPr>
          <p:txBody>
            <a:bodyPr wrap="square" lIns="0" tIns="0" rIns="0" bIns="0" rtlCol="0">
              <a:spAutoFit/>
            </a:bodyPr>
            <a:lstStyle/>
            <a:p>
              <a:r>
                <a:rPr lang="en-US" altLang="zh-CN" sz="2000" i="1" smtClean="0">
                  <a:latin typeface="Consolas" pitchFamily="49" charset="0"/>
                  <a:cs typeface="Consolas" pitchFamily="49" charset="0"/>
                </a:rPr>
                <a:t>a</a:t>
              </a:r>
              <a:r>
                <a:rPr lang="en-US" altLang="zh-CN" sz="2000" i="1" baseline="-25000" smtClean="0">
                  <a:latin typeface="Consolas" pitchFamily="49" charset="0"/>
                  <a:cs typeface="Consolas" pitchFamily="49" charset="0"/>
                </a:rPr>
                <a:t>n</a:t>
              </a:r>
              <a:r>
                <a:rPr lang="en-US" altLang="zh-CN" sz="2000" baseline="-25000" smtClean="0">
                  <a:latin typeface="Consolas" pitchFamily="49" charset="0"/>
                  <a:cs typeface="Consolas" pitchFamily="49" charset="0"/>
                </a:rPr>
                <a:t>-1,0</a:t>
              </a:r>
              <a:endParaRPr lang="zh-CN" altLang="en-US" sz="2000" baseline="-25000">
                <a:latin typeface="Consolas" pitchFamily="49" charset="0"/>
                <a:cs typeface="Consolas" pitchFamily="49" charset="0"/>
              </a:endParaRPr>
            </a:p>
          </p:txBody>
        </p:sp>
        <p:sp>
          <p:nvSpPr>
            <p:cNvPr id="51" name="TextBox 50"/>
            <p:cNvSpPr txBox="1"/>
            <p:nvPr/>
          </p:nvSpPr>
          <p:spPr>
            <a:xfrm>
              <a:off x="4002081" y="3549236"/>
              <a:ext cx="714379" cy="307777"/>
            </a:xfrm>
            <a:prstGeom prst="rect">
              <a:avLst/>
            </a:prstGeom>
            <a:noFill/>
          </p:spPr>
          <p:txBody>
            <a:bodyPr wrap="square" lIns="0" tIns="0" rIns="0" bIns="0" rtlCol="0">
              <a:spAutoFit/>
            </a:bodyPr>
            <a:lstStyle/>
            <a:p>
              <a:r>
                <a:rPr lang="en-US" altLang="zh-CN" sz="2000" i="1" smtClean="0">
                  <a:latin typeface="Consolas" pitchFamily="49" charset="0"/>
                  <a:cs typeface="Consolas" pitchFamily="49" charset="0"/>
                </a:rPr>
                <a:t>a</a:t>
              </a:r>
              <a:r>
                <a:rPr lang="en-US" altLang="zh-CN" sz="2000" i="1" baseline="-25000" smtClean="0">
                  <a:latin typeface="Consolas" pitchFamily="49" charset="0"/>
                  <a:cs typeface="Consolas" pitchFamily="49" charset="0"/>
                </a:rPr>
                <a:t>n</a:t>
              </a:r>
              <a:r>
                <a:rPr lang="en-US" altLang="zh-CN" sz="2000" baseline="-25000" smtClean="0">
                  <a:latin typeface="Consolas" pitchFamily="49" charset="0"/>
                  <a:cs typeface="Consolas" pitchFamily="49" charset="0"/>
                </a:rPr>
                <a:t>-1,1</a:t>
              </a:r>
              <a:endParaRPr lang="zh-CN" altLang="en-US" sz="2000" baseline="-25000">
                <a:latin typeface="Consolas" pitchFamily="49" charset="0"/>
                <a:cs typeface="Consolas" pitchFamily="49" charset="0"/>
              </a:endParaRPr>
            </a:p>
          </p:txBody>
        </p:sp>
        <p:sp>
          <p:nvSpPr>
            <p:cNvPr id="52" name="TextBox 51"/>
            <p:cNvSpPr txBox="1"/>
            <p:nvPr/>
          </p:nvSpPr>
          <p:spPr>
            <a:xfrm>
              <a:off x="5110219" y="3549236"/>
              <a:ext cx="942463" cy="307777"/>
            </a:xfrm>
            <a:prstGeom prst="rect">
              <a:avLst/>
            </a:prstGeom>
            <a:noFill/>
          </p:spPr>
          <p:txBody>
            <a:bodyPr wrap="square" lIns="0" tIns="0" rIns="0" bIns="0" rtlCol="0">
              <a:spAutoFit/>
            </a:bodyPr>
            <a:lstStyle/>
            <a:p>
              <a:r>
                <a:rPr lang="en-US" altLang="zh-CN" sz="2000" i="1" smtClean="0">
                  <a:latin typeface="Consolas" pitchFamily="49" charset="0"/>
                  <a:cs typeface="Consolas" pitchFamily="49" charset="0"/>
                </a:rPr>
                <a:t>a</a:t>
              </a:r>
              <a:r>
                <a:rPr lang="en-US" altLang="zh-CN" sz="2000" i="1" baseline="-25000" smtClean="0">
                  <a:latin typeface="Consolas" pitchFamily="49" charset="0"/>
                  <a:cs typeface="Consolas" pitchFamily="49" charset="0"/>
                </a:rPr>
                <a:t>n</a:t>
              </a:r>
              <a:r>
                <a:rPr lang="en-US" altLang="zh-CN" sz="2000" baseline="-25000" smtClean="0">
                  <a:latin typeface="Consolas" pitchFamily="49" charset="0"/>
                  <a:cs typeface="Consolas" pitchFamily="49" charset="0"/>
                </a:rPr>
                <a:t>-</a:t>
              </a:r>
              <a:r>
                <a:rPr lang="en-US" altLang="zh-CN" sz="2000" baseline="-25000" err="1" smtClean="0">
                  <a:latin typeface="Consolas" pitchFamily="49" charset="0"/>
                  <a:cs typeface="Consolas" pitchFamily="49" charset="0"/>
                </a:rPr>
                <a:t>1,</a:t>
              </a:r>
              <a:r>
                <a:rPr lang="en-US" altLang="zh-CN" sz="2000" i="1" baseline="-25000" err="1" smtClean="0">
                  <a:latin typeface="Consolas" pitchFamily="49" charset="0"/>
                  <a:cs typeface="Consolas" pitchFamily="49" charset="0"/>
                </a:rPr>
                <a:t>n</a:t>
              </a:r>
              <a:r>
                <a:rPr lang="en-US" altLang="zh-CN" sz="2000" baseline="-25000" smtClean="0">
                  <a:latin typeface="Consolas" pitchFamily="49" charset="0"/>
                  <a:cs typeface="Consolas" pitchFamily="49" charset="0"/>
                </a:rPr>
                <a:t>-1</a:t>
              </a:r>
              <a:endParaRPr lang="zh-CN" altLang="en-US" sz="2000" baseline="-25000">
                <a:latin typeface="Consolas" pitchFamily="49" charset="0"/>
                <a:cs typeface="Consolas" pitchFamily="49" charset="0"/>
              </a:endParaRPr>
            </a:p>
          </p:txBody>
        </p:sp>
        <p:sp>
          <p:nvSpPr>
            <p:cNvPr id="53" name="TextBox 52"/>
            <p:cNvSpPr txBox="1"/>
            <p:nvPr/>
          </p:nvSpPr>
          <p:spPr>
            <a:xfrm>
              <a:off x="4645023" y="3530600"/>
              <a:ext cx="571504" cy="307777"/>
            </a:xfrm>
            <a:prstGeom prst="rect">
              <a:avLst/>
            </a:prstGeom>
            <a:noFill/>
          </p:spPr>
          <p:txBody>
            <a:bodyPr wrap="square" lIns="0" tIns="0" rIns="0" bIns="0" rtlCol="0">
              <a:spAutoFit/>
            </a:bodyPr>
            <a:lstStyle/>
            <a:p>
              <a:r>
                <a:rPr lang="en-US" altLang="zh-CN" sz="2000" i="1" smtClean="0">
                  <a:latin typeface="Consolas" pitchFamily="49" charset="0"/>
                  <a:ea typeface="+mn-ea"/>
                  <a:cs typeface="Consolas" pitchFamily="49" charset="0"/>
                  <a:sym typeface="Symbol"/>
                </a:rPr>
                <a:t></a:t>
              </a:r>
              <a:endParaRPr lang="zh-CN" altLang="en-US" sz="2000" baseline="-25000">
                <a:latin typeface="Consolas" pitchFamily="49" charset="0"/>
                <a:ea typeface="+mn-ea"/>
                <a:cs typeface="Consolas" pitchFamily="49" charset="0"/>
              </a:endParaRPr>
            </a:p>
          </p:txBody>
        </p:sp>
        <p:cxnSp>
          <p:nvCxnSpPr>
            <p:cNvPr id="54" name="直接连接符 53"/>
            <p:cNvCxnSpPr/>
            <p:nvPr/>
          </p:nvCxnSpPr>
          <p:spPr>
            <a:xfrm rot="5400000">
              <a:off x="5180777" y="3109116"/>
              <a:ext cx="1714512"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5908651" y="2265354"/>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5907061" y="3962404"/>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3502018" y="3097210"/>
              <a:ext cx="571504" cy="307777"/>
            </a:xfrm>
            <a:prstGeom prst="rect">
              <a:avLst/>
            </a:prstGeom>
            <a:noFill/>
          </p:spPr>
          <p:txBody>
            <a:bodyPr wrap="square" lIns="0" tIns="0" rIns="0" bIns="0" rtlCol="0">
              <a:spAutoFit/>
            </a:bodyPr>
            <a:lstStyle/>
            <a:p>
              <a:r>
                <a:rPr lang="en-US" altLang="zh-CN" sz="2000" i="1" smtClean="0">
                  <a:latin typeface="Consolas" pitchFamily="49" charset="0"/>
                  <a:ea typeface="+mn-ea"/>
                  <a:cs typeface="Consolas" pitchFamily="49" charset="0"/>
                  <a:sym typeface="Symbol"/>
                </a:rPr>
                <a:t></a:t>
              </a:r>
              <a:endParaRPr lang="zh-CN" altLang="en-US" sz="2000" baseline="-25000">
                <a:latin typeface="Consolas" pitchFamily="49" charset="0"/>
                <a:ea typeface="+mn-ea"/>
                <a:cs typeface="Consolas" pitchFamily="49" charset="0"/>
              </a:endParaRPr>
            </a:p>
          </p:txBody>
        </p:sp>
        <p:sp>
          <p:nvSpPr>
            <p:cNvPr id="46" name="TextBox 45"/>
            <p:cNvSpPr txBox="1"/>
            <p:nvPr/>
          </p:nvSpPr>
          <p:spPr>
            <a:xfrm>
              <a:off x="3359140" y="2687218"/>
              <a:ext cx="919808" cy="315413"/>
            </a:xfrm>
            <a:prstGeom prst="rect">
              <a:avLst/>
            </a:prstGeom>
            <a:noFill/>
          </p:spPr>
          <p:txBody>
            <a:bodyPr wrap="square" lIns="0" tIns="0" rIns="0" bIns="0" rtlCol="0">
              <a:spAutoFit/>
            </a:bodyPr>
            <a:lstStyle/>
            <a:p>
              <a:r>
                <a:rPr lang="en-US" altLang="zh-CN" sz="2000" i="1" err="1" smtClean="0">
                  <a:latin typeface="Consolas" pitchFamily="49" charset="0"/>
                  <a:cs typeface="Consolas" pitchFamily="49" charset="0"/>
                </a:rPr>
                <a:t>a</a:t>
              </a:r>
              <a:r>
                <a:rPr lang="en-US" altLang="zh-CN" sz="2000" baseline="-25000" err="1" smtClean="0">
                  <a:latin typeface="Consolas" pitchFamily="49" charset="0"/>
                  <a:cs typeface="Consolas" pitchFamily="49" charset="0"/>
                </a:rPr>
                <a:t>1,0</a:t>
              </a:r>
              <a:endParaRPr lang="zh-CN" altLang="en-US" sz="2000" baseline="-25000">
                <a:latin typeface="Consolas" pitchFamily="49" charset="0"/>
                <a:cs typeface="Consolas" pitchFamily="49" charset="0"/>
              </a:endParaRPr>
            </a:p>
          </p:txBody>
        </p:sp>
      </p:grpSp>
      <p:sp>
        <p:nvSpPr>
          <p:cNvPr id="14338" name="Text Box 2"/>
          <p:cNvSpPr txBox="1">
            <a:spLocks noChangeArrowheads="1"/>
          </p:cNvSpPr>
          <p:nvPr/>
        </p:nvSpPr>
        <p:spPr bwMode="auto">
          <a:xfrm>
            <a:off x="539720" y="1881418"/>
            <a:ext cx="2301875" cy="400110"/>
          </a:xfrm>
          <a:prstGeom prst="rect">
            <a:avLst/>
          </a:prstGeom>
          <a:noFill/>
          <a:ln w="9525">
            <a:noFill/>
            <a:miter lim="800000"/>
            <a:headEnd/>
            <a:tailEnd/>
          </a:ln>
          <a:effectLst/>
        </p:spPr>
        <p:txBody>
          <a:bodyPr>
            <a:spAutoFit/>
          </a:bodyPr>
          <a:lstStyle/>
          <a:p>
            <a:pPr marL="457200" indent="-457200" algn="l">
              <a:spcBef>
                <a:spcPct val="50000"/>
              </a:spcBef>
              <a:buBlip>
                <a:blip r:embed="rId3"/>
              </a:buBlip>
            </a:pPr>
            <a:r>
              <a:rPr kumimoji="1" lang="zh-CN" altLang="en-US" sz="2000" smtClean="0">
                <a:solidFill>
                  <a:srgbClr val="FF0000"/>
                </a:solidFill>
                <a:latin typeface="微软雅黑" pitchFamily="34" charset="-122"/>
                <a:ea typeface="微软雅黑" pitchFamily="34" charset="-122"/>
                <a:cs typeface="Consolas" pitchFamily="49" charset="0"/>
              </a:rPr>
              <a:t>上</a:t>
            </a:r>
            <a:r>
              <a:rPr kumimoji="1" lang="zh-CN" altLang="en-US" sz="2000">
                <a:solidFill>
                  <a:srgbClr val="FF0000"/>
                </a:solidFill>
                <a:latin typeface="微软雅黑" pitchFamily="34" charset="-122"/>
                <a:ea typeface="微软雅黑" pitchFamily="34" charset="-122"/>
                <a:cs typeface="Consolas" pitchFamily="49" charset="0"/>
              </a:rPr>
              <a:t>三角矩</a:t>
            </a:r>
            <a:r>
              <a:rPr kumimoji="1" lang="zh-CN" altLang="en-US" sz="2000" smtClean="0">
                <a:solidFill>
                  <a:srgbClr val="FF0000"/>
                </a:solidFill>
                <a:latin typeface="微软雅黑" pitchFamily="34" charset="-122"/>
                <a:ea typeface="微软雅黑" pitchFamily="34" charset="-122"/>
                <a:cs typeface="Consolas" pitchFamily="49" charset="0"/>
              </a:rPr>
              <a:t>阵</a:t>
            </a:r>
            <a:r>
              <a:rPr kumimoji="1" lang="zh-CN" altLang="en-US" sz="2000" smtClean="0">
                <a:solidFill>
                  <a:schemeClr val="tx1"/>
                </a:solidFill>
                <a:latin typeface="微软雅黑" pitchFamily="34" charset="-122"/>
                <a:ea typeface="微软雅黑" pitchFamily="34" charset="-122"/>
                <a:cs typeface="Consolas" pitchFamily="49" charset="0"/>
              </a:rPr>
              <a:t> </a:t>
            </a:r>
            <a:endParaRPr kumimoji="1" lang="zh-CN" altLang="en-US" sz="2000" b="0">
              <a:solidFill>
                <a:schemeClr val="tx1"/>
              </a:solidFill>
              <a:latin typeface="微软雅黑" pitchFamily="34" charset="-122"/>
              <a:ea typeface="微软雅黑" pitchFamily="34" charset="-122"/>
              <a:cs typeface="Consolas" pitchFamily="49" charset="0"/>
            </a:endParaRPr>
          </a:p>
        </p:txBody>
      </p:sp>
      <p:sp>
        <p:nvSpPr>
          <p:cNvPr id="14346" name="Text Box 10"/>
          <p:cNvSpPr txBox="1">
            <a:spLocks noChangeArrowheads="1"/>
          </p:cNvSpPr>
          <p:nvPr/>
        </p:nvSpPr>
        <p:spPr bwMode="auto">
          <a:xfrm>
            <a:off x="1714480" y="609881"/>
            <a:ext cx="3244846" cy="430887"/>
          </a:xfrm>
          <a:prstGeom prst="rect">
            <a:avLst/>
          </a:prstGeom>
          <a:solidFill>
            <a:srgbClr val="9900FF"/>
          </a:solidFill>
          <a:ln w="9525">
            <a:noFill/>
            <a:miter lim="800000"/>
            <a:headEnd/>
            <a:tailEnd/>
          </a:ln>
          <a:effectLst/>
        </p:spPr>
        <p:txBody>
          <a:bodyPr wrap="square">
            <a:spAutoFit/>
          </a:bodyPr>
          <a:lstStyle/>
          <a:p>
            <a:pPr>
              <a:spcBef>
                <a:spcPct val="50000"/>
              </a:spcBef>
            </a:pPr>
            <a:r>
              <a:rPr kumimoji="1" lang="en-US" altLang="zh-CN" sz="2200" smtClean="0">
                <a:solidFill>
                  <a:schemeClr val="bg1"/>
                </a:solidFill>
                <a:latin typeface="华文中宋" pitchFamily="2" charset="-122"/>
                <a:ea typeface="华文中宋" pitchFamily="2" charset="-122"/>
                <a:cs typeface="Consolas" pitchFamily="49" charset="0"/>
              </a:rPr>
              <a:t> </a:t>
            </a:r>
            <a:r>
              <a:rPr kumimoji="1" lang="zh-CN" altLang="en-US" sz="2200">
                <a:solidFill>
                  <a:schemeClr val="bg1"/>
                </a:solidFill>
                <a:latin typeface="华文中宋" pitchFamily="2" charset="-122"/>
                <a:ea typeface="华文中宋" pitchFamily="2" charset="-122"/>
                <a:cs typeface="Consolas" pitchFamily="49" charset="0"/>
              </a:rPr>
              <a:t>三角矩阵的压缩存储 </a:t>
            </a:r>
            <a:endParaRPr kumimoji="1" lang="zh-CN" altLang="en-US" sz="2200" b="0">
              <a:solidFill>
                <a:schemeClr val="bg1"/>
              </a:solidFill>
              <a:latin typeface="华文中宋" pitchFamily="2" charset="-122"/>
              <a:ea typeface="华文中宋" pitchFamily="2" charset="-122"/>
              <a:cs typeface="Consolas" pitchFamily="49" charset="0"/>
            </a:endParaRPr>
          </a:p>
        </p:txBody>
      </p:sp>
      <p:sp>
        <p:nvSpPr>
          <p:cNvPr id="23" name="TextBox 22"/>
          <p:cNvSpPr txBox="1"/>
          <p:nvPr/>
        </p:nvSpPr>
        <p:spPr>
          <a:xfrm>
            <a:off x="785786" y="3786190"/>
            <a:ext cx="6143668" cy="1705723"/>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l">
              <a:lnSpc>
                <a:spcPct val="150000"/>
              </a:lnSpc>
            </a:pPr>
            <a:r>
              <a:rPr lang="en-US" altLang="zh-CN" sz="1800" i="1" smtClean="0">
                <a:latin typeface="Consolas" pitchFamily="49" charset="0"/>
                <a:cs typeface="Consolas" pitchFamily="49" charset="0"/>
              </a:rPr>
              <a:t>B=</a:t>
            </a:r>
            <a:r>
              <a:rPr lang="zh-CN" altLang="en-US" sz="1800" smtClean="0">
                <a:latin typeface="Consolas" pitchFamily="49" charset="0"/>
                <a:cs typeface="Consolas" pitchFamily="49" charset="0"/>
              </a:rPr>
              <a:t>（</a:t>
            </a:r>
            <a:r>
              <a:rPr lang="en-US" altLang="zh-CN" sz="1800" i="1" err="1" smtClean="0">
                <a:latin typeface="Consolas" pitchFamily="49" charset="0"/>
                <a:cs typeface="Consolas" pitchFamily="49" charset="0"/>
              </a:rPr>
              <a:t>a</a:t>
            </a:r>
            <a:r>
              <a:rPr lang="en-US" altLang="zh-CN" sz="1800" baseline="-25000" err="1" smtClean="0">
                <a:latin typeface="Consolas" pitchFamily="49" charset="0"/>
                <a:cs typeface="Consolas" pitchFamily="49" charset="0"/>
              </a:rPr>
              <a:t>0,0</a:t>
            </a:r>
            <a:r>
              <a:rPr lang="en-US" altLang="zh-CN" sz="1800" err="1" smtClean="0">
                <a:latin typeface="Consolas" pitchFamily="49" charset="0"/>
                <a:cs typeface="Consolas" pitchFamily="49" charset="0"/>
              </a:rPr>
              <a:t>,</a:t>
            </a:r>
            <a:r>
              <a:rPr lang="en-US" altLang="zh-CN" sz="1800" i="1" err="1" smtClean="0">
                <a:latin typeface="Consolas" pitchFamily="49" charset="0"/>
                <a:cs typeface="Consolas" pitchFamily="49" charset="0"/>
              </a:rPr>
              <a:t>a</a:t>
            </a:r>
            <a:r>
              <a:rPr lang="en-US" altLang="zh-CN" sz="1800" baseline="-25000" err="1" smtClean="0">
                <a:latin typeface="Consolas" pitchFamily="49" charset="0"/>
                <a:cs typeface="Consolas" pitchFamily="49" charset="0"/>
              </a:rPr>
              <a:t>0,1</a:t>
            </a:r>
            <a:r>
              <a:rPr lang="en-US" altLang="zh-CN" sz="1800" smtClean="0">
                <a:latin typeface="Consolas" pitchFamily="49" charset="0"/>
                <a:cs typeface="Consolas" pitchFamily="49" charset="0"/>
              </a:rPr>
              <a:t>,</a:t>
            </a:r>
            <a:r>
              <a:rPr lang="zh-CN" altLang="en-US" sz="1800" smtClean="0">
                <a:latin typeface="Consolas" pitchFamily="49" charset="0"/>
                <a:cs typeface="Consolas" pitchFamily="49" charset="0"/>
                <a:sym typeface="Symbol"/>
              </a:rPr>
              <a:t> </a:t>
            </a:r>
            <a:r>
              <a:rPr lang="en-US" altLang="zh-CN" sz="1800" smtClean="0">
                <a:latin typeface="Consolas" pitchFamily="49" charset="0"/>
                <a:cs typeface="Consolas" pitchFamily="49" charset="0"/>
                <a:sym typeface="Symbol"/>
              </a:rPr>
              <a:t>,</a:t>
            </a:r>
            <a:r>
              <a:rPr lang="zh-CN" altLang="en-US" sz="1800" smtClean="0">
                <a:latin typeface="Consolas" pitchFamily="49" charset="0"/>
                <a:cs typeface="Consolas" pitchFamily="49" charset="0"/>
                <a:sym typeface="Symbol"/>
              </a:rPr>
              <a:t> </a:t>
            </a:r>
            <a:r>
              <a:rPr lang="en-US" altLang="zh-CN" sz="1800" i="1" err="1" smtClean="0">
                <a:latin typeface="Consolas" pitchFamily="49" charset="0"/>
                <a:cs typeface="Consolas" pitchFamily="49" charset="0"/>
              </a:rPr>
              <a:t>a</a:t>
            </a:r>
            <a:r>
              <a:rPr lang="en-US" altLang="zh-CN" sz="1800" baseline="-25000" err="1" smtClean="0">
                <a:latin typeface="Consolas" pitchFamily="49" charset="0"/>
                <a:cs typeface="Consolas" pitchFamily="49" charset="0"/>
              </a:rPr>
              <a:t>0,</a:t>
            </a:r>
            <a:r>
              <a:rPr lang="en-US" altLang="zh-CN" sz="1800" i="1" baseline="-25000" err="1" smtClean="0">
                <a:latin typeface="Consolas" pitchFamily="49" charset="0"/>
                <a:cs typeface="Consolas" pitchFamily="49" charset="0"/>
              </a:rPr>
              <a:t>n</a:t>
            </a:r>
            <a:r>
              <a:rPr lang="en-US" altLang="zh-CN" sz="1800" baseline="-25000" err="1" smtClean="0">
                <a:latin typeface="Consolas" pitchFamily="49" charset="0"/>
                <a:cs typeface="Consolas" pitchFamily="49" charset="0"/>
              </a:rPr>
              <a:t>-1</a:t>
            </a:r>
            <a:r>
              <a:rPr lang="en-US" altLang="zh-CN" sz="1800" err="1" smtClean="0">
                <a:latin typeface="Consolas" pitchFamily="49" charset="0"/>
                <a:cs typeface="Consolas" pitchFamily="49" charset="0"/>
              </a:rPr>
              <a:t>,</a:t>
            </a:r>
            <a:r>
              <a:rPr lang="en-US" altLang="zh-CN" sz="1800" i="1" err="1" smtClean="0">
                <a:latin typeface="Consolas" pitchFamily="49" charset="0"/>
                <a:cs typeface="Consolas" pitchFamily="49" charset="0"/>
                <a:sym typeface="Symbol"/>
              </a:rPr>
              <a:t>a</a:t>
            </a:r>
            <a:r>
              <a:rPr lang="en-US" altLang="zh-CN" sz="1800" baseline="-25000" err="1" smtClean="0">
                <a:latin typeface="Consolas" pitchFamily="49" charset="0"/>
                <a:cs typeface="Consolas" pitchFamily="49" charset="0"/>
                <a:sym typeface="Symbol"/>
              </a:rPr>
              <a:t>1,1</a:t>
            </a:r>
            <a:r>
              <a:rPr lang="en-US" altLang="zh-CN" sz="1800" smtClean="0">
                <a:latin typeface="Consolas" pitchFamily="49" charset="0"/>
                <a:cs typeface="Consolas" pitchFamily="49" charset="0"/>
                <a:sym typeface="Symbol"/>
              </a:rPr>
              <a:t>,</a:t>
            </a:r>
            <a:r>
              <a:rPr lang="zh-CN" altLang="en-US" sz="1800" smtClean="0">
                <a:latin typeface="Consolas" pitchFamily="49" charset="0"/>
                <a:cs typeface="Consolas" pitchFamily="49" charset="0"/>
                <a:sym typeface="Symbol"/>
              </a:rPr>
              <a:t> </a:t>
            </a:r>
            <a:r>
              <a:rPr lang="en-US" altLang="zh-CN" sz="1800" smtClean="0">
                <a:latin typeface="Consolas" pitchFamily="49" charset="0"/>
                <a:cs typeface="Consolas" pitchFamily="49" charset="0"/>
                <a:sym typeface="Symbol"/>
              </a:rPr>
              <a:t>,</a:t>
            </a:r>
            <a:r>
              <a:rPr lang="zh-CN" altLang="en-US" sz="1800" smtClean="0">
                <a:latin typeface="Consolas" pitchFamily="49" charset="0"/>
                <a:cs typeface="Consolas" pitchFamily="49" charset="0"/>
                <a:sym typeface="Symbol"/>
              </a:rPr>
              <a:t> </a:t>
            </a:r>
            <a:r>
              <a:rPr lang="en-US" altLang="zh-CN" sz="1800" i="1" smtClean="0">
                <a:latin typeface="Consolas" pitchFamily="49" charset="0"/>
                <a:cs typeface="Consolas" pitchFamily="49" charset="0"/>
                <a:sym typeface="Symbol"/>
              </a:rPr>
              <a:t>a</a:t>
            </a:r>
            <a:r>
              <a:rPr lang="en-US" altLang="zh-CN" sz="1800" i="1" baseline="-25000" smtClean="0">
                <a:latin typeface="Consolas" pitchFamily="49" charset="0"/>
                <a:cs typeface="Consolas" pitchFamily="49" charset="0"/>
                <a:sym typeface="Symbol"/>
              </a:rPr>
              <a:t>i</a:t>
            </a:r>
            <a:r>
              <a:rPr lang="en-US" altLang="zh-CN" sz="1800" baseline="-25000" smtClean="0">
                <a:latin typeface="Consolas" pitchFamily="49" charset="0"/>
                <a:cs typeface="Consolas" pitchFamily="49" charset="0"/>
                <a:sym typeface="Symbol"/>
              </a:rPr>
              <a:t>-1,</a:t>
            </a:r>
            <a:r>
              <a:rPr lang="en-US" altLang="zh-CN" sz="1800" i="1" baseline="-25000" smtClean="0">
                <a:latin typeface="Consolas" pitchFamily="49" charset="0"/>
                <a:cs typeface="Consolas" pitchFamily="49" charset="0"/>
                <a:sym typeface="Symbol"/>
              </a:rPr>
              <a:t>n</a:t>
            </a:r>
            <a:r>
              <a:rPr lang="en-US" altLang="zh-CN" sz="1800" baseline="-25000" smtClean="0">
                <a:latin typeface="Consolas" pitchFamily="49" charset="0"/>
                <a:cs typeface="Consolas" pitchFamily="49" charset="0"/>
                <a:sym typeface="Symbol"/>
              </a:rPr>
              <a:t>-1</a:t>
            </a:r>
            <a:r>
              <a:rPr lang="en-US" altLang="zh-CN" sz="1800" smtClean="0">
                <a:latin typeface="Consolas" pitchFamily="49" charset="0"/>
                <a:cs typeface="Consolas" pitchFamily="49" charset="0"/>
                <a:sym typeface="Symbol"/>
              </a:rPr>
              <a:t>,</a:t>
            </a:r>
          </a:p>
          <a:p>
            <a:pPr algn="l">
              <a:lnSpc>
                <a:spcPct val="150000"/>
              </a:lnSpc>
            </a:pPr>
            <a:r>
              <a:rPr lang="en-US" altLang="zh-CN" sz="1800" smtClean="0">
                <a:latin typeface="Consolas" pitchFamily="49" charset="0"/>
                <a:cs typeface="Consolas" pitchFamily="49" charset="0"/>
                <a:sym typeface="Symbol"/>
              </a:rPr>
              <a:t>        </a:t>
            </a:r>
            <a:r>
              <a:rPr lang="zh-CN" altLang="en-US" sz="1800" smtClean="0">
                <a:latin typeface="Consolas" pitchFamily="49" charset="0"/>
                <a:cs typeface="Consolas" pitchFamily="49" charset="0"/>
                <a:sym typeface="Symbol"/>
              </a:rPr>
              <a:t> </a:t>
            </a:r>
            <a:r>
              <a:rPr lang="en-US" altLang="zh-CN" sz="1800" smtClean="0">
                <a:latin typeface="Consolas" pitchFamily="49" charset="0"/>
                <a:cs typeface="Consolas" pitchFamily="49" charset="0"/>
                <a:sym typeface="Symbol"/>
              </a:rPr>
              <a:t>,</a:t>
            </a:r>
          </a:p>
          <a:p>
            <a:pPr algn="l">
              <a:lnSpc>
                <a:spcPct val="150000"/>
              </a:lnSpc>
            </a:pPr>
            <a:r>
              <a:rPr lang="en-US" altLang="zh-CN" sz="1800" i="1" smtClean="0">
                <a:latin typeface="Consolas" pitchFamily="49" charset="0"/>
                <a:cs typeface="Consolas" pitchFamily="49" charset="0"/>
                <a:sym typeface="Symbol"/>
              </a:rPr>
              <a:t>    a</a:t>
            </a:r>
            <a:r>
              <a:rPr lang="en-US" altLang="zh-CN" sz="1800" i="1" baseline="-25000" smtClean="0">
                <a:latin typeface="Consolas" pitchFamily="49" charset="0"/>
                <a:cs typeface="Consolas" pitchFamily="49" charset="0"/>
                <a:sym typeface="Symbol"/>
              </a:rPr>
              <a:t>i</a:t>
            </a:r>
            <a:r>
              <a:rPr lang="en-US" altLang="zh-CN" sz="1800" baseline="-25000" smtClean="0">
                <a:latin typeface="Consolas" pitchFamily="49" charset="0"/>
                <a:cs typeface="Consolas" pitchFamily="49" charset="0"/>
                <a:sym typeface="Symbol"/>
              </a:rPr>
              <a:t>-1,</a:t>
            </a:r>
            <a:r>
              <a:rPr lang="en-US" altLang="zh-CN" sz="1800" i="1" baseline="-25000" smtClean="0">
                <a:latin typeface="Consolas" pitchFamily="49" charset="0"/>
                <a:cs typeface="Consolas" pitchFamily="49" charset="0"/>
                <a:sym typeface="Symbol"/>
              </a:rPr>
              <a:t>i</a:t>
            </a:r>
            <a:r>
              <a:rPr lang="en-US" altLang="zh-CN" sz="1800" baseline="-25000" smtClean="0">
                <a:latin typeface="Consolas" pitchFamily="49" charset="0"/>
                <a:cs typeface="Consolas" pitchFamily="49" charset="0"/>
                <a:sym typeface="Symbol"/>
              </a:rPr>
              <a:t>-1</a:t>
            </a:r>
            <a:r>
              <a:rPr lang="en-US" altLang="zh-CN" sz="1800" smtClean="0">
                <a:latin typeface="Consolas" pitchFamily="49" charset="0"/>
                <a:cs typeface="Consolas" pitchFamily="49" charset="0"/>
                <a:sym typeface="Symbol"/>
              </a:rPr>
              <a:t>,</a:t>
            </a:r>
            <a:r>
              <a:rPr lang="zh-CN" altLang="en-US" sz="1800" smtClean="0">
                <a:latin typeface="Consolas" pitchFamily="49" charset="0"/>
                <a:cs typeface="Consolas" pitchFamily="49" charset="0"/>
                <a:sym typeface="Symbol"/>
              </a:rPr>
              <a:t></a:t>
            </a:r>
            <a:r>
              <a:rPr lang="en-US" altLang="zh-CN" sz="1800" smtClean="0">
                <a:latin typeface="Consolas" pitchFamily="49" charset="0"/>
                <a:cs typeface="Consolas" pitchFamily="49" charset="0"/>
                <a:sym typeface="Symbol"/>
              </a:rPr>
              <a:t>, </a:t>
            </a:r>
            <a:r>
              <a:rPr lang="en-US" altLang="zh-CN" sz="1800" i="1" err="1" smtClean="0">
                <a:latin typeface="Consolas" pitchFamily="49" charset="0"/>
                <a:cs typeface="Consolas" pitchFamily="49" charset="0"/>
                <a:sym typeface="Symbol"/>
              </a:rPr>
              <a:t>a</a:t>
            </a:r>
            <a:r>
              <a:rPr lang="en-US" altLang="zh-CN" sz="1800" i="1" baseline="-25000" err="1" smtClean="0">
                <a:latin typeface="Consolas" pitchFamily="49" charset="0"/>
                <a:cs typeface="Consolas" pitchFamily="49" charset="0"/>
                <a:sym typeface="Symbol"/>
              </a:rPr>
              <a:t>i</a:t>
            </a:r>
            <a:r>
              <a:rPr lang="en-US" altLang="zh-CN" sz="1800" baseline="-25000" err="1" smtClean="0">
                <a:latin typeface="Consolas" pitchFamily="49" charset="0"/>
                <a:cs typeface="Consolas" pitchFamily="49" charset="0"/>
                <a:sym typeface="Symbol"/>
              </a:rPr>
              <a:t>-1,</a:t>
            </a:r>
            <a:r>
              <a:rPr lang="en-US" altLang="zh-CN" sz="1800" i="1" baseline="-25000" err="1" smtClean="0">
                <a:latin typeface="Consolas" pitchFamily="49" charset="0"/>
                <a:cs typeface="Consolas" pitchFamily="49" charset="0"/>
                <a:sym typeface="Symbol"/>
              </a:rPr>
              <a:t>n</a:t>
            </a:r>
            <a:r>
              <a:rPr lang="en-US" altLang="zh-CN" sz="1800" baseline="-25000" err="1" smtClean="0">
                <a:latin typeface="Consolas" pitchFamily="49" charset="0"/>
                <a:cs typeface="Consolas" pitchFamily="49" charset="0"/>
                <a:sym typeface="Symbol"/>
              </a:rPr>
              <a:t>-1</a:t>
            </a:r>
            <a:r>
              <a:rPr lang="en-US" altLang="zh-CN" sz="1800" smtClean="0">
                <a:latin typeface="Consolas" pitchFamily="49" charset="0"/>
                <a:cs typeface="Consolas" pitchFamily="49" charset="0"/>
                <a:sym typeface="Symbol"/>
              </a:rPr>
              <a:t>,</a:t>
            </a:r>
          </a:p>
          <a:p>
            <a:pPr algn="l">
              <a:lnSpc>
                <a:spcPct val="150000"/>
              </a:lnSpc>
            </a:pPr>
            <a:r>
              <a:rPr lang="en-US" altLang="zh-CN" sz="1800" i="1" smtClean="0">
                <a:latin typeface="Consolas" pitchFamily="49" charset="0"/>
                <a:cs typeface="Consolas" pitchFamily="49" charset="0"/>
                <a:sym typeface="Symbol"/>
              </a:rPr>
              <a:t>    a</a:t>
            </a:r>
            <a:r>
              <a:rPr lang="en-US" altLang="zh-CN" sz="1800" i="1" baseline="-25000" smtClean="0">
                <a:latin typeface="Consolas" pitchFamily="49" charset="0"/>
                <a:cs typeface="Consolas" pitchFamily="49" charset="0"/>
                <a:sym typeface="Symbol"/>
              </a:rPr>
              <a:t>i,i</a:t>
            </a:r>
            <a:r>
              <a:rPr lang="zh-CN" altLang="en-US" sz="1800" smtClean="0">
                <a:latin typeface="Consolas" pitchFamily="49" charset="0"/>
                <a:cs typeface="Consolas" pitchFamily="49" charset="0"/>
                <a:sym typeface="Symbol"/>
              </a:rPr>
              <a:t> </a:t>
            </a:r>
            <a:r>
              <a:rPr lang="en-US" altLang="zh-CN" sz="1800" smtClean="0">
                <a:latin typeface="Consolas" pitchFamily="49" charset="0"/>
                <a:cs typeface="Consolas" pitchFamily="49" charset="0"/>
                <a:sym typeface="Symbol"/>
              </a:rPr>
              <a:t>,</a:t>
            </a:r>
            <a:r>
              <a:rPr lang="zh-CN" altLang="en-US" sz="1800" smtClean="0">
                <a:latin typeface="Consolas" pitchFamily="49" charset="0"/>
                <a:cs typeface="Consolas" pitchFamily="49" charset="0"/>
                <a:sym typeface="Symbol"/>
              </a:rPr>
              <a:t> </a:t>
            </a:r>
            <a:r>
              <a:rPr lang="en-US" altLang="zh-CN" sz="1800" smtClean="0">
                <a:latin typeface="Consolas" pitchFamily="49" charset="0"/>
                <a:cs typeface="Consolas" pitchFamily="49" charset="0"/>
                <a:sym typeface="Symbol"/>
              </a:rPr>
              <a:t>,</a:t>
            </a:r>
            <a:r>
              <a:rPr lang="en-US" altLang="zh-CN" sz="1800" i="1" err="1" smtClean="0">
                <a:latin typeface="Consolas" pitchFamily="49" charset="0"/>
                <a:cs typeface="Consolas" pitchFamily="49" charset="0"/>
                <a:sym typeface="Symbol"/>
              </a:rPr>
              <a:t>a</a:t>
            </a:r>
            <a:r>
              <a:rPr lang="en-US" altLang="zh-CN" sz="1800" i="1" baseline="-25000" err="1" smtClean="0">
                <a:latin typeface="Consolas" pitchFamily="49" charset="0"/>
                <a:cs typeface="Consolas" pitchFamily="49" charset="0"/>
                <a:sym typeface="Symbol"/>
              </a:rPr>
              <a:t>i,j-</a:t>
            </a:r>
            <a:r>
              <a:rPr lang="en-US" altLang="zh-CN" sz="1800" baseline="-25000" err="1" smtClean="0">
                <a:latin typeface="Consolas" pitchFamily="49" charset="0"/>
                <a:cs typeface="Consolas" pitchFamily="49" charset="0"/>
                <a:sym typeface="Symbol"/>
              </a:rPr>
              <a:t>1</a:t>
            </a:r>
            <a:r>
              <a:rPr lang="en-US" altLang="zh-CN" sz="1800" err="1" smtClean="0">
                <a:latin typeface="Consolas" pitchFamily="49" charset="0"/>
                <a:cs typeface="Consolas" pitchFamily="49" charset="0"/>
                <a:sym typeface="Symbol"/>
              </a:rPr>
              <a:t>,</a:t>
            </a:r>
            <a:r>
              <a:rPr lang="en-US" altLang="zh-CN" sz="1800" i="1" err="1" smtClean="0">
                <a:solidFill>
                  <a:srgbClr val="FF0000"/>
                </a:solidFill>
                <a:latin typeface="Consolas" pitchFamily="49" charset="0"/>
                <a:cs typeface="Consolas" pitchFamily="49" charset="0"/>
                <a:sym typeface="Symbol"/>
              </a:rPr>
              <a:t>a</a:t>
            </a:r>
            <a:r>
              <a:rPr lang="en-US" altLang="zh-CN" sz="1800" i="1" baseline="-25000" err="1" smtClean="0">
                <a:solidFill>
                  <a:srgbClr val="FF0000"/>
                </a:solidFill>
                <a:latin typeface="Consolas" pitchFamily="49" charset="0"/>
                <a:cs typeface="Consolas" pitchFamily="49" charset="0"/>
                <a:sym typeface="Symbol"/>
              </a:rPr>
              <a:t>i,j</a:t>
            </a:r>
            <a:r>
              <a:rPr lang="en-US" altLang="zh-CN" sz="1800" smtClean="0">
                <a:latin typeface="Consolas" pitchFamily="49" charset="0"/>
                <a:cs typeface="Consolas" pitchFamily="49" charset="0"/>
                <a:sym typeface="Symbol"/>
              </a:rPr>
              <a:t>,</a:t>
            </a:r>
            <a:r>
              <a:rPr lang="zh-CN" altLang="en-US" sz="1800" smtClean="0">
                <a:latin typeface="Consolas" pitchFamily="49" charset="0"/>
                <a:cs typeface="Consolas" pitchFamily="49" charset="0"/>
                <a:sym typeface="Symbol"/>
              </a:rPr>
              <a:t>  ）</a:t>
            </a:r>
            <a:endParaRPr lang="zh-CN" altLang="en-US" sz="1800">
              <a:latin typeface="Consolas" pitchFamily="49" charset="0"/>
              <a:cs typeface="Consolas" pitchFamily="49" charset="0"/>
            </a:endParaRPr>
          </a:p>
        </p:txBody>
      </p:sp>
      <p:grpSp>
        <p:nvGrpSpPr>
          <p:cNvPr id="3" name="组合 73"/>
          <p:cNvGrpSpPr/>
          <p:nvPr/>
        </p:nvGrpSpPr>
        <p:grpSpPr>
          <a:xfrm>
            <a:off x="6072198" y="2886014"/>
            <a:ext cx="1000132" cy="971614"/>
            <a:chOff x="6072230" y="1673827"/>
            <a:chExt cx="1000132" cy="971614"/>
          </a:xfrm>
        </p:grpSpPr>
        <p:sp>
          <p:nvSpPr>
            <p:cNvPr id="24" name="右弧形箭头 23"/>
            <p:cNvSpPr/>
            <p:nvPr/>
          </p:nvSpPr>
          <p:spPr>
            <a:xfrm>
              <a:off x="6072230" y="1797713"/>
              <a:ext cx="357158" cy="847728"/>
            </a:xfrm>
            <a:prstGeom prst="curved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solidFill>
                  <a:schemeClr val="tx1"/>
                </a:solidFill>
                <a:latin typeface="Consolas" pitchFamily="49" charset="0"/>
                <a:cs typeface="Consolas" pitchFamily="49" charset="0"/>
              </a:endParaRPr>
            </a:p>
          </p:txBody>
        </p:sp>
        <p:sp>
          <p:nvSpPr>
            <p:cNvPr id="25" name="TextBox 24"/>
            <p:cNvSpPr txBox="1"/>
            <p:nvPr/>
          </p:nvSpPr>
          <p:spPr>
            <a:xfrm>
              <a:off x="6286512" y="1673827"/>
              <a:ext cx="785850" cy="400110"/>
            </a:xfrm>
            <a:prstGeom prst="rect">
              <a:avLst/>
            </a:prstGeom>
            <a:noFill/>
          </p:spPr>
          <p:txBody>
            <a:bodyPr wrap="square" rtlCol="0">
              <a:spAutoFit/>
            </a:bodyPr>
            <a:lstStyle/>
            <a:p>
              <a:r>
                <a:rPr lang="en-US" altLang="zh-CN" sz="2000" i="1" err="1" smtClean="0">
                  <a:solidFill>
                    <a:srgbClr val="FF0000"/>
                  </a:solidFill>
                  <a:latin typeface="Consolas" pitchFamily="49" charset="0"/>
                  <a:cs typeface="Consolas" pitchFamily="49" charset="0"/>
                </a:rPr>
                <a:t>a</a:t>
              </a:r>
              <a:r>
                <a:rPr lang="en-US" altLang="zh-CN" sz="2000" i="1" baseline="-25000" err="1" smtClean="0">
                  <a:solidFill>
                    <a:srgbClr val="FF0000"/>
                  </a:solidFill>
                  <a:latin typeface="Consolas" pitchFamily="49" charset="0"/>
                  <a:cs typeface="Consolas" pitchFamily="49" charset="0"/>
                </a:rPr>
                <a:t>i,j</a:t>
              </a:r>
              <a:endParaRPr lang="zh-CN" altLang="en-US" sz="2000" i="1" baseline="-25000">
                <a:solidFill>
                  <a:srgbClr val="FF0000"/>
                </a:solidFill>
                <a:latin typeface="Consolas" pitchFamily="49" charset="0"/>
                <a:cs typeface="Consolas" pitchFamily="49" charset="0"/>
              </a:endParaRPr>
            </a:p>
          </p:txBody>
        </p:sp>
      </p:grpSp>
      <p:sp>
        <p:nvSpPr>
          <p:cNvPr id="22" name="直角三角形 21"/>
          <p:cNvSpPr/>
          <p:nvPr/>
        </p:nvSpPr>
        <p:spPr>
          <a:xfrm>
            <a:off x="3130540" y="2071678"/>
            <a:ext cx="1928826" cy="1500198"/>
          </a:xfrm>
          <a:prstGeom prst="rtTriangl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14351" name="Text Box 15"/>
          <p:cNvSpPr txBox="1">
            <a:spLocks noChangeArrowheads="1"/>
          </p:cNvSpPr>
          <p:nvPr/>
        </p:nvSpPr>
        <p:spPr bwMode="auto">
          <a:xfrm flipH="1">
            <a:off x="3500398" y="2893337"/>
            <a:ext cx="357190" cy="461665"/>
          </a:xfrm>
          <a:prstGeom prst="rect">
            <a:avLst/>
          </a:prstGeom>
          <a:noFill/>
          <a:ln w="9525">
            <a:noFill/>
            <a:miter lim="800000"/>
            <a:headEnd/>
            <a:tailEnd/>
          </a:ln>
          <a:effectLst/>
        </p:spPr>
        <p:txBody>
          <a:bodyPr wrap="square">
            <a:spAutoFit/>
          </a:bodyPr>
          <a:lstStyle/>
          <a:p>
            <a:pPr algn="l">
              <a:spcBef>
                <a:spcPct val="50000"/>
              </a:spcBef>
            </a:pPr>
            <a:r>
              <a:rPr lang="en-US" altLang="zh-CN" i="1">
                <a:solidFill>
                  <a:srgbClr val="FF0000"/>
                </a:solidFill>
                <a:latin typeface="Consolas" pitchFamily="49" charset="0"/>
                <a:cs typeface="Consolas" pitchFamily="49" charset="0"/>
              </a:rPr>
              <a:t>c</a:t>
            </a:r>
          </a:p>
        </p:txBody>
      </p:sp>
      <p:sp>
        <p:nvSpPr>
          <p:cNvPr id="61" name="TextBox 60"/>
          <p:cNvSpPr txBox="1"/>
          <p:nvPr/>
        </p:nvSpPr>
        <p:spPr>
          <a:xfrm>
            <a:off x="4853784" y="2864776"/>
            <a:ext cx="575440" cy="338554"/>
          </a:xfrm>
          <a:prstGeom prst="rect">
            <a:avLst/>
          </a:prstGeom>
          <a:noFill/>
        </p:spPr>
        <p:txBody>
          <a:bodyPr wrap="square" lIns="0" tIns="0" rIns="0" bIns="0" rtlCol="0">
            <a:spAutoFit/>
          </a:bodyPr>
          <a:lstStyle/>
          <a:p>
            <a:r>
              <a:rPr lang="en-US" altLang="zh-CN" sz="2200" i="1" smtClean="0">
                <a:latin typeface="Consolas" pitchFamily="49" charset="0"/>
                <a:ea typeface="+mn-ea"/>
                <a:cs typeface="Consolas" pitchFamily="49" charset="0"/>
                <a:sym typeface="Symbol"/>
              </a:rPr>
              <a:t></a:t>
            </a:r>
            <a:endParaRPr lang="zh-CN" altLang="en-US" sz="2200" baseline="-25000">
              <a:latin typeface="Consolas" pitchFamily="49" charset="0"/>
              <a:ea typeface="+mn-ea"/>
              <a:cs typeface="Consolas" pitchFamily="49" charset="0"/>
            </a:endParaRPr>
          </a:p>
        </p:txBody>
      </p:sp>
      <p:cxnSp>
        <p:nvCxnSpPr>
          <p:cNvPr id="81" name="直接连接符 80"/>
          <p:cNvCxnSpPr/>
          <p:nvPr/>
        </p:nvCxnSpPr>
        <p:spPr>
          <a:xfrm flipV="1">
            <a:off x="5643538" y="2069419"/>
            <a:ext cx="642942" cy="357190"/>
          </a:xfrm>
          <a:prstGeom prst="line">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6143604" y="1883623"/>
            <a:ext cx="857256" cy="369332"/>
          </a:xfrm>
          <a:prstGeom prst="rect">
            <a:avLst/>
          </a:prstGeom>
          <a:noFill/>
        </p:spPr>
        <p:txBody>
          <a:bodyPr wrap="square" rtlCol="0">
            <a:spAutoFit/>
          </a:bodyPr>
          <a:lstStyle/>
          <a:p>
            <a:r>
              <a:rPr kumimoji="1" lang="en-US" altLang="zh-CN" sz="1800" i="1" err="1" smtClean="0">
                <a:latin typeface="Consolas" pitchFamily="49" charset="0"/>
                <a:cs typeface="Consolas" pitchFamily="49" charset="0"/>
              </a:rPr>
              <a:t>i</a:t>
            </a:r>
            <a:r>
              <a:rPr kumimoji="1" lang="en-US" altLang="zh-CN" sz="1800" err="1" smtClean="0">
                <a:latin typeface="宋体" pitchFamily="2" charset="-122"/>
                <a:ea typeface="宋体" pitchFamily="2" charset="-122"/>
                <a:cs typeface="Consolas" pitchFamily="49" charset="0"/>
              </a:rPr>
              <a:t>≤</a:t>
            </a:r>
            <a:r>
              <a:rPr kumimoji="1" lang="en-US" altLang="zh-CN" sz="1800" i="1" err="1" smtClean="0">
                <a:latin typeface="Consolas" pitchFamily="49" charset="0"/>
                <a:ea typeface="楷体" pitchFamily="49" charset="-122"/>
                <a:cs typeface="Consolas" pitchFamily="49" charset="0"/>
              </a:rPr>
              <a:t>j</a:t>
            </a:r>
            <a:endParaRPr lang="zh-CN" altLang="en-US" sz="1800">
              <a:latin typeface="Consolas" pitchFamily="49" charset="0"/>
              <a:cs typeface="Consolas" pitchFamily="49" charset="0"/>
            </a:endParaRPr>
          </a:p>
        </p:txBody>
      </p:sp>
      <p:grpSp>
        <p:nvGrpSpPr>
          <p:cNvPr id="4" name="组合 7"/>
          <p:cNvGrpSpPr/>
          <p:nvPr/>
        </p:nvGrpSpPr>
        <p:grpSpPr>
          <a:xfrm>
            <a:off x="692765" y="428604"/>
            <a:ext cx="807401" cy="785817"/>
            <a:chOff x="535940" y="314960"/>
            <a:chExt cx="1021715" cy="1021715"/>
          </a:xfrm>
        </p:grpSpPr>
        <p:grpSp>
          <p:nvGrpSpPr>
            <p:cNvPr id="5" name="组合 24"/>
            <p:cNvGrpSpPr/>
            <p:nvPr/>
          </p:nvGrpSpPr>
          <p:grpSpPr>
            <a:xfrm>
              <a:off x="535940" y="314960"/>
              <a:ext cx="1021715" cy="1021715"/>
              <a:chOff x="304800" y="673100"/>
              <a:chExt cx="4000500" cy="4000500"/>
            </a:xfrm>
            <a:effectLst>
              <a:outerShdw blurRad="444500" dist="254000" dir="8100000" algn="tr" rotWithShape="0">
                <a:prstClr val="black">
                  <a:alpha val="50000"/>
                </a:prstClr>
              </a:outerShdw>
            </a:effectLst>
          </p:grpSpPr>
          <p:sp>
            <p:nvSpPr>
              <p:cNvPr id="85" name="同心圆 8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a:endParaRPr lang="zh-CN" altLang="en-US" sz="2400">
                  <a:solidFill>
                    <a:srgbClr val="080808"/>
                  </a:solidFill>
                  <a:latin typeface="Consolas" pitchFamily="49" charset="0"/>
                  <a:ea typeface="微软雅黑" panose="020B0503020204020204" charset="-122"/>
                  <a:cs typeface="Consolas" pitchFamily="49" charset="0"/>
                </a:endParaRPr>
              </a:p>
            </p:txBody>
          </p:sp>
          <p:sp>
            <p:nvSpPr>
              <p:cNvPr id="86" name="椭圆 8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a:endParaRPr lang="zh-CN" altLang="en-US" sz="2400">
                  <a:solidFill>
                    <a:srgbClr val="080808"/>
                  </a:solidFill>
                  <a:latin typeface="Consolas" pitchFamily="49" charset="0"/>
                  <a:ea typeface="微软雅黑" panose="020B0503020204020204" charset="-122"/>
                  <a:cs typeface="Consolas" pitchFamily="49" charset="0"/>
                </a:endParaRPr>
              </a:p>
            </p:txBody>
          </p:sp>
        </p:grpSp>
        <p:sp>
          <p:nvSpPr>
            <p:cNvPr id="84" name="TextBox 13"/>
            <p:cNvSpPr txBox="1"/>
            <p:nvPr/>
          </p:nvSpPr>
          <p:spPr>
            <a:xfrm>
              <a:off x="817777" y="555363"/>
              <a:ext cx="537845" cy="560237"/>
            </a:xfrm>
            <a:prstGeom prst="rect">
              <a:avLst/>
            </a:prstGeom>
            <a:noFill/>
          </p:spPr>
          <p:txBody>
            <a:bodyPr wrap="square" lIns="0" tIns="0" rIns="0" bIns="0" rtlCol="0">
              <a:spAutoFit/>
            </a:bodyPr>
            <a:lstStyle/>
            <a:p>
              <a:pPr algn="ctr"/>
              <a:r>
                <a:rPr lang="en-US" altLang="zh-CN" sz="2800" dirty="0" smtClean="0">
                  <a:solidFill>
                    <a:srgbClr val="C00002"/>
                  </a:solidFill>
                  <a:latin typeface="Consolas" pitchFamily="49" charset="0"/>
                  <a:ea typeface="微软雅黑" panose="020B0503020204020204" charset="-122"/>
                  <a:cs typeface="Consolas" pitchFamily="49" charset="0"/>
                </a:rPr>
                <a:t>2</a:t>
              </a:r>
              <a:endParaRPr lang="en-US" altLang="zh-CN" sz="2800" b="1" dirty="0" smtClean="0">
                <a:solidFill>
                  <a:srgbClr val="C00002"/>
                </a:solidFill>
                <a:latin typeface="Consolas" pitchFamily="49" charset="0"/>
                <a:ea typeface="微软雅黑" panose="020B0503020204020204" charset="-122"/>
                <a:cs typeface="Consolas" pitchFamily="49" charset="0"/>
              </a:endParaRPr>
            </a:p>
          </p:txBody>
        </p:sp>
      </p:grpSp>
      <p:grpSp>
        <p:nvGrpSpPr>
          <p:cNvPr id="6" name="组合 61"/>
          <p:cNvGrpSpPr/>
          <p:nvPr/>
        </p:nvGrpSpPr>
        <p:grpSpPr>
          <a:xfrm>
            <a:off x="3357554" y="5702316"/>
            <a:ext cx="571504" cy="727080"/>
            <a:chOff x="3357554" y="5702316"/>
            <a:chExt cx="571504" cy="727080"/>
          </a:xfrm>
        </p:grpSpPr>
        <p:sp>
          <p:nvSpPr>
            <p:cNvPr id="58" name="TextBox 57"/>
            <p:cNvSpPr txBox="1"/>
            <p:nvPr/>
          </p:nvSpPr>
          <p:spPr>
            <a:xfrm>
              <a:off x="3357554" y="6029286"/>
              <a:ext cx="571504" cy="400110"/>
            </a:xfrm>
            <a:prstGeom prst="rect">
              <a:avLst/>
            </a:prstGeom>
            <a:noFill/>
          </p:spPr>
          <p:txBody>
            <a:bodyPr wrap="square" rtlCol="0">
              <a:spAutoFit/>
            </a:bodyPr>
            <a:lstStyle/>
            <a:p>
              <a:r>
                <a:rPr lang="en-US" altLang="zh-CN" sz="2000" i="1" err="1" smtClean="0">
                  <a:solidFill>
                    <a:srgbClr val="FF0000"/>
                  </a:solidFill>
                  <a:latin typeface="Consolas" pitchFamily="49" charset="0"/>
                  <a:cs typeface="Consolas" pitchFamily="49" charset="0"/>
                </a:rPr>
                <a:t>b</a:t>
              </a:r>
              <a:r>
                <a:rPr lang="en-US" altLang="zh-CN" sz="2000" i="1" baseline="-25000" err="1" smtClean="0">
                  <a:solidFill>
                    <a:srgbClr val="FF0000"/>
                  </a:solidFill>
                  <a:latin typeface="Consolas" pitchFamily="49" charset="0"/>
                  <a:cs typeface="Consolas" pitchFamily="49" charset="0"/>
                </a:rPr>
                <a:t>k</a:t>
              </a:r>
              <a:endParaRPr lang="zh-CN" altLang="en-US" sz="2000" i="1" baseline="-25000">
                <a:solidFill>
                  <a:srgbClr val="FF0000"/>
                </a:solidFill>
                <a:latin typeface="Consolas" pitchFamily="49" charset="0"/>
                <a:cs typeface="Consolas" pitchFamily="49" charset="0"/>
              </a:endParaRPr>
            </a:p>
          </p:txBody>
        </p:sp>
        <p:cxnSp>
          <p:nvCxnSpPr>
            <p:cNvPr id="60" name="直接箭头连接符 59"/>
            <p:cNvCxnSpPr/>
            <p:nvPr/>
          </p:nvCxnSpPr>
          <p:spPr>
            <a:xfrm rot="5400000">
              <a:off x="3444073" y="5880117"/>
              <a:ext cx="357190" cy="1588"/>
            </a:xfrm>
            <a:prstGeom prst="straightConnector1">
              <a:avLst/>
            </a:prstGeom>
            <a:ln w="28575">
              <a:solidFill>
                <a:srgbClr val="FF00FF"/>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62" name="灯片编号占位符 61"/>
          <p:cNvSpPr>
            <a:spLocks noGrp="1"/>
          </p:cNvSpPr>
          <p:nvPr>
            <p:ph type="sldNum" sz="quarter" idx="12"/>
          </p:nvPr>
        </p:nvSpPr>
        <p:spPr/>
        <p:txBody>
          <a:bodyPr/>
          <a:lstStyle/>
          <a:p>
            <a:fld id="{0B959BAE-FEC3-4F92-8031-993DEB8AE092}" type="slidenum">
              <a:rPr lang="en-US" altLang="zh-CN" smtClean="0"/>
              <a:pPr/>
              <a:t>21</a:t>
            </a:fld>
            <a:r>
              <a:rPr lang="en-US" altLang="zh-CN" smtClean="0"/>
              <a:t>/82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7"/>
          <p:cNvGrpSpPr/>
          <p:nvPr/>
        </p:nvGrpSpPr>
        <p:grpSpPr>
          <a:xfrm>
            <a:off x="3071802" y="259415"/>
            <a:ext cx="2857520" cy="1752612"/>
            <a:chOff x="3214676" y="2214554"/>
            <a:chExt cx="2837975" cy="1752612"/>
          </a:xfrm>
        </p:grpSpPr>
        <p:cxnSp>
          <p:nvCxnSpPr>
            <p:cNvPr id="39" name="直接连接符 38"/>
            <p:cNvCxnSpPr/>
            <p:nvPr/>
          </p:nvCxnSpPr>
          <p:spPr>
            <a:xfrm rot="5400000">
              <a:off x="2358214" y="3071016"/>
              <a:ext cx="1714512"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3216264" y="2227254"/>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3214676" y="3924304"/>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359140" y="2258590"/>
              <a:ext cx="714379" cy="307777"/>
            </a:xfrm>
            <a:prstGeom prst="rect">
              <a:avLst/>
            </a:prstGeom>
            <a:noFill/>
          </p:spPr>
          <p:txBody>
            <a:bodyPr wrap="square" lIns="0" tIns="0" rIns="0" bIns="0" rtlCol="0">
              <a:spAutoFit/>
            </a:bodyPr>
            <a:lstStyle/>
            <a:p>
              <a:r>
                <a:rPr lang="en-US" altLang="zh-CN" sz="2000" i="1" err="1" smtClean="0">
                  <a:latin typeface="Consolas" pitchFamily="49" charset="0"/>
                  <a:cs typeface="Consolas" pitchFamily="49" charset="0"/>
                </a:rPr>
                <a:t>a</a:t>
              </a:r>
              <a:r>
                <a:rPr lang="en-US" altLang="zh-CN" sz="2000" baseline="-25000" err="1" smtClean="0">
                  <a:latin typeface="Consolas" pitchFamily="49" charset="0"/>
                  <a:cs typeface="Consolas" pitchFamily="49" charset="0"/>
                </a:rPr>
                <a:t>0,0</a:t>
              </a:r>
              <a:endParaRPr lang="zh-CN" altLang="en-US" sz="2000" baseline="-25000">
                <a:latin typeface="Consolas" pitchFamily="49" charset="0"/>
                <a:cs typeface="Consolas" pitchFamily="49" charset="0"/>
              </a:endParaRPr>
            </a:p>
          </p:txBody>
        </p:sp>
        <p:sp>
          <p:nvSpPr>
            <p:cNvPr id="43" name="TextBox 42"/>
            <p:cNvSpPr txBox="1"/>
            <p:nvPr/>
          </p:nvSpPr>
          <p:spPr>
            <a:xfrm>
              <a:off x="4002081" y="2258590"/>
              <a:ext cx="714379" cy="307777"/>
            </a:xfrm>
            <a:prstGeom prst="rect">
              <a:avLst/>
            </a:prstGeom>
            <a:noFill/>
          </p:spPr>
          <p:txBody>
            <a:bodyPr wrap="square" lIns="0" tIns="0" rIns="0" bIns="0" rtlCol="0">
              <a:spAutoFit/>
            </a:bodyPr>
            <a:lstStyle/>
            <a:p>
              <a:r>
                <a:rPr lang="en-US" altLang="zh-CN" sz="2000" i="1" err="1" smtClean="0">
                  <a:latin typeface="Consolas" pitchFamily="49" charset="0"/>
                  <a:cs typeface="Consolas" pitchFamily="49" charset="0"/>
                </a:rPr>
                <a:t>a</a:t>
              </a:r>
              <a:r>
                <a:rPr lang="en-US" altLang="zh-CN" sz="2000" baseline="-25000" err="1" smtClean="0">
                  <a:latin typeface="Consolas" pitchFamily="49" charset="0"/>
                  <a:cs typeface="Consolas" pitchFamily="49" charset="0"/>
                </a:rPr>
                <a:t>0,1</a:t>
              </a:r>
              <a:endParaRPr lang="zh-CN" altLang="en-US" sz="2000" baseline="-25000">
                <a:latin typeface="Consolas" pitchFamily="49" charset="0"/>
                <a:cs typeface="Consolas" pitchFamily="49" charset="0"/>
              </a:endParaRPr>
            </a:p>
          </p:txBody>
        </p:sp>
        <p:sp>
          <p:nvSpPr>
            <p:cNvPr id="44" name="TextBox 43"/>
            <p:cNvSpPr txBox="1"/>
            <p:nvPr/>
          </p:nvSpPr>
          <p:spPr>
            <a:xfrm>
              <a:off x="5216526" y="2258590"/>
              <a:ext cx="714379" cy="307777"/>
            </a:xfrm>
            <a:prstGeom prst="rect">
              <a:avLst/>
            </a:prstGeom>
            <a:noFill/>
          </p:spPr>
          <p:txBody>
            <a:bodyPr wrap="square" lIns="0" tIns="0" rIns="0" bIns="0" rtlCol="0">
              <a:spAutoFit/>
            </a:bodyPr>
            <a:lstStyle/>
            <a:p>
              <a:r>
                <a:rPr lang="en-US" altLang="zh-CN" sz="2000" i="1" err="1" smtClean="0">
                  <a:latin typeface="Consolas" pitchFamily="49" charset="0"/>
                  <a:cs typeface="Consolas" pitchFamily="49" charset="0"/>
                </a:rPr>
                <a:t>a</a:t>
              </a:r>
              <a:r>
                <a:rPr lang="en-US" altLang="zh-CN" sz="2000" baseline="-25000" err="1" smtClean="0">
                  <a:latin typeface="Consolas" pitchFamily="49" charset="0"/>
                  <a:cs typeface="Consolas" pitchFamily="49" charset="0"/>
                </a:rPr>
                <a:t>0,</a:t>
              </a:r>
              <a:r>
                <a:rPr lang="en-US" altLang="zh-CN" sz="2000" i="1" baseline="-25000" err="1" smtClean="0">
                  <a:latin typeface="Consolas" pitchFamily="49" charset="0"/>
                  <a:cs typeface="Consolas" pitchFamily="49" charset="0"/>
                </a:rPr>
                <a:t>n</a:t>
              </a:r>
              <a:r>
                <a:rPr lang="en-US" altLang="zh-CN" sz="2000" baseline="-25000" smtClean="0">
                  <a:latin typeface="Consolas" pitchFamily="49" charset="0"/>
                  <a:cs typeface="Consolas" pitchFamily="49" charset="0"/>
                </a:rPr>
                <a:t>-1</a:t>
              </a:r>
              <a:endParaRPr lang="zh-CN" altLang="en-US" sz="2000" baseline="-25000">
                <a:latin typeface="Consolas" pitchFamily="49" charset="0"/>
                <a:cs typeface="Consolas" pitchFamily="49" charset="0"/>
              </a:endParaRPr>
            </a:p>
          </p:txBody>
        </p:sp>
        <p:sp>
          <p:nvSpPr>
            <p:cNvPr id="45" name="TextBox 44"/>
            <p:cNvSpPr txBox="1"/>
            <p:nvPr/>
          </p:nvSpPr>
          <p:spPr>
            <a:xfrm>
              <a:off x="4645023" y="2239954"/>
              <a:ext cx="571504" cy="307777"/>
            </a:xfrm>
            <a:prstGeom prst="rect">
              <a:avLst/>
            </a:prstGeom>
            <a:noFill/>
          </p:spPr>
          <p:txBody>
            <a:bodyPr wrap="square" lIns="0" tIns="0" rIns="0" bIns="0" rtlCol="0">
              <a:spAutoFit/>
            </a:bodyPr>
            <a:lstStyle/>
            <a:p>
              <a:r>
                <a:rPr lang="en-US" altLang="zh-CN" sz="2000" i="1" smtClean="0">
                  <a:latin typeface="Consolas" pitchFamily="49" charset="0"/>
                  <a:ea typeface="+mn-ea"/>
                  <a:cs typeface="Consolas" pitchFamily="49" charset="0"/>
                  <a:sym typeface="Symbol"/>
                </a:rPr>
                <a:t></a:t>
              </a:r>
              <a:endParaRPr lang="zh-CN" altLang="en-US" sz="2000" baseline="-25000">
                <a:latin typeface="Consolas" pitchFamily="49" charset="0"/>
                <a:ea typeface="+mn-ea"/>
                <a:cs typeface="Consolas" pitchFamily="49" charset="0"/>
              </a:endParaRPr>
            </a:p>
          </p:txBody>
        </p:sp>
        <p:sp>
          <p:nvSpPr>
            <p:cNvPr id="46" name="TextBox 45"/>
            <p:cNvSpPr txBox="1"/>
            <p:nvPr/>
          </p:nvSpPr>
          <p:spPr>
            <a:xfrm>
              <a:off x="3359140" y="2687218"/>
              <a:ext cx="714379" cy="307777"/>
            </a:xfrm>
            <a:prstGeom prst="rect">
              <a:avLst/>
            </a:prstGeom>
            <a:noFill/>
          </p:spPr>
          <p:txBody>
            <a:bodyPr wrap="square" lIns="0" tIns="0" rIns="0" bIns="0" rtlCol="0">
              <a:spAutoFit/>
            </a:bodyPr>
            <a:lstStyle/>
            <a:p>
              <a:r>
                <a:rPr lang="en-US" altLang="zh-CN" sz="2000" i="1" err="1" smtClean="0">
                  <a:latin typeface="Consolas" pitchFamily="49" charset="0"/>
                  <a:cs typeface="Consolas" pitchFamily="49" charset="0"/>
                </a:rPr>
                <a:t>a</a:t>
              </a:r>
              <a:r>
                <a:rPr lang="en-US" altLang="zh-CN" sz="2000" baseline="-25000" err="1" smtClean="0">
                  <a:latin typeface="Consolas" pitchFamily="49" charset="0"/>
                  <a:cs typeface="Consolas" pitchFamily="49" charset="0"/>
                </a:rPr>
                <a:t>1,0</a:t>
              </a:r>
              <a:endParaRPr lang="zh-CN" altLang="en-US" sz="2000" baseline="-25000">
                <a:latin typeface="Consolas" pitchFamily="49" charset="0"/>
                <a:cs typeface="Consolas" pitchFamily="49" charset="0"/>
              </a:endParaRPr>
            </a:p>
          </p:txBody>
        </p:sp>
        <p:sp>
          <p:nvSpPr>
            <p:cNvPr id="47" name="TextBox 46"/>
            <p:cNvSpPr txBox="1"/>
            <p:nvPr/>
          </p:nvSpPr>
          <p:spPr>
            <a:xfrm>
              <a:off x="4002081" y="2687218"/>
              <a:ext cx="714379" cy="307777"/>
            </a:xfrm>
            <a:prstGeom prst="rect">
              <a:avLst/>
            </a:prstGeom>
            <a:noFill/>
          </p:spPr>
          <p:txBody>
            <a:bodyPr wrap="square" lIns="0" tIns="0" rIns="0" bIns="0" rtlCol="0">
              <a:spAutoFit/>
            </a:bodyPr>
            <a:lstStyle/>
            <a:p>
              <a:r>
                <a:rPr lang="en-US" altLang="zh-CN" sz="2000" i="1" err="1" smtClean="0">
                  <a:latin typeface="Consolas" pitchFamily="49" charset="0"/>
                  <a:cs typeface="Consolas" pitchFamily="49" charset="0"/>
                </a:rPr>
                <a:t>a</a:t>
              </a:r>
              <a:r>
                <a:rPr lang="en-US" altLang="zh-CN" sz="2000" baseline="-25000" err="1" smtClean="0">
                  <a:latin typeface="Consolas" pitchFamily="49" charset="0"/>
                  <a:cs typeface="Consolas" pitchFamily="49" charset="0"/>
                </a:rPr>
                <a:t>1,1</a:t>
              </a:r>
              <a:endParaRPr lang="zh-CN" altLang="en-US" sz="2000" baseline="-25000">
                <a:latin typeface="Consolas" pitchFamily="49" charset="0"/>
                <a:cs typeface="Consolas" pitchFamily="49" charset="0"/>
              </a:endParaRPr>
            </a:p>
          </p:txBody>
        </p:sp>
        <p:sp>
          <p:nvSpPr>
            <p:cNvPr id="48" name="TextBox 47"/>
            <p:cNvSpPr txBox="1"/>
            <p:nvPr/>
          </p:nvSpPr>
          <p:spPr>
            <a:xfrm>
              <a:off x="5216526" y="2687218"/>
              <a:ext cx="714379" cy="307777"/>
            </a:xfrm>
            <a:prstGeom prst="rect">
              <a:avLst/>
            </a:prstGeom>
            <a:noFill/>
          </p:spPr>
          <p:txBody>
            <a:bodyPr wrap="square" lIns="0" tIns="0" rIns="0" bIns="0" rtlCol="0">
              <a:spAutoFit/>
            </a:bodyPr>
            <a:lstStyle/>
            <a:p>
              <a:r>
                <a:rPr lang="en-US" altLang="zh-CN" sz="2000" i="1" err="1" smtClean="0">
                  <a:latin typeface="Consolas" pitchFamily="49" charset="0"/>
                  <a:cs typeface="Consolas" pitchFamily="49" charset="0"/>
                </a:rPr>
                <a:t>a</a:t>
              </a:r>
              <a:r>
                <a:rPr lang="en-US" altLang="zh-CN" sz="2000" baseline="-25000" err="1" smtClean="0">
                  <a:latin typeface="Consolas" pitchFamily="49" charset="0"/>
                  <a:cs typeface="Consolas" pitchFamily="49" charset="0"/>
                </a:rPr>
                <a:t>1,</a:t>
              </a:r>
              <a:r>
                <a:rPr lang="en-US" altLang="zh-CN" sz="2000" i="1" baseline="-25000" err="1" smtClean="0">
                  <a:latin typeface="Consolas" pitchFamily="49" charset="0"/>
                  <a:cs typeface="Consolas" pitchFamily="49" charset="0"/>
                </a:rPr>
                <a:t>n</a:t>
              </a:r>
              <a:r>
                <a:rPr lang="en-US" altLang="zh-CN" sz="2000" baseline="-25000" smtClean="0">
                  <a:latin typeface="Consolas" pitchFamily="49" charset="0"/>
                  <a:cs typeface="Consolas" pitchFamily="49" charset="0"/>
                </a:rPr>
                <a:t>-1</a:t>
              </a:r>
              <a:endParaRPr lang="zh-CN" altLang="en-US" sz="2000" baseline="-25000">
                <a:latin typeface="Consolas" pitchFamily="49" charset="0"/>
                <a:cs typeface="Consolas" pitchFamily="49" charset="0"/>
              </a:endParaRPr>
            </a:p>
          </p:txBody>
        </p:sp>
        <p:sp>
          <p:nvSpPr>
            <p:cNvPr id="49" name="TextBox 48"/>
            <p:cNvSpPr txBox="1"/>
            <p:nvPr/>
          </p:nvSpPr>
          <p:spPr>
            <a:xfrm>
              <a:off x="4645023" y="2668582"/>
              <a:ext cx="571504" cy="307777"/>
            </a:xfrm>
            <a:prstGeom prst="rect">
              <a:avLst/>
            </a:prstGeom>
            <a:noFill/>
          </p:spPr>
          <p:txBody>
            <a:bodyPr wrap="square" lIns="0" tIns="0" rIns="0" bIns="0" rtlCol="0">
              <a:spAutoFit/>
            </a:bodyPr>
            <a:lstStyle/>
            <a:p>
              <a:r>
                <a:rPr lang="en-US" altLang="zh-CN" sz="2000" i="1" smtClean="0">
                  <a:latin typeface="Consolas" pitchFamily="49" charset="0"/>
                  <a:ea typeface="+mn-ea"/>
                  <a:cs typeface="Consolas" pitchFamily="49" charset="0"/>
                  <a:sym typeface="Symbol"/>
                </a:rPr>
                <a:t></a:t>
              </a:r>
              <a:endParaRPr lang="zh-CN" altLang="en-US" sz="2000" baseline="-25000">
                <a:latin typeface="Consolas" pitchFamily="49" charset="0"/>
                <a:ea typeface="+mn-ea"/>
                <a:cs typeface="Consolas" pitchFamily="49" charset="0"/>
              </a:endParaRPr>
            </a:p>
          </p:txBody>
        </p:sp>
        <p:sp>
          <p:nvSpPr>
            <p:cNvPr id="50" name="TextBox 49"/>
            <p:cNvSpPr txBox="1"/>
            <p:nvPr/>
          </p:nvSpPr>
          <p:spPr>
            <a:xfrm>
              <a:off x="3359140" y="3549236"/>
              <a:ext cx="714379" cy="307777"/>
            </a:xfrm>
            <a:prstGeom prst="rect">
              <a:avLst/>
            </a:prstGeom>
            <a:noFill/>
          </p:spPr>
          <p:txBody>
            <a:bodyPr wrap="square" lIns="0" tIns="0" rIns="0" bIns="0" rtlCol="0">
              <a:spAutoFit/>
            </a:bodyPr>
            <a:lstStyle/>
            <a:p>
              <a:r>
                <a:rPr lang="en-US" altLang="zh-CN" sz="2000" i="1" smtClean="0">
                  <a:latin typeface="Consolas" pitchFamily="49" charset="0"/>
                  <a:cs typeface="Consolas" pitchFamily="49" charset="0"/>
                </a:rPr>
                <a:t>a</a:t>
              </a:r>
              <a:r>
                <a:rPr lang="en-US" altLang="zh-CN" sz="2000" i="1" baseline="-25000" smtClean="0">
                  <a:latin typeface="Consolas" pitchFamily="49" charset="0"/>
                  <a:cs typeface="Consolas" pitchFamily="49" charset="0"/>
                </a:rPr>
                <a:t>n</a:t>
              </a:r>
              <a:r>
                <a:rPr lang="en-US" altLang="zh-CN" sz="2000" baseline="-25000" smtClean="0">
                  <a:latin typeface="Consolas" pitchFamily="49" charset="0"/>
                  <a:cs typeface="Consolas" pitchFamily="49" charset="0"/>
                </a:rPr>
                <a:t>-1,0</a:t>
              </a:r>
              <a:endParaRPr lang="zh-CN" altLang="en-US" sz="2000" baseline="-25000">
                <a:latin typeface="Consolas" pitchFamily="49" charset="0"/>
                <a:cs typeface="Consolas" pitchFamily="49" charset="0"/>
              </a:endParaRPr>
            </a:p>
          </p:txBody>
        </p:sp>
        <p:sp>
          <p:nvSpPr>
            <p:cNvPr id="51" name="TextBox 50"/>
            <p:cNvSpPr txBox="1"/>
            <p:nvPr/>
          </p:nvSpPr>
          <p:spPr>
            <a:xfrm>
              <a:off x="4002081" y="3549236"/>
              <a:ext cx="714379" cy="307777"/>
            </a:xfrm>
            <a:prstGeom prst="rect">
              <a:avLst/>
            </a:prstGeom>
            <a:noFill/>
          </p:spPr>
          <p:txBody>
            <a:bodyPr wrap="square" lIns="0" tIns="0" rIns="0" bIns="0" rtlCol="0">
              <a:spAutoFit/>
            </a:bodyPr>
            <a:lstStyle/>
            <a:p>
              <a:r>
                <a:rPr lang="en-US" altLang="zh-CN" sz="2000" i="1" smtClean="0">
                  <a:latin typeface="Consolas" pitchFamily="49" charset="0"/>
                  <a:cs typeface="Consolas" pitchFamily="49" charset="0"/>
                </a:rPr>
                <a:t>a</a:t>
              </a:r>
              <a:r>
                <a:rPr lang="en-US" altLang="zh-CN" sz="2000" i="1" baseline="-25000" smtClean="0">
                  <a:latin typeface="Consolas" pitchFamily="49" charset="0"/>
                  <a:cs typeface="Consolas" pitchFamily="49" charset="0"/>
                </a:rPr>
                <a:t>n</a:t>
              </a:r>
              <a:r>
                <a:rPr lang="en-US" altLang="zh-CN" sz="2000" baseline="-25000" smtClean="0">
                  <a:latin typeface="Consolas" pitchFamily="49" charset="0"/>
                  <a:cs typeface="Consolas" pitchFamily="49" charset="0"/>
                </a:rPr>
                <a:t>-1,1</a:t>
              </a:r>
              <a:endParaRPr lang="zh-CN" altLang="en-US" sz="2000" baseline="-25000">
                <a:latin typeface="Consolas" pitchFamily="49" charset="0"/>
                <a:cs typeface="Consolas" pitchFamily="49" charset="0"/>
              </a:endParaRPr>
            </a:p>
          </p:txBody>
        </p:sp>
        <p:sp>
          <p:nvSpPr>
            <p:cNvPr id="52" name="TextBox 51"/>
            <p:cNvSpPr txBox="1"/>
            <p:nvPr/>
          </p:nvSpPr>
          <p:spPr>
            <a:xfrm>
              <a:off x="5168132" y="3549236"/>
              <a:ext cx="871546" cy="307777"/>
            </a:xfrm>
            <a:prstGeom prst="rect">
              <a:avLst/>
            </a:prstGeom>
            <a:noFill/>
          </p:spPr>
          <p:txBody>
            <a:bodyPr wrap="square" lIns="0" tIns="0" rIns="0" bIns="0" rtlCol="0">
              <a:spAutoFit/>
            </a:bodyPr>
            <a:lstStyle/>
            <a:p>
              <a:r>
                <a:rPr lang="en-US" altLang="zh-CN" sz="2000" i="1" smtClean="0">
                  <a:latin typeface="Consolas" pitchFamily="49" charset="0"/>
                  <a:cs typeface="Consolas" pitchFamily="49" charset="0"/>
                </a:rPr>
                <a:t>a</a:t>
              </a:r>
              <a:r>
                <a:rPr lang="en-US" altLang="zh-CN" sz="2000" i="1" baseline="-25000" smtClean="0">
                  <a:latin typeface="Consolas" pitchFamily="49" charset="0"/>
                  <a:cs typeface="Consolas" pitchFamily="49" charset="0"/>
                </a:rPr>
                <a:t>n</a:t>
              </a:r>
              <a:r>
                <a:rPr lang="en-US" altLang="zh-CN" sz="2000" baseline="-25000" smtClean="0">
                  <a:latin typeface="Consolas" pitchFamily="49" charset="0"/>
                  <a:cs typeface="Consolas" pitchFamily="49" charset="0"/>
                </a:rPr>
                <a:t>-</a:t>
              </a:r>
              <a:r>
                <a:rPr lang="en-US" altLang="zh-CN" sz="2000" baseline="-25000" err="1" smtClean="0">
                  <a:latin typeface="Consolas" pitchFamily="49" charset="0"/>
                  <a:cs typeface="Consolas" pitchFamily="49" charset="0"/>
                </a:rPr>
                <a:t>1,</a:t>
              </a:r>
              <a:r>
                <a:rPr lang="en-US" altLang="zh-CN" sz="2000" i="1" baseline="-25000" err="1" smtClean="0">
                  <a:latin typeface="Consolas" pitchFamily="49" charset="0"/>
                  <a:cs typeface="Consolas" pitchFamily="49" charset="0"/>
                </a:rPr>
                <a:t>n</a:t>
              </a:r>
              <a:r>
                <a:rPr lang="en-US" altLang="zh-CN" sz="2000" baseline="-25000" smtClean="0">
                  <a:latin typeface="Consolas" pitchFamily="49" charset="0"/>
                  <a:cs typeface="Consolas" pitchFamily="49" charset="0"/>
                </a:rPr>
                <a:t>-1</a:t>
              </a:r>
              <a:endParaRPr lang="zh-CN" altLang="en-US" sz="2000" baseline="-25000">
                <a:latin typeface="Consolas" pitchFamily="49" charset="0"/>
                <a:cs typeface="Consolas" pitchFamily="49" charset="0"/>
              </a:endParaRPr>
            </a:p>
          </p:txBody>
        </p:sp>
        <p:sp>
          <p:nvSpPr>
            <p:cNvPr id="53" name="TextBox 52"/>
            <p:cNvSpPr txBox="1"/>
            <p:nvPr/>
          </p:nvSpPr>
          <p:spPr>
            <a:xfrm>
              <a:off x="4645023" y="3530600"/>
              <a:ext cx="571504" cy="307777"/>
            </a:xfrm>
            <a:prstGeom prst="rect">
              <a:avLst/>
            </a:prstGeom>
            <a:noFill/>
          </p:spPr>
          <p:txBody>
            <a:bodyPr wrap="square" lIns="0" tIns="0" rIns="0" bIns="0" rtlCol="0">
              <a:spAutoFit/>
            </a:bodyPr>
            <a:lstStyle/>
            <a:p>
              <a:r>
                <a:rPr lang="en-US" altLang="zh-CN" sz="2000" i="1" smtClean="0">
                  <a:latin typeface="Consolas" pitchFamily="49" charset="0"/>
                  <a:ea typeface="+mn-ea"/>
                  <a:cs typeface="Consolas" pitchFamily="49" charset="0"/>
                  <a:sym typeface="Symbol"/>
                </a:rPr>
                <a:t></a:t>
              </a:r>
              <a:endParaRPr lang="zh-CN" altLang="en-US" sz="2000" baseline="-25000">
                <a:latin typeface="Consolas" pitchFamily="49" charset="0"/>
                <a:ea typeface="+mn-ea"/>
                <a:cs typeface="Consolas" pitchFamily="49" charset="0"/>
              </a:endParaRPr>
            </a:p>
          </p:txBody>
        </p:sp>
        <p:cxnSp>
          <p:nvCxnSpPr>
            <p:cNvPr id="54" name="直接连接符 53"/>
            <p:cNvCxnSpPr/>
            <p:nvPr/>
          </p:nvCxnSpPr>
          <p:spPr>
            <a:xfrm rot="5400000">
              <a:off x="5180777" y="3109116"/>
              <a:ext cx="1714512"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5908651" y="2265354"/>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5907061" y="3962404"/>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3502018" y="3097210"/>
              <a:ext cx="571504" cy="307777"/>
            </a:xfrm>
            <a:prstGeom prst="rect">
              <a:avLst/>
            </a:prstGeom>
            <a:noFill/>
          </p:spPr>
          <p:txBody>
            <a:bodyPr wrap="square" lIns="0" tIns="0" rIns="0" bIns="0" rtlCol="0">
              <a:spAutoFit/>
            </a:bodyPr>
            <a:lstStyle/>
            <a:p>
              <a:r>
                <a:rPr lang="en-US" altLang="zh-CN" sz="2000" i="1" smtClean="0">
                  <a:latin typeface="Consolas" pitchFamily="49" charset="0"/>
                  <a:ea typeface="+mn-ea"/>
                  <a:cs typeface="Consolas" pitchFamily="49" charset="0"/>
                  <a:sym typeface="Symbol"/>
                </a:rPr>
                <a:t></a:t>
              </a:r>
              <a:endParaRPr lang="zh-CN" altLang="en-US" sz="2000" baseline="-25000">
                <a:latin typeface="Consolas" pitchFamily="49" charset="0"/>
                <a:ea typeface="+mn-ea"/>
                <a:cs typeface="Consolas" pitchFamily="49" charset="0"/>
              </a:endParaRPr>
            </a:p>
          </p:txBody>
        </p:sp>
      </p:grpSp>
      <p:sp>
        <p:nvSpPr>
          <p:cNvPr id="23" name="TextBox 22"/>
          <p:cNvSpPr txBox="1"/>
          <p:nvPr/>
        </p:nvSpPr>
        <p:spPr>
          <a:xfrm>
            <a:off x="71438" y="2214554"/>
            <a:ext cx="9072562" cy="369332"/>
          </a:xfrm>
          <a:prstGeom prst="rect">
            <a:avLst/>
          </a:prstGeom>
          <a:noFill/>
        </p:spPr>
        <p:txBody>
          <a:bodyPr wrap="square" rtlCol="0">
            <a:spAutoFit/>
          </a:bodyPr>
          <a:lstStyle/>
          <a:p>
            <a:pPr algn="l"/>
            <a:r>
              <a:rPr lang="zh-CN" altLang="en-US" sz="1800" smtClean="0">
                <a:latin typeface="Consolas" pitchFamily="49" charset="0"/>
                <a:cs typeface="Consolas" pitchFamily="49" charset="0"/>
              </a:rPr>
              <a:t>（</a:t>
            </a:r>
            <a:r>
              <a:rPr lang="en-US" altLang="zh-CN" sz="1800" i="1" smtClean="0">
                <a:latin typeface="Consolas" pitchFamily="49" charset="0"/>
                <a:cs typeface="Consolas" pitchFamily="49" charset="0"/>
              </a:rPr>
              <a:t>a</a:t>
            </a:r>
            <a:r>
              <a:rPr lang="en-US" altLang="zh-CN" sz="1800" baseline="-25000" smtClean="0">
                <a:latin typeface="Consolas" pitchFamily="49" charset="0"/>
                <a:cs typeface="Consolas" pitchFamily="49" charset="0"/>
              </a:rPr>
              <a:t>0,0</a:t>
            </a:r>
            <a:r>
              <a:rPr lang="en-US" altLang="zh-CN" sz="1800" smtClean="0">
                <a:latin typeface="Consolas" pitchFamily="49" charset="0"/>
                <a:cs typeface="Consolas" pitchFamily="49" charset="0"/>
              </a:rPr>
              <a:t>,</a:t>
            </a:r>
            <a:r>
              <a:rPr lang="en-US" altLang="zh-CN" sz="1800" i="1" smtClean="0">
                <a:latin typeface="Consolas" pitchFamily="49" charset="0"/>
                <a:cs typeface="Consolas" pitchFamily="49" charset="0"/>
              </a:rPr>
              <a:t>a</a:t>
            </a:r>
            <a:r>
              <a:rPr lang="en-US" altLang="zh-CN" sz="1800" baseline="-25000" smtClean="0">
                <a:latin typeface="Consolas" pitchFamily="49" charset="0"/>
                <a:cs typeface="Consolas" pitchFamily="49" charset="0"/>
              </a:rPr>
              <a:t>0,1</a:t>
            </a:r>
            <a:r>
              <a:rPr lang="en-US" altLang="zh-CN" sz="1800" smtClean="0">
                <a:latin typeface="Consolas" pitchFamily="49" charset="0"/>
                <a:cs typeface="Consolas" pitchFamily="49" charset="0"/>
              </a:rPr>
              <a:t>,</a:t>
            </a:r>
            <a:r>
              <a:rPr lang="zh-CN" altLang="en-US" sz="1800" smtClean="0">
                <a:latin typeface="Consolas" pitchFamily="49" charset="0"/>
                <a:cs typeface="Consolas" pitchFamily="49" charset="0"/>
                <a:sym typeface="Symbol"/>
              </a:rPr>
              <a:t></a:t>
            </a:r>
            <a:r>
              <a:rPr lang="en-US" altLang="zh-CN" sz="1800" smtClean="0">
                <a:latin typeface="Consolas" pitchFamily="49" charset="0"/>
                <a:cs typeface="Consolas" pitchFamily="49" charset="0"/>
                <a:sym typeface="Symbol"/>
              </a:rPr>
              <a:t>,</a:t>
            </a:r>
            <a:r>
              <a:rPr lang="en-US" altLang="zh-CN" sz="1800" i="1" smtClean="0">
                <a:latin typeface="Consolas" pitchFamily="49" charset="0"/>
                <a:cs typeface="Consolas" pitchFamily="49" charset="0"/>
              </a:rPr>
              <a:t>a</a:t>
            </a:r>
            <a:r>
              <a:rPr lang="en-US" altLang="zh-CN" sz="1800" baseline="-25000" smtClean="0">
                <a:latin typeface="Consolas" pitchFamily="49" charset="0"/>
                <a:cs typeface="Consolas" pitchFamily="49" charset="0"/>
              </a:rPr>
              <a:t>0,</a:t>
            </a:r>
            <a:r>
              <a:rPr lang="en-US" altLang="zh-CN" sz="1800" i="1" baseline="-25000" smtClean="0">
                <a:latin typeface="Consolas" pitchFamily="49" charset="0"/>
                <a:cs typeface="Consolas" pitchFamily="49" charset="0"/>
              </a:rPr>
              <a:t>n</a:t>
            </a:r>
            <a:r>
              <a:rPr lang="en-US" altLang="zh-CN" sz="1800" baseline="-25000" smtClean="0">
                <a:latin typeface="Consolas" pitchFamily="49" charset="0"/>
                <a:cs typeface="Consolas" pitchFamily="49" charset="0"/>
              </a:rPr>
              <a:t>-1</a:t>
            </a:r>
            <a:r>
              <a:rPr lang="en-US" altLang="zh-CN" sz="1800" smtClean="0">
                <a:latin typeface="Consolas" pitchFamily="49" charset="0"/>
                <a:cs typeface="Consolas" pitchFamily="49" charset="0"/>
              </a:rPr>
              <a:t>,</a:t>
            </a:r>
            <a:r>
              <a:rPr lang="en-US" altLang="zh-CN" sz="1800" i="1" smtClean="0">
                <a:latin typeface="Consolas" pitchFamily="49" charset="0"/>
                <a:cs typeface="Consolas" pitchFamily="49" charset="0"/>
                <a:sym typeface="Symbol"/>
              </a:rPr>
              <a:t>a</a:t>
            </a:r>
            <a:r>
              <a:rPr lang="en-US" altLang="zh-CN" sz="1800" baseline="-25000" smtClean="0">
                <a:latin typeface="Consolas" pitchFamily="49" charset="0"/>
                <a:cs typeface="Consolas" pitchFamily="49" charset="0"/>
                <a:sym typeface="Symbol"/>
              </a:rPr>
              <a:t>1,1</a:t>
            </a:r>
            <a:r>
              <a:rPr lang="en-US" altLang="zh-CN" sz="1800" smtClean="0">
                <a:latin typeface="Consolas" pitchFamily="49" charset="0"/>
                <a:cs typeface="Consolas" pitchFamily="49" charset="0"/>
                <a:sym typeface="Symbol"/>
              </a:rPr>
              <a:t>,</a:t>
            </a:r>
            <a:r>
              <a:rPr lang="zh-CN" altLang="en-US" sz="1800" smtClean="0">
                <a:latin typeface="Consolas" pitchFamily="49" charset="0"/>
                <a:cs typeface="Consolas" pitchFamily="49" charset="0"/>
                <a:sym typeface="Symbol"/>
              </a:rPr>
              <a:t></a:t>
            </a:r>
            <a:r>
              <a:rPr lang="en-US" altLang="zh-CN" sz="1800" smtClean="0">
                <a:latin typeface="Consolas" pitchFamily="49" charset="0"/>
                <a:cs typeface="Consolas" pitchFamily="49" charset="0"/>
                <a:sym typeface="Symbol"/>
              </a:rPr>
              <a:t>,</a:t>
            </a:r>
            <a:r>
              <a:rPr lang="en-US" altLang="zh-CN" sz="1800" i="1" smtClean="0">
                <a:latin typeface="Consolas" pitchFamily="49" charset="0"/>
                <a:cs typeface="Consolas" pitchFamily="49" charset="0"/>
                <a:sym typeface="Symbol"/>
              </a:rPr>
              <a:t>a</a:t>
            </a:r>
            <a:r>
              <a:rPr lang="en-US" altLang="zh-CN" sz="1800" baseline="-25000" smtClean="0">
                <a:latin typeface="Consolas" pitchFamily="49" charset="0"/>
                <a:cs typeface="Consolas" pitchFamily="49" charset="0"/>
                <a:sym typeface="Symbol"/>
              </a:rPr>
              <a:t>1,</a:t>
            </a:r>
            <a:r>
              <a:rPr lang="en-US" altLang="zh-CN" sz="1800" i="1" baseline="-25000" smtClean="0">
                <a:latin typeface="Consolas" pitchFamily="49" charset="0"/>
                <a:cs typeface="Consolas" pitchFamily="49" charset="0"/>
                <a:sym typeface="Symbol"/>
              </a:rPr>
              <a:t>n</a:t>
            </a:r>
            <a:r>
              <a:rPr lang="en-US" altLang="zh-CN" sz="1800" baseline="-25000" smtClean="0">
                <a:latin typeface="Consolas" pitchFamily="49" charset="0"/>
                <a:cs typeface="Consolas" pitchFamily="49" charset="0"/>
                <a:sym typeface="Symbol"/>
              </a:rPr>
              <a:t>-1</a:t>
            </a:r>
            <a:r>
              <a:rPr lang="en-US" altLang="zh-CN" sz="1800" smtClean="0">
                <a:latin typeface="Consolas" pitchFamily="49" charset="0"/>
                <a:cs typeface="Consolas" pitchFamily="49" charset="0"/>
                <a:sym typeface="Symbol"/>
              </a:rPr>
              <a:t>,</a:t>
            </a:r>
            <a:r>
              <a:rPr lang="zh-CN" altLang="en-US" sz="1800" smtClean="0">
                <a:latin typeface="Consolas" pitchFamily="49" charset="0"/>
                <a:cs typeface="Consolas" pitchFamily="49" charset="0"/>
                <a:sym typeface="Symbol"/>
              </a:rPr>
              <a:t></a:t>
            </a:r>
            <a:r>
              <a:rPr lang="en-US" altLang="zh-CN" sz="1800" smtClean="0">
                <a:latin typeface="Consolas" pitchFamily="49" charset="0"/>
                <a:cs typeface="Consolas" pitchFamily="49" charset="0"/>
                <a:sym typeface="Symbol"/>
              </a:rPr>
              <a:t>,</a:t>
            </a:r>
            <a:r>
              <a:rPr lang="en-US" altLang="zh-CN" sz="1800" i="1" err="1" smtClean="0">
                <a:latin typeface="Consolas" pitchFamily="49" charset="0"/>
                <a:cs typeface="Consolas" pitchFamily="49" charset="0"/>
                <a:sym typeface="Symbol"/>
              </a:rPr>
              <a:t>a</a:t>
            </a:r>
            <a:r>
              <a:rPr lang="en-US" altLang="zh-CN" sz="1800" i="1" baseline="-25000" err="1" smtClean="0">
                <a:latin typeface="Consolas" pitchFamily="49" charset="0"/>
                <a:cs typeface="Consolas" pitchFamily="49" charset="0"/>
                <a:sym typeface="Symbol"/>
              </a:rPr>
              <a:t>i</a:t>
            </a:r>
            <a:r>
              <a:rPr lang="en-US" altLang="zh-CN" sz="1800" baseline="-25000" smtClean="0">
                <a:latin typeface="Consolas" pitchFamily="49" charset="0"/>
                <a:cs typeface="Consolas" pitchFamily="49" charset="0"/>
                <a:sym typeface="Symbol"/>
              </a:rPr>
              <a:t>-</a:t>
            </a:r>
            <a:r>
              <a:rPr lang="en-US" altLang="zh-CN" sz="1800" baseline="-25000" err="1" smtClean="0">
                <a:latin typeface="Consolas" pitchFamily="49" charset="0"/>
                <a:cs typeface="Consolas" pitchFamily="49" charset="0"/>
                <a:sym typeface="Symbol"/>
              </a:rPr>
              <a:t>1,</a:t>
            </a:r>
            <a:r>
              <a:rPr lang="en-US" altLang="zh-CN" sz="1800" i="1" baseline="-25000" err="1" smtClean="0">
                <a:latin typeface="Consolas" pitchFamily="49" charset="0"/>
                <a:cs typeface="Consolas" pitchFamily="49" charset="0"/>
                <a:sym typeface="Symbol"/>
              </a:rPr>
              <a:t>i</a:t>
            </a:r>
            <a:r>
              <a:rPr lang="en-US" altLang="zh-CN" sz="1800" baseline="-25000" smtClean="0">
                <a:latin typeface="Consolas" pitchFamily="49" charset="0"/>
                <a:cs typeface="Consolas" pitchFamily="49" charset="0"/>
                <a:sym typeface="Symbol"/>
              </a:rPr>
              <a:t>-1</a:t>
            </a:r>
            <a:r>
              <a:rPr lang="en-US" altLang="zh-CN" sz="1800" smtClean="0">
                <a:latin typeface="Consolas" pitchFamily="49" charset="0"/>
                <a:cs typeface="Consolas" pitchFamily="49" charset="0"/>
                <a:sym typeface="Symbol"/>
              </a:rPr>
              <a:t>,</a:t>
            </a:r>
            <a:r>
              <a:rPr lang="zh-CN" altLang="en-US" sz="1800" smtClean="0">
                <a:latin typeface="Consolas" pitchFamily="49" charset="0"/>
                <a:cs typeface="Consolas" pitchFamily="49" charset="0"/>
                <a:sym typeface="Symbol"/>
              </a:rPr>
              <a:t></a:t>
            </a:r>
            <a:r>
              <a:rPr lang="en-US" altLang="zh-CN" sz="1800" smtClean="0">
                <a:latin typeface="Consolas" pitchFamily="49" charset="0"/>
                <a:cs typeface="Consolas" pitchFamily="49" charset="0"/>
                <a:sym typeface="Symbol"/>
              </a:rPr>
              <a:t>,</a:t>
            </a:r>
            <a:r>
              <a:rPr lang="en-US" altLang="zh-CN" sz="1800" i="1" smtClean="0">
                <a:latin typeface="Consolas" pitchFamily="49" charset="0"/>
                <a:cs typeface="Consolas" pitchFamily="49" charset="0"/>
                <a:sym typeface="Symbol"/>
              </a:rPr>
              <a:t>a</a:t>
            </a:r>
            <a:r>
              <a:rPr lang="en-US" altLang="zh-CN" sz="1800" i="1" baseline="-25000" smtClean="0">
                <a:latin typeface="Consolas" pitchFamily="49" charset="0"/>
                <a:cs typeface="Consolas" pitchFamily="49" charset="0"/>
                <a:sym typeface="Symbol"/>
              </a:rPr>
              <a:t>i</a:t>
            </a:r>
            <a:r>
              <a:rPr lang="en-US" altLang="zh-CN" sz="1800" baseline="-25000" smtClean="0">
                <a:latin typeface="Consolas" pitchFamily="49" charset="0"/>
                <a:cs typeface="Consolas" pitchFamily="49" charset="0"/>
                <a:sym typeface="Symbol"/>
              </a:rPr>
              <a:t>-1,</a:t>
            </a:r>
            <a:r>
              <a:rPr lang="en-US" altLang="zh-CN" sz="1800" i="1" baseline="-25000" smtClean="0">
                <a:latin typeface="Consolas" pitchFamily="49" charset="0"/>
                <a:cs typeface="Consolas" pitchFamily="49" charset="0"/>
                <a:sym typeface="Symbol"/>
              </a:rPr>
              <a:t>n</a:t>
            </a:r>
            <a:r>
              <a:rPr lang="en-US" altLang="zh-CN" sz="1800" baseline="-25000" smtClean="0">
                <a:latin typeface="Consolas" pitchFamily="49" charset="0"/>
                <a:cs typeface="Consolas" pitchFamily="49" charset="0"/>
                <a:sym typeface="Symbol"/>
              </a:rPr>
              <a:t>-1</a:t>
            </a:r>
            <a:r>
              <a:rPr lang="en-US" altLang="zh-CN" sz="1800" smtClean="0">
                <a:latin typeface="Consolas" pitchFamily="49" charset="0"/>
                <a:cs typeface="Consolas" pitchFamily="49" charset="0"/>
                <a:sym typeface="Symbol"/>
              </a:rPr>
              <a:t>,</a:t>
            </a:r>
            <a:r>
              <a:rPr lang="en-US" altLang="zh-CN" sz="1800" i="1" smtClean="0">
                <a:latin typeface="Consolas" pitchFamily="49" charset="0"/>
                <a:cs typeface="Consolas" pitchFamily="49" charset="0"/>
                <a:sym typeface="Symbol"/>
              </a:rPr>
              <a:t>a</a:t>
            </a:r>
            <a:r>
              <a:rPr lang="en-US" altLang="zh-CN" sz="1800" i="1" baseline="-25000" smtClean="0">
                <a:latin typeface="Consolas" pitchFamily="49" charset="0"/>
                <a:cs typeface="Consolas" pitchFamily="49" charset="0"/>
                <a:sym typeface="Symbol"/>
              </a:rPr>
              <a:t>i,i</a:t>
            </a:r>
            <a:r>
              <a:rPr lang="en-US" altLang="zh-CN" sz="1800" smtClean="0">
                <a:latin typeface="Consolas" pitchFamily="49" charset="0"/>
                <a:cs typeface="Consolas" pitchFamily="49" charset="0"/>
                <a:sym typeface="Symbol"/>
              </a:rPr>
              <a:t>,</a:t>
            </a:r>
            <a:r>
              <a:rPr lang="zh-CN" altLang="en-US" sz="1800" smtClean="0">
                <a:latin typeface="Consolas" pitchFamily="49" charset="0"/>
                <a:cs typeface="Consolas" pitchFamily="49" charset="0"/>
                <a:sym typeface="Symbol"/>
              </a:rPr>
              <a:t></a:t>
            </a:r>
            <a:r>
              <a:rPr lang="en-US" altLang="zh-CN" sz="1800" smtClean="0">
                <a:latin typeface="Consolas" pitchFamily="49" charset="0"/>
                <a:cs typeface="Consolas" pitchFamily="49" charset="0"/>
                <a:sym typeface="Symbol"/>
              </a:rPr>
              <a:t>,</a:t>
            </a:r>
            <a:r>
              <a:rPr lang="en-US" altLang="zh-CN" sz="1800" i="1" err="1" smtClean="0">
                <a:latin typeface="Consolas" pitchFamily="49" charset="0"/>
                <a:cs typeface="Consolas" pitchFamily="49" charset="0"/>
                <a:sym typeface="Symbol"/>
              </a:rPr>
              <a:t>a</a:t>
            </a:r>
            <a:r>
              <a:rPr lang="en-US" altLang="zh-CN" sz="1800" i="1" baseline="-25000" err="1" smtClean="0">
                <a:latin typeface="Consolas" pitchFamily="49" charset="0"/>
                <a:cs typeface="Consolas" pitchFamily="49" charset="0"/>
                <a:sym typeface="Symbol"/>
              </a:rPr>
              <a:t>i,j-</a:t>
            </a:r>
            <a:r>
              <a:rPr lang="en-US" altLang="zh-CN" sz="1800" baseline="-25000" err="1" smtClean="0">
                <a:latin typeface="Consolas" pitchFamily="49" charset="0"/>
                <a:cs typeface="Consolas" pitchFamily="49" charset="0"/>
                <a:sym typeface="Symbol"/>
              </a:rPr>
              <a:t>1</a:t>
            </a:r>
            <a:r>
              <a:rPr lang="en-US" altLang="zh-CN" sz="1800" err="1" smtClean="0">
                <a:latin typeface="Consolas" pitchFamily="49" charset="0"/>
                <a:cs typeface="Consolas" pitchFamily="49" charset="0"/>
                <a:sym typeface="Symbol"/>
              </a:rPr>
              <a:t>,</a:t>
            </a:r>
            <a:r>
              <a:rPr lang="en-US" altLang="zh-CN" sz="1800" i="1" err="1" smtClean="0">
                <a:solidFill>
                  <a:srgbClr val="FF0000"/>
                </a:solidFill>
                <a:latin typeface="Consolas" pitchFamily="49" charset="0"/>
                <a:cs typeface="Consolas" pitchFamily="49" charset="0"/>
                <a:sym typeface="Symbol"/>
              </a:rPr>
              <a:t>a</a:t>
            </a:r>
            <a:r>
              <a:rPr lang="en-US" altLang="zh-CN" sz="1800" i="1" baseline="-25000" err="1" smtClean="0">
                <a:solidFill>
                  <a:srgbClr val="FF0000"/>
                </a:solidFill>
                <a:latin typeface="Consolas" pitchFamily="49" charset="0"/>
                <a:cs typeface="Consolas" pitchFamily="49" charset="0"/>
                <a:sym typeface="Symbol"/>
              </a:rPr>
              <a:t>i,j</a:t>
            </a:r>
            <a:r>
              <a:rPr lang="en-US" altLang="zh-CN" sz="1800" smtClean="0">
                <a:latin typeface="Consolas" pitchFamily="49" charset="0"/>
                <a:cs typeface="Consolas" pitchFamily="49" charset="0"/>
                <a:sym typeface="Symbol"/>
              </a:rPr>
              <a:t>,</a:t>
            </a:r>
            <a:r>
              <a:rPr lang="zh-CN" altLang="en-US" sz="1800" smtClean="0">
                <a:latin typeface="Consolas" pitchFamily="49" charset="0"/>
                <a:cs typeface="Consolas" pitchFamily="49" charset="0"/>
                <a:sym typeface="Symbol"/>
              </a:rPr>
              <a:t> </a:t>
            </a:r>
            <a:endParaRPr lang="zh-CN" altLang="en-US" sz="1800">
              <a:latin typeface="Consolas" pitchFamily="49" charset="0"/>
              <a:cs typeface="Consolas" pitchFamily="49" charset="0"/>
            </a:endParaRPr>
          </a:p>
        </p:txBody>
      </p:sp>
      <p:grpSp>
        <p:nvGrpSpPr>
          <p:cNvPr id="3" name="组合 73"/>
          <p:cNvGrpSpPr/>
          <p:nvPr/>
        </p:nvGrpSpPr>
        <p:grpSpPr>
          <a:xfrm>
            <a:off x="6143636" y="1028626"/>
            <a:ext cx="928694" cy="1314278"/>
            <a:chOff x="6143636" y="1483567"/>
            <a:chExt cx="928694" cy="1314278"/>
          </a:xfrm>
        </p:grpSpPr>
        <p:sp>
          <p:nvSpPr>
            <p:cNvPr id="24" name="右弧形箭头 23"/>
            <p:cNvSpPr/>
            <p:nvPr/>
          </p:nvSpPr>
          <p:spPr>
            <a:xfrm>
              <a:off x="6143636" y="1797713"/>
              <a:ext cx="285752" cy="1000132"/>
            </a:xfrm>
            <a:prstGeom prst="curved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solidFill>
                  <a:schemeClr val="tx1"/>
                </a:solidFill>
                <a:latin typeface="Consolas" pitchFamily="49" charset="0"/>
                <a:cs typeface="Consolas" pitchFamily="49" charset="0"/>
              </a:endParaRPr>
            </a:p>
          </p:txBody>
        </p:sp>
        <p:sp>
          <p:nvSpPr>
            <p:cNvPr id="25" name="TextBox 24"/>
            <p:cNvSpPr txBox="1"/>
            <p:nvPr/>
          </p:nvSpPr>
          <p:spPr>
            <a:xfrm>
              <a:off x="6286512" y="1483567"/>
              <a:ext cx="785818" cy="400110"/>
            </a:xfrm>
            <a:prstGeom prst="rect">
              <a:avLst/>
            </a:prstGeom>
            <a:noFill/>
          </p:spPr>
          <p:txBody>
            <a:bodyPr wrap="square" rtlCol="0">
              <a:spAutoFit/>
            </a:bodyPr>
            <a:lstStyle/>
            <a:p>
              <a:r>
                <a:rPr lang="en-US" altLang="zh-CN" sz="2000" i="1" err="1" smtClean="0">
                  <a:solidFill>
                    <a:srgbClr val="FF0000"/>
                  </a:solidFill>
                  <a:latin typeface="Consolas" pitchFamily="49" charset="0"/>
                  <a:cs typeface="Consolas" pitchFamily="49" charset="0"/>
                </a:rPr>
                <a:t>a</a:t>
              </a:r>
              <a:r>
                <a:rPr lang="en-US" altLang="zh-CN" sz="2000" i="1" baseline="-25000" err="1" smtClean="0">
                  <a:solidFill>
                    <a:srgbClr val="FF0000"/>
                  </a:solidFill>
                  <a:latin typeface="Consolas" pitchFamily="49" charset="0"/>
                  <a:cs typeface="Consolas" pitchFamily="49" charset="0"/>
                </a:rPr>
                <a:t>i,j</a:t>
              </a:r>
              <a:endParaRPr lang="zh-CN" altLang="en-US" sz="2000" i="1" baseline="-25000">
                <a:solidFill>
                  <a:srgbClr val="FF0000"/>
                </a:solidFill>
                <a:latin typeface="Consolas" pitchFamily="49" charset="0"/>
                <a:cs typeface="Consolas" pitchFamily="49" charset="0"/>
              </a:endParaRPr>
            </a:p>
          </p:txBody>
        </p:sp>
        <p:sp>
          <p:nvSpPr>
            <p:cNvPr id="26" name="TextBox 25"/>
            <p:cNvSpPr txBox="1"/>
            <p:nvPr/>
          </p:nvSpPr>
          <p:spPr>
            <a:xfrm>
              <a:off x="6357950" y="2285992"/>
              <a:ext cx="571504" cy="400110"/>
            </a:xfrm>
            <a:prstGeom prst="rect">
              <a:avLst/>
            </a:prstGeom>
            <a:noFill/>
          </p:spPr>
          <p:txBody>
            <a:bodyPr wrap="square" rtlCol="0">
              <a:spAutoFit/>
            </a:bodyPr>
            <a:lstStyle/>
            <a:p>
              <a:r>
                <a:rPr lang="en-US" altLang="zh-CN" sz="2000" i="1" err="1" smtClean="0">
                  <a:latin typeface="Consolas" pitchFamily="49" charset="0"/>
                  <a:cs typeface="Consolas" pitchFamily="49" charset="0"/>
                </a:rPr>
                <a:t>b</a:t>
              </a:r>
              <a:r>
                <a:rPr lang="en-US" altLang="zh-CN" sz="2000" i="1" baseline="-25000" err="1" smtClean="0">
                  <a:latin typeface="Consolas" pitchFamily="49" charset="0"/>
                  <a:cs typeface="Consolas" pitchFamily="49" charset="0"/>
                </a:rPr>
                <a:t>k</a:t>
              </a:r>
              <a:endParaRPr lang="zh-CN" altLang="en-US" sz="2000" i="1" baseline="-25000">
                <a:latin typeface="Consolas" pitchFamily="49" charset="0"/>
                <a:cs typeface="Consolas" pitchFamily="49" charset="0"/>
              </a:endParaRPr>
            </a:p>
          </p:txBody>
        </p:sp>
      </p:grpSp>
      <p:grpSp>
        <p:nvGrpSpPr>
          <p:cNvPr id="4" name="组合 77"/>
          <p:cNvGrpSpPr/>
          <p:nvPr/>
        </p:nvGrpSpPr>
        <p:grpSpPr>
          <a:xfrm>
            <a:off x="1785918" y="4045629"/>
            <a:ext cx="4816494" cy="2281551"/>
            <a:chOff x="1785918" y="4045629"/>
            <a:chExt cx="4816494" cy="2281551"/>
          </a:xfrm>
        </p:grpSpPr>
        <p:sp>
          <p:nvSpPr>
            <p:cNvPr id="18" name="下箭头 17"/>
            <p:cNvSpPr/>
            <p:nvPr/>
          </p:nvSpPr>
          <p:spPr>
            <a:xfrm>
              <a:off x="4500562" y="4045629"/>
              <a:ext cx="285752" cy="500066"/>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sz="1800">
                <a:latin typeface="Consolas" pitchFamily="49" charset="0"/>
                <a:ea typeface="仿宋" pitchFamily="49" charset="-122"/>
                <a:cs typeface="Consolas" pitchFamily="49" charset="0"/>
              </a:endParaRPr>
            </a:p>
          </p:txBody>
        </p:sp>
        <p:sp>
          <p:nvSpPr>
            <p:cNvPr id="14342" name="Text Box 6"/>
            <p:cNvSpPr txBox="1">
              <a:spLocks noChangeArrowheads="1"/>
            </p:cNvSpPr>
            <p:nvPr/>
          </p:nvSpPr>
          <p:spPr bwMode="auto">
            <a:xfrm>
              <a:off x="1785918" y="4900626"/>
              <a:ext cx="609600" cy="369332"/>
            </a:xfrm>
            <a:prstGeom prst="rect">
              <a:avLst/>
            </a:prstGeom>
            <a:noFill/>
            <a:ln w="9525">
              <a:noFill/>
              <a:miter lim="800000"/>
              <a:headEnd/>
              <a:tailEnd/>
            </a:ln>
            <a:effectLst/>
          </p:spPr>
          <p:txBody>
            <a:bodyPr>
              <a:spAutoFit/>
            </a:bodyPr>
            <a:lstStyle/>
            <a:p>
              <a:pPr algn="l">
                <a:spcBef>
                  <a:spcPct val="50000"/>
                </a:spcBef>
              </a:pPr>
              <a:r>
                <a:rPr kumimoji="1" lang="en-US" altLang="zh-CN" sz="1800" i="1">
                  <a:latin typeface="Consolas" pitchFamily="49" charset="0"/>
                  <a:ea typeface="仿宋" pitchFamily="49" charset="-122"/>
                  <a:cs typeface="Consolas" pitchFamily="49" charset="0"/>
                </a:rPr>
                <a:t>k</a:t>
              </a:r>
              <a:r>
                <a:rPr kumimoji="1" lang="en-US" altLang="zh-CN" sz="1800">
                  <a:latin typeface="Consolas" pitchFamily="49" charset="0"/>
                  <a:ea typeface="仿宋" pitchFamily="49" charset="-122"/>
                  <a:cs typeface="Consolas" pitchFamily="49" charset="0"/>
                </a:rPr>
                <a:t>=</a:t>
              </a:r>
            </a:p>
          </p:txBody>
        </p:sp>
        <p:sp>
          <p:nvSpPr>
            <p:cNvPr id="14343" name="Text Box 7"/>
            <p:cNvSpPr txBox="1">
              <a:spLocks noChangeArrowheads="1"/>
            </p:cNvSpPr>
            <p:nvPr/>
          </p:nvSpPr>
          <p:spPr bwMode="auto">
            <a:xfrm>
              <a:off x="5110162" y="4512658"/>
              <a:ext cx="1357322" cy="369332"/>
            </a:xfrm>
            <a:prstGeom prst="rect">
              <a:avLst/>
            </a:prstGeom>
            <a:noFill/>
            <a:ln w="9525">
              <a:noFill/>
              <a:miter lim="800000"/>
              <a:headEnd/>
              <a:tailEnd/>
            </a:ln>
            <a:effectLst/>
          </p:spPr>
          <p:txBody>
            <a:bodyPr wrap="square">
              <a:spAutoFit/>
            </a:bodyPr>
            <a:lstStyle/>
            <a:p>
              <a:pPr algn="l">
                <a:spcBef>
                  <a:spcPct val="50000"/>
                </a:spcBef>
              </a:pPr>
              <a:r>
                <a:rPr kumimoji="1" lang="zh-CN" altLang="en-US" sz="1800" smtClean="0">
                  <a:solidFill>
                    <a:srgbClr val="00B0F0"/>
                  </a:solidFill>
                  <a:latin typeface="Consolas" pitchFamily="49" charset="0"/>
                  <a:ea typeface="仿宋" pitchFamily="49" charset="-122"/>
                  <a:cs typeface="Consolas" pitchFamily="49" charset="0"/>
                </a:rPr>
                <a:t>当</a:t>
              </a:r>
              <a:r>
                <a:rPr kumimoji="1" lang="en-US" altLang="zh-CN" sz="1800" i="1" err="1">
                  <a:solidFill>
                    <a:srgbClr val="00B0F0"/>
                  </a:solidFill>
                  <a:latin typeface="Consolas" pitchFamily="49" charset="0"/>
                  <a:ea typeface="仿宋" pitchFamily="49" charset="-122"/>
                  <a:cs typeface="Consolas" pitchFamily="49" charset="0"/>
                </a:rPr>
                <a:t>i</a:t>
              </a:r>
              <a:r>
                <a:rPr kumimoji="1" lang="en-US" altLang="zh-CN" sz="1800" err="1">
                  <a:solidFill>
                    <a:srgbClr val="00B0F0"/>
                  </a:solidFill>
                  <a:latin typeface="宋体" pitchFamily="2" charset="-122"/>
                  <a:ea typeface="宋体" pitchFamily="2" charset="-122"/>
                  <a:cs typeface="Consolas" pitchFamily="49" charset="0"/>
                </a:rPr>
                <a:t>≤</a:t>
              </a:r>
              <a:r>
                <a:rPr kumimoji="1" lang="en-US" altLang="zh-CN" sz="1800" i="1" err="1">
                  <a:solidFill>
                    <a:srgbClr val="00B0F0"/>
                  </a:solidFill>
                  <a:latin typeface="Consolas" pitchFamily="49" charset="0"/>
                  <a:ea typeface="仿宋" pitchFamily="49" charset="-122"/>
                  <a:cs typeface="Consolas" pitchFamily="49" charset="0"/>
                </a:rPr>
                <a:t>j</a:t>
              </a:r>
              <a:r>
                <a:rPr kumimoji="1" lang="zh-CN" altLang="en-US" sz="1800">
                  <a:solidFill>
                    <a:srgbClr val="00B0F0"/>
                  </a:solidFill>
                  <a:latin typeface="Consolas" pitchFamily="49" charset="0"/>
                  <a:ea typeface="仿宋" pitchFamily="49" charset="-122"/>
                  <a:cs typeface="Consolas" pitchFamily="49" charset="0"/>
                </a:rPr>
                <a:t>时</a:t>
              </a:r>
            </a:p>
          </p:txBody>
        </p:sp>
        <p:sp>
          <p:nvSpPr>
            <p:cNvPr id="14344" name="Text Box 8"/>
            <p:cNvSpPr txBox="1">
              <a:spLocks noChangeArrowheads="1"/>
            </p:cNvSpPr>
            <p:nvPr/>
          </p:nvSpPr>
          <p:spPr bwMode="auto">
            <a:xfrm>
              <a:off x="5110162" y="5286388"/>
              <a:ext cx="1492250" cy="369332"/>
            </a:xfrm>
            <a:prstGeom prst="rect">
              <a:avLst/>
            </a:prstGeom>
            <a:noFill/>
            <a:ln w="9525">
              <a:noFill/>
              <a:miter lim="800000"/>
              <a:headEnd/>
              <a:tailEnd/>
            </a:ln>
            <a:effectLst/>
          </p:spPr>
          <p:txBody>
            <a:bodyPr>
              <a:spAutoFit/>
            </a:bodyPr>
            <a:lstStyle/>
            <a:p>
              <a:pPr algn="l">
                <a:spcBef>
                  <a:spcPct val="50000"/>
                </a:spcBef>
              </a:pPr>
              <a:r>
                <a:rPr kumimoji="1" lang="zh-CN" altLang="en-US" sz="1800">
                  <a:solidFill>
                    <a:srgbClr val="00B0F0"/>
                  </a:solidFill>
                  <a:latin typeface="Consolas" pitchFamily="49" charset="0"/>
                  <a:ea typeface="仿宋" pitchFamily="49" charset="-122"/>
                  <a:cs typeface="Consolas" pitchFamily="49" charset="0"/>
                </a:rPr>
                <a:t>当</a:t>
              </a:r>
              <a:r>
                <a:rPr kumimoji="1" lang="en-US" altLang="zh-CN" sz="1800" i="1" err="1">
                  <a:solidFill>
                    <a:srgbClr val="00B0F0"/>
                  </a:solidFill>
                  <a:latin typeface="Consolas" pitchFamily="49" charset="0"/>
                  <a:ea typeface="仿宋" pitchFamily="49" charset="-122"/>
                  <a:cs typeface="Consolas" pitchFamily="49" charset="0"/>
                </a:rPr>
                <a:t>i</a:t>
              </a:r>
              <a:r>
                <a:rPr kumimoji="1" lang="en-US" altLang="zh-CN" sz="1800">
                  <a:solidFill>
                    <a:srgbClr val="00B0F0"/>
                  </a:solidFill>
                  <a:latin typeface="Consolas" pitchFamily="49" charset="0"/>
                  <a:ea typeface="仿宋" pitchFamily="49" charset="-122"/>
                  <a:cs typeface="Consolas" pitchFamily="49" charset="0"/>
                </a:rPr>
                <a:t>&gt;</a:t>
              </a:r>
              <a:r>
                <a:rPr kumimoji="1" lang="en-US" altLang="zh-CN" sz="1800" i="1">
                  <a:solidFill>
                    <a:srgbClr val="00B0F0"/>
                  </a:solidFill>
                  <a:latin typeface="Consolas" pitchFamily="49" charset="0"/>
                  <a:ea typeface="仿宋" pitchFamily="49" charset="-122"/>
                  <a:cs typeface="Consolas" pitchFamily="49" charset="0"/>
                </a:rPr>
                <a:t>j</a:t>
              </a:r>
              <a:r>
                <a:rPr kumimoji="1" lang="zh-CN" altLang="en-US" sz="1800">
                  <a:solidFill>
                    <a:srgbClr val="00B0F0"/>
                  </a:solidFill>
                  <a:latin typeface="Consolas" pitchFamily="49" charset="0"/>
                  <a:ea typeface="仿宋" pitchFamily="49" charset="-122"/>
                  <a:cs typeface="Consolas" pitchFamily="49" charset="0"/>
                </a:rPr>
                <a:t>时</a:t>
              </a:r>
            </a:p>
          </p:txBody>
        </p:sp>
        <p:sp>
          <p:nvSpPr>
            <p:cNvPr id="14345" name="AutoShape 9"/>
            <p:cNvSpPr>
              <a:spLocks/>
            </p:cNvSpPr>
            <p:nvPr/>
          </p:nvSpPr>
          <p:spPr bwMode="auto">
            <a:xfrm>
              <a:off x="2387596" y="4617133"/>
              <a:ext cx="152400" cy="1008000"/>
            </a:xfrm>
            <a:prstGeom prst="leftBrace">
              <a:avLst>
                <a:gd name="adj1" fmla="val 87500"/>
                <a:gd name="adj2" fmla="val 50000"/>
              </a:avLst>
            </a:prstGeom>
            <a:noFill/>
            <a:ln w="22225">
              <a:solidFill>
                <a:srgbClr val="0000FF"/>
              </a:solidFill>
              <a:round/>
              <a:headEnd/>
              <a:tailEnd/>
            </a:ln>
            <a:effectLst/>
          </p:spPr>
          <p:txBody>
            <a:bodyPr wrap="none" anchor="ctr"/>
            <a:lstStyle/>
            <a:p>
              <a:endParaRPr lang="zh-CN" altLang="en-US" sz="1800">
                <a:latin typeface="Consolas" pitchFamily="49" charset="0"/>
                <a:ea typeface="仿宋" pitchFamily="49" charset="-122"/>
                <a:cs typeface="Consolas" pitchFamily="49" charset="0"/>
              </a:endParaRPr>
            </a:p>
          </p:txBody>
        </p:sp>
        <p:sp>
          <p:nvSpPr>
            <p:cNvPr id="14352" name="Line 16"/>
            <p:cNvSpPr>
              <a:spLocks noChangeShapeType="1"/>
            </p:cNvSpPr>
            <p:nvPr/>
          </p:nvSpPr>
          <p:spPr bwMode="auto">
            <a:xfrm flipH="1" flipV="1">
              <a:off x="3428992" y="5770688"/>
              <a:ext cx="647700" cy="360362"/>
            </a:xfrm>
            <a:prstGeom prst="line">
              <a:avLst/>
            </a:prstGeom>
            <a:noFill/>
            <a:ln w="28575">
              <a:solidFill>
                <a:srgbClr val="9900FF"/>
              </a:solidFill>
              <a:miter lim="800000"/>
              <a:headEnd/>
              <a:tailEnd type="triangle" w="med" len="med"/>
            </a:ln>
            <a:effectLst/>
          </p:spPr>
          <p:txBody>
            <a:bodyPr wrap="none"/>
            <a:lstStyle/>
            <a:p>
              <a:endParaRPr lang="zh-CN" altLang="en-US" sz="1800">
                <a:latin typeface="Consolas" pitchFamily="49" charset="0"/>
                <a:ea typeface="仿宋" pitchFamily="49" charset="-122"/>
                <a:cs typeface="Consolas" pitchFamily="49" charset="0"/>
              </a:endParaRPr>
            </a:p>
          </p:txBody>
        </p:sp>
        <p:sp>
          <p:nvSpPr>
            <p:cNvPr id="14353" name="Text Box 17"/>
            <p:cNvSpPr txBox="1">
              <a:spLocks noChangeArrowheads="1"/>
            </p:cNvSpPr>
            <p:nvPr/>
          </p:nvSpPr>
          <p:spPr bwMode="auto">
            <a:xfrm>
              <a:off x="4071934" y="5957848"/>
              <a:ext cx="1873250" cy="369332"/>
            </a:xfrm>
            <a:prstGeom prst="rect">
              <a:avLst/>
            </a:prstGeom>
            <a:noFill/>
            <a:ln w="9525">
              <a:noFill/>
              <a:miter lim="800000"/>
              <a:headEnd/>
              <a:tailEnd/>
            </a:ln>
            <a:effectLst/>
          </p:spPr>
          <p:txBody>
            <a:bodyPr>
              <a:spAutoFit/>
            </a:bodyPr>
            <a:lstStyle/>
            <a:p>
              <a:pPr algn="l">
                <a:spcBef>
                  <a:spcPct val="50000"/>
                </a:spcBef>
              </a:pPr>
              <a:r>
                <a:rPr lang="zh-CN" altLang="en-US" sz="1800">
                  <a:latin typeface="Consolas" pitchFamily="49" charset="0"/>
                  <a:ea typeface="仿宋" pitchFamily="49" charset="-122"/>
                  <a:cs typeface="Consolas" pitchFamily="49" charset="0"/>
                </a:rPr>
                <a:t>存放常量</a:t>
              </a:r>
              <a:r>
                <a:rPr lang="en-US" altLang="zh-CN" sz="1800" i="1">
                  <a:latin typeface="Consolas" pitchFamily="49" charset="0"/>
                  <a:ea typeface="仿宋" pitchFamily="49" charset="-122"/>
                  <a:cs typeface="Consolas" pitchFamily="49" charset="0"/>
                </a:rPr>
                <a:t>c</a:t>
              </a:r>
            </a:p>
          </p:txBody>
        </p:sp>
        <p:grpSp>
          <p:nvGrpSpPr>
            <p:cNvPr id="5" name="组合 35"/>
            <p:cNvGrpSpPr/>
            <p:nvPr/>
          </p:nvGrpSpPr>
          <p:grpSpPr>
            <a:xfrm>
              <a:off x="2663808" y="4402819"/>
              <a:ext cx="1946288" cy="652825"/>
              <a:chOff x="6554802" y="4214818"/>
              <a:chExt cx="1731974" cy="652825"/>
            </a:xfrm>
          </p:grpSpPr>
          <p:sp>
            <p:nvSpPr>
              <p:cNvPr id="27" name="TextBox 26"/>
              <p:cNvSpPr txBox="1"/>
              <p:nvPr/>
            </p:nvSpPr>
            <p:spPr>
              <a:xfrm>
                <a:off x="6572264" y="4214818"/>
                <a:ext cx="1071570" cy="276999"/>
              </a:xfrm>
              <a:prstGeom prst="rect">
                <a:avLst/>
              </a:prstGeom>
              <a:noFill/>
            </p:spPr>
            <p:txBody>
              <a:bodyPr wrap="square" lIns="0" tIns="0" rIns="0" bIns="0" rtlCol="0">
                <a:spAutoFit/>
              </a:bodyPr>
              <a:lstStyle/>
              <a:p>
                <a:r>
                  <a:rPr lang="en-US" altLang="zh-CN" sz="1800" i="1" err="1" smtClean="0">
                    <a:latin typeface="Consolas" pitchFamily="49" charset="0"/>
                    <a:ea typeface="仿宋" pitchFamily="49" charset="-122"/>
                    <a:cs typeface="Consolas" pitchFamily="49" charset="0"/>
                  </a:rPr>
                  <a:t>i</a:t>
                </a:r>
                <a:r>
                  <a:rPr lang="en-US" altLang="zh-CN" sz="1800" smtClean="0">
                    <a:latin typeface="Consolas" pitchFamily="49" charset="0"/>
                    <a:ea typeface="仿宋" pitchFamily="49" charset="-122"/>
                    <a:cs typeface="Consolas" pitchFamily="49" charset="0"/>
                  </a:rPr>
                  <a:t>(</a:t>
                </a:r>
                <a:r>
                  <a:rPr lang="en-US" altLang="zh-CN" sz="1800" err="1" smtClean="0">
                    <a:latin typeface="Consolas" pitchFamily="49" charset="0"/>
                    <a:ea typeface="仿宋" pitchFamily="49" charset="-122"/>
                    <a:cs typeface="Consolas" pitchFamily="49" charset="0"/>
                  </a:rPr>
                  <a:t>2</a:t>
                </a:r>
                <a:r>
                  <a:rPr lang="en-US" altLang="zh-CN" sz="1800" i="1" err="1" smtClean="0">
                    <a:latin typeface="Consolas" pitchFamily="49" charset="0"/>
                    <a:ea typeface="仿宋" pitchFamily="49" charset="-122"/>
                    <a:cs typeface="Consolas" pitchFamily="49" charset="0"/>
                  </a:rPr>
                  <a:t>n</a:t>
                </a:r>
                <a:r>
                  <a:rPr lang="en-US" altLang="zh-CN" sz="1800" err="1" smtClean="0">
                    <a:latin typeface="Consolas" pitchFamily="49" charset="0"/>
                    <a:ea typeface="仿宋" pitchFamily="49" charset="-122"/>
                    <a:cs typeface="Consolas" pitchFamily="49" charset="0"/>
                  </a:rPr>
                  <a:t>-</a:t>
                </a:r>
                <a:r>
                  <a:rPr lang="en-US" altLang="zh-CN" sz="1800" i="1" err="1" smtClean="0">
                    <a:latin typeface="Consolas" pitchFamily="49" charset="0"/>
                    <a:ea typeface="仿宋" pitchFamily="49" charset="-122"/>
                    <a:cs typeface="Consolas" pitchFamily="49" charset="0"/>
                  </a:rPr>
                  <a:t>i</a:t>
                </a:r>
                <a:r>
                  <a:rPr lang="en-US" altLang="zh-CN" sz="1800" err="1" smtClean="0">
                    <a:latin typeface="Consolas" pitchFamily="49" charset="0"/>
                    <a:ea typeface="仿宋" pitchFamily="49" charset="-122"/>
                    <a:cs typeface="Consolas" pitchFamily="49" charset="0"/>
                  </a:rPr>
                  <a:t>+1</a:t>
                </a:r>
                <a:r>
                  <a:rPr lang="en-US" altLang="zh-CN" sz="1800" smtClean="0">
                    <a:latin typeface="Consolas" pitchFamily="49" charset="0"/>
                    <a:ea typeface="仿宋" pitchFamily="49" charset="-122"/>
                    <a:cs typeface="Consolas" pitchFamily="49" charset="0"/>
                  </a:rPr>
                  <a:t>)</a:t>
                </a:r>
                <a:endParaRPr lang="zh-CN" altLang="en-US" sz="1800">
                  <a:latin typeface="Consolas" pitchFamily="49" charset="0"/>
                  <a:ea typeface="仿宋" pitchFamily="49" charset="-122"/>
                  <a:cs typeface="Consolas" pitchFamily="49" charset="0"/>
                </a:endParaRPr>
              </a:p>
            </p:txBody>
          </p:sp>
          <p:cxnSp>
            <p:nvCxnSpPr>
              <p:cNvPr id="28" name="直接连接符 27"/>
              <p:cNvCxnSpPr/>
              <p:nvPr/>
            </p:nvCxnSpPr>
            <p:spPr>
              <a:xfrm>
                <a:off x="6554802" y="4572008"/>
                <a:ext cx="1080000" cy="1588"/>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811978" y="4590644"/>
                <a:ext cx="500066" cy="276999"/>
              </a:xfrm>
              <a:prstGeom prst="rect">
                <a:avLst/>
              </a:prstGeom>
              <a:noFill/>
            </p:spPr>
            <p:txBody>
              <a:bodyPr wrap="square" lIns="0" tIns="0" rIns="0" bIns="0" rtlCol="0">
                <a:spAutoFit/>
              </a:bodyPr>
              <a:lstStyle/>
              <a:p>
                <a:r>
                  <a:rPr lang="en-US" altLang="zh-CN" sz="1800" smtClean="0">
                    <a:latin typeface="Consolas" pitchFamily="49" charset="0"/>
                    <a:ea typeface="仿宋" pitchFamily="49" charset="-122"/>
                    <a:cs typeface="Consolas" pitchFamily="49" charset="0"/>
                  </a:rPr>
                  <a:t>2</a:t>
                </a:r>
                <a:endParaRPr lang="zh-CN" altLang="en-US" sz="1800">
                  <a:latin typeface="Consolas" pitchFamily="49" charset="0"/>
                  <a:ea typeface="仿宋" pitchFamily="49" charset="-122"/>
                  <a:cs typeface="Consolas" pitchFamily="49" charset="0"/>
                </a:endParaRPr>
              </a:p>
            </p:txBody>
          </p:sp>
          <p:sp>
            <p:nvSpPr>
              <p:cNvPr id="30" name="TextBox 29"/>
              <p:cNvSpPr txBox="1"/>
              <p:nvPr/>
            </p:nvSpPr>
            <p:spPr>
              <a:xfrm>
                <a:off x="7429520" y="4429132"/>
                <a:ext cx="857256" cy="276999"/>
              </a:xfrm>
              <a:prstGeom prst="rect">
                <a:avLst/>
              </a:prstGeom>
              <a:noFill/>
            </p:spPr>
            <p:txBody>
              <a:bodyPr wrap="square" lIns="0" tIns="0" rIns="0" bIns="0" rtlCol="0">
                <a:spAutoFit/>
              </a:bodyPr>
              <a:lstStyle/>
              <a:p>
                <a:r>
                  <a:rPr lang="en-US" altLang="zh-CN" sz="1800" smtClean="0">
                    <a:latin typeface="Consolas" pitchFamily="49" charset="0"/>
                    <a:ea typeface="仿宋" pitchFamily="49" charset="-122"/>
                    <a:cs typeface="Consolas" pitchFamily="49" charset="0"/>
                  </a:rPr>
                  <a:t> +</a:t>
                </a:r>
                <a:r>
                  <a:rPr lang="en-US" altLang="zh-CN" sz="1800" i="1" smtClean="0">
                    <a:latin typeface="Consolas" pitchFamily="49" charset="0"/>
                    <a:ea typeface="仿宋" pitchFamily="49" charset="-122"/>
                    <a:cs typeface="Consolas" pitchFamily="49" charset="0"/>
                  </a:rPr>
                  <a:t>j</a:t>
                </a:r>
                <a:r>
                  <a:rPr lang="en-US" altLang="zh-CN" sz="1800" smtClean="0">
                    <a:latin typeface="Consolas" pitchFamily="49" charset="0"/>
                    <a:ea typeface="仿宋" pitchFamily="49" charset="-122"/>
                    <a:cs typeface="Consolas" pitchFamily="49" charset="0"/>
                  </a:rPr>
                  <a:t>-</a:t>
                </a:r>
                <a:r>
                  <a:rPr lang="en-US" altLang="zh-CN" sz="1800" i="1" err="1" smtClean="0">
                    <a:latin typeface="Consolas" pitchFamily="49" charset="0"/>
                    <a:ea typeface="仿宋" pitchFamily="49" charset="-122"/>
                    <a:cs typeface="Consolas" pitchFamily="49" charset="0"/>
                  </a:rPr>
                  <a:t>i</a:t>
                </a:r>
                <a:endParaRPr lang="zh-CN" altLang="en-US" sz="1800" i="1">
                  <a:latin typeface="Consolas" pitchFamily="49" charset="0"/>
                  <a:ea typeface="仿宋" pitchFamily="49" charset="-122"/>
                  <a:cs typeface="Consolas" pitchFamily="49" charset="0"/>
                </a:endParaRPr>
              </a:p>
            </p:txBody>
          </p:sp>
        </p:grpSp>
        <p:grpSp>
          <p:nvGrpSpPr>
            <p:cNvPr id="6" name="组合 30"/>
            <p:cNvGrpSpPr/>
            <p:nvPr/>
          </p:nvGrpSpPr>
          <p:grpSpPr>
            <a:xfrm>
              <a:off x="2681270" y="5214950"/>
              <a:ext cx="1071570" cy="652825"/>
              <a:chOff x="500034" y="3571876"/>
              <a:chExt cx="1071570" cy="652825"/>
            </a:xfrm>
          </p:grpSpPr>
          <p:sp>
            <p:nvSpPr>
              <p:cNvPr id="32" name="TextBox 31"/>
              <p:cNvSpPr txBox="1"/>
              <p:nvPr/>
            </p:nvSpPr>
            <p:spPr>
              <a:xfrm>
                <a:off x="500034" y="3571876"/>
                <a:ext cx="1071570" cy="276999"/>
              </a:xfrm>
              <a:prstGeom prst="rect">
                <a:avLst/>
              </a:prstGeom>
              <a:noFill/>
            </p:spPr>
            <p:txBody>
              <a:bodyPr wrap="square" lIns="0" tIns="0" rIns="0" bIns="0" rtlCol="0">
                <a:spAutoFit/>
              </a:bodyPr>
              <a:lstStyle/>
              <a:p>
                <a:r>
                  <a:rPr lang="en-US" altLang="zh-CN" sz="1800" i="1" smtClean="0">
                    <a:latin typeface="Consolas" pitchFamily="49" charset="0"/>
                    <a:ea typeface="仿宋" pitchFamily="49" charset="-122"/>
                    <a:cs typeface="Consolas" pitchFamily="49" charset="0"/>
                  </a:rPr>
                  <a:t>n</a:t>
                </a:r>
                <a:r>
                  <a:rPr lang="en-US" altLang="zh-CN" sz="1800" smtClean="0">
                    <a:latin typeface="Consolas" pitchFamily="49" charset="0"/>
                    <a:ea typeface="仿宋" pitchFamily="49" charset="-122"/>
                    <a:cs typeface="Consolas" pitchFamily="49" charset="0"/>
                  </a:rPr>
                  <a:t>(</a:t>
                </a:r>
                <a:r>
                  <a:rPr lang="en-US" altLang="zh-CN" sz="1800" i="1" err="1" smtClean="0">
                    <a:latin typeface="Consolas" pitchFamily="49" charset="0"/>
                    <a:ea typeface="仿宋" pitchFamily="49" charset="-122"/>
                    <a:cs typeface="Consolas" pitchFamily="49" charset="0"/>
                  </a:rPr>
                  <a:t>n</a:t>
                </a:r>
                <a:r>
                  <a:rPr lang="en-US" altLang="zh-CN" sz="1800" err="1" smtClean="0">
                    <a:latin typeface="Consolas" pitchFamily="49" charset="0"/>
                    <a:ea typeface="仿宋" pitchFamily="49" charset="-122"/>
                    <a:cs typeface="Consolas" pitchFamily="49" charset="0"/>
                  </a:rPr>
                  <a:t>+1</a:t>
                </a:r>
                <a:r>
                  <a:rPr lang="en-US" altLang="zh-CN" sz="1800" smtClean="0">
                    <a:latin typeface="Consolas" pitchFamily="49" charset="0"/>
                    <a:ea typeface="仿宋" pitchFamily="49" charset="-122"/>
                    <a:cs typeface="Consolas" pitchFamily="49" charset="0"/>
                  </a:rPr>
                  <a:t>)</a:t>
                </a:r>
                <a:endParaRPr lang="zh-CN" altLang="en-US" sz="1800">
                  <a:latin typeface="Consolas" pitchFamily="49" charset="0"/>
                  <a:ea typeface="仿宋" pitchFamily="49" charset="-122"/>
                  <a:cs typeface="Consolas" pitchFamily="49" charset="0"/>
                </a:endParaRPr>
              </a:p>
            </p:txBody>
          </p:sp>
          <p:cxnSp>
            <p:nvCxnSpPr>
              <p:cNvPr id="33" name="直接连接符 32"/>
              <p:cNvCxnSpPr/>
              <p:nvPr/>
            </p:nvCxnSpPr>
            <p:spPr>
              <a:xfrm>
                <a:off x="571472" y="3929066"/>
                <a:ext cx="928694" cy="1588"/>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39748" y="3947702"/>
                <a:ext cx="500066" cy="276999"/>
              </a:xfrm>
              <a:prstGeom prst="rect">
                <a:avLst/>
              </a:prstGeom>
              <a:noFill/>
            </p:spPr>
            <p:txBody>
              <a:bodyPr wrap="square" lIns="0" tIns="0" rIns="0" bIns="0" rtlCol="0">
                <a:spAutoFit/>
              </a:bodyPr>
              <a:lstStyle/>
              <a:p>
                <a:r>
                  <a:rPr lang="en-US" altLang="zh-CN" sz="1800" smtClean="0">
                    <a:latin typeface="Consolas" pitchFamily="49" charset="0"/>
                    <a:ea typeface="仿宋" pitchFamily="49" charset="-122"/>
                    <a:cs typeface="Consolas" pitchFamily="49" charset="0"/>
                  </a:rPr>
                  <a:t>2</a:t>
                </a:r>
                <a:endParaRPr lang="zh-CN" altLang="en-US" sz="1800">
                  <a:latin typeface="Consolas" pitchFamily="49" charset="0"/>
                  <a:ea typeface="仿宋" pitchFamily="49" charset="-122"/>
                  <a:cs typeface="Consolas" pitchFamily="49" charset="0"/>
                </a:endParaRPr>
              </a:p>
            </p:txBody>
          </p:sp>
        </p:grpSp>
      </p:grpSp>
      <p:sp>
        <p:nvSpPr>
          <p:cNvPr id="22" name="直角三角形 21"/>
          <p:cNvSpPr/>
          <p:nvPr/>
        </p:nvSpPr>
        <p:spPr>
          <a:xfrm>
            <a:off x="3214678" y="552378"/>
            <a:ext cx="2071702" cy="1421736"/>
          </a:xfrm>
          <a:prstGeom prst="rtTriangl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14351" name="Text Box 15"/>
          <p:cNvSpPr txBox="1">
            <a:spLocks noChangeArrowheads="1"/>
          </p:cNvSpPr>
          <p:nvPr/>
        </p:nvSpPr>
        <p:spPr bwMode="auto">
          <a:xfrm flipH="1">
            <a:off x="3500430" y="1226209"/>
            <a:ext cx="357190" cy="461665"/>
          </a:xfrm>
          <a:prstGeom prst="rect">
            <a:avLst/>
          </a:prstGeom>
          <a:noFill/>
          <a:ln w="9525">
            <a:noFill/>
            <a:miter lim="800000"/>
            <a:headEnd/>
            <a:tailEnd/>
          </a:ln>
          <a:effectLst/>
        </p:spPr>
        <p:txBody>
          <a:bodyPr wrap="square">
            <a:spAutoFit/>
          </a:bodyPr>
          <a:lstStyle/>
          <a:p>
            <a:pPr algn="l">
              <a:spcBef>
                <a:spcPct val="50000"/>
              </a:spcBef>
            </a:pPr>
            <a:r>
              <a:rPr lang="en-US" altLang="zh-CN" i="1">
                <a:solidFill>
                  <a:srgbClr val="FF0000"/>
                </a:solidFill>
                <a:latin typeface="Consolas" pitchFamily="49" charset="0"/>
                <a:cs typeface="Consolas" pitchFamily="49" charset="0"/>
              </a:rPr>
              <a:t>c</a:t>
            </a:r>
          </a:p>
        </p:txBody>
      </p:sp>
      <p:sp>
        <p:nvSpPr>
          <p:cNvPr id="61" name="TextBox 60"/>
          <p:cNvSpPr txBox="1"/>
          <p:nvPr/>
        </p:nvSpPr>
        <p:spPr>
          <a:xfrm>
            <a:off x="4853816" y="1197648"/>
            <a:ext cx="575440" cy="338554"/>
          </a:xfrm>
          <a:prstGeom prst="rect">
            <a:avLst/>
          </a:prstGeom>
          <a:noFill/>
        </p:spPr>
        <p:txBody>
          <a:bodyPr wrap="square" lIns="0" tIns="0" rIns="0" bIns="0" rtlCol="0">
            <a:spAutoFit/>
          </a:bodyPr>
          <a:lstStyle/>
          <a:p>
            <a:r>
              <a:rPr lang="en-US" altLang="zh-CN" sz="2200" i="1" smtClean="0">
                <a:latin typeface="Consolas" pitchFamily="49" charset="0"/>
                <a:ea typeface="+mn-ea"/>
                <a:cs typeface="Consolas" pitchFamily="49" charset="0"/>
                <a:sym typeface="Symbol"/>
              </a:rPr>
              <a:t></a:t>
            </a:r>
            <a:endParaRPr lang="zh-CN" altLang="en-US" sz="2200" baseline="-25000">
              <a:latin typeface="Consolas" pitchFamily="49" charset="0"/>
              <a:ea typeface="+mn-ea"/>
              <a:cs typeface="Consolas" pitchFamily="49" charset="0"/>
            </a:endParaRPr>
          </a:p>
        </p:txBody>
      </p:sp>
      <p:grpSp>
        <p:nvGrpSpPr>
          <p:cNvPr id="7" name="组合 69"/>
          <p:cNvGrpSpPr/>
          <p:nvPr/>
        </p:nvGrpSpPr>
        <p:grpSpPr>
          <a:xfrm>
            <a:off x="642909" y="2710638"/>
            <a:ext cx="1571637" cy="584770"/>
            <a:chOff x="857224" y="3742146"/>
            <a:chExt cx="1571637" cy="584770"/>
          </a:xfrm>
        </p:grpSpPr>
        <p:sp>
          <p:nvSpPr>
            <p:cNvPr id="62" name="左中括号 61"/>
            <p:cNvSpPr/>
            <p:nvPr/>
          </p:nvSpPr>
          <p:spPr>
            <a:xfrm rot="16200000">
              <a:off x="1571042" y="3028328"/>
              <a:ext cx="144000" cy="1571636"/>
            </a:xfrm>
            <a:prstGeom prst="leftBracket">
              <a:avLst/>
            </a:prstGeom>
            <a:ln>
              <a:tailEnd type="none"/>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zh-CN" altLang="en-US" sz="1800">
                <a:latin typeface="Consolas" pitchFamily="49" charset="0"/>
                <a:ea typeface="仿宋" pitchFamily="49" charset="-122"/>
                <a:cs typeface="Consolas" pitchFamily="49" charset="0"/>
              </a:endParaRPr>
            </a:p>
          </p:txBody>
        </p:sp>
        <p:sp>
          <p:nvSpPr>
            <p:cNvPr id="63" name="TextBox 62"/>
            <p:cNvSpPr txBox="1"/>
            <p:nvPr/>
          </p:nvSpPr>
          <p:spPr>
            <a:xfrm>
              <a:off x="1071539" y="3957584"/>
              <a:ext cx="1357322" cy="369332"/>
            </a:xfrm>
            <a:prstGeom prst="rect">
              <a:avLst/>
            </a:prstGeom>
            <a:noFill/>
          </p:spPr>
          <p:txBody>
            <a:bodyPr wrap="square" rtlCol="0">
              <a:spAutoFit/>
            </a:bodyPr>
            <a:lstStyle/>
            <a:p>
              <a:r>
                <a:rPr lang="en-US" altLang="zh-CN" sz="1800" i="1" smtClean="0">
                  <a:latin typeface="Consolas" pitchFamily="49" charset="0"/>
                  <a:ea typeface="仿宋" pitchFamily="49" charset="-122"/>
                  <a:cs typeface="Consolas" pitchFamily="49" charset="0"/>
                </a:rPr>
                <a:t>n</a:t>
              </a:r>
              <a:r>
                <a:rPr lang="zh-CN" altLang="en-US" sz="1800" smtClean="0">
                  <a:latin typeface="Consolas" pitchFamily="49" charset="0"/>
                  <a:ea typeface="仿宋" pitchFamily="49" charset="-122"/>
                  <a:cs typeface="Consolas" pitchFamily="49" charset="0"/>
                </a:rPr>
                <a:t>个元素</a:t>
              </a:r>
              <a:endParaRPr lang="zh-CN" altLang="en-US" sz="1800">
                <a:latin typeface="Consolas" pitchFamily="49" charset="0"/>
                <a:ea typeface="仿宋" pitchFamily="49" charset="-122"/>
                <a:cs typeface="Consolas" pitchFamily="49" charset="0"/>
              </a:endParaRPr>
            </a:p>
          </p:txBody>
        </p:sp>
      </p:grpSp>
      <p:grpSp>
        <p:nvGrpSpPr>
          <p:cNvPr id="8" name="组合 70"/>
          <p:cNvGrpSpPr/>
          <p:nvPr/>
        </p:nvGrpSpPr>
        <p:grpSpPr>
          <a:xfrm>
            <a:off x="2571736" y="2710638"/>
            <a:ext cx="1357322" cy="584770"/>
            <a:chOff x="2857488" y="3742146"/>
            <a:chExt cx="1357322" cy="584770"/>
          </a:xfrm>
        </p:grpSpPr>
        <p:sp>
          <p:nvSpPr>
            <p:cNvPr id="64" name="左中括号 63"/>
            <p:cNvSpPr/>
            <p:nvPr/>
          </p:nvSpPr>
          <p:spPr>
            <a:xfrm rot="16200000">
              <a:off x="3427001" y="3172633"/>
              <a:ext cx="146858" cy="1285884"/>
            </a:xfrm>
            <a:prstGeom prst="leftBracket">
              <a:avLst/>
            </a:prstGeom>
            <a:ln>
              <a:tailEnd type="none"/>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zh-CN" altLang="en-US" sz="1800">
                <a:latin typeface="Consolas" pitchFamily="49" charset="0"/>
                <a:ea typeface="仿宋" pitchFamily="49" charset="-122"/>
                <a:cs typeface="Consolas" pitchFamily="49" charset="0"/>
              </a:endParaRPr>
            </a:p>
          </p:txBody>
        </p:sp>
        <p:sp>
          <p:nvSpPr>
            <p:cNvPr id="65" name="TextBox 64"/>
            <p:cNvSpPr txBox="1"/>
            <p:nvPr/>
          </p:nvSpPr>
          <p:spPr>
            <a:xfrm>
              <a:off x="2857488" y="3957584"/>
              <a:ext cx="1357322" cy="369332"/>
            </a:xfrm>
            <a:prstGeom prst="rect">
              <a:avLst/>
            </a:prstGeom>
            <a:noFill/>
          </p:spPr>
          <p:txBody>
            <a:bodyPr wrap="square" rtlCol="0">
              <a:spAutoFit/>
            </a:bodyPr>
            <a:lstStyle/>
            <a:p>
              <a:r>
                <a:rPr lang="en-US" altLang="zh-CN" sz="1800" i="1" smtClean="0">
                  <a:latin typeface="Consolas" pitchFamily="49" charset="0"/>
                  <a:ea typeface="仿宋" pitchFamily="49" charset="-122"/>
                  <a:cs typeface="Consolas" pitchFamily="49" charset="0"/>
                </a:rPr>
                <a:t>n</a:t>
              </a:r>
              <a:r>
                <a:rPr lang="en-US" altLang="zh-CN" sz="1800" smtClean="0">
                  <a:latin typeface="Consolas" pitchFamily="49" charset="0"/>
                  <a:ea typeface="仿宋" pitchFamily="49" charset="-122"/>
                  <a:cs typeface="Consolas" pitchFamily="49" charset="0"/>
                </a:rPr>
                <a:t>-1</a:t>
              </a:r>
              <a:r>
                <a:rPr lang="zh-CN" altLang="en-US" sz="1800" smtClean="0">
                  <a:latin typeface="Consolas" pitchFamily="49" charset="0"/>
                  <a:ea typeface="仿宋" pitchFamily="49" charset="-122"/>
                  <a:cs typeface="Consolas" pitchFamily="49" charset="0"/>
                </a:rPr>
                <a:t>个元素</a:t>
              </a:r>
              <a:endParaRPr lang="zh-CN" altLang="en-US" sz="1800">
                <a:latin typeface="Consolas" pitchFamily="49" charset="0"/>
                <a:ea typeface="仿宋" pitchFamily="49" charset="-122"/>
                <a:cs typeface="Consolas" pitchFamily="49" charset="0"/>
              </a:endParaRPr>
            </a:p>
          </p:txBody>
        </p:sp>
      </p:grpSp>
      <p:grpSp>
        <p:nvGrpSpPr>
          <p:cNvPr id="9" name="组合 71"/>
          <p:cNvGrpSpPr/>
          <p:nvPr/>
        </p:nvGrpSpPr>
        <p:grpSpPr>
          <a:xfrm>
            <a:off x="4572000" y="2683245"/>
            <a:ext cx="1643074" cy="584770"/>
            <a:chOff x="5072066" y="3714753"/>
            <a:chExt cx="1643074" cy="584770"/>
          </a:xfrm>
        </p:grpSpPr>
        <p:sp>
          <p:nvSpPr>
            <p:cNvPr id="66" name="左中括号 65"/>
            <p:cNvSpPr/>
            <p:nvPr/>
          </p:nvSpPr>
          <p:spPr>
            <a:xfrm rot="16200000">
              <a:off x="5780264" y="3066753"/>
              <a:ext cx="144000" cy="1440000"/>
            </a:xfrm>
            <a:prstGeom prst="leftBracket">
              <a:avLst/>
            </a:prstGeom>
            <a:ln>
              <a:tailEnd type="none"/>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zh-CN" altLang="en-US" sz="1800">
                <a:latin typeface="Consolas" pitchFamily="49" charset="0"/>
                <a:ea typeface="仿宋" pitchFamily="49" charset="-122"/>
                <a:cs typeface="Consolas" pitchFamily="49" charset="0"/>
              </a:endParaRPr>
            </a:p>
          </p:txBody>
        </p:sp>
        <p:sp>
          <p:nvSpPr>
            <p:cNvPr id="67" name="TextBox 66"/>
            <p:cNvSpPr txBox="1"/>
            <p:nvPr/>
          </p:nvSpPr>
          <p:spPr>
            <a:xfrm>
              <a:off x="5072066" y="3930191"/>
              <a:ext cx="1643074" cy="369332"/>
            </a:xfrm>
            <a:prstGeom prst="rect">
              <a:avLst/>
            </a:prstGeom>
            <a:noFill/>
          </p:spPr>
          <p:txBody>
            <a:bodyPr wrap="square" rtlCol="0">
              <a:spAutoFit/>
            </a:bodyPr>
            <a:lstStyle/>
            <a:p>
              <a:r>
                <a:rPr lang="en-US" altLang="zh-CN" sz="1800" i="1" smtClean="0">
                  <a:latin typeface="Consolas" pitchFamily="49" charset="0"/>
                  <a:ea typeface="仿宋" pitchFamily="49" charset="-122"/>
                  <a:cs typeface="Consolas" pitchFamily="49" charset="0"/>
                </a:rPr>
                <a:t>n</a:t>
              </a:r>
              <a:r>
                <a:rPr lang="en-US" altLang="zh-CN" sz="1800" smtClean="0">
                  <a:latin typeface="Consolas" pitchFamily="49" charset="0"/>
                  <a:ea typeface="仿宋" pitchFamily="49" charset="-122"/>
                  <a:cs typeface="Consolas" pitchFamily="49" charset="0"/>
                </a:rPr>
                <a:t>-</a:t>
              </a:r>
              <a:r>
                <a:rPr lang="en-US" altLang="zh-CN" sz="1800" i="1" err="1" smtClean="0">
                  <a:latin typeface="Consolas" pitchFamily="49" charset="0"/>
                  <a:ea typeface="仿宋" pitchFamily="49" charset="-122"/>
                  <a:cs typeface="Consolas" pitchFamily="49" charset="0"/>
                </a:rPr>
                <a:t>i</a:t>
              </a:r>
              <a:r>
                <a:rPr lang="en-US" altLang="zh-CN" sz="1800" err="1" smtClean="0">
                  <a:latin typeface="Consolas" pitchFamily="49" charset="0"/>
                  <a:ea typeface="仿宋" pitchFamily="49" charset="-122"/>
                  <a:cs typeface="Consolas" pitchFamily="49" charset="0"/>
                </a:rPr>
                <a:t>+1</a:t>
              </a:r>
              <a:r>
                <a:rPr lang="zh-CN" altLang="en-US" sz="1800" smtClean="0">
                  <a:latin typeface="Consolas" pitchFamily="49" charset="0"/>
                  <a:ea typeface="仿宋" pitchFamily="49" charset="-122"/>
                  <a:cs typeface="Consolas" pitchFamily="49" charset="0"/>
                </a:rPr>
                <a:t>个元素</a:t>
              </a:r>
              <a:endParaRPr lang="zh-CN" altLang="en-US" sz="1800">
                <a:latin typeface="Consolas" pitchFamily="49" charset="0"/>
                <a:ea typeface="仿宋" pitchFamily="49" charset="-122"/>
                <a:cs typeface="Consolas" pitchFamily="49" charset="0"/>
              </a:endParaRPr>
            </a:p>
          </p:txBody>
        </p:sp>
      </p:grpSp>
      <p:grpSp>
        <p:nvGrpSpPr>
          <p:cNvPr id="10" name="组合 72"/>
          <p:cNvGrpSpPr/>
          <p:nvPr/>
        </p:nvGrpSpPr>
        <p:grpSpPr>
          <a:xfrm>
            <a:off x="6500826" y="2642059"/>
            <a:ext cx="1428760" cy="625956"/>
            <a:chOff x="6500826" y="3673567"/>
            <a:chExt cx="1428760" cy="625956"/>
          </a:xfrm>
        </p:grpSpPr>
        <p:sp>
          <p:nvSpPr>
            <p:cNvPr id="68" name="左中括号 67"/>
            <p:cNvSpPr/>
            <p:nvPr/>
          </p:nvSpPr>
          <p:spPr>
            <a:xfrm rot="16200000">
              <a:off x="7123520" y="3122311"/>
              <a:ext cx="144000" cy="1246512"/>
            </a:xfrm>
            <a:prstGeom prst="leftBracket">
              <a:avLst/>
            </a:prstGeom>
            <a:ln>
              <a:tailEnd type="none"/>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zh-CN" altLang="en-US" sz="1800">
                <a:latin typeface="Consolas" pitchFamily="49" charset="0"/>
                <a:ea typeface="仿宋" pitchFamily="49" charset="-122"/>
                <a:cs typeface="Consolas" pitchFamily="49" charset="0"/>
              </a:endParaRPr>
            </a:p>
          </p:txBody>
        </p:sp>
        <p:sp>
          <p:nvSpPr>
            <p:cNvPr id="69" name="TextBox 68"/>
            <p:cNvSpPr txBox="1"/>
            <p:nvPr/>
          </p:nvSpPr>
          <p:spPr>
            <a:xfrm>
              <a:off x="6500826" y="3930191"/>
              <a:ext cx="1428760" cy="369332"/>
            </a:xfrm>
            <a:prstGeom prst="rect">
              <a:avLst/>
            </a:prstGeom>
            <a:noFill/>
          </p:spPr>
          <p:txBody>
            <a:bodyPr wrap="square" rtlCol="0">
              <a:spAutoFit/>
            </a:bodyPr>
            <a:lstStyle/>
            <a:p>
              <a:r>
                <a:rPr lang="en-US" altLang="zh-CN" sz="1800" i="1" smtClean="0">
                  <a:latin typeface="Consolas" pitchFamily="49" charset="0"/>
                  <a:ea typeface="仿宋" pitchFamily="49" charset="-122"/>
                  <a:cs typeface="Consolas" pitchFamily="49" charset="0"/>
                </a:rPr>
                <a:t>j</a:t>
              </a:r>
              <a:r>
                <a:rPr lang="en-US" altLang="zh-CN" sz="1800" smtClean="0">
                  <a:latin typeface="Consolas" pitchFamily="49" charset="0"/>
                  <a:ea typeface="仿宋" pitchFamily="49" charset="-122"/>
                  <a:cs typeface="Consolas" pitchFamily="49" charset="0"/>
                </a:rPr>
                <a:t>-</a:t>
              </a:r>
              <a:r>
                <a:rPr lang="en-US" altLang="zh-CN" sz="1800" i="1" err="1" smtClean="0">
                  <a:latin typeface="Consolas" pitchFamily="49" charset="0"/>
                  <a:ea typeface="仿宋" pitchFamily="49" charset="-122"/>
                  <a:cs typeface="Consolas" pitchFamily="49" charset="0"/>
                </a:rPr>
                <a:t>i</a:t>
              </a:r>
              <a:r>
                <a:rPr lang="zh-CN" altLang="en-US" sz="1800" smtClean="0">
                  <a:latin typeface="Consolas" pitchFamily="49" charset="0"/>
                  <a:ea typeface="仿宋" pitchFamily="49" charset="-122"/>
                  <a:cs typeface="Consolas" pitchFamily="49" charset="0"/>
                </a:rPr>
                <a:t>个元素</a:t>
              </a:r>
              <a:endParaRPr lang="zh-CN" altLang="en-US" sz="1800">
                <a:latin typeface="Consolas" pitchFamily="49" charset="0"/>
                <a:ea typeface="仿宋" pitchFamily="49" charset="-122"/>
                <a:cs typeface="Consolas" pitchFamily="49" charset="0"/>
              </a:endParaRPr>
            </a:p>
          </p:txBody>
        </p:sp>
      </p:grpSp>
      <p:grpSp>
        <p:nvGrpSpPr>
          <p:cNvPr id="11" name="组合 77"/>
          <p:cNvGrpSpPr/>
          <p:nvPr/>
        </p:nvGrpSpPr>
        <p:grpSpPr>
          <a:xfrm>
            <a:off x="642910" y="3286124"/>
            <a:ext cx="7215238" cy="584770"/>
            <a:chOff x="642910" y="3856504"/>
            <a:chExt cx="7215238" cy="584770"/>
          </a:xfrm>
        </p:grpSpPr>
        <p:sp>
          <p:nvSpPr>
            <p:cNvPr id="76" name="左中括号 75"/>
            <p:cNvSpPr/>
            <p:nvPr/>
          </p:nvSpPr>
          <p:spPr>
            <a:xfrm rot="16200000">
              <a:off x="4179091" y="320323"/>
              <a:ext cx="142876" cy="7215238"/>
            </a:xfrm>
            <a:prstGeom prst="leftBracket">
              <a:avLst/>
            </a:prstGeom>
            <a:ln>
              <a:tailEnd type="none"/>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zh-CN" altLang="en-US" sz="1800">
                <a:latin typeface="Consolas" pitchFamily="49" charset="0"/>
                <a:ea typeface="仿宋" pitchFamily="49" charset="-122"/>
                <a:cs typeface="Consolas" pitchFamily="49" charset="0"/>
              </a:endParaRPr>
            </a:p>
          </p:txBody>
        </p:sp>
        <p:sp>
          <p:nvSpPr>
            <p:cNvPr id="77" name="TextBox 76"/>
            <p:cNvSpPr txBox="1"/>
            <p:nvPr/>
          </p:nvSpPr>
          <p:spPr>
            <a:xfrm>
              <a:off x="2857488" y="4071942"/>
              <a:ext cx="3571899" cy="369332"/>
            </a:xfrm>
            <a:prstGeom prst="rect">
              <a:avLst/>
            </a:prstGeom>
            <a:noFill/>
          </p:spPr>
          <p:txBody>
            <a:bodyPr wrap="square" rtlCol="0">
              <a:spAutoFit/>
            </a:bodyPr>
            <a:lstStyle/>
            <a:p>
              <a:r>
                <a:rPr lang="zh-CN" altLang="en-US" sz="1800" smtClean="0">
                  <a:latin typeface="Consolas" pitchFamily="49" charset="0"/>
                  <a:ea typeface="仿宋" pitchFamily="49" charset="-122"/>
                  <a:cs typeface="Consolas" pitchFamily="49" charset="0"/>
                </a:rPr>
                <a:t>共计</a:t>
              </a:r>
              <a:r>
                <a:rPr lang="en-US" altLang="zh-CN" sz="1800" i="1" err="1" smtClean="0">
                  <a:latin typeface="Consolas" pitchFamily="49" charset="0"/>
                  <a:ea typeface="仿宋" pitchFamily="49" charset="-122"/>
                  <a:cs typeface="Consolas" pitchFamily="49" charset="0"/>
                </a:rPr>
                <a:t>i</a:t>
              </a:r>
              <a:r>
                <a:rPr lang="en-US" altLang="zh-CN" sz="1800" smtClean="0">
                  <a:latin typeface="Consolas" pitchFamily="49" charset="0"/>
                  <a:ea typeface="仿宋" pitchFamily="49" charset="-122"/>
                  <a:cs typeface="Consolas" pitchFamily="49" charset="0"/>
                </a:rPr>
                <a:t>(</a:t>
              </a:r>
              <a:r>
                <a:rPr lang="en-US" altLang="zh-CN" sz="1800" err="1" smtClean="0">
                  <a:latin typeface="Consolas" pitchFamily="49" charset="0"/>
                  <a:ea typeface="仿宋" pitchFamily="49" charset="-122"/>
                  <a:cs typeface="Consolas" pitchFamily="49" charset="0"/>
                </a:rPr>
                <a:t>2</a:t>
              </a:r>
              <a:r>
                <a:rPr lang="en-US" altLang="zh-CN" sz="1800" i="1" err="1" smtClean="0">
                  <a:latin typeface="Consolas" pitchFamily="49" charset="0"/>
                  <a:ea typeface="仿宋" pitchFamily="49" charset="-122"/>
                  <a:cs typeface="Consolas" pitchFamily="49" charset="0"/>
                </a:rPr>
                <a:t>n</a:t>
              </a:r>
              <a:r>
                <a:rPr lang="en-US" altLang="zh-CN" sz="1800" err="1" smtClean="0">
                  <a:latin typeface="Consolas" pitchFamily="49" charset="0"/>
                  <a:ea typeface="仿宋" pitchFamily="49" charset="-122"/>
                  <a:cs typeface="Consolas" pitchFamily="49" charset="0"/>
                </a:rPr>
                <a:t>-</a:t>
              </a:r>
              <a:r>
                <a:rPr lang="en-US" altLang="zh-CN" sz="1800" i="1" err="1" smtClean="0">
                  <a:latin typeface="Consolas" pitchFamily="49" charset="0"/>
                  <a:ea typeface="仿宋" pitchFamily="49" charset="-122"/>
                  <a:cs typeface="Consolas" pitchFamily="49" charset="0"/>
                </a:rPr>
                <a:t>i</a:t>
              </a:r>
              <a:r>
                <a:rPr lang="en-US" altLang="zh-CN" sz="1800" err="1" smtClean="0">
                  <a:latin typeface="Consolas" pitchFamily="49" charset="0"/>
                  <a:ea typeface="仿宋" pitchFamily="49" charset="-122"/>
                  <a:cs typeface="Consolas" pitchFamily="49" charset="0"/>
                </a:rPr>
                <a:t>+1</a:t>
              </a:r>
              <a:r>
                <a:rPr lang="en-US" altLang="zh-CN" sz="1800" smtClean="0">
                  <a:latin typeface="Consolas" pitchFamily="49" charset="0"/>
                  <a:ea typeface="仿宋" pitchFamily="49" charset="-122"/>
                  <a:cs typeface="Consolas" pitchFamily="49" charset="0"/>
                </a:rPr>
                <a:t>)/</a:t>
              </a:r>
              <a:r>
                <a:rPr lang="en-US" altLang="zh-CN" sz="1800" err="1" smtClean="0">
                  <a:latin typeface="Consolas" pitchFamily="49" charset="0"/>
                  <a:ea typeface="仿宋" pitchFamily="49" charset="-122"/>
                  <a:cs typeface="Consolas" pitchFamily="49" charset="0"/>
                </a:rPr>
                <a:t>2+</a:t>
              </a:r>
              <a:r>
                <a:rPr lang="en-US" altLang="zh-CN" sz="1800" i="1" err="1" smtClean="0">
                  <a:latin typeface="Consolas" pitchFamily="49" charset="0"/>
                  <a:ea typeface="仿宋" pitchFamily="49" charset="-122"/>
                  <a:cs typeface="Consolas" pitchFamily="49" charset="0"/>
                </a:rPr>
                <a:t>j</a:t>
              </a:r>
              <a:r>
                <a:rPr lang="en-US" altLang="zh-CN" sz="1800" err="1" smtClean="0">
                  <a:latin typeface="Consolas" pitchFamily="49" charset="0"/>
                  <a:ea typeface="仿宋" pitchFamily="49" charset="-122"/>
                  <a:cs typeface="Consolas" pitchFamily="49" charset="0"/>
                </a:rPr>
                <a:t>-</a:t>
              </a:r>
              <a:r>
                <a:rPr lang="en-US" altLang="zh-CN" sz="1800" i="1" err="1" smtClean="0">
                  <a:latin typeface="Consolas" pitchFamily="49" charset="0"/>
                  <a:ea typeface="仿宋" pitchFamily="49" charset="-122"/>
                  <a:cs typeface="Consolas" pitchFamily="49" charset="0"/>
                </a:rPr>
                <a:t>i</a:t>
              </a:r>
              <a:r>
                <a:rPr lang="zh-CN" altLang="en-US" sz="1800" smtClean="0">
                  <a:latin typeface="Consolas" pitchFamily="49" charset="0"/>
                  <a:ea typeface="仿宋" pitchFamily="49" charset="-122"/>
                  <a:cs typeface="Consolas" pitchFamily="49" charset="0"/>
                </a:rPr>
                <a:t>个元素</a:t>
              </a:r>
              <a:endParaRPr lang="zh-CN" altLang="en-US" sz="1800">
                <a:latin typeface="Consolas" pitchFamily="49" charset="0"/>
                <a:ea typeface="仿宋" pitchFamily="49" charset="-122"/>
                <a:cs typeface="Consolas" pitchFamily="49" charset="0"/>
              </a:endParaRPr>
            </a:p>
          </p:txBody>
        </p:sp>
      </p:grpSp>
      <p:cxnSp>
        <p:nvCxnSpPr>
          <p:cNvPr id="81" name="直接连接符 80"/>
          <p:cNvCxnSpPr/>
          <p:nvPr/>
        </p:nvCxnSpPr>
        <p:spPr>
          <a:xfrm flipV="1">
            <a:off x="5643570" y="402291"/>
            <a:ext cx="642942" cy="357190"/>
          </a:xfrm>
          <a:prstGeom prst="line">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6143636" y="216495"/>
            <a:ext cx="857256" cy="369332"/>
          </a:xfrm>
          <a:prstGeom prst="rect">
            <a:avLst/>
          </a:prstGeom>
          <a:noFill/>
        </p:spPr>
        <p:txBody>
          <a:bodyPr wrap="square" rtlCol="0">
            <a:spAutoFit/>
          </a:bodyPr>
          <a:lstStyle/>
          <a:p>
            <a:r>
              <a:rPr kumimoji="1" lang="en-US" altLang="zh-CN" sz="1800" i="1" err="1" smtClean="0">
                <a:latin typeface="Consolas" pitchFamily="49" charset="0"/>
                <a:cs typeface="Consolas" pitchFamily="49" charset="0"/>
              </a:rPr>
              <a:t>i</a:t>
            </a:r>
            <a:r>
              <a:rPr kumimoji="1" lang="en-US" altLang="zh-CN" sz="1800" err="1" smtClean="0">
                <a:latin typeface="宋体" pitchFamily="2" charset="-122"/>
                <a:ea typeface="宋体" pitchFamily="2" charset="-122"/>
                <a:cs typeface="Consolas" pitchFamily="49" charset="0"/>
              </a:rPr>
              <a:t>≤</a:t>
            </a:r>
            <a:r>
              <a:rPr kumimoji="1" lang="en-US" altLang="zh-CN" sz="1800" i="1" err="1" smtClean="0">
                <a:latin typeface="Consolas" pitchFamily="49" charset="0"/>
                <a:ea typeface="楷体" pitchFamily="49" charset="-122"/>
                <a:cs typeface="Consolas" pitchFamily="49" charset="0"/>
              </a:rPr>
              <a:t>j</a:t>
            </a:r>
            <a:endParaRPr lang="zh-CN" altLang="en-US" sz="1800">
              <a:latin typeface="Consolas" pitchFamily="49" charset="0"/>
              <a:cs typeface="Consolas" pitchFamily="49" charset="0"/>
            </a:endParaRPr>
          </a:p>
        </p:txBody>
      </p:sp>
      <p:sp>
        <p:nvSpPr>
          <p:cNvPr id="70" name="TextBox 69"/>
          <p:cNvSpPr txBox="1"/>
          <p:nvPr/>
        </p:nvSpPr>
        <p:spPr>
          <a:xfrm>
            <a:off x="500034" y="1714488"/>
            <a:ext cx="785818" cy="430887"/>
          </a:xfrm>
          <a:prstGeom prst="rect">
            <a:avLst/>
          </a:prstGeom>
          <a:noFill/>
        </p:spPr>
        <p:txBody>
          <a:bodyPr wrap="square" rtlCol="0">
            <a:spAutoFit/>
          </a:bodyPr>
          <a:lstStyle/>
          <a:p>
            <a:r>
              <a:rPr lang="en-US" altLang="zh-CN" sz="2200" i="1" smtClean="0">
                <a:latin typeface="Consolas" pitchFamily="49" charset="0"/>
                <a:cs typeface="Consolas" pitchFamily="49" charset="0"/>
              </a:rPr>
              <a:t>B=</a:t>
            </a:r>
            <a:endParaRPr lang="zh-CN" altLang="en-US" sz="2200"/>
          </a:p>
        </p:txBody>
      </p:sp>
      <p:sp>
        <p:nvSpPr>
          <p:cNvPr id="72" name="灯片编号占位符 71"/>
          <p:cNvSpPr>
            <a:spLocks noGrp="1"/>
          </p:cNvSpPr>
          <p:nvPr>
            <p:ph type="sldNum" sz="quarter" idx="12"/>
          </p:nvPr>
        </p:nvSpPr>
        <p:spPr/>
        <p:txBody>
          <a:bodyPr/>
          <a:lstStyle/>
          <a:p>
            <a:fld id="{0B959BAE-FEC3-4F92-8031-993DEB8AE092}" type="slidenum">
              <a:rPr lang="en-US" altLang="zh-CN" smtClean="0"/>
              <a:pPr/>
              <a:t>22</a:t>
            </a:fld>
            <a:r>
              <a:rPr lang="en-US" altLang="zh-CN" smtClean="0"/>
              <a:t>/82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0"/>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2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7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250825" y="260350"/>
            <a:ext cx="2565400" cy="400110"/>
          </a:xfrm>
          <a:prstGeom prst="rect">
            <a:avLst/>
          </a:prstGeom>
          <a:noFill/>
          <a:ln w="9525">
            <a:noFill/>
            <a:miter lim="800000"/>
            <a:headEnd/>
            <a:tailEnd/>
          </a:ln>
          <a:effectLst/>
        </p:spPr>
        <p:txBody>
          <a:bodyPr>
            <a:spAutoFit/>
          </a:bodyPr>
          <a:lstStyle/>
          <a:p>
            <a:pPr algn="l">
              <a:spcBef>
                <a:spcPct val="50000"/>
              </a:spcBef>
              <a:buBlip>
                <a:blip r:embed="rId4"/>
              </a:buBlip>
            </a:pPr>
            <a:r>
              <a:rPr kumimoji="1" lang="en-US" altLang="zh-CN" sz="2000">
                <a:solidFill>
                  <a:srgbClr val="FF0000"/>
                </a:solidFill>
                <a:latin typeface="微软雅黑" pitchFamily="34" charset="-122"/>
                <a:ea typeface="微软雅黑" pitchFamily="34" charset="-122"/>
                <a:cs typeface="Consolas" pitchFamily="49" charset="0"/>
              </a:rPr>
              <a:t> </a:t>
            </a:r>
            <a:r>
              <a:rPr kumimoji="1" lang="en-US" altLang="zh-CN" sz="2000" smtClean="0">
                <a:solidFill>
                  <a:srgbClr val="FF0000"/>
                </a:solidFill>
                <a:latin typeface="微软雅黑" pitchFamily="34" charset="-122"/>
                <a:ea typeface="微软雅黑" pitchFamily="34" charset="-122"/>
                <a:cs typeface="Consolas" pitchFamily="49" charset="0"/>
              </a:rPr>
              <a:t> </a:t>
            </a:r>
            <a:r>
              <a:rPr kumimoji="1" lang="zh-CN" altLang="en-US" sz="2000" smtClean="0">
                <a:solidFill>
                  <a:srgbClr val="FF0000"/>
                </a:solidFill>
                <a:latin typeface="微软雅黑" pitchFamily="34" charset="-122"/>
                <a:ea typeface="微软雅黑" pitchFamily="34" charset="-122"/>
                <a:cs typeface="Consolas" pitchFamily="49" charset="0"/>
              </a:rPr>
              <a:t>下</a:t>
            </a:r>
            <a:r>
              <a:rPr kumimoji="1" lang="zh-CN" altLang="en-US" sz="2000">
                <a:solidFill>
                  <a:srgbClr val="FF0000"/>
                </a:solidFill>
                <a:latin typeface="微软雅黑" pitchFamily="34" charset="-122"/>
                <a:ea typeface="微软雅黑" pitchFamily="34" charset="-122"/>
                <a:cs typeface="Consolas" pitchFamily="49" charset="0"/>
              </a:rPr>
              <a:t>三角矩阵</a:t>
            </a:r>
            <a:endParaRPr kumimoji="1" lang="zh-CN" altLang="en-US" sz="2000" b="0">
              <a:solidFill>
                <a:schemeClr val="tx1"/>
              </a:solidFill>
              <a:latin typeface="微软雅黑" pitchFamily="34" charset="-122"/>
              <a:ea typeface="微软雅黑" pitchFamily="34" charset="-122"/>
              <a:cs typeface="Consolas" pitchFamily="49" charset="0"/>
            </a:endParaRPr>
          </a:p>
        </p:txBody>
      </p:sp>
      <p:grpSp>
        <p:nvGrpSpPr>
          <p:cNvPr id="2" name="组合 62"/>
          <p:cNvGrpSpPr/>
          <p:nvPr/>
        </p:nvGrpSpPr>
        <p:grpSpPr>
          <a:xfrm>
            <a:off x="714348" y="1681451"/>
            <a:ext cx="7286676" cy="1543118"/>
            <a:chOff x="714348" y="1681451"/>
            <a:chExt cx="7286676" cy="1543118"/>
          </a:xfrm>
        </p:grpSpPr>
        <p:sp>
          <p:nvSpPr>
            <p:cNvPr id="21" name="TextBox 20"/>
            <p:cNvSpPr txBox="1"/>
            <p:nvPr/>
          </p:nvSpPr>
          <p:spPr>
            <a:xfrm>
              <a:off x="714348" y="2824459"/>
              <a:ext cx="7286676" cy="400110"/>
            </a:xfrm>
            <a:prstGeom prst="rect">
              <a:avLst/>
            </a:prstGeom>
            <a:noFill/>
          </p:spPr>
          <p:txBody>
            <a:bodyPr wrap="square" rtlCol="0">
              <a:spAutoFit/>
            </a:bodyPr>
            <a:lstStyle/>
            <a:p>
              <a:r>
                <a:rPr lang="en-US" altLang="zh-CN" sz="2000" i="1" smtClean="0">
                  <a:latin typeface="Consolas" pitchFamily="49" charset="0"/>
                  <a:cs typeface="Consolas" pitchFamily="49" charset="0"/>
                </a:rPr>
                <a:t>B=</a:t>
              </a:r>
              <a:r>
                <a:rPr lang="zh-CN" altLang="en-US" sz="2000" smtClean="0">
                  <a:latin typeface="Consolas" pitchFamily="49" charset="0"/>
                  <a:cs typeface="Consolas" pitchFamily="49" charset="0"/>
                </a:rPr>
                <a:t>（</a:t>
              </a:r>
              <a:r>
                <a:rPr lang="en-US" altLang="zh-CN" sz="2000" i="1" err="1" smtClean="0">
                  <a:latin typeface="Consolas" pitchFamily="49" charset="0"/>
                  <a:cs typeface="Consolas" pitchFamily="49" charset="0"/>
                </a:rPr>
                <a:t>a</a:t>
              </a:r>
              <a:r>
                <a:rPr lang="en-US" altLang="zh-CN" sz="2000" baseline="-25000" err="1" smtClean="0">
                  <a:latin typeface="Consolas" pitchFamily="49" charset="0"/>
                  <a:cs typeface="Consolas" pitchFamily="49" charset="0"/>
                </a:rPr>
                <a:t>0,0</a:t>
              </a:r>
              <a:r>
                <a:rPr lang="zh-CN" altLang="en-US" sz="2000" smtClean="0">
                  <a:latin typeface="Consolas" pitchFamily="49" charset="0"/>
                  <a:cs typeface="Consolas" pitchFamily="49" charset="0"/>
                </a:rPr>
                <a:t>，</a:t>
              </a:r>
              <a:r>
                <a:rPr lang="en-US" altLang="zh-CN" sz="2000" i="1" err="1" smtClean="0">
                  <a:latin typeface="Consolas" pitchFamily="49" charset="0"/>
                  <a:cs typeface="Consolas" pitchFamily="49" charset="0"/>
                </a:rPr>
                <a:t>a</a:t>
              </a:r>
              <a:r>
                <a:rPr lang="en-US" altLang="zh-CN" sz="2000" baseline="-25000" err="1" smtClean="0">
                  <a:latin typeface="Consolas" pitchFamily="49" charset="0"/>
                  <a:cs typeface="Consolas" pitchFamily="49" charset="0"/>
                </a:rPr>
                <a:t>1,0</a:t>
              </a:r>
              <a:r>
                <a:rPr lang="zh-CN" altLang="en-US" sz="2000" smtClean="0">
                  <a:latin typeface="Consolas" pitchFamily="49" charset="0"/>
                  <a:cs typeface="Consolas" pitchFamily="49" charset="0"/>
                </a:rPr>
                <a:t>，</a:t>
              </a:r>
              <a:r>
                <a:rPr lang="en-US" altLang="zh-CN" sz="2000" i="1" err="1" smtClean="0">
                  <a:latin typeface="Consolas" pitchFamily="49" charset="0"/>
                  <a:cs typeface="Consolas" pitchFamily="49" charset="0"/>
                </a:rPr>
                <a:t>a</a:t>
              </a:r>
              <a:r>
                <a:rPr lang="en-US" altLang="zh-CN" sz="2000" baseline="-25000" err="1" smtClean="0">
                  <a:latin typeface="Consolas" pitchFamily="49" charset="0"/>
                  <a:cs typeface="Consolas" pitchFamily="49" charset="0"/>
                </a:rPr>
                <a:t>1,1</a:t>
              </a:r>
              <a:r>
                <a:rPr lang="zh-CN" altLang="en-US" sz="2000" smtClean="0">
                  <a:latin typeface="Consolas" pitchFamily="49" charset="0"/>
                  <a:cs typeface="Consolas" pitchFamily="49" charset="0"/>
                </a:rPr>
                <a:t>，</a:t>
              </a:r>
              <a:r>
                <a:rPr lang="zh-CN" altLang="en-US" sz="2000" smtClean="0">
                  <a:latin typeface="Consolas" pitchFamily="49" charset="0"/>
                  <a:cs typeface="Consolas" pitchFamily="49" charset="0"/>
                  <a:sym typeface="Symbol"/>
                </a:rPr>
                <a:t>，</a:t>
              </a:r>
              <a:r>
                <a:rPr lang="en-US" altLang="zh-CN" sz="2000" i="1" smtClean="0">
                  <a:latin typeface="Consolas" pitchFamily="49" charset="0"/>
                  <a:cs typeface="Consolas" pitchFamily="49" charset="0"/>
                  <a:sym typeface="Symbol"/>
                </a:rPr>
                <a:t>a</a:t>
              </a:r>
              <a:r>
                <a:rPr lang="en-US" altLang="zh-CN" sz="2000" i="1" baseline="-25000" smtClean="0">
                  <a:latin typeface="Consolas" pitchFamily="49" charset="0"/>
                  <a:cs typeface="Consolas" pitchFamily="49" charset="0"/>
                  <a:sym typeface="Symbol"/>
                </a:rPr>
                <a:t>n</a:t>
              </a:r>
              <a:r>
                <a:rPr lang="en-US" altLang="zh-CN" sz="2000" baseline="-25000" smtClean="0">
                  <a:latin typeface="Consolas" pitchFamily="49" charset="0"/>
                  <a:cs typeface="Consolas" pitchFamily="49" charset="0"/>
                  <a:sym typeface="Symbol"/>
                </a:rPr>
                <a:t>-1,0</a:t>
              </a:r>
              <a:r>
                <a:rPr lang="zh-CN" altLang="en-US" sz="2000" smtClean="0">
                  <a:latin typeface="Consolas" pitchFamily="49" charset="0"/>
                  <a:cs typeface="Consolas" pitchFamily="49" charset="0"/>
                  <a:sym typeface="Symbol"/>
                </a:rPr>
                <a:t>，</a:t>
              </a:r>
              <a:r>
                <a:rPr lang="en-US" altLang="zh-CN" sz="2000" i="1" smtClean="0">
                  <a:latin typeface="Consolas" pitchFamily="49" charset="0"/>
                  <a:cs typeface="Consolas" pitchFamily="49" charset="0"/>
                  <a:sym typeface="Symbol"/>
                </a:rPr>
                <a:t>a</a:t>
              </a:r>
              <a:r>
                <a:rPr lang="en-US" altLang="zh-CN" sz="2000" i="1" baseline="-25000" smtClean="0">
                  <a:latin typeface="Consolas" pitchFamily="49" charset="0"/>
                  <a:cs typeface="Consolas" pitchFamily="49" charset="0"/>
                  <a:sym typeface="Symbol"/>
                </a:rPr>
                <a:t>n</a:t>
              </a:r>
              <a:r>
                <a:rPr lang="en-US" altLang="zh-CN" sz="2000" baseline="-25000" smtClean="0">
                  <a:latin typeface="Consolas" pitchFamily="49" charset="0"/>
                  <a:cs typeface="Consolas" pitchFamily="49" charset="0"/>
                  <a:sym typeface="Symbol"/>
                </a:rPr>
                <a:t>-1,1</a:t>
              </a:r>
              <a:r>
                <a:rPr lang="zh-CN" altLang="en-US" sz="2000" smtClean="0">
                  <a:latin typeface="Consolas" pitchFamily="49" charset="0"/>
                  <a:cs typeface="Consolas" pitchFamily="49" charset="0"/>
                  <a:sym typeface="Symbol"/>
                </a:rPr>
                <a:t>， ，</a:t>
              </a:r>
              <a:r>
                <a:rPr lang="en-US" altLang="zh-CN" sz="2000" i="1" smtClean="0">
                  <a:latin typeface="Consolas" pitchFamily="49" charset="0"/>
                  <a:cs typeface="Consolas" pitchFamily="49" charset="0"/>
                  <a:sym typeface="Symbol"/>
                </a:rPr>
                <a:t>a</a:t>
              </a:r>
              <a:r>
                <a:rPr lang="en-US" altLang="zh-CN" sz="2000" i="1" baseline="-25000" smtClean="0">
                  <a:latin typeface="Consolas" pitchFamily="49" charset="0"/>
                  <a:cs typeface="Consolas" pitchFamily="49" charset="0"/>
                  <a:sym typeface="Symbol"/>
                </a:rPr>
                <a:t>n</a:t>
              </a:r>
              <a:r>
                <a:rPr lang="en-US" altLang="zh-CN" sz="2000" baseline="-25000" smtClean="0">
                  <a:latin typeface="Consolas" pitchFamily="49" charset="0"/>
                  <a:cs typeface="Consolas" pitchFamily="49" charset="0"/>
                  <a:sym typeface="Symbol"/>
                </a:rPr>
                <a:t>-</a:t>
              </a:r>
              <a:r>
                <a:rPr lang="en-US" altLang="zh-CN" sz="2000" baseline="-25000" err="1" smtClean="0">
                  <a:latin typeface="Consolas" pitchFamily="49" charset="0"/>
                  <a:cs typeface="Consolas" pitchFamily="49" charset="0"/>
                  <a:sym typeface="Symbol"/>
                </a:rPr>
                <a:t>1,</a:t>
              </a:r>
              <a:r>
                <a:rPr lang="en-US" altLang="zh-CN" sz="2000" i="1" baseline="-25000" err="1" smtClean="0">
                  <a:latin typeface="Consolas" pitchFamily="49" charset="0"/>
                  <a:cs typeface="Consolas" pitchFamily="49" charset="0"/>
                  <a:sym typeface="Symbol"/>
                </a:rPr>
                <a:t>n</a:t>
              </a:r>
              <a:r>
                <a:rPr lang="en-US" altLang="zh-CN" sz="2000" baseline="-25000" smtClean="0">
                  <a:latin typeface="Consolas" pitchFamily="49" charset="0"/>
                  <a:cs typeface="Consolas" pitchFamily="49" charset="0"/>
                  <a:sym typeface="Symbol"/>
                </a:rPr>
                <a:t>-1</a:t>
              </a:r>
              <a:r>
                <a:rPr lang="zh-CN" altLang="en-US" sz="2000" smtClean="0">
                  <a:latin typeface="Consolas" pitchFamily="49" charset="0"/>
                  <a:cs typeface="Consolas" pitchFamily="49" charset="0"/>
                  <a:sym typeface="Symbol"/>
                </a:rPr>
                <a:t>）</a:t>
              </a:r>
              <a:endParaRPr lang="zh-CN" altLang="en-US" sz="2000">
                <a:latin typeface="Consolas" pitchFamily="49" charset="0"/>
                <a:cs typeface="Consolas" pitchFamily="49" charset="0"/>
              </a:endParaRPr>
            </a:p>
          </p:txBody>
        </p:sp>
        <p:grpSp>
          <p:nvGrpSpPr>
            <p:cNvPr id="3" name="组合 59"/>
            <p:cNvGrpSpPr/>
            <p:nvPr/>
          </p:nvGrpSpPr>
          <p:grpSpPr>
            <a:xfrm>
              <a:off x="5929322" y="1681451"/>
              <a:ext cx="1000132" cy="1318921"/>
              <a:chOff x="5929322" y="1681451"/>
              <a:chExt cx="1000132" cy="1318921"/>
            </a:xfrm>
          </p:grpSpPr>
          <p:sp>
            <p:nvSpPr>
              <p:cNvPr id="22" name="右弧形箭头 21"/>
              <p:cNvSpPr/>
              <p:nvPr/>
            </p:nvSpPr>
            <p:spPr>
              <a:xfrm>
                <a:off x="5929322" y="2000240"/>
                <a:ext cx="285752" cy="1000132"/>
              </a:xfrm>
              <a:prstGeom prst="curved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solidFill>
                    <a:schemeClr val="tx1"/>
                  </a:solidFill>
                  <a:latin typeface="Consolas" pitchFamily="49" charset="0"/>
                  <a:cs typeface="Consolas" pitchFamily="49" charset="0"/>
                </a:endParaRPr>
              </a:p>
            </p:txBody>
          </p:sp>
          <p:sp>
            <p:nvSpPr>
              <p:cNvPr id="23" name="TextBox 22"/>
              <p:cNvSpPr txBox="1"/>
              <p:nvPr/>
            </p:nvSpPr>
            <p:spPr>
              <a:xfrm>
                <a:off x="6072198" y="1681451"/>
                <a:ext cx="857256" cy="400110"/>
              </a:xfrm>
              <a:prstGeom prst="rect">
                <a:avLst/>
              </a:prstGeom>
              <a:noFill/>
            </p:spPr>
            <p:txBody>
              <a:bodyPr wrap="square" rtlCol="0">
                <a:spAutoFit/>
              </a:bodyPr>
              <a:lstStyle/>
              <a:p>
                <a:r>
                  <a:rPr lang="en-US" altLang="zh-CN" sz="2000" i="1" err="1" smtClean="0">
                    <a:solidFill>
                      <a:srgbClr val="FF0000"/>
                    </a:solidFill>
                    <a:latin typeface="Consolas" pitchFamily="49" charset="0"/>
                    <a:cs typeface="Consolas" pitchFamily="49" charset="0"/>
                  </a:rPr>
                  <a:t>a</a:t>
                </a:r>
                <a:r>
                  <a:rPr lang="en-US" altLang="zh-CN" sz="2000" i="1" baseline="-25000" err="1" smtClean="0">
                    <a:solidFill>
                      <a:srgbClr val="FF0000"/>
                    </a:solidFill>
                    <a:latin typeface="Consolas" pitchFamily="49" charset="0"/>
                    <a:cs typeface="Consolas" pitchFamily="49" charset="0"/>
                  </a:rPr>
                  <a:t>i,j</a:t>
                </a:r>
                <a:endParaRPr lang="zh-CN" altLang="en-US" sz="2000" i="1" baseline="-25000">
                  <a:solidFill>
                    <a:srgbClr val="FF0000"/>
                  </a:solidFill>
                  <a:latin typeface="Consolas" pitchFamily="49" charset="0"/>
                  <a:cs typeface="Consolas" pitchFamily="49" charset="0"/>
                </a:endParaRPr>
              </a:p>
            </p:txBody>
          </p:sp>
          <p:sp>
            <p:nvSpPr>
              <p:cNvPr id="24" name="TextBox 23"/>
              <p:cNvSpPr txBox="1"/>
              <p:nvPr/>
            </p:nvSpPr>
            <p:spPr>
              <a:xfrm>
                <a:off x="6143636" y="2467269"/>
                <a:ext cx="571504" cy="400110"/>
              </a:xfrm>
              <a:prstGeom prst="rect">
                <a:avLst/>
              </a:prstGeom>
              <a:noFill/>
            </p:spPr>
            <p:txBody>
              <a:bodyPr wrap="square" rtlCol="0">
                <a:spAutoFit/>
              </a:bodyPr>
              <a:lstStyle/>
              <a:p>
                <a:r>
                  <a:rPr lang="en-US" altLang="zh-CN" sz="2000" i="1" err="1" smtClean="0">
                    <a:solidFill>
                      <a:srgbClr val="FF0000"/>
                    </a:solidFill>
                    <a:latin typeface="Consolas" pitchFamily="49" charset="0"/>
                    <a:cs typeface="Consolas" pitchFamily="49" charset="0"/>
                  </a:rPr>
                  <a:t>b</a:t>
                </a:r>
                <a:r>
                  <a:rPr lang="en-US" altLang="zh-CN" sz="2000" i="1" baseline="-25000" err="1" smtClean="0">
                    <a:solidFill>
                      <a:srgbClr val="FF0000"/>
                    </a:solidFill>
                    <a:latin typeface="Consolas" pitchFamily="49" charset="0"/>
                    <a:cs typeface="Consolas" pitchFamily="49" charset="0"/>
                  </a:rPr>
                  <a:t>k</a:t>
                </a:r>
                <a:endParaRPr lang="zh-CN" altLang="en-US" sz="2000" i="1" baseline="-25000">
                  <a:solidFill>
                    <a:srgbClr val="FF0000"/>
                  </a:solidFill>
                  <a:latin typeface="Consolas" pitchFamily="49" charset="0"/>
                  <a:cs typeface="Consolas" pitchFamily="49" charset="0"/>
                </a:endParaRPr>
              </a:p>
            </p:txBody>
          </p:sp>
        </p:grpSp>
      </p:grpSp>
      <p:graphicFrame>
        <p:nvGraphicFramePr>
          <p:cNvPr id="19" name="对象 18"/>
          <p:cNvGraphicFramePr>
            <a:graphicFrameLocks noChangeAspect="1"/>
          </p:cNvGraphicFramePr>
          <p:nvPr/>
        </p:nvGraphicFramePr>
        <p:xfrm>
          <a:off x="4521200" y="3333750"/>
          <a:ext cx="101600" cy="190500"/>
        </p:xfrm>
        <a:graphic>
          <a:graphicData uri="http://schemas.openxmlformats.org/presentationml/2006/ole">
            <p:oleObj spid="_x0000_s1026" name="Equation" r:id="rId5" imgW="101520" imgH="190440" progId="">
              <p:embed/>
            </p:oleObj>
          </a:graphicData>
        </a:graphic>
      </p:graphicFrame>
      <p:sp>
        <p:nvSpPr>
          <p:cNvPr id="22540" name="Rectangle 12"/>
          <p:cNvSpPr>
            <a:spLocks noChangeArrowheads="1"/>
          </p:cNvSpPr>
          <p:nvPr/>
        </p:nvSpPr>
        <p:spPr bwMode="auto">
          <a:xfrm>
            <a:off x="0" y="0"/>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latin typeface="Consolas" pitchFamily="49" charset="0"/>
              <a:cs typeface="Consolas" pitchFamily="49" charset="0"/>
            </a:endParaRPr>
          </a:p>
        </p:txBody>
      </p:sp>
      <p:grpSp>
        <p:nvGrpSpPr>
          <p:cNvPr id="4" name="组合 38"/>
          <p:cNvGrpSpPr/>
          <p:nvPr/>
        </p:nvGrpSpPr>
        <p:grpSpPr>
          <a:xfrm>
            <a:off x="2305064" y="3429000"/>
            <a:ext cx="5629268" cy="2799809"/>
            <a:chOff x="2305064" y="3429000"/>
            <a:chExt cx="5629268" cy="2799809"/>
          </a:xfrm>
        </p:grpSpPr>
        <p:sp>
          <p:nvSpPr>
            <p:cNvPr id="22542" name="Line 14"/>
            <p:cNvSpPr>
              <a:spLocks noChangeShapeType="1"/>
            </p:cNvSpPr>
            <p:nvPr/>
          </p:nvSpPr>
          <p:spPr bwMode="auto">
            <a:xfrm flipH="1" flipV="1">
              <a:off x="4338651" y="5572140"/>
              <a:ext cx="647700" cy="360362"/>
            </a:xfrm>
            <a:prstGeom prst="line">
              <a:avLst/>
            </a:prstGeom>
            <a:noFill/>
            <a:ln w="28575">
              <a:solidFill>
                <a:srgbClr val="9900FF"/>
              </a:solidFill>
              <a:miter lim="800000"/>
              <a:headEnd/>
              <a:tailEnd type="triangle" w="med" len="med"/>
            </a:ln>
            <a:effectLst/>
          </p:spPr>
          <p:txBody>
            <a:bodyPr wrap="none"/>
            <a:lstStyle/>
            <a:p>
              <a:endParaRPr lang="zh-CN" altLang="en-US" sz="1800">
                <a:latin typeface="Consolas" pitchFamily="49" charset="0"/>
                <a:ea typeface="仿宋" pitchFamily="49" charset="-122"/>
                <a:cs typeface="Consolas" pitchFamily="49" charset="0"/>
              </a:endParaRPr>
            </a:p>
          </p:txBody>
        </p:sp>
        <p:sp>
          <p:nvSpPr>
            <p:cNvPr id="22543" name="Text Box 15"/>
            <p:cNvSpPr txBox="1">
              <a:spLocks noChangeArrowheads="1"/>
            </p:cNvSpPr>
            <p:nvPr/>
          </p:nvSpPr>
          <p:spPr bwMode="auto">
            <a:xfrm>
              <a:off x="4627576" y="5859477"/>
              <a:ext cx="1873250" cy="369332"/>
            </a:xfrm>
            <a:prstGeom prst="rect">
              <a:avLst/>
            </a:prstGeom>
            <a:noFill/>
            <a:ln w="9525">
              <a:noFill/>
              <a:miter lim="800000"/>
              <a:headEnd/>
              <a:tailEnd/>
            </a:ln>
            <a:effectLst/>
          </p:spPr>
          <p:txBody>
            <a:bodyPr>
              <a:spAutoFit/>
            </a:bodyPr>
            <a:lstStyle/>
            <a:p>
              <a:pPr algn="l">
                <a:spcBef>
                  <a:spcPct val="50000"/>
                </a:spcBef>
              </a:pPr>
              <a:r>
                <a:rPr lang="zh-CN" altLang="en-US" sz="1800" smtClean="0">
                  <a:latin typeface="Consolas" pitchFamily="49" charset="0"/>
                  <a:ea typeface="仿宋" pitchFamily="49" charset="-122"/>
                  <a:cs typeface="Consolas" pitchFamily="49" charset="0"/>
                </a:rPr>
                <a:t>存放一个常量</a:t>
              </a:r>
              <a:r>
                <a:rPr lang="en-US" altLang="zh-CN" sz="1800" i="1">
                  <a:latin typeface="Consolas" pitchFamily="49" charset="0"/>
                  <a:ea typeface="仿宋" pitchFamily="49" charset="-122"/>
                  <a:cs typeface="Consolas" pitchFamily="49" charset="0"/>
                </a:rPr>
                <a:t>c</a:t>
              </a:r>
            </a:p>
          </p:txBody>
        </p:sp>
        <p:sp>
          <p:nvSpPr>
            <p:cNvPr id="16" name="下箭头 15"/>
            <p:cNvSpPr/>
            <p:nvPr/>
          </p:nvSpPr>
          <p:spPr>
            <a:xfrm>
              <a:off x="3929058" y="3429000"/>
              <a:ext cx="285752" cy="428628"/>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a:latin typeface="Consolas" pitchFamily="49" charset="0"/>
                <a:ea typeface="仿宋" pitchFamily="49" charset="-122"/>
                <a:cs typeface="Consolas" pitchFamily="49" charset="0"/>
              </a:endParaRPr>
            </a:p>
          </p:txBody>
        </p:sp>
        <p:sp>
          <p:nvSpPr>
            <p:cNvPr id="25" name="Text Box 10"/>
            <p:cNvSpPr txBox="1">
              <a:spLocks noChangeArrowheads="1"/>
            </p:cNvSpPr>
            <p:nvPr/>
          </p:nvSpPr>
          <p:spPr bwMode="auto">
            <a:xfrm>
              <a:off x="2305064" y="4716478"/>
              <a:ext cx="609600" cy="369332"/>
            </a:xfrm>
            <a:prstGeom prst="rect">
              <a:avLst/>
            </a:prstGeom>
            <a:noFill/>
            <a:ln w="9525">
              <a:noFill/>
              <a:miter lim="800000"/>
              <a:headEnd/>
              <a:tailEnd/>
            </a:ln>
            <a:effectLst/>
          </p:spPr>
          <p:txBody>
            <a:bodyPr>
              <a:spAutoFit/>
            </a:bodyPr>
            <a:lstStyle/>
            <a:p>
              <a:pPr algn="l">
                <a:spcBef>
                  <a:spcPct val="50000"/>
                </a:spcBef>
              </a:pPr>
              <a:r>
                <a:rPr kumimoji="1" lang="en-US" altLang="zh-CN" sz="1800" i="1">
                  <a:latin typeface="Consolas" pitchFamily="49" charset="0"/>
                  <a:ea typeface="仿宋" pitchFamily="49" charset="-122"/>
                  <a:cs typeface="Consolas" pitchFamily="49" charset="0"/>
                </a:rPr>
                <a:t>k</a:t>
              </a:r>
              <a:r>
                <a:rPr kumimoji="1" lang="en-US" altLang="zh-CN" sz="1800">
                  <a:latin typeface="Consolas" pitchFamily="49" charset="0"/>
                  <a:ea typeface="仿宋" pitchFamily="49" charset="-122"/>
                  <a:cs typeface="Consolas" pitchFamily="49" charset="0"/>
                </a:rPr>
                <a:t>=</a:t>
              </a:r>
            </a:p>
          </p:txBody>
        </p:sp>
        <p:sp>
          <p:nvSpPr>
            <p:cNvPr id="26" name="Text Box 11"/>
            <p:cNvSpPr txBox="1">
              <a:spLocks noChangeArrowheads="1"/>
            </p:cNvSpPr>
            <p:nvPr/>
          </p:nvSpPr>
          <p:spPr bwMode="auto">
            <a:xfrm>
              <a:off x="5214942" y="4335478"/>
              <a:ext cx="1362068" cy="369332"/>
            </a:xfrm>
            <a:prstGeom prst="rect">
              <a:avLst/>
            </a:prstGeom>
            <a:noFill/>
            <a:ln w="9525">
              <a:noFill/>
              <a:miter lim="800000"/>
              <a:headEnd/>
              <a:tailEnd/>
            </a:ln>
            <a:effectLst/>
          </p:spPr>
          <p:txBody>
            <a:bodyPr wrap="square">
              <a:spAutoFit/>
            </a:bodyPr>
            <a:lstStyle/>
            <a:p>
              <a:pPr algn="l">
                <a:spcBef>
                  <a:spcPct val="50000"/>
                </a:spcBef>
              </a:pPr>
              <a:r>
                <a:rPr kumimoji="1" lang="zh-CN" altLang="en-US" sz="1800" smtClean="0">
                  <a:solidFill>
                    <a:srgbClr val="00B0F0"/>
                  </a:solidFill>
                  <a:latin typeface="Consolas" pitchFamily="49" charset="0"/>
                  <a:ea typeface="仿宋" pitchFamily="49" charset="-122"/>
                  <a:cs typeface="Consolas" pitchFamily="49" charset="0"/>
                </a:rPr>
                <a:t>当</a:t>
              </a:r>
              <a:r>
                <a:rPr kumimoji="1" lang="en-US" altLang="zh-CN" sz="1800" i="1" smtClean="0">
                  <a:solidFill>
                    <a:srgbClr val="00B0F0"/>
                  </a:solidFill>
                  <a:latin typeface="Consolas" pitchFamily="49" charset="0"/>
                  <a:ea typeface="仿宋" pitchFamily="49" charset="-122"/>
                  <a:cs typeface="Consolas" pitchFamily="49" charset="0"/>
                </a:rPr>
                <a:t>i</a:t>
              </a:r>
              <a:r>
                <a:rPr kumimoji="1" lang="en-US" altLang="zh-CN" sz="1800" err="1">
                  <a:solidFill>
                    <a:srgbClr val="00B0F0"/>
                  </a:solidFill>
                  <a:latin typeface="宋体" pitchFamily="2" charset="-122"/>
                  <a:ea typeface="宋体" pitchFamily="2" charset="-122"/>
                  <a:cs typeface="Consolas" pitchFamily="49" charset="0"/>
                </a:rPr>
                <a:t>≥</a:t>
              </a:r>
              <a:r>
                <a:rPr kumimoji="1" lang="en-US" altLang="zh-CN" sz="1800" i="1" err="1">
                  <a:solidFill>
                    <a:srgbClr val="00B0F0"/>
                  </a:solidFill>
                  <a:latin typeface="Consolas" pitchFamily="49" charset="0"/>
                  <a:ea typeface="仿宋" pitchFamily="49" charset="-122"/>
                  <a:cs typeface="Consolas" pitchFamily="49" charset="0"/>
                </a:rPr>
                <a:t>j</a:t>
              </a:r>
              <a:r>
                <a:rPr kumimoji="1" lang="zh-CN" altLang="en-US" sz="1800">
                  <a:solidFill>
                    <a:srgbClr val="00B0F0"/>
                  </a:solidFill>
                  <a:latin typeface="Consolas" pitchFamily="49" charset="0"/>
                  <a:ea typeface="仿宋" pitchFamily="49" charset="-122"/>
                  <a:cs typeface="Consolas" pitchFamily="49" charset="0"/>
                </a:rPr>
                <a:t>时</a:t>
              </a:r>
            </a:p>
          </p:txBody>
        </p:sp>
        <p:sp>
          <p:nvSpPr>
            <p:cNvPr id="27" name="Text Box 13"/>
            <p:cNvSpPr txBox="1">
              <a:spLocks noChangeArrowheads="1"/>
            </p:cNvSpPr>
            <p:nvPr/>
          </p:nvSpPr>
          <p:spPr bwMode="auto">
            <a:xfrm>
              <a:off x="5214942" y="5021278"/>
              <a:ext cx="2719390" cy="369332"/>
            </a:xfrm>
            <a:prstGeom prst="rect">
              <a:avLst/>
            </a:prstGeom>
            <a:noFill/>
            <a:ln w="9525">
              <a:noFill/>
              <a:miter lim="800000"/>
              <a:headEnd/>
              <a:tailEnd/>
            </a:ln>
            <a:effectLst/>
          </p:spPr>
          <p:txBody>
            <a:bodyPr wrap="square">
              <a:spAutoFit/>
            </a:bodyPr>
            <a:lstStyle/>
            <a:p>
              <a:pPr algn="l">
                <a:spcBef>
                  <a:spcPct val="50000"/>
                </a:spcBef>
              </a:pPr>
              <a:r>
                <a:rPr kumimoji="1" lang="zh-CN" altLang="en-US" sz="1800" smtClean="0">
                  <a:solidFill>
                    <a:srgbClr val="00B0F0"/>
                  </a:solidFill>
                  <a:latin typeface="Consolas" pitchFamily="49" charset="0"/>
                  <a:ea typeface="仿宋" pitchFamily="49" charset="-122"/>
                  <a:cs typeface="Consolas" pitchFamily="49" charset="0"/>
                </a:rPr>
                <a:t>当</a:t>
              </a:r>
              <a:r>
                <a:rPr kumimoji="1" lang="en-US" altLang="zh-CN" sz="1800" i="1" smtClean="0">
                  <a:solidFill>
                    <a:srgbClr val="00B0F0"/>
                  </a:solidFill>
                  <a:latin typeface="Consolas" pitchFamily="49" charset="0"/>
                  <a:ea typeface="仿宋" pitchFamily="49" charset="-122"/>
                  <a:cs typeface="Consolas" pitchFamily="49" charset="0"/>
                </a:rPr>
                <a:t>i</a:t>
              </a:r>
              <a:r>
                <a:rPr kumimoji="1" lang="en-US" altLang="zh-CN" sz="1800" smtClean="0">
                  <a:solidFill>
                    <a:srgbClr val="00B0F0"/>
                  </a:solidFill>
                  <a:latin typeface="Consolas" pitchFamily="49" charset="0"/>
                  <a:ea typeface="仿宋" pitchFamily="49" charset="-122"/>
                  <a:cs typeface="Consolas" pitchFamily="49" charset="0"/>
                </a:rPr>
                <a:t>&lt;</a:t>
              </a:r>
              <a:r>
                <a:rPr kumimoji="1" lang="en-US" altLang="zh-CN" sz="1800" i="1" smtClean="0">
                  <a:solidFill>
                    <a:srgbClr val="00B0F0"/>
                  </a:solidFill>
                  <a:latin typeface="Consolas" pitchFamily="49" charset="0"/>
                  <a:ea typeface="仿宋" pitchFamily="49" charset="-122"/>
                  <a:cs typeface="Consolas" pitchFamily="49" charset="0"/>
                </a:rPr>
                <a:t>j</a:t>
              </a:r>
              <a:r>
                <a:rPr kumimoji="1" lang="zh-CN" altLang="en-US" sz="1800" smtClean="0">
                  <a:solidFill>
                    <a:srgbClr val="00B0F0"/>
                  </a:solidFill>
                  <a:latin typeface="Consolas" pitchFamily="49" charset="0"/>
                  <a:ea typeface="仿宋" pitchFamily="49" charset="-122"/>
                  <a:cs typeface="Consolas" pitchFamily="49" charset="0"/>
                </a:rPr>
                <a:t>时</a:t>
              </a:r>
              <a:endParaRPr kumimoji="1" lang="zh-CN" altLang="en-US" sz="1800">
                <a:solidFill>
                  <a:srgbClr val="00B0F0"/>
                </a:solidFill>
                <a:latin typeface="Consolas" pitchFamily="49" charset="0"/>
                <a:ea typeface="仿宋" pitchFamily="49" charset="-122"/>
                <a:cs typeface="Consolas" pitchFamily="49" charset="0"/>
              </a:endParaRPr>
            </a:p>
          </p:txBody>
        </p:sp>
        <p:sp>
          <p:nvSpPr>
            <p:cNvPr id="28" name="AutoShape 15"/>
            <p:cNvSpPr>
              <a:spLocks/>
            </p:cNvSpPr>
            <p:nvPr/>
          </p:nvSpPr>
          <p:spPr bwMode="auto">
            <a:xfrm>
              <a:off x="2914664" y="4373578"/>
              <a:ext cx="228600" cy="1143000"/>
            </a:xfrm>
            <a:prstGeom prst="leftBrace">
              <a:avLst>
                <a:gd name="adj1" fmla="val 41667"/>
                <a:gd name="adj2" fmla="val 50000"/>
              </a:avLst>
            </a:prstGeom>
            <a:noFill/>
            <a:ln w="22225">
              <a:solidFill>
                <a:srgbClr val="0000FF"/>
              </a:solidFill>
              <a:round/>
              <a:headEnd/>
              <a:tailEnd/>
            </a:ln>
            <a:effectLst/>
          </p:spPr>
          <p:txBody>
            <a:bodyPr wrap="none" anchor="ctr"/>
            <a:lstStyle/>
            <a:p>
              <a:endParaRPr lang="zh-CN" altLang="en-US" sz="1800">
                <a:latin typeface="Consolas" pitchFamily="49" charset="0"/>
                <a:ea typeface="仿宋" pitchFamily="49" charset="-122"/>
                <a:cs typeface="Consolas" pitchFamily="49" charset="0"/>
              </a:endParaRPr>
            </a:p>
          </p:txBody>
        </p:sp>
        <p:grpSp>
          <p:nvGrpSpPr>
            <p:cNvPr id="5" name="组合 28"/>
            <p:cNvGrpSpPr/>
            <p:nvPr/>
          </p:nvGrpSpPr>
          <p:grpSpPr>
            <a:xfrm>
              <a:off x="3286116" y="4143380"/>
              <a:ext cx="1500198" cy="652825"/>
              <a:chOff x="500034" y="3571876"/>
              <a:chExt cx="1500198" cy="652825"/>
            </a:xfrm>
          </p:grpSpPr>
          <p:sp>
            <p:nvSpPr>
              <p:cNvPr id="30" name="TextBox 29"/>
              <p:cNvSpPr txBox="1"/>
              <p:nvPr/>
            </p:nvSpPr>
            <p:spPr>
              <a:xfrm>
                <a:off x="500034" y="3571876"/>
                <a:ext cx="1071570" cy="276999"/>
              </a:xfrm>
              <a:prstGeom prst="rect">
                <a:avLst/>
              </a:prstGeom>
              <a:noFill/>
            </p:spPr>
            <p:txBody>
              <a:bodyPr wrap="square" lIns="0" tIns="0" rIns="0" bIns="0" rtlCol="0">
                <a:spAutoFit/>
              </a:bodyPr>
              <a:lstStyle/>
              <a:p>
                <a:r>
                  <a:rPr lang="en-US" altLang="zh-CN" sz="1800" i="1" err="1" smtClean="0">
                    <a:latin typeface="Consolas" pitchFamily="49" charset="0"/>
                    <a:ea typeface="仿宋" pitchFamily="49" charset="-122"/>
                    <a:cs typeface="Consolas" pitchFamily="49" charset="0"/>
                  </a:rPr>
                  <a:t>i</a:t>
                </a:r>
                <a:r>
                  <a:rPr lang="en-US" altLang="zh-CN" sz="1800" smtClean="0">
                    <a:latin typeface="Consolas" pitchFamily="49" charset="0"/>
                    <a:ea typeface="仿宋" pitchFamily="49" charset="-122"/>
                    <a:cs typeface="Consolas" pitchFamily="49" charset="0"/>
                  </a:rPr>
                  <a:t>(</a:t>
                </a:r>
                <a:r>
                  <a:rPr lang="en-US" altLang="zh-CN" sz="1800" i="1" err="1" smtClean="0">
                    <a:latin typeface="Consolas" pitchFamily="49" charset="0"/>
                    <a:ea typeface="仿宋" pitchFamily="49" charset="-122"/>
                    <a:cs typeface="Consolas" pitchFamily="49" charset="0"/>
                  </a:rPr>
                  <a:t>i</a:t>
                </a:r>
                <a:r>
                  <a:rPr lang="en-US" altLang="zh-CN" sz="1800" err="1" smtClean="0">
                    <a:latin typeface="Consolas" pitchFamily="49" charset="0"/>
                    <a:ea typeface="仿宋" pitchFamily="49" charset="-122"/>
                    <a:cs typeface="Consolas" pitchFamily="49" charset="0"/>
                  </a:rPr>
                  <a:t>+1</a:t>
                </a:r>
                <a:r>
                  <a:rPr lang="en-US" altLang="zh-CN" sz="1800" smtClean="0">
                    <a:latin typeface="Consolas" pitchFamily="49" charset="0"/>
                    <a:ea typeface="仿宋" pitchFamily="49" charset="-122"/>
                    <a:cs typeface="Consolas" pitchFamily="49" charset="0"/>
                  </a:rPr>
                  <a:t>)</a:t>
                </a:r>
                <a:endParaRPr lang="zh-CN" altLang="en-US" sz="1800">
                  <a:latin typeface="Consolas" pitchFamily="49" charset="0"/>
                  <a:ea typeface="仿宋" pitchFamily="49" charset="-122"/>
                  <a:cs typeface="Consolas" pitchFamily="49" charset="0"/>
                </a:endParaRPr>
              </a:p>
            </p:txBody>
          </p:sp>
          <p:cxnSp>
            <p:nvCxnSpPr>
              <p:cNvPr id="31" name="直接连接符 30"/>
              <p:cNvCxnSpPr/>
              <p:nvPr/>
            </p:nvCxnSpPr>
            <p:spPr>
              <a:xfrm>
                <a:off x="571472" y="3929066"/>
                <a:ext cx="928694" cy="1588"/>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39748" y="3947702"/>
                <a:ext cx="500066" cy="276999"/>
              </a:xfrm>
              <a:prstGeom prst="rect">
                <a:avLst/>
              </a:prstGeom>
              <a:noFill/>
            </p:spPr>
            <p:txBody>
              <a:bodyPr wrap="square" lIns="0" tIns="0" rIns="0" bIns="0" rtlCol="0">
                <a:spAutoFit/>
              </a:bodyPr>
              <a:lstStyle/>
              <a:p>
                <a:r>
                  <a:rPr lang="en-US" altLang="zh-CN" sz="1800" smtClean="0">
                    <a:latin typeface="Consolas" pitchFamily="49" charset="0"/>
                    <a:ea typeface="仿宋" pitchFamily="49" charset="-122"/>
                    <a:cs typeface="Consolas" pitchFamily="49" charset="0"/>
                  </a:rPr>
                  <a:t>2</a:t>
                </a:r>
                <a:endParaRPr lang="zh-CN" altLang="en-US" sz="1800">
                  <a:latin typeface="Consolas" pitchFamily="49" charset="0"/>
                  <a:ea typeface="仿宋" pitchFamily="49" charset="-122"/>
                  <a:cs typeface="Consolas" pitchFamily="49" charset="0"/>
                </a:endParaRPr>
              </a:p>
            </p:txBody>
          </p:sp>
          <p:sp>
            <p:nvSpPr>
              <p:cNvPr id="33" name="TextBox 32"/>
              <p:cNvSpPr txBox="1"/>
              <p:nvPr/>
            </p:nvSpPr>
            <p:spPr>
              <a:xfrm>
                <a:off x="1500166" y="3786190"/>
                <a:ext cx="500066" cy="276999"/>
              </a:xfrm>
              <a:prstGeom prst="rect">
                <a:avLst/>
              </a:prstGeom>
              <a:noFill/>
            </p:spPr>
            <p:txBody>
              <a:bodyPr wrap="square" lIns="0" tIns="0" rIns="0" bIns="0" rtlCol="0">
                <a:spAutoFit/>
              </a:bodyPr>
              <a:lstStyle/>
              <a:p>
                <a:r>
                  <a:rPr lang="en-US" altLang="zh-CN" sz="1800" smtClean="0">
                    <a:latin typeface="Consolas" pitchFamily="49" charset="0"/>
                    <a:ea typeface="仿宋" pitchFamily="49" charset="-122"/>
                    <a:cs typeface="Consolas" pitchFamily="49" charset="0"/>
                  </a:rPr>
                  <a:t>+</a:t>
                </a:r>
                <a:r>
                  <a:rPr lang="en-US" altLang="zh-CN" sz="1800" i="1" smtClean="0">
                    <a:latin typeface="Consolas" pitchFamily="49" charset="0"/>
                    <a:ea typeface="仿宋" pitchFamily="49" charset="-122"/>
                    <a:cs typeface="Consolas" pitchFamily="49" charset="0"/>
                  </a:rPr>
                  <a:t>j</a:t>
                </a:r>
                <a:endParaRPr lang="zh-CN" altLang="en-US" sz="1800" i="1">
                  <a:latin typeface="Consolas" pitchFamily="49" charset="0"/>
                  <a:ea typeface="仿宋" pitchFamily="49" charset="-122"/>
                  <a:cs typeface="Consolas" pitchFamily="49" charset="0"/>
                </a:endParaRPr>
              </a:p>
            </p:txBody>
          </p:sp>
        </p:grpSp>
        <p:grpSp>
          <p:nvGrpSpPr>
            <p:cNvPr id="6" name="组合 33"/>
            <p:cNvGrpSpPr/>
            <p:nvPr/>
          </p:nvGrpSpPr>
          <p:grpSpPr>
            <a:xfrm>
              <a:off x="3286116" y="5000636"/>
              <a:ext cx="1071570" cy="652825"/>
              <a:chOff x="652434" y="5500702"/>
              <a:chExt cx="1071570" cy="652825"/>
            </a:xfrm>
          </p:grpSpPr>
          <p:sp>
            <p:nvSpPr>
              <p:cNvPr id="35" name="TextBox 34"/>
              <p:cNvSpPr txBox="1"/>
              <p:nvPr/>
            </p:nvSpPr>
            <p:spPr>
              <a:xfrm>
                <a:off x="652434" y="5500702"/>
                <a:ext cx="1071570" cy="276999"/>
              </a:xfrm>
              <a:prstGeom prst="rect">
                <a:avLst/>
              </a:prstGeom>
              <a:noFill/>
            </p:spPr>
            <p:txBody>
              <a:bodyPr wrap="square" lIns="0" tIns="0" rIns="0" bIns="0" rtlCol="0">
                <a:spAutoFit/>
              </a:bodyPr>
              <a:lstStyle/>
              <a:p>
                <a:r>
                  <a:rPr lang="en-US" altLang="zh-CN" sz="1800" i="1" smtClean="0">
                    <a:latin typeface="Consolas" pitchFamily="49" charset="0"/>
                    <a:ea typeface="仿宋" pitchFamily="49" charset="-122"/>
                    <a:cs typeface="Consolas" pitchFamily="49" charset="0"/>
                  </a:rPr>
                  <a:t>n</a:t>
                </a:r>
                <a:r>
                  <a:rPr lang="en-US" altLang="zh-CN" sz="1800" smtClean="0">
                    <a:latin typeface="Consolas" pitchFamily="49" charset="0"/>
                    <a:ea typeface="仿宋" pitchFamily="49" charset="-122"/>
                    <a:cs typeface="Consolas" pitchFamily="49" charset="0"/>
                  </a:rPr>
                  <a:t>(</a:t>
                </a:r>
                <a:r>
                  <a:rPr lang="en-US" altLang="zh-CN" sz="1800" i="1" err="1" smtClean="0">
                    <a:latin typeface="Consolas" pitchFamily="49" charset="0"/>
                    <a:ea typeface="仿宋" pitchFamily="49" charset="-122"/>
                    <a:cs typeface="Consolas" pitchFamily="49" charset="0"/>
                  </a:rPr>
                  <a:t>n</a:t>
                </a:r>
                <a:r>
                  <a:rPr lang="en-US" altLang="zh-CN" sz="1800" err="1" smtClean="0">
                    <a:latin typeface="Consolas" pitchFamily="49" charset="0"/>
                    <a:ea typeface="仿宋" pitchFamily="49" charset="-122"/>
                    <a:cs typeface="Consolas" pitchFamily="49" charset="0"/>
                  </a:rPr>
                  <a:t>+1</a:t>
                </a:r>
                <a:r>
                  <a:rPr lang="en-US" altLang="zh-CN" sz="1800" smtClean="0">
                    <a:latin typeface="Consolas" pitchFamily="49" charset="0"/>
                    <a:ea typeface="仿宋" pitchFamily="49" charset="-122"/>
                    <a:cs typeface="Consolas" pitchFamily="49" charset="0"/>
                  </a:rPr>
                  <a:t>)</a:t>
                </a:r>
                <a:endParaRPr lang="zh-CN" altLang="en-US" sz="1800">
                  <a:latin typeface="Consolas" pitchFamily="49" charset="0"/>
                  <a:ea typeface="仿宋" pitchFamily="49" charset="-122"/>
                  <a:cs typeface="Consolas" pitchFamily="49" charset="0"/>
                </a:endParaRPr>
              </a:p>
            </p:txBody>
          </p:sp>
          <p:cxnSp>
            <p:nvCxnSpPr>
              <p:cNvPr id="36" name="直接连接符 35"/>
              <p:cNvCxnSpPr/>
              <p:nvPr/>
            </p:nvCxnSpPr>
            <p:spPr>
              <a:xfrm>
                <a:off x="723872" y="5857892"/>
                <a:ext cx="928694" cy="1588"/>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892148" y="5876528"/>
                <a:ext cx="500066" cy="276999"/>
              </a:xfrm>
              <a:prstGeom prst="rect">
                <a:avLst/>
              </a:prstGeom>
              <a:noFill/>
            </p:spPr>
            <p:txBody>
              <a:bodyPr wrap="square" lIns="0" tIns="0" rIns="0" bIns="0" rtlCol="0">
                <a:spAutoFit/>
              </a:bodyPr>
              <a:lstStyle/>
              <a:p>
                <a:r>
                  <a:rPr lang="en-US" altLang="zh-CN" sz="1800" smtClean="0">
                    <a:latin typeface="Consolas" pitchFamily="49" charset="0"/>
                    <a:ea typeface="仿宋" pitchFamily="49" charset="-122"/>
                    <a:cs typeface="Consolas" pitchFamily="49" charset="0"/>
                  </a:rPr>
                  <a:t>2</a:t>
                </a:r>
                <a:endParaRPr lang="zh-CN" altLang="en-US" sz="1800">
                  <a:latin typeface="Consolas" pitchFamily="49" charset="0"/>
                  <a:ea typeface="仿宋" pitchFamily="49" charset="-122"/>
                  <a:cs typeface="Consolas" pitchFamily="49" charset="0"/>
                </a:endParaRPr>
              </a:p>
            </p:txBody>
          </p:sp>
        </p:grpSp>
      </p:grpSp>
      <p:grpSp>
        <p:nvGrpSpPr>
          <p:cNvPr id="7" name="组合 39"/>
          <p:cNvGrpSpPr/>
          <p:nvPr/>
        </p:nvGrpSpPr>
        <p:grpSpPr>
          <a:xfrm>
            <a:off x="3000364" y="533380"/>
            <a:ext cx="2857520" cy="1752612"/>
            <a:chOff x="3214676" y="2214554"/>
            <a:chExt cx="2837975" cy="1752612"/>
          </a:xfrm>
        </p:grpSpPr>
        <p:cxnSp>
          <p:nvCxnSpPr>
            <p:cNvPr id="41" name="直接连接符 40"/>
            <p:cNvCxnSpPr/>
            <p:nvPr/>
          </p:nvCxnSpPr>
          <p:spPr>
            <a:xfrm rot="5400000">
              <a:off x="2358214" y="3071016"/>
              <a:ext cx="1714512"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3216264" y="2227254"/>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3214676" y="3924304"/>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359140" y="2258590"/>
              <a:ext cx="714379" cy="307777"/>
            </a:xfrm>
            <a:prstGeom prst="rect">
              <a:avLst/>
            </a:prstGeom>
            <a:noFill/>
          </p:spPr>
          <p:txBody>
            <a:bodyPr wrap="square" lIns="0" tIns="0" rIns="0" bIns="0" rtlCol="0">
              <a:spAutoFit/>
            </a:bodyPr>
            <a:lstStyle/>
            <a:p>
              <a:r>
                <a:rPr lang="en-US" altLang="zh-CN" sz="2000" i="1" err="1" smtClean="0">
                  <a:latin typeface="Consolas" pitchFamily="49" charset="0"/>
                  <a:cs typeface="Consolas" pitchFamily="49" charset="0"/>
                </a:rPr>
                <a:t>a</a:t>
              </a:r>
              <a:r>
                <a:rPr lang="en-US" altLang="zh-CN" sz="2000" baseline="-25000" err="1" smtClean="0">
                  <a:latin typeface="Consolas" pitchFamily="49" charset="0"/>
                  <a:cs typeface="Consolas" pitchFamily="49" charset="0"/>
                </a:rPr>
                <a:t>0,0</a:t>
              </a:r>
              <a:endParaRPr lang="zh-CN" altLang="en-US" sz="2000" baseline="-25000">
                <a:latin typeface="Consolas" pitchFamily="49" charset="0"/>
                <a:cs typeface="Consolas" pitchFamily="49" charset="0"/>
              </a:endParaRPr>
            </a:p>
          </p:txBody>
        </p:sp>
        <p:sp>
          <p:nvSpPr>
            <p:cNvPr id="45" name="TextBox 44"/>
            <p:cNvSpPr txBox="1"/>
            <p:nvPr/>
          </p:nvSpPr>
          <p:spPr>
            <a:xfrm>
              <a:off x="4002081" y="2258590"/>
              <a:ext cx="714379" cy="307777"/>
            </a:xfrm>
            <a:prstGeom prst="rect">
              <a:avLst/>
            </a:prstGeom>
            <a:noFill/>
          </p:spPr>
          <p:txBody>
            <a:bodyPr wrap="square" lIns="0" tIns="0" rIns="0" bIns="0" rtlCol="0">
              <a:spAutoFit/>
            </a:bodyPr>
            <a:lstStyle/>
            <a:p>
              <a:r>
                <a:rPr lang="en-US" altLang="zh-CN" sz="2000" i="1" err="1" smtClean="0">
                  <a:latin typeface="Consolas" pitchFamily="49" charset="0"/>
                  <a:cs typeface="Consolas" pitchFamily="49" charset="0"/>
                </a:rPr>
                <a:t>a</a:t>
              </a:r>
              <a:r>
                <a:rPr lang="en-US" altLang="zh-CN" sz="2000" baseline="-25000" err="1" smtClean="0">
                  <a:latin typeface="Consolas" pitchFamily="49" charset="0"/>
                  <a:cs typeface="Consolas" pitchFamily="49" charset="0"/>
                </a:rPr>
                <a:t>0,1</a:t>
              </a:r>
              <a:endParaRPr lang="zh-CN" altLang="en-US" sz="2000" baseline="-25000">
                <a:latin typeface="Consolas" pitchFamily="49" charset="0"/>
                <a:cs typeface="Consolas" pitchFamily="49" charset="0"/>
              </a:endParaRPr>
            </a:p>
          </p:txBody>
        </p:sp>
        <p:sp>
          <p:nvSpPr>
            <p:cNvPr id="46" name="TextBox 45"/>
            <p:cNvSpPr txBox="1"/>
            <p:nvPr/>
          </p:nvSpPr>
          <p:spPr>
            <a:xfrm>
              <a:off x="5216526" y="2258590"/>
              <a:ext cx="714379" cy="307777"/>
            </a:xfrm>
            <a:prstGeom prst="rect">
              <a:avLst/>
            </a:prstGeom>
            <a:noFill/>
          </p:spPr>
          <p:txBody>
            <a:bodyPr wrap="square" lIns="0" tIns="0" rIns="0" bIns="0" rtlCol="0">
              <a:spAutoFit/>
            </a:bodyPr>
            <a:lstStyle/>
            <a:p>
              <a:r>
                <a:rPr lang="en-US" altLang="zh-CN" sz="2000" i="1" err="1" smtClean="0">
                  <a:latin typeface="Consolas" pitchFamily="49" charset="0"/>
                  <a:cs typeface="Consolas" pitchFamily="49" charset="0"/>
                </a:rPr>
                <a:t>a</a:t>
              </a:r>
              <a:r>
                <a:rPr lang="en-US" altLang="zh-CN" sz="2000" baseline="-25000" err="1" smtClean="0">
                  <a:latin typeface="Consolas" pitchFamily="49" charset="0"/>
                  <a:cs typeface="Consolas" pitchFamily="49" charset="0"/>
                </a:rPr>
                <a:t>0,</a:t>
              </a:r>
              <a:r>
                <a:rPr lang="en-US" altLang="zh-CN" sz="2000" i="1" baseline="-25000" err="1" smtClean="0">
                  <a:latin typeface="Consolas" pitchFamily="49" charset="0"/>
                  <a:cs typeface="Consolas" pitchFamily="49" charset="0"/>
                </a:rPr>
                <a:t>n</a:t>
              </a:r>
              <a:r>
                <a:rPr lang="en-US" altLang="zh-CN" sz="2000" baseline="-25000" smtClean="0">
                  <a:latin typeface="Consolas" pitchFamily="49" charset="0"/>
                  <a:cs typeface="Consolas" pitchFamily="49" charset="0"/>
                </a:rPr>
                <a:t>-1</a:t>
              </a:r>
              <a:endParaRPr lang="zh-CN" altLang="en-US" sz="2000" baseline="-25000">
                <a:latin typeface="Consolas" pitchFamily="49" charset="0"/>
                <a:cs typeface="Consolas" pitchFamily="49" charset="0"/>
              </a:endParaRPr>
            </a:p>
          </p:txBody>
        </p:sp>
        <p:sp>
          <p:nvSpPr>
            <p:cNvPr id="47" name="TextBox 46"/>
            <p:cNvSpPr txBox="1"/>
            <p:nvPr/>
          </p:nvSpPr>
          <p:spPr>
            <a:xfrm>
              <a:off x="4645023" y="2239954"/>
              <a:ext cx="571504" cy="307777"/>
            </a:xfrm>
            <a:prstGeom prst="rect">
              <a:avLst/>
            </a:prstGeom>
            <a:noFill/>
          </p:spPr>
          <p:txBody>
            <a:bodyPr wrap="square" lIns="0" tIns="0" rIns="0" bIns="0" rtlCol="0">
              <a:spAutoFit/>
            </a:bodyPr>
            <a:lstStyle/>
            <a:p>
              <a:r>
                <a:rPr lang="en-US" altLang="zh-CN" sz="2000" i="1" smtClean="0">
                  <a:latin typeface="Consolas" pitchFamily="49" charset="0"/>
                  <a:ea typeface="+mn-ea"/>
                  <a:cs typeface="Consolas" pitchFamily="49" charset="0"/>
                  <a:sym typeface="Symbol"/>
                </a:rPr>
                <a:t></a:t>
              </a:r>
              <a:endParaRPr lang="zh-CN" altLang="en-US" sz="2000" baseline="-25000">
                <a:latin typeface="Consolas" pitchFamily="49" charset="0"/>
                <a:ea typeface="+mn-ea"/>
                <a:cs typeface="Consolas" pitchFamily="49" charset="0"/>
              </a:endParaRPr>
            </a:p>
          </p:txBody>
        </p:sp>
        <p:sp>
          <p:nvSpPr>
            <p:cNvPr id="48" name="TextBox 47"/>
            <p:cNvSpPr txBox="1"/>
            <p:nvPr/>
          </p:nvSpPr>
          <p:spPr>
            <a:xfrm>
              <a:off x="3359140" y="2687218"/>
              <a:ext cx="714379" cy="307777"/>
            </a:xfrm>
            <a:prstGeom prst="rect">
              <a:avLst/>
            </a:prstGeom>
            <a:noFill/>
          </p:spPr>
          <p:txBody>
            <a:bodyPr wrap="square" lIns="0" tIns="0" rIns="0" bIns="0" rtlCol="0">
              <a:spAutoFit/>
            </a:bodyPr>
            <a:lstStyle/>
            <a:p>
              <a:r>
                <a:rPr lang="en-US" altLang="zh-CN" sz="2000" i="1" err="1" smtClean="0">
                  <a:latin typeface="Consolas" pitchFamily="49" charset="0"/>
                  <a:cs typeface="Consolas" pitchFamily="49" charset="0"/>
                </a:rPr>
                <a:t>a</a:t>
              </a:r>
              <a:r>
                <a:rPr lang="en-US" altLang="zh-CN" sz="2000" baseline="-25000" err="1" smtClean="0">
                  <a:latin typeface="Consolas" pitchFamily="49" charset="0"/>
                  <a:cs typeface="Consolas" pitchFamily="49" charset="0"/>
                </a:rPr>
                <a:t>1,0</a:t>
              </a:r>
              <a:endParaRPr lang="zh-CN" altLang="en-US" sz="2000" baseline="-25000">
                <a:latin typeface="Consolas" pitchFamily="49" charset="0"/>
                <a:cs typeface="Consolas" pitchFamily="49" charset="0"/>
              </a:endParaRPr>
            </a:p>
          </p:txBody>
        </p:sp>
        <p:sp>
          <p:nvSpPr>
            <p:cNvPr id="49" name="TextBox 48"/>
            <p:cNvSpPr txBox="1"/>
            <p:nvPr/>
          </p:nvSpPr>
          <p:spPr>
            <a:xfrm>
              <a:off x="4002081" y="2687218"/>
              <a:ext cx="714379" cy="307777"/>
            </a:xfrm>
            <a:prstGeom prst="rect">
              <a:avLst/>
            </a:prstGeom>
            <a:noFill/>
          </p:spPr>
          <p:txBody>
            <a:bodyPr wrap="square" lIns="0" tIns="0" rIns="0" bIns="0" rtlCol="0">
              <a:spAutoFit/>
            </a:bodyPr>
            <a:lstStyle/>
            <a:p>
              <a:r>
                <a:rPr lang="en-US" altLang="zh-CN" sz="2000" i="1" err="1" smtClean="0">
                  <a:latin typeface="Consolas" pitchFamily="49" charset="0"/>
                  <a:cs typeface="Consolas" pitchFamily="49" charset="0"/>
                </a:rPr>
                <a:t>a</a:t>
              </a:r>
              <a:r>
                <a:rPr lang="en-US" altLang="zh-CN" sz="2000" baseline="-25000" err="1" smtClean="0">
                  <a:latin typeface="Consolas" pitchFamily="49" charset="0"/>
                  <a:cs typeface="Consolas" pitchFamily="49" charset="0"/>
                </a:rPr>
                <a:t>1,1</a:t>
              </a:r>
              <a:endParaRPr lang="zh-CN" altLang="en-US" sz="2000" baseline="-25000">
                <a:latin typeface="Consolas" pitchFamily="49" charset="0"/>
                <a:cs typeface="Consolas" pitchFamily="49" charset="0"/>
              </a:endParaRPr>
            </a:p>
          </p:txBody>
        </p:sp>
        <p:sp>
          <p:nvSpPr>
            <p:cNvPr id="50" name="TextBox 49"/>
            <p:cNvSpPr txBox="1"/>
            <p:nvPr/>
          </p:nvSpPr>
          <p:spPr>
            <a:xfrm>
              <a:off x="5216526" y="2687218"/>
              <a:ext cx="714379" cy="307777"/>
            </a:xfrm>
            <a:prstGeom prst="rect">
              <a:avLst/>
            </a:prstGeom>
            <a:noFill/>
          </p:spPr>
          <p:txBody>
            <a:bodyPr wrap="square" lIns="0" tIns="0" rIns="0" bIns="0" rtlCol="0">
              <a:spAutoFit/>
            </a:bodyPr>
            <a:lstStyle/>
            <a:p>
              <a:r>
                <a:rPr lang="en-US" altLang="zh-CN" sz="2000" i="1" err="1" smtClean="0">
                  <a:latin typeface="Consolas" pitchFamily="49" charset="0"/>
                  <a:cs typeface="Consolas" pitchFamily="49" charset="0"/>
                </a:rPr>
                <a:t>a</a:t>
              </a:r>
              <a:r>
                <a:rPr lang="en-US" altLang="zh-CN" sz="2000" baseline="-25000" err="1" smtClean="0">
                  <a:latin typeface="Consolas" pitchFamily="49" charset="0"/>
                  <a:cs typeface="Consolas" pitchFamily="49" charset="0"/>
                </a:rPr>
                <a:t>1,</a:t>
              </a:r>
              <a:r>
                <a:rPr lang="en-US" altLang="zh-CN" sz="2000" i="1" baseline="-25000" err="1" smtClean="0">
                  <a:latin typeface="Consolas" pitchFamily="49" charset="0"/>
                  <a:cs typeface="Consolas" pitchFamily="49" charset="0"/>
                </a:rPr>
                <a:t>n</a:t>
              </a:r>
              <a:r>
                <a:rPr lang="en-US" altLang="zh-CN" sz="2000" baseline="-25000" smtClean="0">
                  <a:latin typeface="Consolas" pitchFamily="49" charset="0"/>
                  <a:cs typeface="Consolas" pitchFamily="49" charset="0"/>
                </a:rPr>
                <a:t>-1</a:t>
              </a:r>
              <a:endParaRPr lang="zh-CN" altLang="en-US" sz="2000" baseline="-25000">
                <a:latin typeface="Consolas" pitchFamily="49" charset="0"/>
                <a:cs typeface="Consolas" pitchFamily="49" charset="0"/>
              </a:endParaRPr>
            </a:p>
          </p:txBody>
        </p:sp>
        <p:sp>
          <p:nvSpPr>
            <p:cNvPr id="52" name="TextBox 51"/>
            <p:cNvSpPr txBox="1"/>
            <p:nvPr/>
          </p:nvSpPr>
          <p:spPr>
            <a:xfrm>
              <a:off x="3333193" y="3601488"/>
              <a:ext cx="714379" cy="307777"/>
            </a:xfrm>
            <a:prstGeom prst="rect">
              <a:avLst/>
            </a:prstGeom>
            <a:noFill/>
          </p:spPr>
          <p:txBody>
            <a:bodyPr wrap="square" lIns="0" tIns="0" rIns="0" bIns="0" rtlCol="0">
              <a:spAutoFit/>
            </a:bodyPr>
            <a:lstStyle/>
            <a:p>
              <a:r>
                <a:rPr lang="en-US" altLang="zh-CN" sz="2000" i="1" smtClean="0">
                  <a:latin typeface="Consolas" pitchFamily="49" charset="0"/>
                  <a:cs typeface="Consolas" pitchFamily="49" charset="0"/>
                </a:rPr>
                <a:t>a</a:t>
              </a:r>
              <a:r>
                <a:rPr lang="en-US" altLang="zh-CN" sz="2000" i="1" baseline="-25000" smtClean="0">
                  <a:latin typeface="Consolas" pitchFamily="49" charset="0"/>
                  <a:cs typeface="Consolas" pitchFamily="49" charset="0"/>
                </a:rPr>
                <a:t>n</a:t>
              </a:r>
              <a:r>
                <a:rPr lang="en-US" altLang="zh-CN" sz="2000" baseline="-25000" smtClean="0">
                  <a:latin typeface="Consolas" pitchFamily="49" charset="0"/>
                  <a:cs typeface="Consolas" pitchFamily="49" charset="0"/>
                </a:rPr>
                <a:t>-1,0</a:t>
              </a:r>
              <a:endParaRPr lang="zh-CN" altLang="en-US" sz="2000" baseline="-25000">
                <a:latin typeface="Consolas" pitchFamily="49" charset="0"/>
                <a:cs typeface="Consolas" pitchFamily="49" charset="0"/>
              </a:endParaRPr>
            </a:p>
          </p:txBody>
        </p:sp>
        <p:sp>
          <p:nvSpPr>
            <p:cNvPr id="53" name="TextBox 52"/>
            <p:cNvSpPr txBox="1"/>
            <p:nvPr/>
          </p:nvSpPr>
          <p:spPr>
            <a:xfrm>
              <a:off x="3976134" y="3601488"/>
              <a:ext cx="714379" cy="307777"/>
            </a:xfrm>
            <a:prstGeom prst="rect">
              <a:avLst/>
            </a:prstGeom>
            <a:noFill/>
          </p:spPr>
          <p:txBody>
            <a:bodyPr wrap="square" lIns="0" tIns="0" rIns="0" bIns="0" rtlCol="0">
              <a:spAutoFit/>
            </a:bodyPr>
            <a:lstStyle/>
            <a:p>
              <a:r>
                <a:rPr lang="en-US" altLang="zh-CN" sz="2000" i="1" smtClean="0">
                  <a:latin typeface="Consolas" pitchFamily="49" charset="0"/>
                  <a:cs typeface="Consolas" pitchFamily="49" charset="0"/>
                </a:rPr>
                <a:t>a</a:t>
              </a:r>
              <a:r>
                <a:rPr lang="en-US" altLang="zh-CN" sz="2000" i="1" baseline="-25000" smtClean="0">
                  <a:latin typeface="Consolas" pitchFamily="49" charset="0"/>
                  <a:cs typeface="Consolas" pitchFamily="49" charset="0"/>
                </a:rPr>
                <a:t>n</a:t>
              </a:r>
              <a:r>
                <a:rPr lang="en-US" altLang="zh-CN" sz="2000" baseline="-25000" smtClean="0">
                  <a:latin typeface="Consolas" pitchFamily="49" charset="0"/>
                  <a:cs typeface="Consolas" pitchFamily="49" charset="0"/>
                </a:rPr>
                <a:t>-1,1</a:t>
              </a:r>
              <a:endParaRPr lang="zh-CN" altLang="en-US" sz="2000" baseline="-25000">
                <a:latin typeface="Consolas" pitchFamily="49" charset="0"/>
                <a:cs typeface="Consolas" pitchFamily="49" charset="0"/>
              </a:endParaRPr>
            </a:p>
          </p:txBody>
        </p:sp>
        <p:sp>
          <p:nvSpPr>
            <p:cNvPr id="54" name="TextBox 53"/>
            <p:cNvSpPr txBox="1"/>
            <p:nvPr/>
          </p:nvSpPr>
          <p:spPr>
            <a:xfrm>
              <a:off x="5104363" y="3601488"/>
              <a:ext cx="800596" cy="307777"/>
            </a:xfrm>
            <a:prstGeom prst="rect">
              <a:avLst/>
            </a:prstGeom>
            <a:noFill/>
          </p:spPr>
          <p:txBody>
            <a:bodyPr wrap="square" lIns="0" tIns="0" rIns="0" bIns="0" rtlCol="0">
              <a:spAutoFit/>
            </a:bodyPr>
            <a:lstStyle/>
            <a:p>
              <a:r>
                <a:rPr lang="en-US" altLang="zh-CN" sz="2000" i="1" smtClean="0">
                  <a:latin typeface="Consolas" pitchFamily="49" charset="0"/>
                  <a:cs typeface="Consolas" pitchFamily="49" charset="0"/>
                </a:rPr>
                <a:t>a</a:t>
              </a:r>
              <a:r>
                <a:rPr lang="en-US" altLang="zh-CN" sz="2000" i="1" baseline="-25000" smtClean="0">
                  <a:latin typeface="Consolas" pitchFamily="49" charset="0"/>
                  <a:cs typeface="Consolas" pitchFamily="49" charset="0"/>
                </a:rPr>
                <a:t>n</a:t>
              </a:r>
              <a:r>
                <a:rPr lang="en-US" altLang="zh-CN" sz="2000" baseline="-25000" smtClean="0">
                  <a:latin typeface="Consolas" pitchFamily="49" charset="0"/>
                  <a:cs typeface="Consolas" pitchFamily="49" charset="0"/>
                </a:rPr>
                <a:t>-</a:t>
              </a:r>
              <a:r>
                <a:rPr lang="en-US" altLang="zh-CN" sz="2000" baseline="-25000" err="1" smtClean="0">
                  <a:latin typeface="Consolas" pitchFamily="49" charset="0"/>
                  <a:cs typeface="Consolas" pitchFamily="49" charset="0"/>
                </a:rPr>
                <a:t>1,</a:t>
              </a:r>
              <a:r>
                <a:rPr lang="en-US" altLang="zh-CN" sz="2000" i="1" baseline="-25000" err="1" smtClean="0">
                  <a:latin typeface="Consolas" pitchFamily="49" charset="0"/>
                  <a:cs typeface="Consolas" pitchFamily="49" charset="0"/>
                </a:rPr>
                <a:t>n</a:t>
              </a:r>
              <a:r>
                <a:rPr lang="en-US" altLang="zh-CN" sz="2000" baseline="-25000" smtClean="0">
                  <a:latin typeface="Consolas" pitchFamily="49" charset="0"/>
                  <a:cs typeface="Consolas" pitchFamily="49" charset="0"/>
                </a:rPr>
                <a:t>-1</a:t>
              </a:r>
              <a:endParaRPr lang="zh-CN" altLang="en-US" sz="2000" baseline="-25000">
                <a:latin typeface="Consolas" pitchFamily="49" charset="0"/>
                <a:cs typeface="Consolas" pitchFamily="49" charset="0"/>
              </a:endParaRPr>
            </a:p>
          </p:txBody>
        </p:sp>
        <p:sp>
          <p:nvSpPr>
            <p:cNvPr id="55" name="TextBox 54"/>
            <p:cNvSpPr txBox="1"/>
            <p:nvPr/>
          </p:nvSpPr>
          <p:spPr>
            <a:xfrm>
              <a:off x="4619076" y="3582852"/>
              <a:ext cx="571504" cy="307777"/>
            </a:xfrm>
            <a:prstGeom prst="rect">
              <a:avLst/>
            </a:prstGeom>
            <a:noFill/>
          </p:spPr>
          <p:txBody>
            <a:bodyPr wrap="square" lIns="0" tIns="0" rIns="0" bIns="0" rtlCol="0">
              <a:spAutoFit/>
            </a:bodyPr>
            <a:lstStyle/>
            <a:p>
              <a:r>
                <a:rPr lang="en-US" altLang="zh-CN" sz="2000" i="1" smtClean="0">
                  <a:latin typeface="Consolas" pitchFamily="49" charset="0"/>
                  <a:ea typeface="+mn-ea"/>
                  <a:cs typeface="Consolas" pitchFamily="49" charset="0"/>
                  <a:sym typeface="Symbol"/>
                </a:rPr>
                <a:t></a:t>
              </a:r>
              <a:endParaRPr lang="zh-CN" altLang="en-US" sz="2000" baseline="-25000">
                <a:latin typeface="Consolas" pitchFamily="49" charset="0"/>
                <a:ea typeface="+mn-ea"/>
                <a:cs typeface="Consolas" pitchFamily="49" charset="0"/>
              </a:endParaRPr>
            </a:p>
          </p:txBody>
        </p:sp>
        <p:cxnSp>
          <p:nvCxnSpPr>
            <p:cNvPr id="56" name="直接连接符 55"/>
            <p:cNvCxnSpPr/>
            <p:nvPr/>
          </p:nvCxnSpPr>
          <p:spPr>
            <a:xfrm rot="5400000">
              <a:off x="5180777" y="3109116"/>
              <a:ext cx="1714512"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5908651" y="2265354"/>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5907061" y="3962404"/>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3502018" y="3097210"/>
              <a:ext cx="571504" cy="307777"/>
            </a:xfrm>
            <a:prstGeom prst="rect">
              <a:avLst/>
            </a:prstGeom>
            <a:noFill/>
          </p:spPr>
          <p:txBody>
            <a:bodyPr wrap="square" lIns="0" tIns="0" rIns="0" bIns="0" rtlCol="0">
              <a:spAutoFit/>
            </a:bodyPr>
            <a:lstStyle/>
            <a:p>
              <a:r>
                <a:rPr lang="en-US" altLang="zh-CN" sz="2000" i="1" smtClean="0">
                  <a:latin typeface="Consolas" pitchFamily="49" charset="0"/>
                  <a:ea typeface="+mn-ea"/>
                  <a:cs typeface="Consolas" pitchFamily="49" charset="0"/>
                  <a:sym typeface="Symbol"/>
                </a:rPr>
                <a:t></a:t>
              </a:r>
              <a:endParaRPr lang="zh-CN" altLang="en-US" sz="2000" baseline="-25000">
                <a:latin typeface="Consolas" pitchFamily="49" charset="0"/>
                <a:ea typeface="+mn-ea"/>
                <a:cs typeface="Consolas" pitchFamily="49" charset="0"/>
              </a:endParaRPr>
            </a:p>
          </p:txBody>
        </p:sp>
      </p:grpSp>
      <p:sp>
        <p:nvSpPr>
          <p:cNvPr id="20" name="直角三角形 19"/>
          <p:cNvSpPr/>
          <p:nvPr/>
        </p:nvSpPr>
        <p:spPr>
          <a:xfrm rot="10800000">
            <a:off x="3500430" y="561955"/>
            <a:ext cx="2214578" cy="1571636"/>
          </a:xfrm>
          <a:prstGeom prst="rtTriangl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22541" name="Text Box 13"/>
          <p:cNvSpPr txBox="1">
            <a:spLocks noChangeArrowheads="1"/>
          </p:cNvSpPr>
          <p:nvPr/>
        </p:nvSpPr>
        <p:spPr bwMode="auto">
          <a:xfrm>
            <a:off x="4857752" y="857232"/>
            <a:ext cx="576262" cy="457200"/>
          </a:xfrm>
          <a:prstGeom prst="rect">
            <a:avLst/>
          </a:prstGeom>
          <a:noFill/>
          <a:ln w="9525">
            <a:noFill/>
            <a:miter lim="800000"/>
            <a:headEnd/>
            <a:tailEnd/>
          </a:ln>
          <a:effectLst/>
        </p:spPr>
        <p:txBody>
          <a:bodyPr>
            <a:spAutoFit/>
          </a:bodyPr>
          <a:lstStyle/>
          <a:p>
            <a:pPr algn="l">
              <a:spcBef>
                <a:spcPct val="50000"/>
              </a:spcBef>
            </a:pPr>
            <a:r>
              <a:rPr lang="en-US" altLang="zh-CN" i="1">
                <a:solidFill>
                  <a:srgbClr val="FF0000"/>
                </a:solidFill>
                <a:latin typeface="Consolas" pitchFamily="49" charset="0"/>
                <a:cs typeface="Consolas" pitchFamily="49" charset="0"/>
              </a:rPr>
              <a:t>c</a:t>
            </a:r>
          </a:p>
        </p:txBody>
      </p:sp>
      <p:cxnSp>
        <p:nvCxnSpPr>
          <p:cNvPr id="61" name="直接箭头连接符 60"/>
          <p:cNvCxnSpPr/>
          <p:nvPr/>
        </p:nvCxnSpPr>
        <p:spPr>
          <a:xfrm rot="10800000" flipV="1">
            <a:off x="2571736" y="1500175"/>
            <a:ext cx="785818" cy="142876"/>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1785918" y="1500175"/>
            <a:ext cx="928694" cy="369332"/>
          </a:xfrm>
          <a:prstGeom prst="rect">
            <a:avLst/>
          </a:prstGeom>
          <a:noFill/>
        </p:spPr>
        <p:txBody>
          <a:bodyPr wrap="square" rtlCol="0">
            <a:spAutoFit/>
          </a:bodyPr>
          <a:lstStyle/>
          <a:p>
            <a:r>
              <a:rPr kumimoji="1" lang="en-US" altLang="zh-CN" sz="1800" i="1" err="1" smtClean="0">
                <a:latin typeface="Consolas" pitchFamily="49" charset="0"/>
                <a:ea typeface="楷体" pitchFamily="49" charset="-122"/>
                <a:cs typeface="Consolas" pitchFamily="49" charset="0"/>
              </a:rPr>
              <a:t>i</a:t>
            </a:r>
            <a:r>
              <a:rPr kumimoji="1" lang="en-US" altLang="zh-CN" sz="1800" err="1" smtClean="0">
                <a:latin typeface="宋体" pitchFamily="2" charset="-122"/>
                <a:ea typeface="宋体" pitchFamily="2" charset="-122"/>
                <a:cs typeface="Consolas" pitchFamily="49" charset="0"/>
              </a:rPr>
              <a:t>≥</a:t>
            </a:r>
            <a:r>
              <a:rPr kumimoji="1" lang="en-US" altLang="zh-CN" sz="1800" i="1" err="1" smtClean="0">
                <a:latin typeface="Consolas" pitchFamily="49" charset="0"/>
                <a:ea typeface="楷体" pitchFamily="49" charset="-122"/>
                <a:cs typeface="Consolas" pitchFamily="49" charset="0"/>
              </a:rPr>
              <a:t>j</a:t>
            </a:r>
            <a:endParaRPr lang="zh-CN" altLang="en-US" sz="1800">
              <a:latin typeface="Consolas" pitchFamily="49" charset="0"/>
              <a:cs typeface="Consolas" pitchFamily="49" charset="0"/>
            </a:endParaRPr>
          </a:p>
        </p:txBody>
      </p:sp>
      <p:sp>
        <p:nvSpPr>
          <p:cNvPr id="60" name="灯片编号占位符 59"/>
          <p:cNvSpPr>
            <a:spLocks noGrp="1"/>
          </p:cNvSpPr>
          <p:nvPr>
            <p:ph type="sldNum" sz="quarter" idx="12"/>
          </p:nvPr>
        </p:nvSpPr>
        <p:spPr/>
        <p:txBody>
          <a:bodyPr/>
          <a:lstStyle/>
          <a:p>
            <a:fld id="{0B959BAE-FEC3-4F92-8031-993DEB8AE092}" type="slidenum">
              <a:rPr lang="en-US" altLang="zh-CN" smtClean="0"/>
              <a:pPr/>
              <a:t>23</a:t>
            </a:fld>
            <a:r>
              <a:rPr lang="en-US" altLang="zh-CN" smtClean="0"/>
              <a:t>/82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391049"/>
            <a:ext cx="8286808" cy="1323439"/>
          </a:xfrm>
          <a:prstGeom prst="rect">
            <a:avLst/>
          </a:prstGeom>
          <a:noFill/>
        </p:spPr>
        <p:txBody>
          <a:bodyPr wrap="square" rtlCol="0">
            <a:spAutoFit/>
          </a:bodyPr>
          <a:lstStyle/>
          <a:p>
            <a:pPr algn="l">
              <a:lnSpc>
                <a:spcPts val="3200"/>
              </a:lnSpc>
            </a:pPr>
            <a:r>
              <a:rPr lang="zh-CN" altLang="en-US" sz="1800" smtClean="0">
                <a:latin typeface="Consolas" pitchFamily="49" charset="0"/>
                <a:ea typeface="楷体" pitchFamily="49" charset="-122"/>
                <a:cs typeface="Consolas" pitchFamily="49" charset="0"/>
              </a:rPr>
              <a:t>      若将</a:t>
            </a:r>
            <a:r>
              <a:rPr lang="en-US" sz="1800" i="1" smtClean="0">
                <a:latin typeface="Consolas" pitchFamily="49" charset="0"/>
                <a:ea typeface="楷体" pitchFamily="49" charset="-122"/>
                <a:cs typeface="Consolas" pitchFamily="49" charset="0"/>
              </a:rPr>
              <a:t>n</a:t>
            </a:r>
            <a:r>
              <a:rPr lang="zh-CN" altLang="en-US" sz="1800" smtClean="0">
                <a:latin typeface="Consolas" pitchFamily="49" charset="0"/>
                <a:ea typeface="楷体" pitchFamily="49" charset="-122"/>
                <a:cs typeface="Consolas" pitchFamily="49" charset="0"/>
              </a:rPr>
              <a:t>阶上三角矩阵</a:t>
            </a:r>
            <a:r>
              <a:rPr lang="en-US" sz="1800" i="1" smtClean="0">
                <a:latin typeface="Consolas" pitchFamily="49" charset="0"/>
                <a:ea typeface="楷体" pitchFamily="49" charset="-122"/>
                <a:cs typeface="Consolas" pitchFamily="49" charset="0"/>
              </a:rPr>
              <a:t>A</a:t>
            </a:r>
            <a:r>
              <a:rPr lang="zh-CN" altLang="en-US" sz="1800" smtClean="0">
                <a:solidFill>
                  <a:srgbClr val="FF00FF"/>
                </a:solidFill>
                <a:latin typeface="Consolas" pitchFamily="49" charset="0"/>
                <a:ea typeface="楷体" pitchFamily="49" charset="-122"/>
                <a:cs typeface="Consolas" pitchFamily="49" charset="0"/>
              </a:rPr>
              <a:t>按列</a:t>
            </a:r>
            <a:r>
              <a:rPr lang="zh-CN" altLang="en-US" sz="1800" smtClean="0">
                <a:latin typeface="Consolas" pitchFamily="49" charset="0"/>
                <a:ea typeface="楷体" pitchFamily="49" charset="-122"/>
                <a:cs typeface="Consolas" pitchFamily="49" charset="0"/>
              </a:rPr>
              <a:t>优先顺序压缩存放在一维数组</a:t>
            </a:r>
            <a:r>
              <a:rPr lang="en-US" sz="1800" i="1" smtClean="0">
                <a:latin typeface="Consolas" pitchFamily="49" charset="0"/>
                <a:ea typeface="楷体" pitchFamily="49" charset="-122"/>
                <a:cs typeface="Consolas" pitchFamily="49" charset="0"/>
              </a:rPr>
              <a:t>B</a:t>
            </a:r>
            <a:r>
              <a:rPr lang="en-US" sz="1800" smtClean="0">
                <a:latin typeface="Consolas" pitchFamily="49" charset="0"/>
                <a:ea typeface="楷体" pitchFamily="49" charset="-122"/>
                <a:cs typeface="Consolas" pitchFamily="49" charset="0"/>
              </a:rPr>
              <a:t>[</a:t>
            </a:r>
            <a:r>
              <a:rPr lang="en-US" sz="1800" err="1" smtClean="0">
                <a:latin typeface="Consolas" pitchFamily="49" charset="0"/>
                <a:ea typeface="楷体" pitchFamily="49" charset="-122"/>
                <a:cs typeface="Consolas" pitchFamily="49" charset="0"/>
              </a:rPr>
              <a:t>1..</a:t>
            </a:r>
            <a:r>
              <a:rPr lang="en-US" sz="1800" i="1" err="1" smtClean="0">
                <a:latin typeface="Consolas" pitchFamily="49" charset="0"/>
                <a:ea typeface="楷体" pitchFamily="49" charset="-122"/>
                <a:cs typeface="Consolas" pitchFamily="49" charset="0"/>
              </a:rPr>
              <a:t>n</a:t>
            </a:r>
            <a:r>
              <a:rPr lang="en-US" sz="1800" smtClean="0">
                <a:latin typeface="Consolas" pitchFamily="49" charset="0"/>
                <a:ea typeface="楷体" pitchFamily="49" charset="-122"/>
                <a:cs typeface="Consolas" pitchFamily="49" charset="0"/>
              </a:rPr>
              <a:t>(</a:t>
            </a:r>
            <a:r>
              <a:rPr lang="en-US" sz="1800" i="1" err="1" smtClean="0">
                <a:latin typeface="Consolas" pitchFamily="49" charset="0"/>
                <a:ea typeface="楷体" pitchFamily="49" charset="-122"/>
                <a:cs typeface="Consolas" pitchFamily="49" charset="0"/>
              </a:rPr>
              <a:t>n</a:t>
            </a:r>
            <a:r>
              <a:rPr lang="en-US" sz="1800" err="1" smtClean="0">
                <a:latin typeface="Consolas" pitchFamily="49" charset="0"/>
                <a:ea typeface="楷体" pitchFamily="49" charset="-122"/>
                <a:cs typeface="Consolas" pitchFamily="49" charset="0"/>
              </a:rPr>
              <a:t>+1</a:t>
            </a:r>
            <a:r>
              <a:rPr lang="en-US" sz="1800" smtClean="0">
                <a:latin typeface="Consolas" pitchFamily="49" charset="0"/>
                <a:ea typeface="楷体" pitchFamily="49" charset="-122"/>
                <a:cs typeface="Consolas" pitchFamily="49" charset="0"/>
              </a:rPr>
              <a:t>)/2]</a:t>
            </a:r>
            <a:r>
              <a:rPr lang="zh-CN" altLang="en-US" sz="1800" smtClean="0">
                <a:latin typeface="Consolas" pitchFamily="49" charset="0"/>
                <a:ea typeface="楷体" pitchFamily="49" charset="-122"/>
                <a:cs typeface="Consolas" pitchFamily="49" charset="0"/>
              </a:rPr>
              <a:t>中，</a:t>
            </a:r>
            <a:r>
              <a:rPr lang="en-US" sz="1800" i="1" smtClean="0">
                <a:latin typeface="Consolas" pitchFamily="49" charset="0"/>
                <a:ea typeface="楷体" pitchFamily="49" charset="-122"/>
                <a:cs typeface="Consolas" pitchFamily="49" charset="0"/>
              </a:rPr>
              <a:t>A</a:t>
            </a:r>
            <a:r>
              <a:rPr lang="zh-CN" altLang="en-US" sz="1800" smtClean="0">
                <a:latin typeface="Consolas" pitchFamily="49" charset="0"/>
                <a:ea typeface="楷体" pitchFamily="49" charset="-122"/>
                <a:cs typeface="Consolas" pitchFamily="49" charset="0"/>
              </a:rPr>
              <a:t>中第一个非零元素</a:t>
            </a:r>
            <a:r>
              <a:rPr lang="en-US" sz="1800" i="1" err="1" smtClean="0">
                <a:latin typeface="Consolas" pitchFamily="49" charset="0"/>
                <a:ea typeface="楷体" pitchFamily="49" charset="-122"/>
                <a:cs typeface="Consolas" pitchFamily="49" charset="0"/>
              </a:rPr>
              <a:t>a</a:t>
            </a:r>
            <a:r>
              <a:rPr lang="en-US" sz="1800" baseline="-25000" err="1" smtClean="0">
                <a:latin typeface="Consolas" pitchFamily="49" charset="0"/>
                <a:ea typeface="楷体" pitchFamily="49" charset="-122"/>
                <a:cs typeface="Consolas" pitchFamily="49" charset="0"/>
              </a:rPr>
              <a:t>1,1</a:t>
            </a:r>
            <a:r>
              <a:rPr lang="zh-CN" altLang="en-US" sz="1800" smtClean="0">
                <a:latin typeface="Consolas" pitchFamily="49" charset="0"/>
                <a:ea typeface="楷体" pitchFamily="49" charset="-122"/>
                <a:cs typeface="Consolas" pitchFamily="49" charset="0"/>
              </a:rPr>
              <a:t>存于</a:t>
            </a:r>
            <a:r>
              <a:rPr lang="en-US" sz="1800" i="1" smtClean="0">
                <a:latin typeface="Consolas" pitchFamily="49" charset="0"/>
                <a:ea typeface="楷体" pitchFamily="49" charset="-122"/>
                <a:cs typeface="Consolas" pitchFamily="49" charset="0"/>
              </a:rPr>
              <a:t>B</a:t>
            </a:r>
            <a:r>
              <a:rPr lang="zh-CN" altLang="en-US" sz="1800" smtClean="0">
                <a:latin typeface="Consolas" pitchFamily="49" charset="0"/>
                <a:ea typeface="楷体" pitchFamily="49" charset="-122"/>
                <a:cs typeface="Consolas" pitchFamily="49" charset="0"/>
              </a:rPr>
              <a:t>数组的</a:t>
            </a:r>
            <a:r>
              <a:rPr lang="en-US" sz="1800" i="1" err="1" smtClean="0">
                <a:latin typeface="Consolas" pitchFamily="49" charset="0"/>
                <a:ea typeface="楷体" pitchFamily="49" charset="-122"/>
                <a:cs typeface="Consolas" pitchFamily="49" charset="0"/>
              </a:rPr>
              <a:t>b</a:t>
            </a:r>
            <a:r>
              <a:rPr lang="en-US" sz="1800" baseline="-25000" err="1" smtClean="0">
                <a:latin typeface="Consolas" pitchFamily="49" charset="0"/>
                <a:ea typeface="楷体" pitchFamily="49" charset="-122"/>
                <a:cs typeface="Consolas" pitchFamily="49" charset="0"/>
              </a:rPr>
              <a:t>1</a:t>
            </a:r>
            <a:r>
              <a:rPr lang="zh-CN" altLang="en-US" sz="1800" smtClean="0">
                <a:latin typeface="Consolas" pitchFamily="49" charset="0"/>
                <a:ea typeface="楷体" pitchFamily="49" charset="-122"/>
                <a:cs typeface="Consolas" pitchFamily="49" charset="0"/>
              </a:rPr>
              <a:t>中，则应存放到</a:t>
            </a:r>
            <a:r>
              <a:rPr lang="en-US" sz="1800" i="1" err="1" smtClean="0">
                <a:latin typeface="Consolas" pitchFamily="49" charset="0"/>
                <a:ea typeface="楷体" pitchFamily="49" charset="-122"/>
                <a:cs typeface="Consolas" pitchFamily="49" charset="0"/>
              </a:rPr>
              <a:t>b</a:t>
            </a:r>
            <a:r>
              <a:rPr lang="en-US" sz="1800" i="1" baseline="-25000" err="1" smtClean="0">
                <a:latin typeface="Consolas" pitchFamily="49" charset="0"/>
                <a:ea typeface="楷体" pitchFamily="49" charset="-122"/>
                <a:cs typeface="Consolas" pitchFamily="49" charset="0"/>
              </a:rPr>
              <a:t>k</a:t>
            </a:r>
            <a:r>
              <a:rPr lang="zh-CN" altLang="en-US" sz="1800" smtClean="0">
                <a:latin typeface="Consolas" pitchFamily="49" charset="0"/>
                <a:ea typeface="楷体" pitchFamily="49" charset="-122"/>
                <a:cs typeface="Consolas" pitchFamily="49" charset="0"/>
              </a:rPr>
              <a:t>中的非零元素</a:t>
            </a:r>
            <a:r>
              <a:rPr lang="en-US" sz="1800" i="1" err="1" smtClean="0">
                <a:latin typeface="Consolas" pitchFamily="49" charset="0"/>
                <a:ea typeface="楷体" pitchFamily="49" charset="-122"/>
                <a:cs typeface="Consolas" pitchFamily="49" charset="0"/>
              </a:rPr>
              <a:t>a</a:t>
            </a:r>
            <a:r>
              <a:rPr lang="en-US" sz="1800" i="1" baseline="-25000" err="1" smtClean="0">
                <a:latin typeface="Consolas" pitchFamily="49" charset="0"/>
                <a:ea typeface="楷体" pitchFamily="49" charset="-122"/>
                <a:cs typeface="Consolas" pitchFamily="49" charset="0"/>
              </a:rPr>
              <a:t>i</a:t>
            </a:r>
            <a:r>
              <a:rPr lang="en-US" sz="1800" baseline="-25000" err="1" smtClean="0">
                <a:latin typeface="Consolas" pitchFamily="49" charset="0"/>
                <a:ea typeface="楷体" pitchFamily="49" charset="-122"/>
                <a:cs typeface="Consolas" pitchFamily="49" charset="0"/>
              </a:rPr>
              <a:t>,</a:t>
            </a:r>
            <a:r>
              <a:rPr lang="en-US" sz="1800" i="1" baseline="-25000" err="1" smtClean="0">
                <a:latin typeface="Consolas" pitchFamily="49" charset="0"/>
                <a:ea typeface="楷体" pitchFamily="49" charset="-122"/>
                <a:cs typeface="Consolas" pitchFamily="49" charset="0"/>
              </a:rPr>
              <a:t>j</a:t>
            </a:r>
            <a:r>
              <a:rPr lang="zh-CN" altLang="en-US" sz="1800" smtClean="0">
                <a:latin typeface="Consolas" pitchFamily="49" charset="0"/>
                <a:ea typeface="楷体" pitchFamily="49" charset="-122"/>
                <a:cs typeface="Consolas" pitchFamily="49" charset="0"/>
              </a:rPr>
              <a:t>（</a:t>
            </a:r>
            <a:r>
              <a:rPr kumimoji="1" lang="en-US" altLang="zh-CN" sz="1800" i="1" smtClean="0">
                <a:latin typeface="Consolas" pitchFamily="49" charset="0"/>
                <a:cs typeface="Consolas" pitchFamily="49" charset="0"/>
              </a:rPr>
              <a:t>i</a:t>
            </a:r>
            <a:r>
              <a:rPr kumimoji="1" lang="en-US" altLang="zh-CN" sz="1800" smtClean="0">
                <a:latin typeface="宋体" pitchFamily="2" charset="-122"/>
                <a:ea typeface="宋体" pitchFamily="2" charset="-122"/>
                <a:cs typeface="Consolas" pitchFamily="49" charset="0"/>
              </a:rPr>
              <a:t>≤</a:t>
            </a:r>
            <a:r>
              <a:rPr kumimoji="1" lang="en-US" altLang="zh-CN" sz="1800" i="1" smtClean="0">
                <a:latin typeface="Consolas" pitchFamily="49" charset="0"/>
                <a:ea typeface="楷体" pitchFamily="49" charset="-122"/>
                <a:cs typeface="Consolas" pitchFamily="49" charset="0"/>
              </a:rPr>
              <a:t>j</a:t>
            </a:r>
            <a:r>
              <a:rPr lang="zh-CN" altLang="en-US" sz="1800" smtClean="0">
                <a:latin typeface="Consolas" pitchFamily="49" charset="0"/>
                <a:ea typeface="楷体" pitchFamily="49" charset="-122"/>
                <a:cs typeface="Consolas" pitchFamily="49" charset="0"/>
              </a:rPr>
              <a:t>）的下标</a:t>
            </a:r>
            <a:r>
              <a:rPr lang="en-US" sz="1800" i="1" err="1" smtClean="0">
                <a:latin typeface="Consolas" pitchFamily="49" charset="0"/>
                <a:ea typeface="楷体" pitchFamily="49" charset="-122"/>
                <a:cs typeface="Consolas" pitchFamily="49" charset="0"/>
              </a:rPr>
              <a:t>i</a:t>
            </a:r>
            <a:r>
              <a:rPr lang="zh-CN" altLang="en-US" sz="1800" smtClean="0">
                <a:latin typeface="Consolas" pitchFamily="49" charset="0"/>
                <a:ea typeface="楷体" pitchFamily="49" charset="-122"/>
                <a:cs typeface="Consolas" pitchFamily="49" charset="0"/>
              </a:rPr>
              <a:t>、</a:t>
            </a:r>
            <a:r>
              <a:rPr lang="en-US" sz="1800" i="1" smtClean="0">
                <a:latin typeface="Consolas" pitchFamily="49" charset="0"/>
                <a:ea typeface="楷体" pitchFamily="49" charset="-122"/>
                <a:cs typeface="Consolas" pitchFamily="49" charset="0"/>
              </a:rPr>
              <a:t>j</a:t>
            </a:r>
            <a:r>
              <a:rPr lang="zh-CN" altLang="en-US" sz="1800" smtClean="0">
                <a:latin typeface="Consolas" pitchFamily="49" charset="0"/>
                <a:ea typeface="楷体" pitchFamily="49" charset="-122"/>
                <a:cs typeface="Consolas" pitchFamily="49" charset="0"/>
              </a:rPr>
              <a:t>与</a:t>
            </a:r>
            <a:r>
              <a:rPr lang="en-US" sz="1800" i="1" smtClean="0">
                <a:latin typeface="Consolas" pitchFamily="49" charset="0"/>
                <a:ea typeface="楷体" pitchFamily="49" charset="-122"/>
                <a:cs typeface="Consolas" pitchFamily="49" charset="0"/>
              </a:rPr>
              <a:t>k</a:t>
            </a:r>
            <a:r>
              <a:rPr lang="zh-CN" altLang="en-US" sz="1800" smtClean="0">
                <a:latin typeface="Consolas" pitchFamily="49" charset="0"/>
                <a:ea typeface="楷体" pitchFamily="49" charset="-122"/>
                <a:cs typeface="Consolas" pitchFamily="49" charset="0"/>
              </a:rPr>
              <a:t>的对应关系是（  ）。</a:t>
            </a:r>
            <a:endParaRPr lang="zh-CN" altLang="en-US" sz="1800">
              <a:latin typeface="Consolas" pitchFamily="49" charset="0"/>
              <a:ea typeface="楷体" pitchFamily="49" charset="-122"/>
              <a:cs typeface="Consolas" pitchFamily="49" charset="0"/>
            </a:endParaRPr>
          </a:p>
        </p:txBody>
      </p:sp>
      <p:sp>
        <p:nvSpPr>
          <p:cNvPr id="3" name="TextBox 2"/>
          <p:cNvSpPr txBox="1"/>
          <p:nvPr/>
        </p:nvSpPr>
        <p:spPr>
          <a:xfrm>
            <a:off x="1428728" y="1714488"/>
            <a:ext cx="6858048" cy="923330"/>
          </a:xfrm>
          <a:prstGeom prst="rect">
            <a:avLst/>
          </a:prstGeom>
          <a:noFill/>
        </p:spPr>
        <p:txBody>
          <a:bodyPr wrap="square" rtlCol="0">
            <a:spAutoFit/>
          </a:bodyPr>
          <a:lstStyle/>
          <a:p>
            <a:pPr marL="457200" indent="-457200" algn="l">
              <a:lnSpc>
                <a:spcPct val="150000"/>
              </a:lnSpc>
            </a:pPr>
            <a:r>
              <a:rPr lang="en-US" altLang="zh-CN" sz="1800" smtClean="0">
                <a:latin typeface="Consolas" pitchFamily="49" charset="0"/>
                <a:cs typeface="Consolas" pitchFamily="49" charset="0"/>
              </a:rPr>
              <a:t>A. </a:t>
            </a:r>
            <a:r>
              <a:rPr lang="en-US" altLang="zh-CN" sz="1800" i="1" smtClean="0">
                <a:latin typeface="Consolas" pitchFamily="49" charset="0"/>
                <a:cs typeface="Consolas" pitchFamily="49" charset="0"/>
              </a:rPr>
              <a:t>i</a:t>
            </a:r>
            <a:r>
              <a:rPr lang="en-US" altLang="zh-CN" sz="1800" smtClean="0">
                <a:latin typeface="Consolas" pitchFamily="49" charset="0"/>
                <a:cs typeface="Consolas" pitchFamily="49" charset="0"/>
              </a:rPr>
              <a:t>(</a:t>
            </a:r>
            <a:r>
              <a:rPr lang="en-US" altLang="zh-CN" sz="1800" i="1" smtClean="0">
                <a:latin typeface="Consolas" pitchFamily="49" charset="0"/>
                <a:cs typeface="Consolas" pitchFamily="49" charset="0"/>
              </a:rPr>
              <a:t>i</a:t>
            </a:r>
            <a:r>
              <a:rPr lang="en-US" altLang="zh-CN" sz="1800" smtClean="0">
                <a:latin typeface="Consolas" pitchFamily="49" charset="0"/>
                <a:cs typeface="Consolas" pitchFamily="49" charset="0"/>
              </a:rPr>
              <a:t>+1)/2+</a:t>
            </a:r>
            <a:r>
              <a:rPr lang="en-US" altLang="zh-CN" sz="1800" i="1" smtClean="0">
                <a:latin typeface="Consolas" pitchFamily="49" charset="0"/>
                <a:cs typeface="Consolas" pitchFamily="49" charset="0"/>
              </a:rPr>
              <a:t>j</a:t>
            </a:r>
            <a:r>
              <a:rPr lang="en-US" altLang="zh-CN" sz="1800" smtClean="0">
                <a:latin typeface="Consolas" pitchFamily="49" charset="0"/>
                <a:cs typeface="Consolas" pitchFamily="49" charset="0"/>
              </a:rPr>
              <a:t>			B. </a:t>
            </a:r>
            <a:r>
              <a:rPr lang="en-US" altLang="zh-CN" sz="1800" i="1" smtClean="0">
                <a:latin typeface="Consolas" pitchFamily="49" charset="0"/>
                <a:cs typeface="Consolas" pitchFamily="49" charset="0"/>
              </a:rPr>
              <a:t>i</a:t>
            </a:r>
            <a:r>
              <a:rPr lang="en-US" altLang="zh-CN" sz="1800" smtClean="0">
                <a:latin typeface="Consolas" pitchFamily="49" charset="0"/>
                <a:cs typeface="Consolas" pitchFamily="49" charset="0"/>
              </a:rPr>
              <a:t>(</a:t>
            </a:r>
            <a:r>
              <a:rPr lang="en-US" altLang="zh-CN" sz="1800" i="1" smtClean="0">
                <a:latin typeface="Consolas" pitchFamily="49" charset="0"/>
                <a:cs typeface="Consolas" pitchFamily="49" charset="0"/>
              </a:rPr>
              <a:t>i</a:t>
            </a:r>
            <a:r>
              <a:rPr lang="en-US" altLang="zh-CN" sz="1800" smtClean="0">
                <a:latin typeface="Consolas" pitchFamily="49" charset="0"/>
                <a:ea typeface="+mj-ea"/>
                <a:cs typeface="Consolas" pitchFamily="49" charset="0"/>
              </a:rPr>
              <a:t>-</a:t>
            </a:r>
            <a:r>
              <a:rPr lang="en-US" altLang="zh-CN" sz="1800" smtClean="0">
                <a:latin typeface="Consolas" pitchFamily="49" charset="0"/>
                <a:cs typeface="Consolas" pitchFamily="49" charset="0"/>
              </a:rPr>
              <a:t>1)/2+</a:t>
            </a:r>
            <a:r>
              <a:rPr lang="en-US" altLang="zh-CN" sz="1800" i="1" smtClean="0">
                <a:latin typeface="Consolas" pitchFamily="49" charset="0"/>
                <a:cs typeface="Consolas" pitchFamily="49" charset="0"/>
              </a:rPr>
              <a:t>j</a:t>
            </a:r>
            <a:endParaRPr lang="en-US" altLang="zh-CN" sz="1800" smtClean="0">
              <a:latin typeface="Consolas" pitchFamily="49" charset="0"/>
              <a:cs typeface="Consolas" pitchFamily="49" charset="0"/>
            </a:endParaRPr>
          </a:p>
          <a:p>
            <a:pPr marL="457200" indent="-457200" algn="l">
              <a:lnSpc>
                <a:spcPct val="150000"/>
              </a:lnSpc>
            </a:pPr>
            <a:r>
              <a:rPr lang="en-US" altLang="zh-CN" sz="1800" smtClean="0">
                <a:latin typeface="Consolas" pitchFamily="49" charset="0"/>
                <a:cs typeface="Consolas" pitchFamily="49" charset="0"/>
              </a:rPr>
              <a:t>C. </a:t>
            </a:r>
            <a:r>
              <a:rPr lang="en-US" altLang="zh-CN" sz="1800" i="1" smtClean="0">
                <a:latin typeface="Consolas" pitchFamily="49" charset="0"/>
                <a:cs typeface="Consolas" pitchFamily="49" charset="0"/>
              </a:rPr>
              <a:t>j</a:t>
            </a:r>
            <a:r>
              <a:rPr lang="en-US" altLang="zh-CN" sz="1800" smtClean="0">
                <a:latin typeface="Consolas" pitchFamily="49" charset="0"/>
                <a:cs typeface="Consolas" pitchFamily="49" charset="0"/>
              </a:rPr>
              <a:t>(</a:t>
            </a:r>
            <a:r>
              <a:rPr lang="en-US" altLang="zh-CN" sz="1800" i="1" smtClean="0">
                <a:latin typeface="Consolas" pitchFamily="49" charset="0"/>
                <a:cs typeface="Consolas" pitchFamily="49" charset="0"/>
              </a:rPr>
              <a:t>j</a:t>
            </a:r>
            <a:r>
              <a:rPr lang="en-US" altLang="zh-CN" sz="1800" smtClean="0">
                <a:latin typeface="Consolas" pitchFamily="49" charset="0"/>
                <a:cs typeface="Consolas" pitchFamily="49" charset="0"/>
              </a:rPr>
              <a:t>+1)/2+</a:t>
            </a:r>
            <a:r>
              <a:rPr lang="en-US" altLang="zh-CN" sz="1800" i="1" smtClean="0">
                <a:latin typeface="Consolas" pitchFamily="49" charset="0"/>
                <a:cs typeface="Consolas" pitchFamily="49" charset="0"/>
              </a:rPr>
              <a:t>i</a:t>
            </a:r>
            <a:r>
              <a:rPr lang="en-US" altLang="zh-CN" sz="1800" smtClean="0">
                <a:latin typeface="Consolas" pitchFamily="49" charset="0"/>
                <a:cs typeface="Consolas" pitchFamily="49" charset="0"/>
              </a:rPr>
              <a:t>			</a:t>
            </a:r>
            <a:r>
              <a:rPr lang="en-US" altLang="zh-CN" sz="1800" smtClean="0">
                <a:solidFill>
                  <a:srgbClr val="FF00FF"/>
                </a:solidFill>
                <a:latin typeface="Consolas" pitchFamily="49" charset="0"/>
                <a:cs typeface="Consolas" pitchFamily="49" charset="0"/>
              </a:rPr>
              <a:t>D. </a:t>
            </a:r>
            <a:r>
              <a:rPr lang="en-US" altLang="zh-CN" sz="1800" i="1" smtClean="0">
                <a:solidFill>
                  <a:srgbClr val="FF00FF"/>
                </a:solidFill>
                <a:latin typeface="Consolas" pitchFamily="49" charset="0"/>
                <a:cs typeface="Consolas" pitchFamily="49" charset="0"/>
              </a:rPr>
              <a:t>j</a:t>
            </a:r>
            <a:r>
              <a:rPr lang="en-US" altLang="zh-CN" sz="1800" smtClean="0">
                <a:solidFill>
                  <a:srgbClr val="FF00FF"/>
                </a:solidFill>
                <a:latin typeface="Consolas" pitchFamily="49" charset="0"/>
                <a:cs typeface="Consolas" pitchFamily="49" charset="0"/>
              </a:rPr>
              <a:t>(</a:t>
            </a:r>
            <a:r>
              <a:rPr lang="en-US" altLang="zh-CN" sz="1800" i="1" smtClean="0">
                <a:solidFill>
                  <a:srgbClr val="FF00FF"/>
                </a:solidFill>
                <a:latin typeface="Consolas" pitchFamily="49" charset="0"/>
                <a:cs typeface="Consolas" pitchFamily="49" charset="0"/>
              </a:rPr>
              <a:t>j</a:t>
            </a:r>
            <a:r>
              <a:rPr lang="en-US" altLang="zh-CN" sz="1800" smtClean="0">
                <a:solidFill>
                  <a:srgbClr val="FF00FF"/>
                </a:solidFill>
                <a:latin typeface="Consolas" pitchFamily="49" charset="0"/>
                <a:ea typeface="+mj-ea"/>
                <a:cs typeface="Consolas" pitchFamily="49" charset="0"/>
              </a:rPr>
              <a:t>-</a:t>
            </a:r>
            <a:r>
              <a:rPr lang="en-US" altLang="zh-CN" sz="1800" smtClean="0">
                <a:solidFill>
                  <a:srgbClr val="FF00FF"/>
                </a:solidFill>
                <a:latin typeface="Consolas" pitchFamily="49" charset="0"/>
                <a:cs typeface="Consolas" pitchFamily="49" charset="0"/>
              </a:rPr>
              <a:t>1)/2+</a:t>
            </a:r>
            <a:r>
              <a:rPr lang="en-US" altLang="zh-CN" sz="1800" i="1" smtClean="0">
                <a:solidFill>
                  <a:srgbClr val="FF00FF"/>
                </a:solidFill>
                <a:latin typeface="Consolas" pitchFamily="49" charset="0"/>
                <a:cs typeface="Consolas" pitchFamily="49" charset="0"/>
              </a:rPr>
              <a:t>i</a:t>
            </a:r>
            <a:r>
              <a:rPr lang="en-US" altLang="zh-CN" sz="1800" smtClean="0">
                <a:solidFill>
                  <a:srgbClr val="FF00FF"/>
                </a:solidFill>
                <a:latin typeface="Consolas" pitchFamily="49" charset="0"/>
                <a:cs typeface="Consolas" pitchFamily="49" charset="0"/>
              </a:rPr>
              <a:t> </a:t>
            </a:r>
            <a:endParaRPr lang="zh-CN" altLang="en-US" sz="1800">
              <a:solidFill>
                <a:srgbClr val="FF00FF"/>
              </a:solidFill>
              <a:latin typeface="Consolas" pitchFamily="49" charset="0"/>
              <a:cs typeface="Consolas" pitchFamily="49" charset="0"/>
            </a:endParaRPr>
          </a:p>
        </p:txBody>
      </p:sp>
      <p:grpSp>
        <p:nvGrpSpPr>
          <p:cNvPr id="4" name="组合 38"/>
          <p:cNvGrpSpPr/>
          <p:nvPr/>
        </p:nvGrpSpPr>
        <p:grpSpPr>
          <a:xfrm>
            <a:off x="357158" y="3490855"/>
            <a:ext cx="3929090" cy="1795533"/>
            <a:chOff x="357158" y="3490855"/>
            <a:chExt cx="3929090" cy="1795533"/>
          </a:xfrm>
        </p:grpSpPr>
        <p:grpSp>
          <p:nvGrpSpPr>
            <p:cNvPr id="28" name="组合 3"/>
            <p:cNvGrpSpPr/>
            <p:nvPr/>
          </p:nvGrpSpPr>
          <p:grpSpPr>
            <a:xfrm>
              <a:off x="357158" y="3533776"/>
              <a:ext cx="2857520" cy="1752612"/>
              <a:chOff x="3214676" y="2214554"/>
              <a:chExt cx="2837975" cy="1752612"/>
            </a:xfrm>
          </p:grpSpPr>
          <p:cxnSp>
            <p:nvCxnSpPr>
              <p:cNvPr id="5" name="直接连接符 4"/>
              <p:cNvCxnSpPr/>
              <p:nvPr/>
            </p:nvCxnSpPr>
            <p:spPr>
              <a:xfrm rot="5400000">
                <a:off x="2358214" y="3071016"/>
                <a:ext cx="1714512"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3216264" y="2227254"/>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214676" y="3924304"/>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359140" y="2258590"/>
                <a:ext cx="714379" cy="276999"/>
              </a:xfrm>
              <a:prstGeom prst="rect">
                <a:avLst/>
              </a:prstGeom>
              <a:noFill/>
            </p:spPr>
            <p:txBody>
              <a:bodyPr wrap="square" lIns="0" tIns="0" rIns="0" bIns="0" rtlCol="0">
                <a:spAutoFit/>
              </a:bodyPr>
              <a:lstStyle/>
              <a:p>
                <a:r>
                  <a:rPr lang="en-US" altLang="zh-CN" sz="1800" i="1" smtClean="0">
                    <a:latin typeface="Consolas" pitchFamily="49" charset="0"/>
                    <a:cs typeface="Consolas" pitchFamily="49" charset="0"/>
                  </a:rPr>
                  <a:t>a</a:t>
                </a:r>
                <a:r>
                  <a:rPr lang="en-US" altLang="zh-CN" sz="1800" baseline="-25000" smtClean="0">
                    <a:latin typeface="Consolas" pitchFamily="49" charset="0"/>
                    <a:cs typeface="Consolas" pitchFamily="49" charset="0"/>
                  </a:rPr>
                  <a:t>1,1</a:t>
                </a:r>
                <a:endParaRPr lang="zh-CN" altLang="en-US" sz="1800" baseline="-25000">
                  <a:latin typeface="Consolas" pitchFamily="49" charset="0"/>
                  <a:cs typeface="Consolas" pitchFamily="49" charset="0"/>
                </a:endParaRPr>
              </a:p>
            </p:txBody>
          </p:sp>
          <p:sp>
            <p:nvSpPr>
              <p:cNvPr id="9" name="TextBox 8"/>
              <p:cNvSpPr txBox="1"/>
              <p:nvPr/>
            </p:nvSpPr>
            <p:spPr>
              <a:xfrm>
                <a:off x="4002081" y="2258590"/>
                <a:ext cx="714379" cy="276999"/>
              </a:xfrm>
              <a:prstGeom prst="rect">
                <a:avLst/>
              </a:prstGeom>
              <a:noFill/>
            </p:spPr>
            <p:txBody>
              <a:bodyPr wrap="square" lIns="0" tIns="0" rIns="0" bIns="0" rtlCol="0">
                <a:spAutoFit/>
              </a:bodyPr>
              <a:lstStyle/>
              <a:p>
                <a:r>
                  <a:rPr lang="en-US" altLang="zh-CN" sz="1800" i="1" smtClean="0">
                    <a:latin typeface="Consolas" pitchFamily="49" charset="0"/>
                    <a:cs typeface="Consolas" pitchFamily="49" charset="0"/>
                  </a:rPr>
                  <a:t>a</a:t>
                </a:r>
                <a:r>
                  <a:rPr lang="en-US" altLang="zh-CN" sz="1800" baseline="-25000" smtClean="0">
                    <a:latin typeface="Consolas" pitchFamily="49" charset="0"/>
                    <a:cs typeface="Consolas" pitchFamily="49" charset="0"/>
                  </a:rPr>
                  <a:t>1,2</a:t>
                </a:r>
                <a:endParaRPr lang="zh-CN" altLang="en-US" sz="1800" baseline="-25000">
                  <a:latin typeface="Consolas" pitchFamily="49" charset="0"/>
                  <a:cs typeface="Consolas" pitchFamily="49" charset="0"/>
                </a:endParaRPr>
              </a:p>
            </p:txBody>
          </p:sp>
          <p:sp>
            <p:nvSpPr>
              <p:cNvPr id="10" name="TextBox 9"/>
              <p:cNvSpPr txBox="1"/>
              <p:nvPr/>
            </p:nvSpPr>
            <p:spPr>
              <a:xfrm>
                <a:off x="5216526" y="2258590"/>
                <a:ext cx="714379" cy="276999"/>
              </a:xfrm>
              <a:prstGeom prst="rect">
                <a:avLst/>
              </a:prstGeom>
              <a:noFill/>
            </p:spPr>
            <p:txBody>
              <a:bodyPr wrap="square" lIns="0" tIns="0" rIns="0" bIns="0" rtlCol="0">
                <a:spAutoFit/>
              </a:bodyPr>
              <a:lstStyle/>
              <a:p>
                <a:r>
                  <a:rPr lang="en-US" altLang="zh-CN" sz="1800" i="1" smtClean="0">
                    <a:latin typeface="Consolas" pitchFamily="49" charset="0"/>
                    <a:cs typeface="Consolas" pitchFamily="49" charset="0"/>
                  </a:rPr>
                  <a:t>a</a:t>
                </a:r>
                <a:r>
                  <a:rPr lang="en-US" altLang="zh-CN" sz="1800" baseline="-25000" smtClean="0">
                    <a:latin typeface="Consolas" pitchFamily="49" charset="0"/>
                    <a:cs typeface="Consolas" pitchFamily="49" charset="0"/>
                  </a:rPr>
                  <a:t>1,</a:t>
                </a:r>
                <a:r>
                  <a:rPr lang="en-US" altLang="zh-CN" sz="1800" i="1" baseline="-25000" smtClean="0">
                    <a:latin typeface="Consolas" pitchFamily="49" charset="0"/>
                    <a:cs typeface="Consolas" pitchFamily="49" charset="0"/>
                  </a:rPr>
                  <a:t>n</a:t>
                </a:r>
                <a:endParaRPr lang="zh-CN" altLang="en-US" sz="1800" baseline="-25000">
                  <a:latin typeface="Consolas" pitchFamily="49" charset="0"/>
                  <a:cs typeface="Consolas" pitchFamily="49" charset="0"/>
                </a:endParaRPr>
              </a:p>
            </p:txBody>
          </p:sp>
          <p:sp>
            <p:nvSpPr>
              <p:cNvPr id="11" name="TextBox 10"/>
              <p:cNvSpPr txBox="1"/>
              <p:nvPr/>
            </p:nvSpPr>
            <p:spPr>
              <a:xfrm>
                <a:off x="4645023" y="2239954"/>
                <a:ext cx="571504" cy="276999"/>
              </a:xfrm>
              <a:prstGeom prst="rect">
                <a:avLst/>
              </a:prstGeom>
              <a:noFill/>
            </p:spPr>
            <p:txBody>
              <a:bodyPr wrap="square" lIns="0" tIns="0" rIns="0" bIns="0" rtlCol="0">
                <a:spAutoFit/>
              </a:bodyPr>
              <a:lstStyle/>
              <a:p>
                <a:r>
                  <a:rPr lang="en-US" altLang="zh-CN" sz="1800" i="1" smtClean="0">
                    <a:latin typeface="Consolas" pitchFamily="49" charset="0"/>
                    <a:ea typeface="+mn-ea"/>
                    <a:cs typeface="Consolas" pitchFamily="49" charset="0"/>
                    <a:sym typeface="Symbol"/>
                  </a:rPr>
                  <a:t></a:t>
                </a:r>
                <a:endParaRPr lang="zh-CN" altLang="en-US" sz="1800" baseline="-25000">
                  <a:latin typeface="Consolas" pitchFamily="49" charset="0"/>
                  <a:ea typeface="+mn-ea"/>
                  <a:cs typeface="Consolas" pitchFamily="49" charset="0"/>
                </a:endParaRPr>
              </a:p>
            </p:txBody>
          </p:sp>
          <p:sp>
            <p:nvSpPr>
              <p:cNvPr id="12" name="TextBox 11"/>
              <p:cNvSpPr txBox="1"/>
              <p:nvPr/>
            </p:nvSpPr>
            <p:spPr>
              <a:xfrm>
                <a:off x="3359140" y="2687218"/>
                <a:ext cx="714379" cy="276999"/>
              </a:xfrm>
              <a:prstGeom prst="rect">
                <a:avLst/>
              </a:prstGeom>
              <a:noFill/>
            </p:spPr>
            <p:txBody>
              <a:bodyPr wrap="square" lIns="0" tIns="0" rIns="0" bIns="0" rtlCol="0">
                <a:spAutoFit/>
              </a:bodyPr>
              <a:lstStyle/>
              <a:p>
                <a:r>
                  <a:rPr lang="en-US" altLang="zh-CN" sz="1800" i="1" err="1" smtClean="0">
                    <a:latin typeface="Consolas" pitchFamily="49" charset="0"/>
                    <a:cs typeface="Consolas" pitchFamily="49" charset="0"/>
                  </a:rPr>
                  <a:t>a</a:t>
                </a:r>
                <a:r>
                  <a:rPr lang="en-US" altLang="zh-CN" sz="1800" baseline="-25000" err="1" smtClean="0">
                    <a:latin typeface="Consolas" pitchFamily="49" charset="0"/>
                    <a:cs typeface="Consolas" pitchFamily="49" charset="0"/>
                  </a:rPr>
                  <a:t>1,0</a:t>
                </a:r>
                <a:endParaRPr lang="zh-CN" altLang="en-US" sz="1800" baseline="-25000">
                  <a:latin typeface="Consolas" pitchFamily="49" charset="0"/>
                  <a:cs typeface="Consolas" pitchFamily="49" charset="0"/>
                </a:endParaRPr>
              </a:p>
            </p:txBody>
          </p:sp>
          <p:sp>
            <p:nvSpPr>
              <p:cNvPr id="13" name="TextBox 12"/>
              <p:cNvSpPr txBox="1"/>
              <p:nvPr/>
            </p:nvSpPr>
            <p:spPr>
              <a:xfrm>
                <a:off x="4002081" y="2687218"/>
                <a:ext cx="714379" cy="276999"/>
              </a:xfrm>
              <a:prstGeom prst="rect">
                <a:avLst/>
              </a:prstGeom>
              <a:noFill/>
            </p:spPr>
            <p:txBody>
              <a:bodyPr wrap="square" lIns="0" tIns="0" rIns="0" bIns="0" rtlCol="0">
                <a:spAutoFit/>
              </a:bodyPr>
              <a:lstStyle/>
              <a:p>
                <a:r>
                  <a:rPr lang="en-US" altLang="zh-CN" sz="1800" i="1" smtClean="0">
                    <a:latin typeface="Consolas" pitchFamily="49" charset="0"/>
                    <a:cs typeface="Consolas" pitchFamily="49" charset="0"/>
                  </a:rPr>
                  <a:t>a</a:t>
                </a:r>
                <a:r>
                  <a:rPr lang="en-US" altLang="zh-CN" sz="1800" baseline="-25000" smtClean="0">
                    <a:latin typeface="Consolas" pitchFamily="49" charset="0"/>
                    <a:cs typeface="Consolas" pitchFamily="49" charset="0"/>
                  </a:rPr>
                  <a:t>2,2</a:t>
                </a:r>
                <a:endParaRPr lang="zh-CN" altLang="en-US" sz="1800" baseline="-25000">
                  <a:latin typeface="Consolas" pitchFamily="49" charset="0"/>
                  <a:cs typeface="Consolas" pitchFamily="49" charset="0"/>
                </a:endParaRPr>
              </a:p>
            </p:txBody>
          </p:sp>
          <p:sp>
            <p:nvSpPr>
              <p:cNvPr id="14" name="TextBox 13"/>
              <p:cNvSpPr txBox="1"/>
              <p:nvPr/>
            </p:nvSpPr>
            <p:spPr>
              <a:xfrm>
                <a:off x="5216526" y="2687218"/>
                <a:ext cx="714379" cy="276999"/>
              </a:xfrm>
              <a:prstGeom prst="rect">
                <a:avLst/>
              </a:prstGeom>
              <a:noFill/>
            </p:spPr>
            <p:txBody>
              <a:bodyPr wrap="square" lIns="0" tIns="0" rIns="0" bIns="0" rtlCol="0">
                <a:spAutoFit/>
              </a:bodyPr>
              <a:lstStyle/>
              <a:p>
                <a:r>
                  <a:rPr lang="en-US" altLang="zh-CN" sz="1800" i="1" smtClean="0">
                    <a:latin typeface="Consolas" pitchFamily="49" charset="0"/>
                    <a:cs typeface="Consolas" pitchFamily="49" charset="0"/>
                  </a:rPr>
                  <a:t>a</a:t>
                </a:r>
                <a:r>
                  <a:rPr lang="en-US" altLang="zh-CN" sz="1800" baseline="-25000" smtClean="0">
                    <a:latin typeface="Consolas" pitchFamily="49" charset="0"/>
                    <a:cs typeface="Consolas" pitchFamily="49" charset="0"/>
                  </a:rPr>
                  <a:t>2,</a:t>
                </a:r>
                <a:r>
                  <a:rPr lang="en-US" altLang="zh-CN" sz="1800" i="1" baseline="-25000" smtClean="0">
                    <a:latin typeface="Consolas" pitchFamily="49" charset="0"/>
                    <a:cs typeface="Consolas" pitchFamily="49" charset="0"/>
                  </a:rPr>
                  <a:t>n</a:t>
                </a:r>
                <a:endParaRPr lang="zh-CN" altLang="en-US" sz="1800" baseline="-25000">
                  <a:latin typeface="Consolas" pitchFamily="49" charset="0"/>
                  <a:cs typeface="Consolas" pitchFamily="49" charset="0"/>
                </a:endParaRPr>
              </a:p>
            </p:txBody>
          </p:sp>
          <p:sp>
            <p:nvSpPr>
              <p:cNvPr id="15" name="TextBox 14"/>
              <p:cNvSpPr txBox="1"/>
              <p:nvPr/>
            </p:nvSpPr>
            <p:spPr>
              <a:xfrm>
                <a:off x="4645023" y="2668582"/>
                <a:ext cx="571504" cy="276999"/>
              </a:xfrm>
              <a:prstGeom prst="rect">
                <a:avLst/>
              </a:prstGeom>
              <a:noFill/>
            </p:spPr>
            <p:txBody>
              <a:bodyPr wrap="square" lIns="0" tIns="0" rIns="0" bIns="0" rtlCol="0">
                <a:spAutoFit/>
              </a:bodyPr>
              <a:lstStyle/>
              <a:p>
                <a:r>
                  <a:rPr lang="en-US" altLang="zh-CN" sz="1800" i="1" smtClean="0">
                    <a:latin typeface="Consolas" pitchFamily="49" charset="0"/>
                    <a:ea typeface="+mn-ea"/>
                    <a:cs typeface="Consolas" pitchFamily="49" charset="0"/>
                    <a:sym typeface="Symbol"/>
                  </a:rPr>
                  <a:t></a:t>
                </a:r>
                <a:endParaRPr lang="zh-CN" altLang="en-US" sz="1800" baseline="-25000">
                  <a:latin typeface="Consolas" pitchFamily="49" charset="0"/>
                  <a:ea typeface="+mn-ea"/>
                  <a:cs typeface="Consolas" pitchFamily="49" charset="0"/>
                </a:endParaRPr>
              </a:p>
            </p:txBody>
          </p:sp>
          <p:sp>
            <p:nvSpPr>
              <p:cNvPr id="16" name="TextBox 15"/>
              <p:cNvSpPr txBox="1"/>
              <p:nvPr/>
            </p:nvSpPr>
            <p:spPr>
              <a:xfrm>
                <a:off x="3359140" y="3549236"/>
                <a:ext cx="714379" cy="276999"/>
              </a:xfrm>
              <a:prstGeom prst="rect">
                <a:avLst/>
              </a:prstGeom>
              <a:noFill/>
            </p:spPr>
            <p:txBody>
              <a:bodyPr wrap="square" lIns="0" tIns="0" rIns="0" bIns="0" rtlCol="0">
                <a:spAutoFit/>
              </a:bodyPr>
              <a:lstStyle/>
              <a:p>
                <a:r>
                  <a:rPr lang="en-US" altLang="zh-CN" sz="1800" i="1" smtClean="0">
                    <a:latin typeface="Consolas" pitchFamily="49" charset="0"/>
                    <a:cs typeface="Consolas" pitchFamily="49" charset="0"/>
                  </a:rPr>
                  <a:t>a</a:t>
                </a:r>
                <a:r>
                  <a:rPr lang="en-US" altLang="zh-CN" sz="1800" i="1" baseline="-25000" smtClean="0">
                    <a:latin typeface="Consolas" pitchFamily="49" charset="0"/>
                    <a:cs typeface="Consolas" pitchFamily="49" charset="0"/>
                  </a:rPr>
                  <a:t>n</a:t>
                </a:r>
                <a:r>
                  <a:rPr lang="en-US" altLang="zh-CN" sz="1800" baseline="-25000" smtClean="0">
                    <a:latin typeface="Consolas" pitchFamily="49" charset="0"/>
                    <a:cs typeface="Consolas" pitchFamily="49" charset="0"/>
                  </a:rPr>
                  <a:t>-1,0</a:t>
                </a:r>
                <a:endParaRPr lang="zh-CN" altLang="en-US" sz="1800" baseline="-25000">
                  <a:latin typeface="Consolas" pitchFamily="49" charset="0"/>
                  <a:cs typeface="Consolas" pitchFamily="49" charset="0"/>
                </a:endParaRPr>
              </a:p>
            </p:txBody>
          </p:sp>
          <p:sp>
            <p:nvSpPr>
              <p:cNvPr id="17" name="TextBox 16"/>
              <p:cNvSpPr txBox="1"/>
              <p:nvPr/>
            </p:nvSpPr>
            <p:spPr>
              <a:xfrm>
                <a:off x="4002081" y="3549236"/>
                <a:ext cx="714379" cy="276999"/>
              </a:xfrm>
              <a:prstGeom prst="rect">
                <a:avLst/>
              </a:prstGeom>
              <a:noFill/>
            </p:spPr>
            <p:txBody>
              <a:bodyPr wrap="square" lIns="0" tIns="0" rIns="0" bIns="0" rtlCol="0">
                <a:spAutoFit/>
              </a:bodyPr>
              <a:lstStyle/>
              <a:p>
                <a:r>
                  <a:rPr lang="en-US" altLang="zh-CN" sz="1800" i="1" smtClean="0">
                    <a:latin typeface="Consolas" pitchFamily="49" charset="0"/>
                    <a:cs typeface="Consolas" pitchFamily="49" charset="0"/>
                  </a:rPr>
                  <a:t>a</a:t>
                </a:r>
                <a:r>
                  <a:rPr lang="en-US" altLang="zh-CN" sz="1800" i="1" baseline="-25000" smtClean="0">
                    <a:latin typeface="Consolas" pitchFamily="49" charset="0"/>
                    <a:cs typeface="Consolas" pitchFamily="49" charset="0"/>
                  </a:rPr>
                  <a:t>n</a:t>
                </a:r>
                <a:r>
                  <a:rPr lang="en-US" altLang="zh-CN" sz="1800" baseline="-25000" smtClean="0">
                    <a:latin typeface="Consolas" pitchFamily="49" charset="0"/>
                    <a:cs typeface="Consolas" pitchFamily="49" charset="0"/>
                  </a:rPr>
                  <a:t>-1,1</a:t>
                </a:r>
                <a:endParaRPr lang="zh-CN" altLang="en-US" sz="1800" baseline="-25000">
                  <a:latin typeface="Consolas" pitchFamily="49" charset="0"/>
                  <a:cs typeface="Consolas" pitchFamily="49" charset="0"/>
                </a:endParaRPr>
              </a:p>
            </p:txBody>
          </p:sp>
          <p:sp>
            <p:nvSpPr>
              <p:cNvPr id="18" name="TextBox 17"/>
              <p:cNvSpPr txBox="1"/>
              <p:nvPr/>
            </p:nvSpPr>
            <p:spPr>
              <a:xfrm>
                <a:off x="5216526" y="3549236"/>
                <a:ext cx="714379" cy="276999"/>
              </a:xfrm>
              <a:prstGeom prst="rect">
                <a:avLst/>
              </a:prstGeom>
              <a:noFill/>
            </p:spPr>
            <p:txBody>
              <a:bodyPr wrap="square" lIns="0" tIns="0" rIns="0" bIns="0" rtlCol="0">
                <a:spAutoFit/>
              </a:bodyPr>
              <a:lstStyle/>
              <a:p>
                <a:r>
                  <a:rPr lang="en-US" altLang="zh-CN" sz="1800" i="1" smtClean="0">
                    <a:latin typeface="Consolas" pitchFamily="49" charset="0"/>
                    <a:cs typeface="Consolas" pitchFamily="49" charset="0"/>
                  </a:rPr>
                  <a:t>a</a:t>
                </a:r>
                <a:r>
                  <a:rPr lang="en-US" altLang="zh-CN" sz="1800" i="1" baseline="-25000" smtClean="0">
                    <a:latin typeface="Consolas" pitchFamily="49" charset="0"/>
                    <a:cs typeface="Consolas" pitchFamily="49" charset="0"/>
                  </a:rPr>
                  <a:t>n</a:t>
                </a:r>
                <a:r>
                  <a:rPr lang="en-US" altLang="zh-CN" sz="1800" baseline="-25000" smtClean="0">
                    <a:latin typeface="Consolas" pitchFamily="49" charset="0"/>
                    <a:cs typeface="Consolas" pitchFamily="49" charset="0"/>
                  </a:rPr>
                  <a:t>,</a:t>
                </a:r>
                <a:r>
                  <a:rPr lang="en-US" altLang="zh-CN" sz="1800" i="1" baseline="-25000" smtClean="0">
                    <a:latin typeface="Consolas" pitchFamily="49" charset="0"/>
                    <a:cs typeface="Consolas" pitchFamily="49" charset="0"/>
                  </a:rPr>
                  <a:t>n</a:t>
                </a:r>
                <a:endParaRPr lang="zh-CN" altLang="en-US" sz="1800" baseline="-25000">
                  <a:latin typeface="Consolas" pitchFamily="49" charset="0"/>
                  <a:cs typeface="Consolas" pitchFamily="49" charset="0"/>
                </a:endParaRPr>
              </a:p>
            </p:txBody>
          </p:sp>
          <p:sp>
            <p:nvSpPr>
              <p:cNvPr id="19" name="TextBox 18"/>
              <p:cNvSpPr txBox="1"/>
              <p:nvPr/>
            </p:nvSpPr>
            <p:spPr>
              <a:xfrm>
                <a:off x="4645023" y="3530600"/>
                <a:ext cx="571504" cy="276999"/>
              </a:xfrm>
              <a:prstGeom prst="rect">
                <a:avLst/>
              </a:prstGeom>
              <a:noFill/>
            </p:spPr>
            <p:txBody>
              <a:bodyPr wrap="square" lIns="0" tIns="0" rIns="0" bIns="0" rtlCol="0">
                <a:spAutoFit/>
              </a:bodyPr>
              <a:lstStyle/>
              <a:p>
                <a:r>
                  <a:rPr lang="en-US" altLang="zh-CN" sz="1800" i="1" smtClean="0">
                    <a:latin typeface="Consolas" pitchFamily="49" charset="0"/>
                    <a:ea typeface="+mn-ea"/>
                    <a:cs typeface="Consolas" pitchFamily="49" charset="0"/>
                    <a:sym typeface="Symbol"/>
                  </a:rPr>
                  <a:t></a:t>
                </a:r>
                <a:endParaRPr lang="zh-CN" altLang="en-US" sz="1800" baseline="-25000">
                  <a:latin typeface="Consolas" pitchFamily="49" charset="0"/>
                  <a:ea typeface="+mn-ea"/>
                  <a:cs typeface="Consolas" pitchFamily="49" charset="0"/>
                </a:endParaRPr>
              </a:p>
            </p:txBody>
          </p:sp>
          <p:cxnSp>
            <p:nvCxnSpPr>
              <p:cNvPr id="20" name="直接连接符 19"/>
              <p:cNvCxnSpPr/>
              <p:nvPr/>
            </p:nvCxnSpPr>
            <p:spPr>
              <a:xfrm rot="5400000">
                <a:off x="5180777" y="3109116"/>
                <a:ext cx="1714512"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908651" y="2265354"/>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5907061" y="3962404"/>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502018" y="3097210"/>
                <a:ext cx="571504" cy="276999"/>
              </a:xfrm>
              <a:prstGeom prst="rect">
                <a:avLst/>
              </a:prstGeom>
              <a:noFill/>
            </p:spPr>
            <p:txBody>
              <a:bodyPr wrap="square" lIns="0" tIns="0" rIns="0" bIns="0" rtlCol="0">
                <a:spAutoFit/>
              </a:bodyPr>
              <a:lstStyle/>
              <a:p>
                <a:r>
                  <a:rPr lang="en-US" altLang="zh-CN" sz="1800" i="1" smtClean="0">
                    <a:latin typeface="Consolas" pitchFamily="49" charset="0"/>
                    <a:ea typeface="+mn-ea"/>
                    <a:cs typeface="Consolas" pitchFamily="49" charset="0"/>
                    <a:sym typeface="Symbol"/>
                  </a:rPr>
                  <a:t></a:t>
                </a:r>
                <a:endParaRPr lang="zh-CN" altLang="en-US" sz="1800" baseline="-25000">
                  <a:latin typeface="Consolas" pitchFamily="49" charset="0"/>
                  <a:ea typeface="+mn-ea"/>
                  <a:cs typeface="Consolas" pitchFamily="49" charset="0"/>
                </a:endParaRPr>
              </a:p>
            </p:txBody>
          </p:sp>
        </p:grpSp>
        <p:sp>
          <p:nvSpPr>
            <p:cNvPr id="24" name="直角三角形 23"/>
            <p:cNvSpPr/>
            <p:nvPr/>
          </p:nvSpPr>
          <p:spPr>
            <a:xfrm>
              <a:off x="500034" y="3852865"/>
              <a:ext cx="1928826" cy="1381809"/>
            </a:xfrm>
            <a:prstGeom prst="rtTriangl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Consolas" pitchFamily="49" charset="0"/>
                <a:cs typeface="Consolas" pitchFamily="49" charset="0"/>
              </a:endParaRPr>
            </a:p>
          </p:txBody>
        </p:sp>
        <p:cxnSp>
          <p:nvCxnSpPr>
            <p:cNvPr id="25" name="直接连接符 24"/>
            <p:cNvCxnSpPr/>
            <p:nvPr/>
          </p:nvCxnSpPr>
          <p:spPr>
            <a:xfrm flipV="1">
              <a:off x="2928926" y="3676652"/>
              <a:ext cx="642942" cy="357190"/>
            </a:xfrm>
            <a:prstGeom prst="line">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428992" y="3490856"/>
              <a:ext cx="857256" cy="369332"/>
            </a:xfrm>
            <a:prstGeom prst="rect">
              <a:avLst/>
            </a:prstGeom>
            <a:noFill/>
          </p:spPr>
          <p:txBody>
            <a:bodyPr wrap="square" rtlCol="0">
              <a:spAutoFit/>
            </a:bodyPr>
            <a:lstStyle/>
            <a:p>
              <a:r>
                <a:rPr kumimoji="1" lang="en-US" altLang="zh-CN" sz="1800" i="1" err="1" smtClean="0">
                  <a:latin typeface="Consolas" pitchFamily="49" charset="0"/>
                  <a:cs typeface="Consolas" pitchFamily="49" charset="0"/>
                </a:rPr>
                <a:t>i</a:t>
              </a:r>
              <a:r>
                <a:rPr kumimoji="1" lang="en-US" altLang="zh-CN" sz="1800" err="1" smtClean="0">
                  <a:latin typeface="宋体" pitchFamily="2" charset="-122"/>
                  <a:ea typeface="宋体" pitchFamily="2" charset="-122"/>
                  <a:cs typeface="Consolas" pitchFamily="49" charset="0"/>
                </a:rPr>
                <a:t>≤</a:t>
              </a:r>
              <a:r>
                <a:rPr kumimoji="1" lang="en-US" altLang="zh-CN" sz="1800" i="1" err="1" smtClean="0">
                  <a:latin typeface="Consolas" pitchFamily="49" charset="0"/>
                  <a:ea typeface="楷体" pitchFamily="49" charset="-122"/>
                  <a:cs typeface="Consolas" pitchFamily="49" charset="0"/>
                </a:rPr>
                <a:t>j</a:t>
              </a:r>
              <a:endParaRPr lang="zh-CN" altLang="en-US" sz="1800">
                <a:latin typeface="Consolas" pitchFamily="49" charset="0"/>
                <a:cs typeface="Consolas" pitchFamily="49" charset="0"/>
              </a:endParaRPr>
            </a:p>
          </p:txBody>
        </p:sp>
        <p:sp>
          <p:nvSpPr>
            <p:cNvPr id="27" name="Text Box 15"/>
            <p:cNvSpPr txBox="1">
              <a:spLocks noChangeArrowheads="1"/>
            </p:cNvSpPr>
            <p:nvPr/>
          </p:nvSpPr>
          <p:spPr bwMode="auto">
            <a:xfrm flipH="1">
              <a:off x="785786" y="4419550"/>
              <a:ext cx="357190" cy="369332"/>
            </a:xfrm>
            <a:prstGeom prst="rect">
              <a:avLst/>
            </a:prstGeom>
            <a:noFill/>
            <a:ln w="9525">
              <a:noFill/>
              <a:miter lim="800000"/>
              <a:headEnd/>
              <a:tailEnd/>
            </a:ln>
            <a:effectLst/>
          </p:spPr>
          <p:txBody>
            <a:bodyPr wrap="square">
              <a:spAutoFit/>
            </a:bodyPr>
            <a:lstStyle/>
            <a:p>
              <a:pPr algn="l">
                <a:spcBef>
                  <a:spcPct val="50000"/>
                </a:spcBef>
              </a:pPr>
              <a:r>
                <a:rPr lang="en-US" altLang="zh-CN" sz="1800">
                  <a:solidFill>
                    <a:srgbClr val="FF0000"/>
                  </a:solidFill>
                  <a:latin typeface="Consolas" pitchFamily="49" charset="0"/>
                  <a:cs typeface="Consolas" pitchFamily="49" charset="0"/>
                </a:rPr>
                <a:t>0</a:t>
              </a:r>
            </a:p>
          </p:txBody>
        </p:sp>
        <p:cxnSp>
          <p:nvCxnSpPr>
            <p:cNvPr id="29" name="直接连接符 28"/>
            <p:cNvCxnSpPr/>
            <p:nvPr/>
          </p:nvCxnSpPr>
          <p:spPr>
            <a:xfrm rot="16200000" flipH="1">
              <a:off x="478436" y="3744402"/>
              <a:ext cx="432000" cy="0"/>
            </a:xfrm>
            <a:prstGeom prst="line">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16200000" flipH="1">
              <a:off x="894227" y="3976294"/>
              <a:ext cx="900000" cy="0"/>
            </a:xfrm>
            <a:prstGeom prst="line">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16200000" flipH="1">
              <a:off x="1691435" y="4348933"/>
              <a:ext cx="1716155" cy="0"/>
            </a:xfrm>
            <a:prstGeom prst="line">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sp>
        <p:nvSpPr>
          <p:cNvPr id="34" name="TextBox 33"/>
          <p:cNvSpPr txBox="1"/>
          <p:nvPr/>
        </p:nvSpPr>
        <p:spPr>
          <a:xfrm>
            <a:off x="4429124" y="5199419"/>
            <a:ext cx="3929090" cy="888705"/>
          </a:xfrm>
          <a:prstGeom prst="rect">
            <a:avLst/>
          </a:prstGeom>
          <a:noFill/>
        </p:spPr>
        <p:txBody>
          <a:bodyPr wrap="square" rtlCol="0">
            <a:spAutoFit/>
          </a:bodyPr>
          <a:lstStyle/>
          <a:p>
            <a:pPr marL="457200" indent="-457200" algn="l">
              <a:lnSpc>
                <a:spcPct val="150000"/>
              </a:lnSpc>
              <a:buBlip>
                <a:blip r:embed="rId3"/>
              </a:buBlip>
            </a:pPr>
            <a:r>
              <a:rPr lang="zh-CN" altLang="en-US" sz="1800" smtClean="0">
                <a:latin typeface="Consolas" pitchFamily="49" charset="0"/>
                <a:ea typeface="方正启体简体" pitchFamily="65" charset="-122"/>
                <a:cs typeface="Consolas" pitchFamily="49" charset="0"/>
              </a:rPr>
              <a:t>按</a:t>
            </a:r>
            <a:r>
              <a:rPr lang="zh-CN" altLang="en-US" sz="1800" smtClean="0">
                <a:solidFill>
                  <a:srgbClr val="FF0000"/>
                </a:solidFill>
                <a:latin typeface="Consolas" pitchFamily="49" charset="0"/>
                <a:ea typeface="方正启体简体" pitchFamily="65" charset="-122"/>
                <a:cs typeface="Consolas" pitchFamily="49" charset="0"/>
              </a:rPr>
              <a:t>行</a:t>
            </a:r>
            <a:r>
              <a:rPr lang="zh-CN" altLang="en-US" sz="1800" smtClean="0">
                <a:latin typeface="Consolas" pitchFamily="49" charset="0"/>
                <a:ea typeface="方正启体简体" pitchFamily="65" charset="-122"/>
                <a:cs typeface="Consolas" pitchFamily="49" charset="0"/>
              </a:rPr>
              <a:t>还是按</a:t>
            </a:r>
            <a:r>
              <a:rPr lang="zh-CN" altLang="en-US" sz="1800" smtClean="0">
                <a:solidFill>
                  <a:srgbClr val="FF0000"/>
                </a:solidFill>
                <a:latin typeface="Consolas" pitchFamily="49" charset="0"/>
                <a:ea typeface="方正启体简体" pitchFamily="65" charset="-122"/>
                <a:cs typeface="Consolas" pitchFamily="49" charset="0"/>
              </a:rPr>
              <a:t>列</a:t>
            </a:r>
            <a:endParaRPr lang="en-US" altLang="zh-CN" sz="1800" smtClean="0">
              <a:solidFill>
                <a:srgbClr val="FF0000"/>
              </a:solidFill>
              <a:latin typeface="Consolas" pitchFamily="49" charset="0"/>
              <a:ea typeface="方正启体简体" pitchFamily="65" charset="-122"/>
              <a:cs typeface="Consolas" pitchFamily="49" charset="0"/>
            </a:endParaRPr>
          </a:p>
          <a:p>
            <a:pPr marL="457200" indent="-457200" algn="l">
              <a:lnSpc>
                <a:spcPct val="150000"/>
              </a:lnSpc>
              <a:buBlip>
                <a:blip r:embed="rId3"/>
              </a:buBlip>
            </a:pPr>
            <a:r>
              <a:rPr lang="zh-CN" altLang="en-US" sz="1800" smtClean="0">
                <a:latin typeface="Consolas" pitchFamily="49" charset="0"/>
                <a:ea typeface="方正启体简体" pitchFamily="65" charset="-122"/>
                <a:cs typeface="Consolas" pitchFamily="49" charset="0"/>
              </a:rPr>
              <a:t>初始下标从</a:t>
            </a:r>
            <a:r>
              <a:rPr lang="en-US" altLang="zh-CN" sz="1800" smtClean="0">
                <a:solidFill>
                  <a:srgbClr val="FF0000"/>
                </a:solidFill>
                <a:latin typeface="Consolas" pitchFamily="49" charset="0"/>
                <a:ea typeface="方正启体简体" pitchFamily="65" charset="-122"/>
                <a:cs typeface="Consolas" pitchFamily="49" charset="0"/>
              </a:rPr>
              <a:t>0</a:t>
            </a:r>
            <a:r>
              <a:rPr lang="zh-CN" altLang="en-US" sz="1800" smtClean="0">
                <a:latin typeface="Consolas" pitchFamily="49" charset="0"/>
                <a:ea typeface="方正启体简体" pitchFamily="65" charset="-122"/>
                <a:cs typeface="Consolas" pitchFamily="49" charset="0"/>
              </a:rPr>
              <a:t>还是从</a:t>
            </a:r>
            <a:r>
              <a:rPr lang="en-US" altLang="zh-CN" sz="1800" smtClean="0">
                <a:solidFill>
                  <a:srgbClr val="FF0000"/>
                </a:solidFill>
                <a:latin typeface="Consolas" pitchFamily="49" charset="0"/>
                <a:ea typeface="方正启体简体" pitchFamily="65" charset="-122"/>
                <a:cs typeface="Consolas" pitchFamily="49" charset="0"/>
              </a:rPr>
              <a:t>1</a:t>
            </a:r>
            <a:r>
              <a:rPr lang="zh-CN" altLang="en-US" sz="1800" smtClean="0">
                <a:latin typeface="Consolas" pitchFamily="49" charset="0"/>
                <a:ea typeface="方正启体简体" pitchFamily="65" charset="-122"/>
                <a:cs typeface="Consolas" pitchFamily="49" charset="0"/>
              </a:rPr>
              <a:t>开始</a:t>
            </a:r>
            <a:endParaRPr lang="zh-CN" altLang="en-US" sz="1800">
              <a:latin typeface="Consolas" pitchFamily="49" charset="0"/>
              <a:ea typeface="方正启体简体" pitchFamily="65" charset="-122"/>
              <a:cs typeface="Consolas" pitchFamily="49" charset="0"/>
            </a:endParaRPr>
          </a:p>
        </p:txBody>
      </p:sp>
      <p:grpSp>
        <p:nvGrpSpPr>
          <p:cNvPr id="31" name="组合 39"/>
          <p:cNvGrpSpPr/>
          <p:nvPr/>
        </p:nvGrpSpPr>
        <p:grpSpPr>
          <a:xfrm>
            <a:off x="4500562" y="3214686"/>
            <a:ext cx="4071966" cy="867139"/>
            <a:chOff x="4500562" y="3214686"/>
            <a:chExt cx="4071966" cy="867139"/>
          </a:xfrm>
        </p:grpSpPr>
        <p:sp>
          <p:nvSpPr>
            <p:cNvPr id="33" name="TextBox 32"/>
            <p:cNvSpPr txBox="1"/>
            <p:nvPr/>
          </p:nvSpPr>
          <p:spPr>
            <a:xfrm>
              <a:off x="4500562" y="3214686"/>
              <a:ext cx="4071966" cy="369332"/>
            </a:xfrm>
            <a:prstGeom prst="rect">
              <a:avLst/>
            </a:prstGeom>
            <a:noFill/>
          </p:spPr>
          <p:txBody>
            <a:bodyPr wrap="square" rtlCol="0">
              <a:spAutoFit/>
            </a:bodyPr>
            <a:lstStyle/>
            <a:p>
              <a:pPr algn="l"/>
              <a:r>
                <a:rPr lang="en-US" altLang="zh-CN" sz="1800" smtClean="0">
                  <a:latin typeface="Consolas" pitchFamily="49" charset="0"/>
                  <a:ea typeface="仿宋" pitchFamily="49" charset="-122"/>
                  <a:cs typeface="Consolas" pitchFamily="49" charset="0"/>
                </a:rPr>
                <a:t>1</a:t>
              </a:r>
              <a:r>
                <a:rPr lang="zh-CN" altLang="en-US" sz="1800" smtClean="0">
                  <a:latin typeface="Consolas" pitchFamily="49" charset="0"/>
                  <a:ea typeface="仿宋" pitchFamily="49" charset="-122"/>
                  <a:cs typeface="Consolas" pitchFamily="49" charset="0"/>
                </a:rPr>
                <a:t>～</a:t>
              </a:r>
              <a:r>
                <a:rPr lang="en-US" altLang="zh-CN" sz="1800" i="1" smtClean="0">
                  <a:latin typeface="Consolas" pitchFamily="49" charset="0"/>
                  <a:ea typeface="仿宋" pitchFamily="49" charset="-122"/>
                  <a:cs typeface="Consolas" pitchFamily="49" charset="0"/>
                </a:rPr>
                <a:t>j</a:t>
              </a:r>
              <a:r>
                <a:rPr lang="en-US" altLang="zh-CN" sz="1800" smtClean="0">
                  <a:latin typeface="Consolas" pitchFamily="49" charset="0"/>
                  <a:ea typeface="仿宋" pitchFamily="49" charset="-122"/>
                  <a:cs typeface="Consolas" pitchFamily="49" charset="0"/>
                </a:rPr>
                <a:t>-1</a:t>
              </a:r>
              <a:r>
                <a:rPr lang="zh-CN" altLang="en-US" sz="1800" smtClean="0">
                  <a:latin typeface="Consolas" pitchFamily="49" charset="0"/>
                  <a:ea typeface="仿宋" pitchFamily="49" charset="-122"/>
                  <a:cs typeface="Consolas" pitchFamily="49" charset="0"/>
                </a:rPr>
                <a:t>列的元素个数：</a:t>
              </a:r>
              <a:r>
                <a:rPr lang="en-US" altLang="zh-CN" sz="1800" i="1" smtClean="0">
                  <a:latin typeface="Consolas" pitchFamily="49" charset="0"/>
                  <a:ea typeface="仿宋" pitchFamily="49" charset="-122"/>
                  <a:cs typeface="Consolas" pitchFamily="49" charset="0"/>
                </a:rPr>
                <a:t>j</a:t>
              </a:r>
              <a:r>
                <a:rPr lang="en-US" altLang="zh-CN" sz="1800" smtClean="0">
                  <a:latin typeface="Consolas" pitchFamily="49" charset="0"/>
                  <a:ea typeface="仿宋" pitchFamily="49" charset="-122"/>
                  <a:cs typeface="Consolas" pitchFamily="49" charset="0"/>
                </a:rPr>
                <a:t>(</a:t>
              </a:r>
              <a:r>
                <a:rPr lang="en-US" altLang="zh-CN" sz="1800" i="1" smtClean="0">
                  <a:latin typeface="Consolas" pitchFamily="49" charset="0"/>
                  <a:ea typeface="仿宋" pitchFamily="49" charset="-122"/>
                  <a:cs typeface="Consolas" pitchFamily="49" charset="0"/>
                </a:rPr>
                <a:t>j</a:t>
              </a:r>
              <a:r>
                <a:rPr lang="en-US" altLang="zh-CN" sz="1800" smtClean="0">
                  <a:latin typeface="Consolas" pitchFamily="49" charset="0"/>
                  <a:ea typeface="仿宋" pitchFamily="49" charset="-122"/>
                  <a:cs typeface="Consolas" pitchFamily="49" charset="0"/>
                </a:rPr>
                <a:t>-1)/2</a:t>
              </a:r>
              <a:endParaRPr lang="zh-CN" altLang="en-US" sz="1800">
                <a:latin typeface="Consolas" pitchFamily="49" charset="0"/>
                <a:ea typeface="仿宋" pitchFamily="49" charset="-122"/>
                <a:cs typeface="Consolas" pitchFamily="49" charset="0"/>
              </a:endParaRPr>
            </a:p>
          </p:txBody>
        </p:sp>
        <p:sp>
          <p:nvSpPr>
            <p:cNvPr id="35" name="TextBox 34"/>
            <p:cNvSpPr txBox="1"/>
            <p:nvPr/>
          </p:nvSpPr>
          <p:spPr>
            <a:xfrm>
              <a:off x="4500562" y="3712493"/>
              <a:ext cx="4071966" cy="369332"/>
            </a:xfrm>
            <a:prstGeom prst="rect">
              <a:avLst/>
            </a:prstGeom>
            <a:noFill/>
          </p:spPr>
          <p:txBody>
            <a:bodyPr wrap="square" rtlCol="0">
              <a:spAutoFit/>
            </a:bodyPr>
            <a:lstStyle/>
            <a:p>
              <a:pPr algn="l"/>
              <a:r>
                <a:rPr lang="zh-CN" altLang="en-US" sz="1800" smtClean="0">
                  <a:latin typeface="Consolas" pitchFamily="49" charset="0"/>
                  <a:ea typeface="仿宋" pitchFamily="49" charset="-122"/>
                  <a:cs typeface="Consolas" pitchFamily="49" charset="0"/>
                </a:rPr>
                <a:t>第</a:t>
              </a:r>
              <a:r>
                <a:rPr lang="en-US" altLang="zh-CN" sz="1800" i="1" smtClean="0">
                  <a:latin typeface="Consolas" pitchFamily="49" charset="0"/>
                  <a:ea typeface="仿宋" pitchFamily="49" charset="-122"/>
                  <a:cs typeface="Consolas" pitchFamily="49" charset="0"/>
                </a:rPr>
                <a:t>j</a:t>
              </a:r>
              <a:r>
                <a:rPr lang="zh-CN" altLang="en-US" sz="1800" smtClean="0">
                  <a:latin typeface="Consolas" pitchFamily="49" charset="0"/>
                  <a:ea typeface="仿宋" pitchFamily="49" charset="-122"/>
                  <a:cs typeface="Consolas" pitchFamily="49" charset="0"/>
                </a:rPr>
                <a:t>列</a:t>
              </a:r>
              <a:r>
                <a:rPr lang="en-US" altLang="zh-CN" sz="1800" i="1" smtClean="0">
                  <a:latin typeface="Consolas" pitchFamily="49" charset="0"/>
                  <a:ea typeface="仿宋" pitchFamily="49" charset="-122"/>
                  <a:cs typeface="Consolas" pitchFamily="49" charset="0"/>
                </a:rPr>
                <a:t>a</a:t>
              </a:r>
              <a:r>
                <a:rPr lang="en-US" altLang="zh-CN" sz="1800" i="1" baseline="-25000" smtClean="0">
                  <a:latin typeface="Consolas" pitchFamily="49" charset="0"/>
                  <a:ea typeface="仿宋" pitchFamily="49" charset="-122"/>
                  <a:cs typeface="Consolas" pitchFamily="49" charset="0"/>
                </a:rPr>
                <a:t>ij</a:t>
              </a:r>
              <a:r>
                <a:rPr lang="zh-CN" altLang="en-US" sz="1800" smtClean="0">
                  <a:latin typeface="Consolas" pitchFamily="49" charset="0"/>
                  <a:ea typeface="仿宋" pitchFamily="49" charset="-122"/>
                  <a:cs typeface="Consolas" pitchFamily="49" charset="0"/>
                </a:rPr>
                <a:t>之前的元素个数：</a:t>
              </a:r>
              <a:r>
                <a:rPr lang="en-US" altLang="zh-CN" sz="1800" i="1" smtClean="0">
                  <a:latin typeface="Consolas" pitchFamily="49" charset="0"/>
                  <a:ea typeface="仿宋" pitchFamily="49" charset="-122"/>
                  <a:cs typeface="Consolas" pitchFamily="49" charset="0"/>
                </a:rPr>
                <a:t>i</a:t>
              </a:r>
              <a:r>
                <a:rPr lang="en-US" altLang="zh-CN" sz="1800" smtClean="0">
                  <a:latin typeface="Consolas" pitchFamily="49" charset="0"/>
                  <a:ea typeface="仿宋" pitchFamily="49" charset="-122"/>
                  <a:cs typeface="Consolas" pitchFamily="49" charset="0"/>
                </a:rPr>
                <a:t>-1</a:t>
              </a:r>
              <a:endParaRPr lang="zh-CN" altLang="en-US" sz="1800">
                <a:latin typeface="Consolas" pitchFamily="49" charset="0"/>
                <a:ea typeface="仿宋" pitchFamily="49" charset="-122"/>
                <a:cs typeface="Consolas" pitchFamily="49" charset="0"/>
              </a:endParaRPr>
            </a:p>
          </p:txBody>
        </p:sp>
      </p:grpSp>
      <p:grpSp>
        <p:nvGrpSpPr>
          <p:cNvPr id="38" name="组合 40"/>
          <p:cNvGrpSpPr/>
          <p:nvPr/>
        </p:nvGrpSpPr>
        <p:grpSpPr>
          <a:xfrm>
            <a:off x="4500562" y="4143380"/>
            <a:ext cx="4357718" cy="755041"/>
            <a:chOff x="4500562" y="4143380"/>
            <a:chExt cx="4357718" cy="755041"/>
          </a:xfrm>
        </p:grpSpPr>
        <p:sp>
          <p:nvSpPr>
            <p:cNvPr id="36" name="TextBox 35"/>
            <p:cNvSpPr txBox="1"/>
            <p:nvPr/>
          </p:nvSpPr>
          <p:spPr>
            <a:xfrm>
              <a:off x="4500562" y="4498311"/>
              <a:ext cx="4357718" cy="400110"/>
            </a:xfrm>
            <a:prstGeom prst="rect">
              <a:avLst/>
            </a:prstGeom>
            <a:noFill/>
          </p:spPr>
          <p:txBody>
            <a:bodyPr wrap="square" rtlCol="0">
              <a:spAutoFit/>
            </a:bodyPr>
            <a:lstStyle/>
            <a:p>
              <a:pPr algn="l"/>
              <a:r>
                <a:rPr lang="en-US" altLang="zh-CN" sz="2000" i="1" smtClean="0">
                  <a:latin typeface="Consolas" pitchFamily="49" charset="0"/>
                  <a:ea typeface="楷体" pitchFamily="49" charset="-122"/>
                  <a:cs typeface="Consolas" pitchFamily="49" charset="0"/>
                </a:rPr>
                <a:t>k</a:t>
              </a:r>
              <a:r>
                <a:rPr lang="en-US" altLang="zh-CN" sz="2000" smtClean="0">
                  <a:latin typeface="Consolas" pitchFamily="49" charset="0"/>
                  <a:ea typeface="楷体" pitchFamily="49" charset="-122"/>
                  <a:cs typeface="Consolas" pitchFamily="49" charset="0"/>
                </a:rPr>
                <a:t>=</a:t>
              </a:r>
              <a:r>
                <a:rPr lang="en-US" altLang="zh-CN" sz="2000" i="1" smtClean="0">
                  <a:latin typeface="Consolas" pitchFamily="49" charset="0"/>
                  <a:ea typeface="楷体" pitchFamily="49" charset="-122"/>
                  <a:cs typeface="Consolas" pitchFamily="49" charset="0"/>
                </a:rPr>
                <a:t>j</a:t>
              </a:r>
              <a:r>
                <a:rPr lang="en-US" altLang="zh-CN" sz="2000" smtClean="0">
                  <a:latin typeface="Consolas" pitchFamily="49" charset="0"/>
                  <a:ea typeface="楷体" pitchFamily="49" charset="-122"/>
                  <a:cs typeface="Consolas" pitchFamily="49" charset="0"/>
                </a:rPr>
                <a:t>(</a:t>
              </a:r>
              <a:r>
                <a:rPr lang="en-US" altLang="zh-CN" sz="2000" i="1" smtClean="0">
                  <a:latin typeface="Consolas" pitchFamily="49" charset="0"/>
                  <a:ea typeface="楷体" pitchFamily="49" charset="-122"/>
                  <a:cs typeface="Consolas" pitchFamily="49" charset="0"/>
                </a:rPr>
                <a:t>j</a:t>
              </a:r>
              <a:r>
                <a:rPr lang="en-US" altLang="zh-CN" sz="2000" smtClean="0">
                  <a:latin typeface="Consolas" pitchFamily="49" charset="0"/>
                  <a:ea typeface="+mj-ea"/>
                  <a:cs typeface="Consolas" pitchFamily="49" charset="0"/>
                </a:rPr>
                <a:t>-</a:t>
              </a:r>
              <a:r>
                <a:rPr lang="en-US" altLang="zh-CN" sz="2000" smtClean="0">
                  <a:latin typeface="Consolas" pitchFamily="49" charset="0"/>
                  <a:ea typeface="楷体" pitchFamily="49" charset="-122"/>
                  <a:cs typeface="Consolas" pitchFamily="49" charset="0"/>
                </a:rPr>
                <a:t>1)/2+</a:t>
              </a:r>
              <a:r>
                <a:rPr lang="en-US" altLang="zh-CN" sz="2000" i="1" smtClean="0">
                  <a:latin typeface="Consolas" pitchFamily="49" charset="0"/>
                  <a:ea typeface="楷体" pitchFamily="49" charset="-122"/>
                  <a:cs typeface="Consolas" pitchFamily="49" charset="0"/>
                </a:rPr>
                <a:t>i</a:t>
              </a:r>
              <a:r>
                <a:rPr lang="en-US" altLang="zh-CN" sz="2000" smtClean="0">
                  <a:latin typeface="Consolas" pitchFamily="49" charset="0"/>
                  <a:ea typeface="+mn-ea"/>
                  <a:cs typeface="Consolas" pitchFamily="49" charset="0"/>
                </a:rPr>
                <a:t>-</a:t>
              </a:r>
              <a:r>
                <a:rPr lang="en-US" altLang="zh-CN" sz="2000" smtClean="0">
                  <a:latin typeface="Consolas" pitchFamily="49" charset="0"/>
                  <a:ea typeface="楷体" pitchFamily="49" charset="-122"/>
                  <a:cs typeface="Consolas" pitchFamily="49" charset="0"/>
                </a:rPr>
                <a:t>1</a:t>
              </a:r>
              <a:r>
                <a:rPr lang="en-US" altLang="zh-CN" sz="2000" smtClean="0">
                  <a:solidFill>
                    <a:srgbClr val="FF0000"/>
                  </a:solidFill>
                  <a:latin typeface="Consolas" pitchFamily="49" charset="0"/>
                  <a:ea typeface="楷体" pitchFamily="49" charset="-122"/>
                  <a:cs typeface="Consolas" pitchFamily="49" charset="0"/>
                </a:rPr>
                <a:t>+1</a:t>
              </a:r>
              <a:r>
                <a:rPr lang="en-US" altLang="zh-CN" sz="2000" smtClean="0">
                  <a:latin typeface="Consolas" pitchFamily="49" charset="0"/>
                  <a:ea typeface="楷体" pitchFamily="49" charset="-122"/>
                  <a:cs typeface="Consolas" pitchFamily="49" charset="0"/>
                </a:rPr>
                <a:t>=</a:t>
              </a:r>
              <a:r>
                <a:rPr lang="en-US" altLang="zh-CN" sz="2000" i="1" smtClean="0">
                  <a:solidFill>
                    <a:srgbClr val="FF00FF"/>
                  </a:solidFill>
                  <a:latin typeface="Consolas" pitchFamily="49" charset="0"/>
                  <a:cs typeface="Consolas" pitchFamily="49" charset="0"/>
                </a:rPr>
                <a:t> j</a:t>
              </a:r>
              <a:r>
                <a:rPr lang="en-US" altLang="zh-CN" sz="2000" smtClean="0">
                  <a:solidFill>
                    <a:srgbClr val="FF00FF"/>
                  </a:solidFill>
                  <a:latin typeface="Consolas" pitchFamily="49" charset="0"/>
                  <a:cs typeface="Consolas" pitchFamily="49" charset="0"/>
                </a:rPr>
                <a:t>(</a:t>
              </a:r>
              <a:r>
                <a:rPr lang="en-US" altLang="zh-CN" sz="2000" i="1" smtClean="0">
                  <a:solidFill>
                    <a:srgbClr val="FF00FF"/>
                  </a:solidFill>
                  <a:latin typeface="Consolas" pitchFamily="49" charset="0"/>
                  <a:cs typeface="Consolas" pitchFamily="49" charset="0"/>
                </a:rPr>
                <a:t>j</a:t>
              </a:r>
              <a:r>
                <a:rPr lang="en-US" altLang="zh-CN" sz="2000" smtClean="0">
                  <a:solidFill>
                    <a:srgbClr val="FF00FF"/>
                  </a:solidFill>
                  <a:latin typeface="Consolas" pitchFamily="49" charset="0"/>
                  <a:cs typeface="Consolas" pitchFamily="49" charset="0"/>
                </a:rPr>
                <a:t>-1)/2+</a:t>
              </a:r>
              <a:r>
                <a:rPr lang="en-US" altLang="zh-CN" sz="2000" i="1" smtClean="0">
                  <a:solidFill>
                    <a:srgbClr val="FF00FF"/>
                  </a:solidFill>
                  <a:latin typeface="Consolas" pitchFamily="49" charset="0"/>
                  <a:cs typeface="Consolas" pitchFamily="49" charset="0"/>
                </a:rPr>
                <a:t>i</a:t>
              </a:r>
              <a:endParaRPr lang="zh-CN" altLang="en-US" sz="2000">
                <a:latin typeface="Consolas" pitchFamily="49" charset="0"/>
                <a:ea typeface="楷体" pitchFamily="49" charset="-122"/>
                <a:cs typeface="Consolas" pitchFamily="49" charset="0"/>
              </a:endParaRPr>
            </a:p>
          </p:txBody>
        </p:sp>
        <p:sp>
          <p:nvSpPr>
            <p:cNvPr id="37" name="下箭头 36"/>
            <p:cNvSpPr/>
            <p:nvPr/>
          </p:nvSpPr>
          <p:spPr>
            <a:xfrm>
              <a:off x="6215074" y="4143380"/>
              <a:ext cx="142876" cy="285752"/>
            </a:xfrm>
            <a:prstGeom prst="down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grpSp>
        <p:nvGrpSpPr>
          <p:cNvPr id="39" name="组合 7"/>
          <p:cNvGrpSpPr/>
          <p:nvPr/>
        </p:nvGrpSpPr>
        <p:grpSpPr>
          <a:xfrm>
            <a:off x="428628" y="71415"/>
            <a:ext cx="1000100" cy="785817"/>
            <a:chOff x="5703182" y="3835411"/>
            <a:chExt cx="1238250" cy="1236663"/>
          </a:xfrm>
        </p:grpSpPr>
        <p:grpSp>
          <p:nvGrpSpPr>
            <p:cNvPr id="40" name="Group 19"/>
            <p:cNvGrpSpPr>
              <a:grpSpLocks/>
            </p:cNvGrpSpPr>
            <p:nvPr/>
          </p:nvGrpSpPr>
          <p:grpSpPr bwMode="auto">
            <a:xfrm>
              <a:off x="5703182" y="3835411"/>
              <a:ext cx="1238250" cy="1236663"/>
              <a:chOff x="810" y="845"/>
              <a:chExt cx="827" cy="826"/>
            </a:xfrm>
          </p:grpSpPr>
          <p:sp>
            <p:nvSpPr>
              <p:cNvPr id="45" name="Oval 20"/>
              <p:cNvSpPr>
                <a:spLocks noChangeArrowheads="1"/>
              </p:cNvSpPr>
              <p:nvPr/>
            </p:nvSpPr>
            <p:spPr bwMode="gray">
              <a:xfrm>
                <a:off x="810" y="845"/>
                <a:ext cx="827" cy="826"/>
              </a:xfrm>
              <a:prstGeom prst="ellipse">
                <a:avLst/>
              </a:prstGeom>
              <a:solidFill>
                <a:srgbClr val="F8F8F8"/>
              </a:solidFill>
              <a:ln w="38100">
                <a:solidFill>
                  <a:schemeClr val="hlink"/>
                </a:solidFill>
                <a:round/>
                <a:headEnd/>
                <a:tailEnd/>
              </a:ln>
            </p:spPr>
            <p:txBody>
              <a:bodyPr wrap="none" anchor="ctr"/>
              <a:lstStyle/>
              <a:p>
                <a:endParaRPr lang="zh-CN" altLang="zh-CN">
                  <a:latin typeface="Calibri" pitchFamily="34" charset="0"/>
                  <a:cs typeface="Arial" pitchFamily="34" charset="0"/>
                </a:endParaRPr>
              </a:p>
            </p:txBody>
          </p:sp>
          <p:sp>
            <p:nvSpPr>
              <p:cNvPr id="46"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p>
                <a:endParaRPr lang="zh-CN" altLang="zh-CN">
                  <a:latin typeface="Calibri" pitchFamily="34" charset="0"/>
                  <a:cs typeface="Arial" pitchFamily="34" charset="0"/>
                </a:endParaRPr>
              </a:p>
            </p:txBody>
          </p:sp>
          <p:sp>
            <p:nvSpPr>
              <p:cNvPr id="47" name="Oval 22"/>
              <p:cNvSpPr>
                <a:spLocks noChangeArrowheads="1"/>
              </p:cNvSpPr>
              <p:nvPr/>
            </p:nvSpPr>
            <p:spPr bwMode="gray">
              <a:xfrm>
                <a:off x="870" y="915"/>
                <a:ext cx="690" cy="690"/>
              </a:xfrm>
              <a:prstGeom prst="ellipse">
                <a:avLst/>
              </a:prstGeom>
              <a:noFill/>
              <a:ln w="38100">
                <a:solidFill>
                  <a:schemeClr val="hlink">
                    <a:alpha val="30196"/>
                  </a:schemeClr>
                </a:solidFill>
                <a:round/>
                <a:headEnd/>
                <a:tailEnd/>
              </a:ln>
            </p:spPr>
            <p:txBody>
              <a:bodyPr wrap="none" anchor="ctr"/>
              <a:lstStyle/>
              <a:p>
                <a:endParaRPr lang="zh-CN" altLang="zh-CN">
                  <a:latin typeface="Calibri" pitchFamily="34" charset="0"/>
                  <a:cs typeface="Arial" pitchFamily="34" charset="0"/>
                </a:endParaRPr>
              </a:p>
            </p:txBody>
          </p:sp>
        </p:grpSp>
        <p:sp>
          <p:nvSpPr>
            <p:cNvPr id="44" name="Text Box 23"/>
            <p:cNvSpPr txBox="1">
              <a:spLocks noChangeArrowheads="1"/>
            </p:cNvSpPr>
            <p:nvPr/>
          </p:nvSpPr>
          <p:spPr bwMode="gray">
            <a:xfrm>
              <a:off x="5762641" y="4214818"/>
              <a:ext cx="1082674" cy="557010"/>
            </a:xfrm>
            <a:prstGeom prst="rect">
              <a:avLst/>
            </a:prstGeom>
            <a:noFill/>
            <a:ln w="9525" algn="ctr">
              <a:noFill/>
              <a:miter lim="800000"/>
              <a:headEnd/>
              <a:tailEnd/>
            </a:ln>
          </p:spPr>
          <p:txBody>
            <a:bodyPr>
              <a:spAutoFit/>
            </a:bodyPr>
            <a:lstStyle/>
            <a:p>
              <a:pPr algn="ctr">
                <a:spcBef>
                  <a:spcPct val="50000"/>
                </a:spcBef>
              </a:pPr>
              <a:r>
                <a:rPr lang="zh-CN" altLang="en-US" sz="2000" b="1" smtClean="0">
                  <a:solidFill>
                    <a:srgbClr val="FF0000"/>
                  </a:solidFill>
                  <a:latin typeface="方正启体简体" pitchFamily="65" charset="-122"/>
                  <a:ea typeface="方正启体简体" pitchFamily="65" charset="-122"/>
                  <a:cs typeface="Consolas" pitchFamily="49" charset="0"/>
                </a:rPr>
                <a:t>示例</a:t>
              </a:r>
              <a:endParaRPr lang="zh-CN" altLang="en-US" sz="2000" b="1">
                <a:solidFill>
                  <a:srgbClr val="FF0000"/>
                </a:solidFill>
                <a:latin typeface="方正启体简体" pitchFamily="65" charset="-122"/>
                <a:ea typeface="方正启体简体" pitchFamily="65" charset="-122"/>
                <a:cs typeface="Consolas" pitchFamily="49" charset="0"/>
              </a:endParaRPr>
            </a:p>
          </p:txBody>
        </p:sp>
      </p:grpSp>
      <p:sp>
        <p:nvSpPr>
          <p:cNvPr id="49" name="灯片编号占位符 48"/>
          <p:cNvSpPr>
            <a:spLocks noGrp="1"/>
          </p:cNvSpPr>
          <p:nvPr>
            <p:ph type="sldNum" sz="quarter" idx="12"/>
          </p:nvPr>
        </p:nvSpPr>
        <p:spPr/>
        <p:txBody>
          <a:bodyPr/>
          <a:lstStyle/>
          <a:p>
            <a:fld id="{0B959BAE-FEC3-4F92-8031-993DEB8AE092}" type="slidenum">
              <a:rPr lang="en-US" altLang="zh-CN" smtClean="0"/>
              <a:pPr/>
              <a:t>24</a:t>
            </a:fld>
            <a:r>
              <a:rPr lang="en-US" altLang="zh-CN" smtClean="0"/>
              <a:t>/82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ChangeArrowheads="1"/>
          </p:cNvSpPr>
          <p:nvPr/>
        </p:nvSpPr>
        <p:spPr bwMode="auto">
          <a:xfrm>
            <a:off x="1643042" y="571480"/>
            <a:ext cx="3143272" cy="492394"/>
          </a:xfrm>
          <a:prstGeom prst="rect">
            <a:avLst/>
          </a:prstGeom>
          <a:solidFill>
            <a:srgbClr val="9900FF"/>
          </a:solidFill>
          <a:ln w="9525">
            <a:noFill/>
            <a:miter lim="800000"/>
            <a:headEnd/>
            <a:tailEnd/>
          </a:ln>
          <a:effectLst/>
        </p:spPr>
        <p:txBody>
          <a:bodyPr wrap="square" tIns="76176" bIns="76176">
            <a:spAutoFit/>
          </a:bodyPr>
          <a:lstStyle/>
          <a:p>
            <a:r>
              <a:rPr kumimoji="1" lang="zh-CN" altLang="en-US" sz="2200" smtClean="0">
                <a:solidFill>
                  <a:schemeClr val="bg1"/>
                </a:solidFill>
                <a:latin typeface="华文中宋" pitchFamily="2" charset="-122"/>
                <a:ea typeface="华文中宋" pitchFamily="2" charset="-122"/>
                <a:cs typeface="Consolas" pitchFamily="49" charset="0"/>
              </a:rPr>
              <a:t>对角矩阵</a:t>
            </a:r>
            <a:r>
              <a:rPr kumimoji="1" lang="zh-CN" altLang="en-US" sz="2200">
                <a:solidFill>
                  <a:schemeClr val="bg1"/>
                </a:solidFill>
                <a:latin typeface="华文中宋" pitchFamily="2" charset="-122"/>
                <a:ea typeface="华文中宋" pitchFamily="2" charset="-122"/>
                <a:cs typeface="Consolas" pitchFamily="49" charset="0"/>
              </a:rPr>
              <a:t>的压缩存储</a:t>
            </a:r>
            <a:r>
              <a:rPr kumimoji="1" lang="zh-CN" altLang="en-US" sz="2200">
                <a:solidFill>
                  <a:srgbClr val="FF0000"/>
                </a:solidFill>
                <a:latin typeface="华文中宋" pitchFamily="2" charset="-122"/>
                <a:ea typeface="华文中宋" pitchFamily="2" charset="-122"/>
                <a:cs typeface="Consolas" pitchFamily="49" charset="0"/>
              </a:rPr>
              <a:t>      </a:t>
            </a:r>
          </a:p>
        </p:txBody>
      </p:sp>
      <p:sp>
        <p:nvSpPr>
          <p:cNvPr id="24582" name="Rectangle 6"/>
          <p:cNvSpPr>
            <a:spLocks noChangeArrowheads="1"/>
          </p:cNvSpPr>
          <p:nvPr/>
        </p:nvSpPr>
        <p:spPr bwMode="auto">
          <a:xfrm>
            <a:off x="4759350" y="2660636"/>
            <a:ext cx="3384550" cy="369332"/>
          </a:xfrm>
          <a:prstGeom prst="rect">
            <a:avLst/>
          </a:prstGeom>
          <a:noFill/>
          <a:ln w="9525">
            <a:noFill/>
            <a:miter lim="800000"/>
            <a:headEnd/>
            <a:tailEnd/>
          </a:ln>
          <a:effectLst/>
        </p:spPr>
        <p:txBody>
          <a:bodyPr>
            <a:spAutoFit/>
          </a:bodyPr>
          <a:lstStyle/>
          <a:p>
            <a:pPr algn="l"/>
            <a:r>
              <a:rPr kumimoji="1" lang="en-US" altLang="zh-CN" sz="1800">
                <a:latin typeface="Consolas" pitchFamily="49" charset="0"/>
                <a:ea typeface="仿宋" pitchFamily="49" charset="-122"/>
                <a:cs typeface="Consolas" pitchFamily="49" charset="0"/>
              </a:rPr>
              <a:t> </a:t>
            </a:r>
            <a:r>
              <a:rPr kumimoji="1" lang="zh-CN" altLang="en-US" sz="1800">
                <a:latin typeface="Consolas" pitchFamily="49" charset="0"/>
                <a:ea typeface="仿宋" pitchFamily="49" charset="-122"/>
                <a:cs typeface="Consolas" pitchFamily="49" charset="0"/>
              </a:rPr>
              <a:t>半带宽为</a:t>
            </a:r>
            <a:r>
              <a:rPr kumimoji="1" lang="en-US" altLang="zh-CN" sz="1800" i="1">
                <a:latin typeface="Consolas" pitchFamily="49" charset="0"/>
                <a:ea typeface="仿宋" pitchFamily="49" charset="-122"/>
                <a:cs typeface="Consolas" pitchFamily="49" charset="0"/>
              </a:rPr>
              <a:t>b</a:t>
            </a:r>
            <a:r>
              <a:rPr kumimoji="1" lang="zh-CN" altLang="en-US" sz="1800">
                <a:latin typeface="Consolas" pitchFamily="49" charset="0"/>
                <a:ea typeface="仿宋" pitchFamily="49" charset="-122"/>
                <a:cs typeface="Consolas" pitchFamily="49" charset="0"/>
              </a:rPr>
              <a:t>的对角矩阵</a:t>
            </a:r>
            <a:r>
              <a:rPr kumimoji="1" lang="zh-CN" altLang="en-US" sz="1800" b="0">
                <a:latin typeface="Consolas" pitchFamily="49" charset="0"/>
                <a:ea typeface="仿宋" pitchFamily="49" charset="-122"/>
                <a:cs typeface="Consolas" pitchFamily="49" charset="0"/>
              </a:rPr>
              <a:t> </a:t>
            </a:r>
          </a:p>
        </p:txBody>
      </p:sp>
      <p:grpSp>
        <p:nvGrpSpPr>
          <p:cNvPr id="2" name="Group 26"/>
          <p:cNvGrpSpPr>
            <a:grpSpLocks/>
          </p:cNvGrpSpPr>
          <p:nvPr/>
        </p:nvGrpSpPr>
        <p:grpSpPr bwMode="auto">
          <a:xfrm>
            <a:off x="954114" y="1500174"/>
            <a:ext cx="3444876" cy="2600325"/>
            <a:chOff x="438" y="2155"/>
            <a:chExt cx="2170" cy="1638"/>
          </a:xfrm>
        </p:grpSpPr>
        <p:sp>
          <p:nvSpPr>
            <p:cNvPr id="24583" name="Line 7"/>
            <p:cNvSpPr>
              <a:spLocks noChangeShapeType="1"/>
            </p:cNvSpPr>
            <p:nvPr/>
          </p:nvSpPr>
          <p:spPr bwMode="auto">
            <a:xfrm>
              <a:off x="975" y="2432"/>
              <a:ext cx="0" cy="1361"/>
            </a:xfrm>
            <a:prstGeom prst="line">
              <a:avLst/>
            </a:prstGeom>
            <a:noFill/>
            <a:ln w="38100">
              <a:solidFill>
                <a:srgbClr val="9900FF"/>
              </a:solidFill>
              <a:round/>
              <a:headEnd/>
              <a:tailEnd/>
            </a:ln>
            <a:effectLst/>
          </p:spPr>
          <p:txBody>
            <a:bodyPr wrap="none"/>
            <a:lstStyle/>
            <a:p>
              <a:endParaRPr lang="zh-CN" altLang="en-US" sz="1800">
                <a:latin typeface="Consolas" pitchFamily="49" charset="0"/>
                <a:ea typeface="仿宋" pitchFamily="49" charset="-122"/>
                <a:cs typeface="Consolas" pitchFamily="49" charset="0"/>
              </a:endParaRPr>
            </a:p>
          </p:txBody>
        </p:sp>
        <p:sp>
          <p:nvSpPr>
            <p:cNvPr id="24584" name="Line 8"/>
            <p:cNvSpPr>
              <a:spLocks noChangeShapeType="1"/>
            </p:cNvSpPr>
            <p:nvPr/>
          </p:nvSpPr>
          <p:spPr bwMode="auto">
            <a:xfrm>
              <a:off x="975" y="2432"/>
              <a:ext cx="136" cy="0"/>
            </a:xfrm>
            <a:prstGeom prst="line">
              <a:avLst/>
            </a:prstGeom>
            <a:noFill/>
            <a:ln w="38100">
              <a:solidFill>
                <a:srgbClr val="9900FF"/>
              </a:solidFill>
              <a:round/>
              <a:headEnd/>
              <a:tailEnd/>
            </a:ln>
            <a:effectLst/>
          </p:spPr>
          <p:txBody>
            <a:bodyPr wrap="none"/>
            <a:lstStyle/>
            <a:p>
              <a:endParaRPr lang="zh-CN" altLang="en-US" sz="1800">
                <a:latin typeface="Consolas" pitchFamily="49" charset="0"/>
                <a:ea typeface="仿宋" pitchFamily="49" charset="-122"/>
                <a:cs typeface="Consolas" pitchFamily="49" charset="0"/>
              </a:endParaRPr>
            </a:p>
          </p:txBody>
        </p:sp>
        <p:sp>
          <p:nvSpPr>
            <p:cNvPr id="24585" name="Line 9"/>
            <p:cNvSpPr>
              <a:spLocks noChangeShapeType="1"/>
            </p:cNvSpPr>
            <p:nvPr/>
          </p:nvSpPr>
          <p:spPr bwMode="auto">
            <a:xfrm>
              <a:off x="975" y="3793"/>
              <a:ext cx="136" cy="0"/>
            </a:xfrm>
            <a:prstGeom prst="line">
              <a:avLst/>
            </a:prstGeom>
            <a:noFill/>
            <a:ln w="38100">
              <a:solidFill>
                <a:srgbClr val="9900FF"/>
              </a:solidFill>
              <a:round/>
              <a:headEnd/>
              <a:tailEnd/>
            </a:ln>
            <a:effectLst/>
          </p:spPr>
          <p:txBody>
            <a:bodyPr wrap="none"/>
            <a:lstStyle/>
            <a:p>
              <a:endParaRPr lang="zh-CN" altLang="en-US" sz="1800">
                <a:latin typeface="Consolas" pitchFamily="49" charset="0"/>
                <a:ea typeface="仿宋" pitchFamily="49" charset="-122"/>
                <a:cs typeface="Consolas" pitchFamily="49" charset="0"/>
              </a:endParaRPr>
            </a:p>
          </p:txBody>
        </p:sp>
        <p:sp>
          <p:nvSpPr>
            <p:cNvPr id="24586" name="Line 10"/>
            <p:cNvSpPr>
              <a:spLocks noChangeShapeType="1"/>
            </p:cNvSpPr>
            <p:nvPr/>
          </p:nvSpPr>
          <p:spPr bwMode="auto">
            <a:xfrm>
              <a:off x="2603" y="2432"/>
              <a:ext cx="0" cy="1361"/>
            </a:xfrm>
            <a:prstGeom prst="line">
              <a:avLst/>
            </a:prstGeom>
            <a:noFill/>
            <a:ln w="38100">
              <a:solidFill>
                <a:srgbClr val="9900FF"/>
              </a:solidFill>
              <a:round/>
              <a:headEnd/>
              <a:tailEnd/>
            </a:ln>
            <a:effectLst/>
          </p:spPr>
          <p:txBody>
            <a:bodyPr wrap="none"/>
            <a:lstStyle/>
            <a:p>
              <a:endParaRPr lang="zh-CN" altLang="en-US" sz="1800">
                <a:latin typeface="Consolas" pitchFamily="49" charset="0"/>
                <a:ea typeface="仿宋" pitchFamily="49" charset="-122"/>
                <a:cs typeface="Consolas" pitchFamily="49" charset="0"/>
              </a:endParaRPr>
            </a:p>
          </p:txBody>
        </p:sp>
        <p:sp>
          <p:nvSpPr>
            <p:cNvPr id="24587" name="Line 11"/>
            <p:cNvSpPr>
              <a:spLocks noChangeShapeType="1"/>
            </p:cNvSpPr>
            <p:nvPr/>
          </p:nvSpPr>
          <p:spPr bwMode="auto">
            <a:xfrm>
              <a:off x="2472" y="2432"/>
              <a:ext cx="136" cy="0"/>
            </a:xfrm>
            <a:prstGeom prst="line">
              <a:avLst/>
            </a:prstGeom>
            <a:noFill/>
            <a:ln w="38100">
              <a:solidFill>
                <a:srgbClr val="9900FF"/>
              </a:solidFill>
              <a:round/>
              <a:headEnd/>
              <a:tailEnd/>
            </a:ln>
            <a:effectLst/>
          </p:spPr>
          <p:txBody>
            <a:bodyPr wrap="none"/>
            <a:lstStyle/>
            <a:p>
              <a:endParaRPr lang="zh-CN" altLang="en-US" sz="1800">
                <a:latin typeface="Consolas" pitchFamily="49" charset="0"/>
                <a:ea typeface="仿宋" pitchFamily="49" charset="-122"/>
                <a:cs typeface="Consolas" pitchFamily="49" charset="0"/>
              </a:endParaRPr>
            </a:p>
          </p:txBody>
        </p:sp>
        <p:sp>
          <p:nvSpPr>
            <p:cNvPr id="24588" name="Line 12"/>
            <p:cNvSpPr>
              <a:spLocks noChangeShapeType="1"/>
            </p:cNvSpPr>
            <p:nvPr/>
          </p:nvSpPr>
          <p:spPr bwMode="auto">
            <a:xfrm>
              <a:off x="2472" y="3793"/>
              <a:ext cx="136" cy="0"/>
            </a:xfrm>
            <a:prstGeom prst="line">
              <a:avLst/>
            </a:prstGeom>
            <a:noFill/>
            <a:ln w="38100">
              <a:solidFill>
                <a:srgbClr val="9900FF"/>
              </a:solidFill>
              <a:round/>
              <a:headEnd/>
              <a:tailEnd/>
            </a:ln>
            <a:effectLst/>
          </p:spPr>
          <p:txBody>
            <a:bodyPr wrap="none"/>
            <a:lstStyle/>
            <a:p>
              <a:endParaRPr lang="zh-CN" altLang="en-US" sz="1800">
                <a:latin typeface="Consolas" pitchFamily="49" charset="0"/>
                <a:ea typeface="仿宋" pitchFamily="49" charset="-122"/>
                <a:cs typeface="Consolas" pitchFamily="49" charset="0"/>
              </a:endParaRPr>
            </a:p>
          </p:txBody>
        </p:sp>
        <p:sp>
          <p:nvSpPr>
            <p:cNvPr id="24589" name="Line 13"/>
            <p:cNvSpPr>
              <a:spLocks noChangeShapeType="1"/>
            </p:cNvSpPr>
            <p:nvPr/>
          </p:nvSpPr>
          <p:spPr bwMode="auto">
            <a:xfrm>
              <a:off x="1095" y="2507"/>
              <a:ext cx="1406" cy="1225"/>
            </a:xfrm>
            <a:prstGeom prst="line">
              <a:avLst/>
            </a:prstGeom>
            <a:noFill/>
            <a:ln w="38100">
              <a:solidFill>
                <a:srgbClr val="00CC00"/>
              </a:solidFill>
              <a:round/>
              <a:headEnd/>
              <a:tailEnd/>
            </a:ln>
            <a:effectLst/>
          </p:spPr>
          <p:txBody>
            <a:bodyPr wrap="none"/>
            <a:lstStyle/>
            <a:p>
              <a:endParaRPr lang="zh-CN" altLang="en-US" sz="1800">
                <a:latin typeface="Consolas" pitchFamily="49" charset="0"/>
                <a:ea typeface="仿宋" pitchFamily="49" charset="-122"/>
                <a:cs typeface="Consolas" pitchFamily="49" charset="0"/>
              </a:endParaRPr>
            </a:p>
          </p:txBody>
        </p:sp>
        <p:sp>
          <p:nvSpPr>
            <p:cNvPr id="24590" name="Line 14"/>
            <p:cNvSpPr>
              <a:spLocks noChangeShapeType="1"/>
            </p:cNvSpPr>
            <p:nvPr/>
          </p:nvSpPr>
          <p:spPr bwMode="auto">
            <a:xfrm>
              <a:off x="1338" y="2523"/>
              <a:ext cx="1088" cy="952"/>
            </a:xfrm>
            <a:prstGeom prst="line">
              <a:avLst/>
            </a:prstGeom>
            <a:noFill/>
            <a:ln w="38100">
              <a:solidFill>
                <a:srgbClr val="00CC00"/>
              </a:solidFill>
              <a:round/>
              <a:headEnd/>
              <a:tailEnd/>
            </a:ln>
            <a:effectLst/>
          </p:spPr>
          <p:txBody>
            <a:bodyPr wrap="none"/>
            <a:lstStyle/>
            <a:p>
              <a:endParaRPr lang="zh-CN" altLang="en-US" sz="1800">
                <a:latin typeface="Consolas" pitchFamily="49" charset="0"/>
                <a:ea typeface="仿宋" pitchFamily="49" charset="-122"/>
                <a:cs typeface="Consolas" pitchFamily="49" charset="0"/>
              </a:endParaRPr>
            </a:p>
          </p:txBody>
        </p:sp>
        <p:sp>
          <p:nvSpPr>
            <p:cNvPr id="24591" name="Line 15"/>
            <p:cNvSpPr>
              <a:spLocks noChangeShapeType="1"/>
            </p:cNvSpPr>
            <p:nvPr/>
          </p:nvSpPr>
          <p:spPr bwMode="auto">
            <a:xfrm>
              <a:off x="1791" y="2523"/>
              <a:ext cx="635" cy="590"/>
            </a:xfrm>
            <a:prstGeom prst="line">
              <a:avLst/>
            </a:prstGeom>
            <a:noFill/>
            <a:ln w="38100">
              <a:solidFill>
                <a:srgbClr val="00CC00"/>
              </a:solidFill>
              <a:round/>
              <a:headEnd/>
              <a:tailEnd/>
            </a:ln>
            <a:effectLst/>
          </p:spPr>
          <p:txBody>
            <a:bodyPr wrap="none"/>
            <a:lstStyle/>
            <a:p>
              <a:endParaRPr lang="zh-CN" altLang="en-US" sz="1800">
                <a:latin typeface="Consolas" pitchFamily="49" charset="0"/>
                <a:ea typeface="仿宋" pitchFamily="49" charset="-122"/>
                <a:cs typeface="Consolas" pitchFamily="49" charset="0"/>
              </a:endParaRPr>
            </a:p>
          </p:txBody>
        </p:sp>
        <p:sp>
          <p:nvSpPr>
            <p:cNvPr id="24592" name="Line 16"/>
            <p:cNvSpPr>
              <a:spLocks noChangeShapeType="1"/>
            </p:cNvSpPr>
            <p:nvPr/>
          </p:nvSpPr>
          <p:spPr bwMode="auto">
            <a:xfrm>
              <a:off x="1156" y="2764"/>
              <a:ext cx="1088" cy="952"/>
            </a:xfrm>
            <a:prstGeom prst="line">
              <a:avLst/>
            </a:prstGeom>
            <a:noFill/>
            <a:ln w="38100">
              <a:solidFill>
                <a:srgbClr val="00CC00"/>
              </a:solidFill>
              <a:round/>
              <a:headEnd/>
              <a:tailEnd/>
            </a:ln>
            <a:effectLst/>
          </p:spPr>
          <p:txBody>
            <a:bodyPr wrap="none"/>
            <a:lstStyle/>
            <a:p>
              <a:endParaRPr lang="zh-CN" altLang="en-US" sz="1800">
                <a:latin typeface="Consolas" pitchFamily="49" charset="0"/>
                <a:ea typeface="仿宋" pitchFamily="49" charset="-122"/>
                <a:cs typeface="Consolas" pitchFamily="49" charset="0"/>
              </a:endParaRPr>
            </a:p>
          </p:txBody>
        </p:sp>
        <p:sp>
          <p:nvSpPr>
            <p:cNvPr id="24593" name="Line 17"/>
            <p:cNvSpPr>
              <a:spLocks noChangeShapeType="1"/>
            </p:cNvSpPr>
            <p:nvPr/>
          </p:nvSpPr>
          <p:spPr bwMode="auto">
            <a:xfrm>
              <a:off x="1156" y="3112"/>
              <a:ext cx="635" cy="590"/>
            </a:xfrm>
            <a:prstGeom prst="line">
              <a:avLst/>
            </a:prstGeom>
            <a:noFill/>
            <a:ln w="38100">
              <a:solidFill>
                <a:srgbClr val="00CC00"/>
              </a:solidFill>
              <a:round/>
              <a:headEnd/>
              <a:tailEnd/>
            </a:ln>
            <a:effectLst/>
          </p:spPr>
          <p:txBody>
            <a:bodyPr wrap="none"/>
            <a:lstStyle/>
            <a:p>
              <a:endParaRPr lang="zh-CN" altLang="en-US" sz="1800">
                <a:latin typeface="Consolas" pitchFamily="49" charset="0"/>
                <a:ea typeface="仿宋" pitchFamily="49" charset="-122"/>
                <a:cs typeface="Consolas" pitchFamily="49" charset="0"/>
              </a:endParaRPr>
            </a:p>
          </p:txBody>
        </p:sp>
        <p:sp>
          <p:nvSpPr>
            <p:cNvPr id="24594" name="AutoShape 18"/>
            <p:cNvSpPr>
              <a:spLocks/>
            </p:cNvSpPr>
            <p:nvPr/>
          </p:nvSpPr>
          <p:spPr bwMode="auto">
            <a:xfrm>
              <a:off x="809" y="2659"/>
              <a:ext cx="91" cy="431"/>
            </a:xfrm>
            <a:prstGeom prst="leftBrace">
              <a:avLst>
                <a:gd name="adj1" fmla="val 39469"/>
                <a:gd name="adj2" fmla="val 50000"/>
              </a:avLst>
            </a:prstGeom>
            <a:noFill/>
            <a:ln w="38100">
              <a:solidFill>
                <a:srgbClr val="00CC00"/>
              </a:solidFill>
              <a:round/>
              <a:headEnd/>
              <a:tailEnd/>
            </a:ln>
            <a:effectLst/>
          </p:spPr>
          <p:txBody>
            <a:bodyPr wrap="none" anchor="ctr"/>
            <a:lstStyle/>
            <a:p>
              <a:endParaRPr lang="zh-CN" altLang="en-US" sz="1800">
                <a:latin typeface="Consolas" pitchFamily="49" charset="0"/>
                <a:ea typeface="仿宋" pitchFamily="49" charset="-122"/>
                <a:cs typeface="Consolas" pitchFamily="49" charset="0"/>
              </a:endParaRPr>
            </a:p>
          </p:txBody>
        </p:sp>
        <p:sp>
          <p:nvSpPr>
            <p:cNvPr id="24595" name="Text Box 19"/>
            <p:cNvSpPr txBox="1">
              <a:spLocks noChangeArrowheads="1"/>
            </p:cNvSpPr>
            <p:nvPr/>
          </p:nvSpPr>
          <p:spPr bwMode="auto">
            <a:xfrm>
              <a:off x="438" y="2736"/>
              <a:ext cx="454" cy="233"/>
            </a:xfrm>
            <a:prstGeom prst="rect">
              <a:avLst/>
            </a:prstGeom>
            <a:noFill/>
            <a:ln w="38100" algn="ctr">
              <a:noFill/>
              <a:miter lim="800000"/>
              <a:headEnd/>
              <a:tailEnd/>
            </a:ln>
            <a:effectLst/>
          </p:spPr>
          <p:txBody>
            <a:bodyPr>
              <a:spAutoFit/>
            </a:bodyPr>
            <a:lstStyle/>
            <a:p>
              <a:pPr>
                <a:spcBef>
                  <a:spcPct val="50000"/>
                </a:spcBef>
              </a:pPr>
              <a:r>
                <a:rPr lang="en-US" altLang="zh-CN" sz="1800" i="1">
                  <a:latin typeface="Consolas" pitchFamily="49" charset="0"/>
                  <a:ea typeface="仿宋" pitchFamily="49" charset="-122"/>
                  <a:cs typeface="Consolas" pitchFamily="49" charset="0"/>
                </a:rPr>
                <a:t>b</a:t>
              </a:r>
              <a:r>
                <a:rPr lang="zh-CN" altLang="en-US" sz="1800">
                  <a:latin typeface="Consolas" pitchFamily="49" charset="0"/>
                  <a:ea typeface="仿宋" pitchFamily="49" charset="-122"/>
                  <a:cs typeface="Consolas" pitchFamily="49" charset="0"/>
                </a:rPr>
                <a:t>条</a:t>
              </a:r>
            </a:p>
          </p:txBody>
        </p:sp>
        <p:sp>
          <p:nvSpPr>
            <p:cNvPr id="24596" name="Text Box 20"/>
            <p:cNvSpPr txBox="1">
              <a:spLocks noChangeArrowheads="1"/>
            </p:cNvSpPr>
            <p:nvPr/>
          </p:nvSpPr>
          <p:spPr bwMode="auto">
            <a:xfrm>
              <a:off x="1066" y="3475"/>
              <a:ext cx="454" cy="233"/>
            </a:xfrm>
            <a:prstGeom prst="rect">
              <a:avLst/>
            </a:prstGeom>
            <a:noFill/>
            <a:ln w="38100" algn="ctr">
              <a:noFill/>
              <a:miter lim="800000"/>
              <a:headEnd/>
              <a:tailEnd/>
            </a:ln>
            <a:effectLst/>
          </p:spPr>
          <p:txBody>
            <a:bodyPr>
              <a:spAutoFit/>
            </a:bodyPr>
            <a:lstStyle/>
            <a:p>
              <a:pPr>
                <a:spcBef>
                  <a:spcPct val="50000"/>
                </a:spcBef>
              </a:pPr>
              <a:r>
                <a:rPr lang="en-US" altLang="zh-CN" sz="1800">
                  <a:latin typeface="Consolas" pitchFamily="49" charset="0"/>
                  <a:ea typeface="仿宋" pitchFamily="49" charset="-122"/>
                  <a:cs typeface="Consolas" pitchFamily="49" charset="0"/>
                </a:rPr>
                <a:t>0</a:t>
              </a:r>
            </a:p>
          </p:txBody>
        </p:sp>
        <p:sp>
          <p:nvSpPr>
            <p:cNvPr id="24597" name="Text Box 21"/>
            <p:cNvSpPr txBox="1">
              <a:spLocks noChangeArrowheads="1"/>
            </p:cNvSpPr>
            <p:nvPr/>
          </p:nvSpPr>
          <p:spPr bwMode="auto">
            <a:xfrm>
              <a:off x="2064" y="2478"/>
              <a:ext cx="454" cy="233"/>
            </a:xfrm>
            <a:prstGeom prst="rect">
              <a:avLst/>
            </a:prstGeom>
            <a:noFill/>
            <a:ln w="38100" algn="ctr">
              <a:noFill/>
              <a:miter lim="800000"/>
              <a:headEnd/>
              <a:tailEnd/>
            </a:ln>
            <a:effectLst/>
          </p:spPr>
          <p:txBody>
            <a:bodyPr>
              <a:spAutoFit/>
            </a:bodyPr>
            <a:lstStyle/>
            <a:p>
              <a:pPr>
                <a:spcBef>
                  <a:spcPct val="50000"/>
                </a:spcBef>
              </a:pPr>
              <a:r>
                <a:rPr lang="en-US" altLang="zh-CN" sz="1800">
                  <a:latin typeface="Consolas" pitchFamily="49" charset="0"/>
                  <a:ea typeface="仿宋" pitchFamily="49" charset="-122"/>
                  <a:cs typeface="Consolas" pitchFamily="49" charset="0"/>
                </a:rPr>
                <a:t>0</a:t>
              </a:r>
            </a:p>
          </p:txBody>
        </p:sp>
        <p:sp>
          <p:nvSpPr>
            <p:cNvPr id="24598" name="Text Box 22"/>
            <p:cNvSpPr txBox="1">
              <a:spLocks noChangeArrowheads="1"/>
            </p:cNvSpPr>
            <p:nvPr/>
          </p:nvSpPr>
          <p:spPr bwMode="auto">
            <a:xfrm rot="2212194">
              <a:off x="1255" y="3082"/>
              <a:ext cx="454" cy="233"/>
            </a:xfrm>
            <a:prstGeom prst="rect">
              <a:avLst/>
            </a:prstGeom>
            <a:noFill/>
            <a:ln w="38100" algn="ctr">
              <a:noFill/>
              <a:miter lim="800000"/>
              <a:headEnd/>
              <a:tailEnd/>
            </a:ln>
            <a:effectLst/>
          </p:spPr>
          <p:txBody>
            <a:bodyPr>
              <a:spAutoFit/>
            </a:bodyPr>
            <a:lstStyle/>
            <a:p>
              <a:pPr>
                <a:spcBef>
                  <a:spcPct val="50000"/>
                </a:spcBef>
              </a:pPr>
              <a:r>
                <a:rPr lang="en-US" altLang="zh-CN" sz="1800">
                  <a:latin typeface="Consolas" pitchFamily="49" charset="0"/>
                  <a:ea typeface="仿宋" pitchFamily="49" charset="-122"/>
                  <a:cs typeface="Consolas" pitchFamily="49" charset="0"/>
                </a:rPr>
                <a:t>…</a:t>
              </a:r>
            </a:p>
          </p:txBody>
        </p:sp>
        <p:sp>
          <p:nvSpPr>
            <p:cNvPr id="24599" name="Text Box 23"/>
            <p:cNvSpPr txBox="1">
              <a:spLocks noChangeArrowheads="1"/>
            </p:cNvSpPr>
            <p:nvPr/>
          </p:nvSpPr>
          <p:spPr bwMode="auto">
            <a:xfrm rot="2212194">
              <a:off x="1655" y="2705"/>
              <a:ext cx="454" cy="233"/>
            </a:xfrm>
            <a:prstGeom prst="rect">
              <a:avLst/>
            </a:prstGeom>
            <a:noFill/>
            <a:ln w="38100" algn="ctr">
              <a:noFill/>
              <a:miter lim="800000"/>
              <a:headEnd/>
              <a:tailEnd/>
            </a:ln>
            <a:effectLst/>
          </p:spPr>
          <p:txBody>
            <a:bodyPr>
              <a:spAutoFit/>
            </a:bodyPr>
            <a:lstStyle/>
            <a:p>
              <a:pPr>
                <a:spcBef>
                  <a:spcPct val="50000"/>
                </a:spcBef>
              </a:pPr>
              <a:r>
                <a:rPr lang="en-US" altLang="zh-CN" sz="1800">
                  <a:latin typeface="Consolas" pitchFamily="49" charset="0"/>
                  <a:ea typeface="仿宋" pitchFamily="49" charset="-122"/>
                  <a:cs typeface="Consolas" pitchFamily="49" charset="0"/>
                </a:rPr>
                <a:t>…</a:t>
              </a:r>
            </a:p>
          </p:txBody>
        </p:sp>
        <p:sp>
          <p:nvSpPr>
            <p:cNvPr id="24600" name="Text Box 24"/>
            <p:cNvSpPr txBox="1">
              <a:spLocks noChangeArrowheads="1"/>
            </p:cNvSpPr>
            <p:nvPr/>
          </p:nvSpPr>
          <p:spPr bwMode="auto">
            <a:xfrm>
              <a:off x="1348" y="2155"/>
              <a:ext cx="454" cy="233"/>
            </a:xfrm>
            <a:prstGeom prst="rect">
              <a:avLst/>
            </a:prstGeom>
            <a:noFill/>
            <a:ln w="38100" algn="ctr">
              <a:noFill/>
              <a:miter lim="800000"/>
              <a:headEnd/>
              <a:tailEnd/>
            </a:ln>
            <a:effectLst/>
          </p:spPr>
          <p:txBody>
            <a:bodyPr>
              <a:spAutoFit/>
            </a:bodyPr>
            <a:lstStyle/>
            <a:p>
              <a:pPr>
                <a:spcBef>
                  <a:spcPct val="50000"/>
                </a:spcBef>
              </a:pPr>
              <a:r>
                <a:rPr lang="en-US" altLang="zh-CN" sz="1800" i="1">
                  <a:latin typeface="Consolas" pitchFamily="49" charset="0"/>
                  <a:ea typeface="仿宋" pitchFamily="49" charset="-122"/>
                  <a:cs typeface="Consolas" pitchFamily="49" charset="0"/>
                </a:rPr>
                <a:t>b</a:t>
              </a:r>
              <a:r>
                <a:rPr lang="zh-CN" altLang="en-US" sz="1800">
                  <a:latin typeface="Consolas" pitchFamily="49" charset="0"/>
                  <a:ea typeface="仿宋" pitchFamily="49" charset="-122"/>
                  <a:cs typeface="Consolas" pitchFamily="49" charset="0"/>
                </a:rPr>
                <a:t>条</a:t>
              </a:r>
            </a:p>
          </p:txBody>
        </p:sp>
        <p:sp>
          <p:nvSpPr>
            <p:cNvPr id="24601" name="AutoShape 25"/>
            <p:cNvSpPr>
              <a:spLocks/>
            </p:cNvSpPr>
            <p:nvPr/>
          </p:nvSpPr>
          <p:spPr bwMode="auto">
            <a:xfrm rot="5400000">
              <a:off x="1522" y="2217"/>
              <a:ext cx="91" cy="431"/>
            </a:xfrm>
            <a:prstGeom prst="leftBrace">
              <a:avLst>
                <a:gd name="adj1" fmla="val 39469"/>
                <a:gd name="adj2" fmla="val 50000"/>
              </a:avLst>
            </a:prstGeom>
            <a:noFill/>
            <a:ln w="38100">
              <a:solidFill>
                <a:srgbClr val="00CC00"/>
              </a:solidFill>
              <a:round/>
              <a:headEnd/>
              <a:tailEnd/>
            </a:ln>
            <a:effectLst/>
          </p:spPr>
          <p:txBody>
            <a:bodyPr wrap="none" anchor="ctr"/>
            <a:lstStyle/>
            <a:p>
              <a:endParaRPr lang="zh-CN" altLang="en-US" sz="1800">
                <a:latin typeface="Consolas" pitchFamily="49" charset="0"/>
                <a:ea typeface="仿宋" pitchFamily="49" charset="-122"/>
                <a:cs typeface="Consolas" pitchFamily="49" charset="0"/>
              </a:endParaRPr>
            </a:p>
          </p:txBody>
        </p:sp>
      </p:grpSp>
      <p:grpSp>
        <p:nvGrpSpPr>
          <p:cNvPr id="3" name="组合 7"/>
          <p:cNvGrpSpPr/>
          <p:nvPr/>
        </p:nvGrpSpPr>
        <p:grpSpPr>
          <a:xfrm>
            <a:off x="692765" y="428604"/>
            <a:ext cx="807401" cy="785817"/>
            <a:chOff x="535940" y="314960"/>
            <a:chExt cx="1021715" cy="1021715"/>
          </a:xfrm>
        </p:grpSpPr>
        <p:grpSp>
          <p:nvGrpSpPr>
            <p:cNvPr id="4" name="组合 24"/>
            <p:cNvGrpSpPr/>
            <p:nvPr/>
          </p:nvGrpSpPr>
          <p:grpSpPr>
            <a:xfrm>
              <a:off x="535940" y="314960"/>
              <a:ext cx="1021715" cy="1021715"/>
              <a:chOff x="304800" y="673100"/>
              <a:chExt cx="4000500" cy="4000500"/>
            </a:xfrm>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a:endParaRPr lang="zh-CN" altLang="en-US" sz="2400">
                  <a:solidFill>
                    <a:srgbClr val="080808"/>
                  </a:solidFill>
                  <a:latin typeface="Consolas" pitchFamily="49" charset="0"/>
                  <a:ea typeface="微软雅黑" panose="020B0503020204020204" charset="-122"/>
                  <a:cs typeface="Consolas" pitchFamily="49" charset="0"/>
                </a:endParaRPr>
              </a:p>
            </p:txBody>
          </p:sp>
          <p:sp>
            <p:nvSpPr>
              <p:cNvPr id="29" name="椭圆 2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a:endParaRPr lang="zh-CN" altLang="en-US" sz="2400">
                  <a:solidFill>
                    <a:srgbClr val="080808"/>
                  </a:solidFill>
                  <a:latin typeface="Consolas" pitchFamily="49" charset="0"/>
                  <a:ea typeface="微软雅黑" panose="020B0503020204020204" charset="-122"/>
                  <a:cs typeface="Consolas" pitchFamily="49" charset="0"/>
                </a:endParaRPr>
              </a:p>
            </p:txBody>
          </p:sp>
        </p:grpSp>
        <p:sp>
          <p:nvSpPr>
            <p:cNvPr id="27" name="TextBox 13"/>
            <p:cNvSpPr txBox="1"/>
            <p:nvPr/>
          </p:nvSpPr>
          <p:spPr>
            <a:xfrm>
              <a:off x="817777" y="555363"/>
              <a:ext cx="537845" cy="560237"/>
            </a:xfrm>
            <a:prstGeom prst="rect">
              <a:avLst/>
            </a:prstGeom>
            <a:noFill/>
          </p:spPr>
          <p:txBody>
            <a:bodyPr wrap="square" lIns="0" tIns="0" rIns="0" bIns="0" rtlCol="0">
              <a:spAutoFit/>
            </a:bodyPr>
            <a:lstStyle/>
            <a:p>
              <a:pPr algn="ctr"/>
              <a:r>
                <a:rPr lang="en-US" altLang="zh-CN" sz="2800" dirty="0" smtClean="0">
                  <a:solidFill>
                    <a:srgbClr val="C00002"/>
                  </a:solidFill>
                  <a:latin typeface="Consolas" pitchFamily="49" charset="0"/>
                  <a:ea typeface="微软雅黑" panose="020B0503020204020204" charset="-122"/>
                  <a:cs typeface="Consolas" pitchFamily="49" charset="0"/>
                </a:rPr>
                <a:t>3</a:t>
              </a:r>
              <a:endParaRPr lang="en-US" altLang="zh-CN" sz="2800" b="1" dirty="0" smtClean="0">
                <a:solidFill>
                  <a:srgbClr val="C00002"/>
                </a:solidFill>
                <a:latin typeface="Consolas" pitchFamily="49" charset="0"/>
                <a:ea typeface="微软雅黑" panose="020B0503020204020204" charset="-122"/>
                <a:cs typeface="Consolas" pitchFamily="49" charset="0"/>
              </a:endParaRPr>
            </a:p>
          </p:txBody>
        </p:sp>
      </p:grpSp>
      <p:sp>
        <p:nvSpPr>
          <p:cNvPr id="31" name="灯片编号占位符 30"/>
          <p:cNvSpPr>
            <a:spLocks noGrp="1"/>
          </p:cNvSpPr>
          <p:nvPr>
            <p:ph type="sldNum" sz="quarter" idx="12"/>
          </p:nvPr>
        </p:nvSpPr>
        <p:spPr/>
        <p:txBody>
          <a:bodyPr/>
          <a:lstStyle/>
          <a:p>
            <a:fld id="{0B959BAE-FEC3-4F92-8031-993DEB8AE092}" type="slidenum">
              <a:rPr lang="en-US" altLang="zh-CN" smtClean="0"/>
              <a:pPr/>
              <a:t>25</a:t>
            </a:fld>
            <a:r>
              <a:rPr lang="en-US" altLang="zh-CN" smtClean="0"/>
              <a:t>/82</a:t>
            </a:r>
            <a:endParaRPr lang="en-US" altLang="zh-CN"/>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ext Box 3"/>
          <p:cNvSpPr txBox="1">
            <a:spLocks noChangeArrowheads="1"/>
          </p:cNvSpPr>
          <p:nvPr/>
        </p:nvSpPr>
        <p:spPr bwMode="auto">
          <a:xfrm>
            <a:off x="2000232" y="1000108"/>
            <a:ext cx="3527426" cy="840230"/>
          </a:xfrm>
          <a:prstGeom prst="rect">
            <a:avLst/>
          </a:prstGeom>
          <a:noFill/>
          <a:ln w="9525">
            <a:noFill/>
            <a:miter lim="800000"/>
            <a:headEnd/>
            <a:tailEnd/>
          </a:ln>
          <a:effectLst/>
        </p:spPr>
        <p:txBody>
          <a:bodyPr wrap="square">
            <a:spAutoFit/>
          </a:bodyPr>
          <a:lstStyle/>
          <a:p>
            <a:pPr>
              <a:lnSpc>
                <a:spcPct val="110000"/>
              </a:lnSpc>
              <a:spcBef>
                <a:spcPct val="50000"/>
              </a:spcBef>
            </a:pPr>
            <a:r>
              <a:rPr kumimoji="1" lang="en-US" altLang="zh-CN" sz="1800" smtClean="0">
                <a:solidFill>
                  <a:srgbClr val="FF0000"/>
                </a:solidFill>
                <a:latin typeface="Consolas" pitchFamily="49" charset="0"/>
                <a:ea typeface="仿宋" pitchFamily="49" charset="-122"/>
                <a:cs typeface="Consolas" pitchFamily="49" charset="0"/>
              </a:rPr>
              <a:t> </a:t>
            </a:r>
            <a:r>
              <a:rPr kumimoji="1" lang="en-US" altLang="zh-CN" sz="1800" i="1">
                <a:latin typeface="Consolas" pitchFamily="49" charset="0"/>
                <a:ea typeface="仿宋" pitchFamily="49" charset="-122"/>
                <a:cs typeface="Consolas" pitchFamily="49" charset="0"/>
              </a:rPr>
              <a:t>A</a:t>
            </a:r>
            <a:r>
              <a:rPr kumimoji="1" lang="en-US" altLang="zh-CN" sz="1800">
                <a:latin typeface="Consolas" pitchFamily="49" charset="0"/>
                <a:ea typeface="仿宋" pitchFamily="49" charset="-122"/>
                <a:cs typeface="Consolas" pitchFamily="49" charset="0"/>
              </a:rPr>
              <a:t> </a:t>
            </a:r>
            <a:r>
              <a:rPr kumimoji="1" lang="en-US" altLang="zh-CN" sz="1800" smtClean="0">
                <a:latin typeface="Consolas" pitchFamily="49" charset="0"/>
                <a:ea typeface="仿宋" pitchFamily="49" charset="-122"/>
                <a:cs typeface="Consolas" pitchFamily="49" charset="0"/>
              </a:rPr>
              <a:t>         </a:t>
            </a:r>
            <a:r>
              <a:rPr kumimoji="1" lang="en-US" altLang="zh-CN" sz="1800" smtClean="0">
                <a:latin typeface="Consolas" pitchFamily="49" charset="0"/>
                <a:ea typeface="仿宋" pitchFamily="49" charset="-122"/>
                <a:cs typeface="Consolas" pitchFamily="49" charset="0"/>
                <a:sym typeface="Symbol"/>
              </a:rPr>
              <a:t>  </a:t>
            </a:r>
            <a:r>
              <a:rPr kumimoji="1" lang="en-US" altLang="zh-CN" sz="1800" smtClean="0">
                <a:latin typeface="Consolas" pitchFamily="49" charset="0"/>
                <a:ea typeface="仿宋" pitchFamily="49" charset="-122"/>
                <a:cs typeface="Consolas" pitchFamily="49" charset="0"/>
              </a:rPr>
              <a:t>   </a:t>
            </a:r>
            <a:r>
              <a:rPr kumimoji="1" lang="en-US" altLang="zh-CN" sz="1800" i="1" smtClean="0">
                <a:latin typeface="Consolas" pitchFamily="49" charset="0"/>
                <a:ea typeface="仿宋" pitchFamily="49" charset="-122"/>
                <a:cs typeface="Consolas" pitchFamily="49" charset="0"/>
              </a:rPr>
              <a:t>B</a:t>
            </a:r>
            <a:r>
              <a:rPr kumimoji="1" lang="en-US" altLang="zh-CN" sz="1800" smtClean="0">
                <a:latin typeface="Consolas" pitchFamily="49" charset="0"/>
                <a:ea typeface="仿宋" pitchFamily="49" charset="-122"/>
                <a:cs typeface="Consolas" pitchFamily="49" charset="0"/>
              </a:rPr>
              <a:t> </a:t>
            </a:r>
          </a:p>
          <a:p>
            <a:pPr>
              <a:lnSpc>
                <a:spcPct val="110000"/>
              </a:lnSpc>
              <a:spcBef>
                <a:spcPct val="50000"/>
              </a:spcBef>
            </a:pPr>
            <a:r>
              <a:rPr kumimoji="1" lang="en-US" altLang="zh-CN" sz="1800" i="1" smtClean="0">
                <a:latin typeface="Consolas" pitchFamily="49" charset="0"/>
                <a:ea typeface="仿宋" pitchFamily="49" charset="-122"/>
                <a:cs typeface="Consolas" pitchFamily="49" charset="0"/>
              </a:rPr>
              <a:t>a</a:t>
            </a:r>
            <a:r>
              <a:rPr kumimoji="1" lang="en-US" altLang="zh-CN" sz="1800" smtClean="0">
                <a:latin typeface="Consolas" pitchFamily="49" charset="0"/>
                <a:ea typeface="仿宋" pitchFamily="49" charset="-122"/>
                <a:cs typeface="Consolas" pitchFamily="49" charset="0"/>
              </a:rPr>
              <a:t>[</a:t>
            </a:r>
            <a:r>
              <a:rPr kumimoji="1" lang="en-US" altLang="zh-CN" sz="1800" i="1" smtClean="0">
                <a:latin typeface="Consolas" pitchFamily="49" charset="0"/>
                <a:ea typeface="仿宋" pitchFamily="49" charset="-122"/>
                <a:cs typeface="Consolas" pitchFamily="49" charset="0"/>
              </a:rPr>
              <a:t>i</a:t>
            </a:r>
            <a:r>
              <a:rPr kumimoji="1" lang="en-US" altLang="zh-CN" sz="1800" smtClean="0">
                <a:latin typeface="Consolas" pitchFamily="49" charset="0"/>
                <a:ea typeface="仿宋" pitchFamily="49" charset="-122"/>
                <a:cs typeface="Consolas" pitchFamily="49" charset="0"/>
              </a:rPr>
              <a:t>][</a:t>
            </a:r>
            <a:r>
              <a:rPr kumimoji="1" lang="en-US" altLang="zh-CN" sz="1800" i="1" smtClean="0">
                <a:latin typeface="Consolas" pitchFamily="49" charset="0"/>
                <a:ea typeface="仿宋" pitchFamily="49" charset="-122"/>
                <a:cs typeface="Consolas" pitchFamily="49" charset="0"/>
              </a:rPr>
              <a:t>j</a:t>
            </a:r>
            <a:r>
              <a:rPr kumimoji="1" lang="en-US" altLang="zh-CN" sz="1800" smtClean="0">
                <a:latin typeface="Consolas" pitchFamily="49" charset="0"/>
                <a:ea typeface="仿宋" pitchFamily="49" charset="-122"/>
                <a:cs typeface="Consolas" pitchFamily="49" charset="0"/>
              </a:rPr>
              <a:t>]           </a:t>
            </a:r>
            <a:r>
              <a:rPr kumimoji="1" lang="en-US" altLang="zh-CN" sz="1800" i="1" smtClean="0">
                <a:latin typeface="Consolas" pitchFamily="49" charset="0"/>
                <a:ea typeface="仿宋" pitchFamily="49" charset="-122"/>
                <a:cs typeface="Consolas" pitchFamily="49" charset="0"/>
              </a:rPr>
              <a:t>b</a:t>
            </a:r>
            <a:r>
              <a:rPr kumimoji="1" lang="en-US" altLang="zh-CN" sz="1800" smtClean="0">
                <a:latin typeface="Consolas" pitchFamily="49" charset="0"/>
                <a:ea typeface="仿宋" pitchFamily="49" charset="-122"/>
                <a:cs typeface="Consolas" pitchFamily="49" charset="0"/>
              </a:rPr>
              <a:t>[</a:t>
            </a:r>
            <a:r>
              <a:rPr kumimoji="1" lang="en-US" altLang="zh-CN" sz="1800" i="1" smtClean="0">
                <a:latin typeface="Consolas" pitchFamily="49" charset="0"/>
                <a:ea typeface="仿宋" pitchFamily="49" charset="-122"/>
                <a:cs typeface="Consolas" pitchFamily="49" charset="0"/>
              </a:rPr>
              <a:t>k</a:t>
            </a:r>
            <a:r>
              <a:rPr kumimoji="1" lang="en-US" altLang="zh-CN" sz="1800" smtClean="0">
                <a:latin typeface="Consolas" pitchFamily="49" charset="0"/>
                <a:ea typeface="仿宋" pitchFamily="49" charset="-122"/>
                <a:cs typeface="Consolas" pitchFamily="49" charset="0"/>
              </a:rPr>
              <a:t>]</a:t>
            </a:r>
            <a:endParaRPr kumimoji="1" lang="en-US" altLang="zh-CN" sz="1800">
              <a:latin typeface="Consolas" pitchFamily="49" charset="0"/>
              <a:ea typeface="仿宋" pitchFamily="49" charset="-122"/>
              <a:cs typeface="Consolas" pitchFamily="49" charset="0"/>
            </a:endParaRPr>
          </a:p>
        </p:txBody>
      </p:sp>
      <p:sp>
        <p:nvSpPr>
          <p:cNvPr id="4" name="左右箭头 3"/>
          <p:cNvSpPr/>
          <p:nvPr/>
        </p:nvSpPr>
        <p:spPr>
          <a:xfrm>
            <a:off x="3487367" y="1189022"/>
            <a:ext cx="714380" cy="108000"/>
          </a:xfrm>
          <a:prstGeom prst="lef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5" name="左右箭头 4"/>
          <p:cNvSpPr/>
          <p:nvPr/>
        </p:nvSpPr>
        <p:spPr>
          <a:xfrm>
            <a:off x="3500430" y="1667633"/>
            <a:ext cx="714380" cy="108000"/>
          </a:xfrm>
          <a:prstGeom prst="lef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nvGrpSpPr>
          <p:cNvPr id="2" name="组合 48"/>
          <p:cNvGrpSpPr/>
          <p:nvPr/>
        </p:nvGrpSpPr>
        <p:grpSpPr>
          <a:xfrm>
            <a:off x="571472" y="2285992"/>
            <a:ext cx="7450171" cy="2160588"/>
            <a:chOff x="571472" y="2268544"/>
            <a:chExt cx="7450171" cy="2160588"/>
          </a:xfrm>
        </p:grpSpPr>
        <p:sp>
          <p:nvSpPr>
            <p:cNvPr id="26626" name="Text Box 2"/>
            <p:cNvSpPr txBox="1">
              <a:spLocks noChangeArrowheads="1"/>
            </p:cNvSpPr>
            <p:nvPr/>
          </p:nvSpPr>
          <p:spPr bwMode="auto">
            <a:xfrm>
              <a:off x="571472" y="2571744"/>
              <a:ext cx="4030663" cy="1200329"/>
            </a:xfrm>
            <a:prstGeom prst="rect">
              <a:avLst/>
            </a:prstGeom>
            <a:noFill/>
            <a:ln w="9525">
              <a:noFill/>
              <a:miter lim="800000"/>
              <a:headEnd/>
              <a:tailEnd/>
            </a:ln>
            <a:effectLst/>
          </p:spPr>
          <p:txBody>
            <a:bodyPr>
              <a:spAutoFit/>
            </a:bodyPr>
            <a:lstStyle/>
            <a:p>
              <a:pPr algn="l">
                <a:spcBef>
                  <a:spcPct val="50000"/>
                </a:spcBef>
              </a:pPr>
              <a:r>
                <a:rPr kumimoji="1" lang="zh-CN" altLang="en-US" sz="1800">
                  <a:latin typeface="Consolas" pitchFamily="49" charset="0"/>
                  <a:ea typeface="仿宋" pitchFamily="49" charset="-122"/>
                  <a:cs typeface="Consolas" pitchFamily="49" charset="0"/>
                </a:rPr>
                <a:t>当</a:t>
              </a:r>
              <a:r>
                <a:rPr kumimoji="1" lang="en-US" altLang="zh-CN" sz="1800" i="1" smtClean="0">
                  <a:latin typeface="Consolas" pitchFamily="49" charset="0"/>
                  <a:ea typeface="仿宋" pitchFamily="49" charset="-122"/>
                  <a:cs typeface="Consolas" pitchFamily="49" charset="0"/>
                </a:rPr>
                <a:t>b=</a:t>
              </a:r>
              <a:r>
                <a:rPr kumimoji="1" lang="en-US" altLang="zh-CN" sz="1800" smtClean="0">
                  <a:latin typeface="Consolas" pitchFamily="49" charset="0"/>
                  <a:ea typeface="仿宋" pitchFamily="49" charset="-122"/>
                  <a:cs typeface="Consolas" pitchFamily="49" charset="0"/>
                </a:rPr>
                <a:t>1</a:t>
              </a:r>
              <a:r>
                <a:rPr kumimoji="1" lang="zh-CN" altLang="en-US" sz="1800">
                  <a:latin typeface="Consolas" pitchFamily="49" charset="0"/>
                  <a:ea typeface="仿宋" pitchFamily="49" charset="-122"/>
                  <a:cs typeface="Consolas" pitchFamily="49" charset="0"/>
                </a:rPr>
                <a:t>时称为</a:t>
              </a:r>
              <a:r>
                <a:rPr kumimoji="1" lang="zh-CN" altLang="en-US" sz="1800" smtClean="0">
                  <a:latin typeface="Consolas" pitchFamily="49" charset="0"/>
                  <a:ea typeface="仿宋" pitchFamily="49" charset="-122"/>
                  <a:cs typeface="Consolas" pitchFamily="49" charset="0"/>
                </a:rPr>
                <a:t>三对角矩阵</a:t>
              </a:r>
              <a:endParaRPr kumimoji="1" lang="zh-CN" altLang="en-US" sz="1800">
                <a:latin typeface="Consolas" pitchFamily="49" charset="0"/>
                <a:ea typeface="仿宋" pitchFamily="49" charset="-122"/>
                <a:cs typeface="Consolas" pitchFamily="49" charset="0"/>
              </a:endParaRPr>
            </a:p>
            <a:p>
              <a:pPr algn="l">
                <a:spcBef>
                  <a:spcPct val="50000"/>
                </a:spcBef>
              </a:pPr>
              <a:r>
                <a:rPr kumimoji="1" lang="zh-CN" altLang="en-US" sz="1800">
                  <a:latin typeface="Consolas" pitchFamily="49" charset="0"/>
                  <a:ea typeface="仿宋" pitchFamily="49" charset="-122"/>
                  <a:cs typeface="Consolas" pitchFamily="49" charset="0"/>
                </a:rPr>
                <a:t>其压缩地址计算公式如下：</a:t>
              </a:r>
            </a:p>
            <a:p>
              <a:pPr algn="l">
                <a:spcBef>
                  <a:spcPct val="50000"/>
                </a:spcBef>
              </a:pPr>
              <a:r>
                <a:rPr kumimoji="1" lang="zh-CN" altLang="en-US" sz="1800">
                  <a:latin typeface="Consolas" pitchFamily="49" charset="0"/>
                  <a:ea typeface="仿宋" pitchFamily="49" charset="-122"/>
                  <a:cs typeface="Consolas" pitchFamily="49" charset="0"/>
                </a:rPr>
                <a:t>      </a:t>
              </a:r>
              <a:r>
                <a:rPr kumimoji="1" lang="en-US" altLang="zh-CN" sz="1800" i="1" smtClean="0">
                  <a:solidFill>
                    <a:srgbClr val="FF0000"/>
                  </a:solidFill>
                  <a:latin typeface="Consolas" pitchFamily="49" charset="0"/>
                  <a:ea typeface="仿宋" pitchFamily="49" charset="-122"/>
                  <a:cs typeface="Consolas" pitchFamily="49" charset="0"/>
                </a:rPr>
                <a:t>k </a:t>
              </a:r>
              <a:r>
                <a:rPr kumimoji="1" lang="en-US" altLang="zh-CN" sz="1800" smtClean="0">
                  <a:solidFill>
                    <a:srgbClr val="FF0000"/>
                  </a:solidFill>
                  <a:latin typeface="Consolas" pitchFamily="49" charset="0"/>
                  <a:ea typeface="仿宋" pitchFamily="49" charset="-122"/>
                  <a:cs typeface="Consolas" pitchFamily="49" charset="0"/>
                </a:rPr>
                <a:t>= </a:t>
              </a:r>
              <a:r>
                <a:rPr kumimoji="1" lang="en-US" altLang="zh-CN" sz="1800" err="1" smtClean="0">
                  <a:solidFill>
                    <a:srgbClr val="FF0000"/>
                  </a:solidFill>
                  <a:latin typeface="Consolas" pitchFamily="49" charset="0"/>
                  <a:ea typeface="仿宋" pitchFamily="49" charset="-122"/>
                  <a:cs typeface="Consolas" pitchFamily="49" charset="0"/>
                </a:rPr>
                <a:t>2</a:t>
              </a:r>
              <a:r>
                <a:rPr kumimoji="1" lang="en-US" altLang="zh-CN" sz="1800" i="1" err="1" smtClean="0">
                  <a:solidFill>
                    <a:srgbClr val="FF0000"/>
                  </a:solidFill>
                  <a:latin typeface="Consolas" pitchFamily="49" charset="0"/>
                  <a:ea typeface="仿宋" pitchFamily="49" charset="-122"/>
                  <a:cs typeface="Consolas" pitchFamily="49" charset="0"/>
                </a:rPr>
                <a:t>i</a:t>
              </a:r>
              <a:r>
                <a:rPr kumimoji="1" lang="en-US" altLang="zh-CN" sz="1800" i="1" smtClean="0">
                  <a:solidFill>
                    <a:srgbClr val="FF0000"/>
                  </a:solidFill>
                  <a:latin typeface="Consolas" pitchFamily="49" charset="0"/>
                  <a:ea typeface="仿宋" pitchFamily="49" charset="-122"/>
                  <a:cs typeface="Consolas" pitchFamily="49" charset="0"/>
                </a:rPr>
                <a:t> </a:t>
              </a:r>
              <a:r>
                <a:rPr kumimoji="1" lang="en-US" altLang="zh-CN" sz="1800" smtClean="0">
                  <a:solidFill>
                    <a:srgbClr val="FF0000"/>
                  </a:solidFill>
                  <a:latin typeface="Consolas" pitchFamily="49" charset="0"/>
                  <a:ea typeface="仿宋" pitchFamily="49" charset="-122"/>
                  <a:cs typeface="Consolas" pitchFamily="49" charset="0"/>
                </a:rPr>
                <a:t>+ </a:t>
              </a:r>
              <a:r>
                <a:rPr kumimoji="1" lang="en-US" altLang="zh-CN" sz="1800" i="1" smtClean="0">
                  <a:solidFill>
                    <a:srgbClr val="FF0000"/>
                  </a:solidFill>
                  <a:latin typeface="Consolas" pitchFamily="49" charset="0"/>
                  <a:ea typeface="仿宋" pitchFamily="49" charset="-122"/>
                  <a:cs typeface="Consolas" pitchFamily="49" charset="0"/>
                </a:rPr>
                <a:t>j</a:t>
              </a:r>
              <a:r>
                <a:rPr kumimoji="1" lang="en-US" altLang="zh-CN" sz="1800" smtClean="0">
                  <a:solidFill>
                    <a:srgbClr val="FF0000"/>
                  </a:solidFill>
                  <a:latin typeface="Consolas" pitchFamily="49" charset="0"/>
                  <a:ea typeface="仿宋" pitchFamily="49" charset="-122"/>
                  <a:cs typeface="Consolas" pitchFamily="49" charset="0"/>
                </a:rPr>
                <a:t> </a:t>
              </a:r>
              <a:endParaRPr kumimoji="1" lang="en-US" altLang="zh-CN" sz="1800">
                <a:solidFill>
                  <a:srgbClr val="FF0000"/>
                </a:solidFill>
                <a:latin typeface="Consolas" pitchFamily="49" charset="0"/>
                <a:ea typeface="仿宋" pitchFamily="49" charset="-122"/>
                <a:cs typeface="Consolas" pitchFamily="49" charset="0"/>
              </a:endParaRPr>
            </a:p>
          </p:txBody>
        </p:sp>
        <p:grpSp>
          <p:nvGrpSpPr>
            <p:cNvPr id="3" name="组合 46"/>
            <p:cNvGrpSpPr/>
            <p:nvPr/>
          </p:nvGrpSpPr>
          <p:grpSpPr>
            <a:xfrm>
              <a:off x="5429256" y="2268544"/>
              <a:ext cx="2592387" cy="2160588"/>
              <a:chOff x="6286505" y="2197107"/>
              <a:chExt cx="2592387" cy="2160588"/>
            </a:xfrm>
          </p:grpSpPr>
          <p:sp>
            <p:nvSpPr>
              <p:cNvPr id="28" name="Line 7"/>
              <p:cNvSpPr>
                <a:spLocks noChangeShapeType="1"/>
              </p:cNvSpPr>
              <p:nvPr/>
            </p:nvSpPr>
            <p:spPr bwMode="auto">
              <a:xfrm>
                <a:off x="6286505" y="2197107"/>
                <a:ext cx="0" cy="2160588"/>
              </a:xfrm>
              <a:prstGeom prst="line">
                <a:avLst/>
              </a:prstGeom>
              <a:noFill/>
              <a:ln w="38100">
                <a:solidFill>
                  <a:srgbClr val="9900FF"/>
                </a:solidFill>
                <a:round/>
                <a:headEnd/>
                <a:tailEnd/>
              </a:ln>
              <a:effectLst/>
            </p:spPr>
            <p:txBody>
              <a:bodyPr wrap="none"/>
              <a:lstStyle/>
              <a:p>
                <a:endParaRPr lang="zh-CN" altLang="en-US">
                  <a:latin typeface="Consolas" pitchFamily="49" charset="0"/>
                  <a:cs typeface="Consolas" pitchFamily="49" charset="0"/>
                </a:endParaRPr>
              </a:p>
            </p:txBody>
          </p:sp>
          <p:sp>
            <p:nvSpPr>
              <p:cNvPr id="29" name="Line 8"/>
              <p:cNvSpPr>
                <a:spLocks noChangeShapeType="1"/>
              </p:cNvSpPr>
              <p:nvPr/>
            </p:nvSpPr>
            <p:spPr bwMode="auto">
              <a:xfrm>
                <a:off x="6286505" y="2197107"/>
                <a:ext cx="215900" cy="0"/>
              </a:xfrm>
              <a:prstGeom prst="line">
                <a:avLst/>
              </a:prstGeom>
              <a:noFill/>
              <a:ln w="38100">
                <a:solidFill>
                  <a:srgbClr val="9900FF"/>
                </a:solidFill>
                <a:round/>
                <a:headEnd/>
                <a:tailEnd/>
              </a:ln>
              <a:effectLst/>
            </p:spPr>
            <p:txBody>
              <a:bodyPr wrap="none"/>
              <a:lstStyle/>
              <a:p>
                <a:endParaRPr lang="zh-CN" altLang="en-US">
                  <a:latin typeface="Consolas" pitchFamily="49" charset="0"/>
                  <a:cs typeface="Consolas" pitchFamily="49" charset="0"/>
                </a:endParaRPr>
              </a:p>
            </p:txBody>
          </p:sp>
          <p:sp>
            <p:nvSpPr>
              <p:cNvPr id="30" name="Line 9"/>
              <p:cNvSpPr>
                <a:spLocks noChangeShapeType="1"/>
              </p:cNvSpPr>
              <p:nvPr/>
            </p:nvSpPr>
            <p:spPr bwMode="auto">
              <a:xfrm>
                <a:off x="6286505" y="4357694"/>
                <a:ext cx="215900" cy="0"/>
              </a:xfrm>
              <a:prstGeom prst="line">
                <a:avLst/>
              </a:prstGeom>
              <a:noFill/>
              <a:ln w="38100">
                <a:solidFill>
                  <a:srgbClr val="9900FF"/>
                </a:solidFill>
                <a:round/>
                <a:headEnd/>
                <a:tailEnd/>
              </a:ln>
              <a:effectLst/>
            </p:spPr>
            <p:txBody>
              <a:bodyPr wrap="none"/>
              <a:lstStyle/>
              <a:p>
                <a:endParaRPr lang="zh-CN" altLang="en-US">
                  <a:latin typeface="Consolas" pitchFamily="49" charset="0"/>
                  <a:cs typeface="Consolas" pitchFamily="49" charset="0"/>
                </a:endParaRPr>
              </a:p>
            </p:txBody>
          </p:sp>
          <p:sp>
            <p:nvSpPr>
              <p:cNvPr id="31" name="Line 10"/>
              <p:cNvSpPr>
                <a:spLocks noChangeShapeType="1"/>
              </p:cNvSpPr>
              <p:nvPr/>
            </p:nvSpPr>
            <p:spPr bwMode="auto">
              <a:xfrm>
                <a:off x="8870955" y="2197107"/>
                <a:ext cx="0" cy="2160588"/>
              </a:xfrm>
              <a:prstGeom prst="line">
                <a:avLst/>
              </a:prstGeom>
              <a:noFill/>
              <a:ln w="38100">
                <a:solidFill>
                  <a:srgbClr val="9900FF"/>
                </a:solidFill>
                <a:round/>
                <a:headEnd/>
                <a:tailEnd/>
              </a:ln>
              <a:effectLst/>
            </p:spPr>
            <p:txBody>
              <a:bodyPr wrap="none"/>
              <a:lstStyle/>
              <a:p>
                <a:endParaRPr lang="zh-CN" altLang="en-US">
                  <a:latin typeface="Consolas" pitchFamily="49" charset="0"/>
                  <a:cs typeface="Consolas" pitchFamily="49" charset="0"/>
                </a:endParaRPr>
              </a:p>
            </p:txBody>
          </p:sp>
          <p:sp>
            <p:nvSpPr>
              <p:cNvPr id="32" name="Line 11"/>
              <p:cNvSpPr>
                <a:spLocks noChangeShapeType="1"/>
              </p:cNvSpPr>
              <p:nvPr/>
            </p:nvSpPr>
            <p:spPr bwMode="auto">
              <a:xfrm>
                <a:off x="8662992" y="2197107"/>
                <a:ext cx="215900" cy="0"/>
              </a:xfrm>
              <a:prstGeom prst="line">
                <a:avLst/>
              </a:prstGeom>
              <a:noFill/>
              <a:ln w="38100">
                <a:solidFill>
                  <a:srgbClr val="9900FF"/>
                </a:solidFill>
                <a:round/>
                <a:headEnd/>
                <a:tailEnd/>
              </a:ln>
              <a:effectLst/>
            </p:spPr>
            <p:txBody>
              <a:bodyPr wrap="none"/>
              <a:lstStyle/>
              <a:p>
                <a:endParaRPr lang="zh-CN" altLang="en-US">
                  <a:latin typeface="Consolas" pitchFamily="49" charset="0"/>
                  <a:cs typeface="Consolas" pitchFamily="49" charset="0"/>
                </a:endParaRPr>
              </a:p>
            </p:txBody>
          </p:sp>
          <p:sp>
            <p:nvSpPr>
              <p:cNvPr id="33" name="Line 12"/>
              <p:cNvSpPr>
                <a:spLocks noChangeShapeType="1"/>
              </p:cNvSpPr>
              <p:nvPr/>
            </p:nvSpPr>
            <p:spPr bwMode="auto">
              <a:xfrm>
                <a:off x="8662992" y="4357694"/>
                <a:ext cx="215900" cy="0"/>
              </a:xfrm>
              <a:prstGeom prst="line">
                <a:avLst/>
              </a:prstGeom>
              <a:noFill/>
              <a:ln w="38100">
                <a:solidFill>
                  <a:srgbClr val="9900FF"/>
                </a:solidFill>
                <a:round/>
                <a:headEnd/>
                <a:tailEnd/>
              </a:ln>
              <a:effectLst/>
            </p:spPr>
            <p:txBody>
              <a:bodyPr wrap="none"/>
              <a:lstStyle/>
              <a:p>
                <a:endParaRPr lang="zh-CN" altLang="en-US">
                  <a:latin typeface="Consolas" pitchFamily="49" charset="0"/>
                  <a:cs typeface="Consolas" pitchFamily="49" charset="0"/>
                </a:endParaRPr>
              </a:p>
            </p:txBody>
          </p:sp>
          <p:sp>
            <p:nvSpPr>
              <p:cNvPr id="34" name="Line 13"/>
              <p:cNvSpPr>
                <a:spLocks noChangeShapeType="1"/>
              </p:cNvSpPr>
              <p:nvPr/>
            </p:nvSpPr>
            <p:spPr bwMode="auto">
              <a:xfrm>
                <a:off x="6477005" y="2316169"/>
                <a:ext cx="2232025" cy="1944688"/>
              </a:xfrm>
              <a:prstGeom prst="line">
                <a:avLst/>
              </a:prstGeom>
              <a:noFill/>
              <a:ln w="38100">
                <a:solidFill>
                  <a:srgbClr val="00CC00"/>
                </a:solidFill>
                <a:round/>
                <a:headEnd/>
                <a:tailEnd/>
              </a:ln>
              <a:effectLst/>
            </p:spPr>
            <p:txBody>
              <a:bodyPr wrap="none"/>
              <a:lstStyle/>
              <a:p>
                <a:endParaRPr lang="zh-CN" altLang="en-US">
                  <a:latin typeface="Consolas" pitchFamily="49" charset="0"/>
                  <a:cs typeface="Consolas" pitchFamily="49" charset="0"/>
                </a:endParaRPr>
              </a:p>
            </p:txBody>
          </p:sp>
          <p:sp>
            <p:nvSpPr>
              <p:cNvPr id="35" name="Line 14"/>
              <p:cNvSpPr>
                <a:spLocks noChangeShapeType="1"/>
              </p:cNvSpPr>
              <p:nvPr/>
            </p:nvSpPr>
            <p:spPr bwMode="auto">
              <a:xfrm>
                <a:off x="6900867" y="2316169"/>
                <a:ext cx="1727200" cy="1511300"/>
              </a:xfrm>
              <a:prstGeom prst="line">
                <a:avLst/>
              </a:prstGeom>
              <a:noFill/>
              <a:ln w="38100">
                <a:solidFill>
                  <a:srgbClr val="00CC00"/>
                </a:solidFill>
                <a:round/>
                <a:headEnd/>
                <a:tailEnd/>
              </a:ln>
              <a:effectLst/>
            </p:spPr>
            <p:txBody>
              <a:bodyPr wrap="none"/>
              <a:lstStyle/>
              <a:p>
                <a:endParaRPr lang="zh-CN" altLang="en-US">
                  <a:latin typeface="Consolas" pitchFamily="49" charset="0"/>
                  <a:cs typeface="Consolas" pitchFamily="49" charset="0"/>
                </a:endParaRPr>
              </a:p>
            </p:txBody>
          </p:sp>
          <p:sp>
            <p:nvSpPr>
              <p:cNvPr id="37" name="Line 16"/>
              <p:cNvSpPr>
                <a:spLocks noChangeShapeType="1"/>
              </p:cNvSpPr>
              <p:nvPr/>
            </p:nvSpPr>
            <p:spPr bwMode="auto">
              <a:xfrm>
                <a:off x="6573842" y="2724157"/>
                <a:ext cx="1727200" cy="1511300"/>
              </a:xfrm>
              <a:prstGeom prst="line">
                <a:avLst/>
              </a:prstGeom>
              <a:noFill/>
              <a:ln w="38100">
                <a:solidFill>
                  <a:srgbClr val="00CC00"/>
                </a:solidFill>
                <a:round/>
                <a:headEnd/>
                <a:tailEnd/>
              </a:ln>
              <a:effectLst/>
            </p:spPr>
            <p:txBody>
              <a:bodyPr wrap="none"/>
              <a:lstStyle/>
              <a:p>
                <a:endParaRPr lang="zh-CN" altLang="en-US">
                  <a:latin typeface="Consolas" pitchFamily="49" charset="0"/>
                  <a:cs typeface="Consolas" pitchFamily="49" charset="0"/>
                </a:endParaRPr>
              </a:p>
            </p:txBody>
          </p:sp>
          <p:sp>
            <p:nvSpPr>
              <p:cNvPr id="41" name="Text Box 20"/>
              <p:cNvSpPr txBox="1">
                <a:spLocks noChangeArrowheads="1"/>
              </p:cNvSpPr>
              <p:nvPr/>
            </p:nvSpPr>
            <p:spPr bwMode="auto">
              <a:xfrm>
                <a:off x="6715140" y="3643314"/>
                <a:ext cx="720725" cy="396875"/>
              </a:xfrm>
              <a:prstGeom prst="rect">
                <a:avLst/>
              </a:prstGeom>
              <a:noFill/>
              <a:ln w="38100" algn="ctr">
                <a:noFill/>
                <a:miter lim="800000"/>
                <a:headEnd/>
                <a:tailEnd/>
              </a:ln>
              <a:effectLst/>
            </p:spPr>
            <p:txBody>
              <a:bodyPr>
                <a:spAutoFit/>
              </a:bodyPr>
              <a:lstStyle/>
              <a:p>
                <a:pPr>
                  <a:spcBef>
                    <a:spcPct val="50000"/>
                  </a:spcBef>
                </a:pPr>
                <a:r>
                  <a:rPr lang="en-US" altLang="zh-CN" sz="2000">
                    <a:latin typeface="Consolas" pitchFamily="49" charset="0"/>
                    <a:cs typeface="Consolas" pitchFamily="49" charset="0"/>
                  </a:rPr>
                  <a:t>0</a:t>
                </a:r>
              </a:p>
            </p:txBody>
          </p:sp>
          <p:sp>
            <p:nvSpPr>
              <p:cNvPr id="42" name="Text Box 21"/>
              <p:cNvSpPr txBox="1">
                <a:spLocks noChangeArrowheads="1"/>
              </p:cNvSpPr>
              <p:nvPr/>
            </p:nvSpPr>
            <p:spPr bwMode="auto">
              <a:xfrm>
                <a:off x="7858148" y="2571744"/>
                <a:ext cx="720725" cy="396875"/>
              </a:xfrm>
              <a:prstGeom prst="rect">
                <a:avLst/>
              </a:prstGeom>
              <a:noFill/>
              <a:ln w="38100" algn="ctr">
                <a:noFill/>
                <a:miter lim="800000"/>
                <a:headEnd/>
                <a:tailEnd/>
              </a:ln>
              <a:effectLst/>
            </p:spPr>
            <p:txBody>
              <a:bodyPr>
                <a:spAutoFit/>
              </a:bodyPr>
              <a:lstStyle/>
              <a:p>
                <a:pPr>
                  <a:spcBef>
                    <a:spcPct val="50000"/>
                  </a:spcBef>
                </a:pPr>
                <a:r>
                  <a:rPr lang="en-US" altLang="zh-CN" sz="2000">
                    <a:latin typeface="Consolas" pitchFamily="49" charset="0"/>
                    <a:cs typeface="Consolas" pitchFamily="49" charset="0"/>
                  </a:rPr>
                  <a:t>0</a:t>
                </a:r>
              </a:p>
            </p:txBody>
          </p:sp>
        </p:grpSp>
        <p:sp>
          <p:nvSpPr>
            <p:cNvPr id="48" name="右箭头 47"/>
            <p:cNvSpPr/>
            <p:nvPr/>
          </p:nvSpPr>
          <p:spPr>
            <a:xfrm>
              <a:off x="4000496" y="3054362"/>
              <a:ext cx="1071570" cy="214314"/>
            </a:xfrm>
            <a:prstGeom prst="rightArrow">
              <a:avLst/>
            </a:prstGeom>
            <a:ln>
              <a:tailEnd type="none"/>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sp>
        <p:nvSpPr>
          <p:cNvPr id="50" name="TextBox 49"/>
          <p:cNvSpPr txBox="1"/>
          <p:nvPr/>
        </p:nvSpPr>
        <p:spPr>
          <a:xfrm>
            <a:off x="2071670" y="599998"/>
            <a:ext cx="1357322" cy="369332"/>
          </a:xfrm>
          <a:prstGeom prst="rect">
            <a:avLst/>
          </a:prstGeom>
          <a:noFill/>
        </p:spPr>
        <p:txBody>
          <a:bodyPr wrap="square" rtlCol="0">
            <a:spAutoFit/>
          </a:bodyPr>
          <a:lstStyle/>
          <a:p>
            <a:pPr algn="l"/>
            <a:r>
              <a:rPr kumimoji="1" lang="zh-CN" altLang="en-US" sz="1800" smtClean="0">
                <a:solidFill>
                  <a:srgbClr val="C00000"/>
                </a:solidFill>
                <a:latin typeface="Consolas" pitchFamily="49" charset="0"/>
                <a:ea typeface="仿宋" pitchFamily="49" charset="-122"/>
                <a:cs typeface="Consolas" pitchFamily="49" charset="0"/>
              </a:rPr>
              <a:t>对角矩阵</a:t>
            </a:r>
            <a:endParaRPr lang="zh-CN" altLang="en-US" sz="1800">
              <a:solidFill>
                <a:srgbClr val="C00000"/>
              </a:solidFill>
              <a:latin typeface="Consolas" pitchFamily="49" charset="0"/>
              <a:ea typeface="仿宋" pitchFamily="49" charset="-122"/>
              <a:cs typeface="Consolas" pitchFamily="49" charset="0"/>
            </a:endParaRPr>
          </a:p>
        </p:txBody>
      </p:sp>
      <p:sp>
        <p:nvSpPr>
          <p:cNvPr id="51" name="TextBox 50"/>
          <p:cNvSpPr txBox="1"/>
          <p:nvPr/>
        </p:nvSpPr>
        <p:spPr>
          <a:xfrm>
            <a:off x="4143372" y="599998"/>
            <a:ext cx="1285884" cy="369332"/>
          </a:xfrm>
          <a:prstGeom prst="rect">
            <a:avLst/>
          </a:prstGeom>
          <a:noFill/>
        </p:spPr>
        <p:txBody>
          <a:bodyPr wrap="square" rtlCol="0">
            <a:spAutoFit/>
          </a:bodyPr>
          <a:lstStyle/>
          <a:p>
            <a:pPr algn="l"/>
            <a:r>
              <a:rPr kumimoji="1" lang="zh-CN" altLang="en-US" sz="1800" smtClean="0">
                <a:solidFill>
                  <a:srgbClr val="C00000"/>
                </a:solidFill>
                <a:latin typeface="Consolas" pitchFamily="49" charset="0"/>
                <a:ea typeface="仿宋" pitchFamily="49" charset="-122"/>
                <a:cs typeface="Consolas" pitchFamily="49" charset="0"/>
              </a:rPr>
              <a:t>压缩存储</a:t>
            </a:r>
            <a:endParaRPr lang="zh-CN" altLang="en-US" sz="1800">
              <a:solidFill>
                <a:srgbClr val="C00000"/>
              </a:solidFill>
              <a:latin typeface="Consolas" pitchFamily="49" charset="0"/>
              <a:ea typeface="仿宋" pitchFamily="49" charset="-122"/>
              <a:cs typeface="Consolas" pitchFamily="49" charset="0"/>
            </a:endParaRPr>
          </a:p>
        </p:txBody>
      </p:sp>
      <p:sp>
        <p:nvSpPr>
          <p:cNvPr id="24" name="灯片编号占位符 23"/>
          <p:cNvSpPr>
            <a:spLocks noGrp="1"/>
          </p:cNvSpPr>
          <p:nvPr>
            <p:ph type="sldNum" sz="quarter" idx="12"/>
          </p:nvPr>
        </p:nvSpPr>
        <p:spPr/>
        <p:txBody>
          <a:bodyPr/>
          <a:lstStyle/>
          <a:p>
            <a:fld id="{0B959BAE-FEC3-4F92-8031-993DEB8AE092}" type="slidenum">
              <a:rPr lang="en-US" altLang="zh-CN" smtClean="0"/>
              <a:pPr/>
              <a:t>26</a:t>
            </a:fld>
            <a:r>
              <a:rPr lang="en-US" altLang="zh-CN" smtClean="0"/>
              <a:t>/82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Text Box 3"/>
          <p:cNvSpPr txBox="1">
            <a:spLocks noChangeArrowheads="1"/>
          </p:cNvSpPr>
          <p:nvPr/>
        </p:nvSpPr>
        <p:spPr bwMode="auto">
          <a:xfrm>
            <a:off x="571472" y="2274644"/>
            <a:ext cx="8143932" cy="1785104"/>
          </a:xfrm>
          <a:prstGeom prst="rect">
            <a:avLst/>
          </a:prstGeom>
          <a:noFill/>
          <a:ln w="9525">
            <a:noFill/>
            <a:miter lim="800000"/>
            <a:headEnd/>
            <a:tailEnd/>
          </a:ln>
          <a:effectLst/>
        </p:spPr>
        <p:txBody>
          <a:bodyPr wrap="square">
            <a:spAutoFit/>
          </a:bodyPr>
          <a:lstStyle/>
          <a:p>
            <a:pPr algn="just">
              <a:lnSpc>
                <a:spcPts val="3000"/>
              </a:lnSpc>
              <a:spcBef>
                <a:spcPct val="50000"/>
              </a:spcBef>
            </a:pPr>
            <a:r>
              <a:rPr kumimoji="1" lang="zh-CN" altLang="en-US" sz="1800" dirty="0">
                <a:latin typeface="Consolas" pitchFamily="49" charset="0"/>
                <a:ea typeface="楷体" pitchFamily="49" charset="-122"/>
                <a:cs typeface="Consolas" pitchFamily="49" charset="0"/>
              </a:rPr>
              <a:t>　　一个阶数较大的矩阵中的非零元素个数</a:t>
            </a:r>
            <a:r>
              <a:rPr kumimoji="1" lang="en-US" altLang="zh-CN" sz="1800" dirty="0">
                <a:latin typeface="Consolas" pitchFamily="49" charset="0"/>
                <a:ea typeface="楷体" pitchFamily="49" charset="-122"/>
                <a:cs typeface="Consolas" pitchFamily="49" charset="0"/>
              </a:rPr>
              <a:t>s</a:t>
            </a:r>
            <a:r>
              <a:rPr kumimoji="1" lang="zh-CN" altLang="en-US" sz="1800" dirty="0">
                <a:latin typeface="Consolas" pitchFamily="49" charset="0"/>
                <a:ea typeface="楷体" pitchFamily="49" charset="-122"/>
                <a:cs typeface="Consolas" pitchFamily="49" charset="0"/>
              </a:rPr>
              <a:t>相对于矩阵元素的总个数</a:t>
            </a:r>
            <a:r>
              <a:rPr kumimoji="1" lang="en-US" altLang="zh-CN" sz="1800" dirty="0">
                <a:latin typeface="Consolas" pitchFamily="49" charset="0"/>
                <a:ea typeface="楷体" pitchFamily="49" charset="-122"/>
                <a:cs typeface="Consolas" pitchFamily="49" charset="0"/>
              </a:rPr>
              <a:t>t</a:t>
            </a:r>
            <a:r>
              <a:rPr kumimoji="1" lang="zh-CN" altLang="en-US" sz="1800" dirty="0">
                <a:latin typeface="Consolas" pitchFamily="49" charset="0"/>
                <a:ea typeface="楷体" pitchFamily="49" charset="-122"/>
                <a:cs typeface="Consolas" pitchFamily="49" charset="0"/>
              </a:rPr>
              <a:t>十分小时，即</a:t>
            </a:r>
            <a:r>
              <a:rPr kumimoji="1" lang="en-US" altLang="zh-CN" sz="1800" dirty="0">
                <a:latin typeface="Consolas" pitchFamily="49" charset="0"/>
                <a:ea typeface="楷体" pitchFamily="49" charset="-122"/>
                <a:cs typeface="Consolas" pitchFamily="49" charset="0"/>
              </a:rPr>
              <a:t>s&lt;&lt;t</a:t>
            </a:r>
            <a:r>
              <a:rPr kumimoji="1" lang="zh-CN" altLang="en-US" sz="1800" dirty="0" smtClean="0">
                <a:latin typeface="Consolas" pitchFamily="49" charset="0"/>
                <a:ea typeface="楷体" pitchFamily="49" charset="-122"/>
                <a:cs typeface="Consolas" pitchFamily="49" charset="0"/>
              </a:rPr>
              <a:t>时，称</a:t>
            </a:r>
            <a:r>
              <a:rPr kumimoji="1" lang="zh-CN" altLang="en-US" sz="1800" dirty="0">
                <a:latin typeface="Consolas" pitchFamily="49" charset="0"/>
                <a:ea typeface="楷体" pitchFamily="49" charset="-122"/>
                <a:cs typeface="Consolas" pitchFamily="49" charset="0"/>
              </a:rPr>
              <a:t>该矩阵为</a:t>
            </a:r>
            <a:r>
              <a:rPr kumimoji="1" lang="zh-CN" altLang="en-US" sz="1800" dirty="0">
                <a:solidFill>
                  <a:srgbClr val="FF0000"/>
                </a:solidFill>
                <a:latin typeface="方正启体简体" pitchFamily="65" charset="-122"/>
                <a:ea typeface="方正启体简体" pitchFamily="65" charset="-122"/>
                <a:cs typeface="Consolas" pitchFamily="49" charset="0"/>
              </a:rPr>
              <a:t>稀疏矩阵</a:t>
            </a:r>
            <a:r>
              <a:rPr kumimoji="1" lang="zh-CN" altLang="en-US" sz="1800" dirty="0" smtClean="0">
                <a:latin typeface="Consolas" pitchFamily="49" charset="0"/>
                <a:ea typeface="楷体" pitchFamily="49" charset="-122"/>
                <a:cs typeface="Consolas" pitchFamily="49" charset="0"/>
              </a:rPr>
              <a:t>。</a:t>
            </a:r>
            <a:endParaRPr kumimoji="1" lang="en-US" altLang="zh-CN" sz="1800" dirty="0" smtClean="0">
              <a:latin typeface="Consolas" pitchFamily="49" charset="0"/>
              <a:ea typeface="楷体" pitchFamily="49" charset="-122"/>
              <a:cs typeface="Consolas" pitchFamily="49" charset="0"/>
            </a:endParaRPr>
          </a:p>
          <a:p>
            <a:pPr algn="just">
              <a:lnSpc>
                <a:spcPts val="3000"/>
              </a:lnSpc>
              <a:spcBef>
                <a:spcPct val="50000"/>
              </a:spcBef>
            </a:pPr>
            <a:r>
              <a:rPr kumimoji="1" lang="en-US" altLang="zh-CN" sz="1800" smtClean="0">
                <a:latin typeface="Consolas" pitchFamily="49" charset="0"/>
                <a:ea typeface="楷体" pitchFamily="49" charset="-122"/>
                <a:cs typeface="Consolas" pitchFamily="49" charset="0"/>
              </a:rPr>
              <a:t>    </a:t>
            </a:r>
            <a:r>
              <a:rPr kumimoji="1" lang="zh-CN" altLang="en-US" sz="1800" smtClean="0">
                <a:latin typeface="Consolas" pitchFamily="49" charset="0"/>
                <a:ea typeface="楷体" pitchFamily="49" charset="-122"/>
                <a:cs typeface="Consolas" pitchFamily="49" charset="0"/>
              </a:rPr>
              <a:t>例如</a:t>
            </a:r>
            <a:r>
              <a:rPr kumimoji="1" lang="zh-CN" altLang="en-US" sz="1800" dirty="0">
                <a:latin typeface="Consolas" pitchFamily="49" charset="0"/>
                <a:ea typeface="楷体" pitchFamily="49" charset="-122"/>
                <a:cs typeface="Consolas" pitchFamily="49" charset="0"/>
              </a:rPr>
              <a:t>一个</a:t>
            </a:r>
            <a:r>
              <a:rPr kumimoji="1" lang="en-US" altLang="zh-CN" sz="1800" dirty="0">
                <a:latin typeface="Consolas" pitchFamily="49" charset="0"/>
                <a:ea typeface="楷体" pitchFamily="49" charset="-122"/>
                <a:cs typeface="Consolas" pitchFamily="49" charset="0"/>
              </a:rPr>
              <a:t>100×100</a:t>
            </a:r>
            <a:r>
              <a:rPr kumimoji="1" lang="zh-CN" altLang="en-US" sz="1800" dirty="0">
                <a:latin typeface="Consolas" pitchFamily="49" charset="0"/>
                <a:ea typeface="楷体" pitchFamily="49" charset="-122"/>
                <a:cs typeface="Consolas" pitchFamily="49" charset="0"/>
              </a:rPr>
              <a:t>的矩阵，若其中只有</a:t>
            </a:r>
            <a:r>
              <a:rPr kumimoji="1" lang="en-US" altLang="zh-CN" sz="1800" dirty="0">
                <a:latin typeface="Consolas" pitchFamily="49" charset="0"/>
                <a:ea typeface="楷体" pitchFamily="49" charset="-122"/>
                <a:cs typeface="Consolas" pitchFamily="49" charset="0"/>
              </a:rPr>
              <a:t>100</a:t>
            </a:r>
            <a:r>
              <a:rPr kumimoji="1" lang="zh-CN" altLang="en-US" sz="1800" dirty="0">
                <a:latin typeface="Consolas" pitchFamily="49" charset="0"/>
                <a:ea typeface="楷体" pitchFamily="49" charset="-122"/>
                <a:cs typeface="Consolas" pitchFamily="49" charset="0"/>
              </a:rPr>
              <a:t>个非零元素，就可称其为稀疏矩阵。</a:t>
            </a:r>
            <a:endParaRPr lang="zh-CN" altLang="en-US" sz="1800" dirty="0">
              <a:latin typeface="Consolas" pitchFamily="49" charset="0"/>
              <a:ea typeface="楷体" pitchFamily="49" charset="-122"/>
              <a:cs typeface="Consolas" pitchFamily="49" charset="0"/>
            </a:endParaRPr>
          </a:p>
        </p:txBody>
      </p:sp>
      <p:sp>
        <p:nvSpPr>
          <p:cNvPr id="29700" name="Text Box 4"/>
          <p:cNvSpPr txBox="1">
            <a:spLocks noChangeArrowheads="1"/>
          </p:cNvSpPr>
          <p:nvPr/>
        </p:nvSpPr>
        <p:spPr bwMode="auto">
          <a:xfrm>
            <a:off x="500034" y="1488826"/>
            <a:ext cx="2357454" cy="400110"/>
          </a:xfrm>
          <a:prstGeom prst="rect">
            <a:avLst/>
          </a:prstGeom>
          <a:solidFill>
            <a:srgbClr val="9900FF"/>
          </a:solidFill>
          <a:ln w="9525">
            <a:noFill/>
            <a:miter lim="800000"/>
            <a:headEnd/>
            <a:tailEnd/>
          </a:ln>
          <a:effectLst/>
        </p:spPr>
        <p:txBody>
          <a:bodyPr wrap="square">
            <a:spAutoFit/>
          </a:bodyPr>
          <a:lstStyle/>
          <a:p>
            <a:pPr algn="l">
              <a:spcBef>
                <a:spcPct val="50000"/>
              </a:spcBef>
            </a:pPr>
            <a:r>
              <a:rPr kumimoji="1" lang="en-US" altLang="zh-CN" sz="2000" dirty="0">
                <a:solidFill>
                  <a:schemeClr val="bg1"/>
                </a:solidFill>
                <a:latin typeface="华文中宋" pitchFamily="2" charset="-122"/>
                <a:ea typeface="华文中宋" pitchFamily="2" charset="-122"/>
              </a:rPr>
              <a:t>   </a:t>
            </a:r>
            <a:r>
              <a:rPr kumimoji="1" lang="zh-CN" altLang="en-US" sz="2000" dirty="0">
                <a:solidFill>
                  <a:schemeClr val="bg1"/>
                </a:solidFill>
                <a:latin typeface="华文中宋" pitchFamily="2" charset="-122"/>
                <a:ea typeface="华文中宋" pitchFamily="2" charset="-122"/>
              </a:rPr>
              <a:t>稀疏矩阵的定义</a:t>
            </a:r>
          </a:p>
        </p:txBody>
      </p:sp>
      <p:grpSp>
        <p:nvGrpSpPr>
          <p:cNvPr id="2" name="组合 7"/>
          <p:cNvGrpSpPr/>
          <p:nvPr/>
        </p:nvGrpSpPr>
        <p:grpSpPr>
          <a:xfrm>
            <a:off x="6357950" y="2774710"/>
            <a:ext cx="2143140" cy="1797298"/>
            <a:chOff x="6429388" y="3144042"/>
            <a:chExt cx="2143140" cy="1797298"/>
          </a:xfrm>
        </p:grpSpPr>
        <p:sp>
          <p:nvSpPr>
            <p:cNvPr id="5" name="TextBox 4"/>
            <p:cNvSpPr txBox="1"/>
            <p:nvPr/>
          </p:nvSpPr>
          <p:spPr>
            <a:xfrm>
              <a:off x="6429388" y="4572008"/>
              <a:ext cx="2143140" cy="369332"/>
            </a:xfrm>
            <a:prstGeom prst="rect">
              <a:avLst/>
            </a:prstGeom>
            <a:noFill/>
          </p:spPr>
          <p:txBody>
            <a:bodyPr wrap="square" rtlCol="0">
              <a:spAutoFit/>
            </a:bodyPr>
            <a:lstStyle/>
            <a:p>
              <a:r>
                <a:rPr lang="zh-CN" altLang="en-US" sz="1800" smtClean="0">
                  <a:latin typeface="仿宋" pitchFamily="49" charset="-122"/>
                  <a:ea typeface="仿宋" pitchFamily="49" charset="-122"/>
                  <a:cs typeface="hakuyoxingshu7000" pitchFamily="2" charset="-122"/>
                </a:rPr>
                <a:t>定性的描述</a:t>
              </a:r>
              <a:endParaRPr lang="zh-CN" altLang="en-US" sz="1800">
                <a:latin typeface="仿宋" pitchFamily="49" charset="-122"/>
                <a:ea typeface="仿宋" pitchFamily="49" charset="-122"/>
                <a:cs typeface="hakuyoxingshu7000" pitchFamily="2" charset="-122"/>
              </a:endParaRPr>
            </a:p>
          </p:txBody>
        </p:sp>
        <p:cxnSp>
          <p:nvCxnSpPr>
            <p:cNvPr id="7" name="直接箭头连接符 6"/>
            <p:cNvCxnSpPr/>
            <p:nvPr/>
          </p:nvCxnSpPr>
          <p:spPr>
            <a:xfrm rot="5400000" flipH="1" flipV="1">
              <a:off x="6796103" y="3857628"/>
              <a:ext cx="1428760" cy="1588"/>
            </a:xfrm>
            <a:prstGeom prst="straightConnector1">
              <a:avLst/>
            </a:prstGeom>
            <a:ln w="28575">
              <a:solidFill>
                <a:srgbClr val="FF00FF"/>
              </a:solidFill>
              <a:prstDash val="dash"/>
              <a:tailEnd type="arrow"/>
            </a:ln>
          </p:spPr>
          <p:style>
            <a:lnRef idx="1">
              <a:schemeClr val="accent1"/>
            </a:lnRef>
            <a:fillRef idx="0">
              <a:schemeClr val="accent1"/>
            </a:fillRef>
            <a:effectRef idx="0">
              <a:schemeClr val="accent1"/>
            </a:effectRef>
            <a:fontRef idx="minor">
              <a:schemeClr val="tx1"/>
            </a:fontRef>
          </p:style>
        </p:cxnSp>
      </p:grpSp>
      <p:sp>
        <p:nvSpPr>
          <p:cNvPr id="8" name="Rectangle 4" descr="新闻纸">
            <a:hlinkClick r:id="" action="ppaction://noaction"/>
          </p:cNvPr>
          <p:cNvSpPr>
            <a:spLocks noChangeArrowheads="1"/>
          </p:cNvSpPr>
          <p:nvPr/>
        </p:nvSpPr>
        <p:spPr bwMode="auto">
          <a:xfrm>
            <a:off x="2571736" y="500042"/>
            <a:ext cx="3240000" cy="52322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lIns="28800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n-US"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6.2 </a:t>
            </a:r>
            <a:r>
              <a:rPr lang="zh-CN"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稀疏矩阵</a:t>
            </a:r>
            <a:r>
              <a:rPr lang="zh-CN" altLang="en-US" sz="28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 </a:t>
            </a:r>
            <a:endParaRPr lang="zh-CN" altLang="en-US" sz="2800" spc="50" dirty="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10" name="灯片编号占位符 9"/>
          <p:cNvSpPr>
            <a:spLocks noGrp="1"/>
          </p:cNvSpPr>
          <p:nvPr>
            <p:ph type="sldNum" sz="quarter" idx="12"/>
          </p:nvPr>
        </p:nvSpPr>
        <p:spPr/>
        <p:txBody>
          <a:bodyPr/>
          <a:lstStyle/>
          <a:p>
            <a:fld id="{0B959BAE-FEC3-4F92-8031-993DEB8AE092}" type="slidenum">
              <a:rPr lang="en-US" altLang="zh-CN" smtClean="0"/>
              <a:pPr/>
              <a:t>27</a:t>
            </a:fld>
            <a:r>
              <a:rPr lang="en-US" altLang="zh-CN" smtClean="0"/>
              <a:t>/82</a:t>
            </a:r>
            <a:endParaRPr lang="en-US" altLang="zh-C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571480"/>
            <a:ext cx="4071966" cy="369332"/>
          </a:xfrm>
          <a:prstGeom prst="rect">
            <a:avLst/>
          </a:prstGeom>
          <a:noFill/>
        </p:spPr>
        <p:txBody>
          <a:bodyPr wrap="square" rtlCol="0">
            <a:spAutoFit/>
          </a:bodyPr>
          <a:lstStyle/>
          <a:p>
            <a:pPr algn="l"/>
            <a:r>
              <a:rPr kumimoji="1" lang="zh-CN" altLang="en-US" sz="1800" dirty="0" smtClean="0">
                <a:latin typeface="华文中宋" pitchFamily="2" charset="-122"/>
                <a:ea typeface="华文中宋" pitchFamily="2" charset="-122"/>
                <a:cs typeface="Times New Roman" pitchFamily="18" charset="0"/>
              </a:rPr>
              <a:t>稀疏矩阵和特殊矩阵的不同点：</a:t>
            </a:r>
            <a:endParaRPr lang="zh-CN" altLang="en-US" sz="1800" dirty="0">
              <a:latin typeface="华文中宋" pitchFamily="2" charset="-122"/>
              <a:ea typeface="华文中宋" pitchFamily="2" charset="-122"/>
            </a:endParaRPr>
          </a:p>
        </p:txBody>
      </p:sp>
      <p:sp>
        <p:nvSpPr>
          <p:cNvPr id="3" name="TextBox 2"/>
          <p:cNvSpPr txBox="1"/>
          <p:nvPr/>
        </p:nvSpPr>
        <p:spPr>
          <a:xfrm>
            <a:off x="714348" y="1285860"/>
            <a:ext cx="7643866" cy="1145909"/>
          </a:xfrm>
          <a:prstGeom prst="rect">
            <a:avLst/>
          </a:prstGeom>
        </p:spPr>
        <p:style>
          <a:lnRef idx="1">
            <a:schemeClr val="accent5"/>
          </a:lnRef>
          <a:fillRef idx="2">
            <a:schemeClr val="accent5"/>
          </a:fillRef>
          <a:effectRef idx="1">
            <a:schemeClr val="accent5"/>
          </a:effectRef>
          <a:fontRef idx="minor">
            <a:schemeClr val="dk1"/>
          </a:fontRef>
        </p:style>
        <p:txBody>
          <a:bodyPr wrap="square" tIns="180000" bIns="180000" rtlCol="0">
            <a:spAutoFit/>
          </a:bodyPr>
          <a:lstStyle/>
          <a:p>
            <a:pPr marL="457200" indent="-457200" algn="l">
              <a:lnSpc>
                <a:spcPct val="150000"/>
              </a:lnSpc>
              <a:buBlip>
                <a:blip r:embed="rId2"/>
              </a:buBlip>
            </a:pPr>
            <a:r>
              <a:rPr kumimoji="1" lang="zh-CN" altLang="en-US" sz="1800" dirty="0" smtClean="0">
                <a:solidFill>
                  <a:srgbClr val="0000FF"/>
                </a:solidFill>
                <a:latin typeface="Consolas" pitchFamily="49" charset="0"/>
                <a:ea typeface="仿宋" pitchFamily="49" charset="-122"/>
                <a:cs typeface="Consolas" pitchFamily="49" charset="0"/>
              </a:rPr>
              <a:t>特殊矩阵的特殊元素（值相同元素、常量元素）</a:t>
            </a:r>
            <a:r>
              <a:rPr kumimoji="1" lang="zh-CN" altLang="en-US" sz="1800" dirty="0" smtClean="0">
                <a:solidFill>
                  <a:srgbClr val="FF0000"/>
                </a:solidFill>
                <a:latin typeface="Consolas" pitchFamily="49" charset="0"/>
                <a:ea typeface="仿宋" pitchFamily="49" charset="-122"/>
                <a:cs typeface="Consolas" pitchFamily="49" charset="0"/>
              </a:rPr>
              <a:t>分布有规律</a:t>
            </a:r>
            <a:r>
              <a:rPr kumimoji="1" lang="zh-CN" altLang="en-US" sz="1800" dirty="0" smtClean="0">
                <a:solidFill>
                  <a:srgbClr val="0000FF"/>
                </a:solidFill>
                <a:latin typeface="Consolas" pitchFamily="49" charset="0"/>
                <a:ea typeface="仿宋" pitchFamily="49" charset="-122"/>
                <a:cs typeface="Consolas" pitchFamily="49" charset="0"/>
              </a:rPr>
              <a:t>。</a:t>
            </a:r>
            <a:endParaRPr kumimoji="1" lang="en-US" altLang="zh-CN" sz="1800" dirty="0" smtClean="0">
              <a:solidFill>
                <a:srgbClr val="0000FF"/>
              </a:solidFill>
              <a:latin typeface="Consolas" pitchFamily="49" charset="0"/>
              <a:ea typeface="仿宋" pitchFamily="49" charset="-122"/>
              <a:cs typeface="Consolas" pitchFamily="49" charset="0"/>
            </a:endParaRPr>
          </a:p>
          <a:p>
            <a:pPr marL="457200" indent="-457200" algn="l">
              <a:lnSpc>
                <a:spcPct val="150000"/>
              </a:lnSpc>
              <a:buBlip>
                <a:blip r:embed="rId2"/>
              </a:buBlip>
            </a:pPr>
            <a:r>
              <a:rPr kumimoji="1" lang="zh-CN" altLang="en-US" sz="1800" dirty="0" smtClean="0">
                <a:solidFill>
                  <a:srgbClr val="0000FF"/>
                </a:solidFill>
                <a:latin typeface="Consolas" pitchFamily="49" charset="0"/>
                <a:ea typeface="仿宋" pitchFamily="49" charset="-122"/>
                <a:cs typeface="Consolas" pitchFamily="49" charset="0"/>
              </a:rPr>
              <a:t>稀疏矩阵的特殊元素（非</a:t>
            </a:r>
            <a:r>
              <a:rPr kumimoji="1" lang="en-US" altLang="zh-CN" sz="1800" dirty="0" smtClean="0">
                <a:solidFill>
                  <a:srgbClr val="0000FF"/>
                </a:solidFill>
                <a:latin typeface="Consolas" pitchFamily="49" charset="0"/>
                <a:ea typeface="仿宋" pitchFamily="49" charset="-122"/>
                <a:cs typeface="Consolas" pitchFamily="49" charset="0"/>
              </a:rPr>
              <a:t>0</a:t>
            </a:r>
            <a:r>
              <a:rPr kumimoji="1" lang="zh-CN" altLang="en-US" sz="1800" dirty="0" smtClean="0">
                <a:solidFill>
                  <a:srgbClr val="0000FF"/>
                </a:solidFill>
                <a:latin typeface="Consolas" pitchFamily="49" charset="0"/>
                <a:ea typeface="仿宋" pitchFamily="49" charset="-122"/>
                <a:cs typeface="Consolas" pitchFamily="49" charset="0"/>
              </a:rPr>
              <a:t>元素）</a:t>
            </a:r>
            <a:r>
              <a:rPr kumimoji="1" lang="zh-CN" altLang="en-US" sz="1800" dirty="0" smtClean="0">
                <a:solidFill>
                  <a:srgbClr val="FF0000"/>
                </a:solidFill>
                <a:latin typeface="Consolas" pitchFamily="49" charset="0"/>
                <a:ea typeface="仿宋" pitchFamily="49" charset="-122"/>
                <a:cs typeface="Consolas" pitchFamily="49" charset="0"/>
              </a:rPr>
              <a:t>分布没有规律</a:t>
            </a:r>
            <a:r>
              <a:rPr kumimoji="1" lang="zh-CN" altLang="en-US" sz="1800" dirty="0" smtClean="0">
                <a:solidFill>
                  <a:srgbClr val="0000FF"/>
                </a:solidFill>
                <a:latin typeface="Consolas" pitchFamily="49" charset="0"/>
                <a:ea typeface="仿宋" pitchFamily="49" charset="-122"/>
                <a:cs typeface="Consolas" pitchFamily="49" charset="0"/>
              </a:rPr>
              <a:t>。</a:t>
            </a:r>
            <a:endParaRPr lang="zh-CN" altLang="en-US" sz="1800" dirty="0">
              <a:solidFill>
                <a:srgbClr val="0000FF"/>
              </a:solidFill>
              <a:latin typeface="Consolas" pitchFamily="49" charset="0"/>
              <a:ea typeface="仿宋" pitchFamily="49" charset="-122"/>
              <a:cs typeface="Consolas" pitchFamily="49" charset="0"/>
            </a:endParaRPr>
          </a:p>
        </p:txBody>
      </p:sp>
      <p:sp>
        <p:nvSpPr>
          <p:cNvPr id="5" name="灯片编号占位符 4"/>
          <p:cNvSpPr>
            <a:spLocks noGrp="1"/>
          </p:cNvSpPr>
          <p:nvPr>
            <p:ph type="sldNum" sz="quarter" idx="12"/>
          </p:nvPr>
        </p:nvSpPr>
        <p:spPr/>
        <p:txBody>
          <a:bodyPr/>
          <a:lstStyle/>
          <a:p>
            <a:fld id="{0B959BAE-FEC3-4F92-8031-993DEB8AE092}" type="slidenum">
              <a:rPr lang="en-US" altLang="zh-CN" smtClean="0"/>
              <a:pPr/>
              <a:t>28</a:t>
            </a:fld>
            <a:r>
              <a:rPr lang="en-US" altLang="zh-CN" smtClean="0"/>
              <a:t>/82</a:t>
            </a:r>
            <a:endParaRPr lang="en-US" altLang="zh-C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823916" y="1480878"/>
            <a:ext cx="6534166" cy="1733808"/>
          </a:xfrm>
          <a:prstGeom prst="rect">
            <a:avLst/>
          </a:prstGeom>
          <a:noFill/>
          <a:ln w="9525">
            <a:noFill/>
            <a:miter lim="800000"/>
            <a:headEnd/>
            <a:tailEnd/>
          </a:ln>
          <a:effectLst/>
        </p:spPr>
        <p:txBody>
          <a:bodyPr wrap="square">
            <a:spAutoFit/>
          </a:bodyPr>
          <a:lstStyle/>
          <a:p>
            <a:pPr algn="l">
              <a:lnSpc>
                <a:spcPts val="3200"/>
              </a:lnSpc>
              <a:spcBef>
                <a:spcPts val="0"/>
              </a:spcBef>
            </a:pPr>
            <a:r>
              <a:rPr kumimoji="1" lang="zh-CN" altLang="en-US" sz="1800" smtClean="0">
                <a:latin typeface="Consolas" pitchFamily="49" charset="0"/>
                <a:ea typeface="楷体" pitchFamily="49" charset="-122"/>
                <a:cs typeface="Consolas" pitchFamily="49" charset="0"/>
              </a:rPr>
              <a:t>   稀疏矩阵</a:t>
            </a:r>
            <a:r>
              <a:rPr kumimoji="1" lang="zh-CN" altLang="en-US" sz="1800" dirty="0">
                <a:latin typeface="Consolas" pitchFamily="49" charset="0"/>
                <a:ea typeface="楷体" pitchFamily="49" charset="-122"/>
                <a:cs typeface="Consolas" pitchFamily="49" charset="0"/>
              </a:rPr>
              <a:t>的压缩存储方法是</a:t>
            </a:r>
            <a:r>
              <a:rPr kumimoji="1" lang="zh-CN" altLang="en-US" sz="1800" dirty="0">
                <a:solidFill>
                  <a:srgbClr val="FF0000"/>
                </a:solidFill>
                <a:latin typeface="方正启体简体" pitchFamily="65" charset="-122"/>
                <a:ea typeface="方正启体简体" pitchFamily="65" charset="-122"/>
                <a:cs typeface="Consolas" pitchFamily="49" charset="0"/>
              </a:rPr>
              <a:t>只存储非零元素</a:t>
            </a:r>
            <a:r>
              <a:rPr kumimoji="1" lang="zh-CN" altLang="en-US" sz="1800" dirty="0">
                <a:latin typeface="Consolas" pitchFamily="49" charset="0"/>
                <a:ea typeface="楷体" pitchFamily="49" charset="-122"/>
                <a:cs typeface="Consolas" pitchFamily="49" charset="0"/>
              </a:rPr>
              <a:t>。</a:t>
            </a:r>
          </a:p>
          <a:p>
            <a:pPr algn="just">
              <a:lnSpc>
                <a:spcPts val="3200"/>
              </a:lnSpc>
              <a:spcBef>
                <a:spcPts val="0"/>
              </a:spcBef>
            </a:pPr>
            <a:r>
              <a:rPr kumimoji="1" lang="zh-CN" altLang="en-US" sz="1800">
                <a:latin typeface="Consolas" pitchFamily="49" charset="0"/>
                <a:ea typeface="仿宋" pitchFamily="49" charset="-122"/>
                <a:cs typeface="Consolas" pitchFamily="49" charset="0"/>
              </a:rPr>
              <a:t> </a:t>
            </a:r>
            <a:r>
              <a:rPr kumimoji="1" lang="zh-CN" altLang="en-US" sz="1800" smtClean="0">
                <a:latin typeface="Consolas" pitchFamily="49" charset="0"/>
                <a:ea typeface="仿宋" pitchFamily="49" charset="-122"/>
                <a:cs typeface="Consolas" pitchFamily="49" charset="0"/>
              </a:rPr>
              <a:t>  稀疏矩阵</a:t>
            </a:r>
            <a:r>
              <a:rPr kumimoji="1" lang="zh-CN" altLang="en-US" sz="1800" dirty="0">
                <a:latin typeface="Consolas" pitchFamily="49" charset="0"/>
                <a:ea typeface="仿宋" pitchFamily="49" charset="-122"/>
                <a:cs typeface="Consolas" pitchFamily="49" charset="0"/>
              </a:rPr>
              <a:t>中的每一个非零元素需由一个三元组：</a:t>
            </a:r>
          </a:p>
          <a:p>
            <a:pPr algn="just">
              <a:lnSpc>
                <a:spcPts val="3200"/>
              </a:lnSpc>
              <a:spcBef>
                <a:spcPts val="0"/>
              </a:spcBef>
            </a:pPr>
            <a:r>
              <a:rPr kumimoji="1" lang="zh-CN" altLang="en-US" sz="1800" dirty="0">
                <a:latin typeface="Consolas" pitchFamily="49" charset="0"/>
                <a:ea typeface="仿宋" pitchFamily="49" charset="-122"/>
                <a:cs typeface="Consolas" pitchFamily="49" charset="0"/>
              </a:rPr>
              <a:t>　　　　　　　</a:t>
            </a:r>
            <a:r>
              <a:rPr kumimoji="1" lang="zh-CN" altLang="en-US" sz="1800" dirty="0">
                <a:solidFill>
                  <a:srgbClr val="FF0000"/>
                </a:solidFill>
                <a:latin typeface="Consolas" pitchFamily="49" charset="0"/>
                <a:ea typeface="仿宋" pitchFamily="49" charset="-122"/>
                <a:cs typeface="Consolas" pitchFamily="49" charset="0"/>
              </a:rPr>
              <a:t>　</a:t>
            </a:r>
            <a:r>
              <a:rPr kumimoji="1" lang="en-US" altLang="zh-CN" sz="1800" dirty="0">
                <a:solidFill>
                  <a:srgbClr val="FF0000"/>
                </a:solidFill>
                <a:latin typeface="Consolas" pitchFamily="49" charset="0"/>
                <a:ea typeface="仿宋" pitchFamily="49" charset="-122"/>
                <a:cs typeface="Consolas" pitchFamily="49" charset="0"/>
              </a:rPr>
              <a:t>(</a:t>
            </a:r>
            <a:r>
              <a:rPr kumimoji="1" lang="en-US" altLang="zh-CN" sz="1800" i="1" dirty="0" err="1" smtClean="0">
                <a:solidFill>
                  <a:srgbClr val="FF0000"/>
                </a:solidFill>
                <a:latin typeface="Consolas" pitchFamily="49" charset="0"/>
                <a:ea typeface="仿宋" pitchFamily="49" charset="-122"/>
                <a:cs typeface="Consolas" pitchFamily="49" charset="0"/>
              </a:rPr>
              <a:t>i</a:t>
            </a:r>
            <a:r>
              <a:rPr kumimoji="1" lang="en-US" altLang="zh-CN" sz="1800" dirty="0" smtClean="0">
                <a:solidFill>
                  <a:srgbClr val="FF0000"/>
                </a:solidFill>
                <a:latin typeface="Consolas" pitchFamily="49" charset="0"/>
                <a:ea typeface="仿宋" pitchFamily="49" charset="-122"/>
                <a:cs typeface="Consolas" pitchFamily="49" charset="0"/>
              </a:rPr>
              <a:t> </a:t>
            </a:r>
            <a:r>
              <a:rPr kumimoji="1" lang="zh-CN" altLang="en-US" sz="1800" dirty="0" smtClean="0">
                <a:solidFill>
                  <a:srgbClr val="FF0000"/>
                </a:solidFill>
                <a:latin typeface="Consolas" pitchFamily="49" charset="0"/>
                <a:ea typeface="仿宋" pitchFamily="49" charset="-122"/>
                <a:cs typeface="Consolas" pitchFamily="49" charset="0"/>
              </a:rPr>
              <a:t>，</a:t>
            </a:r>
            <a:r>
              <a:rPr kumimoji="1" lang="en-US" altLang="zh-CN" sz="1800" i="1" dirty="0" smtClean="0">
                <a:solidFill>
                  <a:srgbClr val="FF0000"/>
                </a:solidFill>
                <a:latin typeface="Consolas" pitchFamily="49" charset="0"/>
                <a:ea typeface="仿宋" pitchFamily="49" charset="-122"/>
                <a:cs typeface="Consolas" pitchFamily="49" charset="0"/>
              </a:rPr>
              <a:t>j</a:t>
            </a:r>
            <a:r>
              <a:rPr kumimoji="1" lang="en-US" altLang="zh-CN" sz="1800" dirty="0" smtClean="0">
                <a:solidFill>
                  <a:srgbClr val="FF0000"/>
                </a:solidFill>
                <a:latin typeface="Consolas" pitchFamily="49" charset="0"/>
                <a:ea typeface="仿宋" pitchFamily="49" charset="-122"/>
                <a:cs typeface="Consolas" pitchFamily="49" charset="0"/>
              </a:rPr>
              <a:t> </a:t>
            </a:r>
            <a:r>
              <a:rPr kumimoji="1" lang="zh-CN" altLang="en-US" sz="1800" dirty="0" smtClean="0">
                <a:solidFill>
                  <a:srgbClr val="FF0000"/>
                </a:solidFill>
                <a:latin typeface="Consolas" pitchFamily="49" charset="0"/>
                <a:ea typeface="仿宋" pitchFamily="49" charset="-122"/>
                <a:cs typeface="Consolas" pitchFamily="49" charset="0"/>
              </a:rPr>
              <a:t>，</a:t>
            </a:r>
            <a:r>
              <a:rPr kumimoji="1" lang="en-US" altLang="zh-CN" sz="1800" i="1" dirty="0" err="1" smtClean="0">
                <a:solidFill>
                  <a:srgbClr val="FF0000"/>
                </a:solidFill>
                <a:latin typeface="Consolas" pitchFamily="49" charset="0"/>
                <a:ea typeface="仿宋" pitchFamily="49" charset="-122"/>
                <a:cs typeface="Consolas" pitchFamily="49" charset="0"/>
              </a:rPr>
              <a:t>a</a:t>
            </a:r>
            <a:r>
              <a:rPr kumimoji="1" lang="en-US" altLang="zh-CN" sz="1800" i="1" baseline="-30000" dirty="0" err="1" smtClean="0">
                <a:solidFill>
                  <a:srgbClr val="FF0000"/>
                </a:solidFill>
                <a:latin typeface="Consolas" pitchFamily="49" charset="0"/>
                <a:ea typeface="仿宋" pitchFamily="49" charset="-122"/>
                <a:cs typeface="Consolas" pitchFamily="49" charset="0"/>
              </a:rPr>
              <a:t>i,j</a:t>
            </a:r>
            <a:r>
              <a:rPr kumimoji="1" lang="en-US" altLang="zh-CN" sz="1800" dirty="0">
                <a:solidFill>
                  <a:srgbClr val="FF0000"/>
                </a:solidFill>
                <a:latin typeface="Consolas" pitchFamily="49" charset="0"/>
                <a:ea typeface="仿宋" pitchFamily="49" charset="-122"/>
                <a:cs typeface="Consolas" pitchFamily="49" charset="0"/>
              </a:rPr>
              <a:t>)</a:t>
            </a:r>
          </a:p>
          <a:p>
            <a:pPr algn="just">
              <a:lnSpc>
                <a:spcPts val="3200"/>
              </a:lnSpc>
              <a:spcBef>
                <a:spcPts val="0"/>
              </a:spcBef>
            </a:pPr>
            <a:r>
              <a:rPr kumimoji="1" lang="zh-CN" altLang="en-US" sz="1800" dirty="0">
                <a:latin typeface="Consolas" pitchFamily="49" charset="0"/>
                <a:ea typeface="仿宋" pitchFamily="49" charset="-122"/>
                <a:cs typeface="Consolas" pitchFamily="49" charset="0"/>
              </a:rPr>
              <a:t>唯一确定，稀疏矩阵中的所有非零元素构成</a:t>
            </a:r>
            <a:r>
              <a:rPr kumimoji="1" lang="zh-CN" altLang="en-US" sz="1800" dirty="0">
                <a:solidFill>
                  <a:srgbClr val="FF00FF"/>
                </a:solidFill>
                <a:latin typeface="Consolas" pitchFamily="49" charset="0"/>
                <a:ea typeface="仿宋" pitchFamily="49" charset="-122"/>
                <a:cs typeface="Consolas" pitchFamily="49" charset="0"/>
              </a:rPr>
              <a:t>三元组线性表</a:t>
            </a:r>
            <a:r>
              <a:rPr kumimoji="1" lang="zh-CN" altLang="en-US" sz="1800" dirty="0">
                <a:latin typeface="Consolas" pitchFamily="49" charset="0"/>
                <a:ea typeface="仿宋" pitchFamily="49" charset="-122"/>
                <a:cs typeface="Consolas" pitchFamily="49" charset="0"/>
              </a:rPr>
              <a:t>。</a:t>
            </a:r>
          </a:p>
        </p:txBody>
      </p:sp>
      <p:sp>
        <p:nvSpPr>
          <p:cNvPr id="30723" name="Text Box 3" descr="蓝色面巾纸"/>
          <p:cNvSpPr txBox="1">
            <a:spLocks noChangeArrowheads="1"/>
          </p:cNvSpPr>
          <p:nvPr/>
        </p:nvSpPr>
        <p:spPr bwMode="auto">
          <a:xfrm>
            <a:off x="468313" y="620713"/>
            <a:ext cx="4746629" cy="514738"/>
          </a:xfrm>
          <a:prstGeom prst="rect">
            <a:avLst/>
          </a:prstGeom>
          <a:blipFill dpi="0" rotWithShape="1">
            <a:blip r:embed="rId3" cstate="print"/>
            <a:srcRect/>
            <a:tile tx="0" ty="0" sx="100000" sy="100000" flip="none" algn="tl"/>
          </a:blip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tIns="72000" bIns="72000">
            <a:spAutoFit/>
          </a:bodyPr>
          <a:lstStyle/>
          <a:p>
            <a:pPr>
              <a:spcBef>
                <a:spcPct val="50000"/>
              </a:spcBef>
            </a:pPr>
            <a:r>
              <a:rPr kumimoji="1" lang="en-US" altLang="zh-CN">
                <a:solidFill>
                  <a:srgbClr val="FF0000"/>
                </a:solidFill>
                <a:latin typeface="Consolas" pitchFamily="49" charset="0"/>
                <a:ea typeface="方正细珊瑚简体" pitchFamily="65" charset="-122"/>
                <a:cs typeface="Consolas" pitchFamily="49" charset="0"/>
              </a:rPr>
              <a:t>6.2.1 </a:t>
            </a:r>
            <a:r>
              <a:rPr kumimoji="1" lang="zh-CN" altLang="en-US" smtClean="0">
                <a:solidFill>
                  <a:srgbClr val="FF0000"/>
                </a:solidFill>
                <a:latin typeface="Consolas" pitchFamily="49" charset="0"/>
                <a:ea typeface="方正细珊瑚简体" pitchFamily="65" charset="-122"/>
                <a:cs typeface="Consolas" pitchFamily="49" charset="0"/>
              </a:rPr>
              <a:t>稀疏矩阵</a:t>
            </a:r>
            <a:r>
              <a:rPr kumimoji="1" lang="zh-CN" altLang="en-US" dirty="0">
                <a:solidFill>
                  <a:srgbClr val="FF0000"/>
                </a:solidFill>
                <a:latin typeface="Consolas" pitchFamily="49" charset="0"/>
                <a:ea typeface="方正细珊瑚简体" pitchFamily="65" charset="-122"/>
                <a:cs typeface="Consolas" pitchFamily="49" charset="0"/>
              </a:rPr>
              <a:t>的三元组表示</a:t>
            </a:r>
            <a:endParaRPr lang="zh-CN" altLang="en-US" dirty="0">
              <a:latin typeface="Consolas" pitchFamily="49" charset="0"/>
              <a:ea typeface="方正细珊瑚简体" pitchFamily="65" charset="-122"/>
              <a:cs typeface="Consolas" pitchFamily="49" charset="0"/>
            </a:endParaRPr>
          </a:p>
        </p:txBody>
      </p:sp>
      <p:sp>
        <p:nvSpPr>
          <p:cNvPr id="5" name="灯片编号占位符 4"/>
          <p:cNvSpPr>
            <a:spLocks noGrp="1"/>
          </p:cNvSpPr>
          <p:nvPr>
            <p:ph type="sldNum" sz="quarter" idx="12"/>
          </p:nvPr>
        </p:nvSpPr>
        <p:spPr/>
        <p:txBody>
          <a:bodyPr/>
          <a:lstStyle/>
          <a:p>
            <a:fld id="{0B959BAE-FEC3-4F92-8031-993DEB8AE092}" type="slidenum">
              <a:rPr lang="en-US" altLang="zh-CN" smtClean="0"/>
              <a:pPr/>
              <a:t>29</a:t>
            </a:fld>
            <a:r>
              <a:rPr lang="en-US" altLang="zh-CN" smtClean="0"/>
              <a:t>/82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2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72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428596" y="285728"/>
            <a:ext cx="8286808" cy="810478"/>
          </a:xfrm>
          <a:prstGeom prst="rect">
            <a:avLst/>
          </a:prstGeom>
          <a:noFill/>
          <a:ln w="9525">
            <a:noFill/>
            <a:miter lim="800000"/>
            <a:headEnd/>
            <a:tailEnd/>
          </a:ln>
          <a:effectLst/>
        </p:spPr>
        <p:txBody>
          <a:bodyPr wrap="square">
            <a:spAutoFit/>
          </a:bodyPr>
          <a:lstStyle/>
          <a:p>
            <a:pPr algn="l">
              <a:lnSpc>
                <a:spcPts val="2800"/>
              </a:lnSpc>
            </a:pPr>
            <a:r>
              <a:rPr lang="zh-CN" altLang="en-US" sz="2000">
                <a:latin typeface="Consolas" pitchFamily="49" charset="0"/>
                <a:ea typeface="楷体" pitchFamily="49" charset="-122"/>
                <a:cs typeface="Consolas" pitchFamily="49" charset="0"/>
              </a:rPr>
              <a:t>　　一</a:t>
            </a:r>
            <a:r>
              <a:rPr lang="zh-CN" altLang="en-US" sz="2000" smtClean="0">
                <a:latin typeface="Consolas" pitchFamily="49" charset="0"/>
                <a:ea typeface="楷体" pitchFamily="49" charset="-122"/>
                <a:cs typeface="Consolas" pitchFamily="49" charset="0"/>
              </a:rPr>
              <a:t>个</a:t>
            </a:r>
            <a:r>
              <a:rPr lang="en-US" altLang="zh-CN" sz="2000" i="1" smtClean="0">
                <a:latin typeface="Consolas" pitchFamily="49" charset="0"/>
                <a:ea typeface="楷体" pitchFamily="49" charset="-122"/>
                <a:cs typeface="Consolas" pitchFamily="49" charset="0"/>
              </a:rPr>
              <a:t>m</a:t>
            </a:r>
            <a:r>
              <a:rPr lang="zh-CN" altLang="en-US" sz="2000" smtClean="0">
                <a:latin typeface="Consolas" pitchFamily="49" charset="0"/>
                <a:ea typeface="楷体" pitchFamily="49" charset="-122"/>
                <a:cs typeface="Consolas" pitchFamily="49" charset="0"/>
              </a:rPr>
              <a:t>行</a:t>
            </a:r>
            <a:r>
              <a:rPr lang="en-US" altLang="zh-CN" sz="2000" i="1" smtClean="0">
                <a:latin typeface="Consolas" pitchFamily="49" charset="0"/>
                <a:ea typeface="楷体" pitchFamily="49" charset="-122"/>
                <a:cs typeface="Consolas" pitchFamily="49" charset="0"/>
              </a:rPr>
              <a:t>n</a:t>
            </a:r>
            <a:r>
              <a:rPr lang="zh-CN" altLang="en-US" sz="2000" smtClean="0">
                <a:latin typeface="Consolas" pitchFamily="49" charset="0"/>
                <a:ea typeface="楷体" pitchFamily="49" charset="-122"/>
                <a:cs typeface="Consolas" pitchFamily="49" charset="0"/>
              </a:rPr>
              <a:t>列的</a:t>
            </a:r>
            <a:r>
              <a:rPr lang="zh-CN" altLang="en-US" sz="2000" smtClean="0">
                <a:solidFill>
                  <a:srgbClr val="C00000"/>
                </a:solidFill>
                <a:latin typeface="Consolas" pitchFamily="49" charset="0"/>
                <a:ea typeface="楷体" pitchFamily="49" charset="-122"/>
                <a:cs typeface="Consolas" pitchFamily="49" charset="0"/>
              </a:rPr>
              <a:t>二</a:t>
            </a:r>
            <a:r>
              <a:rPr lang="zh-CN" altLang="en-US" sz="2000">
                <a:solidFill>
                  <a:srgbClr val="C00000"/>
                </a:solidFill>
                <a:latin typeface="Consolas" pitchFamily="49" charset="0"/>
                <a:ea typeface="楷体" pitchFamily="49" charset="-122"/>
                <a:cs typeface="Consolas" pitchFamily="49" charset="0"/>
              </a:rPr>
              <a:t>维数</a:t>
            </a:r>
            <a:r>
              <a:rPr lang="zh-CN" altLang="en-US" sz="2000" smtClean="0">
                <a:solidFill>
                  <a:srgbClr val="C00000"/>
                </a:solidFill>
                <a:latin typeface="Consolas" pitchFamily="49" charset="0"/>
                <a:ea typeface="楷体" pitchFamily="49" charset="-122"/>
                <a:cs typeface="Consolas" pitchFamily="49" charset="0"/>
              </a:rPr>
              <a:t>组</a:t>
            </a:r>
            <a:r>
              <a:rPr lang="en-US" altLang="zh-CN" sz="2000" i="1" smtClean="0">
                <a:solidFill>
                  <a:srgbClr val="C00000"/>
                </a:solidFill>
                <a:latin typeface="Consolas" pitchFamily="49" charset="0"/>
                <a:ea typeface="楷体" pitchFamily="49" charset="-122"/>
                <a:cs typeface="Consolas" pitchFamily="49" charset="0"/>
              </a:rPr>
              <a:t>A</a:t>
            </a:r>
            <a:r>
              <a:rPr lang="zh-CN" altLang="en-US" sz="2000" smtClean="0">
                <a:latin typeface="Consolas" pitchFamily="49" charset="0"/>
                <a:ea typeface="楷体" pitchFamily="49" charset="-122"/>
                <a:cs typeface="Consolas" pitchFamily="49" charset="0"/>
              </a:rPr>
              <a:t>可以</a:t>
            </a:r>
            <a:r>
              <a:rPr lang="zh-CN" altLang="en-US" sz="2000">
                <a:latin typeface="Consolas" pitchFamily="49" charset="0"/>
                <a:ea typeface="楷体" pitchFamily="49" charset="-122"/>
                <a:cs typeface="Consolas" pitchFamily="49" charset="0"/>
              </a:rPr>
              <a:t>看作是每个数据元素都是相同类型的一维数组的一维数组</a:t>
            </a:r>
            <a:r>
              <a:rPr lang="zh-CN" altLang="en-US" sz="2000" smtClean="0">
                <a:latin typeface="Consolas" pitchFamily="49" charset="0"/>
                <a:ea typeface="楷体" pitchFamily="49" charset="-122"/>
                <a:cs typeface="Consolas" pitchFamily="49" charset="0"/>
              </a:rPr>
              <a:t>。</a:t>
            </a:r>
            <a:endParaRPr lang="zh-CN" altLang="en-US" sz="2000">
              <a:latin typeface="Consolas" pitchFamily="49" charset="0"/>
              <a:ea typeface="楷体" pitchFamily="49" charset="-122"/>
              <a:cs typeface="Consolas" pitchFamily="49" charset="0"/>
            </a:endParaRPr>
          </a:p>
        </p:txBody>
      </p:sp>
      <p:sp>
        <p:nvSpPr>
          <p:cNvPr id="10" name="Text Box 5"/>
          <p:cNvSpPr txBox="1">
            <a:spLocks noChangeArrowheads="1"/>
          </p:cNvSpPr>
          <p:nvPr/>
        </p:nvSpPr>
        <p:spPr bwMode="auto">
          <a:xfrm>
            <a:off x="1357290" y="5357826"/>
            <a:ext cx="4214842" cy="452432"/>
          </a:xfrm>
          <a:prstGeom prst="rect">
            <a:avLst/>
          </a:prstGeom>
          <a:noFill/>
          <a:ln w="9525">
            <a:noFill/>
            <a:miter lim="800000"/>
            <a:headEnd/>
            <a:tailEnd/>
          </a:ln>
          <a:effectLst/>
        </p:spPr>
        <p:txBody>
          <a:bodyPr wrap="square">
            <a:spAutoFit/>
          </a:bodyPr>
          <a:lstStyle/>
          <a:p>
            <a:pPr algn="l">
              <a:lnSpc>
                <a:spcPct val="130000"/>
              </a:lnSpc>
            </a:pPr>
            <a:r>
              <a:rPr lang="zh-CN" altLang="en-US" sz="1800" smtClean="0">
                <a:solidFill>
                  <a:srgbClr val="FF00FF"/>
                </a:solidFill>
                <a:latin typeface="方正启体简体" pitchFamily="65" charset="-122"/>
                <a:ea typeface="方正启体简体" pitchFamily="65" charset="-122"/>
                <a:cs typeface="Consolas" pitchFamily="49" charset="0"/>
              </a:rPr>
              <a:t>由此</a:t>
            </a:r>
            <a:r>
              <a:rPr lang="zh-CN" altLang="en-US" sz="1800">
                <a:solidFill>
                  <a:srgbClr val="FF00FF"/>
                </a:solidFill>
                <a:latin typeface="方正启体简体" pitchFamily="65" charset="-122"/>
                <a:ea typeface="方正启体简体" pitchFamily="65" charset="-122"/>
                <a:cs typeface="Consolas" pitchFamily="49" charset="0"/>
              </a:rPr>
              <a:t>看出，多维数组是线性表的推广。</a:t>
            </a:r>
          </a:p>
        </p:txBody>
      </p:sp>
      <p:grpSp>
        <p:nvGrpSpPr>
          <p:cNvPr id="40" name="组合 39"/>
          <p:cNvGrpSpPr/>
          <p:nvPr/>
        </p:nvGrpSpPr>
        <p:grpSpPr>
          <a:xfrm>
            <a:off x="4286248" y="1895765"/>
            <a:ext cx="4357718" cy="428475"/>
            <a:chOff x="4286248" y="1895765"/>
            <a:chExt cx="4357718" cy="428475"/>
          </a:xfrm>
        </p:grpSpPr>
        <p:sp>
          <p:nvSpPr>
            <p:cNvPr id="13" name="右箭头 12"/>
            <p:cNvSpPr/>
            <p:nvPr/>
          </p:nvSpPr>
          <p:spPr>
            <a:xfrm>
              <a:off x="4286248" y="2000240"/>
              <a:ext cx="642942" cy="324000"/>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11" name="TextBox 10"/>
            <p:cNvSpPr txBox="1"/>
            <p:nvPr/>
          </p:nvSpPr>
          <p:spPr>
            <a:xfrm>
              <a:off x="5000628" y="1895765"/>
              <a:ext cx="3643338" cy="400110"/>
            </a:xfrm>
            <a:prstGeom prst="rect">
              <a:avLst/>
            </a:prstGeom>
            <a:noFill/>
          </p:spPr>
          <p:txBody>
            <a:bodyPr wrap="square" rtlCol="0">
              <a:spAutoFit/>
            </a:bodyPr>
            <a:lstStyle/>
            <a:p>
              <a:r>
                <a:rPr lang="en-US" altLang="zh-CN" sz="2000" i="1" smtClean="0">
                  <a:latin typeface="Consolas" pitchFamily="49" charset="0"/>
                  <a:cs typeface="Consolas" pitchFamily="49" charset="0"/>
                </a:rPr>
                <a:t>A</a:t>
              </a:r>
              <a:r>
                <a:rPr lang="en-US" altLang="zh-CN" sz="2000" smtClean="0">
                  <a:latin typeface="Consolas" pitchFamily="49" charset="0"/>
                  <a:cs typeface="Consolas" pitchFamily="49" charset="0"/>
                </a:rPr>
                <a:t>=[ </a:t>
              </a:r>
              <a:r>
                <a:rPr lang="en-US" altLang="zh-CN" sz="2000" i="1" err="1" smtClean="0">
                  <a:latin typeface="Consolas" pitchFamily="49" charset="0"/>
                  <a:cs typeface="Consolas" pitchFamily="49" charset="0"/>
                </a:rPr>
                <a:t>A</a:t>
              </a:r>
              <a:r>
                <a:rPr lang="en-US" altLang="zh-CN" sz="2000" baseline="-25000" err="1" smtClean="0">
                  <a:latin typeface="Consolas" pitchFamily="49" charset="0"/>
                  <a:cs typeface="Consolas" pitchFamily="49" charset="0"/>
                </a:rPr>
                <a:t>1</a:t>
              </a:r>
              <a:r>
                <a:rPr lang="zh-CN" altLang="en-US" sz="2000" smtClean="0">
                  <a:latin typeface="Consolas" pitchFamily="49" charset="0"/>
                  <a:cs typeface="Consolas" pitchFamily="49" charset="0"/>
                </a:rPr>
                <a:t>，</a:t>
              </a:r>
              <a:r>
                <a:rPr lang="en-US" altLang="zh-CN" sz="2000" i="1" err="1" smtClean="0">
                  <a:latin typeface="Consolas" pitchFamily="49" charset="0"/>
                  <a:cs typeface="Consolas" pitchFamily="49" charset="0"/>
                </a:rPr>
                <a:t>A</a:t>
              </a:r>
              <a:r>
                <a:rPr lang="en-US" altLang="zh-CN" sz="2000" baseline="-25000" err="1" smtClean="0">
                  <a:latin typeface="Consolas" pitchFamily="49" charset="0"/>
                  <a:cs typeface="Consolas" pitchFamily="49" charset="0"/>
                </a:rPr>
                <a:t>2</a:t>
              </a:r>
              <a:r>
                <a:rPr lang="zh-CN" altLang="en-US" sz="2000" smtClean="0">
                  <a:latin typeface="Consolas" pitchFamily="49" charset="0"/>
                  <a:cs typeface="Consolas" pitchFamily="49" charset="0"/>
                </a:rPr>
                <a:t>，</a:t>
              </a:r>
              <a:r>
                <a:rPr lang="zh-CN" altLang="en-US" sz="2000" smtClean="0">
                  <a:latin typeface="Consolas" pitchFamily="49" charset="0"/>
                  <a:cs typeface="Consolas" pitchFamily="49" charset="0"/>
                  <a:sym typeface="Symbol"/>
                </a:rPr>
                <a:t>，</a:t>
              </a:r>
              <a:r>
                <a:rPr lang="en-US" altLang="zh-CN" sz="2000" i="1" smtClean="0">
                  <a:latin typeface="Consolas" pitchFamily="49" charset="0"/>
                  <a:cs typeface="Consolas" pitchFamily="49" charset="0"/>
                  <a:sym typeface="Symbol"/>
                </a:rPr>
                <a:t>A</a:t>
              </a:r>
              <a:r>
                <a:rPr lang="en-US" altLang="zh-CN" sz="2000" i="1" baseline="-25000" smtClean="0">
                  <a:latin typeface="Consolas" pitchFamily="49" charset="0"/>
                  <a:cs typeface="Consolas" pitchFamily="49" charset="0"/>
                  <a:sym typeface="Symbol"/>
                </a:rPr>
                <a:t>m</a:t>
              </a:r>
              <a:r>
                <a:rPr lang="en-US" altLang="zh-CN" sz="2000" smtClean="0">
                  <a:latin typeface="Consolas" pitchFamily="49" charset="0"/>
                  <a:cs typeface="Consolas" pitchFamily="49" charset="0"/>
                  <a:sym typeface="Symbol"/>
                </a:rPr>
                <a:t> ]</a:t>
              </a:r>
              <a:endParaRPr lang="zh-CN" altLang="en-US" sz="2000">
                <a:latin typeface="Consolas" pitchFamily="49" charset="0"/>
                <a:cs typeface="Consolas" pitchFamily="49" charset="0"/>
              </a:endParaRPr>
            </a:p>
          </p:txBody>
        </p:sp>
      </p:grpSp>
      <p:grpSp>
        <p:nvGrpSpPr>
          <p:cNvPr id="41" name="组合 40"/>
          <p:cNvGrpSpPr/>
          <p:nvPr/>
        </p:nvGrpSpPr>
        <p:grpSpPr>
          <a:xfrm>
            <a:off x="5072066" y="2571744"/>
            <a:ext cx="3643338" cy="2336559"/>
            <a:chOff x="5072066" y="2571744"/>
            <a:chExt cx="3643338" cy="2336559"/>
          </a:xfrm>
        </p:grpSpPr>
        <p:grpSp>
          <p:nvGrpSpPr>
            <p:cNvPr id="17" name="组合 16"/>
            <p:cNvGrpSpPr/>
            <p:nvPr/>
          </p:nvGrpSpPr>
          <p:grpSpPr>
            <a:xfrm>
              <a:off x="5072066" y="3143248"/>
              <a:ext cx="3643338" cy="1765055"/>
              <a:chOff x="5072066" y="3143248"/>
              <a:chExt cx="3643338" cy="1765055"/>
            </a:xfrm>
          </p:grpSpPr>
          <p:sp>
            <p:nvSpPr>
              <p:cNvPr id="8" name="TextBox 7"/>
              <p:cNvSpPr txBox="1"/>
              <p:nvPr/>
            </p:nvSpPr>
            <p:spPr>
              <a:xfrm>
                <a:off x="5500694" y="4143380"/>
                <a:ext cx="1000132" cy="369332"/>
              </a:xfrm>
              <a:prstGeom prst="rect">
                <a:avLst/>
              </a:prstGeom>
              <a:noFill/>
            </p:spPr>
            <p:txBody>
              <a:bodyPr wrap="square" rtlCol="0">
                <a:spAutoFit/>
              </a:bodyPr>
              <a:lstStyle/>
              <a:p>
                <a:pPr algn="l"/>
                <a:r>
                  <a:rPr lang="zh-CN" altLang="en-US" sz="1800" smtClean="0">
                    <a:latin typeface="Consolas" pitchFamily="49" charset="0"/>
                    <a:cs typeface="Consolas" pitchFamily="49" charset="0"/>
                    <a:sym typeface="Symbol"/>
                  </a:rPr>
                  <a:t></a:t>
                </a:r>
                <a:endParaRPr lang="zh-CN" altLang="en-US" sz="1800">
                  <a:latin typeface="Consolas" pitchFamily="49" charset="0"/>
                  <a:cs typeface="Consolas" pitchFamily="49" charset="0"/>
                </a:endParaRPr>
              </a:p>
            </p:txBody>
          </p:sp>
          <p:sp>
            <p:nvSpPr>
              <p:cNvPr id="12" name="TextBox 11"/>
              <p:cNvSpPr txBox="1"/>
              <p:nvPr/>
            </p:nvSpPr>
            <p:spPr>
              <a:xfrm>
                <a:off x="5072066" y="3143248"/>
                <a:ext cx="3643338" cy="369332"/>
              </a:xfrm>
              <a:prstGeom prst="rect">
                <a:avLst/>
              </a:prstGeom>
              <a:noFill/>
            </p:spPr>
            <p:txBody>
              <a:bodyPr wrap="square" rtlCol="0">
                <a:spAutoFit/>
              </a:bodyPr>
              <a:lstStyle/>
              <a:p>
                <a:pPr algn="l"/>
                <a:r>
                  <a:rPr lang="en-US" altLang="zh-CN" sz="1800" i="1" err="1" smtClean="0">
                    <a:latin typeface="Consolas" pitchFamily="49" charset="0"/>
                    <a:cs typeface="Consolas" pitchFamily="49" charset="0"/>
                  </a:rPr>
                  <a:t>A</a:t>
                </a:r>
                <a:r>
                  <a:rPr lang="en-US" altLang="zh-CN" sz="1800" baseline="-25000" err="1" smtClean="0">
                    <a:latin typeface="Consolas" pitchFamily="49" charset="0"/>
                    <a:cs typeface="Consolas" pitchFamily="49" charset="0"/>
                  </a:rPr>
                  <a:t>1</a:t>
                </a:r>
                <a:r>
                  <a:rPr lang="en-US" altLang="zh-CN" sz="1800" smtClean="0">
                    <a:latin typeface="Consolas" pitchFamily="49" charset="0"/>
                    <a:cs typeface="Consolas" pitchFamily="49" charset="0"/>
                  </a:rPr>
                  <a:t>=[ </a:t>
                </a:r>
                <a:r>
                  <a:rPr lang="en-US" altLang="zh-CN" sz="1800" i="1" err="1" smtClean="0">
                    <a:latin typeface="Consolas" pitchFamily="49" charset="0"/>
                    <a:cs typeface="Consolas" pitchFamily="49" charset="0"/>
                  </a:rPr>
                  <a:t>a</a:t>
                </a:r>
                <a:r>
                  <a:rPr lang="en-US" altLang="zh-CN" sz="1800" baseline="-25000" err="1" smtClean="0">
                    <a:latin typeface="Consolas" pitchFamily="49" charset="0"/>
                    <a:cs typeface="Consolas" pitchFamily="49" charset="0"/>
                  </a:rPr>
                  <a:t>1,1</a:t>
                </a:r>
                <a:r>
                  <a:rPr lang="zh-CN" altLang="en-US" sz="1800" smtClean="0">
                    <a:latin typeface="Consolas" pitchFamily="49" charset="0"/>
                    <a:cs typeface="Consolas" pitchFamily="49" charset="0"/>
                  </a:rPr>
                  <a:t>，</a:t>
                </a:r>
                <a:r>
                  <a:rPr lang="en-US" altLang="zh-CN" sz="1800" i="1" err="1" smtClean="0">
                    <a:latin typeface="Consolas" pitchFamily="49" charset="0"/>
                    <a:cs typeface="Consolas" pitchFamily="49" charset="0"/>
                  </a:rPr>
                  <a:t>a</a:t>
                </a:r>
                <a:r>
                  <a:rPr lang="en-US" altLang="zh-CN" sz="1800" baseline="-25000" err="1" smtClean="0">
                    <a:latin typeface="Consolas" pitchFamily="49" charset="0"/>
                    <a:cs typeface="Consolas" pitchFamily="49" charset="0"/>
                  </a:rPr>
                  <a:t>1,2</a:t>
                </a:r>
                <a:r>
                  <a:rPr lang="zh-CN" altLang="en-US" sz="1800" smtClean="0">
                    <a:latin typeface="Consolas" pitchFamily="49" charset="0"/>
                    <a:cs typeface="Consolas" pitchFamily="49" charset="0"/>
                  </a:rPr>
                  <a:t>，</a:t>
                </a:r>
                <a:r>
                  <a:rPr lang="zh-CN" altLang="en-US" sz="1800" smtClean="0">
                    <a:latin typeface="Consolas" pitchFamily="49" charset="0"/>
                    <a:cs typeface="Consolas" pitchFamily="49" charset="0"/>
                    <a:sym typeface="Symbol"/>
                  </a:rPr>
                  <a:t>，</a:t>
                </a:r>
                <a:r>
                  <a:rPr lang="en-US" altLang="zh-CN" sz="1800" i="1" err="1" smtClean="0">
                    <a:latin typeface="Consolas" pitchFamily="49" charset="0"/>
                    <a:cs typeface="Consolas" pitchFamily="49" charset="0"/>
                    <a:sym typeface="Symbol"/>
                  </a:rPr>
                  <a:t>a</a:t>
                </a:r>
                <a:r>
                  <a:rPr lang="en-US" altLang="zh-CN" sz="1800" baseline="-25000" err="1" smtClean="0">
                    <a:latin typeface="Consolas" pitchFamily="49" charset="0"/>
                    <a:cs typeface="Consolas" pitchFamily="49" charset="0"/>
                    <a:sym typeface="Symbol"/>
                  </a:rPr>
                  <a:t>1,</a:t>
                </a:r>
                <a:r>
                  <a:rPr lang="en-US" altLang="zh-CN" sz="1800" i="1" baseline="-25000" err="1" smtClean="0">
                    <a:latin typeface="Consolas" pitchFamily="49" charset="0"/>
                    <a:cs typeface="Consolas" pitchFamily="49" charset="0"/>
                    <a:sym typeface="Symbol"/>
                  </a:rPr>
                  <a:t>n</a:t>
                </a:r>
                <a:r>
                  <a:rPr lang="en-US" altLang="zh-CN" sz="1800" smtClean="0">
                    <a:latin typeface="Consolas" pitchFamily="49" charset="0"/>
                    <a:cs typeface="Consolas" pitchFamily="49" charset="0"/>
                    <a:sym typeface="Symbol"/>
                  </a:rPr>
                  <a:t> ]</a:t>
                </a:r>
                <a:endParaRPr lang="zh-CN" altLang="en-US" sz="1800">
                  <a:latin typeface="Consolas" pitchFamily="49" charset="0"/>
                  <a:cs typeface="Consolas" pitchFamily="49" charset="0"/>
                </a:endParaRPr>
              </a:p>
            </p:txBody>
          </p:sp>
          <p:sp>
            <p:nvSpPr>
              <p:cNvPr id="14" name="TextBox 13"/>
              <p:cNvSpPr txBox="1"/>
              <p:nvPr/>
            </p:nvSpPr>
            <p:spPr>
              <a:xfrm>
                <a:off x="5072066" y="3610277"/>
                <a:ext cx="3643338" cy="369332"/>
              </a:xfrm>
              <a:prstGeom prst="rect">
                <a:avLst/>
              </a:prstGeom>
              <a:noFill/>
            </p:spPr>
            <p:txBody>
              <a:bodyPr wrap="square" rtlCol="0">
                <a:spAutoFit/>
              </a:bodyPr>
              <a:lstStyle/>
              <a:p>
                <a:pPr algn="l"/>
                <a:r>
                  <a:rPr lang="en-US" altLang="zh-CN" sz="1800" i="1" err="1" smtClean="0">
                    <a:latin typeface="Consolas" pitchFamily="49" charset="0"/>
                    <a:cs typeface="Consolas" pitchFamily="49" charset="0"/>
                  </a:rPr>
                  <a:t>A</a:t>
                </a:r>
                <a:r>
                  <a:rPr lang="en-US" altLang="zh-CN" sz="1800" baseline="-25000" err="1" smtClean="0">
                    <a:latin typeface="Consolas" pitchFamily="49" charset="0"/>
                    <a:cs typeface="Consolas" pitchFamily="49" charset="0"/>
                  </a:rPr>
                  <a:t>2</a:t>
                </a:r>
                <a:r>
                  <a:rPr lang="en-US" altLang="zh-CN" sz="1800" smtClean="0">
                    <a:latin typeface="Consolas" pitchFamily="49" charset="0"/>
                    <a:cs typeface="Consolas" pitchFamily="49" charset="0"/>
                  </a:rPr>
                  <a:t>=[ </a:t>
                </a:r>
                <a:r>
                  <a:rPr lang="en-US" altLang="zh-CN" sz="1800" i="1" err="1" smtClean="0">
                    <a:latin typeface="Consolas" pitchFamily="49" charset="0"/>
                    <a:cs typeface="Consolas" pitchFamily="49" charset="0"/>
                  </a:rPr>
                  <a:t>a</a:t>
                </a:r>
                <a:r>
                  <a:rPr lang="en-US" altLang="zh-CN" sz="1800" baseline="-25000" err="1" smtClean="0">
                    <a:latin typeface="Consolas" pitchFamily="49" charset="0"/>
                    <a:cs typeface="Consolas" pitchFamily="49" charset="0"/>
                  </a:rPr>
                  <a:t>1,1</a:t>
                </a:r>
                <a:r>
                  <a:rPr lang="zh-CN" altLang="en-US" sz="1800" smtClean="0">
                    <a:latin typeface="Consolas" pitchFamily="49" charset="0"/>
                    <a:cs typeface="Consolas" pitchFamily="49" charset="0"/>
                  </a:rPr>
                  <a:t>，</a:t>
                </a:r>
                <a:r>
                  <a:rPr lang="en-US" altLang="zh-CN" sz="1800" i="1" err="1" smtClean="0">
                    <a:latin typeface="Consolas" pitchFamily="49" charset="0"/>
                    <a:cs typeface="Consolas" pitchFamily="49" charset="0"/>
                  </a:rPr>
                  <a:t>a</a:t>
                </a:r>
                <a:r>
                  <a:rPr lang="en-US" altLang="zh-CN" sz="1800" baseline="-25000" err="1" smtClean="0">
                    <a:latin typeface="Consolas" pitchFamily="49" charset="0"/>
                    <a:cs typeface="Consolas" pitchFamily="49" charset="0"/>
                  </a:rPr>
                  <a:t>2,2</a:t>
                </a:r>
                <a:r>
                  <a:rPr lang="zh-CN" altLang="en-US" sz="1800" smtClean="0">
                    <a:latin typeface="Consolas" pitchFamily="49" charset="0"/>
                    <a:cs typeface="Consolas" pitchFamily="49" charset="0"/>
                  </a:rPr>
                  <a:t>，</a:t>
                </a:r>
                <a:r>
                  <a:rPr lang="zh-CN" altLang="en-US" sz="1800" smtClean="0">
                    <a:latin typeface="Consolas" pitchFamily="49" charset="0"/>
                    <a:cs typeface="Consolas" pitchFamily="49" charset="0"/>
                    <a:sym typeface="Symbol"/>
                  </a:rPr>
                  <a:t>，</a:t>
                </a:r>
                <a:r>
                  <a:rPr lang="en-US" altLang="zh-CN" sz="1800" i="1" err="1" smtClean="0">
                    <a:latin typeface="Consolas" pitchFamily="49" charset="0"/>
                    <a:cs typeface="Consolas" pitchFamily="49" charset="0"/>
                    <a:sym typeface="Symbol"/>
                  </a:rPr>
                  <a:t>a</a:t>
                </a:r>
                <a:r>
                  <a:rPr lang="en-US" altLang="zh-CN" sz="1800" baseline="-25000" err="1" smtClean="0">
                    <a:latin typeface="Consolas" pitchFamily="49" charset="0"/>
                    <a:cs typeface="Consolas" pitchFamily="49" charset="0"/>
                    <a:sym typeface="Symbol"/>
                  </a:rPr>
                  <a:t>2,</a:t>
                </a:r>
                <a:r>
                  <a:rPr lang="en-US" altLang="zh-CN" sz="1800" i="1" baseline="-25000" err="1" smtClean="0">
                    <a:latin typeface="Consolas" pitchFamily="49" charset="0"/>
                    <a:cs typeface="Consolas" pitchFamily="49" charset="0"/>
                    <a:sym typeface="Symbol"/>
                  </a:rPr>
                  <a:t>n</a:t>
                </a:r>
                <a:r>
                  <a:rPr lang="en-US" altLang="zh-CN" sz="1800" smtClean="0">
                    <a:latin typeface="Consolas" pitchFamily="49" charset="0"/>
                    <a:cs typeface="Consolas" pitchFamily="49" charset="0"/>
                    <a:sym typeface="Symbol"/>
                  </a:rPr>
                  <a:t> ]</a:t>
                </a:r>
                <a:endParaRPr lang="zh-CN" altLang="en-US" sz="1800">
                  <a:latin typeface="Consolas" pitchFamily="49" charset="0"/>
                  <a:cs typeface="Consolas" pitchFamily="49" charset="0"/>
                </a:endParaRPr>
              </a:p>
            </p:txBody>
          </p:sp>
          <p:sp>
            <p:nvSpPr>
              <p:cNvPr id="15" name="TextBox 14"/>
              <p:cNvSpPr txBox="1"/>
              <p:nvPr/>
            </p:nvSpPr>
            <p:spPr>
              <a:xfrm>
                <a:off x="5072066" y="4538971"/>
                <a:ext cx="3643338" cy="369332"/>
              </a:xfrm>
              <a:prstGeom prst="rect">
                <a:avLst/>
              </a:prstGeom>
              <a:noFill/>
            </p:spPr>
            <p:txBody>
              <a:bodyPr wrap="square" rtlCol="0">
                <a:spAutoFit/>
              </a:bodyPr>
              <a:lstStyle/>
              <a:p>
                <a:pPr algn="l"/>
                <a:r>
                  <a:rPr lang="en-US" altLang="zh-CN" sz="1800" i="1" smtClean="0">
                    <a:latin typeface="Consolas" pitchFamily="49" charset="0"/>
                    <a:cs typeface="Consolas" pitchFamily="49" charset="0"/>
                  </a:rPr>
                  <a:t>A</a:t>
                </a:r>
                <a:r>
                  <a:rPr lang="en-US" altLang="zh-CN" sz="1800" i="1" baseline="-25000" smtClean="0">
                    <a:latin typeface="Consolas" pitchFamily="49" charset="0"/>
                    <a:cs typeface="Consolas" pitchFamily="49" charset="0"/>
                  </a:rPr>
                  <a:t>m</a:t>
                </a:r>
                <a:r>
                  <a:rPr lang="en-US" altLang="zh-CN" sz="1800" smtClean="0">
                    <a:latin typeface="Consolas" pitchFamily="49" charset="0"/>
                    <a:cs typeface="Consolas" pitchFamily="49" charset="0"/>
                  </a:rPr>
                  <a:t>=[ </a:t>
                </a:r>
                <a:r>
                  <a:rPr lang="en-US" altLang="zh-CN" sz="1800" i="1" err="1" smtClean="0">
                    <a:latin typeface="Consolas" pitchFamily="49" charset="0"/>
                    <a:cs typeface="Consolas" pitchFamily="49" charset="0"/>
                  </a:rPr>
                  <a:t>a</a:t>
                </a:r>
                <a:r>
                  <a:rPr lang="en-US" altLang="zh-CN" sz="1800" i="1" baseline="-25000" err="1" smtClean="0">
                    <a:latin typeface="Consolas" pitchFamily="49" charset="0"/>
                    <a:cs typeface="Consolas" pitchFamily="49" charset="0"/>
                  </a:rPr>
                  <a:t>m</a:t>
                </a:r>
                <a:r>
                  <a:rPr lang="en-US" altLang="zh-CN" sz="1800" baseline="-25000" err="1" smtClean="0">
                    <a:latin typeface="Consolas" pitchFamily="49" charset="0"/>
                    <a:cs typeface="Consolas" pitchFamily="49" charset="0"/>
                  </a:rPr>
                  <a:t>,1</a:t>
                </a:r>
                <a:r>
                  <a:rPr lang="zh-CN" altLang="en-US" sz="1800" smtClean="0">
                    <a:latin typeface="Consolas" pitchFamily="49" charset="0"/>
                    <a:cs typeface="Consolas" pitchFamily="49" charset="0"/>
                  </a:rPr>
                  <a:t>，</a:t>
                </a:r>
                <a:r>
                  <a:rPr lang="en-US" altLang="zh-CN" sz="1800" i="1" err="1" smtClean="0">
                    <a:latin typeface="Consolas" pitchFamily="49" charset="0"/>
                    <a:cs typeface="Consolas" pitchFamily="49" charset="0"/>
                  </a:rPr>
                  <a:t>a</a:t>
                </a:r>
                <a:r>
                  <a:rPr lang="en-US" altLang="zh-CN" sz="1800" i="1" baseline="-25000" err="1" smtClean="0">
                    <a:latin typeface="Consolas" pitchFamily="49" charset="0"/>
                    <a:cs typeface="Consolas" pitchFamily="49" charset="0"/>
                  </a:rPr>
                  <a:t>m</a:t>
                </a:r>
                <a:r>
                  <a:rPr lang="en-US" altLang="zh-CN" sz="1800" baseline="-25000" err="1" smtClean="0">
                    <a:latin typeface="Consolas" pitchFamily="49" charset="0"/>
                    <a:cs typeface="Consolas" pitchFamily="49" charset="0"/>
                  </a:rPr>
                  <a:t>,2</a:t>
                </a:r>
                <a:r>
                  <a:rPr lang="zh-CN" altLang="en-US" sz="1800" smtClean="0">
                    <a:latin typeface="Consolas" pitchFamily="49" charset="0"/>
                    <a:cs typeface="Consolas" pitchFamily="49" charset="0"/>
                  </a:rPr>
                  <a:t>，</a:t>
                </a:r>
                <a:r>
                  <a:rPr lang="zh-CN" altLang="en-US" sz="1800" smtClean="0">
                    <a:latin typeface="Consolas" pitchFamily="49" charset="0"/>
                    <a:cs typeface="Consolas" pitchFamily="49" charset="0"/>
                    <a:sym typeface="Symbol"/>
                  </a:rPr>
                  <a:t>，</a:t>
                </a:r>
                <a:r>
                  <a:rPr lang="en-US" altLang="zh-CN" sz="1800" i="1" err="1" smtClean="0">
                    <a:latin typeface="Consolas" pitchFamily="49" charset="0"/>
                    <a:cs typeface="Consolas" pitchFamily="49" charset="0"/>
                    <a:sym typeface="Symbol"/>
                  </a:rPr>
                  <a:t>a</a:t>
                </a:r>
                <a:r>
                  <a:rPr lang="en-US" altLang="zh-CN" sz="1800" i="1" baseline="-25000" err="1" smtClean="0">
                    <a:latin typeface="Consolas" pitchFamily="49" charset="0"/>
                    <a:cs typeface="Consolas" pitchFamily="49" charset="0"/>
                    <a:sym typeface="Symbol"/>
                  </a:rPr>
                  <a:t>m</a:t>
                </a:r>
                <a:r>
                  <a:rPr lang="en-US" altLang="zh-CN" sz="1800" baseline="-25000" err="1" smtClean="0">
                    <a:latin typeface="Consolas" pitchFamily="49" charset="0"/>
                    <a:cs typeface="Consolas" pitchFamily="49" charset="0"/>
                    <a:sym typeface="Symbol"/>
                  </a:rPr>
                  <a:t>,</a:t>
                </a:r>
                <a:r>
                  <a:rPr lang="en-US" altLang="zh-CN" sz="1800" i="1" baseline="-25000" err="1" smtClean="0">
                    <a:latin typeface="Consolas" pitchFamily="49" charset="0"/>
                    <a:cs typeface="Consolas" pitchFamily="49" charset="0"/>
                    <a:sym typeface="Symbol"/>
                  </a:rPr>
                  <a:t>n</a:t>
                </a:r>
                <a:r>
                  <a:rPr lang="en-US" altLang="zh-CN" sz="1800" smtClean="0">
                    <a:latin typeface="Consolas" pitchFamily="49" charset="0"/>
                    <a:cs typeface="Consolas" pitchFamily="49" charset="0"/>
                    <a:sym typeface="Symbol"/>
                  </a:rPr>
                  <a:t> ]</a:t>
                </a:r>
                <a:endParaRPr lang="zh-CN" altLang="en-US" sz="1800">
                  <a:latin typeface="Consolas" pitchFamily="49" charset="0"/>
                  <a:cs typeface="Consolas" pitchFamily="49" charset="0"/>
                </a:endParaRPr>
              </a:p>
            </p:txBody>
          </p:sp>
        </p:grpSp>
        <p:sp>
          <p:nvSpPr>
            <p:cNvPr id="16" name="下箭头 15"/>
            <p:cNvSpPr/>
            <p:nvPr/>
          </p:nvSpPr>
          <p:spPr>
            <a:xfrm>
              <a:off x="6500826" y="2571744"/>
              <a:ext cx="214314" cy="428628"/>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2000">
                <a:latin typeface="Consolas" pitchFamily="49" charset="0"/>
                <a:cs typeface="Consolas" pitchFamily="49" charset="0"/>
              </a:endParaRPr>
            </a:p>
          </p:txBody>
        </p:sp>
      </p:grpSp>
      <p:grpSp>
        <p:nvGrpSpPr>
          <p:cNvPr id="18" name="组合 17"/>
          <p:cNvGrpSpPr/>
          <p:nvPr/>
        </p:nvGrpSpPr>
        <p:grpSpPr>
          <a:xfrm>
            <a:off x="428596" y="1306498"/>
            <a:ext cx="3480948" cy="1765312"/>
            <a:chOff x="1928794" y="3475038"/>
            <a:chExt cx="3480948" cy="1765312"/>
          </a:xfrm>
        </p:grpSpPr>
        <p:sp>
          <p:nvSpPr>
            <p:cNvPr id="19" name="TextBox 18"/>
            <p:cNvSpPr txBox="1"/>
            <p:nvPr/>
          </p:nvSpPr>
          <p:spPr>
            <a:xfrm>
              <a:off x="1928794" y="4000504"/>
              <a:ext cx="571504" cy="400110"/>
            </a:xfrm>
            <a:prstGeom prst="rect">
              <a:avLst/>
            </a:prstGeom>
            <a:noFill/>
          </p:spPr>
          <p:txBody>
            <a:bodyPr wrap="square" rtlCol="0">
              <a:spAutoFit/>
            </a:bodyPr>
            <a:lstStyle/>
            <a:p>
              <a:r>
                <a:rPr lang="en-US" altLang="zh-CN" sz="2000" i="1" smtClean="0">
                  <a:latin typeface="Consolas" pitchFamily="49" charset="0"/>
                  <a:cs typeface="Consolas" pitchFamily="49" charset="0"/>
                </a:rPr>
                <a:t>A</a:t>
              </a:r>
              <a:r>
                <a:rPr lang="en-US" altLang="zh-CN" sz="2000" smtClean="0">
                  <a:latin typeface="Consolas" pitchFamily="49" charset="0"/>
                  <a:cs typeface="Consolas" pitchFamily="49" charset="0"/>
                </a:rPr>
                <a:t>=</a:t>
              </a:r>
              <a:endParaRPr lang="zh-CN" altLang="en-US" sz="2000">
                <a:latin typeface="Consolas" pitchFamily="49" charset="0"/>
                <a:cs typeface="Consolas" pitchFamily="49" charset="0"/>
              </a:endParaRPr>
            </a:p>
          </p:txBody>
        </p:sp>
        <p:cxnSp>
          <p:nvCxnSpPr>
            <p:cNvPr id="20" name="直接连接符 19"/>
            <p:cNvCxnSpPr/>
            <p:nvPr/>
          </p:nvCxnSpPr>
          <p:spPr>
            <a:xfrm rot="5400000">
              <a:off x="1785124" y="4331500"/>
              <a:ext cx="1714512"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2643174" y="3487738"/>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643174" y="5200662"/>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786050" y="3519074"/>
              <a:ext cx="714380" cy="307777"/>
            </a:xfrm>
            <a:prstGeom prst="rect">
              <a:avLst/>
            </a:prstGeom>
            <a:noFill/>
          </p:spPr>
          <p:txBody>
            <a:bodyPr wrap="square" lIns="0" tIns="0" rIns="0" bIns="0" rtlCol="0">
              <a:spAutoFit/>
            </a:bodyPr>
            <a:lstStyle/>
            <a:p>
              <a:r>
                <a:rPr lang="en-US" altLang="zh-CN" sz="2000" i="1" err="1" smtClean="0">
                  <a:latin typeface="Consolas" pitchFamily="49" charset="0"/>
                  <a:cs typeface="Consolas" pitchFamily="49" charset="0"/>
                </a:rPr>
                <a:t>a</a:t>
              </a:r>
              <a:r>
                <a:rPr lang="en-US" altLang="zh-CN" sz="2000" baseline="-25000" err="1" smtClean="0">
                  <a:latin typeface="Consolas" pitchFamily="49" charset="0"/>
                  <a:cs typeface="Consolas" pitchFamily="49" charset="0"/>
                </a:rPr>
                <a:t>1,1</a:t>
              </a:r>
              <a:endParaRPr lang="zh-CN" altLang="en-US" sz="2000" baseline="-25000">
                <a:latin typeface="Consolas" pitchFamily="49" charset="0"/>
                <a:cs typeface="Consolas" pitchFamily="49" charset="0"/>
              </a:endParaRPr>
            </a:p>
          </p:txBody>
        </p:sp>
        <p:sp>
          <p:nvSpPr>
            <p:cNvPr id="24" name="TextBox 23"/>
            <p:cNvSpPr txBox="1"/>
            <p:nvPr/>
          </p:nvSpPr>
          <p:spPr>
            <a:xfrm>
              <a:off x="3428992" y="3519074"/>
              <a:ext cx="714380" cy="307777"/>
            </a:xfrm>
            <a:prstGeom prst="rect">
              <a:avLst/>
            </a:prstGeom>
            <a:noFill/>
          </p:spPr>
          <p:txBody>
            <a:bodyPr wrap="square" lIns="0" tIns="0" rIns="0" bIns="0" rtlCol="0">
              <a:spAutoFit/>
            </a:bodyPr>
            <a:lstStyle/>
            <a:p>
              <a:r>
                <a:rPr lang="en-US" altLang="zh-CN" sz="2000" i="1" err="1" smtClean="0">
                  <a:latin typeface="Consolas" pitchFamily="49" charset="0"/>
                  <a:cs typeface="Consolas" pitchFamily="49" charset="0"/>
                </a:rPr>
                <a:t>a</a:t>
              </a:r>
              <a:r>
                <a:rPr lang="en-US" altLang="zh-CN" sz="2000" baseline="-25000" err="1" smtClean="0">
                  <a:latin typeface="Consolas" pitchFamily="49" charset="0"/>
                  <a:cs typeface="Consolas" pitchFamily="49" charset="0"/>
                </a:rPr>
                <a:t>1,2</a:t>
              </a:r>
              <a:endParaRPr lang="zh-CN" altLang="en-US" sz="2000" baseline="-25000">
                <a:latin typeface="Consolas" pitchFamily="49" charset="0"/>
                <a:cs typeface="Consolas" pitchFamily="49" charset="0"/>
              </a:endParaRPr>
            </a:p>
          </p:txBody>
        </p:sp>
        <p:sp>
          <p:nvSpPr>
            <p:cNvPr id="25" name="TextBox 24"/>
            <p:cNvSpPr txBox="1"/>
            <p:nvPr/>
          </p:nvSpPr>
          <p:spPr>
            <a:xfrm>
              <a:off x="4643438" y="3519074"/>
              <a:ext cx="714380" cy="307777"/>
            </a:xfrm>
            <a:prstGeom prst="rect">
              <a:avLst/>
            </a:prstGeom>
            <a:noFill/>
          </p:spPr>
          <p:txBody>
            <a:bodyPr wrap="square" lIns="0" tIns="0" rIns="0" bIns="0" rtlCol="0">
              <a:spAutoFit/>
            </a:bodyPr>
            <a:lstStyle/>
            <a:p>
              <a:r>
                <a:rPr lang="en-US" altLang="zh-CN" sz="2000" i="1" err="1" smtClean="0">
                  <a:latin typeface="Consolas" pitchFamily="49" charset="0"/>
                  <a:cs typeface="Consolas" pitchFamily="49" charset="0"/>
                </a:rPr>
                <a:t>a</a:t>
              </a:r>
              <a:r>
                <a:rPr lang="en-US" altLang="zh-CN" sz="2000" baseline="-25000" err="1" smtClean="0">
                  <a:latin typeface="Consolas" pitchFamily="49" charset="0"/>
                  <a:cs typeface="Consolas" pitchFamily="49" charset="0"/>
                </a:rPr>
                <a:t>1,</a:t>
              </a:r>
              <a:r>
                <a:rPr lang="en-US" altLang="zh-CN" sz="2000" i="1" baseline="-25000" err="1" smtClean="0">
                  <a:latin typeface="Consolas" pitchFamily="49" charset="0"/>
                  <a:cs typeface="Consolas" pitchFamily="49" charset="0"/>
                </a:rPr>
                <a:t>n</a:t>
              </a:r>
              <a:endParaRPr lang="zh-CN" altLang="en-US" sz="2000" i="1" baseline="-25000">
                <a:latin typeface="Consolas" pitchFamily="49" charset="0"/>
                <a:cs typeface="Consolas" pitchFamily="49" charset="0"/>
              </a:endParaRPr>
            </a:p>
          </p:txBody>
        </p:sp>
        <p:sp>
          <p:nvSpPr>
            <p:cNvPr id="26" name="TextBox 25"/>
            <p:cNvSpPr txBox="1"/>
            <p:nvPr/>
          </p:nvSpPr>
          <p:spPr>
            <a:xfrm>
              <a:off x="4071934" y="3500438"/>
              <a:ext cx="571504" cy="307777"/>
            </a:xfrm>
            <a:prstGeom prst="rect">
              <a:avLst/>
            </a:prstGeom>
            <a:noFill/>
          </p:spPr>
          <p:txBody>
            <a:bodyPr wrap="square" lIns="0" tIns="0" rIns="0" bIns="0" rtlCol="0">
              <a:spAutoFit/>
            </a:bodyPr>
            <a:lstStyle/>
            <a:p>
              <a:r>
                <a:rPr lang="en-US" altLang="zh-CN" sz="2000" i="1" smtClean="0">
                  <a:latin typeface="Consolas" pitchFamily="49" charset="0"/>
                  <a:ea typeface="+mn-ea"/>
                  <a:cs typeface="Consolas" pitchFamily="49" charset="0"/>
                  <a:sym typeface="Symbol"/>
                </a:rPr>
                <a:t></a:t>
              </a:r>
              <a:endParaRPr lang="zh-CN" altLang="en-US" sz="2000" baseline="-25000">
                <a:latin typeface="Consolas" pitchFamily="49" charset="0"/>
                <a:ea typeface="+mn-ea"/>
                <a:cs typeface="Consolas" pitchFamily="49" charset="0"/>
              </a:endParaRPr>
            </a:p>
          </p:txBody>
        </p:sp>
        <p:sp>
          <p:nvSpPr>
            <p:cNvPr id="27" name="TextBox 26"/>
            <p:cNvSpPr txBox="1"/>
            <p:nvPr/>
          </p:nvSpPr>
          <p:spPr>
            <a:xfrm>
              <a:off x="2786050" y="3947702"/>
              <a:ext cx="714380" cy="307777"/>
            </a:xfrm>
            <a:prstGeom prst="rect">
              <a:avLst/>
            </a:prstGeom>
            <a:noFill/>
          </p:spPr>
          <p:txBody>
            <a:bodyPr wrap="square" lIns="0" tIns="0" rIns="0" bIns="0" rtlCol="0">
              <a:spAutoFit/>
            </a:bodyPr>
            <a:lstStyle/>
            <a:p>
              <a:r>
                <a:rPr lang="en-US" altLang="zh-CN" sz="2000" i="1" err="1" smtClean="0">
                  <a:latin typeface="Consolas" pitchFamily="49" charset="0"/>
                  <a:cs typeface="Consolas" pitchFamily="49" charset="0"/>
                </a:rPr>
                <a:t>a</a:t>
              </a:r>
              <a:r>
                <a:rPr lang="en-US" altLang="zh-CN" sz="2000" baseline="-25000" err="1" smtClean="0">
                  <a:latin typeface="Consolas" pitchFamily="49" charset="0"/>
                  <a:cs typeface="Consolas" pitchFamily="49" charset="0"/>
                </a:rPr>
                <a:t>2,1</a:t>
              </a:r>
              <a:endParaRPr lang="zh-CN" altLang="en-US" sz="2000" baseline="-25000">
                <a:latin typeface="Consolas" pitchFamily="49" charset="0"/>
                <a:cs typeface="Consolas" pitchFamily="49" charset="0"/>
              </a:endParaRPr>
            </a:p>
          </p:txBody>
        </p:sp>
        <p:sp>
          <p:nvSpPr>
            <p:cNvPr id="28" name="TextBox 27"/>
            <p:cNvSpPr txBox="1"/>
            <p:nvPr/>
          </p:nvSpPr>
          <p:spPr>
            <a:xfrm>
              <a:off x="3428992" y="3947702"/>
              <a:ext cx="714380" cy="307777"/>
            </a:xfrm>
            <a:prstGeom prst="rect">
              <a:avLst/>
            </a:prstGeom>
            <a:noFill/>
          </p:spPr>
          <p:txBody>
            <a:bodyPr wrap="square" lIns="0" tIns="0" rIns="0" bIns="0" rtlCol="0">
              <a:spAutoFit/>
            </a:bodyPr>
            <a:lstStyle/>
            <a:p>
              <a:r>
                <a:rPr lang="en-US" altLang="zh-CN" sz="2000" i="1" err="1" smtClean="0">
                  <a:latin typeface="Consolas" pitchFamily="49" charset="0"/>
                  <a:cs typeface="Consolas" pitchFamily="49" charset="0"/>
                </a:rPr>
                <a:t>a</a:t>
              </a:r>
              <a:r>
                <a:rPr lang="en-US" altLang="zh-CN" sz="2000" baseline="-25000" err="1" smtClean="0">
                  <a:latin typeface="Consolas" pitchFamily="49" charset="0"/>
                  <a:cs typeface="Consolas" pitchFamily="49" charset="0"/>
                </a:rPr>
                <a:t>2,2</a:t>
              </a:r>
              <a:endParaRPr lang="zh-CN" altLang="en-US" sz="2000" baseline="-25000">
                <a:latin typeface="Consolas" pitchFamily="49" charset="0"/>
                <a:cs typeface="Consolas" pitchFamily="49" charset="0"/>
              </a:endParaRPr>
            </a:p>
          </p:txBody>
        </p:sp>
        <p:sp>
          <p:nvSpPr>
            <p:cNvPr id="29" name="TextBox 28"/>
            <p:cNvSpPr txBox="1"/>
            <p:nvPr/>
          </p:nvSpPr>
          <p:spPr>
            <a:xfrm>
              <a:off x="4643438" y="3947702"/>
              <a:ext cx="714380" cy="307777"/>
            </a:xfrm>
            <a:prstGeom prst="rect">
              <a:avLst/>
            </a:prstGeom>
            <a:noFill/>
          </p:spPr>
          <p:txBody>
            <a:bodyPr wrap="square" lIns="0" tIns="0" rIns="0" bIns="0" rtlCol="0">
              <a:spAutoFit/>
            </a:bodyPr>
            <a:lstStyle/>
            <a:p>
              <a:r>
                <a:rPr lang="en-US" altLang="zh-CN" sz="2000" i="1" err="1" smtClean="0">
                  <a:latin typeface="Consolas" pitchFamily="49" charset="0"/>
                  <a:cs typeface="Consolas" pitchFamily="49" charset="0"/>
                </a:rPr>
                <a:t>a</a:t>
              </a:r>
              <a:r>
                <a:rPr lang="en-US" altLang="zh-CN" sz="2000" baseline="-25000" err="1" smtClean="0">
                  <a:latin typeface="Consolas" pitchFamily="49" charset="0"/>
                  <a:cs typeface="Consolas" pitchFamily="49" charset="0"/>
                </a:rPr>
                <a:t>2,</a:t>
              </a:r>
              <a:r>
                <a:rPr lang="en-US" altLang="zh-CN" sz="2000" i="1" baseline="-25000" err="1" smtClean="0">
                  <a:latin typeface="Consolas" pitchFamily="49" charset="0"/>
                  <a:cs typeface="Consolas" pitchFamily="49" charset="0"/>
                </a:rPr>
                <a:t>n</a:t>
              </a:r>
              <a:endParaRPr lang="zh-CN" altLang="en-US" sz="2000" i="1" baseline="-25000">
                <a:latin typeface="Consolas" pitchFamily="49" charset="0"/>
                <a:cs typeface="Consolas" pitchFamily="49" charset="0"/>
              </a:endParaRPr>
            </a:p>
          </p:txBody>
        </p:sp>
        <p:sp>
          <p:nvSpPr>
            <p:cNvPr id="30" name="TextBox 29"/>
            <p:cNvSpPr txBox="1"/>
            <p:nvPr/>
          </p:nvSpPr>
          <p:spPr>
            <a:xfrm>
              <a:off x="4071934" y="3929066"/>
              <a:ext cx="571504" cy="307777"/>
            </a:xfrm>
            <a:prstGeom prst="rect">
              <a:avLst/>
            </a:prstGeom>
            <a:noFill/>
          </p:spPr>
          <p:txBody>
            <a:bodyPr wrap="square" lIns="0" tIns="0" rIns="0" bIns="0" rtlCol="0">
              <a:spAutoFit/>
            </a:bodyPr>
            <a:lstStyle/>
            <a:p>
              <a:r>
                <a:rPr lang="en-US" altLang="zh-CN" sz="2000" i="1" smtClean="0">
                  <a:latin typeface="Consolas" pitchFamily="49" charset="0"/>
                  <a:ea typeface="+mn-ea"/>
                  <a:cs typeface="Consolas" pitchFamily="49" charset="0"/>
                  <a:sym typeface="Symbol"/>
                </a:rPr>
                <a:t></a:t>
              </a:r>
              <a:endParaRPr lang="zh-CN" altLang="en-US" sz="2000" baseline="-25000">
                <a:latin typeface="Consolas" pitchFamily="49" charset="0"/>
                <a:ea typeface="+mn-ea"/>
                <a:cs typeface="Consolas" pitchFamily="49" charset="0"/>
              </a:endParaRPr>
            </a:p>
          </p:txBody>
        </p:sp>
        <p:sp>
          <p:nvSpPr>
            <p:cNvPr id="31" name="TextBox 30"/>
            <p:cNvSpPr txBox="1"/>
            <p:nvPr/>
          </p:nvSpPr>
          <p:spPr>
            <a:xfrm>
              <a:off x="2786050" y="4809720"/>
              <a:ext cx="714380" cy="307777"/>
            </a:xfrm>
            <a:prstGeom prst="rect">
              <a:avLst/>
            </a:prstGeom>
            <a:noFill/>
          </p:spPr>
          <p:txBody>
            <a:bodyPr wrap="square" lIns="0" tIns="0" rIns="0" bIns="0" rtlCol="0">
              <a:spAutoFit/>
            </a:bodyPr>
            <a:lstStyle/>
            <a:p>
              <a:r>
                <a:rPr lang="en-US" altLang="zh-CN" sz="2000" i="1" err="1" smtClean="0">
                  <a:latin typeface="Consolas" pitchFamily="49" charset="0"/>
                  <a:cs typeface="Consolas" pitchFamily="49" charset="0"/>
                </a:rPr>
                <a:t>a</a:t>
              </a:r>
              <a:r>
                <a:rPr lang="en-US" altLang="zh-CN" sz="2000" i="1" baseline="-25000" err="1" smtClean="0">
                  <a:latin typeface="Consolas" pitchFamily="49" charset="0"/>
                  <a:cs typeface="Consolas" pitchFamily="49" charset="0"/>
                </a:rPr>
                <a:t>m</a:t>
              </a:r>
              <a:r>
                <a:rPr lang="en-US" altLang="zh-CN" sz="2000" baseline="-25000" err="1" smtClean="0">
                  <a:latin typeface="Consolas" pitchFamily="49" charset="0"/>
                  <a:cs typeface="Consolas" pitchFamily="49" charset="0"/>
                </a:rPr>
                <a:t>,1</a:t>
              </a:r>
              <a:endParaRPr lang="zh-CN" altLang="en-US" sz="2000" baseline="-25000">
                <a:latin typeface="Consolas" pitchFamily="49" charset="0"/>
                <a:cs typeface="Consolas" pitchFamily="49" charset="0"/>
              </a:endParaRPr>
            </a:p>
          </p:txBody>
        </p:sp>
        <p:sp>
          <p:nvSpPr>
            <p:cNvPr id="32" name="TextBox 31"/>
            <p:cNvSpPr txBox="1"/>
            <p:nvPr/>
          </p:nvSpPr>
          <p:spPr>
            <a:xfrm>
              <a:off x="3428992" y="4809720"/>
              <a:ext cx="714380" cy="307777"/>
            </a:xfrm>
            <a:prstGeom prst="rect">
              <a:avLst/>
            </a:prstGeom>
            <a:noFill/>
          </p:spPr>
          <p:txBody>
            <a:bodyPr wrap="square" lIns="0" tIns="0" rIns="0" bIns="0" rtlCol="0">
              <a:spAutoFit/>
            </a:bodyPr>
            <a:lstStyle/>
            <a:p>
              <a:r>
                <a:rPr lang="en-US" altLang="zh-CN" sz="2000" i="1" err="1" smtClean="0">
                  <a:latin typeface="Consolas" pitchFamily="49" charset="0"/>
                  <a:cs typeface="Consolas" pitchFamily="49" charset="0"/>
                </a:rPr>
                <a:t>a</a:t>
              </a:r>
              <a:r>
                <a:rPr lang="en-US" altLang="zh-CN" sz="2000" i="1" baseline="-25000" err="1" smtClean="0">
                  <a:latin typeface="Consolas" pitchFamily="49" charset="0"/>
                  <a:cs typeface="Consolas" pitchFamily="49" charset="0"/>
                </a:rPr>
                <a:t>m</a:t>
              </a:r>
              <a:r>
                <a:rPr lang="en-US" altLang="zh-CN" sz="2000" baseline="-25000" err="1" smtClean="0">
                  <a:latin typeface="Consolas" pitchFamily="49" charset="0"/>
                  <a:cs typeface="Consolas" pitchFamily="49" charset="0"/>
                </a:rPr>
                <a:t>,2</a:t>
              </a:r>
              <a:endParaRPr lang="zh-CN" altLang="en-US" sz="2000" baseline="-25000">
                <a:latin typeface="Consolas" pitchFamily="49" charset="0"/>
                <a:cs typeface="Consolas" pitchFamily="49" charset="0"/>
              </a:endParaRPr>
            </a:p>
          </p:txBody>
        </p:sp>
        <p:sp>
          <p:nvSpPr>
            <p:cNvPr id="33" name="TextBox 32"/>
            <p:cNvSpPr txBox="1"/>
            <p:nvPr/>
          </p:nvSpPr>
          <p:spPr>
            <a:xfrm>
              <a:off x="4643438" y="4809720"/>
              <a:ext cx="714380" cy="307777"/>
            </a:xfrm>
            <a:prstGeom prst="rect">
              <a:avLst/>
            </a:prstGeom>
            <a:noFill/>
          </p:spPr>
          <p:txBody>
            <a:bodyPr wrap="square" lIns="0" tIns="0" rIns="0" bIns="0" rtlCol="0">
              <a:spAutoFit/>
            </a:bodyPr>
            <a:lstStyle/>
            <a:p>
              <a:r>
                <a:rPr lang="en-US" altLang="zh-CN" sz="2000" i="1" err="1" smtClean="0">
                  <a:latin typeface="Consolas" pitchFamily="49" charset="0"/>
                  <a:cs typeface="Consolas" pitchFamily="49" charset="0"/>
                </a:rPr>
                <a:t>a</a:t>
              </a:r>
              <a:r>
                <a:rPr lang="en-US" altLang="zh-CN" sz="2000" i="1" baseline="-25000" err="1" smtClean="0">
                  <a:latin typeface="Consolas" pitchFamily="49" charset="0"/>
                  <a:cs typeface="Consolas" pitchFamily="49" charset="0"/>
                </a:rPr>
                <a:t>m</a:t>
              </a:r>
              <a:r>
                <a:rPr lang="en-US" altLang="zh-CN" sz="2000" baseline="-25000" err="1" smtClean="0">
                  <a:latin typeface="Consolas" pitchFamily="49" charset="0"/>
                  <a:cs typeface="Consolas" pitchFamily="49" charset="0"/>
                </a:rPr>
                <a:t>,</a:t>
              </a:r>
              <a:r>
                <a:rPr lang="en-US" altLang="zh-CN" sz="2000" i="1" baseline="-25000" err="1" smtClean="0">
                  <a:latin typeface="Consolas" pitchFamily="49" charset="0"/>
                  <a:cs typeface="Consolas" pitchFamily="49" charset="0"/>
                </a:rPr>
                <a:t>n</a:t>
              </a:r>
              <a:endParaRPr lang="zh-CN" altLang="en-US" sz="2000" i="1" baseline="-25000">
                <a:latin typeface="Consolas" pitchFamily="49" charset="0"/>
                <a:cs typeface="Consolas" pitchFamily="49" charset="0"/>
              </a:endParaRPr>
            </a:p>
          </p:txBody>
        </p:sp>
        <p:sp>
          <p:nvSpPr>
            <p:cNvPr id="34" name="TextBox 33"/>
            <p:cNvSpPr txBox="1"/>
            <p:nvPr/>
          </p:nvSpPr>
          <p:spPr>
            <a:xfrm>
              <a:off x="4071934" y="4791084"/>
              <a:ext cx="571504" cy="307777"/>
            </a:xfrm>
            <a:prstGeom prst="rect">
              <a:avLst/>
            </a:prstGeom>
            <a:noFill/>
          </p:spPr>
          <p:txBody>
            <a:bodyPr wrap="square" lIns="0" tIns="0" rIns="0" bIns="0" rtlCol="0">
              <a:spAutoFit/>
            </a:bodyPr>
            <a:lstStyle/>
            <a:p>
              <a:r>
                <a:rPr lang="en-US" altLang="zh-CN" sz="2000" i="1" smtClean="0">
                  <a:latin typeface="Consolas" pitchFamily="49" charset="0"/>
                  <a:ea typeface="+mn-ea"/>
                  <a:cs typeface="Consolas" pitchFamily="49" charset="0"/>
                  <a:sym typeface="Symbol"/>
                </a:rPr>
                <a:t></a:t>
              </a:r>
              <a:endParaRPr lang="zh-CN" altLang="en-US" sz="2000" baseline="-25000">
                <a:latin typeface="Consolas" pitchFamily="49" charset="0"/>
                <a:ea typeface="+mn-ea"/>
                <a:cs typeface="Consolas" pitchFamily="49" charset="0"/>
              </a:endParaRPr>
            </a:p>
          </p:txBody>
        </p:sp>
        <p:cxnSp>
          <p:nvCxnSpPr>
            <p:cNvPr id="35" name="直接连接符 34"/>
            <p:cNvCxnSpPr/>
            <p:nvPr/>
          </p:nvCxnSpPr>
          <p:spPr>
            <a:xfrm rot="5400000">
              <a:off x="4537868" y="4369600"/>
              <a:ext cx="1714512"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5265742" y="3525838"/>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5265742" y="5238762"/>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928926" y="4357694"/>
              <a:ext cx="571504" cy="307777"/>
            </a:xfrm>
            <a:prstGeom prst="rect">
              <a:avLst/>
            </a:prstGeom>
            <a:noFill/>
          </p:spPr>
          <p:txBody>
            <a:bodyPr wrap="square" lIns="0" tIns="0" rIns="0" bIns="0" rtlCol="0">
              <a:spAutoFit/>
            </a:bodyPr>
            <a:lstStyle/>
            <a:p>
              <a:r>
                <a:rPr lang="en-US" altLang="zh-CN" sz="2000" i="1" smtClean="0">
                  <a:latin typeface="Consolas" pitchFamily="49" charset="0"/>
                  <a:ea typeface="+mn-ea"/>
                  <a:cs typeface="Consolas" pitchFamily="49" charset="0"/>
                  <a:sym typeface="Symbol"/>
                </a:rPr>
                <a:t></a:t>
              </a:r>
              <a:endParaRPr lang="zh-CN" altLang="en-US" sz="2000" baseline="-25000">
                <a:latin typeface="Consolas" pitchFamily="49" charset="0"/>
                <a:ea typeface="+mn-ea"/>
                <a:cs typeface="Consolas" pitchFamily="49" charset="0"/>
              </a:endParaRPr>
            </a:p>
          </p:txBody>
        </p:sp>
      </p:grpSp>
      <p:sp>
        <p:nvSpPr>
          <p:cNvPr id="39" name="灯片编号占位符 38"/>
          <p:cNvSpPr>
            <a:spLocks noGrp="1"/>
          </p:cNvSpPr>
          <p:nvPr>
            <p:ph type="sldNum" sz="quarter" idx="12"/>
          </p:nvPr>
        </p:nvSpPr>
        <p:spPr/>
        <p:txBody>
          <a:bodyPr/>
          <a:lstStyle/>
          <a:p>
            <a:fld id="{0B959BAE-FEC3-4F92-8031-993DEB8AE092}" type="slidenum">
              <a:rPr lang="en-US" altLang="zh-CN" smtClean="0"/>
              <a:pPr/>
              <a:t>3</a:t>
            </a:fld>
            <a:r>
              <a:rPr lang="en-US" altLang="zh-CN" smtClean="0"/>
              <a:t>/82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ChangeArrowheads="1"/>
          </p:cNvSpPr>
          <p:nvPr/>
        </p:nvSpPr>
        <p:spPr bwMode="auto">
          <a:xfrm>
            <a:off x="285721" y="857232"/>
            <a:ext cx="5500726" cy="396904"/>
          </a:xfrm>
          <a:prstGeom prst="rect">
            <a:avLst/>
          </a:prstGeom>
          <a:noFill/>
          <a:ln w="9525">
            <a:noFill/>
            <a:miter lim="800000"/>
            <a:headEnd/>
            <a:tailEnd/>
          </a:ln>
          <a:effectLst/>
        </p:spPr>
        <p:txBody>
          <a:bodyPr wrap="square">
            <a:spAutoFit/>
          </a:bodyPr>
          <a:lstStyle/>
          <a:p>
            <a:pPr indent="269875" algn="just">
              <a:lnSpc>
                <a:spcPct val="120000"/>
              </a:lnSpc>
            </a:pPr>
            <a:r>
              <a:rPr kumimoji="1" lang="zh-CN" altLang="en-US" sz="1800" dirty="0">
                <a:latin typeface="Consolas" pitchFamily="49" charset="0"/>
                <a:ea typeface="楷体" pitchFamily="49" charset="-122"/>
                <a:cs typeface="Consolas" pitchFamily="49" charset="0"/>
              </a:rPr>
              <a:t>一个</a:t>
            </a:r>
            <a:r>
              <a:rPr kumimoji="1" lang="en-US" altLang="zh-CN" sz="1800" dirty="0">
                <a:latin typeface="Consolas" pitchFamily="49" charset="0"/>
                <a:ea typeface="楷体" pitchFamily="49" charset="-122"/>
                <a:cs typeface="Consolas" pitchFamily="49" charset="0"/>
              </a:rPr>
              <a:t>6×7</a:t>
            </a:r>
            <a:r>
              <a:rPr kumimoji="1" lang="zh-CN" altLang="en-US" sz="1800" dirty="0">
                <a:latin typeface="Consolas" pitchFamily="49" charset="0"/>
                <a:ea typeface="楷体" pitchFamily="49" charset="-122"/>
                <a:cs typeface="Consolas" pitchFamily="49" charset="0"/>
              </a:rPr>
              <a:t>阶稀疏矩阵</a:t>
            </a:r>
            <a:r>
              <a:rPr kumimoji="1" lang="en-US" altLang="zh-CN" sz="1800" i="1" dirty="0">
                <a:latin typeface="Consolas" pitchFamily="49" charset="0"/>
                <a:ea typeface="楷体" pitchFamily="49" charset="-122"/>
                <a:cs typeface="Consolas" pitchFamily="49" charset="0"/>
              </a:rPr>
              <a:t>A</a:t>
            </a:r>
            <a:r>
              <a:rPr kumimoji="1" lang="zh-CN" altLang="en-US" sz="1800" dirty="0">
                <a:latin typeface="Consolas" pitchFamily="49" charset="0"/>
                <a:ea typeface="楷体" pitchFamily="49" charset="-122"/>
                <a:cs typeface="Consolas" pitchFamily="49" charset="0"/>
              </a:rPr>
              <a:t>的</a:t>
            </a:r>
            <a:r>
              <a:rPr kumimoji="1" lang="zh-CN" altLang="en-US" sz="1800" dirty="0">
                <a:solidFill>
                  <a:srgbClr val="FF00FF"/>
                </a:solidFill>
                <a:latin typeface="Consolas" pitchFamily="49" charset="0"/>
                <a:ea typeface="楷体" pitchFamily="49" charset="-122"/>
                <a:cs typeface="Consolas" pitchFamily="49" charset="0"/>
              </a:rPr>
              <a:t>三元组</a:t>
            </a:r>
            <a:r>
              <a:rPr kumimoji="1" lang="zh-CN" altLang="en-US" sz="1800" dirty="0" smtClean="0">
                <a:solidFill>
                  <a:srgbClr val="FF00FF"/>
                </a:solidFill>
                <a:latin typeface="Consolas" pitchFamily="49" charset="0"/>
                <a:ea typeface="楷体" pitchFamily="49" charset="-122"/>
                <a:cs typeface="Consolas" pitchFamily="49" charset="0"/>
              </a:rPr>
              <a:t>线性表</a:t>
            </a:r>
            <a:r>
              <a:rPr kumimoji="1" lang="zh-CN" altLang="en-US" sz="1800" dirty="0" smtClean="0">
                <a:latin typeface="Consolas" pitchFamily="49" charset="0"/>
                <a:ea typeface="楷体" pitchFamily="49" charset="-122"/>
                <a:cs typeface="Consolas" pitchFamily="49" charset="0"/>
              </a:rPr>
              <a:t>表示</a:t>
            </a:r>
            <a:r>
              <a:rPr kumimoji="1" lang="zh-CN" altLang="en-US" sz="1800" dirty="0" smtClean="0">
                <a:solidFill>
                  <a:srgbClr val="FF0000"/>
                </a:solidFill>
                <a:latin typeface="Consolas" pitchFamily="49" charset="0"/>
                <a:ea typeface="楷体" pitchFamily="49" charset="-122"/>
                <a:cs typeface="Consolas" pitchFamily="49" charset="0"/>
              </a:rPr>
              <a:t>    </a:t>
            </a:r>
            <a:endParaRPr kumimoji="1" lang="zh-CN" altLang="en-US" sz="1800" dirty="0">
              <a:solidFill>
                <a:srgbClr val="FF0000"/>
              </a:solidFill>
              <a:latin typeface="Consolas" pitchFamily="49" charset="0"/>
              <a:ea typeface="楷体" pitchFamily="49" charset="-122"/>
              <a:cs typeface="Consolas" pitchFamily="49" charset="0"/>
            </a:endParaRPr>
          </a:p>
        </p:txBody>
      </p:sp>
      <p:sp>
        <p:nvSpPr>
          <p:cNvPr id="31748" name="Text Box 4"/>
          <p:cNvSpPr txBox="1">
            <a:spLocks noChangeArrowheads="1"/>
          </p:cNvSpPr>
          <p:nvPr/>
        </p:nvSpPr>
        <p:spPr bwMode="auto">
          <a:xfrm>
            <a:off x="5468938" y="2557463"/>
            <a:ext cx="2774950" cy="369332"/>
          </a:xfrm>
          <a:prstGeom prst="rect">
            <a:avLst/>
          </a:prstGeom>
          <a:noFill/>
          <a:ln w="9525">
            <a:noFill/>
            <a:miter lim="800000"/>
            <a:headEnd/>
            <a:tailEnd/>
          </a:ln>
          <a:effectLst/>
        </p:spPr>
        <p:txBody>
          <a:bodyPr>
            <a:spAutoFit/>
          </a:bodyPr>
          <a:lstStyle/>
          <a:p>
            <a:pPr algn="l" eaLnBrk="0" hangingPunct="0"/>
            <a:r>
              <a:rPr kumimoji="1" lang="zh-CN" altLang="en-US" sz="1800" dirty="0">
                <a:latin typeface="Consolas" pitchFamily="49" charset="0"/>
                <a:ea typeface="仿宋" pitchFamily="49" charset="-122"/>
                <a:cs typeface="Consolas" pitchFamily="49" charset="0"/>
              </a:rPr>
              <a:t>一个稀疏矩阵</a:t>
            </a:r>
            <a:r>
              <a:rPr kumimoji="1" lang="en-US" altLang="zh-CN" sz="1800" i="1" dirty="0">
                <a:latin typeface="Consolas" pitchFamily="49" charset="0"/>
                <a:ea typeface="仿宋" pitchFamily="49" charset="-122"/>
                <a:cs typeface="Consolas" pitchFamily="49" charset="0"/>
              </a:rPr>
              <a:t>A</a:t>
            </a:r>
          </a:p>
        </p:txBody>
      </p:sp>
      <p:sp>
        <p:nvSpPr>
          <p:cNvPr id="31751" name="Text Box 7"/>
          <p:cNvSpPr txBox="1">
            <a:spLocks noChangeArrowheads="1"/>
          </p:cNvSpPr>
          <p:nvPr/>
        </p:nvSpPr>
        <p:spPr bwMode="auto">
          <a:xfrm>
            <a:off x="428597" y="142852"/>
            <a:ext cx="3643338" cy="430887"/>
          </a:xfrm>
          <a:prstGeom prst="rect">
            <a:avLst/>
          </a:prstGeom>
          <a:solidFill>
            <a:srgbClr val="9900FF"/>
          </a:solidFill>
          <a:ln w="38100" algn="ctr">
            <a:noFill/>
            <a:miter lim="800000"/>
            <a:headEnd/>
            <a:tailEnd/>
          </a:ln>
          <a:effectLst/>
        </p:spPr>
        <p:txBody>
          <a:bodyPr wrap="square">
            <a:spAutoFit/>
          </a:bodyPr>
          <a:lstStyle/>
          <a:p>
            <a:pPr>
              <a:spcBef>
                <a:spcPct val="50000"/>
              </a:spcBef>
            </a:pPr>
            <a:r>
              <a:rPr lang="zh-CN" altLang="en-US" sz="2200" dirty="0">
                <a:solidFill>
                  <a:schemeClr val="bg1"/>
                </a:solidFill>
                <a:latin typeface="华文中宋" pitchFamily="2" charset="-122"/>
                <a:ea typeface="华文中宋" pitchFamily="2" charset="-122"/>
                <a:cs typeface="Consolas" pitchFamily="49" charset="0"/>
              </a:rPr>
              <a:t>稀疏矩阵三元组表示</a:t>
            </a:r>
            <a:r>
              <a:rPr lang="zh-CN" altLang="en-US" sz="2200" dirty="0" smtClean="0">
                <a:solidFill>
                  <a:schemeClr val="bg1"/>
                </a:solidFill>
                <a:latin typeface="华文中宋" pitchFamily="2" charset="-122"/>
                <a:ea typeface="华文中宋" pitchFamily="2" charset="-122"/>
                <a:cs typeface="Consolas" pitchFamily="49" charset="0"/>
              </a:rPr>
              <a:t>的演示</a:t>
            </a:r>
            <a:endParaRPr lang="zh-CN" altLang="en-US" sz="2200" dirty="0">
              <a:solidFill>
                <a:schemeClr val="bg1"/>
              </a:solidFill>
              <a:latin typeface="华文中宋" pitchFamily="2" charset="-122"/>
              <a:ea typeface="华文中宋" pitchFamily="2" charset="-122"/>
              <a:cs typeface="Consolas" pitchFamily="49" charset="0"/>
            </a:endParaRPr>
          </a:p>
        </p:txBody>
      </p:sp>
      <p:sp>
        <p:nvSpPr>
          <p:cNvPr id="31752" name="Text Box 8"/>
          <p:cNvSpPr txBox="1">
            <a:spLocks noChangeArrowheads="1"/>
          </p:cNvSpPr>
          <p:nvPr/>
        </p:nvSpPr>
        <p:spPr bwMode="auto">
          <a:xfrm>
            <a:off x="539750" y="4654550"/>
            <a:ext cx="1223963" cy="424732"/>
          </a:xfrm>
          <a:prstGeom prst="rect">
            <a:avLst/>
          </a:prstGeom>
          <a:noFill/>
          <a:ln w="38100" algn="ctr">
            <a:noFill/>
            <a:miter lim="800000"/>
            <a:headEnd/>
            <a:tailEnd/>
          </a:ln>
          <a:effectLst/>
        </p:spPr>
        <p:txBody>
          <a:bodyPr>
            <a:spAutoFit/>
          </a:bodyPr>
          <a:lstStyle/>
          <a:p>
            <a:pPr algn="l" eaLnBrk="0" hangingPunct="0">
              <a:lnSpc>
                <a:spcPct val="120000"/>
              </a:lnSpc>
            </a:pPr>
            <a:r>
              <a:rPr kumimoji="1" lang="en-US" altLang="zh-CN" sz="1800" dirty="0">
                <a:solidFill>
                  <a:srgbClr val="9900FF"/>
                </a:solidFill>
                <a:latin typeface="Consolas" pitchFamily="49" charset="0"/>
                <a:cs typeface="Consolas" pitchFamily="49" charset="0"/>
              </a:rPr>
              <a:t>(0,2,1)</a:t>
            </a:r>
            <a:endParaRPr lang="en-US" altLang="zh-CN" sz="1800" dirty="0">
              <a:solidFill>
                <a:srgbClr val="9900FF"/>
              </a:solidFill>
              <a:latin typeface="Consolas" pitchFamily="49" charset="0"/>
              <a:cs typeface="Consolas" pitchFamily="49" charset="0"/>
            </a:endParaRPr>
          </a:p>
        </p:txBody>
      </p:sp>
      <p:sp>
        <p:nvSpPr>
          <p:cNvPr id="31753" name="Text Box 9"/>
          <p:cNvSpPr txBox="1">
            <a:spLocks noChangeArrowheads="1"/>
          </p:cNvSpPr>
          <p:nvPr/>
        </p:nvSpPr>
        <p:spPr bwMode="auto">
          <a:xfrm>
            <a:off x="1690688" y="4654550"/>
            <a:ext cx="1223962" cy="424732"/>
          </a:xfrm>
          <a:prstGeom prst="rect">
            <a:avLst/>
          </a:prstGeom>
          <a:noFill/>
          <a:ln w="38100" algn="ctr">
            <a:noFill/>
            <a:miter lim="800000"/>
            <a:headEnd/>
            <a:tailEnd/>
          </a:ln>
          <a:effectLst/>
        </p:spPr>
        <p:txBody>
          <a:bodyPr>
            <a:spAutoFit/>
          </a:bodyPr>
          <a:lstStyle/>
          <a:p>
            <a:pPr algn="l" eaLnBrk="0" hangingPunct="0">
              <a:lnSpc>
                <a:spcPct val="120000"/>
              </a:lnSpc>
            </a:pPr>
            <a:r>
              <a:rPr kumimoji="1" lang="en-US" altLang="zh-CN" sz="1800">
                <a:solidFill>
                  <a:srgbClr val="9900FF"/>
                </a:solidFill>
                <a:latin typeface="Consolas" pitchFamily="49" charset="0"/>
                <a:cs typeface="Consolas" pitchFamily="49" charset="0"/>
              </a:rPr>
              <a:t>(1,1,2)</a:t>
            </a:r>
            <a:endParaRPr lang="en-US" altLang="zh-CN" sz="1800">
              <a:solidFill>
                <a:srgbClr val="9900FF"/>
              </a:solidFill>
              <a:latin typeface="Consolas" pitchFamily="49" charset="0"/>
              <a:cs typeface="Consolas" pitchFamily="49" charset="0"/>
            </a:endParaRPr>
          </a:p>
        </p:txBody>
      </p:sp>
      <p:sp>
        <p:nvSpPr>
          <p:cNvPr id="31754" name="Text Box 10"/>
          <p:cNvSpPr txBox="1">
            <a:spLocks noChangeArrowheads="1"/>
          </p:cNvSpPr>
          <p:nvPr/>
        </p:nvSpPr>
        <p:spPr bwMode="auto">
          <a:xfrm>
            <a:off x="2773363" y="4654550"/>
            <a:ext cx="1223962" cy="424732"/>
          </a:xfrm>
          <a:prstGeom prst="rect">
            <a:avLst/>
          </a:prstGeom>
          <a:noFill/>
          <a:ln w="38100" algn="ctr">
            <a:noFill/>
            <a:miter lim="800000"/>
            <a:headEnd/>
            <a:tailEnd/>
          </a:ln>
          <a:effectLst/>
        </p:spPr>
        <p:txBody>
          <a:bodyPr>
            <a:spAutoFit/>
          </a:bodyPr>
          <a:lstStyle/>
          <a:p>
            <a:pPr algn="l" eaLnBrk="0" hangingPunct="0">
              <a:lnSpc>
                <a:spcPct val="120000"/>
              </a:lnSpc>
            </a:pPr>
            <a:r>
              <a:rPr kumimoji="1" lang="en-US" altLang="zh-CN" sz="1800" dirty="0">
                <a:solidFill>
                  <a:srgbClr val="9900FF"/>
                </a:solidFill>
                <a:latin typeface="Consolas" pitchFamily="49" charset="0"/>
                <a:cs typeface="Consolas" pitchFamily="49" charset="0"/>
              </a:rPr>
              <a:t>(2,0,3)</a:t>
            </a:r>
            <a:endParaRPr lang="en-US" altLang="zh-CN" sz="1800" dirty="0">
              <a:solidFill>
                <a:srgbClr val="9900FF"/>
              </a:solidFill>
              <a:latin typeface="Consolas" pitchFamily="49" charset="0"/>
              <a:cs typeface="Consolas" pitchFamily="49" charset="0"/>
            </a:endParaRPr>
          </a:p>
        </p:txBody>
      </p:sp>
      <p:sp>
        <p:nvSpPr>
          <p:cNvPr id="31755" name="Text Box 11"/>
          <p:cNvSpPr txBox="1">
            <a:spLocks noChangeArrowheads="1"/>
          </p:cNvSpPr>
          <p:nvPr/>
        </p:nvSpPr>
        <p:spPr bwMode="auto">
          <a:xfrm>
            <a:off x="3924300" y="4654550"/>
            <a:ext cx="1223963" cy="424732"/>
          </a:xfrm>
          <a:prstGeom prst="rect">
            <a:avLst/>
          </a:prstGeom>
          <a:noFill/>
          <a:ln w="38100" algn="ctr">
            <a:noFill/>
            <a:miter lim="800000"/>
            <a:headEnd/>
            <a:tailEnd/>
          </a:ln>
          <a:effectLst/>
        </p:spPr>
        <p:txBody>
          <a:bodyPr>
            <a:spAutoFit/>
          </a:bodyPr>
          <a:lstStyle/>
          <a:p>
            <a:pPr algn="l" eaLnBrk="0" hangingPunct="0">
              <a:lnSpc>
                <a:spcPct val="120000"/>
              </a:lnSpc>
            </a:pPr>
            <a:r>
              <a:rPr kumimoji="1" lang="en-US" altLang="zh-CN" sz="1800" dirty="0">
                <a:solidFill>
                  <a:srgbClr val="9900FF"/>
                </a:solidFill>
                <a:latin typeface="Consolas" pitchFamily="49" charset="0"/>
                <a:cs typeface="Consolas" pitchFamily="49" charset="0"/>
              </a:rPr>
              <a:t>(3,3,5)</a:t>
            </a:r>
            <a:endParaRPr lang="en-US" altLang="zh-CN" sz="1800" dirty="0">
              <a:solidFill>
                <a:srgbClr val="9900FF"/>
              </a:solidFill>
              <a:latin typeface="Consolas" pitchFamily="49" charset="0"/>
              <a:cs typeface="Consolas" pitchFamily="49" charset="0"/>
            </a:endParaRPr>
          </a:p>
        </p:txBody>
      </p:sp>
      <p:sp>
        <p:nvSpPr>
          <p:cNvPr id="31756" name="Text Box 12"/>
          <p:cNvSpPr txBox="1">
            <a:spLocks noChangeArrowheads="1"/>
          </p:cNvSpPr>
          <p:nvPr/>
        </p:nvSpPr>
        <p:spPr bwMode="auto">
          <a:xfrm>
            <a:off x="4930775" y="4654550"/>
            <a:ext cx="1223963" cy="424732"/>
          </a:xfrm>
          <a:prstGeom prst="rect">
            <a:avLst/>
          </a:prstGeom>
          <a:noFill/>
          <a:ln w="38100" algn="ctr">
            <a:noFill/>
            <a:miter lim="800000"/>
            <a:headEnd/>
            <a:tailEnd/>
          </a:ln>
          <a:effectLst/>
        </p:spPr>
        <p:txBody>
          <a:bodyPr>
            <a:spAutoFit/>
          </a:bodyPr>
          <a:lstStyle/>
          <a:p>
            <a:pPr algn="l" eaLnBrk="0" hangingPunct="0">
              <a:lnSpc>
                <a:spcPct val="120000"/>
              </a:lnSpc>
            </a:pPr>
            <a:r>
              <a:rPr kumimoji="1" lang="en-US" altLang="zh-CN" sz="1800" dirty="0">
                <a:solidFill>
                  <a:srgbClr val="9900FF"/>
                </a:solidFill>
                <a:latin typeface="Consolas" pitchFamily="49" charset="0"/>
                <a:cs typeface="Consolas" pitchFamily="49" charset="0"/>
              </a:rPr>
              <a:t>(4,4,6)</a:t>
            </a:r>
            <a:endParaRPr lang="en-US" altLang="zh-CN" sz="1800" dirty="0">
              <a:solidFill>
                <a:srgbClr val="9900FF"/>
              </a:solidFill>
              <a:latin typeface="Consolas" pitchFamily="49" charset="0"/>
              <a:cs typeface="Consolas" pitchFamily="49" charset="0"/>
            </a:endParaRPr>
          </a:p>
        </p:txBody>
      </p:sp>
      <p:sp>
        <p:nvSpPr>
          <p:cNvPr id="31757" name="Text Box 13"/>
          <p:cNvSpPr txBox="1">
            <a:spLocks noChangeArrowheads="1"/>
          </p:cNvSpPr>
          <p:nvPr/>
        </p:nvSpPr>
        <p:spPr bwMode="auto">
          <a:xfrm>
            <a:off x="6081713" y="4654550"/>
            <a:ext cx="1223962" cy="424732"/>
          </a:xfrm>
          <a:prstGeom prst="rect">
            <a:avLst/>
          </a:prstGeom>
          <a:noFill/>
          <a:ln w="38100" algn="ctr">
            <a:noFill/>
            <a:miter lim="800000"/>
            <a:headEnd/>
            <a:tailEnd/>
          </a:ln>
          <a:effectLst/>
        </p:spPr>
        <p:txBody>
          <a:bodyPr>
            <a:spAutoFit/>
          </a:bodyPr>
          <a:lstStyle/>
          <a:p>
            <a:pPr algn="l" eaLnBrk="0" hangingPunct="0">
              <a:lnSpc>
                <a:spcPct val="120000"/>
              </a:lnSpc>
            </a:pPr>
            <a:r>
              <a:rPr kumimoji="1" lang="en-US" altLang="zh-CN" sz="1800" dirty="0">
                <a:solidFill>
                  <a:srgbClr val="9900FF"/>
                </a:solidFill>
                <a:latin typeface="Consolas" pitchFamily="49" charset="0"/>
                <a:cs typeface="Consolas" pitchFamily="49" charset="0"/>
              </a:rPr>
              <a:t>(5,5,7)</a:t>
            </a:r>
            <a:endParaRPr lang="en-US" altLang="zh-CN" sz="1800" dirty="0">
              <a:solidFill>
                <a:srgbClr val="9900FF"/>
              </a:solidFill>
              <a:latin typeface="Consolas" pitchFamily="49" charset="0"/>
              <a:cs typeface="Consolas" pitchFamily="49" charset="0"/>
            </a:endParaRPr>
          </a:p>
        </p:txBody>
      </p:sp>
      <p:sp>
        <p:nvSpPr>
          <p:cNvPr id="31758" name="Text Box 14"/>
          <p:cNvSpPr txBox="1">
            <a:spLocks noChangeArrowheads="1"/>
          </p:cNvSpPr>
          <p:nvPr/>
        </p:nvSpPr>
        <p:spPr bwMode="auto">
          <a:xfrm>
            <a:off x="7164388" y="4654550"/>
            <a:ext cx="1223962" cy="424732"/>
          </a:xfrm>
          <a:prstGeom prst="rect">
            <a:avLst/>
          </a:prstGeom>
          <a:noFill/>
          <a:ln w="38100" algn="ctr">
            <a:noFill/>
            <a:miter lim="800000"/>
            <a:headEnd/>
            <a:tailEnd/>
          </a:ln>
          <a:effectLst/>
        </p:spPr>
        <p:txBody>
          <a:bodyPr>
            <a:spAutoFit/>
          </a:bodyPr>
          <a:lstStyle/>
          <a:p>
            <a:pPr algn="l" eaLnBrk="0" hangingPunct="0">
              <a:lnSpc>
                <a:spcPct val="120000"/>
              </a:lnSpc>
            </a:pPr>
            <a:r>
              <a:rPr kumimoji="1" lang="en-US" altLang="zh-CN" sz="1800" dirty="0">
                <a:solidFill>
                  <a:srgbClr val="9900FF"/>
                </a:solidFill>
                <a:latin typeface="Consolas" pitchFamily="49" charset="0"/>
                <a:cs typeface="Consolas" pitchFamily="49" charset="0"/>
              </a:rPr>
              <a:t>(5,6,4)</a:t>
            </a:r>
            <a:endParaRPr lang="en-US" altLang="zh-CN" sz="1800" dirty="0">
              <a:solidFill>
                <a:srgbClr val="9900FF"/>
              </a:solidFill>
              <a:latin typeface="Consolas" pitchFamily="49" charset="0"/>
              <a:cs typeface="Consolas" pitchFamily="49" charset="0"/>
            </a:endParaRPr>
          </a:p>
        </p:txBody>
      </p:sp>
      <p:grpSp>
        <p:nvGrpSpPr>
          <p:cNvPr id="2" name="组合 36"/>
          <p:cNvGrpSpPr/>
          <p:nvPr/>
        </p:nvGrpSpPr>
        <p:grpSpPr>
          <a:xfrm>
            <a:off x="285720" y="5214950"/>
            <a:ext cx="8501090" cy="828568"/>
            <a:chOff x="357158" y="5214950"/>
            <a:chExt cx="7746922" cy="828568"/>
          </a:xfrm>
        </p:grpSpPr>
        <p:sp>
          <p:nvSpPr>
            <p:cNvPr id="31749" name="Text Box 5"/>
            <p:cNvSpPr txBox="1">
              <a:spLocks noChangeArrowheads="1"/>
            </p:cNvSpPr>
            <p:nvPr/>
          </p:nvSpPr>
          <p:spPr bwMode="auto">
            <a:xfrm>
              <a:off x="357158" y="5286388"/>
              <a:ext cx="7746922" cy="757130"/>
            </a:xfrm>
            <a:prstGeom prst="rect">
              <a:avLst/>
            </a:prstGeom>
            <a:noFill/>
            <a:ln w="38100" algn="ctr">
              <a:noFill/>
              <a:miter lim="800000"/>
              <a:headEnd/>
              <a:tailEnd/>
            </a:ln>
            <a:effectLst/>
          </p:spPr>
          <p:txBody>
            <a:bodyPr wrap="square">
              <a:spAutoFit/>
            </a:bodyPr>
            <a:lstStyle/>
            <a:p>
              <a:pPr algn="l" eaLnBrk="0" hangingPunct="0">
                <a:lnSpc>
                  <a:spcPct val="120000"/>
                </a:lnSpc>
              </a:pPr>
              <a:r>
                <a:rPr kumimoji="1" lang="zh-CN" altLang="en-US" sz="1800" smtClean="0">
                  <a:latin typeface="Consolas" pitchFamily="49" charset="0"/>
                  <a:ea typeface="楷体" pitchFamily="49" charset="-122"/>
                  <a:cs typeface="Consolas" pitchFamily="49" charset="0"/>
                </a:rPr>
                <a:t>三元组线性表：</a:t>
              </a:r>
              <a:endParaRPr kumimoji="1" lang="en-US" altLang="zh-CN" sz="1800" smtClean="0">
                <a:latin typeface="Consolas" pitchFamily="49" charset="0"/>
                <a:ea typeface="楷体" pitchFamily="49" charset="-122"/>
                <a:cs typeface="Consolas" pitchFamily="49" charset="0"/>
              </a:endParaRPr>
            </a:p>
            <a:p>
              <a:pPr algn="l" eaLnBrk="0" hangingPunct="0">
                <a:lnSpc>
                  <a:spcPct val="120000"/>
                </a:lnSpc>
              </a:pPr>
              <a:r>
                <a:rPr kumimoji="1" lang="en-US" altLang="zh-CN" sz="1800" smtClean="0">
                  <a:solidFill>
                    <a:srgbClr val="9900FF"/>
                  </a:solidFill>
                  <a:latin typeface="Consolas" pitchFamily="49" charset="0"/>
                  <a:cs typeface="Consolas" pitchFamily="49" charset="0"/>
                </a:rPr>
                <a:t>   ((</a:t>
              </a:r>
              <a:r>
                <a:rPr kumimoji="1" lang="en-US" altLang="zh-CN" sz="1800" dirty="0">
                  <a:solidFill>
                    <a:srgbClr val="9900FF"/>
                  </a:solidFill>
                  <a:latin typeface="Consolas" pitchFamily="49" charset="0"/>
                  <a:cs typeface="Consolas" pitchFamily="49" charset="0"/>
                </a:rPr>
                <a:t>0,2,1)</a:t>
              </a:r>
              <a:r>
                <a:rPr kumimoji="1" lang="zh-CN" altLang="en-US" sz="1800" dirty="0">
                  <a:solidFill>
                    <a:srgbClr val="9900FF"/>
                  </a:solidFill>
                  <a:latin typeface="Consolas" pitchFamily="49" charset="0"/>
                  <a:cs typeface="Consolas" pitchFamily="49" charset="0"/>
                </a:rPr>
                <a:t>，</a:t>
              </a:r>
              <a:r>
                <a:rPr kumimoji="1" lang="en-US" altLang="zh-CN" sz="1800" dirty="0">
                  <a:solidFill>
                    <a:srgbClr val="9900FF"/>
                  </a:solidFill>
                  <a:latin typeface="Consolas" pitchFamily="49" charset="0"/>
                  <a:cs typeface="Consolas" pitchFamily="49" charset="0"/>
                </a:rPr>
                <a:t>(1,1,2)</a:t>
              </a:r>
              <a:r>
                <a:rPr kumimoji="1" lang="zh-CN" altLang="en-US" sz="1800" dirty="0">
                  <a:solidFill>
                    <a:srgbClr val="9900FF"/>
                  </a:solidFill>
                  <a:latin typeface="Consolas" pitchFamily="49" charset="0"/>
                  <a:cs typeface="Consolas" pitchFamily="49" charset="0"/>
                </a:rPr>
                <a:t>，</a:t>
              </a:r>
              <a:r>
                <a:rPr kumimoji="1" lang="en-US" altLang="zh-CN" sz="1800" dirty="0">
                  <a:solidFill>
                    <a:srgbClr val="9900FF"/>
                  </a:solidFill>
                  <a:latin typeface="Consolas" pitchFamily="49" charset="0"/>
                  <a:cs typeface="Consolas" pitchFamily="49" charset="0"/>
                </a:rPr>
                <a:t>(2,0,3)</a:t>
              </a:r>
              <a:r>
                <a:rPr kumimoji="1" lang="zh-CN" altLang="en-US" sz="1800" dirty="0">
                  <a:solidFill>
                    <a:srgbClr val="9900FF"/>
                  </a:solidFill>
                  <a:latin typeface="Consolas" pitchFamily="49" charset="0"/>
                  <a:cs typeface="Consolas" pitchFamily="49" charset="0"/>
                </a:rPr>
                <a:t>，</a:t>
              </a:r>
              <a:r>
                <a:rPr kumimoji="1" lang="en-US" altLang="zh-CN" sz="1800" dirty="0">
                  <a:solidFill>
                    <a:srgbClr val="9900FF"/>
                  </a:solidFill>
                  <a:latin typeface="Consolas" pitchFamily="49" charset="0"/>
                  <a:cs typeface="Consolas" pitchFamily="49" charset="0"/>
                </a:rPr>
                <a:t>(3,3,5)</a:t>
              </a:r>
              <a:r>
                <a:rPr kumimoji="1" lang="zh-CN" altLang="en-US" sz="1800" dirty="0">
                  <a:solidFill>
                    <a:srgbClr val="9900FF"/>
                  </a:solidFill>
                  <a:latin typeface="Consolas" pitchFamily="49" charset="0"/>
                  <a:cs typeface="Consolas" pitchFamily="49" charset="0"/>
                </a:rPr>
                <a:t>， </a:t>
              </a:r>
              <a:r>
                <a:rPr kumimoji="1" lang="en-US" altLang="zh-CN" sz="1800" dirty="0">
                  <a:solidFill>
                    <a:srgbClr val="9900FF"/>
                  </a:solidFill>
                  <a:latin typeface="Consolas" pitchFamily="49" charset="0"/>
                  <a:cs typeface="Consolas" pitchFamily="49" charset="0"/>
                </a:rPr>
                <a:t>(4,4,6)</a:t>
              </a:r>
              <a:r>
                <a:rPr kumimoji="1" lang="zh-CN" altLang="en-US" sz="1800" dirty="0">
                  <a:solidFill>
                    <a:srgbClr val="9900FF"/>
                  </a:solidFill>
                  <a:latin typeface="Consolas" pitchFamily="49" charset="0"/>
                  <a:cs typeface="Consolas" pitchFamily="49" charset="0"/>
                </a:rPr>
                <a:t>，</a:t>
              </a:r>
              <a:r>
                <a:rPr kumimoji="1" lang="en-US" altLang="zh-CN" sz="1800" dirty="0">
                  <a:solidFill>
                    <a:srgbClr val="9900FF"/>
                  </a:solidFill>
                  <a:latin typeface="Consolas" pitchFamily="49" charset="0"/>
                  <a:cs typeface="Consolas" pitchFamily="49" charset="0"/>
                </a:rPr>
                <a:t>(5,5,7</a:t>
              </a:r>
              <a:r>
                <a:rPr kumimoji="1" lang="en-US" altLang="zh-CN" sz="1800">
                  <a:solidFill>
                    <a:srgbClr val="9900FF"/>
                  </a:solidFill>
                  <a:latin typeface="Consolas" pitchFamily="49" charset="0"/>
                  <a:cs typeface="Consolas" pitchFamily="49" charset="0"/>
                </a:rPr>
                <a:t>)</a:t>
              </a:r>
              <a:r>
                <a:rPr kumimoji="1" lang="zh-CN" altLang="en-US" sz="1800" smtClean="0">
                  <a:solidFill>
                    <a:srgbClr val="9900FF"/>
                  </a:solidFill>
                  <a:latin typeface="Consolas" pitchFamily="49" charset="0"/>
                  <a:cs typeface="Consolas" pitchFamily="49" charset="0"/>
                </a:rPr>
                <a:t>，</a:t>
              </a:r>
              <a:r>
                <a:rPr kumimoji="1" lang="en-US" altLang="zh-CN" sz="1800" smtClean="0">
                  <a:solidFill>
                    <a:srgbClr val="9900FF"/>
                  </a:solidFill>
                  <a:latin typeface="Consolas" pitchFamily="49" charset="0"/>
                  <a:cs typeface="Consolas" pitchFamily="49" charset="0"/>
                </a:rPr>
                <a:t>5,6,4</a:t>
              </a:r>
              <a:r>
                <a:rPr kumimoji="1" lang="en-US" altLang="zh-CN" sz="1800" dirty="0">
                  <a:solidFill>
                    <a:srgbClr val="9900FF"/>
                  </a:solidFill>
                  <a:latin typeface="Consolas" pitchFamily="49" charset="0"/>
                  <a:cs typeface="Consolas" pitchFamily="49" charset="0"/>
                </a:rPr>
                <a:t>))</a:t>
              </a:r>
              <a:endParaRPr lang="en-US" altLang="zh-CN" sz="1800" dirty="0">
                <a:solidFill>
                  <a:srgbClr val="9900FF"/>
                </a:solidFill>
                <a:latin typeface="Consolas" pitchFamily="49" charset="0"/>
                <a:cs typeface="Consolas" pitchFamily="49" charset="0"/>
              </a:endParaRPr>
            </a:p>
          </p:txBody>
        </p:sp>
        <p:sp>
          <p:nvSpPr>
            <p:cNvPr id="31760" name="AutoShape 16"/>
            <p:cNvSpPr>
              <a:spLocks noChangeArrowheads="1"/>
            </p:cNvSpPr>
            <p:nvPr/>
          </p:nvSpPr>
          <p:spPr bwMode="auto">
            <a:xfrm>
              <a:off x="3779839" y="5214950"/>
              <a:ext cx="220657" cy="428628"/>
            </a:xfrm>
            <a:prstGeom prst="downArrow">
              <a:avLst>
                <a:gd name="adj1" fmla="val 50000"/>
                <a:gd name="adj2" fmla="val 25000"/>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scene3d>
                <a:camera prst="orthographicFront"/>
                <a:lightRig rig="flat" dir="tl">
                  <a:rot lat="0" lon="0" rev="6600000"/>
                </a:lightRig>
              </a:scene3d>
              <a:sp3d extrusionH="25400" contourW="8890">
                <a:bevelT w="38100" h="31750"/>
                <a:contourClr>
                  <a:schemeClr val="accent2">
                    <a:shade val="75000"/>
                  </a:schemeClr>
                </a:contourClr>
              </a:sp3d>
            </a:bodyPr>
            <a:lstStyle/>
            <a:p>
              <a:endParaRPr lang="zh-CN" altLang="en-US">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onsolas" pitchFamily="49" charset="0"/>
                <a:cs typeface="Consolas" pitchFamily="49" charset="0"/>
              </a:endParaRPr>
            </a:p>
          </p:txBody>
        </p:sp>
      </p:grpSp>
      <p:grpSp>
        <p:nvGrpSpPr>
          <p:cNvPr id="3" name="Group 19"/>
          <p:cNvGrpSpPr>
            <a:grpSpLocks/>
          </p:cNvGrpSpPr>
          <p:nvPr/>
        </p:nvGrpSpPr>
        <p:grpSpPr bwMode="auto">
          <a:xfrm>
            <a:off x="1258888" y="1516063"/>
            <a:ext cx="2670177" cy="3209925"/>
            <a:chOff x="793" y="682"/>
            <a:chExt cx="1682" cy="2022"/>
          </a:xfrm>
        </p:grpSpPr>
        <p:sp>
          <p:nvSpPr>
            <p:cNvPr id="31761" name="Oval 17"/>
            <p:cNvSpPr>
              <a:spLocks noChangeArrowheads="1"/>
            </p:cNvSpPr>
            <p:nvPr/>
          </p:nvSpPr>
          <p:spPr bwMode="auto">
            <a:xfrm>
              <a:off x="2157" y="682"/>
              <a:ext cx="318" cy="317"/>
            </a:xfrm>
            <a:prstGeom prst="ellipse">
              <a:avLst/>
            </a:prstGeom>
            <a:solidFill>
              <a:schemeClr val="accent1">
                <a:alpha val="0"/>
              </a:schemeClr>
            </a:solidFill>
            <a:ln w="38100" algn="ctr">
              <a:solidFill>
                <a:srgbClr val="FF0000"/>
              </a:solidFill>
              <a:round/>
              <a:headEnd/>
              <a:tailEnd/>
            </a:ln>
            <a:effectLst/>
          </p:spPr>
          <p:txBody>
            <a:bodyPr wrap="none" anchor="ctr"/>
            <a:lstStyle/>
            <a:p>
              <a:endParaRPr lang="zh-CN" altLang="en-US">
                <a:latin typeface="Consolas" pitchFamily="49" charset="0"/>
                <a:cs typeface="Consolas" pitchFamily="49" charset="0"/>
              </a:endParaRPr>
            </a:p>
          </p:txBody>
        </p:sp>
        <p:sp>
          <p:nvSpPr>
            <p:cNvPr id="31762" name="Line 18"/>
            <p:cNvSpPr>
              <a:spLocks noChangeShapeType="1"/>
            </p:cNvSpPr>
            <p:nvPr/>
          </p:nvSpPr>
          <p:spPr bwMode="auto">
            <a:xfrm flipH="1">
              <a:off x="793" y="942"/>
              <a:ext cx="1412" cy="1762"/>
            </a:xfrm>
            <a:prstGeom prst="line">
              <a:avLst/>
            </a:prstGeom>
            <a:noFill/>
            <a:ln w="38100">
              <a:solidFill>
                <a:srgbClr val="00CC00"/>
              </a:solidFill>
              <a:round/>
              <a:headEnd/>
              <a:tailEnd type="triangle" w="med" len="med"/>
            </a:ln>
            <a:effectLst/>
          </p:spPr>
          <p:txBody>
            <a:bodyPr wrap="none"/>
            <a:lstStyle/>
            <a:p>
              <a:endParaRPr lang="zh-CN" altLang="en-US">
                <a:latin typeface="Consolas" pitchFamily="49" charset="0"/>
                <a:cs typeface="Consolas" pitchFamily="49" charset="0"/>
              </a:endParaRPr>
            </a:p>
          </p:txBody>
        </p:sp>
      </p:grpSp>
      <p:grpSp>
        <p:nvGrpSpPr>
          <p:cNvPr id="4" name="Group 33"/>
          <p:cNvGrpSpPr>
            <a:grpSpLocks/>
          </p:cNvGrpSpPr>
          <p:nvPr/>
        </p:nvGrpSpPr>
        <p:grpSpPr bwMode="auto">
          <a:xfrm>
            <a:off x="2133605" y="1881188"/>
            <a:ext cx="1409703" cy="2870200"/>
            <a:chOff x="1344" y="912"/>
            <a:chExt cx="888" cy="1808"/>
          </a:xfrm>
        </p:grpSpPr>
        <p:sp>
          <p:nvSpPr>
            <p:cNvPr id="31765" name="Oval 21"/>
            <p:cNvSpPr>
              <a:spLocks noChangeArrowheads="1"/>
            </p:cNvSpPr>
            <p:nvPr/>
          </p:nvSpPr>
          <p:spPr bwMode="auto">
            <a:xfrm>
              <a:off x="1914" y="912"/>
              <a:ext cx="318" cy="317"/>
            </a:xfrm>
            <a:prstGeom prst="ellipse">
              <a:avLst/>
            </a:prstGeom>
            <a:solidFill>
              <a:schemeClr val="accent1">
                <a:alpha val="0"/>
              </a:schemeClr>
            </a:solidFill>
            <a:ln w="38100" algn="ctr">
              <a:solidFill>
                <a:srgbClr val="FF0000"/>
              </a:solidFill>
              <a:round/>
              <a:headEnd/>
              <a:tailEnd/>
            </a:ln>
            <a:effectLst/>
          </p:spPr>
          <p:txBody>
            <a:bodyPr wrap="none" anchor="ctr"/>
            <a:lstStyle/>
            <a:p>
              <a:endParaRPr lang="zh-CN" altLang="en-US">
                <a:latin typeface="Consolas" pitchFamily="49" charset="0"/>
                <a:cs typeface="Consolas" pitchFamily="49" charset="0"/>
              </a:endParaRPr>
            </a:p>
          </p:txBody>
        </p:sp>
        <p:sp>
          <p:nvSpPr>
            <p:cNvPr id="31766" name="Freeform 22"/>
            <p:cNvSpPr>
              <a:spLocks/>
            </p:cNvSpPr>
            <p:nvPr/>
          </p:nvSpPr>
          <p:spPr bwMode="auto">
            <a:xfrm>
              <a:off x="1344" y="1212"/>
              <a:ext cx="681" cy="1508"/>
            </a:xfrm>
            <a:custGeom>
              <a:avLst/>
              <a:gdLst/>
              <a:ahLst/>
              <a:cxnLst>
                <a:cxn ang="0">
                  <a:pos x="468" y="0"/>
                </a:cxn>
                <a:cxn ang="0">
                  <a:pos x="0" y="1496"/>
                </a:cxn>
              </a:cxnLst>
              <a:rect l="0" t="0" r="r" b="b"/>
              <a:pathLst>
                <a:path w="468" h="1496">
                  <a:moveTo>
                    <a:pt x="468" y="0"/>
                  </a:moveTo>
                  <a:lnTo>
                    <a:pt x="0" y="1496"/>
                  </a:lnTo>
                </a:path>
              </a:pathLst>
            </a:custGeom>
            <a:noFill/>
            <a:ln w="38100" cap="flat" cmpd="sng">
              <a:solidFill>
                <a:srgbClr val="00CC00"/>
              </a:solidFill>
              <a:prstDash val="solid"/>
              <a:round/>
              <a:headEnd type="none" w="med" len="med"/>
              <a:tailEnd type="triangle" w="med" len="med"/>
            </a:ln>
            <a:effectLst/>
          </p:spPr>
          <p:txBody>
            <a:bodyPr wrap="none"/>
            <a:lstStyle/>
            <a:p>
              <a:endParaRPr lang="zh-CN" altLang="en-US">
                <a:latin typeface="Consolas" pitchFamily="49" charset="0"/>
                <a:cs typeface="Consolas" pitchFamily="49" charset="0"/>
              </a:endParaRPr>
            </a:p>
          </p:txBody>
        </p:sp>
      </p:grpSp>
      <p:grpSp>
        <p:nvGrpSpPr>
          <p:cNvPr id="5" name="Group 34"/>
          <p:cNvGrpSpPr>
            <a:grpSpLocks/>
          </p:cNvGrpSpPr>
          <p:nvPr/>
        </p:nvGrpSpPr>
        <p:grpSpPr bwMode="auto">
          <a:xfrm>
            <a:off x="2676524" y="2292350"/>
            <a:ext cx="600075" cy="2433638"/>
            <a:chOff x="1686" y="1171"/>
            <a:chExt cx="378" cy="1533"/>
          </a:xfrm>
        </p:grpSpPr>
        <p:sp>
          <p:nvSpPr>
            <p:cNvPr id="31767" name="Oval 23"/>
            <p:cNvSpPr>
              <a:spLocks noChangeArrowheads="1"/>
            </p:cNvSpPr>
            <p:nvPr/>
          </p:nvSpPr>
          <p:spPr bwMode="auto">
            <a:xfrm>
              <a:off x="1686" y="1171"/>
              <a:ext cx="318" cy="317"/>
            </a:xfrm>
            <a:prstGeom prst="ellipse">
              <a:avLst/>
            </a:prstGeom>
            <a:solidFill>
              <a:schemeClr val="accent1">
                <a:alpha val="0"/>
              </a:schemeClr>
            </a:solidFill>
            <a:ln w="38100" algn="ctr">
              <a:solidFill>
                <a:srgbClr val="FF0000"/>
              </a:solidFill>
              <a:round/>
              <a:headEnd/>
              <a:tailEnd/>
            </a:ln>
            <a:effectLst/>
          </p:spPr>
          <p:txBody>
            <a:bodyPr wrap="none" anchor="ctr"/>
            <a:lstStyle/>
            <a:p>
              <a:endParaRPr lang="zh-CN" altLang="en-US">
                <a:latin typeface="Consolas" pitchFamily="49" charset="0"/>
                <a:cs typeface="Consolas" pitchFamily="49" charset="0"/>
              </a:endParaRPr>
            </a:p>
          </p:txBody>
        </p:sp>
        <p:sp>
          <p:nvSpPr>
            <p:cNvPr id="31772" name="Line 28"/>
            <p:cNvSpPr>
              <a:spLocks noChangeShapeType="1"/>
            </p:cNvSpPr>
            <p:nvPr/>
          </p:nvSpPr>
          <p:spPr bwMode="auto">
            <a:xfrm>
              <a:off x="1890" y="1482"/>
              <a:ext cx="174" cy="1222"/>
            </a:xfrm>
            <a:prstGeom prst="line">
              <a:avLst/>
            </a:prstGeom>
            <a:noFill/>
            <a:ln w="38100">
              <a:solidFill>
                <a:srgbClr val="00CC00"/>
              </a:solidFill>
              <a:round/>
              <a:headEnd/>
              <a:tailEnd type="triangle" w="med" len="med"/>
            </a:ln>
            <a:effectLst/>
          </p:spPr>
          <p:txBody>
            <a:bodyPr wrap="none"/>
            <a:lstStyle/>
            <a:p>
              <a:endParaRPr lang="zh-CN" altLang="en-US">
                <a:latin typeface="Consolas" pitchFamily="49" charset="0"/>
                <a:cs typeface="Consolas" pitchFamily="49" charset="0"/>
              </a:endParaRPr>
            </a:p>
          </p:txBody>
        </p:sp>
      </p:grpSp>
      <p:grpSp>
        <p:nvGrpSpPr>
          <p:cNvPr id="6" name="Group 35"/>
          <p:cNvGrpSpPr>
            <a:grpSpLocks/>
          </p:cNvGrpSpPr>
          <p:nvPr/>
        </p:nvGrpSpPr>
        <p:grpSpPr bwMode="auto">
          <a:xfrm>
            <a:off x="3778253" y="2686046"/>
            <a:ext cx="579438" cy="2100263"/>
            <a:chOff x="2244" y="1474"/>
            <a:chExt cx="365" cy="1323"/>
          </a:xfrm>
        </p:grpSpPr>
        <p:sp>
          <p:nvSpPr>
            <p:cNvPr id="31768" name="Oval 24"/>
            <p:cNvSpPr>
              <a:spLocks noChangeArrowheads="1"/>
            </p:cNvSpPr>
            <p:nvPr/>
          </p:nvSpPr>
          <p:spPr bwMode="auto">
            <a:xfrm>
              <a:off x="2244" y="1474"/>
              <a:ext cx="318" cy="317"/>
            </a:xfrm>
            <a:prstGeom prst="ellipse">
              <a:avLst/>
            </a:prstGeom>
            <a:solidFill>
              <a:schemeClr val="accent1">
                <a:alpha val="0"/>
              </a:schemeClr>
            </a:solidFill>
            <a:ln w="38100" algn="ctr">
              <a:solidFill>
                <a:srgbClr val="FF0000"/>
              </a:solidFill>
              <a:round/>
              <a:headEnd/>
              <a:tailEnd/>
            </a:ln>
            <a:effectLst/>
          </p:spPr>
          <p:txBody>
            <a:bodyPr wrap="none" anchor="ctr"/>
            <a:lstStyle/>
            <a:p>
              <a:endParaRPr lang="zh-CN" altLang="en-US">
                <a:latin typeface="Consolas" pitchFamily="49" charset="0"/>
                <a:cs typeface="Consolas" pitchFamily="49" charset="0"/>
              </a:endParaRPr>
            </a:p>
          </p:txBody>
        </p:sp>
        <p:sp>
          <p:nvSpPr>
            <p:cNvPr id="31773" name="Line 29"/>
            <p:cNvSpPr>
              <a:spLocks noChangeShapeType="1"/>
            </p:cNvSpPr>
            <p:nvPr/>
          </p:nvSpPr>
          <p:spPr bwMode="auto">
            <a:xfrm>
              <a:off x="2426" y="1797"/>
              <a:ext cx="183" cy="1000"/>
            </a:xfrm>
            <a:prstGeom prst="line">
              <a:avLst/>
            </a:prstGeom>
            <a:noFill/>
            <a:ln w="38100">
              <a:solidFill>
                <a:srgbClr val="00CC00"/>
              </a:solidFill>
              <a:round/>
              <a:headEnd/>
              <a:tailEnd type="triangle" w="med" len="med"/>
            </a:ln>
            <a:effectLst/>
          </p:spPr>
          <p:txBody>
            <a:bodyPr wrap="none"/>
            <a:lstStyle/>
            <a:p>
              <a:endParaRPr lang="zh-CN" altLang="en-US">
                <a:latin typeface="Consolas" pitchFamily="49" charset="0"/>
                <a:cs typeface="Consolas" pitchFamily="49" charset="0"/>
              </a:endParaRPr>
            </a:p>
          </p:txBody>
        </p:sp>
      </p:grpSp>
      <p:grpSp>
        <p:nvGrpSpPr>
          <p:cNvPr id="7" name="Group 36"/>
          <p:cNvGrpSpPr>
            <a:grpSpLocks/>
          </p:cNvGrpSpPr>
          <p:nvPr/>
        </p:nvGrpSpPr>
        <p:grpSpPr bwMode="auto">
          <a:xfrm>
            <a:off x="4175134" y="3065471"/>
            <a:ext cx="1182688" cy="1577976"/>
            <a:chOff x="2517" y="1755"/>
            <a:chExt cx="745" cy="994"/>
          </a:xfrm>
        </p:grpSpPr>
        <p:sp>
          <p:nvSpPr>
            <p:cNvPr id="31769" name="Oval 25"/>
            <p:cNvSpPr>
              <a:spLocks noChangeArrowheads="1"/>
            </p:cNvSpPr>
            <p:nvPr/>
          </p:nvSpPr>
          <p:spPr bwMode="auto">
            <a:xfrm>
              <a:off x="2517" y="1755"/>
              <a:ext cx="318" cy="317"/>
            </a:xfrm>
            <a:prstGeom prst="ellipse">
              <a:avLst/>
            </a:prstGeom>
            <a:solidFill>
              <a:schemeClr val="accent1">
                <a:alpha val="0"/>
              </a:schemeClr>
            </a:solidFill>
            <a:ln w="38100" algn="ctr">
              <a:solidFill>
                <a:srgbClr val="FF0000"/>
              </a:solidFill>
              <a:round/>
              <a:headEnd/>
              <a:tailEnd/>
            </a:ln>
            <a:effectLst/>
          </p:spPr>
          <p:txBody>
            <a:bodyPr wrap="none" anchor="ctr"/>
            <a:lstStyle/>
            <a:p>
              <a:endParaRPr lang="zh-CN" altLang="en-US">
                <a:latin typeface="Consolas" pitchFamily="49" charset="0"/>
                <a:cs typeface="Consolas" pitchFamily="49" charset="0"/>
              </a:endParaRPr>
            </a:p>
          </p:txBody>
        </p:sp>
        <p:sp>
          <p:nvSpPr>
            <p:cNvPr id="31774" name="Line 30"/>
            <p:cNvSpPr>
              <a:spLocks noChangeShapeType="1"/>
            </p:cNvSpPr>
            <p:nvPr/>
          </p:nvSpPr>
          <p:spPr bwMode="auto">
            <a:xfrm>
              <a:off x="2789" y="2024"/>
              <a:ext cx="473" cy="725"/>
            </a:xfrm>
            <a:prstGeom prst="line">
              <a:avLst/>
            </a:prstGeom>
            <a:noFill/>
            <a:ln w="38100">
              <a:solidFill>
                <a:srgbClr val="00CC00"/>
              </a:solidFill>
              <a:round/>
              <a:headEnd/>
              <a:tailEnd type="triangle" w="med" len="med"/>
            </a:ln>
            <a:effectLst/>
          </p:spPr>
          <p:txBody>
            <a:bodyPr wrap="none"/>
            <a:lstStyle/>
            <a:p>
              <a:endParaRPr lang="zh-CN" altLang="en-US">
                <a:latin typeface="Consolas" pitchFamily="49" charset="0"/>
                <a:cs typeface="Consolas" pitchFamily="49" charset="0"/>
              </a:endParaRPr>
            </a:p>
          </p:txBody>
        </p:sp>
      </p:grpSp>
      <p:grpSp>
        <p:nvGrpSpPr>
          <p:cNvPr id="8" name="Group 37"/>
          <p:cNvGrpSpPr>
            <a:grpSpLocks/>
          </p:cNvGrpSpPr>
          <p:nvPr/>
        </p:nvGrpSpPr>
        <p:grpSpPr bwMode="auto">
          <a:xfrm>
            <a:off x="4575188" y="3429001"/>
            <a:ext cx="1711325" cy="1214438"/>
            <a:chOff x="2789" y="2036"/>
            <a:chExt cx="1078" cy="765"/>
          </a:xfrm>
        </p:grpSpPr>
        <p:sp>
          <p:nvSpPr>
            <p:cNvPr id="31770" name="Oval 26"/>
            <p:cNvSpPr>
              <a:spLocks noChangeArrowheads="1"/>
            </p:cNvSpPr>
            <p:nvPr/>
          </p:nvSpPr>
          <p:spPr bwMode="auto">
            <a:xfrm>
              <a:off x="2789" y="2036"/>
              <a:ext cx="318" cy="317"/>
            </a:xfrm>
            <a:prstGeom prst="ellipse">
              <a:avLst/>
            </a:prstGeom>
            <a:solidFill>
              <a:schemeClr val="accent1">
                <a:alpha val="0"/>
              </a:schemeClr>
            </a:solidFill>
            <a:ln w="38100" algn="ctr">
              <a:solidFill>
                <a:srgbClr val="FF0000"/>
              </a:solidFill>
              <a:round/>
              <a:headEnd/>
              <a:tailEnd/>
            </a:ln>
            <a:effectLst/>
          </p:spPr>
          <p:txBody>
            <a:bodyPr wrap="none" anchor="ctr"/>
            <a:lstStyle/>
            <a:p>
              <a:endParaRPr lang="zh-CN" altLang="en-US">
                <a:latin typeface="Consolas" pitchFamily="49" charset="0"/>
                <a:cs typeface="Consolas" pitchFamily="49" charset="0"/>
              </a:endParaRPr>
            </a:p>
          </p:txBody>
        </p:sp>
        <p:sp>
          <p:nvSpPr>
            <p:cNvPr id="31775" name="Line 31"/>
            <p:cNvSpPr>
              <a:spLocks noChangeShapeType="1"/>
            </p:cNvSpPr>
            <p:nvPr/>
          </p:nvSpPr>
          <p:spPr bwMode="auto">
            <a:xfrm>
              <a:off x="3061" y="2296"/>
              <a:ext cx="806" cy="505"/>
            </a:xfrm>
            <a:prstGeom prst="line">
              <a:avLst/>
            </a:prstGeom>
            <a:noFill/>
            <a:ln w="38100">
              <a:solidFill>
                <a:srgbClr val="00CC00"/>
              </a:solidFill>
              <a:round/>
              <a:headEnd/>
              <a:tailEnd type="triangle" w="med" len="med"/>
            </a:ln>
            <a:effectLst/>
          </p:spPr>
          <p:txBody>
            <a:bodyPr wrap="none"/>
            <a:lstStyle/>
            <a:p>
              <a:endParaRPr lang="zh-CN" altLang="en-US">
                <a:latin typeface="Consolas" pitchFamily="49" charset="0"/>
                <a:cs typeface="Consolas" pitchFamily="49" charset="0"/>
              </a:endParaRPr>
            </a:p>
          </p:txBody>
        </p:sp>
      </p:grpSp>
      <p:grpSp>
        <p:nvGrpSpPr>
          <p:cNvPr id="9" name="Group 38"/>
          <p:cNvGrpSpPr>
            <a:grpSpLocks/>
          </p:cNvGrpSpPr>
          <p:nvPr/>
        </p:nvGrpSpPr>
        <p:grpSpPr bwMode="auto">
          <a:xfrm>
            <a:off x="4922859" y="3429001"/>
            <a:ext cx="2506663" cy="1285876"/>
            <a:chOff x="3055" y="2039"/>
            <a:chExt cx="1579" cy="810"/>
          </a:xfrm>
        </p:grpSpPr>
        <p:sp>
          <p:nvSpPr>
            <p:cNvPr id="31771" name="Oval 27"/>
            <p:cNvSpPr>
              <a:spLocks noChangeArrowheads="1"/>
            </p:cNvSpPr>
            <p:nvPr/>
          </p:nvSpPr>
          <p:spPr bwMode="auto">
            <a:xfrm>
              <a:off x="3055" y="2039"/>
              <a:ext cx="318" cy="317"/>
            </a:xfrm>
            <a:prstGeom prst="ellipse">
              <a:avLst/>
            </a:prstGeom>
            <a:solidFill>
              <a:schemeClr val="accent1">
                <a:alpha val="0"/>
              </a:schemeClr>
            </a:solidFill>
            <a:ln w="38100" algn="ctr">
              <a:solidFill>
                <a:srgbClr val="FF0000"/>
              </a:solidFill>
              <a:round/>
              <a:headEnd/>
              <a:tailEnd/>
            </a:ln>
            <a:effectLst/>
          </p:spPr>
          <p:txBody>
            <a:bodyPr wrap="none" anchor="ctr"/>
            <a:lstStyle/>
            <a:p>
              <a:endParaRPr lang="zh-CN" altLang="en-US">
                <a:latin typeface="Consolas" pitchFamily="49" charset="0"/>
                <a:cs typeface="Consolas" pitchFamily="49" charset="0"/>
              </a:endParaRPr>
            </a:p>
          </p:txBody>
        </p:sp>
        <p:sp>
          <p:nvSpPr>
            <p:cNvPr id="31776" name="Line 32"/>
            <p:cNvSpPr>
              <a:spLocks noChangeShapeType="1"/>
            </p:cNvSpPr>
            <p:nvPr/>
          </p:nvSpPr>
          <p:spPr bwMode="auto">
            <a:xfrm>
              <a:off x="3379" y="2251"/>
              <a:ext cx="1255" cy="598"/>
            </a:xfrm>
            <a:prstGeom prst="line">
              <a:avLst/>
            </a:prstGeom>
            <a:noFill/>
            <a:ln w="38100">
              <a:solidFill>
                <a:srgbClr val="00CC00"/>
              </a:solidFill>
              <a:round/>
              <a:headEnd/>
              <a:tailEnd type="triangle" w="med" len="med"/>
            </a:ln>
            <a:effectLst/>
          </p:spPr>
          <p:txBody>
            <a:bodyPr wrap="none"/>
            <a:lstStyle/>
            <a:p>
              <a:endParaRPr lang="zh-CN" altLang="en-US">
                <a:latin typeface="Consolas" pitchFamily="49" charset="0"/>
                <a:cs typeface="Consolas" pitchFamily="49" charset="0"/>
              </a:endParaRPr>
            </a:p>
          </p:txBody>
        </p:sp>
      </p:grpSp>
      <p:grpSp>
        <p:nvGrpSpPr>
          <p:cNvPr id="10" name="组合 38"/>
          <p:cNvGrpSpPr/>
          <p:nvPr/>
        </p:nvGrpSpPr>
        <p:grpSpPr>
          <a:xfrm>
            <a:off x="1428728" y="1571612"/>
            <a:ext cx="4037989" cy="2400317"/>
            <a:chOff x="1571604" y="3714752"/>
            <a:chExt cx="3216969" cy="1858182"/>
          </a:xfrm>
        </p:grpSpPr>
        <p:sp>
          <p:nvSpPr>
            <p:cNvPr id="40" name="TextBox 39"/>
            <p:cNvSpPr txBox="1"/>
            <p:nvPr/>
          </p:nvSpPr>
          <p:spPr>
            <a:xfrm>
              <a:off x="1571604" y="4500570"/>
              <a:ext cx="928694" cy="369332"/>
            </a:xfrm>
            <a:prstGeom prst="rect">
              <a:avLst/>
            </a:prstGeom>
            <a:noFill/>
          </p:spPr>
          <p:txBody>
            <a:bodyPr wrap="square" rtlCol="0">
              <a:spAutoFit/>
            </a:bodyPr>
            <a:lstStyle/>
            <a:p>
              <a:r>
                <a:rPr lang="en-US" altLang="zh-CN" sz="1800" i="1" smtClean="0">
                  <a:latin typeface="Consolas" pitchFamily="49" charset="0"/>
                  <a:cs typeface="Consolas" pitchFamily="49" charset="0"/>
                </a:rPr>
                <a:t>A</a:t>
              </a:r>
              <a:r>
                <a:rPr lang="en-US" altLang="zh-CN" sz="1800" baseline="-25000" smtClean="0">
                  <a:latin typeface="Consolas" pitchFamily="49" charset="0"/>
                  <a:cs typeface="Consolas" pitchFamily="49" charset="0"/>
                </a:rPr>
                <a:t>6×7</a:t>
              </a:r>
              <a:r>
                <a:rPr lang="en-US" altLang="zh-CN" sz="1800" dirty="0" smtClean="0">
                  <a:latin typeface="Consolas" pitchFamily="49" charset="0"/>
                  <a:cs typeface="Consolas" pitchFamily="49" charset="0"/>
                </a:rPr>
                <a:t>=</a:t>
              </a:r>
              <a:endParaRPr lang="zh-CN" altLang="en-US" sz="1800" dirty="0">
                <a:latin typeface="Consolas" pitchFamily="49" charset="0"/>
                <a:cs typeface="Consolas" pitchFamily="49" charset="0"/>
              </a:endParaRPr>
            </a:p>
          </p:txBody>
        </p:sp>
        <p:sp>
          <p:nvSpPr>
            <p:cNvPr id="41" name="TextBox 40"/>
            <p:cNvSpPr txBox="1"/>
            <p:nvPr/>
          </p:nvSpPr>
          <p:spPr>
            <a:xfrm>
              <a:off x="2714612" y="3786191"/>
              <a:ext cx="1987204" cy="214436"/>
            </a:xfrm>
            <a:prstGeom prst="rect">
              <a:avLst/>
            </a:prstGeom>
            <a:noFill/>
          </p:spPr>
          <p:txBody>
            <a:bodyPr wrap="square" lIns="0" tIns="0" rIns="0" bIns="0" rtlCol="0">
              <a:spAutoFit/>
            </a:bodyPr>
            <a:lstStyle/>
            <a:p>
              <a:pPr algn="l"/>
              <a:r>
                <a:rPr lang="en-US" altLang="zh-CN" sz="1800" smtClean="0">
                  <a:latin typeface="Consolas" pitchFamily="49" charset="0"/>
                  <a:cs typeface="Consolas" pitchFamily="49" charset="0"/>
                </a:rPr>
                <a:t>0  0  </a:t>
              </a:r>
              <a:r>
                <a:rPr lang="en-US" altLang="zh-CN" sz="1800" smtClean="0">
                  <a:solidFill>
                    <a:srgbClr val="FF0000"/>
                  </a:solidFill>
                  <a:latin typeface="Consolas" pitchFamily="49" charset="0"/>
                  <a:cs typeface="Consolas" pitchFamily="49" charset="0"/>
                </a:rPr>
                <a:t>1</a:t>
              </a:r>
              <a:r>
                <a:rPr lang="en-US" altLang="zh-CN" sz="1800" smtClean="0">
                  <a:latin typeface="Consolas" pitchFamily="49" charset="0"/>
                  <a:cs typeface="Consolas" pitchFamily="49" charset="0"/>
                </a:rPr>
                <a:t>  0  0  0  0</a:t>
              </a:r>
              <a:endParaRPr lang="zh-CN" altLang="en-US" sz="1800" dirty="0">
                <a:latin typeface="Consolas" pitchFamily="49" charset="0"/>
                <a:cs typeface="Consolas" pitchFamily="49" charset="0"/>
              </a:endParaRPr>
            </a:p>
          </p:txBody>
        </p:sp>
        <p:sp>
          <p:nvSpPr>
            <p:cNvPr id="42" name="TextBox 41"/>
            <p:cNvSpPr txBox="1"/>
            <p:nvPr/>
          </p:nvSpPr>
          <p:spPr>
            <a:xfrm>
              <a:off x="2714612" y="4071942"/>
              <a:ext cx="1930291" cy="214436"/>
            </a:xfrm>
            <a:prstGeom prst="rect">
              <a:avLst/>
            </a:prstGeom>
            <a:noFill/>
          </p:spPr>
          <p:txBody>
            <a:bodyPr wrap="square" lIns="0" tIns="0" rIns="0" bIns="0" rtlCol="0">
              <a:spAutoFit/>
            </a:bodyPr>
            <a:lstStyle/>
            <a:p>
              <a:pPr algn="l"/>
              <a:r>
                <a:rPr lang="en-US" altLang="zh-CN" sz="1800" smtClean="0">
                  <a:latin typeface="Consolas" pitchFamily="49" charset="0"/>
                  <a:cs typeface="Consolas" pitchFamily="49" charset="0"/>
                </a:rPr>
                <a:t>0  </a:t>
              </a:r>
              <a:r>
                <a:rPr lang="en-US" altLang="zh-CN" sz="1800" smtClean="0">
                  <a:solidFill>
                    <a:srgbClr val="FF0000"/>
                  </a:solidFill>
                  <a:latin typeface="Consolas" pitchFamily="49" charset="0"/>
                  <a:cs typeface="Consolas" pitchFamily="49" charset="0"/>
                </a:rPr>
                <a:t>2</a:t>
              </a:r>
              <a:r>
                <a:rPr lang="en-US" altLang="zh-CN" sz="1800" smtClean="0">
                  <a:latin typeface="Consolas" pitchFamily="49" charset="0"/>
                  <a:cs typeface="Consolas" pitchFamily="49" charset="0"/>
                </a:rPr>
                <a:t>  0  0  0  0  0</a:t>
              </a:r>
              <a:endParaRPr lang="zh-CN" altLang="en-US" sz="1800" dirty="0">
                <a:latin typeface="Consolas" pitchFamily="49" charset="0"/>
                <a:cs typeface="Consolas" pitchFamily="49" charset="0"/>
              </a:endParaRPr>
            </a:p>
          </p:txBody>
        </p:sp>
        <p:sp>
          <p:nvSpPr>
            <p:cNvPr id="43" name="TextBox 42"/>
            <p:cNvSpPr txBox="1"/>
            <p:nvPr/>
          </p:nvSpPr>
          <p:spPr>
            <a:xfrm>
              <a:off x="2714612" y="4357694"/>
              <a:ext cx="1987204" cy="214436"/>
            </a:xfrm>
            <a:prstGeom prst="rect">
              <a:avLst/>
            </a:prstGeom>
            <a:noFill/>
          </p:spPr>
          <p:txBody>
            <a:bodyPr wrap="square" lIns="0" tIns="0" rIns="0" bIns="0" rtlCol="0">
              <a:spAutoFit/>
            </a:bodyPr>
            <a:lstStyle/>
            <a:p>
              <a:pPr algn="l"/>
              <a:r>
                <a:rPr lang="en-US" altLang="zh-CN" sz="1800" smtClean="0">
                  <a:solidFill>
                    <a:srgbClr val="FF0000"/>
                  </a:solidFill>
                  <a:latin typeface="Consolas" pitchFamily="49" charset="0"/>
                  <a:cs typeface="Consolas" pitchFamily="49" charset="0"/>
                </a:rPr>
                <a:t>3</a:t>
              </a:r>
              <a:r>
                <a:rPr lang="en-US" altLang="zh-CN" sz="1800" smtClean="0">
                  <a:latin typeface="Consolas" pitchFamily="49" charset="0"/>
                  <a:cs typeface="Consolas" pitchFamily="49" charset="0"/>
                </a:rPr>
                <a:t>  0  0  0  0  0  0</a:t>
              </a:r>
              <a:endParaRPr lang="zh-CN" altLang="en-US" sz="1800" dirty="0">
                <a:latin typeface="Consolas" pitchFamily="49" charset="0"/>
                <a:cs typeface="Consolas" pitchFamily="49" charset="0"/>
              </a:endParaRPr>
            </a:p>
          </p:txBody>
        </p:sp>
        <p:sp>
          <p:nvSpPr>
            <p:cNvPr id="44" name="TextBox 43"/>
            <p:cNvSpPr txBox="1"/>
            <p:nvPr/>
          </p:nvSpPr>
          <p:spPr>
            <a:xfrm>
              <a:off x="2714612" y="4643445"/>
              <a:ext cx="2044117" cy="214436"/>
            </a:xfrm>
            <a:prstGeom prst="rect">
              <a:avLst/>
            </a:prstGeom>
            <a:noFill/>
          </p:spPr>
          <p:txBody>
            <a:bodyPr wrap="square" lIns="0" tIns="0" rIns="0" bIns="0" rtlCol="0">
              <a:spAutoFit/>
            </a:bodyPr>
            <a:lstStyle/>
            <a:p>
              <a:pPr algn="l"/>
              <a:r>
                <a:rPr lang="en-US" altLang="zh-CN" sz="1800" smtClean="0">
                  <a:latin typeface="Consolas" pitchFamily="49" charset="0"/>
                  <a:cs typeface="Consolas" pitchFamily="49" charset="0"/>
                </a:rPr>
                <a:t>0  0  0  </a:t>
              </a:r>
              <a:r>
                <a:rPr lang="en-US" altLang="zh-CN" sz="1800" smtClean="0">
                  <a:solidFill>
                    <a:srgbClr val="FF0000"/>
                  </a:solidFill>
                  <a:latin typeface="Consolas" pitchFamily="49" charset="0"/>
                  <a:cs typeface="Consolas" pitchFamily="49" charset="0"/>
                </a:rPr>
                <a:t>5</a:t>
              </a:r>
              <a:r>
                <a:rPr lang="en-US" altLang="zh-CN" sz="1800" smtClean="0">
                  <a:latin typeface="Consolas" pitchFamily="49" charset="0"/>
                  <a:cs typeface="Consolas" pitchFamily="49" charset="0"/>
                </a:rPr>
                <a:t>  0  0  0</a:t>
              </a:r>
              <a:endParaRPr lang="zh-CN" altLang="en-US" sz="1800" dirty="0">
                <a:latin typeface="Consolas" pitchFamily="49" charset="0"/>
                <a:cs typeface="Consolas" pitchFamily="49" charset="0"/>
              </a:endParaRPr>
            </a:p>
          </p:txBody>
        </p:sp>
        <p:sp>
          <p:nvSpPr>
            <p:cNvPr id="45" name="TextBox 44"/>
            <p:cNvSpPr txBox="1"/>
            <p:nvPr/>
          </p:nvSpPr>
          <p:spPr>
            <a:xfrm>
              <a:off x="2714612" y="4929198"/>
              <a:ext cx="2044117" cy="214436"/>
            </a:xfrm>
            <a:prstGeom prst="rect">
              <a:avLst/>
            </a:prstGeom>
            <a:noFill/>
          </p:spPr>
          <p:txBody>
            <a:bodyPr wrap="square" lIns="0" tIns="0" rIns="0" bIns="0" rtlCol="0">
              <a:spAutoFit/>
            </a:bodyPr>
            <a:lstStyle/>
            <a:p>
              <a:pPr algn="l"/>
              <a:r>
                <a:rPr lang="en-US" altLang="zh-CN" sz="1800" smtClean="0">
                  <a:latin typeface="Consolas" pitchFamily="49" charset="0"/>
                  <a:cs typeface="Consolas" pitchFamily="49" charset="0"/>
                </a:rPr>
                <a:t>0  0  0  0  </a:t>
              </a:r>
              <a:r>
                <a:rPr lang="en-US" altLang="zh-CN" sz="1800" smtClean="0">
                  <a:solidFill>
                    <a:srgbClr val="FF0000"/>
                  </a:solidFill>
                  <a:latin typeface="Consolas" pitchFamily="49" charset="0"/>
                  <a:cs typeface="Consolas" pitchFamily="49" charset="0"/>
                </a:rPr>
                <a:t>6</a:t>
              </a:r>
              <a:r>
                <a:rPr lang="en-US" altLang="zh-CN" sz="1800" smtClean="0">
                  <a:latin typeface="Consolas" pitchFamily="49" charset="0"/>
                  <a:cs typeface="Consolas" pitchFamily="49" charset="0"/>
                </a:rPr>
                <a:t>  0  0</a:t>
              </a:r>
              <a:endParaRPr lang="zh-CN" altLang="en-US" sz="1800" dirty="0">
                <a:latin typeface="Consolas" pitchFamily="49" charset="0"/>
                <a:cs typeface="Consolas" pitchFamily="49" charset="0"/>
              </a:endParaRPr>
            </a:p>
          </p:txBody>
        </p:sp>
        <p:sp>
          <p:nvSpPr>
            <p:cNvPr id="46" name="TextBox 45"/>
            <p:cNvSpPr txBox="1"/>
            <p:nvPr/>
          </p:nvSpPr>
          <p:spPr>
            <a:xfrm>
              <a:off x="2714612" y="5214949"/>
              <a:ext cx="2044117" cy="214436"/>
            </a:xfrm>
            <a:prstGeom prst="rect">
              <a:avLst/>
            </a:prstGeom>
            <a:noFill/>
          </p:spPr>
          <p:txBody>
            <a:bodyPr wrap="square" lIns="0" tIns="0" rIns="0" bIns="0" rtlCol="0">
              <a:spAutoFit/>
            </a:bodyPr>
            <a:lstStyle/>
            <a:p>
              <a:pPr algn="l"/>
              <a:r>
                <a:rPr lang="en-US" altLang="zh-CN" sz="1800" smtClean="0">
                  <a:latin typeface="Consolas" pitchFamily="49" charset="0"/>
                  <a:cs typeface="Consolas" pitchFamily="49" charset="0"/>
                </a:rPr>
                <a:t>0  0  0  0  0  </a:t>
              </a:r>
              <a:r>
                <a:rPr lang="en-US" altLang="zh-CN" sz="1800" smtClean="0">
                  <a:solidFill>
                    <a:srgbClr val="FF0000"/>
                  </a:solidFill>
                  <a:latin typeface="Consolas" pitchFamily="49" charset="0"/>
                  <a:cs typeface="Consolas" pitchFamily="49" charset="0"/>
                </a:rPr>
                <a:t>7  4</a:t>
              </a:r>
              <a:endParaRPr lang="zh-CN" altLang="en-US" sz="1800" dirty="0">
                <a:solidFill>
                  <a:srgbClr val="FF0000"/>
                </a:solidFill>
                <a:latin typeface="Consolas" pitchFamily="49" charset="0"/>
                <a:cs typeface="Consolas" pitchFamily="49" charset="0"/>
              </a:endParaRPr>
            </a:p>
          </p:txBody>
        </p:sp>
        <p:cxnSp>
          <p:nvCxnSpPr>
            <p:cNvPr id="47" name="直接连接符 46"/>
            <p:cNvCxnSpPr/>
            <p:nvPr/>
          </p:nvCxnSpPr>
          <p:spPr>
            <a:xfrm rot="5400000">
              <a:off x="1571604" y="4643446"/>
              <a:ext cx="1857388"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2500298" y="3714752"/>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2500298" y="5570552"/>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rot="5400000">
              <a:off x="3859085" y="4643446"/>
              <a:ext cx="1857388"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4644903" y="3714752"/>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4644903" y="5570552"/>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grpSp>
      <p:sp>
        <p:nvSpPr>
          <p:cNvPr id="53" name="灯片编号占位符 52"/>
          <p:cNvSpPr>
            <a:spLocks noGrp="1"/>
          </p:cNvSpPr>
          <p:nvPr>
            <p:ph type="sldNum" sz="quarter" idx="12"/>
          </p:nvPr>
        </p:nvSpPr>
        <p:spPr/>
        <p:txBody>
          <a:bodyPr/>
          <a:lstStyle/>
          <a:p>
            <a:fld id="{0B959BAE-FEC3-4F92-8031-993DEB8AE092}" type="slidenum">
              <a:rPr lang="en-US" altLang="zh-CN" smtClean="0"/>
              <a:pPr/>
              <a:t>30</a:t>
            </a:fld>
            <a:r>
              <a:rPr lang="en-US" altLang="zh-CN" smtClean="0"/>
              <a:t>/82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1752"/>
                                        </p:tgtEl>
                                        <p:attrNameLst>
                                          <p:attrName>style.visibility</p:attrName>
                                        </p:attrNameLst>
                                      </p:cBhvr>
                                      <p:to>
                                        <p:strVal val="visible"/>
                                      </p:to>
                                    </p:set>
                                    <p:animEffect transition="in" filter="wipe(left)">
                                      <p:cBhvr>
                                        <p:cTn id="11" dur="500"/>
                                        <p:tgtEl>
                                          <p:spTgt spid="3175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xit" presetSubtype="4" fill="hold" nodeType="clickEffect">
                                  <p:stCondLst>
                                    <p:cond delay="0"/>
                                  </p:stCondLst>
                                  <p:childTnLst>
                                    <p:animEffect transition="out" filter="wipe(down)">
                                      <p:cBhvr>
                                        <p:cTn id="15" dur="500"/>
                                        <p:tgtEl>
                                          <p:spTgt spid="3"/>
                                        </p:tgtEl>
                                      </p:cBhvr>
                                    </p:animEffect>
                                    <p:set>
                                      <p:cBhvr>
                                        <p:cTn id="16" dur="1" fill="hold">
                                          <p:stCondLst>
                                            <p:cond delay="499"/>
                                          </p:stCondLst>
                                        </p:cTn>
                                        <p:tgtEl>
                                          <p:spTgt spid="3"/>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up)">
                                      <p:cBhvr>
                                        <p:cTn id="21" dur="500"/>
                                        <p:tgtEl>
                                          <p:spTgt spid="4"/>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31753"/>
                                        </p:tgtEl>
                                        <p:attrNameLst>
                                          <p:attrName>style.visibility</p:attrName>
                                        </p:attrNameLst>
                                      </p:cBhvr>
                                      <p:to>
                                        <p:strVal val="visible"/>
                                      </p:to>
                                    </p:set>
                                    <p:animEffect transition="in" filter="wipe(left)">
                                      <p:cBhvr>
                                        <p:cTn id="25" dur="500"/>
                                        <p:tgtEl>
                                          <p:spTgt spid="3175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xit" presetSubtype="8" fill="hold" nodeType="clickEffect">
                                  <p:stCondLst>
                                    <p:cond delay="0"/>
                                  </p:stCondLst>
                                  <p:childTnLst>
                                    <p:animEffect transition="out" filter="wipe(left)">
                                      <p:cBhvr>
                                        <p:cTn id="29" dur="500"/>
                                        <p:tgtEl>
                                          <p:spTgt spid="4"/>
                                        </p:tgtEl>
                                      </p:cBhvr>
                                    </p:animEffect>
                                    <p:set>
                                      <p:cBhvr>
                                        <p:cTn id="30" dur="1" fill="hold">
                                          <p:stCondLst>
                                            <p:cond delay="499"/>
                                          </p:stCondLst>
                                        </p:cTn>
                                        <p:tgtEl>
                                          <p:spTgt spid="4"/>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500"/>
                                        <p:tgtEl>
                                          <p:spTgt spid="5"/>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31754"/>
                                        </p:tgtEl>
                                        <p:attrNameLst>
                                          <p:attrName>style.visibility</p:attrName>
                                        </p:attrNameLst>
                                      </p:cBhvr>
                                      <p:to>
                                        <p:strVal val="visible"/>
                                      </p:to>
                                    </p:set>
                                    <p:animEffect transition="in" filter="wipe(left)">
                                      <p:cBhvr>
                                        <p:cTn id="39" dur="500"/>
                                        <p:tgtEl>
                                          <p:spTgt spid="31754"/>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xit" presetSubtype="1" fill="hold" nodeType="clickEffect">
                                  <p:stCondLst>
                                    <p:cond delay="0"/>
                                  </p:stCondLst>
                                  <p:childTnLst>
                                    <p:animEffect transition="out" filter="wipe(up)">
                                      <p:cBhvr>
                                        <p:cTn id="43" dur="500"/>
                                        <p:tgtEl>
                                          <p:spTgt spid="5"/>
                                        </p:tgtEl>
                                      </p:cBhvr>
                                    </p:animEffect>
                                    <p:set>
                                      <p:cBhvr>
                                        <p:cTn id="44" dur="1" fill="hold">
                                          <p:stCondLst>
                                            <p:cond delay="499"/>
                                          </p:stCondLst>
                                        </p:cTn>
                                        <p:tgtEl>
                                          <p:spTgt spid="5"/>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wipe(up)">
                                      <p:cBhvr>
                                        <p:cTn id="49" dur="500"/>
                                        <p:tgtEl>
                                          <p:spTgt spid="6"/>
                                        </p:tgtEl>
                                      </p:cBhvr>
                                    </p:animEffect>
                                  </p:childTnLst>
                                </p:cTn>
                              </p:par>
                            </p:childTnLst>
                          </p:cTn>
                        </p:par>
                        <p:par>
                          <p:cTn id="50" fill="hold">
                            <p:stCondLst>
                              <p:cond delay="500"/>
                            </p:stCondLst>
                            <p:childTnLst>
                              <p:par>
                                <p:cTn id="51" presetID="22" presetClass="entr" presetSubtype="8" fill="hold" grpId="0" nodeType="afterEffect">
                                  <p:stCondLst>
                                    <p:cond delay="0"/>
                                  </p:stCondLst>
                                  <p:childTnLst>
                                    <p:set>
                                      <p:cBhvr>
                                        <p:cTn id="52" dur="1" fill="hold">
                                          <p:stCondLst>
                                            <p:cond delay="0"/>
                                          </p:stCondLst>
                                        </p:cTn>
                                        <p:tgtEl>
                                          <p:spTgt spid="31755"/>
                                        </p:tgtEl>
                                        <p:attrNameLst>
                                          <p:attrName>style.visibility</p:attrName>
                                        </p:attrNameLst>
                                      </p:cBhvr>
                                      <p:to>
                                        <p:strVal val="visible"/>
                                      </p:to>
                                    </p:set>
                                    <p:animEffect transition="in" filter="wipe(left)">
                                      <p:cBhvr>
                                        <p:cTn id="53" dur="500"/>
                                        <p:tgtEl>
                                          <p:spTgt spid="31755"/>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xit" presetSubtype="1" fill="hold" nodeType="clickEffect">
                                  <p:stCondLst>
                                    <p:cond delay="0"/>
                                  </p:stCondLst>
                                  <p:childTnLst>
                                    <p:animEffect transition="out" filter="wipe(up)">
                                      <p:cBhvr>
                                        <p:cTn id="57" dur="500"/>
                                        <p:tgtEl>
                                          <p:spTgt spid="6"/>
                                        </p:tgtEl>
                                      </p:cBhvr>
                                    </p:animEffect>
                                    <p:set>
                                      <p:cBhvr>
                                        <p:cTn id="58" dur="1" fill="hold">
                                          <p:stCondLst>
                                            <p:cond delay="499"/>
                                          </p:stCondLst>
                                        </p:cTn>
                                        <p:tgtEl>
                                          <p:spTgt spid="6"/>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nodeType="clickEffect">
                                  <p:stCondLst>
                                    <p:cond delay="0"/>
                                  </p:stCondLst>
                                  <p:childTnLst>
                                    <p:set>
                                      <p:cBhvr>
                                        <p:cTn id="62" dur="1" fill="hold">
                                          <p:stCondLst>
                                            <p:cond delay="0"/>
                                          </p:stCondLst>
                                        </p:cTn>
                                        <p:tgtEl>
                                          <p:spTgt spid="7"/>
                                        </p:tgtEl>
                                        <p:attrNameLst>
                                          <p:attrName>style.visibility</p:attrName>
                                        </p:attrNameLst>
                                      </p:cBhvr>
                                      <p:to>
                                        <p:strVal val="visible"/>
                                      </p:to>
                                    </p:set>
                                    <p:animEffect transition="in" filter="wipe(up)">
                                      <p:cBhvr>
                                        <p:cTn id="63" dur="500"/>
                                        <p:tgtEl>
                                          <p:spTgt spid="7"/>
                                        </p:tgtEl>
                                      </p:cBhvr>
                                    </p:animEffect>
                                  </p:childTnLst>
                                </p:cTn>
                              </p:par>
                            </p:childTnLst>
                          </p:cTn>
                        </p:par>
                        <p:par>
                          <p:cTn id="64" fill="hold">
                            <p:stCondLst>
                              <p:cond delay="500"/>
                            </p:stCondLst>
                            <p:childTnLst>
                              <p:par>
                                <p:cTn id="65" presetID="22" presetClass="entr" presetSubtype="8" fill="hold" grpId="0" nodeType="afterEffect">
                                  <p:stCondLst>
                                    <p:cond delay="0"/>
                                  </p:stCondLst>
                                  <p:childTnLst>
                                    <p:set>
                                      <p:cBhvr>
                                        <p:cTn id="66" dur="1" fill="hold">
                                          <p:stCondLst>
                                            <p:cond delay="0"/>
                                          </p:stCondLst>
                                        </p:cTn>
                                        <p:tgtEl>
                                          <p:spTgt spid="31756"/>
                                        </p:tgtEl>
                                        <p:attrNameLst>
                                          <p:attrName>style.visibility</p:attrName>
                                        </p:attrNameLst>
                                      </p:cBhvr>
                                      <p:to>
                                        <p:strVal val="visible"/>
                                      </p:to>
                                    </p:set>
                                    <p:animEffect transition="in" filter="wipe(left)">
                                      <p:cBhvr>
                                        <p:cTn id="67" dur="500"/>
                                        <p:tgtEl>
                                          <p:spTgt spid="3175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xit" presetSubtype="1" fill="hold" nodeType="clickEffect">
                                  <p:stCondLst>
                                    <p:cond delay="0"/>
                                  </p:stCondLst>
                                  <p:childTnLst>
                                    <p:animEffect transition="out" filter="wipe(up)">
                                      <p:cBhvr>
                                        <p:cTn id="71" dur="500"/>
                                        <p:tgtEl>
                                          <p:spTgt spid="7"/>
                                        </p:tgtEl>
                                      </p:cBhvr>
                                    </p:animEffect>
                                    <p:set>
                                      <p:cBhvr>
                                        <p:cTn id="72" dur="1" fill="hold">
                                          <p:stCondLst>
                                            <p:cond delay="499"/>
                                          </p:stCondLst>
                                        </p:cTn>
                                        <p:tgtEl>
                                          <p:spTgt spid="7"/>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nodeType="clickEffect">
                                  <p:stCondLst>
                                    <p:cond delay="0"/>
                                  </p:stCondLst>
                                  <p:childTnLst>
                                    <p:set>
                                      <p:cBhvr>
                                        <p:cTn id="76" dur="1" fill="hold">
                                          <p:stCondLst>
                                            <p:cond delay="0"/>
                                          </p:stCondLst>
                                        </p:cTn>
                                        <p:tgtEl>
                                          <p:spTgt spid="8"/>
                                        </p:tgtEl>
                                        <p:attrNameLst>
                                          <p:attrName>style.visibility</p:attrName>
                                        </p:attrNameLst>
                                      </p:cBhvr>
                                      <p:to>
                                        <p:strVal val="visible"/>
                                      </p:to>
                                    </p:set>
                                    <p:animEffect transition="in" filter="wipe(up)">
                                      <p:cBhvr>
                                        <p:cTn id="77" dur="500"/>
                                        <p:tgtEl>
                                          <p:spTgt spid="8"/>
                                        </p:tgtEl>
                                      </p:cBhvr>
                                    </p:animEffect>
                                  </p:childTnLst>
                                </p:cTn>
                              </p:par>
                            </p:childTnLst>
                          </p:cTn>
                        </p:par>
                        <p:par>
                          <p:cTn id="78" fill="hold">
                            <p:stCondLst>
                              <p:cond delay="500"/>
                            </p:stCondLst>
                            <p:childTnLst>
                              <p:par>
                                <p:cTn id="79" presetID="22" presetClass="entr" presetSubtype="8" fill="hold" grpId="0" nodeType="afterEffect">
                                  <p:stCondLst>
                                    <p:cond delay="0"/>
                                  </p:stCondLst>
                                  <p:childTnLst>
                                    <p:set>
                                      <p:cBhvr>
                                        <p:cTn id="80" dur="1" fill="hold">
                                          <p:stCondLst>
                                            <p:cond delay="0"/>
                                          </p:stCondLst>
                                        </p:cTn>
                                        <p:tgtEl>
                                          <p:spTgt spid="31757"/>
                                        </p:tgtEl>
                                        <p:attrNameLst>
                                          <p:attrName>style.visibility</p:attrName>
                                        </p:attrNameLst>
                                      </p:cBhvr>
                                      <p:to>
                                        <p:strVal val="visible"/>
                                      </p:to>
                                    </p:set>
                                    <p:animEffect transition="in" filter="wipe(left)">
                                      <p:cBhvr>
                                        <p:cTn id="81" dur="500"/>
                                        <p:tgtEl>
                                          <p:spTgt spid="31757"/>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xit" presetSubtype="1" fill="hold" nodeType="clickEffect">
                                  <p:stCondLst>
                                    <p:cond delay="0"/>
                                  </p:stCondLst>
                                  <p:childTnLst>
                                    <p:animEffect transition="out" filter="wipe(up)">
                                      <p:cBhvr>
                                        <p:cTn id="85" dur="500"/>
                                        <p:tgtEl>
                                          <p:spTgt spid="8"/>
                                        </p:tgtEl>
                                      </p:cBhvr>
                                    </p:animEffect>
                                    <p:set>
                                      <p:cBhvr>
                                        <p:cTn id="86" dur="1" fill="hold">
                                          <p:stCondLst>
                                            <p:cond delay="499"/>
                                          </p:stCondLst>
                                        </p:cTn>
                                        <p:tgtEl>
                                          <p:spTgt spid="8"/>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22" presetClass="entr" presetSubtype="1" fill="hold" nodeType="clickEffect">
                                  <p:stCondLst>
                                    <p:cond delay="0"/>
                                  </p:stCondLst>
                                  <p:childTnLst>
                                    <p:set>
                                      <p:cBhvr>
                                        <p:cTn id="90" dur="1" fill="hold">
                                          <p:stCondLst>
                                            <p:cond delay="0"/>
                                          </p:stCondLst>
                                        </p:cTn>
                                        <p:tgtEl>
                                          <p:spTgt spid="9"/>
                                        </p:tgtEl>
                                        <p:attrNameLst>
                                          <p:attrName>style.visibility</p:attrName>
                                        </p:attrNameLst>
                                      </p:cBhvr>
                                      <p:to>
                                        <p:strVal val="visible"/>
                                      </p:to>
                                    </p:set>
                                    <p:animEffect transition="in" filter="wipe(up)">
                                      <p:cBhvr>
                                        <p:cTn id="91" dur="500"/>
                                        <p:tgtEl>
                                          <p:spTgt spid="9"/>
                                        </p:tgtEl>
                                      </p:cBhvr>
                                    </p:animEffect>
                                  </p:childTnLst>
                                </p:cTn>
                              </p:par>
                            </p:childTnLst>
                          </p:cTn>
                        </p:par>
                        <p:par>
                          <p:cTn id="92" fill="hold">
                            <p:stCondLst>
                              <p:cond delay="500"/>
                            </p:stCondLst>
                            <p:childTnLst>
                              <p:par>
                                <p:cTn id="93" presetID="22" presetClass="entr" presetSubtype="8" fill="hold" grpId="0" nodeType="afterEffect">
                                  <p:stCondLst>
                                    <p:cond delay="0"/>
                                  </p:stCondLst>
                                  <p:childTnLst>
                                    <p:set>
                                      <p:cBhvr>
                                        <p:cTn id="94" dur="1" fill="hold">
                                          <p:stCondLst>
                                            <p:cond delay="0"/>
                                          </p:stCondLst>
                                        </p:cTn>
                                        <p:tgtEl>
                                          <p:spTgt spid="31758"/>
                                        </p:tgtEl>
                                        <p:attrNameLst>
                                          <p:attrName>style.visibility</p:attrName>
                                        </p:attrNameLst>
                                      </p:cBhvr>
                                      <p:to>
                                        <p:strVal val="visible"/>
                                      </p:to>
                                    </p:set>
                                    <p:animEffect transition="in" filter="wipe(left)">
                                      <p:cBhvr>
                                        <p:cTn id="95" dur="500"/>
                                        <p:tgtEl>
                                          <p:spTgt spid="31758"/>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xit" presetSubtype="1" fill="hold" nodeType="clickEffect">
                                  <p:stCondLst>
                                    <p:cond delay="0"/>
                                  </p:stCondLst>
                                  <p:childTnLst>
                                    <p:animEffect transition="out" filter="wipe(up)">
                                      <p:cBhvr>
                                        <p:cTn id="99" dur="500"/>
                                        <p:tgtEl>
                                          <p:spTgt spid="9"/>
                                        </p:tgtEl>
                                      </p:cBhvr>
                                    </p:animEffect>
                                    <p:set>
                                      <p:cBhvr>
                                        <p:cTn id="100" dur="1" fill="hold">
                                          <p:stCondLst>
                                            <p:cond delay="499"/>
                                          </p:stCondLst>
                                        </p:cTn>
                                        <p:tgtEl>
                                          <p:spTgt spid="9"/>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2" grpId="0"/>
      <p:bldP spid="31753" grpId="0"/>
      <p:bldP spid="31754" grpId="0"/>
      <p:bldP spid="31755" grpId="0"/>
      <p:bldP spid="31756" grpId="0"/>
      <p:bldP spid="31757" grpId="0"/>
      <p:bldP spid="3175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357158" y="214290"/>
            <a:ext cx="8358246" cy="913070"/>
          </a:xfrm>
          <a:prstGeom prst="rect">
            <a:avLst/>
          </a:prstGeom>
          <a:noFill/>
          <a:ln w="9525">
            <a:noFill/>
            <a:miter lim="800000"/>
            <a:headEnd/>
            <a:tailEnd/>
          </a:ln>
          <a:effectLst/>
        </p:spPr>
        <p:txBody>
          <a:bodyPr wrap="square">
            <a:spAutoFit/>
          </a:bodyPr>
          <a:lstStyle/>
          <a:p>
            <a:pPr algn="just">
              <a:lnSpc>
                <a:spcPts val="3200"/>
              </a:lnSpc>
              <a:spcBef>
                <a:spcPts val="0"/>
              </a:spcBef>
            </a:pPr>
            <a:r>
              <a:rPr kumimoji="1" lang="en-US" altLang="zh-CN" sz="2000" dirty="0">
                <a:solidFill>
                  <a:srgbClr val="FF0000"/>
                </a:solidFill>
                <a:ea typeface="楷体" pitchFamily="49" charset="-122"/>
                <a:cs typeface="Times New Roman" pitchFamily="18" charset="0"/>
              </a:rPr>
              <a:t>   </a:t>
            </a:r>
            <a:r>
              <a:rPr kumimoji="1" lang="zh-CN" altLang="en-US" sz="2000" dirty="0">
                <a:solidFill>
                  <a:srgbClr val="FF0000"/>
                </a:solidFill>
                <a:ea typeface="楷体" pitchFamily="49" charset="-122"/>
                <a:cs typeface="Times New Roman" pitchFamily="18" charset="0"/>
              </a:rPr>
              <a:t>　</a:t>
            </a:r>
            <a:r>
              <a:rPr kumimoji="1" lang="zh-CN" altLang="en-US" sz="2000" dirty="0" smtClean="0">
                <a:ea typeface="楷体" pitchFamily="49" charset="-122"/>
                <a:cs typeface="Times New Roman" pitchFamily="18" charset="0"/>
              </a:rPr>
              <a:t>把</a:t>
            </a:r>
            <a:r>
              <a:rPr kumimoji="1" lang="zh-CN" altLang="en-US" sz="2000" dirty="0">
                <a:ea typeface="楷体" pitchFamily="49" charset="-122"/>
                <a:cs typeface="Times New Roman" pitchFamily="18" charset="0"/>
              </a:rPr>
              <a:t>稀疏矩阵的三元组线性表按顺序存储结构</a:t>
            </a:r>
            <a:r>
              <a:rPr kumimoji="1" lang="zh-CN" altLang="en-US" sz="2000" dirty="0" smtClean="0">
                <a:ea typeface="楷体" pitchFamily="49" charset="-122"/>
                <a:cs typeface="Times New Roman" pitchFamily="18" charset="0"/>
              </a:rPr>
              <a:t>存储，则</a:t>
            </a:r>
            <a:r>
              <a:rPr kumimoji="1" lang="zh-CN" altLang="en-US" sz="2000" dirty="0">
                <a:ea typeface="楷体" pitchFamily="49" charset="-122"/>
                <a:cs typeface="Times New Roman" pitchFamily="18" charset="0"/>
              </a:rPr>
              <a:t>称为</a:t>
            </a:r>
            <a:r>
              <a:rPr kumimoji="1" lang="zh-CN" altLang="en-US" sz="2000" dirty="0">
                <a:solidFill>
                  <a:srgbClr val="FF0000"/>
                </a:solidFill>
                <a:latin typeface="方正启体简体" pitchFamily="65" charset="-122"/>
                <a:ea typeface="方正启体简体" pitchFamily="65" charset="-122"/>
                <a:cs typeface="Times New Roman" pitchFamily="18" charset="0"/>
              </a:rPr>
              <a:t>稀疏矩阵的三元组顺序表</a:t>
            </a:r>
            <a:r>
              <a:rPr kumimoji="1" lang="zh-CN" altLang="en-US" sz="2000" dirty="0" smtClean="0">
                <a:ea typeface="楷体" pitchFamily="49" charset="-122"/>
                <a:cs typeface="Times New Roman" pitchFamily="18" charset="0"/>
              </a:rPr>
              <a:t>。</a:t>
            </a:r>
            <a:endParaRPr kumimoji="1" lang="zh-CN" altLang="en-US" sz="2000" dirty="0">
              <a:ea typeface="楷体" pitchFamily="49" charset="-122"/>
              <a:cs typeface="Times New Roman" pitchFamily="18" charset="0"/>
            </a:endParaRPr>
          </a:p>
        </p:txBody>
      </p:sp>
      <p:sp>
        <p:nvSpPr>
          <p:cNvPr id="3" name="Text Box 2"/>
          <p:cNvSpPr txBox="1">
            <a:spLocks noChangeArrowheads="1"/>
          </p:cNvSpPr>
          <p:nvPr/>
        </p:nvSpPr>
        <p:spPr bwMode="auto">
          <a:xfrm>
            <a:off x="1142976" y="1188253"/>
            <a:ext cx="6272226" cy="4938239"/>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lIns="216000" tIns="144000" bIns="144000">
            <a:spAutoFit/>
          </a:bodyPr>
          <a:lstStyle/>
          <a:p>
            <a:pPr algn="just">
              <a:spcBef>
                <a:spcPts val="1200"/>
              </a:spcBef>
            </a:pPr>
            <a:r>
              <a:rPr kumimoji="1" lang="en-US" altLang="zh-CN" sz="1600" smtClean="0">
                <a:solidFill>
                  <a:srgbClr val="0000FF"/>
                </a:solidFill>
                <a:latin typeface="Consolas" pitchFamily="49" charset="0"/>
                <a:ea typeface="仿宋" pitchFamily="49" charset="-122"/>
                <a:cs typeface="Consolas" pitchFamily="49" charset="0"/>
              </a:rPr>
              <a:t>#</a:t>
            </a:r>
            <a:r>
              <a:rPr kumimoji="1" lang="en-US" altLang="zh-CN" sz="1600" dirty="0">
                <a:solidFill>
                  <a:srgbClr val="0000FF"/>
                </a:solidFill>
                <a:latin typeface="Consolas" pitchFamily="49" charset="0"/>
                <a:ea typeface="仿宋" pitchFamily="49" charset="-122"/>
                <a:cs typeface="Consolas" pitchFamily="49" charset="0"/>
              </a:rPr>
              <a:t>define </a:t>
            </a:r>
            <a:r>
              <a:rPr kumimoji="1" lang="en-US" altLang="zh-CN" sz="1600" dirty="0" err="1">
                <a:solidFill>
                  <a:srgbClr val="0000FF"/>
                </a:solidFill>
                <a:latin typeface="Consolas" pitchFamily="49" charset="0"/>
                <a:ea typeface="仿宋" pitchFamily="49" charset="-122"/>
                <a:cs typeface="Consolas" pitchFamily="49" charset="0"/>
              </a:rPr>
              <a:t>MaxSize</a:t>
            </a:r>
            <a:r>
              <a:rPr kumimoji="1" lang="en-US" altLang="zh-CN" sz="1600" dirty="0">
                <a:solidFill>
                  <a:srgbClr val="0000FF"/>
                </a:solidFill>
                <a:latin typeface="Consolas" pitchFamily="49" charset="0"/>
                <a:ea typeface="仿宋" pitchFamily="49" charset="-122"/>
                <a:cs typeface="Consolas" pitchFamily="49" charset="0"/>
              </a:rPr>
              <a:t>  </a:t>
            </a:r>
            <a:r>
              <a:rPr kumimoji="1" lang="en-US" altLang="zh-CN" sz="1600">
                <a:solidFill>
                  <a:srgbClr val="0000FF"/>
                </a:solidFill>
                <a:latin typeface="Consolas" pitchFamily="49" charset="0"/>
                <a:ea typeface="仿宋" pitchFamily="49" charset="-122"/>
                <a:cs typeface="Consolas" pitchFamily="49" charset="0"/>
              </a:rPr>
              <a:t>100  </a:t>
            </a:r>
            <a:r>
              <a:rPr kumimoji="1" lang="en-US" altLang="zh-CN" sz="1600" smtClean="0">
                <a:solidFill>
                  <a:srgbClr val="0000FF"/>
                </a:solidFill>
                <a:latin typeface="Consolas" pitchFamily="49" charset="0"/>
                <a:ea typeface="仿宋" pitchFamily="49" charset="-122"/>
                <a:cs typeface="Consolas" pitchFamily="49" charset="0"/>
              </a:rPr>
              <a:t>	</a:t>
            </a:r>
            <a:r>
              <a:rPr kumimoji="1" lang="en-US" altLang="zh-CN" sz="1600" smtClean="0">
                <a:solidFill>
                  <a:srgbClr val="00B0F0"/>
                </a:solidFill>
                <a:latin typeface="Consolas" pitchFamily="49" charset="0"/>
                <a:ea typeface="仿宋" pitchFamily="49" charset="-122"/>
                <a:cs typeface="Consolas" pitchFamily="49" charset="0"/>
              </a:rPr>
              <a:t>//</a:t>
            </a:r>
            <a:r>
              <a:rPr kumimoji="1" lang="zh-CN" altLang="en-US" sz="1600" dirty="0">
                <a:solidFill>
                  <a:srgbClr val="00B0F0"/>
                </a:solidFill>
                <a:latin typeface="Consolas" pitchFamily="49" charset="0"/>
                <a:ea typeface="仿宋" pitchFamily="49" charset="-122"/>
                <a:cs typeface="Consolas" pitchFamily="49" charset="0"/>
              </a:rPr>
              <a:t>矩阵中非零元素最多个数</a:t>
            </a:r>
          </a:p>
          <a:p>
            <a:pPr algn="just">
              <a:spcBef>
                <a:spcPts val="1200"/>
              </a:spcBef>
            </a:pPr>
            <a:r>
              <a:rPr kumimoji="1" lang="en-US" altLang="zh-CN" sz="1600" smtClean="0">
                <a:solidFill>
                  <a:srgbClr val="0000FF"/>
                </a:solidFill>
                <a:latin typeface="Consolas" pitchFamily="49" charset="0"/>
                <a:ea typeface="仿宋" pitchFamily="49" charset="-122"/>
                <a:cs typeface="Consolas" pitchFamily="49" charset="0"/>
              </a:rPr>
              <a:t>typedef </a:t>
            </a:r>
            <a:r>
              <a:rPr kumimoji="1" lang="en-US" altLang="zh-CN" sz="1600" dirty="0" err="1">
                <a:solidFill>
                  <a:srgbClr val="0000FF"/>
                </a:solidFill>
                <a:latin typeface="Consolas" pitchFamily="49" charset="0"/>
                <a:ea typeface="仿宋" pitchFamily="49" charset="-122"/>
                <a:cs typeface="Consolas" pitchFamily="49" charset="0"/>
              </a:rPr>
              <a:t>struct</a:t>
            </a:r>
            <a:r>
              <a:rPr kumimoji="1" lang="en-US" altLang="zh-CN" sz="1600" dirty="0">
                <a:solidFill>
                  <a:srgbClr val="0000FF"/>
                </a:solidFill>
                <a:latin typeface="Consolas" pitchFamily="49" charset="0"/>
                <a:ea typeface="仿宋" pitchFamily="49" charset="-122"/>
                <a:cs typeface="Consolas" pitchFamily="49" charset="0"/>
              </a:rPr>
              <a:t> </a:t>
            </a:r>
          </a:p>
          <a:p>
            <a:pPr algn="just">
              <a:spcBef>
                <a:spcPts val="1200"/>
              </a:spcBef>
            </a:pPr>
            <a:r>
              <a:rPr kumimoji="1" lang="en-US" altLang="zh-CN" sz="1600" smtClean="0">
                <a:solidFill>
                  <a:srgbClr val="0000FF"/>
                </a:solidFill>
                <a:latin typeface="Consolas" pitchFamily="49" charset="0"/>
                <a:ea typeface="仿宋" pitchFamily="49" charset="-122"/>
                <a:cs typeface="Consolas" pitchFamily="49" charset="0"/>
              </a:rPr>
              <a:t>{  int </a:t>
            </a:r>
            <a:r>
              <a:rPr kumimoji="1" lang="en-US" altLang="zh-CN" sz="1600" dirty="0">
                <a:solidFill>
                  <a:srgbClr val="0000FF"/>
                </a:solidFill>
                <a:latin typeface="Consolas" pitchFamily="49" charset="0"/>
                <a:ea typeface="仿宋" pitchFamily="49" charset="-122"/>
                <a:cs typeface="Consolas" pitchFamily="49" charset="0"/>
              </a:rPr>
              <a:t>r</a:t>
            </a:r>
            <a:r>
              <a:rPr kumimoji="1" lang="en-US" altLang="zh-CN" sz="160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	</a:t>
            </a:r>
            <a:r>
              <a:rPr kumimoji="1" lang="en-US" altLang="zh-CN" sz="1600" smtClean="0">
                <a:solidFill>
                  <a:srgbClr val="00B0F0"/>
                </a:solidFill>
                <a:latin typeface="Consolas" pitchFamily="49" charset="0"/>
                <a:ea typeface="仿宋" pitchFamily="49" charset="-122"/>
                <a:cs typeface="Consolas" pitchFamily="49" charset="0"/>
              </a:rPr>
              <a:t>//</a:t>
            </a:r>
            <a:r>
              <a:rPr kumimoji="1" lang="zh-CN" altLang="en-US" sz="1600" dirty="0">
                <a:solidFill>
                  <a:srgbClr val="00B0F0"/>
                </a:solidFill>
                <a:latin typeface="Consolas" pitchFamily="49" charset="0"/>
                <a:ea typeface="仿宋" pitchFamily="49" charset="-122"/>
                <a:cs typeface="Consolas" pitchFamily="49" charset="0"/>
              </a:rPr>
              <a:t>行号</a:t>
            </a:r>
          </a:p>
          <a:p>
            <a:pPr algn="just">
              <a:spcBef>
                <a:spcPts val="1200"/>
              </a:spcBef>
            </a:pPr>
            <a:r>
              <a:rPr kumimoji="1" lang="zh-CN" altLang="en-US" sz="160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int </a:t>
            </a:r>
            <a:r>
              <a:rPr kumimoji="1" lang="en-US" altLang="zh-CN" sz="1600" dirty="0">
                <a:solidFill>
                  <a:srgbClr val="0000FF"/>
                </a:solidFill>
                <a:latin typeface="Consolas" pitchFamily="49" charset="0"/>
                <a:ea typeface="仿宋" pitchFamily="49" charset="-122"/>
                <a:cs typeface="Consolas" pitchFamily="49" charset="0"/>
              </a:rPr>
              <a:t>c</a:t>
            </a:r>
            <a:r>
              <a:rPr kumimoji="1" lang="en-US" altLang="zh-CN" sz="160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	</a:t>
            </a:r>
            <a:r>
              <a:rPr kumimoji="1" lang="en-US" altLang="zh-CN" sz="1600" smtClean="0">
                <a:solidFill>
                  <a:srgbClr val="00B0F0"/>
                </a:solidFill>
                <a:latin typeface="Consolas" pitchFamily="49" charset="0"/>
                <a:ea typeface="仿宋" pitchFamily="49" charset="-122"/>
                <a:cs typeface="Consolas" pitchFamily="49" charset="0"/>
              </a:rPr>
              <a:t>//</a:t>
            </a:r>
            <a:r>
              <a:rPr kumimoji="1" lang="zh-CN" altLang="en-US" sz="1600" dirty="0">
                <a:solidFill>
                  <a:srgbClr val="00B0F0"/>
                </a:solidFill>
                <a:latin typeface="Consolas" pitchFamily="49" charset="0"/>
                <a:ea typeface="仿宋" pitchFamily="49" charset="-122"/>
                <a:cs typeface="Consolas" pitchFamily="49" charset="0"/>
              </a:rPr>
              <a:t>列号</a:t>
            </a:r>
          </a:p>
          <a:p>
            <a:pPr algn="just">
              <a:spcBef>
                <a:spcPts val="1200"/>
              </a:spcBef>
            </a:pPr>
            <a:r>
              <a:rPr kumimoji="1" lang="zh-CN" altLang="en-US" sz="160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ElemType </a:t>
            </a:r>
            <a:r>
              <a:rPr kumimoji="1" lang="en-US" altLang="zh-CN" sz="1600" dirty="0">
                <a:solidFill>
                  <a:srgbClr val="0000FF"/>
                </a:solidFill>
                <a:latin typeface="Consolas" pitchFamily="49" charset="0"/>
                <a:ea typeface="仿宋" pitchFamily="49" charset="-122"/>
                <a:cs typeface="Consolas" pitchFamily="49" charset="0"/>
              </a:rPr>
              <a:t>d</a:t>
            </a:r>
            <a:r>
              <a:rPr kumimoji="1" lang="en-US" altLang="zh-CN" sz="160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	</a:t>
            </a:r>
            <a:r>
              <a:rPr kumimoji="1" lang="en-US" altLang="zh-CN" sz="1600" smtClean="0">
                <a:solidFill>
                  <a:srgbClr val="00B0F0"/>
                </a:solidFill>
                <a:latin typeface="Consolas" pitchFamily="49" charset="0"/>
                <a:ea typeface="仿宋" pitchFamily="49" charset="-122"/>
                <a:cs typeface="Consolas" pitchFamily="49" charset="0"/>
              </a:rPr>
              <a:t>//</a:t>
            </a:r>
            <a:r>
              <a:rPr kumimoji="1" lang="zh-CN" altLang="en-US" sz="1600">
                <a:solidFill>
                  <a:srgbClr val="00B0F0"/>
                </a:solidFill>
                <a:latin typeface="Consolas" pitchFamily="49" charset="0"/>
                <a:ea typeface="仿宋" pitchFamily="49" charset="-122"/>
                <a:cs typeface="Consolas" pitchFamily="49" charset="0"/>
              </a:rPr>
              <a:t>元素</a:t>
            </a:r>
            <a:r>
              <a:rPr kumimoji="1" lang="zh-CN" altLang="en-US" sz="1600" smtClean="0">
                <a:solidFill>
                  <a:srgbClr val="00B0F0"/>
                </a:solidFill>
                <a:latin typeface="Consolas" pitchFamily="49" charset="0"/>
                <a:ea typeface="仿宋" pitchFamily="49" charset="-122"/>
                <a:cs typeface="Consolas" pitchFamily="49" charset="0"/>
              </a:rPr>
              <a:t>值</a:t>
            </a:r>
            <a:endParaRPr kumimoji="1" lang="en-US" altLang="zh-CN" sz="1600" smtClean="0">
              <a:solidFill>
                <a:srgbClr val="00B0F0"/>
              </a:solidFill>
              <a:latin typeface="Consolas" pitchFamily="49" charset="0"/>
              <a:ea typeface="仿宋" pitchFamily="49" charset="-122"/>
              <a:cs typeface="Consolas" pitchFamily="49" charset="0"/>
            </a:endParaRPr>
          </a:p>
          <a:p>
            <a:pPr algn="just">
              <a:spcBef>
                <a:spcPts val="1200"/>
              </a:spcBef>
            </a:pPr>
            <a:r>
              <a:rPr kumimoji="1" lang="en-US" altLang="zh-CN" sz="1600" smtClean="0">
                <a:solidFill>
                  <a:srgbClr val="0000FF"/>
                </a:solidFill>
                <a:latin typeface="Consolas" pitchFamily="49" charset="0"/>
                <a:ea typeface="仿宋" pitchFamily="49" charset="-122"/>
                <a:cs typeface="Consolas" pitchFamily="49" charset="0"/>
              </a:rPr>
              <a:t>} </a:t>
            </a:r>
            <a:r>
              <a:rPr kumimoji="1" lang="en-US" altLang="zh-CN" sz="1600" smtClean="0">
                <a:solidFill>
                  <a:srgbClr val="FF00FF"/>
                </a:solidFill>
                <a:latin typeface="Consolas" pitchFamily="49" charset="0"/>
                <a:ea typeface="仿宋" pitchFamily="49" charset="-122"/>
                <a:cs typeface="Consolas" pitchFamily="49" charset="0"/>
              </a:rPr>
              <a:t>TupNode</a:t>
            </a:r>
            <a:r>
              <a:rPr kumimoji="1" lang="en-US" altLang="zh-CN" sz="160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	</a:t>
            </a:r>
            <a:r>
              <a:rPr kumimoji="1" lang="en-US" altLang="zh-CN" sz="1600" smtClean="0">
                <a:solidFill>
                  <a:srgbClr val="00B0F0"/>
                </a:solidFill>
                <a:latin typeface="Consolas" pitchFamily="49" charset="0"/>
                <a:ea typeface="仿宋" pitchFamily="49" charset="-122"/>
                <a:cs typeface="Consolas" pitchFamily="49" charset="0"/>
              </a:rPr>
              <a:t>//</a:t>
            </a:r>
            <a:r>
              <a:rPr kumimoji="1" lang="zh-CN" altLang="en-US" sz="1600" dirty="0">
                <a:solidFill>
                  <a:srgbClr val="00B0F0"/>
                </a:solidFill>
                <a:latin typeface="Consolas" pitchFamily="49" charset="0"/>
                <a:ea typeface="仿宋" pitchFamily="49" charset="-122"/>
                <a:cs typeface="Consolas" pitchFamily="49" charset="0"/>
              </a:rPr>
              <a:t>三元组定义</a:t>
            </a:r>
          </a:p>
          <a:p>
            <a:pPr algn="just">
              <a:spcBef>
                <a:spcPts val="1200"/>
              </a:spcBef>
            </a:pPr>
            <a:r>
              <a:rPr kumimoji="1" lang="en-US" altLang="zh-CN" sz="1600" smtClean="0">
                <a:solidFill>
                  <a:srgbClr val="0000FF"/>
                </a:solidFill>
                <a:latin typeface="Consolas" pitchFamily="49" charset="0"/>
                <a:ea typeface="仿宋" pitchFamily="49" charset="-122"/>
                <a:cs typeface="Consolas" pitchFamily="49" charset="0"/>
              </a:rPr>
              <a:t>typedef </a:t>
            </a:r>
            <a:r>
              <a:rPr kumimoji="1" lang="en-US" altLang="zh-CN" sz="1600" dirty="0" err="1">
                <a:solidFill>
                  <a:srgbClr val="0000FF"/>
                </a:solidFill>
                <a:latin typeface="Consolas" pitchFamily="49" charset="0"/>
                <a:ea typeface="仿宋" pitchFamily="49" charset="-122"/>
                <a:cs typeface="Consolas" pitchFamily="49" charset="0"/>
              </a:rPr>
              <a:t>struct</a:t>
            </a:r>
            <a:r>
              <a:rPr kumimoji="1" lang="en-US" altLang="zh-CN" sz="1600" dirty="0">
                <a:solidFill>
                  <a:srgbClr val="0000FF"/>
                </a:solidFill>
                <a:latin typeface="Consolas" pitchFamily="49" charset="0"/>
                <a:ea typeface="仿宋" pitchFamily="49" charset="-122"/>
                <a:cs typeface="Consolas" pitchFamily="49" charset="0"/>
              </a:rPr>
              <a:t> </a:t>
            </a:r>
          </a:p>
          <a:p>
            <a:pPr algn="just">
              <a:spcBef>
                <a:spcPts val="1200"/>
              </a:spcBef>
            </a:pPr>
            <a:r>
              <a:rPr kumimoji="1" lang="en-US" altLang="zh-CN" sz="1600" smtClean="0">
                <a:solidFill>
                  <a:srgbClr val="0000FF"/>
                </a:solidFill>
                <a:latin typeface="Consolas" pitchFamily="49" charset="0"/>
                <a:ea typeface="仿宋" pitchFamily="49" charset="-122"/>
                <a:cs typeface="Consolas" pitchFamily="49" charset="0"/>
              </a:rPr>
              <a:t>{  int </a:t>
            </a:r>
            <a:r>
              <a:rPr kumimoji="1" lang="en-US" altLang="zh-CN" sz="1600" dirty="0">
                <a:solidFill>
                  <a:srgbClr val="0000FF"/>
                </a:solidFill>
                <a:latin typeface="Consolas" pitchFamily="49" charset="0"/>
                <a:ea typeface="仿宋" pitchFamily="49" charset="-122"/>
                <a:cs typeface="Consolas" pitchFamily="49" charset="0"/>
              </a:rPr>
              <a:t>rows</a:t>
            </a:r>
            <a:r>
              <a:rPr kumimoji="1" lang="en-US" altLang="zh-CN" sz="160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	</a:t>
            </a:r>
            <a:r>
              <a:rPr kumimoji="1" lang="en-US" altLang="zh-CN" sz="1600" smtClean="0">
                <a:solidFill>
                  <a:srgbClr val="00B0F0"/>
                </a:solidFill>
                <a:latin typeface="Consolas" pitchFamily="49" charset="0"/>
                <a:ea typeface="仿宋" pitchFamily="49" charset="-122"/>
                <a:cs typeface="Consolas" pitchFamily="49" charset="0"/>
              </a:rPr>
              <a:t>//</a:t>
            </a:r>
            <a:r>
              <a:rPr kumimoji="1" lang="zh-CN" altLang="en-US" sz="1600" dirty="0">
                <a:solidFill>
                  <a:srgbClr val="00B0F0"/>
                </a:solidFill>
                <a:latin typeface="Consolas" pitchFamily="49" charset="0"/>
                <a:ea typeface="仿宋" pitchFamily="49" charset="-122"/>
                <a:cs typeface="Consolas" pitchFamily="49" charset="0"/>
              </a:rPr>
              <a:t>行数值</a:t>
            </a:r>
          </a:p>
          <a:p>
            <a:pPr algn="just">
              <a:spcBef>
                <a:spcPts val="1200"/>
              </a:spcBef>
            </a:pPr>
            <a:r>
              <a:rPr kumimoji="1" lang="zh-CN" altLang="en-US" sz="160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int </a:t>
            </a:r>
            <a:r>
              <a:rPr kumimoji="1" lang="en-US" altLang="zh-CN" sz="1600" dirty="0">
                <a:solidFill>
                  <a:srgbClr val="0000FF"/>
                </a:solidFill>
                <a:latin typeface="Consolas" pitchFamily="49" charset="0"/>
                <a:ea typeface="仿宋" pitchFamily="49" charset="-122"/>
                <a:cs typeface="Consolas" pitchFamily="49" charset="0"/>
              </a:rPr>
              <a:t>cols</a:t>
            </a:r>
            <a:r>
              <a:rPr kumimoji="1" lang="en-US" altLang="zh-CN" sz="160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	</a:t>
            </a:r>
            <a:r>
              <a:rPr kumimoji="1" lang="en-US" altLang="zh-CN" sz="1600" smtClean="0">
                <a:solidFill>
                  <a:srgbClr val="00B0F0"/>
                </a:solidFill>
                <a:latin typeface="Consolas" pitchFamily="49" charset="0"/>
                <a:ea typeface="仿宋" pitchFamily="49" charset="-122"/>
                <a:cs typeface="Consolas" pitchFamily="49" charset="0"/>
              </a:rPr>
              <a:t>//</a:t>
            </a:r>
            <a:r>
              <a:rPr kumimoji="1" lang="zh-CN" altLang="en-US" sz="1600" dirty="0">
                <a:solidFill>
                  <a:srgbClr val="00B0F0"/>
                </a:solidFill>
                <a:latin typeface="Consolas" pitchFamily="49" charset="0"/>
                <a:ea typeface="仿宋" pitchFamily="49" charset="-122"/>
                <a:cs typeface="Consolas" pitchFamily="49" charset="0"/>
              </a:rPr>
              <a:t>列数值</a:t>
            </a:r>
          </a:p>
          <a:p>
            <a:pPr algn="just">
              <a:spcBef>
                <a:spcPts val="1200"/>
              </a:spcBef>
            </a:pPr>
            <a:r>
              <a:rPr kumimoji="1" lang="zh-CN" altLang="en-US" sz="160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int </a:t>
            </a:r>
            <a:r>
              <a:rPr kumimoji="1" lang="en-US" altLang="zh-CN" sz="1600" dirty="0" err="1">
                <a:solidFill>
                  <a:srgbClr val="0000FF"/>
                </a:solidFill>
                <a:latin typeface="Consolas" pitchFamily="49" charset="0"/>
                <a:ea typeface="仿宋" pitchFamily="49" charset="-122"/>
                <a:cs typeface="Consolas" pitchFamily="49" charset="0"/>
              </a:rPr>
              <a:t>nums</a:t>
            </a:r>
            <a:r>
              <a:rPr kumimoji="1" lang="en-US" altLang="zh-CN" sz="160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	</a:t>
            </a:r>
            <a:r>
              <a:rPr kumimoji="1" lang="en-US" altLang="zh-CN" sz="1600" smtClean="0">
                <a:solidFill>
                  <a:srgbClr val="00B0F0"/>
                </a:solidFill>
                <a:latin typeface="Consolas" pitchFamily="49" charset="0"/>
                <a:ea typeface="仿宋" pitchFamily="49" charset="-122"/>
                <a:cs typeface="Consolas" pitchFamily="49" charset="0"/>
              </a:rPr>
              <a:t>//</a:t>
            </a:r>
            <a:r>
              <a:rPr kumimoji="1" lang="zh-CN" altLang="en-US" sz="1600" dirty="0">
                <a:solidFill>
                  <a:srgbClr val="00B0F0"/>
                </a:solidFill>
                <a:latin typeface="Consolas" pitchFamily="49" charset="0"/>
                <a:ea typeface="仿宋" pitchFamily="49" charset="-122"/>
                <a:cs typeface="Consolas" pitchFamily="49" charset="0"/>
              </a:rPr>
              <a:t>非零元素个数</a:t>
            </a:r>
          </a:p>
          <a:p>
            <a:pPr algn="just">
              <a:spcBef>
                <a:spcPts val="1200"/>
              </a:spcBef>
            </a:pPr>
            <a:r>
              <a:rPr kumimoji="1" lang="zh-CN" altLang="en-US" sz="1600">
                <a:solidFill>
                  <a:srgbClr val="0000FF"/>
                </a:solidFill>
                <a:latin typeface="Consolas" pitchFamily="49" charset="0"/>
                <a:ea typeface="仿宋" pitchFamily="49" charset="-122"/>
                <a:cs typeface="Consolas" pitchFamily="49" charset="0"/>
              </a:rPr>
              <a:t>   </a:t>
            </a:r>
            <a:r>
              <a:rPr kumimoji="1" lang="en-US" altLang="zh-CN" sz="1600" smtClean="0">
                <a:solidFill>
                  <a:srgbClr val="FF00FF"/>
                </a:solidFill>
                <a:latin typeface="Consolas" pitchFamily="49" charset="0"/>
                <a:ea typeface="仿宋" pitchFamily="49" charset="-122"/>
                <a:cs typeface="Consolas" pitchFamily="49" charset="0"/>
              </a:rPr>
              <a:t>TupNode</a:t>
            </a:r>
            <a:r>
              <a:rPr kumimoji="1" lang="en-US" altLang="zh-CN" sz="1600" smtClean="0">
                <a:solidFill>
                  <a:srgbClr val="0000FF"/>
                </a:solidFill>
                <a:latin typeface="Consolas" pitchFamily="49" charset="0"/>
                <a:ea typeface="仿宋" pitchFamily="49" charset="-122"/>
                <a:cs typeface="Consolas" pitchFamily="49" charset="0"/>
              </a:rPr>
              <a:t> </a:t>
            </a:r>
            <a:r>
              <a:rPr kumimoji="1" lang="en-US" altLang="zh-CN" sz="1600" dirty="0">
                <a:solidFill>
                  <a:srgbClr val="0000FF"/>
                </a:solidFill>
                <a:latin typeface="Consolas" pitchFamily="49" charset="0"/>
                <a:ea typeface="仿宋" pitchFamily="49" charset="-122"/>
                <a:cs typeface="Consolas" pitchFamily="49" charset="0"/>
              </a:rPr>
              <a:t>data[</a:t>
            </a:r>
            <a:r>
              <a:rPr kumimoji="1" lang="en-US" altLang="zh-CN" sz="1600" dirty="0" err="1">
                <a:solidFill>
                  <a:srgbClr val="0000FF"/>
                </a:solidFill>
                <a:latin typeface="Consolas" pitchFamily="49" charset="0"/>
                <a:ea typeface="仿宋" pitchFamily="49" charset="-122"/>
                <a:cs typeface="Consolas" pitchFamily="49" charset="0"/>
              </a:rPr>
              <a:t>MaxSize</a:t>
            </a:r>
            <a:r>
              <a:rPr kumimoji="1" lang="en-US" altLang="zh-CN" sz="1600" dirty="0">
                <a:solidFill>
                  <a:srgbClr val="0000FF"/>
                </a:solidFill>
                <a:latin typeface="Consolas" pitchFamily="49" charset="0"/>
                <a:ea typeface="仿宋" pitchFamily="49" charset="-122"/>
                <a:cs typeface="Consolas" pitchFamily="49" charset="0"/>
              </a:rPr>
              <a:t>];</a:t>
            </a:r>
          </a:p>
          <a:p>
            <a:pPr algn="just">
              <a:spcBef>
                <a:spcPts val="1200"/>
              </a:spcBef>
            </a:pPr>
            <a:r>
              <a:rPr kumimoji="1" lang="en-US" altLang="zh-CN" sz="1600" smtClean="0">
                <a:solidFill>
                  <a:srgbClr val="0000FF"/>
                </a:solidFill>
                <a:latin typeface="Consolas" pitchFamily="49" charset="0"/>
                <a:ea typeface="仿宋" pitchFamily="49" charset="-122"/>
                <a:cs typeface="Consolas" pitchFamily="49" charset="0"/>
              </a:rPr>
              <a:t>} </a:t>
            </a:r>
            <a:r>
              <a:rPr kumimoji="1" lang="en-US" altLang="zh-CN" sz="1600" smtClean="0">
                <a:solidFill>
                  <a:srgbClr val="FF0000"/>
                </a:solidFill>
                <a:latin typeface="Consolas" pitchFamily="49" charset="0"/>
                <a:ea typeface="仿宋" pitchFamily="49" charset="-122"/>
                <a:cs typeface="Consolas" pitchFamily="49" charset="0"/>
              </a:rPr>
              <a:t>TSMatrix</a:t>
            </a:r>
            <a:r>
              <a:rPr kumimoji="1" lang="en-US" altLang="zh-CN" sz="1600">
                <a:solidFill>
                  <a:srgbClr val="0000FF"/>
                </a:solidFill>
                <a:latin typeface="Consolas" pitchFamily="49" charset="0"/>
                <a:ea typeface="仿宋" pitchFamily="49" charset="-122"/>
                <a:cs typeface="Consolas" pitchFamily="49" charset="0"/>
              </a:rPr>
              <a:t>;          </a:t>
            </a:r>
            <a:r>
              <a:rPr kumimoji="1" lang="en-US" altLang="zh-CN" sz="1600">
                <a:solidFill>
                  <a:srgbClr val="00B0F0"/>
                </a:solidFill>
                <a:latin typeface="Consolas" pitchFamily="49" charset="0"/>
                <a:ea typeface="仿宋" pitchFamily="49" charset="-122"/>
                <a:cs typeface="Consolas" pitchFamily="49" charset="0"/>
              </a:rPr>
              <a:t> </a:t>
            </a:r>
            <a:r>
              <a:rPr kumimoji="1" lang="en-US" altLang="zh-CN" sz="1600" smtClean="0">
                <a:solidFill>
                  <a:srgbClr val="00B0F0"/>
                </a:solidFill>
                <a:latin typeface="Consolas" pitchFamily="49" charset="0"/>
                <a:ea typeface="仿宋" pitchFamily="49" charset="-122"/>
                <a:cs typeface="Consolas" pitchFamily="49" charset="0"/>
              </a:rPr>
              <a:t>	//</a:t>
            </a:r>
            <a:r>
              <a:rPr kumimoji="1" lang="zh-CN" altLang="en-US" sz="1600" dirty="0">
                <a:solidFill>
                  <a:srgbClr val="00B0F0"/>
                </a:solidFill>
                <a:latin typeface="Consolas" pitchFamily="49" charset="0"/>
                <a:ea typeface="仿宋" pitchFamily="49" charset="-122"/>
                <a:cs typeface="Consolas" pitchFamily="49" charset="0"/>
              </a:rPr>
              <a:t>三元组顺序表定义</a:t>
            </a:r>
            <a:endParaRPr kumimoji="1" lang="zh-CN" altLang="en-US" sz="1600" b="0" dirty="0">
              <a:solidFill>
                <a:srgbClr val="00B0F0"/>
              </a:solidFill>
              <a:latin typeface="Consolas" pitchFamily="49" charset="0"/>
              <a:ea typeface="仿宋" pitchFamily="49" charset="-122"/>
              <a:cs typeface="Consolas" pitchFamily="49" charset="0"/>
            </a:endParaRPr>
          </a:p>
        </p:txBody>
      </p:sp>
      <p:grpSp>
        <p:nvGrpSpPr>
          <p:cNvPr id="2" name="组合 11"/>
          <p:cNvGrpSpPr/>
          <p:nvPr/>
        </p:nvGrpSpPr>
        <p:grpSpPr>
          <a:xfrm>
            <a:off x="1285852" y="1231645"/>
            <a:ext cx="6786610" cy="2483107"/>
            <a:chOff x="1428728" y="1517397"/>
            <a:chExt cx="6786610" cy="2483107"/>
          </a:xfrm>
        </p:grpSpPr>
        <p:sp>
          <p:nvSpPr>
            <p:cNvPr id="4" name="矩形 3"/>
            <p:cNvSpPr/>
            <p:nvPr/>
          </p:nvSpPr>
          <p:spPr>
            <a:xfrm>
              <a:off x="1428728" y="1928802"/>
              <a:ext cx="4714908" cy="2071702"/>
            </a:xfrm>
            <a:prstGeom prst="rect">
              <a:avLst/>
            </a:prstGeom>
            <a:solidFill>
              <a:schemeClr val="accent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ea typeface="仿宋" pitchFamily="49" charset="-122"/>
                <a:cs typeface="Consolas" pitchFamily="49" charset="0"/>
              </a:endParaRPr>
            </a:p>
          </p:txBody>
        </p:sp>
        <p:cxnSp>
          <p:nvCxnSpPr>
            <p:cNvPr id="6" name="直接箭头连接符 5"/>
            <p:cNvCxnSpPr>
              <a:stCxn id="4" idx="3"/>
            </p:cNvCxnSpPr>
            <p:nvPr/>
          </p:nvCxnSpPr>
          <p:spPr>
            <a:xfrm flipV="1">
              <a:off x="6143636" y="2928934"/>
              <a:ext cx="1714512" cy="0"/>
            </a:xfrm>
            <a:prstGeom prst="straightConnector1">
              <a:avLst/>
            </a:prstGeom>
            <a:ln w="28575">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858148" y="1517397"/>
              <a:ext cx="357190" cy="2308324"/>
            </a:xfrm>
            <a:prstGeom prst="rect">
              <a:avLst/>
            </a:prstGeom>
            <a:noFill/>
          </p:spPr>
          <p:txBody>
            <a:bodyPr wrap="square" rtlCol="0">
              <a:spAutoFit/>
            </a:bodyPr>
            <a:lstStyle/>
            <a:p>
              <a:r>
                <a:rPr lang="zh-CN" altLang="en-US" sz="1800" dirty="0" smtClean="0">
                  <a:latin typeface="Consolas" pitchFamily="49" charset="0"/>
                  <a:ea typeface="仿宋" pitchFamily="49" charset="-122"/>
                  <a:cs typeface="Consolas" pitchFamily="49" charset="0"/>
                </a:rPr>
                <a:t>存放一个非</a:t>
              </a:r>
              <a:endParaRPr lang="en-US" altLang="zh-CN" sz="1800" dirty="0" smtClean="0">
                <a:latin typeface="Consolas" pitchFamily="49" charset="0"/>
                <a:ea typeface="仿宋" pitchFamily="49" charset="-122"/>
                <a:cs typeface="Consolas" pitchFamily="49" charset="0"/>
              </a:endParaRPr>
            </a:p>
            <a:p>
              <a:r>
                <a:rPr lang="en-US" altLang="zh-CN" sz="1800" dirty="0" smtClean="0">
                  <a:latin typeface="Consolas" pitchFamily="49" charset="0"/>
                  <a:ea typeface="仿宋" pitchFamily="49" charset="-122"/>
                  <a:cs typeface="Consolas" pitchFamily="49" charset="0"/>
                </a:rPr>
                <a:t>0</a:t>
              </a:r>
            </a:p>
            <a:p>
              <a:r>
                <a:rPr lang="zh-CN" altLang="en-US" sz="1800" dirty="0" smtClean="0">
                  <a:latin typeface="Consolas" pitchFamily="49" charset="0"/>
                  <a:ea typeface="仿宋" pitchFamily="49" charset="-122"/>
                  <a:cs typeface="Consolas" pitchFamily="49" charset="0"/>
                </a:rPr>
                <a:t>元素</a:t>
              </a:r>
              <a:endParaRPr lang="zh-CN" altLang="en-US" sz="1800" dirty="0">
                <a:latin typeface="Consolas" pitchFamily="49" charset="0"/>
                <a:ea typeface="仿宋" pitchFamily="49" charset="-122"/>
                <a:cs typeface="Consolas" pitchFamily="49" charset="0"/>
              </a:endParaRPr>
            </a:p>
          </p:txBody>
        </p:sp>
      </p:grpSp>
      <p:grpSp>
        <p:nvGrpSpPr>
          <p:cNvPr id="5" name="组合 12"/>
          <p:cNvGrpSpPr/>
          <p:nvPr/>
        </p:nvGrpSpPr>
        <p:grpSpPr>
          <a:xfrm>
            <a:off x="1285852" y="3714752"/>
            <a:ext cx="6786610" cy="2496915"/>
            <a:chOff x="1428728" y="4243633"/>
            <a:chExt cx="6786610" cy="2496915"/>
          </a:xfrm>
        </p:grpSpPr>
        <p:sp>
          <p:nvSpPr>
            <p:cNvPr id="8" name="矩形 7"/>
            <p:cNvSpPr/>
            <p:nvPr/>
          </p:nvSpPr>
          <p:spPr>
            <a:xfrm>
              <a:off x="1428728" y="4243633"/>
              <a:ext cx="4714908" cy="2425477"/>
            </a:xfrm>
            <a:prstGeom prst="rect">
              <a:avLst/>
            </a:prstGeom>
            <a:solidFill>
              <a:schemeClr val="accent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ea typeface="仿宋" pitchFamily="49" charset="-122"/>
                <a:cs typeface="Consolas" pitchFamily="49" charset="0"/>
              </a:endParaRPr>
            </a:p>
          </p:txBody>
        </p:sp>
        <p:cxnSp>
          <p:nvCxnSpPr>
            <p:cNvPr id="9" name="直接箭头连接符 8"/>
            <p:cNvCxnSpPr>
              <a:stCxn id="8" idx="3"/>
            </p:cNvCxnSpPr>
            <p:nvPr/>
          </p:nvCxnSpPr>
          <p:spPr>
            <a:xfrm flipV="1">
              <a:off x="6143636" y="5454664"/>
              <a:ext cx="1714512" cy="1708"/>
            </a:xfrm>
            <a:prstGeom prst="straightConnector1">
              <a:avLst/>
            </a:prstGeom>
            <a:ln w="28575">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858148" y="4432224"/>
              <a:ext cx="357190" cy="2308324"/>
            </a:xfrm>
            <a:prstGeom prst="rect">
              <a:avLst/>
            </a:prstGeom>
            <a:noFill/>
          </p:spPr>
          <p:txBody>
            <a:bodyPr wrap="square" rtlCol="0">
              <a:spAutoFit/>
            </a:bodyPr>
            <a:lstStyle/>
            <a:p>
              <a:r>
                <a:rPr lang="zh-CN" altLang="en-US" sz="1800" dirty="0" smtClean="0">
                  <a:latin typeface="Consolas" pitchFamily="49" charset="0"/>
                  <a:ea typeface="仿宋" pitchFamily="49" charset="-122"/>
                  <a:cs typeface="Consolas" pitchFamily="49" charset="0"/>
                </a:rPr>
                <a:t>存放整个</a:t>
              </a:r>
              <a:endParaRPr lang="en-US" altLang="zh-CN" sz="1800" dirty="0" smtClean="0">
                <a:latin typeface="Consolas" pitchFamily="49" charset="0"/>
                <a:ea typeface="仿宋" pitchFamily="49" charset="-122"/>
                <a:cs typeface="Consolas" pitchFamily="49" charset="0"/>
              </a:endParaRPr>
            </a:p>
            <a:p>
              <a:r>
                <a:rPr kumimoji="1" lang="zh-CN" altLang="en-US" sz="1800" dirty="0" smtClean="0">
                  <a:latin typeface="Consolas" pitchFamily="49" charset="0"/>
                  <a:ea typeface="仿宋" pitchFamily="49" charset="-122"/>
                  <a:cs typeface="Consolas" pitchFamily="49" charset="0"/>
                </a:rPr>
                <a:t>稀疏矩阵</a:t>
              </a:r>
              <a:endParaRPr lang="zh-CN" altLang="en-US" sz="1800" dirty="0">
                <a:latin typeface="Consolas" pitchFamily="49" charset="0"/>
                <a:ea typeface="仿宋" pitchFamily="49" charset="-122"/>
                <a:cs typeface="Consolas" pitchFamily="49" charset="0"/>
              </a:endParaRPr>
            </a:p>
          </p:txBody>
        </p:sp>
      </p:grpSp>
      <p:sp>
        <p:nvSpPr>
          <p:cNvPr id="13" name="灯片编号占位符 12"/>
          <p:cNvSpPr>
            <a:spLocks noGrp="1"/>
          </p:cNvSpPr>
          <p:nvPr>
            <p:ph type="sldNum" sz="quarter" idx="12"/>
          </p:nvPr>
        </p:nvSpPr>
        <p:spPr/>
        <p:txBody>
          <a:bodyPr/>
          <a:lstStyle/>
          <a:p>
            <a:fld id="{0B959BAE-FEC3-4F92-8031-993DEB8AE092}" type="slidenum">
              <a:rPr lang="en-US" altLang="zh-CN" smtClean="0"/>
              <a:pPr/>
              <a:t>31</a:t>
            </a:fld>
            <a:r>
              <a:rPr lang="en-US" altLang="zh-CN" smtClean="0"/>
              <a:t>/82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xit" presetSubtype="4" fill="hold" nodeType="clickEffect">
                                  <p:stCondLst>
                                    <p:cond delay="0"/>
                                  </p:stCondLst>
                                  <p:childTnLst>
                                    <p:animEffect transition="out" filter="wipe(down)">
                                      <p:cBhvr>
                                        <p:cTn id="10" dur="500"/>
                                        <p:tgtEl>
                                          <p:spTgt spid="2"/>
                                        </p:tgtEl>
                                      </p:cBhvr>
                                    </p:animEffect>
                                    <p:set>
                                      <p:cBhvr>
                                        <p:cTn id="11" dur="1" fill="hold">
                                          <p:stCondLst>
                                            <p:cond delay="499"/>
                                          </p:stCondLst>
                                        </p:cTn>
                                        <p:tgtEl>
                                          <p:spTgt spid="2"/>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755650" y="1125538"/>
            <a:ext cx="7848600" cy="1437317"/>
          </a:xfrm>
          <a:prstGeom prst="rect">
            <a:avLst/>
          </a:prstGeom>
          <a:noFill/>
          <a:ln w="9525">
            <a:noFill/>
            <a:miter lim="800000"/>
            <a:headEnd/>
            <a:tailEnd/>
          </a:ln>
          <a:effectLst/>
        </p:spPr>
        <p:txBody>
          <a:bodyPr>
            <a:spAutoFit/>
          </a:bodyPr>
          <a:lstStyle/>
          <a:p>
            <a:pPr algn="just">
              <a:lnSpc>
                <a:spcPct val="140000"/>
              </a:lnSpc>
              <a:spcBef>
                <a:spcPct val="50000"/>
              </a:spcBef>
            </a:pPr>
            <a:r>
              <a:rPr kumimoji="1" lang="en-US" altLang="zh-CN" sz="2000">
                <a:solidFill>
                  <a:srgbClr val="FF0000"/>
                </a:solidFill>
                <a:latin typeface="Consolas" pitchFamily="49" charset="0"/>
                <a:ea typeface="楷体" pitchFamily="49" charset="-122"/>
                <a:cs typeface="Consolas" pitchFamily="49" charset="0"/>
              </a:rPr>
              <a:t>   </a:t>
            </a:r>
            <a:r>
              <a:rPr kumimoji="1" lang="zh-CN" altLang="en-US" sz="2000" smtClean="0">
                <a:solidFill>
                  <a:srgbClr val="FF0000"/>
                </a:solidFill>
                <a:latin typeface="Consolas" pitchFamily="49" charset="0"/>
                <a:ea typeface="黑体" pitchFamily="49" charset="-122"/>
                <a:cs typeface="Consolas" pitchFamily="49" charset="0"/>
              </a:rPr>
              <a:t>约定</a:t>
            </a:r>
            <a:r>
              <a:rPr kumimoji="1" lang="zh-CN" altLang="en-US" sz="2000" dirty="0">
                <a:solidFill>
                  <a:srgbClr val="FF0000"/>
                </a:solidFill>
                <a:latin typeface="Consolas" pitchFamily="49" charset="0"/>
                <a:ea typeface="黑体" pitchFamily="49" charset="-122"/>
                <a:cs typeface="Consolas" pitchFamily="49" charset="0"/>
              </a:rPr>
              <a:t>：</a:t>
            </a:r>
            <a:r>
              <a:rPr kumimoji="1" lang="en-US" altLang="zh-CN" sz="1800" dirty="0">
                <a:latin typeface="Consolas" pitchFamily="49" charset="0"/>
                <a:ea typeface="仿宋" pitchFamily="49" charset="-122"/>
                <a:cs typeface="Consolas" pitchFamily="49" charset="0"/>
              </a:rPr>
              <a:t>data</a:t>
            </a:r>
            <a:r>
              <a:rPr kumimoji="1" lang="zh-CN" altLang="en-US" sz="1800" dirty="0">
                <a:latin typeface="Consolas" pitchFamily="49" charset="0"/>
                <a:ea typeface="仿宋" pitchFamily="49" charset="-122"/>
                <a:cs typeface="Consolas" pitchFamily="49" charset="0"/>
              </a:rPr>
              <a:t>域中表示的非零元素通常</a:t>
            </a:r>
            <a:r>
              <a:rPr kumimoji="1" lang="zh-CN" altLang="en-US" sz="1800" dirty="0">
                <a:solidFill>
                  <a:srgbClr val="FF00FF"/>
                </a:solidFill>
                <a:latin typeface="方正启体简体" pitchFamily="65" charset="-122"/>
                <a:ea typeface="方正启体简体" pitchFamily="65" charset="-122"/>
                <a:cs typeface="Consolas" pitchFamily="49" charset="0"/>
              </a:rPr>
              <a:t>以行序为主序顺序排列</a:t>
            </a:r>
            <a:r>
              <a:rPr kumimoji="1" lang="zh-CN" altLang="en-US" sz="1800" dirty="0">
                <a:latin typeface="Consolas" pitchFamily="49" charset="0"/>
                <a:ea typeface="仿宋" pitchFamily="49" charset="-122"/>
                <a:cs typeface="Consolas" pitchFamily="49" charset="0"/>
              </a:rPr>
              <a:t>，它是一种下标按行有序的存储结构。</a:t>
            </a:r>
          </a:p>
          <a:p>
            <a:pPr algn="just">
              <a:lnSpc>
                <a:spcPct val="140000"/>
              </a:lnSpc>
              <a:spcBef>
                <a:spcPct val="50000"/>
              </a:spcBef>
            </a:pPr>
            <a:r>
              <a:rPr kumimoji="1" lang="zh-CN" altLang="en-US" sz="1800">
                <a:latin typeface="Consolas" pitchFamily="49" charset="0"/>
                <a:ea typeface="仿宋" pitchFamily="49" charset="-122"/>
                <a:cs typeface="Consolas" pitchFamily="49" charset="0"/>
              </a:rPr>
              <a:t>   </a:t>
            </a:r>
            <a:r>
              <a:rPr kumimoji="1" lang="zh-CN" altLang="en-US" sz="1800" smtClean="0">
                <a:latin typeface="Consolas" pitchFamily="49" charset="0"/>
                <a:ea typeface="仿宋" pitchFamily="49" charset="-122"/>
                <a:cs typeface="Consolas" pitchFamily="49" charset="0"/>
              </a:rPr>
              <a:t>这种</a:t>
            </a:r>
            <a:r>
              <a:rPr kumimoji="1" lang="zh-CN" altLang="en-US" sz="1800" dirty="0">
                <a:latin typeface="Consolas" pitchFamily="49" charset="0"/>
                <a:ea typeface="仿宋" pitchFamily="49" charset="-122"/>
                <a:cs typeface="Consolas" pitchFamily="49" charset="0"/>
              </a:rPr>
              <a:t>有序存储结构可简化大多数矩阵运算算法</a:t>
            </a:r>
            <a:r>
              <a:rPr kumimoji="1" lang="zh-CN" altLang="en-US" sz="1800" dirty="0" smtClean="0">
                <a:latin typeface="Consolas" pitchFamily="49" charset="0"/>
                <a:ea typeface="仿宋" pitchFamily="49" charset="-122"/>
                <a:cs typeface="Consolas" pitchFamily="49" charset="0"/>
              </a:rPr>
              <a:t>。</a:t>
            </a:r>
            <a:endParaRPr kumimoji="1" lang="zh-CN" altLang="en-US" sz="1800" dirty="0">
              <a:latin typeface="Consolas" pitchFamily="49" charset="0"/>
              <a:ea typeface="仿宋" pitchFamily="49" charset="-122"/>
              <a:cs typeface="Consolas" pitchFamily="49" charset="0"/>
            </a:endParaRPr>
          </a:p>
        </p:txBody>
      </p:sp>
      <p:sp>
        <p:nvSpPr>
          <p:cNvPr id="4" name="灯片编号占位符 3"/>
          <p:cNvSpPr>
            <a:spLocks noGrp="1"/>
          </p:cNvSpPr>
          <p:nvPr>
            <p:ph type="sldNum" sz="quarter" idx="12"/>
          </p:nvPr>
        </p:nvSpPr>
        <p:spPr/>
        <p:txBody>
          <a:bodyPr/>
          <a:lstStyle/>
          <a:p>
            <a:fld id="{0B959BAE-FEC3-4F92-8031-993DEB8AE092}" type="slidenum">
              <a:rPr lang="en-US" altLang="zh-CN" smtClean="0"/>
              <a:pPr/>
              <a:t>32</a:t>
            </a:fld>
            <a:r>
              <a:rPr lang="en-US" altLang="zh-CN" smtClean="0"/>
              <a:t>/82</a:t>
            </a:r>
            <a:endParaRPr lang="en-US" altLang="zh-CN"/>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8415" name="Group 47"/>
          <p:cNvGraphicFramePr>
            <a:graphicFrameLocks noGrp="1"/>
          </p:cNvGraphicFramePr>
          <p:nvPr>
            <p:ph sz="half" idx="2"/>
          </p:nvPr>
        </p:nvGraphicFramePr>
        <p:xfrm>
          <a:off x="5364163" y="1663700"/>
          <a:ext cx="2808287" cy="4122755"/>
        </p:xfrm>
        <a:graphic>
          <a:graphicData uri="http://schemas.openxmlformats.org/drawingml/2006/table">
            <a:tbl>
              <a:tblPr/>
              <a:tblGrid>
                <a:gridCol w="936625"/>
                <a:gridCol w="935037"/>
                <a:gridCol w="936625"/>
              </a:tblGrid>
              <a:tr h="51552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1" u="none" strike="noStrike" cap="none" normalizeH="0" baseline="0" dirty="0" err="1" smtClean="0">
                          <a:ln>
                            <a:noFill/>
                          </a:ln>
                          <a:solidFill>
                            <a:srgbClr val="FF0000"/>
                          </a:solidFill>
                          <a:effectLst/>
                          <a:latin typeface="Consolas" pitchFamily="49" charset="0"/>
                          <a:ea typeface="宋体" pitchFamily="2" charset="-122"/>
                          <a:cs typeface="Consolas" pitchFamily="49" charset="0"/>
                        </a:rPr>
                        <a:t>i</a:t>
                      </a:r>
                      <a:endParaRPr kumimoji="0" lang="en-US" altLang="zh-CN" sz="2000" b="1" i="1" u="none" strike="noStrike" cap="none" normalizeH="0" baseline="0" dirty="0" smtClean="0">
                        <a:ln>
                          <a:noFill/>
                        </a:ln>
                        <a:solidFill>
                          <a:srgbClr val="FF0000"/>
                        </a:solidFill>
                        <a:effectLst/>
                        <a:latin typeface="Consolas" pitchFamily="49" charset="0"/>
                        <a:ea typeface="宋体" pitchFamily="2" charset="-122"/>
                        <a:cs typeface="Consolas" pitchFamily="49"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1" u="none" strike="noStrike" cap="none" normalizeH="0" baseline="0" dirty="0" smtClean="0">
                          <a:ln>
                            <a:noFill/>
                          </a:ln>
                          <a:solidFill>
                            <a:srgbClr val="FF0000"/>
                          </a:solidFill>
                          <a:effectLst/>
                          <a:latin typeface="Consolas" pitchFamily="49" charset="0"/>
                          <a:ea typeface="宋体" pitchFamily="2" charset="-122"/>
                          <a:cs typeface="Consolas" pitchFamily="49" charset="0"/>
                        </a:rPr>
                        <a:t>j</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1" u="none" strike="noStrike" cap="none" normalizeH="0" baseline="0" dirty="0" err="1" smtClean="0">
                          <a:ln>
                            <a:noFill/>
                          </a:ln>
                          <a:solidFill>
                            <a:srgbClr val="FF0000"/>
                          </a:solidFill>
                          <a:effectLst/>
                          <a:latin typeface="Consolas" pitchFamily="49" charset="0"/>
                          <a:ea typeface="宋体" pitchFamily="2" charset="-122"/>
                          <a:cs typeface="Consolas" pitchFamily="49" charset="0"/>
                        </a:rPr>
                        <a:t>a</a:t>
                      </a:r>
                      <a:r>
                        <a:rPr kumimoji="0" lang="en-US" altLang="zh-CN" sz="2000" b="1" i="1" u="none" strike="noStrike" cap="none" normalizeH="0" baseline="-25000" dirty="0" err="1" smtClean="0">
                          <a:ln>
                            <a:noFill/>
                          </a:ln>
                          <a:solidFill>
                            <a:srgbClr val="FF0000"/>
                          </a:solidFill>
                          <a:effectLst/>
                          <a:latin typeface="Consolas" pitchFamily="49" charset="0"/>
                          <a:ea typeface="宋体" pitchFamily="2" charset="-122"/>
                          <a:cs typeface="Consolas" pitchFamily="49" charset="0"/>
                        </a:rPr>
                        <a:t>ij</a:t>
                      </a:r>
                      <a:endParaRPr kumimoji="0" lang="en-US" altLang="zh-CN" sz="2000" b="1" i="1" u="none" strike="noStrike" cap="none" normalizeH="0" baseline="-25000" dirty="0" smtClean="0">
                        <a:ln>
                          <a:noFill/>
                        </a:ln>
                        <a:solidFill>
                          <a:srgbClr val="FF0000"/>
                        </a:solidFill>
                        <a:effectLst/>
                        <a:latin typeface="Consolas" pitchFamily="49" charset="0"/>
                        <a:ea typeface="宋体" pitchFamily="2" charset="-122"/>
                        <a:cs typeface="Consolas" pitchFamily="49"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tx2">
                        <a:lumMod val="20000"/>
                        <a:lumOff val="80000"/>
                      </a:schemeClr>
                    </a:solidFill>
                  </a:tcPr>
                </a:tc>
              </a:tr>
              <a:tr h="51552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0</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2</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C00000"/>
                          </a:solidFill>
                          <a:effectLst/>
                          <a:latin typeface="Consolas" pitchFamily="49" charset="0"/>
                          <a:ea typeface="宋体" pitchFamily="2" charset="-122"/>
                          <a:cs typeface="Consolas" pitchFamily="49" charset="0"/>
                        </a:rPr>
                        <a:t>1</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552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1</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C00000"/>
                          </a:solidFill>
                          <a:effectLst/>
                          <a:latin typeface="Consolas" pitchFamily="49" charset="0"/>
                          <a:ea typeface="宋体" pitchFamily="2" charset="-122"/>
                          <a:cs typeface="Consolas" pitchFamily="49" charset="0"/>
                        </a:rPr>
                        <a:t>2</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552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2</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C00000"/>
                          </a:solidFill>
                          <a:effectLst/>
                          <a:latin typeface="Consolas" pitchFamily="49" charset="0"/>
                          <a:ea typeface="宋体" pitchFamily="2" charset="-122"/>
                          <a:cs typeface="Consolas" pitchFamily="49" charset="0"/>
                        </a:rPr>
                        <a:t>3</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40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3</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3</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C00000"/>
                          </a:solidFill>
                          <a:effectLst/>
                          <a:latin typeface="Consolas" pitchFamily="49" charset="0"/>
                          <a:ea typeface="宋体" pitchFamily="2" charset="-122"/>
                          <a:cs typeface="Consolas" pitchFamily="49" charset="0"/>
                        </a:rPr>
                        <a:t>5</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552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4</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4</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C00000"/>
                          </a:solidFill>
                          <a:effectLst/>
                          <a:latin typeface="Consolas" pitchFamily="49" charset="0"/>
                          <a:ea typeface="宋体" pitchFamily="2" charset="-122"/>
                          <a:cs typeface="Consolas" pitchFamily="49" charset="0"/>
                        </a:rPr>
                        <a:t>6</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552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5</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5</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C00000"/>
                          </a:solidFill>
                          <a:effectLst/>
                          <a:latin typeface="Consolas" pitchFamily="49" charset="0"/>
                          <a:ea typeface="宋体" pitchFamily="2" charset="-122"/>
                          <a:cs typeface="Consolas" pitchFamily="49" charset="0"/>
                        </a:rPr>
                        <a:t>7</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552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5</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6</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C00000"/>
                          </a:solidFill>
                          <a:effectLst/>
                          <a:latin typeface="Consolas" pitchFamily="49" charset="0"/>
                          <a:ea typeface="宋体" pitchFamily="2" charset="-122"/>
                          <a:cs typeface="Consolas" pitchFamily="49" charset="0"/>
                        </a:rPr>
                        <a:t>4</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58418" name="Text Box 50"/>
          <p:cNvSpPr txBox="1">
            <a:spLocks noChangeArrowheads="1"/>
          </p:cNvSpPr>
          <p:nvPr/>
        </p:nvSpPr>
        <p:spPr bwMode="auto">
          <a:xfrm>
            <a:off x="395288" y="260350"/>
            <a:ext cx="8605868" cy="961674"/>
          </a:xfrm>
          <a:prstGeom prst="rect">
            <a:avLst/>
          </a:prstGeom>
          <a:noFill/>
          <a:ln w="9525">
            <a:noFill/>
            <a:miter lim="800000"/>
            <a:headEnd/>
            <a:tailEnd/>
          </a:ln>
          <a:effectLst/>
        </p:spPr>
        <p:txBody>
          <a:bodyPr wrap="square">
            <a:spAutoFit/>
          </a:bodyPr>
          <a:lstStyle/>
          <a:p>
            <a:pPr algn="l">
              <a:lnSpc>
                <a:spcPct val="150000"/>
              </a:lnSpc>
            </a:pPr>
            <a:r>
              <a:rPr kumimoji="1" lang="en-US" altLang="zh-CN" sz="2000" dirty="0">
                <a:solidFill>
                  <a:srgbClr val="FF0000"/>
                </a:solidFill>
                <a:latin typeface="Consolas" pitchFamily="49" charset="0"/>
                <a:ea typeface="楷体" pitchFamily="49" charset="-122"/>
                <a:cs typeface="Consolas" pitchFamily="49" charset="0"/>
              </a:rPr>
              <a:t> </a:t>
            </a:r>
            <a:r>
              <a:rPr kumimoji="1" lang="zh-CN" altLang="en-US" sz="2000" dirty="0">
                <a:solidFill>
                  <a:srgbClr val="FF0000"/>
                </a:solidFill>
                <a:latin typeface="Consolas" pitchFamily="49" charset="0"/>
                <a:ea typeface="微软雅黑" pitchFamily="34" charset="-122"/>
                <a:cs typeface="Consolas" pitchFamily="49" charset="0"/>
              </a:rPr>
              <a:t>（</a:t>
            </a:r>
            <a:r>
              <a:rPr kumimoji="1" lang="en-US" altLang="zh-CN" sz="2000" dirty="0">
                <a:solidFill>
                  <a:srgbClr val="FF0000"/>
                </a:solidFill>
                <a:latin typeface="Consolas" pitchFamily="49" charset="0"/>
                <a:ea typeface="微软雅黑" pitchFamily="34" charset="-122"/>
                <a:cs typeface="Consolas" pitchFamily="49" charset="0"/>
              </a:rPr>
              <a:t>1</a:t>
            </a:r>
            <a:r>
              <a:rPr kumimoji="1" lang="zh-CN" altLang="en-US" sz="2000" dirty="0">
                <a:solidFill>
                  <a:srgbClr val="FF0000"/>
                </a:solidFill>
                <a:latin typeface="Consolas" pitchFamily="49" charset="0"/>
                <a:ea typeface="微软雅黑" pitchFamily="34" charset="-122"/>
                <a:cs typeface="Consolas" pitchFamily="49" charset="0"/>
              </a:rPr>
              <a:t>）从一个二维矩阵创建其三元组表示</a:t>
            </a:r>
          </a:p>
          <a:p>
            <a:pPr algn="l">
              <a:lnSpc>
                <a:spcPct val="150000"/>
              </a:lnSpc>
            </a:pPr>
            <a:r>
              <a:rPr kumimoji="1" lang="zh-CN" altLang="en-US" sz="1800" smtClean="0">
                <a:latin typeface="Consolas" pitchFamily="49" charset="0"/>
                <a:ea typeface="仿宋" pitchFamily="49" charset="-122"/>
                <a:cs typeface="Consolas" pitchFamily="49" charset="0"/>
              </a:rPr>
              <a:t>以</a:t>
            </a:r>
            <a:r>
              <a:rPr kumimoji="1" lang="zh-CN" altLang="en-US" sz="1800" dirty="0">
                <a:latin typeface="Consolas" pitchFamily="49" charset="0"/>
                <a:ea typeface="仿宋" pitchFamily="49" charset="-122"/>
                <a:cs typeface="Consolas" pitchFamily="49" charset="0"/>
              </a:rPr>
              <a:t>行序方式扫描二维矩阵</a:t>
            </a:r>
            <a:r>
              <a:rPr kumimoji="1" lang="en-US" altLang="zh-CN" sz="1800" i="1" dirty="0">
                <a:latin typeface="Consolas" pitchFamily="49" charset="0"/>
                <a:ea typeface="仿宋" pitchFamily="49" charset="-122"/>
                <a:cs typeface="Consolas" pitchFamily="49" charset="0"/>
              </a:rPr>
              <a:t>A</a:t>
            </a:r>
            <a:r>
              <a:rPr kumimoji="1" lang="zh-CN" altLang="en-US" sz="1800" dirty="0">
                <a:latin typeface="Consolas" pitchFamily="49" charset="0"/>
                <a:ea typeface="仿宋" pitchFamily="49" charset="-122"/>
                <a:cs typeface="Consolas" pitchFamily="49" charset="0"/>
              </a:rPr>
              <a:t>，将其非零的元素插入到三元组</a:t>
            </a:r>
            <a:r>
              <a:rPr kumimoji="1" lang="en-US" altLang="zh-CN" sz="1800" dirty="0">
                <a:latin typeface="Consolas" pitchFamily="49" charset="0"/>
                <a:ea typeface="仿宋" pitchFamily="49" charset="-122"/>
                <a:cs typeface="Consolas" pitchFamily="49" charset="0"/>
              </a:rPr>
              <a:t>t</a:t>
            </a:r>
            <a:r>
              <a:rPr kumimoji="1" lang="zh-CN" altLang="en-US" sz="1800" dirty="0">
                <a:latin typeface="Consolas" pitchFamily="49" charset="0"/>
                <a:ea typeface="仿宋" pitchFamily="49" charset="-122"/>
                <a:cs typeface="Consolas" pitchFamily="49" charset="0"/>
              </a:rPr>
              <a:t>的后面。</a:t>
            </a:r>
          </a:p>
        </p:txBody>
      </p:sp>
      <p:sp>
        <p:nvSpPr>
          <p:cNvPr id="58419" name="AutoShape 51"/>
          <p:cNvSpPr>
            <a:spLocks noChangeArrowheads="1"/>
          </p:cNvSpPr>
          <p:nvPr/>
        </p:nvSpPr>
        <p:spPr bwMode="auto">
          <a:xfrm>
            <a:off x="4140201" y="3608388"/>
            <a:ext cx="860428" cy="392116"/>
          </a:xfrm>
          <a:prstGeom prst="rightArrow">
            <a:avLst>
              <a:gd name="adj1" fmla="val 50000"/>
              <a:gd name="adj2" fmla="val 43733"/>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lstStyle/>
          <a:p>
            <a:endParaRPr lang="zh-CN" altLang="en-US"/>
          </a:p>
        </p:txBody>
      </p:sp>
      <p:sp>
        <p:nvSpPr>
          <p:cNvPr id="58420" name="Text Box 52"/>
          <p:cNvSpPr txBox="1">
            <a:spLocks noChangeArrowheads="1"/>
          </p:cNvSpPr>
          <p:nvPr/>
        </p:nvSpPr>
        <p:spPr bwMode="auto">
          <a:xfrm>
            <a:off x="4852993" y="1519238"/>
            <a:ext cx="433387" cy="369332"/>
          </a:xfrm>
          <a:prstGeom prst="rect">
            <a:avLst/>
          </a:prstGeom>
          <a:noFill/>
          <a:ln w="38100" algn="ctr">
            <a:noFill/>
            <a:miter lim="800000"/>
            <a:headEnd/>
            <a:tailEnd/>
          </a:ln>
          <a:effectLst/>
        </p:spPr>
        <p:txBody>
          <a:bodyPr>
            <a:spAutoFit/>
          </a:bodyPr>
          <a:lstStyle/>
          <a:p>
            <a:pPr>
              <a:spcBef>
                <a:spcPct val="50000"/>
              </a:spcBef>
            </a:pPr>
            <a:r>
              <a:rPr lang="en-US" altLang="zh-CN" sz="1800" dirty="0">
                <a:latin typeface="Consolas" pitchFamily="49" charset="0"/>
                <a:cs typeface="Consolas" pitchFamily="49" charset="0"/>
              </a:rPr>
              <a:t>t:</a:t>
            </a:r>
          </a:p>
        </p:txBody>
      </p:sp>
      <p:grpSp>
        <p:nvGrpSpPr>
          <p:cNvPr id="2" name="组合 7"/>
          <p:cNvGrpSpPr/>
          <p:nvPr/>
        </p:nvGrpSpPr>
        <p:grpSpPr>
          <a:xfrm>
            <a:off x="857224" y="3000372"/>
            <a:ext cx="2929752" cy="1858182"/>
            <a:chOff x="1571604" y="3714752"/>
            <a:chExt cx="2929752" cy="1858182"/>
          </a:xfrm>
        </p:grpSpPr>
        <p:sp>
          <p:nvSpPr>
            <p:cNvPr id="10" name="TextBox 9"/>
            <p:cNvSpPr txBox="1"/>
            <p:nvPr/>
          </p:nvSpPr>
          <p:spPr>
            <a:xfrm>
              <a:off x="1571604" y="4500570"/>
              <a:ext cx="928694" cy="369332"/>
            </a:xfrm>
            <a:prstGeom prst="rect">
              <a:avLst/>
            </a:prstGeom>
            <a:noFill/>
          </p:spPr>
          <p:txBody>
            <a:bodyPr wrap="square" rtlCol="0">
              <a:spAutoFit/>
            </a:bodyPr>
            <a:lstStyle/>
            <a:p>
              <a:r>
                <a:rPr lang="en-US" altLang="zh-CN" sz="1800" i="1" smtClean="0">
                  <a:latin typeface="Consolas" pitchFamily="49" charset="0"/>
                  <a:cs typeface="Consolas" pitchFamily="49" charset="0"/>
                </a:rPr>
                <a:t>A</a:t>
              </a:r>
              <a:r>
                <a:rPr lang="en-US" altLang="zh-CN" sz="1800" baseline="-25000" smtClean="0">
                  <a:latin typeface="Consolas" pitchFamily="49" charset="0"/>
                  <a:cs typeface="Consolas" pitchFamily="49" charset="0"/>
                </a:rPr>
                <a:t>6×7</a:t>
              </a:r>
              <a:r>
                <a:rPr lang="en-US" altLang="zh-CN" sz="1800" dirty="0" smtClean="0">
                  <a:latin typeface="Consolas" pitchFamily="49" charset="0"/>
                  <a:cs typeface="Consolas" pitchFamily="49" charset="0"/>
                </a:rPr>
                <a:t>=</a:t>
              </a:r>
              <a:endParaRPr lang="zh-CN" altLang="en-US" sz="1800" dirty="0">
                <a:latin typeface="Consolas" pitchFamily="49" charset="0"/>
                <a:cs typeface="Consolas" pitchFamily="49" charset="0"/>
              </a:endParaRPr>
            </a:p>
          </p:txBody>
        </p:sp>
        <p:sp>
          <p:nvSpPr>
            <p:cNvPr id="11" name="TextBox 10"/>
            <p:cNvSpPr txBox="1"/>
            <p:nvPr/>
          </p:nvSpPr>
          <p:spPr>
            <a:xfrm>
              <a:off x="2714612" y="3786191"/>
              <a:ext cx="1786744" cy="276999"/>
            </a:xfrm>
            <a:prstGeom prst="rect">
              <a:avLst/>
            </a:prstGeom>
            <a:noFill/>
          </p:spPr>
          <p:txBody>
            <a:bodyPr wrap="square" lIns="0" tIns="0" rIns="0" bIns="0" rtlCol="0">
              <a:spAutoFit/>
            </a:bodyPr>
            <a:lstStyle/>
            <a:p>
              <a:pPr algn="l"/>
              <a:r>
                <a:rPr lang="en-US" altLang="zh-CN" sz="1800" smtClean="0">
                  <a:latin typeface="Consolas" pitchFamily="49" charset="0"/>
                  <a:cs typeface="Consolas" pitchFamily="49" charset="0"/>
                </a:rPr>
                <a:t>0 0 </a:t>
              </a:r>
              <a:r>
                <a:rPr lang="en-US" altLang="zh-CN" sz="1800" smtClean="0">
                  <a:solidFill>
                    <a:srgbClr val="FF0000"/>
                  </a:solidFill>
                  <a:latin typeface="Consolas" pitchFamily="49" charset="0"/>
                  <a:cs typeface="Consolas" pitchFamily="49" charset="0"/>
                </a:rPr>
                <a:t>1</a:t>
              </a:r>
              <a:r>
                <a:rPr lang="en-US" altLang="zh-CN" sz="1800" smtClean="0">
                  <a:latin typeface="Consolas" pitchFamily="49" charset="0"/>
                  <a:cs typeface="Consolas" pitchFamily="49" charset="0"/>
                </a:rPr>
                <a:t> 0 0 0 0</a:t>
              </a:r>
              <a:endParaRPr lang="zh-CN" altLang="en-US" sz="1800" dirty="0">
                <a:latin typeface="Consolas" pitchFamily="49" charset="0"/>
                <a:cs typeface="Consolas" pitchFamily="49" charset="0"/>
              </a:endParaRPr>
            </a:p>
          </p:txBody>
        </p:sp>
        <p:sp>
          <p:nvSpPr>
            <p:cNvPr id="12" name="TextBox 11"/>
            <p:cNvSpPr txBox="1"/>
            <p:nvPr/>
          </p:nvSpPr>
          <p:spPr>
            <a:xfrm>
              <a:off x="2714612" y="4071942"/>
              <a:ext cx="1786744" cy="276999"/>
            </a:xfrm>
            <a:prstGeom prst="rect">
              <a:avLst/>
            </a:prstGeom>
            <a:noFill/>
          </p:spPr>
          <p:txBody>
            <a:bodyPr wrap="square" lIns="0" tIns="0" rIns="0" bIns="0" rtlCol="0">
              <a:spAutoFit/>
            </a:bodyPr>
            <a:lstStyle/>
            <a:p>
              <a:pPr algn="l"/>
              <a:r>
                <a:rPr lang="en-US" altLang="zh-CN" sz="1800" smtClean="0">
                  <a:latin typeface="Consolas" pitchFamily="49" charset="0"/>
                  <a:cs typeface="Consolas" pitchFamily="49" charset="0"/>
                </a:rPr>
                <a:t>0 </a:t>
              </a:r>
              <a:r>
                <a:rPr lang="en-US" altLang="zh-CN" sz="1800" smtClean="0">
                  <a:solidFill>
                    <a:srgbClr val="FF0000"/>
                  </a:solidFill>
                  <a:latin typeface="Consolas" pitchFamily="49" charset="0"/>
                  <a:cs typeface="Consolas" pitchFamily="49" charset="0"/>
                </a:rPr>
                <a:t>2</a:t>
              </a:r>
              <a:r>
                <a:rPr lang="en-US" altLang="zh-CN" sz="1800" smtClean="0">
                  <a:latin typeface="Consolas" pitchFamily="49" charset="0"/>
                  <a:cs typeface="Consolas" pitchFamily="49" charset="0"/>
                </a:rPr>
                <a:t> 0 0 0 0 0</a:t>
              </a:r>
              <a:endParaRPr lang="zh-CN" altLang="en-US" sz="1800" dirty="0">
                <a:latin typeface="Consolas" pitchFamily="49" charset="0"/>
                <a:cs typeface="Consolas" pitchFamily="49" charset="0"/>
              </a:endParaRPr>
            </a:p>
          </p:txBody>
        </p:sp>
        <p:sp>
          <p:nvSpPr>
            <p:cNvPr id="13" name="TextBox 12"/>
            <p:cNvSpPr txBox="1"/>
            <p:nvPr/>
          </p:nvSpPr>
          <p:spPr>
            <a:xfrm>
              <a:off x="2714612" y="4357694"/>
              <a:ext cx="1786744" cy="276999"/>
            </a:xfrm>
            <a:prstGeom prst="rect">
              <a:avLst/>
            </a:prstGeom>
            <a:noFill/>
          </p:spPr>
          <p:txBody>
            <a:bodyPr wrap="square" lIns="0" tIns="0" rIns="0" bIns="0" rtlCol="0">
              <a:spAutoFit/>
            </a:bodyPr>
            <a:lstStyle/>
            <a:p>
              <a:pPr algn="l"/>
              <a:r>
                <a:rPr lang="en-US" altLang="zh-CN" sz="1800" smtClean="0">
                  <a:solidFill>
                    <a:srgbClr val="FF0000"/>
                  </a:solidFill>
                  <a:latin typeface="Consolas" pitchFamily="49" charset="0"/>
                  <a:cs typeface="Consolas" pitchFamily="49" charset="0"/>
                </a:rPr>
                <a:t>3</a:t>
              </a:r>
              <a:r>
                <a:rPr lang="en-US" altLang="zh-CN" sz="1800" smtClean="0">
                  <a:latin typeface="Consolas" pitchFamily="49" charset="0"/>
                  <a:cs typeface="Consolas" pitchFamily="49" charset="0"/>
                </a:rPr>
                <a:t> 0 0 0 0 0 0</a:t>
              </a:r>
              <a:endParaRPr lang="zh-CN" altLang="en-US" sz="1800" dirty="0">
                <a:latin typeface="Consolas" pitchFamily="49" charset="0"/>
                <a:cs typeface="Consolas" pitchFamily="49" charset="0"/>
              </a:endParaRPr>
            </a:p>
          </p:txBody>
        </p:sp>
        <p:sp>
          <p:nvSpPr>
            <p:cNvPr id="14" name="TextBox 13"/>
            <p:cNvSpPr txBox="1"/>
            <p:nvPr/>
          </p:nvSpPr>
          <p:spPr>
            <a:xfrm>
              <a:off x="2714612" y="4643445"/>
              <a:ext cx="1715306" cy="276999"/>
            </a:xfrm>
            <a:prstGeom prst="rect">
              <a:avLst/>
            </a:prstGeom>
            <a:noFill/>
          </p:spPr>
          <p:txBody>
            <a:bodyPr wrap="square" lIns="0" tIns="0" rIns="0" bIns="0" rtlCol="0">
              <a:spAutoFit/>
            </a:bodyPr>
            <a:lstStyle/>
            <a:p>
              <a:pPr algn="l"/>
              <a:r>
                <a:rPr lang="en-US" altLang="zh-CN" sz="1800" smtClean="0">
                  <a:latin typeface="Consolas" pitchFamily="49" charset="0"/>
                  <a:cs typeface="Consolas" pitchFamily="49" charset="0"/>
                </a:rPr>
                <a:t>0 0 0 </a:t>
              </a:r>
              <a:r>
                <a:rPr lang="en-US" altLang="zh-CN" sz="1800" smtClean="0">
                  <a:solidFill>
                    <a:srgbClr val="FF0000"/>
                  </a:solidFill>
                  <a:latin typeface="Consolas" pitchFamily="49" charset="0"/>
                  <a:cs typeface="Consolas" pitchFamily="49" charset="0"/>
                </a:rPr>
                <a:t>5</a:t>
              </a:r>
              <a:r>
                <a:rPr lang="en-US" altLang="zh-CN" sz="1800" smtClean="0">
                  <a:latin typeface="Consolas" pitchFamily="49" charset="0"/>
                  <a:cs typeface="Consolas" pitchFamily="49" charset="0"/>
                </a:rPr>
                <a:t> 0 0 </a:t>
              </a:r>
              <a:r>
                <a:rPr lang="en-US" altLang="zh-CN" sz="1800" dirty="0" smtClean="0">
                  <a:latin typeface="Consolas" pitchFamily="49" charset="0"/>
                  <a:cs typeface="Consolas" pitchFamily="49" charset="0"/>
                </a:rPr>
                <a:t>0</a:t>
              </a:r>
              <a:endParaRPr lang="zh-CN" altLang="en-US" sz="1800" dirty="0">
                <a:latin typeface="Consolas" pitchFamily="49" charset="0"/>
                <a:cs typeface="Consolas" pitchFamily="49" charset="0"/>
              </a:endParaRPr>
            </a:p>
          </p:txBody>
        </p:sp>
        <p:sp>
          <p:nvSpPr>
            <p:cNvPr id="15" name="TextBox 14"/>
            <p:cNvSpPr txBox="1"/>
            <p:nvPr/>
          </p:nvSpPr>
          <p:spPr>
            <a:xfrm>
              <a:off x="2714612" y="4929198"/>
              <a:ext cx="1715306" cy="276999"/>
            </a:xfrm>
            <a:prstGeom prst="rect">
              <a:avLst/>
            </a:prstGeom>
            <a:noFill/>
          </p:spPr>
          <p:txBody>
            <a:bodyPr wrap="square" lIns="0" tIns="0" rIns="0" bIns="0" rtlCol="0">
              <a:spAutoFit/>
            </a:bodyPr>
            <a:lstStyle/>
            <a:p>
              <a:pPr algn="l"/>
              <a:r>
                <a:rPr lang="en-US" altLang="zh-CN" sz="1800" smtClean="0">
                  <a:latin typeface="Consolas" pitchFamily="49" charset="0"/>
                  <a:cs typeface="Consolas" pitchFamily="49" charset="0"/>
                </a:rPr>
                <a:t>0 0 0 0 </a:t>
              </a:r>
              <a:r>
                <a:rPr lang="en-US" altLang="zh-CN" sz="1800" smtClean="0">
                  <a:solidFill>
                    <a:srgbClr val="FF0000"/>
                  </a:solidFill>
                  <a:latin typeface="Consolas" pitchFamily="49" charset="0"/>
                  <a:cs typeface="Consolas" pitchFamily="49" charset="0"/>
                </a:rPr>
                <a:t>6</a:t>
              </a:r>
              <a:r>
                <a:rPr lang="en-US" altLang="zh-CN" sz="1800" smtClean="0">
                  <a:latin typeface="Consolas" pitchFamily="49" charset="0"/>
                  <a:cs typeface="Consolas" pitchFamily="49" charset="0"/>
                </a:rPr>
                <a:t> 0 </a:t>
              </a:r>
              <a:r>
                <a:rPr lang="en-US" altLang="zh-CN" sz="1800" dirty="0" smtClean="0">
                  <a:latin typeface="Consolas" pitchFamily="49" charset="0"/>
                  <a:cs typeface="Consolas" pitchFamily="49" charset="0"/>
                </a:rPr>
                <a:t>0</a:t>
              </a:r>
              <a:endParaRPr lang="zh-CN" altLang="en-US" sz="1800" dirty="0">
                <a:latin typeface="Consolas" pitchFamily="49" charset="0"/>
                <a:cs typeface="Consolas" pitchFamily="49" charset="0"/>
              </a:endParaRPr>
            </a:p>
          </p:txBody>
        </p:sp>
        <p:sp>
          <p:nvSpPr>
            <p:cNvPr id="16" name="TextBox 15"/>
            <p:cNvSpPr txBox="1"/>
            <p:nvPr/>
          </p:nvSpPr>
          <p:spPr>
            <a:xfrm>
              <a:off x="2714612" y="5214949"/>
              <a:ext cx="1715306" cy="276999"/>
            </a:xfrm>
            <a:prstGeom prst="rect">
              <a:avLst/>
            </a:prstGeom>
            <a:noFill/>
          </p:spPr>
          <p:txBody>
            <a:bodyPr wrap="square" lIns="0" tIns="0" rIns="0" bIns="0" rtlCol="0">
              <a:spAutoFit/>
            </a:bodyPr>
            <a:lstStyle/>
            <a:p>
              <a:pPr algn="l"/>
              <a:r>
                <a:rPr lang="en-US" altLang="zh-CN" sz="1800" smtClean="0">
                  <a:latin typeface="Consolas" pitchFamily="49" charset="0"/>
                  <a:cs typeface="Consolas" pitchFamily="49" charset="0"/>
                </a:rPr>
                <a:t>0 0 0 0 0 </a:t>
              </a:r>
              <a:r>
                <a:rPr lang="en-US" altLang="zh-CN" sz="1800" smtClean="0">
                  <a:solidFill>
                    <a:srgbClr val="FF0000"/>
                  </a:solidFill>
                  <a:latin typeface="Consolas" pitchFamily="49" charset="0"/>
                  <a:cs typeface="Consolas" pitchFamily="49" charset="0"/>
                </a:rPr>
                <a:t>7 </a:t>
              </a:r>
              <a:r>
                <a:rPr lang="en-US" altLang="zh-CN" sz="1800" dirty="0" smtClean="0">
                  <a:solidFill>
                    <a:srgbClr val="FF0000"/>
                  </a:solidFill>
                  <a:latin typeface="Consolas" pitchFamily="49" charset="0"/>
                  <a:cs typeface="Consolas" pitchFamily="49" charset="0"/>
                </a:rPr>
                <a:t>4</a:t>
              </a:r>
              <a:endParaRPr lang="zh-CN" altLang="en-US" sz="1800" dirty="0">
                <a:solidFill>
                  <a:srgbClr val="FF0000"/>
                </a:solidFill>
                <a:latin typeface="Consolas" pitchFamily="49" charset="0"/>
                <a:cs typeface="Consolas" pitchFamily="49" charset="0"/>
              </a:endParaRPr>
            </a:p>
          </p:txBody>
        </p:sp>
        <p:cxnSp>
          <p:nvCxnSpPr>
            <p:cNvPr id="17" name="直接连接符 16"/>
            <p:cNvCxnSpPr/>
            <p:nvPr/>
          </p:nvCxnSpPr>
          <p:spPr>
            <a:xfrm rot="5400000">
              <a:off x="1571604" y="4643446"/>
              <a:ext cx="1857388"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2500298" y="3714752"/>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500298" y="5570552"/>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5400000">
              <a:off x="3501224" y="4643446"/>
              <a:ext cx="1857388"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4287042" y="3714752"/>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4287042" y="5570552"/>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grpSp>
      <p:sp>
        <p:nvSpPr>
          <p:cNvPr id="23" name="灯片编号占位符 22"/>
          <p:cNvSpPr>
            <a:spLocks noGrp="1"/>
          </p:cNvSpPr>
          <p:nvPr>
            <p:ph type="sldNum" sz="quarter" idx="12"/>
          </p:nvPr>
        </p:nvSpPr>
        <p:spPr/>
        <p:txBody>
          <a:bodyPr/>
          <a:lstStyle/>
          <a:p>
            <a:fld id="{8BDA724C-88FF-4E6D-8C54-367E29F75057}" type="slidenum">
              <a:rPr lang="en-US" altLang="zh-CN" smtClean="0"/>
              <a:pPr/>
              <a:t>33</a:t>
            </a:fld>
            <a:r>
              <a:rPr lang="en-US" altLang="zh-CN" smtClean="0"/>
              <a:t>/82</a:t>
            </a:r>
            <a:endParaRPr lang="en-US" altLang="zh-CN"/>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682627" y="635235"/>
            <a:ext cx="5818199" cy="4090800"/>
          </a:xfrm>
          <a:prstGeom prst="rect">
            <a:avLst/>
          </a:prstGeom>
          <a:solidFill>
            <a:schemeClr val="bg1">
              <a:lumMod val="95000"/>
            </a:schemeClr>
          </a:solidFill>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pPr algn="just">
              <a:spcBef>
                <a:spcPct val="50000"/>
              </a:spcBef>
            </a:pPr>
            <a:r>
              <a:rPr kumimoji="1" lang="en-US" altLang="zh-CN" sz="1600" dirty="0" smtClean="0">
                <a:solidFill>
                  <a:srgbClr val="0000FF"/>
                </a:solidFill>
                <a:latin typeface="Consolas" pitchFamily="49" charset="0"/>
                <a:ea typeface="仿宋" pitchFamily="49" charset="-122"/>
                <a:cs typeface="Consolas" pitchFamily="49" charset="0"/>
              </a:rPr>
              <a:t>void </a:t>
            </a:r>
            <a:r>
              <a:rPr kumimoji="1" lang="en-US" altLang="zh-CN" sz="1600" dirty="0" err="1">
                <a:solidFill>
                  <a:srgbClr val="FF0000"/>
                </a:solidFill>
                <a:latin typeface="Consolas" pitchFamily="49" charset="0"/>
                <a:ea typeface="仿宋" pitchFamily="49" charset="-122"/>
                <a:cs typeface="Consolas" pitchFamily="49" charset="0"/>
              </a:rPr>
              <a:t>CreatMat</a:t>
            </a:r>
            <a:r>
              <a:rPr kumimoji="1" lang="en-US" altLang="zh-CN" sz="1600" dirty="0">
                <a:solidFill>
                  <a:srgbClr val="0000FF"/>
                </a:solidFill>
                <a:latin typeface="Consolas" pitchFamily="49" charset="0"/>
                <a:ea typeface="仿宋" pitchFamily="49" charset="-122"/>
                <a:cs typeface="Consolas" pitchFamily="49" charset="0"/>
              </a:rPr>
              <a:t>(</a:t>
            </a:r>
            <a:r>
              <a:rPr kumimoji="1" lang="en-US" altLang="zh-CN" sz="1600" dirty="0" err="1">
                <a:solidFill>
                  <a:srgbClr val="0000FF"/>
                </a:solidFill>
                <a:latin typeface="Consolas" pitchFamily="49" charset="0"/>
                <a:ea typeface="仿宋" pitchFamily="49" charset="-122"/>
                <a:cs typeface="Consolas" pitchFamily="49" charset="0"/>
              </a:rPr>
              <a:t>TSMatrix</a:t>
            </a:r>
            <a:r>
              <a:rPr kumimoji="1" lang="en-US" altLang="zh-CN" sz="1600" dirty="0">
                <a:solidFill>
                  <a:srgbClr val="0000FF"/>
                </a:solidFill>
                <a:latin typeface="Consolas" pitchFamily="49" charset="0"/>
                <a:ea typeface="仿宋" pitchFamily="49" charset="-122"/>
                <a:cs typeface="Consolas" pitchFamily="49" charset="0"/>
              </a:rPr>
              <a:t> &amp;</a:t>
            </a:r>
            <a:r>
              <a:rPr kumimoji="1" lang="en-US" altLang="zh-CN" sz="1600" dirty="0" err="1">
                <a:solidFill>
                  <a:srgbClr val="0000FF"/>
                </a:solidFill>
                <a:latin typeface="Consolas" pitchFamily="49" charset="0"/>
                <a:ea typeface="仿宋" pitchFamily="49" charset="-122"/>
                <a:cs typeface="Consolas" pitchFamily="49" charset="0"/>
              </a:rPr>
              <a:t>t,ElemType</a:t>
            </a:r>
            <a:r>
              <a:rPr kumimoji="1" lang="en-US" altLang="zh-CN" sz="1600" dirty="0">
                <a:solidFill>
                  <a:srgbClr val="0000FF"/>
                </a:solidFill>
                <a:latin typeface="Consolas" pitchFamily="49" charset="0"/>
                <a:ea typeface="仿宋" pitchFamily="49" charset="-122"/>
                <a:cs typeface="Consolas" pitchFamily="49" charset="0"/>
              </a:rPr>
              <a:t> A[M][N])</a:t>
            </a:r>
          </a:p>
          <a:p>
            <a:pPr algn="just">
              <a:lnSpc>
                <a:spcPct val="70000"/>
              </a:lnSpc>
              <a:spcBef>
                <a:spcPct val="50000"/>
              </a:spcBef>
            </a:pPr>
            <a:r>
              <a:rPr kumimoji="1" lang="en-US" altLang="zh-CN" sz="1600" smtClean="0">
                <a:solidFill>
                  <a:srgbClr val="0000FF"/>
                </a:solidFill>
                <a:latin typeface="Consolas" pitchFamily="49" charset="0"/>
                <a:ea typeface="仿宋" pitchFamily="49" charset="-122"/>
                <a:cs typeface="Consolas" pitchFamily="49" charset="0"/>
              </a:rPr>
              <a:t>{  int </a:t>
            </a:r>
            <a:r>
              <a:rPr kumimoji="1" lang="en-US" altLang="zh-CN" sz="1600" dirty="0" err="1" smtClean="0">
                <a:solidFill>
                  <a:srgbClr val="0000FF"/>
                </a:solidFill>
                <a:latin typeface="Consolas" pitchFamily="49" charset="0"/>
                <a:ea typeface="仿宋" pitchFamily="49" charset="-122"/>
                <a:cs typeface="Consolas" pitchFamily="49" charset="0"/>
              </a:rPr>
              <a:t>i,j</a:t>
            </a:r>
            <a:r>
              <a:rPr kumimoji="1" lang="en-US" altLang="zh-CN" sz="1600" smtClean="0">
                <a:solidFill>
                  <a:srgbClr val="0000FF"/>
                </a:solidFill>
                <a:latin typeface="Consolas" pitchFamily="49" charset="0"/>
                <a:ea typeface="仿宋" pitchFamily="49" charset="-122"/>
                <a:cs typeface="Consolas" pitchFamily="49" charset="0"/>
              </a:rPr>
              <a:t>; t.rows=M; t.cols=N; t.nums=0</a:t>
            </a:r>
            <a:r>
              <a:rPr kumimoji="1" lang="en-US" altLang="zh-CN" sz="1600" dirty="0">
                <a:solidFill>
                  <a:srgbClr val="0000FF"/>
                </a:solidFill>
                <a:latin typeface="Consolas" pitchFamily="49" charset="0"/>
                <a:ea typeface="仿宋" pitchFamily="49" charset="-122"/>
                <a:cs typeface="Consolas" pitchFamily="49" charset="0"/>
              </a:rPr>
              <a:t>;</a:t>
            </a:r>
          </a:p>
          <a:p>
            <a:pPr algn="just">
              <a:lnSpc>
                <a:spcPct val="150000"/>
              </a:lnSpc>
              <a:spcBef>
                <a:spcPct val="50000"/>
              </a:spcBef>
            </a:pPr>
            <a:r>
              <a:rPr kumimoji="1" lang="en-US" altLang="zh-CN" sz="160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  for </a:t>
            </a:r>
            <a:r>
              <a:rPr kumimoji="1" lang="en-US" altLang="zh-CN" sz="1600" dirty="0">
                <a:solidFill>
                  <a:srgbClr val="0000FF"/>
                </a:solidFill>
                <a:latin typeface="Consolas" pitchFamily="49" charset="0"/>
                <a:ea typeface="仿宋" pitchFamily="49" charset="-122"/>
                <a:cs typeface="Consolas" pitchFamily="49" charset="0"/>
              </a:rPr>
              <a:t>(</a:t>
            </a:r>
            <a:r>
              <a:rPr kumimoji="1" lang="en-US" altLang="zh-CN" sz="1600" dirty="0" err="1">
                <a:solidFill>
                  <a:srgbClr val="0000FF"/>
                </a:solidFill>
                <a:latin typeface="Consolas" pitchFamily="49" charset="0"/>
                <a:ea typeface="仿宋" pitchFamily="49" charset="-122"/>
                <a:cs typeface="Consolas" pitchFamily="49" charset="0"/>
              </a:rPr>
              <a:t>i</a:t>
            </a:r>
            <a:r>
              <a:rPr kumimoji="1" lang="en-US" altLang="zh-CN" sz="1600" dirty="0">
                <a:solidFill>
                  <a:srgbClr val="0000FF"/>
                </a:solidFill>
                <a:latin typeface="Consolas" pitchFamily="49" charset="0"/>
                <a:ea typeface="仿宋" pitchFamily="49" charset="-122"/>
                <a:cs typeface="Consolas" pitchFamily="49" charset="0"/>
              </a:rPr>
              <a:t>=</a:t>
            </a:r>
            <a:r>
              <a:rPr kumimoji="1" lang="en-US" altLang="zh-CN" sz="1600" dirty="0" err="1">
                <a:solidFill>
                  <a:srgbClr val="0000FF"/>
                </a:solidFill>
                <a:latin typeface="Consolas" pitchFamily="49" charset="0"/>
                <a:ea typeface="仿宋" pitchFamily="49" charset="-122"/>
                <a:cs typeface="Consolas" pitchFamily="49" charset="0"/>
              </a:rPr>
              <a:t>0;i</a:t>
            </a:r>
            <a:r>
              <a:rPr kumimoji="1" lang="en-US" altLang="zh-CN" sz="1600" dirty="0">
                <a:solidFill>
                  <a:srgbClr val="0000FF"/>
                </a:solidFill>
                <a:latin typeface="Consolas" pitchFamily="49" charset="0"/>
                <a:ea typeface="仿宋" pitchFamily="49" charset="-122"/>
                <a:cs typeface="Consolas" pitchFamily="49" charset="0"/>
              </a:rPr>
              <a:t>&lt;</a:t>
            </a:r>
            <a:r>
              <a:rPr kumimoji="1" lang="en-US" altLang="zh-CN" sz="1600" dirty="0" err="1">
                <a:solidFill>
                  <a:srgbClr val="0000FF"/>
                </a:solidFill>
                <a:latin typeface="Consolas" pitchFamily="49" charset="0"/>
                <a:ea typeface="仿宋" pitchFamily="49" charset="-122"/>
                <a:cs typeface="Consolas" pitchFamily="49" charset="0"/>
              </a:rPr>
              <a:t>M;i</a:t>
            </a:r>
            <a:r>
              <a:rPr kumimoji="1" lang="en-US" altLang="zh-CN" sz="1600" dirty="0">
                <a:solidFill>
                  <a:srgbClr val="0000FF"/>
                </a:solidFill>
                <a:latin typeface="Consolas" pitchFamily="49" charset="0"/>
                <a:ea typeface="仿宋" pitchFamily="49" charset="-122"/>
                <a:cs typeface="Consolas" pitchFamily="49" charset="0"/>
              </a:rPr>
              <a:t>++)</a:t>
            </a:r>
          </a:p>
          <a:p>
            <a:pPr algn="just">
              <a:lnSpc>
                <a:spcPct val="70000"/>
              </a:lnSpc>
              <a:spcBef>
                <a:spcPct val="50000"/>
              </a:spcBef>
            </a:pPr>
            <a:r>
              <a:rPr kumimoji="1" lang="en-US" altLang="zh-CN" sz="160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  {  </a:t>
            </a:r>
            <a:r>
              <a:rPr kumimoji="1" lang="en-US" altLang="zh-CN" sz="1600" dirty="0">
                <a:solidFill>
                  <a:srgbClr val="0000FF"/>
                </a:solidFill>
                <a:latin typeface="Consolas" pitchFamily="49" charset="0"/>
                <a:ea typeface="仿宋" pitchFamily="49" charset="-122"/>
                <a:cs typeface="Consolas" pitchFamily="49" charset="0"/>
              </a:rPr>
              <a:t>for (j=</a:t>
            </a:r>
            <a:r>
              <a:rPr kumimoji="1" lang="en-US" altLang="zh-CN" sz="1600" dirty="0" err="1">
                <a:solidFill>
                  <a:srgbClr val="0000FF"/>
                </a:solidFill>
                <a:latin typeface="Consolas" pitchFamily="49" charset="0"/>
                <a:ea typeface="仿宋" pitchFamily="49" charset="-122"/>
                <a:cs typeface="Consolas" pitchFamily="49" charset="0"/>
              </a:rPr>
              <a:t>0;j</a:t>
            </a:r>
            <a:r>
              <a:rPr kumimoji="1" lang="en-US" altLang="zh-CN" sz="1600" dirty="0">
                <a:solidFill>
                  <a:srgbClr val="0000FF"/>
                </a:solidFill>
                <a:latin typeface="Consolas" pitchFamily="49" charset="0"/>
                <a:ea typeface="仿宋" pitchFamily="49" charset="-122"/>
                <a:cs typeface="Consolas" pitchFamily="49" charset="0"/>
              </a:rPr>
              <a:t>&lt;</a:t>
            </a:r>
            <a:r>
              <a:rPr kumimoji="1" lang="en-US" altLang="zh-CN" sz="1600" dirty="0" err="1">
                <a:solidFill>
                  <a:srgbClr val="0000FF"/>
                </a:solidFill>
                <a:latin typeface="Consolas" pitchFamily="49" charset="0"/>
                <a:ea typeface="仿宋" pitchFamily="49" charset="-122"/>
                <a:cs typeface="Consolas" pitchFamily="49" charset="0"/>
              </a:rPr>
              <a:t>N;j</a:t>
            </a:r>
            <a:r>
              <a:rPr kumimoji="1" lang="en-US" altLang="zh-CN" sz="1600" dirty="0">
                <a:solidFill>
                  <a:srgbClr val="0000FF"/>
                </a:solidFill>
                <a:latin typeface="Consolas" pitchFamily="49" charset="0"/>
                <a:ea typeface="仿宋" pitchFamily="49" charset="-122"/>
                <a:cs typeface="Consolas" pitchFamily="49" charset="0"/>
              </a:rPr>
              <a:t>++) </a:t>
            </a:r>
            <a:endParaRPr kumimoji="1" lang="en-US" altLang="zh-CN" sz="1600" dirty="0" smtClean="0">
              <a:solidFill>
                <a:srgbClr val="0000FF"/>
              </a:solidFill>
              <a:latin typeface="Consolas" pitchFamily="49" charset="0"/>
              <a:ea typeface="仿宋" pitchFamily="49" charset="-122"/>
              <a:cs typeface="Consolas" pitchFamily="49" charset="0"/>
            </a:endParaRPr>
          </a:p>
          <a:p>
            <a:pPr algn="just">
              <a:lnSpc>
                <a:spcPct val="70000"/>
              </a:lnSpc>
              <a:spcBef>
                <a:spcPct val="50000"/>
              </a:spcBef>
            </a:pPr>
            <a:endParaRPr kumimoji="1" lang="en-US" altLang="zh-CN" sz="1600" dirty="0">
              <a:solidFill>
                <a:srgbClr val="0000FF"/>
              </a:solidFill>
              <a:latin typeface="Consolas" pitchFamily="49" charset="0"/>
              <a:ea typeface="仿宋" pitchFamily="49" charset="-122"/>
              <a:cs typeface="Consolas" pitchFamily="49" charset="0"/>
            </a:endParaRPr>
          </a:p>
          <a:p>
            <a:pPr algn="just">
              <a:lnSpc>
                <a:spcPct val="70000"/>
              </a:lnSpc>
              <a:spcBef>
                <a:spcPct val="50000"/>
              </a:spcBef>
            </a:pPr>
            <a:r>
              <a:rPr kumimoji="1" lang="en-US" altLang="zh-CN" sz="1600" smtClean="0">
                <a:solidFill>
                  <a:srgbClr val="0000FF"/>
                </a:solidFill>
                <a:latin typeface="Consolas" pitchFamily="49" charset="0"/>
                <a:ea typeface="仿宋" pitchFamily="49" charset="-122"/>
                <a:cs typeface="Consolas" pitchFamily="49" charset="0"/>
              </a:rPr>
              <a:t>         </a:t>
            </a:r>
            <a:r>
              <a:rPr kumimoji="1" lang="en-US" altLang="zh-CN" sz="1600" dirty="0" smtClean="0">
                <a:solidFill>
                  <a:srgbClr val="0000FF"/>
                </a:solidFill>
                <a:latin typeface="Consolas" pitchFamily="49" charset="0"/>
                <a:ea typeface="仿宋" pitchFamily="49" charset="-122"/>
                <a:cs typeface="Consolas" pitchFamily="49" charset="0"/>
              </a:rPr>
              <a:t>if </a:t>
            </a:r>
            <a:r>
              <a:rPr kumimoji="1" lang="en-US" altLang="zh-CN" sz="1600" dirty="0">
                <a:solidFill>
                  <a:srgbClr val="0000FF"/>
                </a:solidFill>
                <a:latin typeface="Consolas" pitchFamily="49" charset="0"/>
                <a:ea typeface="仿宋" pitchFamily="49" charset="-122"/>
                <a:cs typeface="Consolas" pitchFamily="49" charset="0"/>
              </a:rPr>
              <a:t>(A[</a:t>
            </a:r>
            <a:r>
              <a:rPr kumimoji="1" lang="en-US" altLang="zh-CN" sz="1600" dirty="0" err="1">
                <a:solidFill>
                  <a:srgbClr val="0000FF"/>
                </a:solidFill>
                <a:latin typeface="Consolas" pitchFamily="49" charset="0"/>
                <a:ea typeface="仿宋" pitchFamily="49" charset="-122"/>
                <a:cs typeface="Consolas" pitchFamily="49" charset="0"/>
              </a:rPr>
              <a:t>i</a:t>
            </a:r>
            <a:r>
              <a:rPr kumimoji="1" lang="en-US" altLang="zh-CN" sz="1600" dirty="0">
                <a:solidFill>
                  <a:srgbClr val="0000FF"/>
                </a:solidFill>
                <a:latin typeface="Consolas" pitchFamily="49" charset="0"/>
                <a:ea typeface="仿宋" pitchFamily="49" charset="-122"/>
                <a:cs typeface="Consolas" pitchFamily="49" charset="0"/>
              </a:rPr>
              <a:t>][j]!=0)   </a:t>
            </a:r>
            <a:endParaRPr kumimoji="1" lang="zh-CN" altLang="en-US" sz="1600" dirty="0">
              <a:solidFill>
                <a:srgbClr val="0000FF"/>
              </a:solidFill>
              <a:latin typeface="Consolas" pitchFamily="49" charset="0"/>
              <a:ea typeface="仿宋" pitchFamily="49" charset="-122"/>
              <a:cs typeface="Consolas" pitchFamily="49" charset="0"/>
            </a:endParaRPr>
          </a:p>
          <a:p>
            <a:pPr algn="just">
              <a:lnSpc>
                <a:spcPct val="70000"/>
              </a:lnSpc>
              <a:spcBef>
                <a:spcPct val="50000"/>
              </a:spcBef>
            </a:pPr>
            <a:r>
              <a:rPr kumimoji="1" lang="zh-CN" altLang="en-US" sz="1600">
                <a:solidFill>
                  <a:srgbClr val="0000FF"/>
                </a:solidFill>
                <a:latin typeface="Consolas" pitchFamily="49" charset="0"/>
                <a:ea typeface="仿宋" pitchFamily="49" charset="-122"/>
                <a:cs typeface="Consolas" pitchFamily="49" charset="0"/>
              </a:rPr>
              <a:t> </a:t>
            </a:r>
            <a:r>
              <a:rPr kumimoji="1" lang="zh-CN" altLang="en-US" sz="1600" smtClean="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  t.data[t.nums</a:t>
            </a:r>
            <a:r>
              <a:rPr kumimoji="1" lang="en-US" altLang="zh-CN" sz="1600" dirty="0">
                <a:solidFill>
                  <a:srgbClr val="0000FF"/>
                </a:solidFill>
                <a:latin typeface="Consolas" pitchFamily="49" charset="0"/>
                <a:ea typeface="仿宋" pitchFamily="49" charset="-122"/>
                <a:cs typeface="Consolas" pitchFamily="49" charset="0"/>
              </a:rPr>
              <a:t>].r=</a:t>
            </a:r>
            <a:r>
              <a:rPr kumimoji="1" lang="en-US" altLang="zh-CN" sz="1600" dirty="0" err="1">
                <a:solidFill>
                  <a:srgbClr val="0000FF"/>
                </a:solidFill>
                <a:latin typeface="Consolas" pitchFamily="49" charset="0"/>
                <a:ea typeface="仿宋" pitchFamily="49" charset="-122"/>
                <a:cs typeface="Consolas" pitchFamily="49" charset="0"/>
              </a:rPr>
              <a:t>i</a:t>
            </a:r>
            <a:r>
              <a:rPr kumimoji="1" lang="en-US" altLang="zh-CN" sz="1600" dirty="0">
                <a:solidFill>
                  <a:srgbClr val="0000FF"/>
                </a:solidFill>
                <a:latin typeface="Consolas" pitchFamily="49" charset="0"/>
                <a:ea typeface="仿宋" pitchFamily="49" charset="-122"/>
                <a:cs typeface="Consolas" pitchFamily="49" charset="0"/>
              </a:rPr>
              <a:t>;</a:t>
            </a:r>
          </a:p>
          <a:p>
            <a:pPr algn="just">
              <a:lnSpc>
                <a:spcPct val="70000"/>
              </a:lnSpc>
              <a:spcBef>
                <a:spcPct val="50000"/>
              </a:spcBef>
            </a:pPr>
            <a:r>
              <a:rPr kumimoji="1" lang="en-US" altLang="zh-CN" sz="160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         t.data[t.nums</a:t>
            </a:r>
            <a:r>
              <a:rPr kumimoji="1" lang="en-US" altLang="zh-CN" sz="1600" dirty="0">
                <a:solidFill>
                  <a:srgbClr val="0000FF"/>
                </a:solidFill>
                <a:latin typeface="Consolas" pitchFamily="49" charset="0"/>
                <a:ea typeface="仿宋" pitchFamily="49" charset="-122"/>
                <a:cs typeface="Consolas" pitchFamily="49" charset="0"/>
              </a:rPr>
              <a:t>].c=j;</a:t>
            </a:r>
          </a:p>
          <a:p>
            <a:pPr algn="just">
              <a:lnSpc>
                <a:spcPct val="70000"/>
              </a:lnSpc>
              <a:spcBef>
                <a:spcPct val="50000"/>
              </a:spcBef>
            </a:pPr>
            <a:r>
              <a:rPr kumimoji="1" lang="en-US" altLang="zh-CN" sz="1600" dirty="0">
                <a:solidFill>
                  <a:srgbClr val="0000FF"/>
                </a:solidFill>
                <a:latin typeface="Consolas" pitchFamily="49" charset="0"/>
                <a:ea typeface="仿宋" pitchFamily="49" charset="-122"/>
                <a:cs typeface="Consolas" pitchFamily="49" charset="0"/>
              </a:rPr>
              <a:t>     	</a:t>
            </a:r>
            <a:r>
              <a:rPr kumimoji="1" lang="en-US" altLang="zh-CN" sz="160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t.data[t.nums</a:t>
            </a:r>
            <a:r>
              <a:rPr kumimoji="1" lang="en-US" altLang="zh-CN" sz="1600" dirty="0">
                <a:solidFill>
                  <a:srgbClr val="0000FF"/>
                </a:solidFill>
                <a:latin typeface="Consolas" pitchFamily="49" charset="0"/>
                <a:ea typeface="仿宋" pitchFamily="49" charset="-122"/>
                <a:cs typeface="Consolas" pitchFamily="49" charset="0"/>
              </a:rPr>
              <a:t>].d=A[</a:t>
            </a:r>
            <a:r>
              <a:rPr kumimoji="1" lang="en-US" altLang="zh-CN" sz="1600" dirty="0" err="1">
                <a:solidFill>
                  <a:srgbClr val="0000FF"/>
                </a:solidFill>
                <a:latin typeface="Consolas" pitchFamily="49" charset="0"/>
                <a:ea typeface="仿宋" pitchFamily="49" charset="-122"/>
                <a:cs typeface="Consolas" pitchFamily="49" charset="0"/>
              </a:rPr>
              <a:t>i</a:t>
            </a:r>
            <a:r>
              <a:rPr kumimoji="1" lang="en-US" altLang="zh-CN" sz="1600" dirty="0">
                <a:solidFill>
                  <a:srgbClr val="0000FF"/>
                </a:solidFill>
                <a:latin typeface="Consolas" pitchFamily="49" charset="0"/>
                <a:ea typeface="仿宋" pitchFamily="49" charset="-122"/>
                <a:cs typeface="Consolas" pitchFamily="49" charset="0"/>
              </a:rPr>
              <a:t>][j];</a:t>
            </a:r>
          </a:p>
          <a:p>
            <a:pPr algn="just">
              <a:lnSpc>
                <a:spcPct val="70000"/>
              </a:lnSpc>
              <a:spcBef>
                <a:spcPct val="50000"/>
              </a:spcBef>
            </a:pPr>
            <a:r>
              <a:rPr kumimoji="1" lang="en-US" altLang="zh-CN" sz="160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t.nums</a:t>
            </a:r>
            <a:r>
              <a:rPr kumimoji="1" lang="en-US" altLang="zh-CN" sz="1600" dirty="0">
                <a:solidFill>
                  <a:srgbClr val="0000FF"/>
                </a:solidFill>
                <a:latin typeface="Consolas" pitchFamily="49" charset="0"/>
                <a:ea typeface="仿宋" pitchFamily="49" charset="-122"/>
                <a:cs typeface="Consolas" pitchFamily="49" charset="0"/>
              </a:rPr>
              <a:t>++;</a:t>
            </a:r>
          </a:p>
          <a:p>
            <a:pPr algn="just">
              <a:lnSpc>
                <a:spcPct val="70000"/>
              </a:lnSpc>
              <a:spcBef>
                <a:spcPct val="50000"/>
              </a:spcBef>
            </a:pPr>
            <a:r>
              <a:rPr kumimoji="1" lang="en-US" altLang="zh-CN" sz="1600" smtClean="0">
                <a:solidFill>
                  <a:srgbClr val="0000FF"/>
                </a:solidFill>
                <a:latin typeface="Consolas" pitchFamily="49" charset="0"/>
                <a:ea typeface="仿宋" pitchFamily="49" charset="-122"/>
                <a:cs typeface="Consolas" pitchFamily="49" charset="0"/>
              </a:rPr>
              <a:t>         </a:t>
            </a:r>
            <a:r>
              <a:rPr kumimoji="1" lang="en-US" altLang="zh-CN" sz="1600" dirty="0" smtClean="0">
                <a:solidFill>
                  <a:srgbClr val="0000FF"/>
                </a:solidFill>
                <a:latin typeface="Consolas" pitchFamily="49" charset="0"/>
                <a:ea typeface="仿宋" pitchFamily="49" charset="-122"/>
                <a:cs typeface="Consolas" pitchFamily="49" charset="0"/>
              </a:rPr>
              <a:t>}</a:t>
            </a:r>
            <a:endParaRPr kumimoji="1" lang="en-US" altLang="zh-CN" sz="1600" dirty="0">
              <a:solidFill>
                <a:srgbClr val="0000FF"/>
              </a:solidFill>
              <a:latin typeface="Consolas" pitchFamily="49" charset="0"/>
              <a:ea typeface="仿宋" pitchFamily="49" charset="-122"/>
              <a:cs typeface="Consolas" pitchFamily="49" charset="0"/>
            </a:endParaRPr>
          </a:p>
          <a:p>
            <a:pPr algn="just">
              <a:lnSpc>
                <a:spcPct val="70000"/>
              </a:lnSpc>
              <a:spcBef>
                <a:spcPct val="50000"/>
              </a:spcBef>
            </a:pPr>
            <a:r>
              <a:rPr kumimoji="1" lang="en-US" altLang="zh-CN" sz="160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 }</a:t>
            </a:r>
            <a:endParaRPr kumimoji="1" lang="en-US" altLang="zh-CN" sz="1600" dirty="0">
              <a:solidFill>
                <a:srgbClr val="0000FF"/>
              </a:solidFill>
              <a:latin typeface="Consolas" pitchFamily="49" charset="0"/>
              <a:ea typeface="仿宋" pitchFamily="49" charset="-122"/>
              <a:cs typeface="Consolas" pitchFamily="49" charset="0"/>
            </a:endParaRPr>
          </a:p>
          <a:p>
            <a:pPr algn="just">
              <a:lnSpc>
                <a:spcPct val="70000"/>
              </a:lnSpc>
              <a:spcBef>
                <a:spcPct val="50000"/>
              </a:spcBef>
            </a:pPr>
            <a:r>
              <a:rPr kumimoji="1" lang="en-US" altLang="zh-CN" sz="1600" smtClean="0">
                <a:solidFill>
                  <a:srgbClr val="0000FF"/>
                </a:solidFill>
                <a:latin typeface="Consolas" pitchFamily="49" charset="0"/>
                <a:ea typeface="仿宋" pitchFamily="49" charset="-122"/>
                <a:cs typeface="Consolas" pitchFamily="49" charset="0"/>
              </a:rPr>
              <a:t>}</a:t>
            </a:r>
            <a:endParaRPr kumimoji="1" lang="en-US" altLang="zh-CN" sz="1600" dirty="0">
              <a:solidFill>
                <a:srgbClr val="0000FF"/>
              </a:solidFill>
              <a:latin typeface="Consolas" pitchFamily="49" charset="0"/>
              <a:ea typeface="仿宋" pitchFamily="49" charset="-122"/>
              <a:cs typeface="Consolas" pitchFamily="49" charset="0"/>
            </a:endParaRPr>
          </a:p>
        </p:txBody>
      </p:sp>
      <p:grpSp>
        <p:nvGrpSpPr>
          <p:cNvPr id="2" name="组合 10"/>
          <p:cNvGrpSpPr/>
          <p:nvPr/>
        </p:nvGrpSpPr>
        <p:grpSpPr>
          <a:xfrm>
            <a:off x="1000100" y="1446431"/>
            <a:ext cx="7786742" cy="785818"/>
            <a:chOff x="857224" y="1071546"/>
            <a:chExt cx="7786742" cy="785818"/>
          </a:xfrm>
        </p:grpSpPr>
        <p:sp>
          <p:nvSpPr>
            <p:cNvPr id="4" name="TextBox 3"/>
            <p:cNvSpPr txBox="1"/>
            <p:nvPr/>
          </p:nvSpPr>
          <p:spPr>
            <a:xfrm>
              <a:off x="6500826" y="1078040"/>
              <a:ext cx="2143140" cy="646331"/>
            </a:xfrm>
            <a:prstGeom prst="rect">
              <a:avLst/>
            </a:prstGeom>
            <a:noFill/>
          </p:spPr>
          <p:txBody>
            <a:bodyPr wrap="square" rtlCol="0">
              <a:spAutoFit/>
            </a:bodyPr>
            <a:lstStyle/>
            <a:p>
              <a:r>
                <a:rPr kumimoji="1" lang="zh-CN" altLang="en-US" sz="1800" dirty="0" smtClean="0">
                  <a:latin typeface="仿宋" pitchFamily="49" charset="-122"/>
                  <a:ea typeface="仿宋" pitchFamily="49" charset="-122"/>
                  <a:cs typeface="Times New Roman" pitchFamily="18" charset="0"/>
                </a:rPr>
                <a:t>按行序方式扫描所有元素</a:t>
              </a:r>
              <a:endParaRPr lang="zh-CN" altLang="en-US" sz="1800" dirty="0">
                <a:latin typeface="仿宋" pitchFamily="49" charset="-122"/>
                <a:ea typeface="仿宋" pitchFamily="49" charset="-122"/>
              </a:endParaRPr>
            </a:p>
          </p:txBody>
        </p:sp>
        <p:sp>
          <p:nvSpPr>
            <p:cNvPr id="5" name="矩形 4"/>
            <p:cNvSpPr/>
            <p:nvPr/>
          </p:nvSpPr>
          <p:spPr>
            <a:xfrm>
              <a:off x="857224" y="1071546"/>
              <a:ext cx="3929090" cy="785818"/>
            </a:xfrm>
            <a:prstGeom prst="rect">
              <a:avLst/>
            </a:prstGeom>
            <a:solidFill>
              <a:schemeClr val="accent1">
                <a:alpha val="0"/>
              </a:schemeClr>
            </a:solid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a:endCxn id="4" idx="1"/>
            </p:cNvCxnSpPr>
            <p:nvPr/>
          </p:nvCxnSpPr>
          <p:spPr>
            <a:xfrm flipV="1">
              <a:off x="4786314" y="1401206"/>
              <a:ext cx="1714512" cy="3077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6" name="组合 11"/>
          <p:cNvGrpSpPr/>
          <p:nvPr/>
        </p:nvGrpSpPr>
        <p:grpSpPr>
          <a:xfrm>
            <a:off x="1714480" y="2285992"/>
            <a:ext cx="7000924" cy="1857388"/>
            <a:chOff x="1428728" y="2357430"/>
            <a:chExt cx="7000924" cy="1857388"/>
          </a:xfrm>
        </p:grpSpPr>
        <p:sp>
          <p:nvSpPr>
            <p:cNvPr id="3" name="TextBox 2"/>
            <p:cNvSpPr txBox="1"/>
            <p:nvPr/>
          </p:nvSpPr>
          <p:spPr>
            <a:xfrm>
              <a:off x="6572264" y="3071810"/>
              <a:ext cx="1857388" cy="369332"/>
            </a:xfrm>
            <a:prstGeom prst="rect">
              <a:avLst/>
            </a:prstGeom>
            <a:noFill/>
          </p:spPr>
          <p:txBody>
            <a:bodyPr wrap="square" rtlCol="0">
              <a:spAutoFit/>
            </a:bodyPr>
            <a:lstStyle/>
            <a:p>
              <a:pPr algn="l"/>
              <a:r>
                <a:rPr kumimoji="1" lang="zh-CN" altLang="en-US" sz="1800" dirty="0" smtClean="0">
                  <a:latin typeface="仿宋" pitchFamily="49" charset="-122"/>
                  <a:ea typeface="仿宋" pitchFamily="49" charset="-122"/>
                  <a:cs typeface="Times New Roman" pitchFamily="18" charset="0"/>
                </a:rPr>
                <a:t>只存储非零元素</a:t>
              </a:r>
              <a:endParaRPr lang="zh-CN" altLang="en-US" sz="1800" dirty="0">
                <a:latin typeface="仿宋" pitchFamily="49" charset="-122"/>
                <a:ea typeface="仿宋" pitchFamily="49" charset="-122"/>
              </a:endParaRPr>
            </a:p>
          </p:txBody>
        </p:sp>
        <p:sp>
          <p:nvSpPr>
            <p:cNvPr id="8" name="矩形 7"/>
            <p:cNvSpPr/>
            <p:nvPr/>
          </p:nvSpPr>
          <p:spPr>
            <a:xfrm>
              <a:off x="1428728" y="2357430"/>
              <a:ext cx="3941122" cy="1857388"/>
            </a:xfrm>
            <a:prstGeom prst="rect">
              <a:avLst/>
            </a:prstGeom>
            <a:solidFill>
              <a:schemeClr val="accent1">
                <a:alpha val="0"/>
              </a:schemeClr>
            </a:solid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a:off x="5369850" y="3299187"/>
              <a:ext cx="1202414"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 name="灯片编号占位符 11"/>
          <p:cNvSpPr>
            <a:spLocks noGrp="1"/>
          </p:cNvSpPr>
          <p:nvPr>
            <p:ph type="sldNum" sz="quarter" idx="12"/>
          </p:nvPr>
        </p:nvSpPr>
        <p:spPr/>
        <p:txBody>
          <a:bodyPr/>
          <a:lstStyle/>
          <a:p>
            <a:fld id="{0B959BAE-FEC3-4F92-8031-993DEB8AE092}" type="slidenum">
              <a:rPr lang="en-US" altLang="zh-CN" smtClean="0"/>
              <a:pPr/>
              <a:t>34</a:t>
            </a:fld>
            <a:r>
              <a:rPr lang="en-US" altLang="zh-CN" smtClean="0"/>
              <a:t>/82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xit" presetSubtype="4" fill="hold" nodeType="clickEffect">
                                  <p:stCondLst>
                                    <p:cond delay="0"/>
                                  </p:stCondLst>
                                  <p:childTnLst>
                                    <p:animEffect transition="out" filter="wipe(down)">
                                      <p:cBhvr>
                                        <p:cTn id="10" dur="500"/>
                                        <p:tgtEl>
                                          <p:spTgt spid="2"/>
                                        </p:tgtEl>
                                      </p:cBhvr>
                                    </p:animEffect>
                                    <p:set>
                                      <p:cBhvr>
                                        <p:cTn id="11" dur="1" fill="hold">
                                          <p:stCondLst>
                                            <p:cond delay="499"/>
                                          </p:stCondLst>
                                        </p:cTn>
                                        <p:tgtEl>
                                          <p:spTgt spid="2"/>
                                        </p:tgtEl>
                                        <p:attrNameLst>
                                          <p:attrName>style.visibility</p:attrName>
                                        </p:attrNameLst>
                                      </p:cBhvr>
                                      <p:to>
                                        <p:strVal val="hidden"/>
                                      </p:to>
                                    </p:se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0"/>
                                          </p:stCondLst>
                                        </p:cTn>
                                        <p:tgtEl>
                                          <p:spTgt spid="37890">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890">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7890">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7890">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7890">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7890">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890">
                                            <p:txEl>
                                              <p:pRg st="11" end="11"/>
                                            </p:txEl>
                                          </p:spTgt>
                                        </p:tgtEl>
                                        <p:attrNameLst>
                                          <p:attrName>style.visibility</p:attrName>
                                        </p:attrNameLst>
                                      </p:cBhvr>
                                      <p:to>
                                        <p:strVal val="visible"/>
                                      </p:to>
                                    </p:set>
                                  </p:childTnLst>
                                </p:cTn>
                              </p:par>
                            </p:childTnLst>
                          </p:cTn>
                        </p:par>
                        <p:par>
                          <p:cTn id="27" fill="hold">
                            <p:stCondLst>
                              <p:cond delay="500"/>
                            </p:stCondLst>
                            <p:childTnLst>
                              <p:par>
                                <p:cTn id="28" presetID="1" presetClass="entr" presetSubtype="0" fill="hold" nodeType="afterEffect">
                                  <p:stCondLst>
                                    <p:cond delay="0"/>
                                  </p:stCondLst>
                                  <p:childTnLst>
                                    <p:set>
                                      <p:cBhvr>
                                        <p:cTn id="2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250827" y="171540"/>
            <a:ext cx="8393139" cy="757130"/>
          </a:xfrm>
          <a:prstGeom prst="rect">
            <a:avLst/>
          </a:prstGeom>
          <a:noFill/>
          <a:ln w="9525">
            <a:noFill/>
            <a:miter lim="800000"/>
            <a:headEnd/>
            <a:tailEnd/>
          </a:ln>
          <a:effectLst/>
        </p:spPr>
        <p:txBody>
          <a:bodyPr wrap="square">
            <a:spAutoFit/>
          </a:bodyPr>
          <a:lstStyle/>
          <a:p>
            <a:pPr algn="just">
              <a:lnSpc>
                <a:spcPct val="90000"/>
              </a:lnSpc>
              <a:spcBef>
                <a:spcPct val="50000"/>
              </a:spcBef>
            </a:pPr>
            <a:r>
              <a:rPr kumimoji="1" lang="zh-CN" altLang="en-US" sz="2000" dirty="0">
                <a:solidFill>
                  <a:srgbClr val="FF0000"/>
                </a:solidFill>
                <a:latin typeface="Consolas" pitchFamily="49" charset="0"/>
                <a:ea typeface="微软雅黑" pitchFamily="34" charset="-122"/>
                <a:cs typeface="Consolas" pitchFamily="49" charset="0"/>
              </a:rPr>
              <a:t>（</a:t>
            </a:r>
            <a:r>
              <a:rPr kumimoji="1" lang="en-US" altLang="zh-CN" sz="2000" dirty="0">
                <a:solidFill>
                  <a:srgbClr val="FF0000"/>
                </a:solidFill>
                <a:latin typeface="Consolas" pitchFamily="49" charset="0"/>
                <a:ea typeface="微软雅黑" pitchFamily="34" charset="-122"/>
                <a:cs typeface="Consolas" pitchFamily="49" charset="0"/>
              </a:rPr>
              <a:t>2</a:t>
            </a:r>
            <a:r>
              <a:rPr kumimoji="1" lang="zh-CN" altLang="en-US" sz="2000" dirty="0">
                <a:solidFill>
                  <a:srgbClr val="FF0000"/>
                </a:solidFill>
                <a:latin typeface="Consolas" pitchFamily="49" charset="0"/>
                <a:ea typeface="微软雅黑" pitchFamily="34" charset="-122"/>
                <a:cs typeface="Consolas" pitchFamily="49" charset="0"/>
              </a:rPr>
              <a:t>）三元组元素赋值</a:t>
            </a:r>
            <a:r>
              <a:rPr kumimoji="1" lang="zh-CN" altLang="en-US" sz="2000" dirty="0" smtClean="0">
                <a:solidFill>
                  <a:srgbClr val="FF0000"/>
                </a:solidFill>
                <a:latin typeface="Consolas" pitchFamily="49" charset="0"/>
                <a:ea typeface="微软雅黑" pitchFamily="34" charset="-122"/>
                <a:cs typeface="Consolas" pitchFamily="49" charset="0"/>
              </a:rPr>
              <a:t>：</a:t>
            </a:r>
            <a:r>
              <a:rPr kumimoji="1" lang="en-US" altLang="zh-CN" sz="2000" i="1" dirty="0" smtClean="0">
                <a:solidFill>
                  <a:srgbClr val="FF0000"/>
                </a:solidFill>
                <a:latin typeface="Consolas" pitchFamily="49" charset="0"/>
                <a:ea typeface="微软雅黑" pitchFamily="34" charset="-122"/>
                <a:cs typeface="Consolas" pitchFamily="49" charset="0"/>
              </a:rPr>
              <a:t>A</a:t>
            </a:r>
            <a:r>
              <a:rPr kumimoji="1" lang="en-US" altLang="zh-CN" sz="2000" dirty="0" smtClean="0">
                <a:solidFill>
                  <a:srgbClr val="FF0000"/>
                </a:solidFill>
                <a:latin typeface="Consolas" pitchFamily="49" charset="0"/>
                <a:ea typeface="微软雅黑" pitchFamily="34" charset="-122"/>
                <a:cs typeface="Consolas" pitchFamily="49" charset="0"/>
              </a:rPr>
              <a:t>[</a:t>
            </a:r>
            <a:r>
              <a:rPr kumimoji="1" lang="en-US" altLang="zh-CN" sz="2000" i="1" dirty="0" err="1" smtClean="0">
                <a:solidFill>
                  <a:srgbClr val="FF0000"/>
                </a:solidFill>
                <a:latin typeface="Consolas" pitchFamily="49" charset="0"/>
                <a:ea typeface="微软雅黑" pitchFamily="34" charset="-122"/>
                <a:cs typeface="Consolas" pitchFamily="49" charset="0"/>
              </a:rPr>
              <a:t>i</a:t>
            </a:r>
            <a:r>
              <a:rPr kumimoji="1" lang="en-US" altLang="zh-CN" sz="2000" dirty="0">
                <a:solidFill>
                  <a:srgbClr val="FF0000"/>
                </a:solidFill>
                <a:latin typeface="Consolas" pitchFamily="49" charset="0"/>
                <a:ea typeface="微软雅黑" pitchFamily="34" charset="-122"/>
                <a:cs typeface="Consolas" pitchFamily="49" charset="0"/>
              </a:rPr>
              <a:t>][</a:t>
            </a:r>
            <a:r>
              <a:rPr kumimoji="1" lang="en-US" altLang="zh-CN" sz="2000" i="1" dirty="0">
                <a:solidFill>
                  <a:srgbClr val="FF0000"/>
                </a:solidFill>
                <a:latin typeface="Consolas" pitchFamily="49" charset="0"/>
                <a:ea typeface="微软雅黑" pitchFamily="34" charset="-122"/>
                <a:cs typeface="Consolas" pitchFamily="49" charset="0"/>
              </a:rPr>
              <a:t>j</a:t>
            </a:r>
            <a:r>
              <a:rPr kumimoji="1" lang="en-US" altLang="zh-CN" sz="2000" dirty="0">
                <a:solidFill>
                  <a:srgbClr val="FF0000"/>
                </a:solidFill>
                <a:latin typeface="Consolas" pitchFamily="49" charset="0"/>
                <a:ea typeface="微软雅黑" pitchFamily="34" charset="-122"/>
                <a:cs typeface="Consolas" pitchFamily="49" charset="0"/>
              </a:rPr>
              <a:t>]=</a:t>
            </a:r>
            <a:r>
              <a:rPr kumimoji="1" lang="en-US" altLang="zh-CN" sz="2000" i="1" dirty="0">
                <a:solidFill>
                  <a:srgbClr val="FF0000"/>
                </a:solidFill>
                <a:latin typeface="Consolas" pitchFamily="49" charset="0"/>
                <a:ea typeface="微软雅黑" pitchFamily="34" charset="-122"/>
                <a:cs typeface="Consolas" pitchFamily="49" charset="0"/>
              </a:rPr>
              <a:t>x</a:t>
            </a:r>
            <a:r>
              <a:rPr kumimoji="1" lang="en-US" altLang="zh-CN" sz="2000" dirty="0">
                <a:solidFill>
                  <a:srgbClr val="FF0000"/>
                </a:solidFill>
                <a:latin typeface="Consolas" pitchFamily="49" charset="0"/>
                <a:ea typeface="微软雅黑" pitchFamily="34" charset="-122"/>
                <a:cs typeface="Consolas" pitchFamily="49" charset="0"/>
              </a:rPr>
              <a:t> </a:t>
            </a:r>
            <a:endParaRPr kumimoji="1" lang="zh-CN" altLang="en-US" sz="2000" dirty="0">
              <a:solidFill>
                <a:srgbClr val="FF0000"/>
              </a:solidFill>
              <a:latin typeface="Consolas" pitchFamily="49" charset="0"/>
              <a:ea typeface="微软雅黑" pitchFamily="34" charset="-122"/>
              <a:cs typeface="Consolas" pitchFamily="49" charset="0"/>
            </a:endParaRPr>
          </a:p>
          <a:p>
            <a:pPr algn="just">
              <a:lnSpc>
                <a:spcPct val="90000"/>
              </a:lnSpc>
              <a:spcBef>
                <a:spcPct val="50000"/>
              </a:spcBef>
            </a:pPr>
            <a:r>
              <a:rPr kumimoji="1" lang="zh-CN" altLang="en-US" sz="1800" smtClean="0">
                <a:latin typeface="Consolas" pitchFamily="49" charset="0"/>
                <a:ea typeface="仿宋" pitchFamily="49" charset="-122"/>
                <a:cs typeface="Consolas" pitchFamily="49" charset="0"/>
              </a:rPr>
              <a:t>分为</a:t>
            </a:r>
            <a:r>
              <a:rPr kumimoji="1" lang="zh-CN" altLang="en-US" sz="1800" dirty="0">
                <a:latin typeface="Consolas" pitchFamily="49" charset="0"/>
                <a:ea typeface="仿宋" pitchFamily="49" charset="-122"/>
                <a:cs typeface="Consolas" pitchFamily="49" charset="0"/>
              </a:rPr>
              <a:t>两种情况：①将一个非</a:t>
            </a:r>
            <a:r>
              <a:rPr kumimoji="1" lang="en-US" altLang="zh-CN" sz="1800" dirty="0">
                <a:latin typeface="Consolas" pitchFamily="49" charset="0"/>
                <a:ea typeface="仿宋" pitchFamily="49" charset="-122"/>
                <a:cs typeface="Consolas" pitchFamily="49" charset="0"/>
              </a:rPr>
              <a:t>0</a:t>
            </a:r>
            <a:r>
              <a:rPr kumimoji="1" lang="zh-CN" altLang="en-US" sz="1800" dirty="0">
                <a:latin typeface="Consolas" pitchFamily="49" charset="0"/>
                <a:ea typeface="仿宋" pitchFamily="49" charset="-122"/>
                <a:cs typeface="Consolas" pitchFamily="49" charset="0"/>
              </a:rPr>
              <a:t>元素修改为另一个非</a:t>
            </a:r>
            <a:r>
              <a:rPr kumimoji="1" lang="en-US" altLang="zh-CN" sz="1800" dirty="0">
                <a:latin typeface="Consolas" pitchFamily="49" charset="0"/>
                <a:ea typeface="仿宋" pitchFamily="49" charset="-122"/>
                <a:cs typeface="Consolas" pitchFamily="49" charset="0"/>
              </a:rPr>
              <a:t>0</a:t>
            </a:r>
            <a:r>
              <a:rPr kumimoji="1" lang="zh-CN" altLang="en-US" sz="1800" dirty="0">
                <a:latin typeface="Consolas" pitchFamily="49" charset="0"/>
                <a:ea typeface="仿宋" pitchFamily="49" charset="-122"/>
                <a:cs typeface="Consolas" pitchFamily="49" charset="0"/>
              </a:rPr>
              <a:t>值，如</a:t>
            </a:r>
            <a:r>
              <a:rPr kumimoji="1" lang="en-US" altLang="zh-CN" sz="1800" dirty="0">
                <a:latin typeface="Consolas" pitchFamily="49" charset="0"/>
                <a:ea typeface="仿宋" pitchFamily="49" charset="-122"/>
                <a:cs typeface="Consolas" pitchFamily="49" charset="0"/>
              </a:rPr>
              <a:t>A[5][6]=8</a:t>
            </a:r>
            <a:r>
              <a:rPr kumimoji="1" lang="zh-CN" altLang="en-US" sz="1800" dirty="0">
                <a:latin typeface="Consolas" pitchFamily="49" charset="0"/>
                <a:ea typeface="仿宋" pitchFamily="49" charset="-122"/>
                <a:cs typeface="Consolas" pitchFamily="49" charset="0"/>
              </a:rPr>
              <a:t>。</a:t>
            </a:r>
          </a:p>
        </p:txBody>
      </p:sp>
      <p:graphicFrame>
        <p:nvGraphicFramePr>
          <p:cNvPr id="38957" name="Group 45"/>
          <p:cNvGraphicFramePr>
            <a:graphicFrameLocks noGrp="1"/>
          </p:cNvGraphicFramePr>
          <p:nvPr/>
        </p:nvGraphicFramePr>
        <p:xfrm>
          <a:off x="1835150" y="3357563"/>
          <a:ext cx="1512888" cy="2926080"/>
        </p:xfrm>
        <a:graphic>
          <a:graphicData uri="http://schemas.openxmlformats.org/drawingml/2006/table">
            <a:tbl>
              <a:tblPr/>
              <a:tblGrid>
                <a:gridCol w="504825"/>
                <a:gridCol w="503238"/>
                <a:gridCol w="504825"/>
              </a:tblGrid>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1" u="none" strike="noStrike" cap="none" normalizeH="0" baseline="0" dirty="0" err="1" smtClean="0">
                          <a:ln>
                            <a:noFill/>
                          </a:ln>
                          <a:solidFill>
                            <a:srgbClr val="FF0000"/>
                          </a:solidFill>
                          <a:effectLst/>
                          <a:latin typeface="Consolas" pitchFamily="49" charset="0"/>
                          <a:ea typeface="宋体" pitchFamily="2" charset="-122"/>
                          <a:cs typeface="Consolas" pitchFamily="49" charset="0"/>
                        </a:rPr>
                        <a:t>i</a:t>
                      </a:r>
                      <a:endParaRPr kumimoji="0" lang="en-US" altLang="zh-CN" sz="1800" b="1" i="1" u="none" strike="noStrike" cap="none" normalizeH="0" baseline="0" dirty="0" smtClean="0">
                        <a:ln>
                          <a:noFill/>
                        </a:ln>
                        <a:solidFill>
                          <a:srgbClr val="FF0000"/>
                        </a:solidFill>
                        <a:effectLst/>
                        <a:latin typeface="Consolas" pitchFamily="49" charset="0"/>
                        <a:ea typeface="宋体" pitchFamily="2" charset="-122"/>
                        <a:cs typeface="Consolas" pitchFamily="49"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tx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1" u="none" strike="noStrike" cap="none" normalizeH="0" baseline="0" dirty="0" smtClean="0">
                          <a:ln>
                            <a:noFill/>
                          </a:ln>
                          <a:solidFill>
                            <a:srgbClr val="FF0000"/>
                          </a:solidFill>
                          <a:effectLst/>
                          <a:latin typeface="Consolas" pitchFamily="49" charset="0"/>
                          <a:ea typeface="宋体" pitchFamily="2" charset="-122"/>
                          <a:cs typeface="Consolas" pitchFamily="49" charset="0"/>
                        </a:rPr>
                        <a:t>j</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tx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1" u="none" strike="noStrike" cap="none" normalizeH="0" baseline="0" dirty="0" err="1" smtClean="0">
                          <a:ln>
                            <a:noFill/>
                          </a:ln>
                          <a:solidFill>
                            <a:srgbClr val="FF0000"/>
                          </a:solidFill>
                          <a:effectLst/>
                          <a:latin typeface="Consolas" pitchFamily="49" charset="0"/>
                          <a:ea typeface="宋体" pitchFamily="2" charset="-122"/>
                          <a:cs typeface="Consolas" pitchFamily="49" charset="0"/>
                        </a:rPr>
                        <a:t>a</a:t>
                      </a:r>
                      <a:r>
                        <a:rPr kumimoji="0" lang="en-US" altLang="zh-CN" sz="1800" b="1" i="1" u="none" strike="noStrike" cap="none" normalizeH="0" baseline="-25000" dirty="0" err="1" smtClean="0">
                          <a:ln>
                            <a:noFill/>
                          </a:ln>
                          <a:solidFill>
                            <a:srgbClr val="FF0000"/>
                          </a:solidFill>
                          <a:effectLst/>
                          <a:latin typeface="Consolas" pitchFamily="49" charset="0"/>
                          <a:ea typeface="宋体" pitchFamily="2" charset="-122"/>
                          <a:cs typeface="Consolas" pitchFamily="49" charset="0"/>
                        </a:rPr>
                        <a:t>ij</a:t>
                      </a:r>
                      <a:endParaRPr kumimoji="0" lang="en-US" altLang="zh-CN" sz="1800" b="1" i="1" u="none" strike="noStrike" cap="none" normalizeH="0" baseline="-25000" dirty="0" smtClean="0">
                        <a:ln>
                          <a:noFill/>
                        </a:ln>
                        <a:solidFill>
                          <a:srgbClr val="FF0000"/>
                        </a:solidFill>
                        <a:effectLst/>
                        <a:latin typeface="Consolas" pitchFamily="49" charset="0"/>
                        <a:ea typeface="宋体" pitchFamily="2" charset="-122"/>
                        <a:cs typeface="Consolas" pitchFamily="49"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tx2">
                        <a:lumMod val="40000"/>
                        <a:lumOff val="60000"/>
                      </a:schemeClr>
                    </a:solid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5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6</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38960" name="AutoShape 48"/>
          <p:cNvSpPr>
            <a:spLocks noChangeArrowheads="1"/>
          </p:cNvSpPr>
          <p:nvPr/>
        </p:nvSpPr>
        <p:spPr bwMode="auto">
          <a:xfrm>
            <a:off x="3958432" y="1714488"/>
            <a:ext cx="719138" cy="225985"/>
          </a:xfrm>
          <a:prstGeom prst="rightArrow">
            <a:avLst>
              <a:gd name="adj1" fmla="val 50000"/>
              <a:gd name="adj2" fmla="val 83272"/>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endParaRPr lang="zh-CN" altLang="en-US"/>
          </a:p>
        </p:txBody>
      </p:sp>
      <p:graphicFrame>
        <p:nvGraphicFramePr>
          <p:cNvPr id="38961" name="Group 49"/>
          <p:cNvGraphicFramePr>
            <a:graphicFrameLocks noGrp="1"/>
          </p:cNvGraphicFramePr>
          <p:nvPr/>
        </p:nvGraphicFramePr>
        <p:xfrm>
          <a:off x="5867400" y="3357563"/>
          <a:ext cx="1512888" cy="2926080"/>
        </p:xfrm>
        <a:graphic>
          <a:graphicData uri="http://schemas.openxmlformats.org/drawingml/2006/table">
            <a:tbl>
              <a:tblPr/>
              <a:tblGrid>
                <a:gridCol w="504825"/>
                <a:gridCol w="503238"/>
                <a:gridCol w="504825"/>
              </a:tblGrid>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1" u="none" strike="noStrike" cap="none" normalizeH="0" baseline="0" dirty="0" err="1" smtClean="0">
                          <a:ln>
                            <a:noFill/>
                          </a:ln>
                          <a:solidFill>
                            <a:srgbClr val="FF0000"/>
                          </a:solidFill>
                          <a:effectLst/>
                          <a:latin typeface="Consolas" pitchFamily="49" charset="0"/>
                          <a:ea typeface="宋体" pitchFamily="2" charset="-122"/>
                          <a:cs typeface="Consolas" pitchFamily="49" charset="0"/>
                        </a:rPr>
                        <a:t>i</a:t>
                      </a:r>
                      <a:endParaRPr kumimoji="0" lang="en-US" altLang="zh-CN" sz="1800" b="1" i="1" u="none" strike="noStrike" cap="none" normalizeH="0" baseline="0" dirty="0" smtClean="0">
                        <a:ln>
                          <a:noFill/>
                        </a:ln>
                        <a:solidFill>
                          <a:srgbClr val="FF0000"/>
                        </a:solidFill>
                        <a:effectLst/>
                        <a:latin typeface="Consolas" pitchFamily="49" charset="0"/>
                        <a:ea typeface="宋体" pitchFamily="2" charset="-122"/>
                        <a:cs typeface="Consolas" pitchFamily="49"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tx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1" u="none" strike="noStrike" cap="none" normalizeH="0" baseline="0" dirty="0" smtClean="0">
                          <a:ln>
                            <a:noFill/>
                          </a:ln>
                          <a:solidFill>
                            <a:srgbClr val="FF0000"/>
                          </a:solidFill>
                          <a:effectLst/>
                          <a:latin typeface="Consolas" pitchFamily="49" charset="0"/>
                          <a:ea typeface="宋体" pitchFamily="2" charset="-122"/>
                          <a:cs typeface="Consolas" pitchFamily="49" charset="0"/>
                        </a:rPr>
                        <a:t>j</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tx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1" u="none" strike="noStrike" cap="none" normalizeH="0" baseline="0" dirty="0" err="1" smtClean="0">
                          <a:ln>
                            <a:noFill/>
                          </a:ln>
                          <a:solidFill>
                            <a:srgbClr val="FF0000"/>
                          </a:solidFill>
                          <a:effectLst/>
                          <a:latin typeface="Consolas" pitchFamily="49" charset="0"/>
                          <a:ea typeface="宋体" pitchFamily="2" charset="-122"/>
                          <a:cs typeface="Consolas" pitchFamily="49" charset="0"/>
                        </a:rPr>
                        <a:t>a</a:t>
                      </a:r>
                      <a:r>
                        <a:rPr kumimoji="0" lang="en-US" altLang="zh-CN" sz="1800" b="1" i="1" u="none" strike="noStrike" cap="none" normalizeH="0" baseline="-25000" dirty="0" err="1" smtClean="0">
                          <a:ln>
                            <a:noFill/>
                          </a:ln>
                          <a:solidFill>
                            <a:srgbClr val="FF0000"/>
                          </a:solidFill>
                          <a:effectLst/>
                          <a:latin typeface="Consolas" pitchFamily="49" charset="0"/>
                          <a:ea typeface="宋体" pitchFamily="2" charset="-122"/>
                          <a:cs typeface="Consolas" pitchFamily="49" charset="0"/>
                        </a:rPr>
                        <a:t>ij</a:t>
                      </a:r>
                      <a:endParaRPr kumimoji="0" lang="en-US" altLang="zh-CN" sz="1800" b="1" i="1" u="none" strike="noStrike" cap="none" normalizeH="0" baseline="-25000" dirty="0" smtClean="0">
                        <a:ln>
                          <a:noFill/>
                        </a:ln>
                        <a:solidFill>
                          <a:srgbClr val="FF0000"/>
                        </a:solidFill>
                        <a:effectLst/>
                        <a:latin typeface="Consolas" pitchFamily="49" charset="0"/>
                        <a:ea typeface="宋体" pitchFamily="2" charset="-122"/>
                        <a:cs typeface="Consolas" pitchFamily="49"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tx2">
                        <a:lumMod val="40000"/>
                        <a:lumOff val="60000"/>
                      </a:schemeClr>
                    </a:solid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5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6</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8</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38999" name="AutoShape 87"/>
          <p:cNvSpPr>
            <a:spLocks noChangeArrowheads="1"/>
          </p:cNvSpPr>
          <p:nvPr/>
        </p:nvSpPr>
        <p:spPr bwMode="auto">
          <a:xfrm>
            <a:off x="4068763" y="4868863"/>
            <a:ext cx="719137" cy="215900"/>
          </a:xfrm>
          <a:prstGeom prst="rightArrow">
            <a:avLst>
              <a:gd name="adj1" fmla="val 50000"/>
              <a:gd name="adj2" fmla="val 83272"/>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lstStyle/>
          <a:p>
            <a:endParaRPr lang="zh-CN" altLang="en-US"/>
          </a:p>
        </p:txBody>
      </p:sp>
      <p:sp>
        <p:nvSpPr>
          <p:cNvPr id="39000" name="Text Box 88"/>
          <p:cNvSpPr txBox="1">
            <a:spLocks noChangeArrowheads="1"/>
          </p:cNvSpPr>
          <p:nvPr/>
        </p:nvSpPr>
        <p:spPr bwMode="auto">
          <a:xfrm>
            <a:off x="285720" y="1487484"/>
            <a:ext cx="461665" cy="1441450"/>
          </a:xfrm>
          <a:prstGeom prst="rect">
            <a:avLst/>
          </a:prstGeom>
          <a:noFill/>
          <a:ln w="9525">
            <a:noFill/>
            <a:miter lim="800000"/>
            <a:headEnd/>
            <a:tailEnd/>
          </a:ln>
          <a:effectLst/>
        </p:spPr>
        <p:txBody>
          <a:bodyPr vert="eaVert">
            <a:spAutoFit/>
          </a:bodyPr>
          <a:lstStyle/>
          <a:p>
            <a:pPr algn="l">
              <a:spcBef>
                <a:spcPct val="50000"/>
              </a:spcBef>
            </a:pPr>
            <a:r>
              <a:rPr lang="zh-CN" altLang="en-US" sz="1800" dirty="0">
                <a:solidFill>
                  <a:srgbClr val="FF00FF"/>
                </a:solidFill>
                <a:latin typeface="华文中宋" pitchFamily="2" charset="-122"/>
                <a:ea typeface="华文中宋" pitchFamily="2" charset="-122"/>
                <a:cs typeface="Times New Roman" pitchFamily="18" charset="0"/>
              </a:rPr>
              <a:t>修改元素</a:t>
            </a:r>
          </a:p>
        </p:txBody>
      </p:sp>
      <p:grpSp>
        <p:nvGrpSpPr>
          <p:cNvPr id="2" name="组合 18"/>
          <p:cNvGrpSpPr/>
          <p:nvPr/>
        </p:nvGrpSpPr>
        <p:grpSpPr>
          <a:xfrm>
            <a:off x="3032118" y="5942030"/>
            <a:ext cx="4237061" cy="295276"/>
            <a:chOff x="2981318" y="6154758"/>
            <a:chExt cx="4237061" cy="295276"/>
          </a:xfrm>
        </p:grpSpPr>
        <p:sp>
          <p:nvSpPr>
            <p:cNvPr id="15" name="Text Box 47"/>
            <p:cNvSpPr txBox="1">
              <a:spLocks noChangeArrowheads="1"/>
            </p:cNvSpPr>
            <p:nvPr/>
          </p:nvSpPr>
          <p:spPr bwMode="auto">
            <a:xfrm>
              <a:off x="7000892" y="6154758"/>
              <a:ext cx="217487" cy="274638"/>
            </a:xfrm>
            <a:prstGeom prst="rect">
              <a:avLst/>
            </a:prstGeom>
            <a:solidFill>
              <a:schemeClr val="bg1"/>
            </a:solidFill>
            <a:ln w="9525">
              <a:noFill/>
              <a:miter lim="800000"/>
              <a:headEnd/>
              <a:tailEnd/>
            </a:ln>
            <a:effectLst/>
          </p:spPr>
          <p:txBody>
            <a:bodyPr lIns="0" tIns="0" rIns="0" bIns="0">
              <a:spAutoFit/>
            </a:bodyPr>
            <a:lstStyle/>
            <a:p>
              <a:pPr algn="l">
                <a:spcBef>
                  <a:spcPct val="50000"/>
                </a:spcBef>
              </a:pPr>
              <a:r>
                <a:rPr lang="en-US" altLang="zh-CN" sz="1800" dirty="0">
                  <a:solidFill>
                    <a:srgbClr val="FF0000"/>
                  </a:solidFill>
                  <a:latin typeface="Verdana" pitchFamily="34" charset="0"/>
                  <a:ea typeface="宋体" pitchFamily="2" charset="-122"/>
                </a:rPr>
                <a:t>8</a:t>
              </a:r>
            </a:p>
          </p:txBody>
        </p:sp>
        <p:sp>
          <p:nvSpPr>
            <p:cNvPr id="16" name="Text Box 47"/>
            <p:cNvSpPr txBox="1">
              <a:spLocks noChangeArrowheads="1"/>
            </p:cNvSpPr>
            <p:nvPr/>
          </p:nvSpPr>
          <p:spPr bwMode="auto">
            <a:xfrm>
              <a:off x="2981318" y="6175396"/>
              <a:ext cx="217487" cy="274638"/>
            </a:xfrm>
            <a:prstGeom prst="rect">
              <a:avLst/>
            </a:prstGeom>
            <a:solidFill>
              <a:schemeClr val="bg1"/>
            </a:solidFill>
            <a:ln w="9525">
              <a:noFill/>
              <a:miter lim="800000"/>
              <a:headEnd/>
              <a:tailEnd/>
            </a:ln>
            <a:effectLst/>
          </p:spPr>
          <p:txBody>
            <a:bodyPr lIns="0" tIns="0" rIns="0" bIns="0">
              <a:spAutoFit/>
            </a:bodyPr>
            <a:lstStyle/>
            <a:p>
              <a:pPr algn="l">
                <a:spcBef>
                  <a:spcPct val="50000"/>
                </a:spcBef>
              </a:pPr>
              <a:r>
                <a:rPr lang="en-US" altLang="zh-CN" sz="1800" dirty="0">
                  <a:solidFill>
                    <a:srgbClr val="FF0000"/>
                  </a:solidFill>
                  <a:latin typeface="Verdana" pitchFamily="34" charset="0"/>
                  <a:ea typeface="宋体" pitchFamily="2" charset="-122"/>
                </a:rPr>
                <a:t>4</a:t>
              </a:r>
            </a:p>
          </p:txBody>
        </p:sp>
        <p:cxnSp>
          <p:nvCxnSpPr>
            <p:cNvPr id="17" name="直接箭头连接符 16"/>
            <p:cNvCxnSpPr>
              <a:stCxn id="16" idx="3"/>
              <a:endCxn id="15" idx="1"/>
            </p:cNvCxnSpPr>
            <p:nvPr/>
          </p:nvCxnSpPr>
          <p:spPr>
            <a:xfrm flipV="1">
              <a:off x="3198805" y="6292077"/>
              <a:ext cx="3802087" cy="2063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 name="组合 48"/>
          <p:cNvGrpSpPr/>
          <p:nvPr/>
        </p:nvGrpSpPr>
        <p:grpSpPr>
          <a:xfrm>
            <a:off x="714348" y="1171559"/>
            <a:ext cx="2929752" cy="1858182"/>
            <a:chOff x="1571604" y="3714752"/>
            <a:chExt cx="2929752" cy="1858182"/>
          </a:xfrm>
        </p:grpSpPr>
        <p:sp>
          <p:nvSpPr>
            <p:cNvPr id="50" name="TextBox 49"/>
            <p:cNvSpPr txBox="1"/>
            <p:nvPr/>
          </p:nvSpPr>
          <p:spPr>
            <a:xfrm>
              <a:off x="1571604" y="4500570"/>
              <a:ext cx="928694" cy="369332"/>
            </a:xfrm>
            <a:prstGeom prst="rect">
              <a:avLst/>
            </a:prstGeom>
            <a:noFill/>
          </p:spPr>
          <p:txBody>
            <a:bodyPr wrap="square" rtlCol="0">
              <a:spAutoFit/>
            </a:bodyPr>
            <a:lstStyle/>
            <a:p>
              <a:r>
                <a:rPr lang="en-US" altLang="zh-CN" sz="1800" i="1" smtClean="0">
                  <a:latin typeface="Consolas" pitchFamily="49" charset="0"/>
                  <a:cs typeface="Consolas" pitchFamily="49" charset="0"/>
                </a:rPr>
                <a:t>A</a:t>
              </a:r>
              <a:r>
                <a:rPr lang="en-US" altLang="zh-CN" sz="1800" baseline="-25000" smtClean="0">
                  <a:latin typeface="Consolas" pitchFamily="49" charset="0"/>
                  <a:cs typeface="Consolas" pitchFamily="49" charset="0"/>
                </a:rPr>
                <a:t>6×7</a:t>
              </a:r>
              <a:r>
                <a:rPr lang="en-US" altLang="zh-CN" sz="1800" dirty="0" smtClean="0">
                  <a:latin typeface="Consolas" pitchFamily="49" charset="0"/>
                  <a:cs typeface="Consolas" pitchFamily="49" charset="0"/>
                </a:rPr>
                <a:t>=</a:t>
              </a:r>
              <a:endParaRPr lang="zh-CN" altLang="en-US" sz="1800" dirty="0">
                <a:latin typeface="Consolas" pitchFamily="49" charset="0"/>
                <a:cs typeface="Consolas" pitchFamily="49" charset="0"/>
              </a:endParaRPr>
            </a:p>
          </p:txBody>
        </p:sp>
        <p:sp>
          <p:nvSpPr>
            <p:cNvPr id="51" name="TextBox 50"/>
            <p:cNvSpPr txBox="1"/>
            <p:nvPr/>
          </p:nvSpPr>
          <p:spPr>
            <a:xfrm>
              <a:off x="2714612" y="3786191"/>
              <a:ext cx="1786744" cy="276999"/>
            </a:xfrm>
            <a:prstGeom prst="rect">
              <a:avLst/>
            </a:prstGeom>
            <a:noFill/>
          </p:spPr>
          <p:txBody>
            <a:bodyPr wrap="square" lIns="0" tIns="0" rIns="0" bIns="0" rtlCol="0">
              <a:spAutoFit/>
            </a:bodyPr>
            <a:lstStyle/>
            <a:p>
              <a:pPr algn="l"/>
              <a:r>
                <a:rPr lang="en-US" altLang="zh-CN" sz="1800" smtClean="0">
                  <a:latin typeface="Consolas" pitchFamily="49" charset="0"/>
                  <a:cs typeface="Consolas" pitchFamily="49" charset="0"/>
                </a:rPr>
                <a:t>0 0 </a:t>
              </a:r>
              <a:r>
                <a:rPr lang="en-US" altLang="zh-CN" sz="1800" smtClean="0">
                  <a:solidFill>
                    <a:srgbClr val="FF0000"/>
                  </a:solidFill>
                  <a:latin typeface="Consolas" pitchFamily="49" charset="0"/>
                  <a:cs typeface="Consolas" pitchFamily="49" charset="0"/>
                </a:rPr>
                <a:t>1</a:t>
              </a:r>
              <a:r>
                <a:rPr lang="en-US" altLang="zh-CN" sz="1800" smtClean="0">
                  <a:latin typeface="Consolas" pitchFamily="49" charset="0"/>
                  <a:cs typeface="Consolas" pitchFamily="49" charset="0"/>
                </a:rPr>
                <a:t> 0 0 0 0</a:t>
              </a:r>
              <a:endParaRPr lang="zh-CN" altLang="en-US" sz="1800" dirty="0">
                <a:latin typeface="Consolas" pitchFamily="49" charset="0"/>
                <a:cs typeface="Consolas" pitchFamily="49" charset="0"/>
              </a:endParaRPr>
            </a:p>
          </p:txBody>
        </p:sp>
        <p:sp>
          <p:nvSpPr>
            <p:cNvPr id="52" name="TextBox 51"/>
            <p:cNvSpPr txBox="1"/>
            <p:nvPr/>
          </p:nvSpPr>
          <p:spPr>
            <a:xfrm>
              <a:off x="2714612" y="4071942"/>
              <a:ext cx="1786744" cy="276999"/>
            </a:xfrm>
            <a:prstGeom prst="rect">
              <a:avLst/>
            </a:prstGeom>
            <a:noFill/>
          </p:spPr>
          <p:txBody>
            <a:bodyPr wrap="square" lIns="0" tIns="0" rIns="0" bIns="0" rtlCol="0">
              <a:spAutoFit/>
            </a:bodyPr>
            <a:lstStyle/>
            <a:p>
              <a:pPr algn="l"/>
              <a:r>
                <a:rPr lang="en-US" altLang="zh-CN" sz="1800" smtClean="0">
                  <a:latin typeface="Consolas" pitchFamily="49" charset="0"/>
                  <a:cs typeface="Consolas" pitchFamily="49" charset="0"/>
                </a:rPr>
                <a:t>0 </a:t>
              </a:r>
              <a:r>
                <a:rPr lang="en-US" altLang="zh-CN" sz="1800" smtClean="0">
                  <a:solidFill>
                    <a:srgbClr val="FF0000"/>
                  </a:solidFill>
                  <a:latin typeface="Consolas" pitchFamily="49" charset="0"/>
                  <a:cs typeface="Consolas" pitchFamily="49" charset="0"/>
                </a:rPr>
                <a:t>2</a:t>
              </a:r>
              <a:r>
                <a:rPr lang="en-US" altLang="zh-CN" sz="1800" smtClean="0">
                  <a:latin typeface="Consolas" pitchFamily="49" charset="0"/>
                  <a:cs typeface="Consolas" pitchFamily="49" charset="0"/>
                </a:rPr>
                <a:t> 0 0 0 0 0</a:t>
              </a:r>
              <a:endParaRPr lang="zh-CN" altLang="en-US" sz="1800" dirty="0">
                <a:latin typeface="Consolas" pitchFamily="49" charset="0"/>
                <a:cs typeface="Consolas" pitchFamily="49" charset="0"/>
              </a:endParaRPr>
            </a:p>
          </p:txBody>
        </p:sp>
        <p:sp>
          <p:nvSpPr>
            <p:cNvPr id="53" name="TextBox 52"/>
            <p:cNvSpPr txBox="1"/>
            <p:nvPr/>
          </p:nvSpPr>
          <p:spPr>
            <a:xfrm>
              <a:off x="2714612" y="4357694"/>
              <a:ext cx="1786744" cy="276999"/>
            </a:xfrm>
            <a:prstGeom prst="rect">
              <a:avLst/>
            </a:prstGeom>
            <a:noFill/>
          </p:spPr>
          <p:txBody>
            <a:bodyPr wrap="square" lIns="0" tIns="0" rIns="0" bIns="0" rtlCol="0">
              <a:spAutoFit/>
            </a:bodyPr>
            <a:lstStyle/>
            <a:p>
              <a:pPr algn="l"/>
              <a:r>
                <a:rPr lang="en-US" altLang="zh-CN" sz="1800" smtClean="0">
                  <a:solidFill>
                    <a:srgbClr val="FF0000"/>
                  </a:solidFill>
                  <a:latin typeface="Consolas" pitchFamily="49" charset="0"/>
                  <a:cs typeface="Consolas" pitchFamily="49" charset="0"/>
                </a:rPr>
                <a:t>3</a:t>
              </a:r>
              <a:r>
                <a:rPr lang="en-US" altLang="zh-CN" sz="1800" smtClean="0">
                  <a:latin typeface="Consolas" pitchFamily="49" charset="0"/>
                  <a:cs typeface="Consolas" pitchFamily="49" charset="0"/>
                </a:rPr>
                <a:t> 0 0 0 0 0 0</a:t>
              </a:r>
              <a:endParaRPr lang="zh-CN" altLang="en-US" sz="1800" dirty="0">
                <a:latin typeface="Consolas" pitchFamily="49" charset="0"/>
                <a:cs typeface="Consolas" pitchFamily="49" charset="0"/>
              </a:endParaRPr>
            </a:p>
          </p:txBody>
        </p:sp>
        <p:sp>
          <p:nvSpPr>
            <p:cNvPr id="54" name="TextBox 53"/>
            <p:cNvSpPr txBox="1"/>
            <p:nvPr/>
          </p:nvSpPr>
          <p:spPr>
            <a:xfrm>
              <a:off x="2714612" y="4643445"/>
              <a:ext cx="1715306" cy="276999"/>
            </a:xfrm>
            <a:prstGeom prst="rect">
              <a:avLst/>
            </a:prstGeom>
            <a:noFill/>
          </p:spPr>
          <p:txBody>
            <a:bodyPr wrap="square" lIns="0" tIns="0" rIns="0" bIns="0" rtlCol="0">
              <a:spAutoFit/>
            </a:bodyPr>
            <a:lstStyle/>
            <a:p>
              <a:pPr algn="l"/>
              <a:r>
                <a:rPr lang="en-US" altLang="zh-CN" sz="1800" smtClean="0">
                  <a:latin typeface="Consolas" pitchFamily="49" charset="0"/>
                  <a:cs typeface="Consolas" pitchFamily="49" charset="0"/>
                </a:rPr>
                <a:t>0 0 0 </a:t>
              </a:r>
              <a:r>
                <a:rPr lang="en-US" altLang="zh-CN" sz="1800" smtClean="0">
                  <a:solidFill>
                    <a:srgbClr val="FF0000"/>
                  </a:solidFill>
                  <a:latin typeface="Consolas" pitchFamily="49" charset="0"/>
                  <a:cs typeface="Consolas" pitchFamily="49" charset="0"/>
                </a:rPr>
                <a:t>5</a:t>
              </a:r>
              <a:r>
                <a:rPr lang="en-US" altLang="zh-CN" sz="1800" smtClean="0">
                  <a:latin typeface="Consolas" pitchFamily="49" charset="0"/>
                  <a:cs typeface="Consolas" pitchFamily="49" charset="0"/>
                </a:rPr>
                <a:t> 0 0 </a:t>
              </a:r>
              <a:r>
                <a:rPr lang="en-US" altLang="zh-CN" sz="1800" dirty="0" smtClean="0">
                  <a:latin typeface="Consolas" pitchFamily="49" charset="0"/>
                  <a:cs typeface="Consolas" pitchFamily="49" charset="0"/>
                </a:rPr>
                <a:t>0</a:t>
              </a:r>
              <a:endParaRPr lang="zh-CN" altLang="en-US" sz="1800" dirty="0">
                <a:latin typeface="Consolas" pitchFamily="49" charset="0"/>
                <a:cs typeface="Consolas" pitchFamily="49" charset="0"/>
              </a:endParaRPr>
            </a:p>
          </p:txBody>
        </p:sp>
        <p:sp>
          <p:nvSpPr>
            <p:cNvPr id="55" name="TextBox 54"/>
            <p:cNvSpPr txBox="1"/>
            <p:nvPr/>
          </p:nvSpPr>
          <p:spPr>
            <a:xfrm>
              <a:off x="2714612" y="4929198"/>
              <a:ext cx="1715306" cy="276999"/>
            </a:xfrm>
            <a:prstGeom prst="rect">
              <a:avLst/>
            </a:prstGeom>
            <a:noFill/>
          </p:spPr>
          <p:txBody>
            <a:bodyPr wrap="square" lIns="0" tIns="0" rIns="0" bIns="0" rtlCol="0">
              <a:spAutoFit/>
            </a:bodyPr>
            <a:lstStyle/>
            <a:p>
              <a:pPr algn="l"/>
              <a:r>
                <a:rPr lang="en-US" altLang="zh-CN" sz="1800" smtClean="0">
                  <a:latin typeface="Consolas" pitchFamily="49" charset="0"/>
                  <a:cs typeface="Consolas" pitchFamily="49" charset="0"/>
                </a:rPr>
                <a:t>0 0 0 0 </a:t>
              </a:r>
              <a:r>
                <a:rPr lang="en-US" altLang="zh-CN" sz="1800" smtClean="0">
                  <a:solidFill>
                    <a:srgbClr val="FF0000"/>
                  </a:solidFill>
                  <a:latin typeface="Consolas" pitchFamily="49" charset="0"/>
                  <a:cs typeface="Consolas" pitchFamily="49" charset="0"/>
                </a:rPr>
                <a:t>6</a:t>
              </a:r>
              <a:r>
                <a:rPr lang="en-US" altLang="zh-CN" sz="1800" smtClean="0">
                  <a:latin typeface="Consolas" pitchFamily="49" charset="0"/>
                  <a:cs typeface="Consolas" pitchFamily="49" charset="0"/>
                </a:rPr>
                <a:t> 0 </a:t>
              </a:r>
              <a:r>
                <a:rPr lang="en-US" altLang="zh-CN" sz="1800" dirty="0" smtClean="0">
                  <a:latin typeface="Consolas" pitchFamily="49" charset="0"/>
                  <a:cs typeface="Consolas" pitchFamily="49" charset="0"/>
                </a:rPr>
                <a:t>0</a:t>
              </a:r>
              <a:endParaRPr lang="zh-CN" altLang="en-US" sz="1800" dirty="0">
                <a:latin typeface="Consolas" pitchFamily="49" charset="0"/>
                <a:cs typeface="Consolas" pitchFamily="49" charset="0"/>
              </a:endParaRPr>
            </a:p>
          </p:txBody>
        </p:sp>
        <p:sp>
          <p:nvSpPr>
            <p:cNvPr id="56" name="TextBox 55"/>
            <p:cNvSpPr txBox="1"/>
            <p:nvPr/>
          </p:nvSpPr>
          <p:spPr>
            <a:xfrm>
              <a:off x="2714612" y="5214949"/>
              <a:ext cx="1715306" cy="276999"/>
            </a:xfrm>
            <a:prstGeom prst="rect">
              <a:avLst/>
            </a:prstGeom>
            <a:noFill/>
          </p:spPr>
          <p:txBody>
            <a:bodyPr wrap="square" lIns="0" tIns="0" rIns="0" bIns="0" rtlCol="0">
              <a:spAutoFit/>
            </a:bodyPr>
            <a:lstStyle/>
            <a:p>
              <a:pPr algn="l"/>
              <a:r>
                <a:rPr lang="en-US" altLang="zh-CN" sz="1800" smtClean="0">
                  <a:latin typeface="Consolas" pitchFamily="49" charset="0"/>
                  <a:cs typeface="Consolas" pitchFamily="49" charset="0"/>
                </a:rPr>
                <a:t>0 0 0 0 0 </a:t>
              </a:r>
              <a:r>
                <a:rPr lang="en-US" altLang="zh-CN" sz="1800" smtClean="0">
                  <a:solidFill>
                    <a:srgbClr val="FF0000"/>
                  </a:solidFill>
                  <a:latin typeface="Consolas" pitchFamily="49" charset="0"/>
                  <a:cs typeface="Consolas" pitchFamily="49" charset="0"/>
                </a:rPr>
                <a:t>7 </a:t>
              </a:r>
              <a:r>
                <a:rPr lang="en-US" altLang="zh-CN" sz="1800" dirty="0" smtClean="0">
                  <a:solidFill>
                    <a:srgbClr val="FF0000"/>
                  </a:solidFill>
                  <a:latin typeface="Consolas" pitchFamily="49" charset="0"/>
                  <a:cs typeface="Consolas" pitchFamily="49" charset="0"/>
                </a:rPr>
                <a:t>4</a:t>
              </a:r>
              <a:endParaRPr lang="zh-CN" altLang="en-US" sz="1800" dirty="0">
                <a:solidFill>
                  <a:srgbClr val="FF0000"/>
                </a:solidFill>
                <a:latin typeface="Consolas" pitchFamily="49" charset="0"/>
                <a:cs typeface="Consolas" pitchFamily="49" charset="0"/>
              </a:endParaRPr>
            </a:p>
          </p:txBody>
        </p:sp>
        <p:cxnSp>
          <p:nvCxnSpPr>
            <p:cNvPr id="57" name="直接连接符 56"/>
            <p:cNvCxnSpPr/>
            <p:nvPr/>
          </p:nvCxnSpPr>
          <p:spPr>
            <a:xfrm rot="5400000">
              <a:off x="1571604" y="4643446"/>
              <a:ext cx="1857388"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2500298" y="3714752"/>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2500298" y="5570552"/>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rot="5400000">
              <a:off x="3501224" y="4643446"/>
              <a:ext cx="1857388"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4287042" y="3714752"/>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4287042" y="5570552"/>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grpSp>
      <p:grpSp>
        <p:nvGrpSpPr>
          <p:cNvPr id="4" name="组合 64"/>
          <p:cNvGrpSpPr/>
          <p:nvPr/>
        </p:nvGrpSpPr>
        <p:grpSpPr>
          <a:xfrm>
            <a:off x="4963322" y="1214422"/>
            <a:ext cx="2929752" cy="1858182"/>
            <a:chOff x="1571604" y="3714752"/>
            <a:chExt cx="2929752" cy="1858182"/>
          </a:xfrm>
        </p:grpSpPr>
        <p:sp>
          <p:nvSpPr>
            <p:cNvPr id="66" name="TextBox 65"/>
            <p:cNvSpPr txBox="1"/>
            <p:nvPr/>
          </p:nvSpPr>
          <p:spPr>
            <a:xfrm>
              <a:off x="1571604" y="4500570"/>
              <a:ext cx="928694" cy="369332"/>
            </a:xfrm>
            <a:prstGeom prst="rect">
              <a:avLst/>
            </a:prstGeom>
            <a:noFill/>
          </p:spPr>
          <p:txBody>
            <a:bodyPr wrap="square" rtlCol="0">
              <a:spAutoFit/>
            </a:bodyPr>
            <a:lstStyle/>
            <a:p>
              <a:r>
                <a:rPr lang="en-US" altLang="zh-CN" sz="1800" i="1" smtClean="0">
                  <a:latin typeface="Consolas" pitchFamily="49" charset="0"/>
                  <a:cs typeface="Consolas" pitchFamily="49" charset="0"/>
                </a:rPr>
                <a:t>A</a:t>
              </a:r>
              <a:r>
                <a:rPr lang="en-US" altLang="zh-CN" sz="1800" baseline="-25000" smtClean="0">
                  <a:latin typeface="Consolas" pitchFamily="49" charset="0"/>
                  <a:cs typeface="Consolas" pitchFamily="49" charset="0"/>
                </a:rPr>
                <a:t>6×7</a:t>
              </a:r>
              <a:r>
                <a:rPr lang="en-US" altLang="zh-CN" sz="1800" dirty="0" smtClean="0">
                  <a:latin typeface="Consolas" pitchFamily="49" charset="0"/>
                  <a:cs typeface="Consolas" pitchFamily="49" charset="0"/>
                </a:rPr>
                <a:t>=</a:t>
              </a:r>
              <a:endParaRPr lang="zh-CN" altLang="en-US" sz="1800" dirty="0">
                <a:latin typeface="Consolas" pitchFamily="49" charset="0"/>
                <a:cs typeface="Consolas" pitchFamily="49" charset="0"/>
              </a:endParaRPr>
            </a:p>
          </p:txBody>
        </p:sp>
        <p:sp>
          <p:nvSpPr>
            <p:cNvPr id="67" name="TextBox 66"/>
            <p:cNvSpPr txBox="1"/>
            <p:nvPr/>
          </p:nvSpPr>
          <p:spPr>
            <a:xfrm>
              <a:off x="2714612" y="3786191"/>
              <a:ext cx="1786744" cy="276999"/>
            </a:xfrm>
            <a:prstGeom prst="rect">
              <a:avLst/>
            </a:prstGeom>
            <a:noFill/>
          </p:spPr>
          <p:txBody>
            <a:bodyPr wrap="square" lIns="0" tIns="0" rIns="0" bIns="0" rtlCol="0">
              <a:spAutoFit/>
            </a:bodyPr>
            <a:lstStyle/>
            <a:p>
              <a:pPr algn="l"/>
              <a:r>
                <a:rPr lang="en-US" altLang="zh-CN" sz="1800" smtClean="0">
                  <a:latin typeface="Consolas" pitchFamily="49" charset="0"/>
                  <a:cs typeface="Consolas" pitchFamily="49" charset="0"/>
                </a:rPr>
                <a:t>0 0 </a:t>
              </a:r>
              <a:r>
                <a:rPr lang="en-US" altLang="zh-CN" sz="1800" smtClean="0">
                  <a:solidFill>
                    <a:srgbClr val="FF0000"/>
                  </a:solidFill>
                  <a:latin typeface="Consolas" pitchFamily="49" charset="0"/>
                  <a:cs typeface="Consolas" pitchFamily="49" charset="0"/>
                </a:rPr>
                <a:t>1</a:t>
              </a:r>
              <a:r>
                <a:rPr lang="en-US" altLang="zh-CN" sz="1800" smtClean="0">
                  <a:latin typeface="Consolas" pitchFamily="49" charset="0"/>
                  <a:cs typeface="Consolas" pitchFamily="49" charset="0"/>
                </a:rPr>
                <a:t> 0 0 0 0</a:t>
              </a:r>
              <a:endParaRPr lang="zh-CN" altLang="en-US" sz="1800" dirty="0">
                <a:latin typeface="Consolas" pitchFamily="49" charset="0"/>
                <a:cs typeface="Consolas" pitchFamily="49" charset="0"/>
              </a:endParaRPr>
            </a:p>
          </p:txBody>
        </p:sp>
        <p:sp>
          <p:nvSpPr>
            <p:cNvPr id="68" name="TextBox 67"/>
            <p:cNvSpPr txBox="1"/>
            <p:nvPr/>
          </p:nvSpPr>
          <p:spPr>
            <a:xfrm>
              <a:off x="2714612" y="4071942"/>
              <a:ext cx="1786744" cy="276999"/>
            </a:xfrm>
            <a:prstGeom prst="rect">
              <a:avLst/>
            </a:prstGeom>
            <a:noFill/>
          </p:spPr>
          <p:txBody>
            <a:bodyPr wrap="square" lIns="0" tIns="0" rIns="0" bIns="0" rtlCol="0">
              <a:spAutoFit/>
            </a:bodyPr>
            <a:lstStyle/>
            <a:p>
              <a:pPr algn="l"/>
              <a:r>
                <a:rPr lang="en-US" altLang="zh-CN" sz="1800" smtClean="0">
                  <a:latin typeface="Consolas" pitchFamily="49" charset="0"/>
                  <a:cs typeface="Consolas" pitchFamily="49" charset="0"/>
                </a:rPr>
                <a:t>0 </a:t>
              </a:r>
              <a:r>
                <a:rPr lang="en-US" altLang="zh-CN" sz="1800" smtClean="0">
                  <a:solidFill>
                    <a:srgbClr val="FF0000"/>
                  </a:solidFill>
                  <a:latin typeface="Consolas" pitchFamily="49" charset="0"/>
                  <a:cs typeface="Consolas" pitchFamily="49" charset="0"/>
                </a:rPr>
                <a:t>2</a:t>
              </a:r>
              <a:r>
                <a:rPr lang="en-US" altLang="zh-CN" sz="1800" smtClean="0">
                  <a:latin typeface="Consolas" pitchFamily="49" charset="0"/>
                  <a:cs typeface="Consolas" pitchFamily="49" charset="0"/>
                </a:rPr>
                <a:t> 0 0 0 0 0</a:t>
              </a:r>
              <a:endParaRPr lang="zh-CN" altLang="en-US" sz="1800" dirty="0">
                <a:latin typeface="Consolas" pitchFamily="49" charset="0"/>
                <a:cs typeface="Consolas" pitchFamily="49" charset="0"/>
              </a:endParaRPr>
            </a:p>
          </p:txBody>
        </p:sp>
        <p:sp>
          <p:nvSpPr>
            <p:cNvPr id="69" name="TextBox 68"/>
            <p:cNvSpPr txBox="1"/>
            <p:nvPr/>
          </p:nvSpPr>
          <p:spPr>
            <a:xfrm>
              <a:off x="2714612" y="4357694"/>
              <a:ext cx="1786744" cy="276999"/>
            </a:xfrm>
            <a:prstGeom prst="rect">
              <a:avLst/>
            </a:prstGeom>
            <a:noFill/>
          </p:spPr>
          <p:txBody>
            <a:bodyPr wrap="square" lIns="0" tIns="0" rIns="0" bIns="0" rtlCol="0">
              <a:spAutoFit/>
            </a:bodyPr>
            <a:lstStyle/>
            <a:p>
              <a:pPr algn="l"/>
              <a:r>
                <a:rPr lang="en-US" altLang="zh-CN" sz="1800" smtClean="0">
                  <a:solidFill>
                    <a:srgbClr val="FF0000"/>
                  </a:solidFill>
                  <a:latin typeface="Consolas" pitchFamily="49" charset="0"/>
                  <a:cs typeface="Consolas" pitchFamily="49" charset="0"/>
                </a:rPr>
                <a:t>3</a:t>
              </a:r>
              <a:r>
                <a:rPr lang="en-US" altLang="zh-CN" sz="1800" smtClean="0">
                  <a:latin typeface="Consolas" pitchFamily="49" charset="0"/>
                  <a:cs typeface="Consolas" pitchFamily="49" charset="0"/>
                </a:rPr>
                <a:t> 0 0 0 0 0 0</a:t>
              </a:r>
              <a:endParaRPr lang="zh-CN" altLang="en-US" sz="1800" dirty="0">
                <a:latin typeface="Consolas" pitchFamily="49" charset="0"/>
                <a:cs typeface="Consolas" pitchFamily="49" charset="0"/>
              </a:endParaRPr>
            </a:p>
          </p:txBody>
        </p:sp>
        <p:sp>
          <p:nvSpPr>
            <p:cNvPr id="70" name="TextBox 69"/>
            <p:cNvSpPr txBox="1"/>
            <p:nvPr/>
          </p:nvSpPr>
          <p:spPr>
            <a:xfrm>
              <a:off x="2714612" y="4643445"/>
              <a:ext cx="1715306" cy="276999"/>
            </a:xfrm>
            <a:prstGeom prst="rect">
              <a:avLst/>
            </a:prstGeom>
            <a:noFill/>
          </p:spPr>
          <p:txBody>
            <a:bodyPr wrap="square" lIns="0" tIns="0" rIns="0" bIns="0" rtlCol="0">
              <a:spAutoFit/>
            </a:bodyPr>
            <a:lstStyle/>
            <a:p>
              <a:pPr algn="l"/>
              <a:r>
                <a:rPr lang="en-US" altLang="zh-CN" sz="1800" smtClean="0">
                  <a:latin typeface="Consolas" pitchFamily="49" charset="0"/>
                  <a:cs typeface="Consolas" pitchFamily="49" charset="0"/>
                </a:rPr>
                <a:t>0 0 0 </a:t>
              </a:r>
              <a:r>
                <a:rPr lang="en-US" altLang="zh-CN" sz="1800" smtClean="0">
                  <a:solidFill>
                    <a:srgbClr val="FF0000"/>
                  </a:solidFill>
                  <a:latin typeface="Consolas" pitchFamily="49" charset="0"/>
                  <a:cs typeface="Consolas" pitchFamily="49" charset="0"/>
                </a:rPr>
                <a:t>5</a:t>
              </a:r>
              <a:r>
                <a:rPr lang="en-US" altLang="zh-CN" sz="1800" smtClean="0">
                  <a:latin typeface="Consolas" pitchFamily="49" charset="0"/>
                  <a:cs typeface="Consolas" pitchFamily="49" charset="0"/>
                </a:rPr>
                <a:t> 0 0 </a:t>
              </a:r>
              <a:r>
                <a:rPr lang="en-US" altLang="zh-CN" sz="1800" dirty="0" smtClean="0">
                  <a:latin typeface="Consolas" pitchFamily="49" charset="0"/>
                  <a:cs typeface="Consolas" pitchFamily="49" charset="0"/>
                </a:rPr>
                <a:t>0</a:t>
              </a:r>
              <a:endParaRPr lang="zh-CN" altLang="en-US" sz="1800" dirty="0">
                <a:latin typeface="Consolas" pitchFamily="49" charset="0"/>
                <a:cs typeface="Consolas" pitchFamily="49" charset="0"/>
              </a:endParaRPr>
            </a:p>
          </p:txBody>
        </p:sp>
        <p:sp>
          <p:nvSpPr>
            <p:cNvPr id="71" name="TextBox 70"/>
            <p:cNvSpPr txBox="1"/>
            <p:nvPr/>
          </p:nvSpPr>
          <p:spPr>
            <a:xfrm>
              <a:off x="2714612" y="4929198"/>
              <a:ext cx="1715306" cy="276999"/>
            </a:xfrm>
            <a:prstGeom prst="rect">
              <a:avLst/>
            </a:prstGeom>
            <a:noFill/>
          </p:spPr>
          <p:txBody>
            <a:bodyPr wrap="square" lIns="0" tIns="0" rIns="0" bIns="0" rtlCol="0">
              <a:spAutoFit/>
            </a:bodyPr>
            <a:lstStyle/>
            <a:p>
              <a:pPr algn="l"/>
              <a:r>
                <a:rPr lang="en-US" altLang="zh-CN" sz="1800" smtClean="0">
                  <a:latin typeface="Consolas" pitchFamily="49" charset="0"/>
                  <a:cs typeface="Consolas" pitchFamily="49" charset="0"/>
                </a:rPr>
                <a:t>0 0 0 0 </a:t>
              </a:r>
              <a:r>
                <a:rPr lang="en-US" altLang="zh-CN" sz="1800" smtClean="0">
                  <a:solidFill>
                    <a:srgbClr val="FF0000"/>
                  </a:solidFill>
                  <a:latin typeface="Consolas" pitchFamily="49" charset="0"/>
                  <a:cs typeface="Consolas" pitchFamily="49" charset="0"/>
                </a:rPr>
                <a:t>6</a:t>
              </a:r>
              <a:r>
                <a:rPr lang="en-US" altLang="zh-CN" sz="1800" smtClean="0">
                  <a:latin typeface="Consolas" pitchFamily="49" charset="0"/>
                  <a:cs typeface="Consolas" pitchFamily="49" charset="0"/>
                </a:rPr>
                <a:t> 0 </a:t>
              </a:r>
              <a:r>
                <a:rPr lang="en-US" altLang="zh-CN" sz="1800" dirty="0" smtClean="0">
                  <a:latin typeface="Consolas" pitchFamily="49" charset="0"/>
                  <a:cs typeface="Consolas" pitchFamily="49" charset="0"/>
                </a:rPr>
                <a:t>0</a:t>
              </a:r>
              <a:endParaRPr lang="zh-CN" altLang="en-US" sz="1800" dirty="0">
                <a:latin typeface="Consolas" pitchFamily="49" charset="0"/>
                <a:cs typeface="Consolas" pitchFamily="49" charset="0"/>
              </a:endParaRPr>
            </a:p>
          </p:txBody>
        </p:sp>
        <p:sp>
          <p:nvSpPr>
            <p:cNvPr id="72" name="TextBox 71"/>
            <p:cNvSpPr txBox="1"/>
            <p:nvPr/>
          </p:nvSpPr>
          <p:spPr>
            <a:xfrm>
              <a:off x="2714612" y="5214949"/>
              <a:ext cx="1715306" cy="276999"/>
            </a:xfrm>
            <a:prstGeom prst="rect">
              <a:avLst/>
            </a:prstGeom>
            <a:noFill/>
          </p:spPr>
          <p:txBody>
            <a:bodyPr wrap="square" lIns="0" tIns="0" rIns="0" bIns="0" rtlCol="0">
              <a:spAutoFit/>
            </a:bodyPr>
            <a:lstStyle/>
            <a:p>
              <a:pPr algn="l"/>
              <a:r>
                <a:rPr lang="en-US" altLang="zh-CN" sz="1800" smtClean="0">
                  <a:latin typeface="Consolas" pitchFamily="49" charset="0"/>
                  <a:cs typeface="Consolas" pitchFamily="49" charset="0"/>
                </a:rPr>
                <a:t>0 0 0 0 0 </a:t>
              </a:r>
              <a:r>
                <a:rPr lang="en-US" altLang="zh-CN" sz="1800" smtClean="0">
                  <a:solidFill>
                    <a:srgbClr val="FF0000"/>
                  </a:solidFill>
                  <a:latin typeface="Consolas" pitchFamily="49" charset="0"/>
                  <a:cs typeface="Consolas" pitchFamily="49" charset="0"/>
                </a:rPr>
                <a:t>7 </a:t>
              </a:r>
              <a:r>
                <a:rPr lang="en-US" altLang="zh-CN" sz="1800" dirty="0" smtClean="0">
                  <a:solidFill>
                    <a:srgbClr val="FF0000"/>
                  </a:solidFill>
                  <a:latin typeface="Consolas" pitchFamily="49" charset="0"/>
                  <a:cs typeface="Consolas" pitchFamily="49" charset="0"/>
                </a:rPr>
                <a:t>4</a:t>
              </a:r>
              <a:endParaRPr lang="zh-CN" altLang="en-US" sz="1800" dirty="0">
                <a:solidFill>
                  <a:srgbClr val="FF0000"/>
                </a:solidFill>
                <a:latin typeface="Consolas" pitchFamily="49" charset="0"/>
                <a:cs typeface="Consolas" pitchFamily="49" charset="0"/>
              </a:endParaRPr>
            </a:p>
          </p:txBody>
        </p:sp>
        <p:cxnSp>
          <p:nvCxnSpPr>
            <p:cNvPr id="73" name="直接连接符 72"/>
            <p:cNvCxnSpPr/>
            <p:nvPr/>
          </p:nvCxnSpPr>
          <p:spPr>
            <a:xfrm rot="5400000">
              <a:off x="1571604" y="4643446"/>
              <a:ext cx="1857388"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2500298" y="3714752"/>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2500298" y="5570552"/>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rot="5400000">
              <a:off x="3501224" y="4643446"/>
              <a:ext cx="1857388"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4287042" y="3714752"/>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4287042" y="5570552"/>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grpSp>
      <p:grpSp>
        <p:nvGrpSpPr>
          <p:cNvPr id="5" name="组合 62"/>
          <p:cNvGrpSpPr/>
          <p:nvPr/>
        </p:nvGrpSpPr>
        <p:grpSpPr>
          <a:xfrm>
            <a:off x="3320248" y="2714620"/>
            <a:ext cx="4429156" cy="274638"/>
            <a:chOff x="3643306" y="2714620"/>
            <a:chExt cx="4429156" cy="274638"/>
          </a:xfrm>
        </p:grpSpPr>
        <p:cxnSp>
          <p:nvCxnSpPr>
            <p:cNvPr id="13" name="直接箭头连接符 12"/>
            <p:cNvCxnSpPr>
              <a:stCxn id="11" idx="3"/>
              <a:endCxn id="38959" idx="1"/>
            </p:cNvCxnSpPr>
            <p:nvPr/>
          </p:nvCxnSpPr>
          <p:spPr>
            <a:xfrm>
              <a:off x="3860793" y="2851939"/>
              <a:ext cx="3994182" cy="158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 name="Text Box 47"/>
            <p:cNvSpPr txBox="1">
              <a:spLocks noChangeArrowheads="1"/>
            </p:cNvSpPr>
            <p:nvPr/>
          </p:nvSpPr>
          <p:spPr bwMode="auto">
            <a:xfrm>
              <a:off x="3643306" y="2714620"/>
              <a:ext cx="217487" cy="274638"/>
            </a:xfrm>
            <a:prstGeom prst="rect">
              <a:avLst/>
            </a:prstGeom>
            <a:solidFill>
              <a:srgbClr val="92D050"/>
            </a:solidFill>
            <a:ln w="9525">
              <a:solidFill>
                <a:srgbClr val="9900FF"/>
              </a:solidFill>
              <a:miter lim="800000"/>
              <a:headEnd/>
              <a:tailEnd/>
            </a:ln>
            <a:effectLst/>
          </p:spPr>
          <p:txBody>
            <a:bodyPr lIns="0" tIns="0" rIns="0" bIns="0">
              <a:spAutoFit/>
            </a:bodyPr>
            <a:lstStyle/>
            <a:p>
              <a:pPr>
                <a:spcBef>
                  <a:spcPct val="50000"/>
                </a:spcBef>
              </a:pPr>
              <a:r>
                <a:rPr lang="en-US" altLang="zh-CN" sz="1800" dirty="0">
                  <a:solidFill>
                    <a:srgbClr val="FF0000"/>
                  </a:solidFill>
                  <a:latin typeface="Verdana" pitchFamily="34" charset="0"/>
                  <a:ea typeface="宋体" pitchFamily="2" charset="-122"/>
                </a:rPr>
                <a:t>4</a:t>
              </a:r>
            </a:p>
          </p:txBody>
        </p:sp>
        <p:sp>
          <p:nvSpPr>
            <p:cNvPr id="38959" name="Text Box 47"/>
            <p:cNvSpPr txBox="1">
              <a:spLocks noChangeArrowheads="1"/>
            </p:cNvSpPr>
            <p:nvPr/>
          </p:nvSpPr>
          <p:spPr bwMode="auto">
            <a:xfrm>
              <a:off x="7854975" y="2714620"/>
              <a:ext cx="217487" cy="274638"/>
            </a:xfrm>
            <a:prstGeom prst="rect">
              <a:avLst/>
            </a:prstGeom>
            <a:solidFill>
              <a:srgbClr val="92D050"/>
            </a:solidFill>
            <a:ln w="9525">
              <a:solidFill>
                <a:srgbClr val="9900FF"/>
              </a:solidFill>
              <a:miter lim="800000"/>
              <a:headEnd/>
              <a:tailEnd/>
            </a:ln>
            <a:effectLst/>
          </p:spPr>
          <p:txBody>
            <a:bodyPr lIns="0" tIns="0" rIns="0" bIns="0">
              <a:spAutoFit/>
            </a:bodyPr>
            <a:lstStyle/>
            <a:p>
              <a:pPr>
                <a:spcBef>
                  <a:spcPct val="50000"/>
                </a:spcBef>
              </a:pPr>
              <a:r>
                <a:rPr lang="en-US" altLang="zh-CN" sz="1800" dirty="0">
                  <a:solidFill>
                    <a:srgbClr val="FF0000"/>
                  </a:solidFill>
                  <a:latin typeface="Verdana" pitchFamily="34" charset="0"/>
                  <a:ea typeface="宋体" pitchFamily="2" charset="-122"/>
                </a:rPr>
                <a:t>8</a:t>
              </a:r>
            </a:p>
          </p:txBody>
        </p:sp>
      </p:grpSp>
      <p:sp>
        <p:nvSpPr>
          <p:cNvPr id="45" name="灯片编号占位符 44"/>
          <p:cNvSpPr>
            <a:spLocks noGrp="1"/>
          </p:cNvSpPr>
          <p:nvPr>
            <p:ph type="sldNum" sz="quarter" idx="12"/>
          </p:nvPr>
        </p:nvSpPr>
        <p:spPr/>
        <p:txBody>
          <a:bodyPr/>
          <a:lstStyle/>
          <a:p>
            <a:fld id="{0B959BAE-FEC3-4F92-8031-993DEB8AE092}" type="slidenum">
              <a:rPr lang="en-US" altLang="zh-CN" smtClean="0"/>
              <a:pPr/>
              <a:t>35</a:t>
            </a:fld>
            <a:r>
              <a:rPr lang="en-US" altLang="zh-CN" smtClean="0"/>
              <a:t>/82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469" name="Group 5"/>
          <p:cNvGraphicFramePr>
            <a:graphicFrameLocks noGrp="1"/>
          </p:cNvGraphicFramePr>
          <p:nvPr/>
        </p:nvGraphicFramePr>
        <p:xfrm>
          <a:off x="2313011" y="3000372"/>
          <a:ext cx="1512887" cy="2926080"/>
        </p:xfrm>
        <a:graphic>
          <a:graphicData uri="http://schemas.openxmlformats.org/drawingml/2006/table">
            <a:tbl>
              <a:tblPr/>
              <a:tblGrid>
                <a:gridCol w="504825"/>
                <a:gridCol w="503237"/>
                <a:gridCol w="504825"/>
              </a:tblGrid>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1" u="none" strike="noStrike" cap="none" normalizeH="0" baseline="0" dirty="0" err="1" smtClean="0">
                          <a:ln>
                            <a:noFill/>
                          </a:ln>
                          <a:solidFill>
                            <a:srgbClr val="FF0000"/>
                          </a:solidFill>
                          <a:effectLst/>
                          <a:latin typeface="Consolas" pitchFamily="49" charset="0"/>
                          <a:ea typeface="宋体" pitchFamily="2" charset="-122"/>
                          <a:cs typeface="Consolas" pitchFamily="49" charset="0"/>
                        </a:rPr>
                        <a:t>i</a:t>
                      </a:r>
                      <a:endParaRPr kumimoji="0" lang="en-US" altLang="zh-CN" sz="1800" b="1" i="1" u="none" strike="noStrike" cap="none" normalizeH="0" baseline="0" dirty="0" smtClean="0">
                        <a:ln>
                          <a:noFill/>
                        </a:ln>
                        <a:solidFill>
                          <a:srgbClr val="FF0000"/>
                        </a:solidFill>
                        <a:effectLst/>
                        <a:latin typeface="Consolas" pitchFamily="49" charset="0"/>
                        <a:ea typeface="宋体" pitchFamily="2" charset="-122"/>
                        <a:cs typeface="Consolas" pitchFamily="49"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tx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1" u="none" strike="noStrike" cap="none" normalizeH="0" baseline="0" dirty="0" smtClean="0">
                          <a:ln>
                            <a:noFill/>
                          </a:ln>
                          <a:solidFill>
                            <a:srgbClr val="FF0000"/>
                          </a:solidFill>
                          <a:effectLst/>
                          <a:latin typeface="Consolas" pitchFamily="49" charset="0"/>
                          <a:ea typeface="宋体" pitchFamily="2" charset="-122"/>
                          <a:cs typeface="Consolas" pitchFamily="49" charset="0"/>
                        </a:rPr>
                        <a:t>j</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tx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1" u="none" strike="noStrike" cap="none" normalizeH="0" baseline="0" dirty="0" err="1" smtClean="0">
                          <a:ln>
                            <a:noFill/>
                          </a:ln>
                          <a:solidFill>
                            <a:srgbClr val="FF0000"/>
                          </a:solidFill>
                          <a:effectLst/>
                          <a:latin typeface="Consolas" pitchFamily="49" charset="0"/>
                          <a:ea typeface="宋体" pitchFamily="2" charset="-122"/>
                          <a:cs typeface="Consolas" pitchFamily="49" charset="0"/>
                        </a:rPr>
                        <a:t>a</a:t>
                      </a:r>
                      <a:r>
                        <a:rPr kumimoji="0" lang="en-US" altLang="zh-CN" sz="1800" b="1" i="1" u="none" strike="noStrike" cap="none" normalizeH="0" baseline="-25000" dirty="0" err="1" smtClean="0">
                          <a:ln>
                            <a:noFill/>
                          </a:ln>
                          <a:solidFill>
                            <a:srgbClr val="FF0000"/>
                          </a:solidFill>
                          <a:effectLst/>
                          <a:latin typeface="Consolas" pitchFamily="49" charset="0"/>
                          <a:ea typeface="宋体" pitchFamily="2" charset="-122"/>
                          <a:cs typeface="Consolas" pitchFamily="49" charset="0"/>
                        </a:rPr>
                        <a:t>ij</a:t>
                      </a:r>
                      <a:endParaRPr kumimoji="0" lang="en-US" altLang="zh-CN" sz="1800" b="1" i="1" u="none" strike="noStrike" cap="none" normalizeH="0" baseline="-25000" dirty="0" smtClean="0">
                        <a:ln>
                          <a:noFill/>
                        </a:ln>
                        <a:solidFill>
                          <a:srgbClr val="FF0000"/>
                        </a:solidFill>
                        <a:effectLst/>
                        <a:latin typeface="Consolas" pitchFamily="49" charset="0"/>
                        <a:ea typeface="宋体" pitchFamily="2" charset="-122"/>
                        <a:cs typeface="Consolas" pitchFamily="49"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tx2">
                        <a:lumMod val="40000"/>
                        <a:lumOff val="60000"/>
                      </a:schemeClr>
                    </a:solid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5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6</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62509" name="AutoShape 45"/>
          <p:cNvSpPr>
            <a:spLocks noChangeArrowheads="1"/>
          </p:cNvSpPr>
          <p:nvPr/>
        </p:nvSpPr>
        <p:spPr bwMode="auto">
          <a:xfrm>
            <a:off x="4603504" y="1500174"/>
            <a:ext cx="540000" cy="215900"/>
          </a:xfrm>
          <a:prstGeom prst="rightArrow">
            <a:avLst>
              <a:gd name="adj1" fmla="val 50000"/>
              <a:gd name="adj2" fmla="val 83272"/>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endParaRPr lang="zh-CN" altLang="en-US"/>
          </a:p>
        </p:txBody>
      </p:sp>
      <p:graphicFrame>
        <p:nvGraphicFramePr>
          <p:cNvPr id="62563" name="Group 99"/>
          <p:cNvGraphicFramePr>
            <a:graphicFrameLocks noGrp="1"/>
          </p:cNvGraphicFramePr>
          <p:nvPr/>
        </p:nvGraphicFramePr>
        <p:xfrm>
          <a:off x="6345261" y="2786058"/>
          <a:ext cx="1512887" cy="3291840"/>
        </p:xfrm>
        <a:graphic>
          <a:graphicData uri="http://schemas.openxmlformats.org/drawingml/2006/table">
            <a:tbl>
              <a:tblPr/>
              <a:tblGrid>
                <a:gridCol w="504825"/>
                <a:gridCol w="503237"/>
                <a:gridCol w="504825"/>
              </a:tblGrid>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1" u="none" strike="noStrike" cap="none" normalizeH="0" baseline="0" dirty="0" err="1" smtClean="0">
                          <a:ln>
                            <a:noFill/>
                          </a:ln>
                          <a:solidFill>
                            <a:srgbClr val="FF0000"/>
                          </a:solidFill>
                          <a:effectLst/>
                          <a:latin typeface="Consolas" pitchFamily="49" charset="0"/>
                          <a:ea typeface="宋体" pitchFamily="2" charset="-122"/>
                          <a:cs typeface="Consolas" pitchFamily="49" charset="0"/>
                        </a:rPr>
                        <a:t>i</a:t>
                      </a:r>
                      <a:endParaRPr kumimoji="0" lang="en-US" altLang="zh-CN" sz="1800" b="1" i="1" u="none" strike="noStrike" cap="none" normalizeH="0" baseline="0" dirty="0" smtClean="0">
                        <a:ln>
                          <a:noFill/>
                        </a:ln>
                        <a:solidFill>
                          <a:srgbClr val="FF0000"/>
                        </a:solidFill>
                        <a:effectLst/>
                        <a:latin typeface="Consolas" pitchFamily="49" charset="0"/>
                        <a:ea typeface="宋体" pitchFamily="2" charset="-122"/>
                        <a:cs typeface="Consolas" pitchFamily="49"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tx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1" u="none" strike="noStrike" cap="none" normalizeH="0" baseline="0" dirty="0" smtClean="0">
                          <a:ln>
                            <a:noFill/>
                          </a:ln>
                          <a:solidFill>
                            <a:srgbClr val="FF0000"/>
                          </a:solidFill>
                          <a:effectLst/>
                          <a:latin typeface="Consolas" pitchFamily="49" charset="0"/>
                          <a:ea typeface="宋体" pitchFamily="2" charset="-122"/>
                          <a:cs typeface="Consolas" pitchFamily="49" charset="0"/>
                        </a:rPr>
                        <a:t>j</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tx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1" u="none" strike="noStrike" cap="none" normalizeH="0" baseline="0" dirty="0" err="1" smtClean="0">
                          <a:ln>
                            <a:noFill/>
                          </a:ln>
                          <a:solidFill>
                            <a:srgbClr val="FF0000"/>
                          </a:solidFill>
                          <a:effectLst/>
                          <a:latin typeface="Consolas" pitchFamily="49" charset="0"/>
                          <a:ea typeface="宋体" pitchFamily="2" charset="-122"/>
                          <a:cs typeface="Consolas" pitchFamily="49" charset="0"/>
                        </a:rPr>
                        <a:t>a</a:t>
                      </a:r>
                      <a:r>
                        <a:rPr kumimoji="0" lang="en-US" altLang="zh-CN" sz="1800" b="1" i="1" u="none" strike="noStrike" cap="none" normalizeH="0" baseline="-25000" dirty="0" err="1" smtClean="0">
                          <a:ln>
                            <a:noFill/>
                          </a:ln>
                          <a:solidFill>
                            <a:srgbClr val="FF0000"/>
                          </a:solidFill>
                          <a:effectLst/>
                          <a:latin typeface="Consolas" pitchFamily="49" charset="0"/>
                          <a:ea typeface="宋体" pitchFamily="2" charset="-122"/>
                          <a:cs typeface="Consolas" pitchFamily="49" charset="0"/>
                        </a:rPr>
                        <a:t>ij</a:t>
                      </a:r>
                      <a:endParaRPr kumimoji="0" lang="en-US" altLang="zh-CN" sz="1800" b="1" i="1" u="none" strike="noStrike" cap="none" normalizeH="0" baseline="-25000" dirty="0" smtClean="0">
                        <a:ln>
                          <a:noFill/>
                        </a:ln>
                        <a:solidFill>
                          <a:srgbClr val="FF0000"/>
                        </a:solidFill>
                        <a:effectLst/>
                        <a:latin typeface="Consolas" pitchFamily="49" charset="0"/>
                        <a:ea typeface="宋体" pitchFamily="2" charset="-122"/>
                        <a:cs typeface="Consolas" pitchFamily="49"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tx2">
                        <a:lumMod val="40000"/>
                        <a:lumOff val="60000"/>
                      </a:schemeClr>
                    </a:solid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5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0000"/>
                          </a:solidFill>
                          <a:effectLst/>
                          <a:latin typeface="Consolas" pitchFamily="49" charset="0"/>
                          <a:ea typeface="宋体" pitchFamily="2" charset="-122"/>
                          <a:cs typeface="Consolas" pitchFamily="49" charset="0"/>
                        </a:rPr>
                        <a:t>8</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6</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8</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62548" name="AutoShape 84"/>
          <p:cNvSpPr>
            <a:spLocks noChangeArrowheads="1"/>
          </p:cNvSpPr>
          <p:nvPr/>
        </p:nvSpPr>
        <p:spPr bwMode="auto">
          <a:xfrm>
            <a:off x="4546623" y="4511672"/>
            <a:ext cx="719138" cy="215900"/>
          </a:xfrm>
          <a:prstGeom prst="rightArrow">
            <a:avLst>
              <a:gd name="adj1" fmla="val 50000"/>
              <a:gd name="adj2" fmla="val 83272"/>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sp>
        <p:nvSpPr>
          <p:cNvPr id="62549" name="Text Box 85"/>
          <p:cNvSpPr txBox="1">
            <a:spLocks noChangeArrowheads="1"/>
          </p:cNvSpPr>
          <p:nvPr/>
        </p:nvSpPr>
        <p:spPr bwMode="auto">
          <a:xfrm>
            <a:off x="357158" y="915980"/>
            <a:ext cx="461665" cy="1441450"/>
          </a:xfrm>
          <a:prstGeom prst="rect">
            <a:avLst/>
          </a:prstGeom>
          <a:noFill/>
          <a:ln w="9525">
            <a:noFill/>
            <a:miter lim="800000"/>
            <a:headEnd/>
            <a:tailEnd/>
          </a:ln>
          <a:effectLst/>
        </p:spPr>
        <p:txBody>
          <a:bodyPr vert="eaVert">
            <a:spAutoFit/>
          </a:bodyPr>
          <a:lstStyle/>
          <a:p>
            <a:pPr algn="l">
              <a:spcBef>
                <a:spcPct val="50000"/>
              </a:spcBef>
            </a:pPr>
            <a:r>
              <a:rPr lang="zh-CN" altLang="en-US" sz="1800" dirty="0">
                <a:solidFill>
                  <a:srgbClr val="FF00FF"/>
                </a:solidFill>
                <a:latin typeface="华文中宋" pitchFamily="2" charset="-122"/>
                <a:ea typeface="华文中宋" pitchFamily="2" charset="-122"/>
                <a:cs typeface="Times New Roman" pitchFamily="18" charset="0"/>
              </a:rPr>
              <a:t>增加元素</a:t>
            </a:r>
          </a:p>
        </p:txBody>
      </p:sp>
      <p:sp>
        <p:nvSpPr>
          <p:cNvPr id="62564" name="Text Box 100"/>
          <p:cNvSpPr txBox="1">
            <a:spLocks noChangeArrowheads="1"/>
          </p:cNvSpPr>
          <p:nvPr/>
        </p:nvSpPr>
        <p:spPr bwMode="auto">
          <a:xfrm>
            <a:off x="395288" y="188913"/>
            <a:ext cx="8353425" cy="369332"/>
          </a:xfrm>
          <a:prstGeom prst="rect">
            <a:avLst/>
          </a:prstGeom>
          <a:noFill/>
          <a:ln w="9525">
            <a:noFill/>
            <a:miter lim="800000"/>
            <a:headEnd/>
            <a:tailEnd/>
          </a:ln>
          <a:effectLst/>
        </p:spPr>
        <p:txBody>
          <a:bodyPr>
            <a:spAutoFit/>
          </a:bodyPr>
          <a:lstStyle/>
          <a:p>
            <a:pPr algn="just">
              <a:spcBef>
                <a:spcPct val="50000"/>
              </a:spcBef>
            </a:pPr>
            <a:r>
              <a:rPr kumimoji="1" lang="en-US" altLang="zh-CN" sz="1800" smtClean="0">
                <a:latin typeface="Consolas" pitchFamily="49" charset="0"/>
                <a:ea typeface="楷体" pitchFamily="49" charset="-122"/>
                <a:cs typeface="Consolas" pitchFamily="49" charset="0"/>
              </a:rPr>
              <a:t>② </a:t>
            </a:r>
            <a:r>
              <a:rPr kumimoji="1" lang="zh-CN" altLang="en-US" sz="1800" smtClean="0">
                <a:latin typeface="Consolas" pitchFamily="49" charset="0"/>
                <a:ea typeface="楷体" pitchFamily="49" charset="-122"/>
                <a:cs typeface="Consolas" pitchFamily="49" charset="0"/>
              </a:rPr>
              <a:t>将</a:t>
            </a:r>
            <a:r>
              <a:rPr kumimoji="1" lang="zh-CN" altLang="en-US" sz="1800" dirty="0">
                <a:latin typeface="Consolas" pitchFamily="49" charset="0"/>
                <a:ea typeface="楷体" pitchFamily="49" charset="-122"/>
                <a:cs typeface="Consolas" pitchFamily="49" charset="0"/>
              </a:rPr>
              <a:t>一个</a:t>
            </a:r>
            <a:r>
              <a:rPr kumimoji="1" lang="en-US" altLang="zh-CN" sz="1800" dirty="0">
                <a:latin typeface="Consolas" pitchFamily="49" charset="0"/>
                <a:ea typeface="楷体" pitchFamily="49" charset="-122"/>
                <a:cs typeface="Consolas" pitchFamily="49" charset="0"/>
              </a:rPr>
              <a:t>0</a:t>
            </a:r>
            <a:r>
              <a:rPr kumimoji="1" lang="zh-CN" altLang="en-US" sz="1800" dirty="0">
                <a:latin typeface="Consolas" pitchFamily="49" charset="0"/>
                <a:ea typeface="楷体" pitchFamily="49" charset="-122"/>
                <a:cs typeface="Consolas" pitchFamily="49" charset="0"/>
              </a:rPr>
              <a:t>元素修改为非</a:t>
            </a:r>
            <a:r>
              <a:rPr kumimoji="1" lang="en-US" altLang="zh-CN" sz="1800" dirty="0">
                <a:latin typeface="Consolas" pitchFamily="49" charset="0"/>
                <a:ea typeface="楷体" pitchFamily="49" charset="-122"/>
                <a:cs typeface="Consolas" pitchFamily="49" charset="0"/>
              </a:rPr>
              <a:t>0</a:t>
            </a:r>
            <a:r>
              <a:rPr kumimoji="1" lang="zh-CN" altLang="en-US" sz="1800" dirty="0">
                <a:latin typeface="Consolas" pitchFamily="49" charset="0"/>
                <a:ea typeface="楷体" pitchFamily="49" charset="-122"/>
                <a:cs typeface="Consolas" pitchFamily="49" charset="0"/>
              </a:rPr>
              <a:t>值</a:t>
            </a:r>
            <a:r>
              <a:rPr kumimoji="1" lang="zh-CN" altLang="en-US" sz="1800" dirty="0" smtClean="0">
                <a:latin typeface="Consolas" pitchFamily="49" charset="0"/>
                <a:ea typeface="楷体" pitchFamily="49" charset="-122"/>
                <a:cs typeface="Consolas" pitchFamily="49" charset="0"/>
              </a:rPr>
              <a:t>。如</a:t>
            </a:r>
            <a:r>
              <a:rPr kumimoji="1" lang="en-US" altLang="zh-CN" sz="1800" i="1" dirty="0" smtClean="0">
                <a:solidFill>
                  <a:srgbClr val="FF0000"/>
                </a:solidFill>
                <a:latin typeface="Consolas" pitchFamily="49" charset="0"/>
                <a:ea typeface="楷体" pitchFamily="49" charset="-122"/>
                <a:cs typeface="Consolas" pitchFamily="49" charset="0"/>
              </a:rPr>
              <a:t>A</a:t>
            </a:r>
            <a:r>
              <a:rPr kumimoji="1" lang="en-US" altLang="zh-CN" sz="1800" dirty="0" smtClean="0">
                <a:solidFill>
                  <a:srgbClr val="FF0000"/>
                </a:solidFill>
                <a:latin typeface="Consolas" pitchFamily="49" charset="0"/>
                <a:ea typeface="楷体" pitchFamily="49" charset="-122"/>
                <a:cs typeface="Consolas" pitchFamily="49" charset="0"/>
              </a:rPr>
              <a:t>[3</a:t>
            </a:r>
            <a:r>
              <a:rPr kumimoji="1" lang="en-US" altLang="zh-CN" sz="1800" dirty="0">
                <a:solidFill>
                  <a:srgbClr val="FF0000"/>
                </a:solidFill>
                <a:latin typeface="Consolas" pitchFamily="49" charset="0"/>
                <a:ea typeface="楷体" pitchFamily="49" charset="-122"/>
                <a:cs typeface="Consolas" pitchFamily="49" charset="0"/>
              </a:rPr>
              <a:t>][5]=8</a:t>
            </a:r>
            <a:endParaRPr lang="en-US" altLang="zh-CN" sz="1800" dirty="0">
              <a:solidFill>
                <a:srgbClr val="FF0000"/>
              </a:solidFill>
              <a:latin typeface="Consolas" pitchFamily="49" charset="0"/>
              <a:ea typeface="楷体" pitchFamily="49" charset="-122"/>
              <a:cs typeface="Consolas" pitchFamily="49" charset="0"/>
            </a:endParaRPr>
          </a:p>
        </p:txBody>
      </p:sp>
      <p:graphicFrame>
        <p:nvGraphicFramePr>
          <p:cNvPr id="19" name="表格 18"/>
          <p:cNvGraphicFramePr>
            <a:graphicFrameLocks noGrp="1"/>
          </p:cNvGraphicFramePr>
          <p:nvPr/>
        </p:nvGraphicFramePr>
        <p:xfrm>
          <a:off x="6391308" y="4605346"/>
          <a:ext cx="1428759" cy="370840"/>
        </p:xfrm>
        <a:graphic>
          <a:graphicData uri="http://schemas.openxmlformats.org/drawingml/2006/table">
            <a:tbl>
              <a:tblPr firstRow="1" bandRow="1">
                <a:tableStyleId>{5C22544A-7EE6-4342-B048-85BDC9FD1C3A}</a:tableStyleId>
              </a:tblPr>
              <a:tblGrid>
                <a:gridCol w="476253"/>
                <a:gridCol w="476253"/>
                <a:gridCol w="476253"/>
              </a:tblGrid>
              <a:tr h="370840">
                <a:tc>
                  <a:txBody>
                    <a:bodyPr/>
                    <a:lstStyle/>
                    <a:p>
                      <a:pPr algn="ctr"/>
                      <a:r>
                        <a:rPr lang="en-US" altLang="zh-CN" dirty="0" smtClean="0">
                          <a:solidFill>
                            <a:srgbClr val="FF0000"/>
                          </a:solidFill>
                        </a:rPr>
                        <a:t>3</a:t>
                      </a:r>
                      <a:endParaRPr lang="zh-CN" altLang="en-US" dirty="0">
                        <a:solidFill>
                          <a:srgbClr val="FF0000"/>
                        </a:solidFill>
                      </a:endParaRPr>
                    </a:p>
                  </a:txBody>
                  <a:tcPr/>
                </a:tc>
                <a:tc>
                  <a:txBody>
                    <a:bodyPr/>
                    <a:lstStyle/>
                    <a:p>
                      <a:pPr algn="ctr"/>
                      <a:r>
                        <a:rPr lang="en-US" altLang="zh-CN" dirty="0" smtClean="0">
                          <a:solidFill>
                            <a:srgbClr val="FF0000"/>
                          </a:solidFill>
                        </a:rPr>
                        <a:t>5</a:t>
                      </a:r>
                      <a:endParaRPr lang="zh-CN" altLang="en-US" dirty="0">
                        <a:solidFill>
                          <a:srgbClr val="FF0000"/>
                        </a:solidFill>
                      </a:endParaRPr>
                    </a:p>
                  </a:txBody>
                  <a:tcPr/>
                </a:tc>
                <a:tc>
                  <a:txBody>
                    <a:bodyPr/>
                    <a:lstStyle/>
                    <a:p>
                      <a:pPr algn="ctr"/>
                      <a:r>
                        <a:rPr lang="en-US" altLang="zh-CN" dirty="0" smtClean="0">
                          <a:solidFill>
                            <a:srgbClr val="FF0000"/>
                          </a:solidFill>
                        </a:rPr>
                        <a:t>8</a:t>
                      </a:r>
                      <a:endParaRPr lang="zh-CN" altLang="en-US" dirty="0">
                        <a:solidFill>
                          <a:srgbClr val="FF0000"/>
                        </a:solidFill>
                      </a:endParaRPr>
                    </a:p>
                  </a:txBody>
                  <a:tcPr/>
                </a:tc>
              </a:tr>
            </a:tbl>
          </a:graphicData>
        </a:graphic>
      </p:graphicFrame>
      <p:grpSp>
        <p:nvGrpSpPr>
          <p:cNvPr id="2" name="组合 14"/>
          <p:cNvGrpSpPr/>
          <p:nvPr/>
        </p:nvGrpSpPr>
        <p:grpSpPr>
          <a:xfrm>
            <a:off x="1069950" y="785000"/>
            <a:ext cx="3001984" cy="1858182"/>
            <a:chOff x="1571604" y="3714752"/>
            <a:chExt cx="3001984" cy="1858182"/>
          </a:xfrm>
        </p:grpSpPr>
        <p:sp>
          <p:nvSpPr>
            <p:cNvPr id="16" name="TextBox 15"/>
            <p:cNvSpPr txBox="1"/>
            <p:nvPr/>
          </p:nvSpPr>
          <p:spPr>
            <a:xfrm>
              <a:off x="1571604" y="4500570"/>
              <a:ext cx="928694" cy="369332"/>
            </a:xfrm>
            <a:prstGeom prst="rect">
              <a:avLst/>
            </a:prstGeom>
            <a:noFill/>
          </p:spPr>
          <p:txBody>
            <a:bodyPr wrap="square" rtlCol="0">
              <a:spAutoFit/>
            </a:bodyPr>
            <a:lstStyle/>
            <a:p>
              <a:r>
                <a:rPr lang="en-US" altLang="zh-CN" sz="1800" i="1" smtClean="0">
                  <a:latin typeface="Consolas" pitchFamily="49" charset="0"/>
                  <a:cs typeface="Consolas" pitchFamily="49" charset="0"/>
                </a:rPr>
                <a:t>A</a:t>
              </a:r>
              <a:r>
                <a:rPr lang="en-US" altLang="zh-CN" sz="1800" baseline="-25000" smtClean="0">
                  <a:latin typeface="Consolas" pitchFamily="49" charset="0"/>
                  <a:cs typeface="Consolas" pitchFamily="49" charset="0"/>
                </a:rPr>
                <a:t>6×7</a:t>
              </a:r>
              <a:r>
                <a:rPr lang="en-US" altLang="zh-CN" sz="1800" dirty="0" smtClean="0">
                  <a:latin typeface="Consolas" pitchFamily="49" charset="0"/>
                  <a:cs typeface="Consolas" pitchFamily="49" charset="0"/>
                </a:rPr>
                <a:t>=</a:t>
              </a:r>
              <a:endParaRPr lang="zh-CN" altLang="en-US" sz="1800" dirty="0">
                <a:latin typeface="Consolas" pitchFamily="49" charset="0"/>
                <a:cs typeface="Consolas" pitchFamily="49" charset="0"/>
              </a:endParaRPr>
            </a:p>
          </p:txBody>
        </p:sp>
        <p:sp>
          <p:nvSpPr>
            <p:cNvPr id="17" name="TextBox 16"/>
            <p:cNvSpPr txBox="1"/>
            <p:nvPr/>
          </p:nvSpPr>
          <p:spPr>
            <a:xfrm>
              <a:off x="2714612" y="3786191"/>
              <a:ext cx="1786744" cy="276999"/>
            </a:xfrm>
            <a:prstGeom prst="rect">
              <a:avLst/>
            </a:prstGeom>
            <a:noFill/>
          </p:spPr>
          <p:txBody>
            <a:bodyPr wrap="square" lIns="0" tIns="0" rIns="0" bIns="0" rtlCol="0">
              <a:spAutoFit/>
            </a:bodyPr>
            <a:lstStyle/>
            <a:p>
              <a:pPr algn="l"/>
              <a:r>
                <a:rPr lang="en-US" altLang="zh-CN" sz="1800" smtClean="0">
                  <a:latin typeface="Consolas" pitchFamily="49" charset="0"/>
                  <a:cs typeface="Consolas" pitchFamily="49" charset="0"/>
                </a:rPr>
                <a:t>0 0 </a:t>
              </a:r>
              <a:r>
                <a:rPr lang="en-US" altLang="zh-CN" sz="1800" smtClean="0">
                  <a:solidFill>
                    <a:srgbClr val="FF0000"/>
                  </a:solidFill>
                  <a:latin typeface="Consolas" pitchFamily="49" charset="0"/>
                  <a:cs typeface="Consolas" pitchFamily="49" charset="0"/>
                </a:rPr>
                <a:t>1</a:t>
              </a:r>
              <a:r>
                <a:rPr lang="en-US" altLang="zh-CN" sz="1800" smtClean="0">
                  <a:latin typeface="Consolas" pitchFamily="49" charset="0"/>
                  <a:cs typeface="Consolas" pitchFamily="49" charset="0"/>
                </a:rPr>
                <a:t> 0 0 0 0</a:t>
              </a:r>
              <a:endParaRPr lang="zh-CN" altLang="en-US" sz="1800" dirty="0">
                <a:latin typeface="Consolas" pitchFamily="49" charset="0"/>
                <a:cs typeface="Consolas" pitchFamily="49" charset="0"/>
              </a:endParaRPr>
            </a:p>
          </p:txBody>
        </p:sp>
        <p:sp>
          <p:nvSpPr>
            <p:cNvPr id="18" name="TextBox 17"/>
            <p:cNvSpPr txBox="1"/>
            <p:nvPr/>
          </p:nvSpPr>
          <p:spPr>
            <a:xfrm>
              <a:off x="2714612" y="4071942"/>
              <a:ext cx="1715306" cy="276999"/>
            </a:xfrm>
            <a:prstGeom prst="rect">
              <a:avLst/>
            </a:prstGeom>
            <a:noFill/>
          </p:spPr>
          <p:txBody>
            <a:bodyPr wrap="square" lIns="0" tIns="0" rIns="0" bIns="0" rtlCol="0">
              <a:spAutoFit/>
            </a:bodyPr>
            <a:lstStyle/>
            <a:p>
              <a:pPr algn="l"/>
              <a:r>
                <a:rPr lang="en-US" altLang="zh-CN" sz="1800" smtClean="0">
                  <a:latin typeface="Consolas" pitchFamily="49" charset="0"/>
                  <a:cs typeface="Consolas" pitchFamily="49" charset="0"/>
                </a:rPr>
                <a:t>0 </a:t>
              </a:r>
              <a:r>
                <a:rPr lang="en-US" altLang="zh-CN" sz="1800" smtClean="0">
                  <a:solidFill>
                    <a:srgbClr val="FF0000"/>
                  </a:solidFill>
                  <a:latin typeface="Consolas" pitchFamily="49" charset="0"/>
                  <a:cs typeface="Consolas" pitchFamily="49" charset="0"/>
                </a:rPr>
                <a:t>2</a:t>
              </a:r>
              <a:r>
                <a:rPr lang="en-US" altLang="zh-CN" sz="1800" smtClean="0">
                  <a:latin typeface="Consolas" pitchFamily="49" charset="0"/>
                  <a:cs typeface="Consolas" pitchFamily="49" charset="0"/>
                </a:rPr>
                <a:t> 0 0 0 0 0</a:t>
              </a:r>
              <a:endParaRPr lang="zh-CN" altLang="en-US" sz="1800" dirty="0">
                <a:latin typeface="Consolas" pitchFamily="49" charset="0"/>
                <a:cs typeface="Consolas" pitchFamily="49" charset="0"/>
              </a:endParaRPr>
            </a:p>
          </p:txBody>
        </p:sp>
        <p:sp>
          <p:nvSpPr>
            <p:cNvPr id="20" name="TextBox 19"/>
            <p:cNvSpPr txBox="1"/>
            <p:nvPr/>
          </p:nvSpPr>
          <p:spPr>
            <a:xfrm>
              <a:off x="2714612" y="4357694"/>
              <a:ext cx="1786744" cy="276999"/>
            </a:xfrm>
            <a:prstGeom prst="rect">
              <a:avLst/>
            </a:prstGeom>
            <a:noFill/>
          </p:spPr>
          <p:txBody>
            <a:bodyPr wrap="square" lIns="0" tIns="0" rIns="0" bIns="0" rtlCol="0">
              <a:spAutoFit/>
            </a:bodyPr>
            <a:lstStyle/>
            <a:p>
              <a:pPr algn="l"/>
              <a:r>
                <a:rPr lang="en-US" altLang="zh-CN" sz="1800" smtClean="0">
                  <a:solidFill>
                    <a:srgbClr val="FF0000"/>
                  </a:solidFill>
                  <a:latin typeface="Consolas" pitchFamily="49" charset="0"/>
                  <a:cs typeface="Consolas" pitchFamily="49" charset="0"/>
                </a:rPr>
                <a:t>3</a:t>
              </a:r>
              <a:r>
                <a:rPr lang="en-US" altLang="zh-CN" sz="1800" smtClean="0">
                  <a:latin typeface="Consolas" pitchFamily="49" charset="0"/>
                  <a:cs typeface="Consolas" pitchFamily="49" charset="0"/>
                </a:rPr>
                <a:t> 0 0 0 0 0 </a:t>
              </a:r>
              <a:r>
                <a:rPr lang="en-US" altLang="zh-CN" sz="1800" dirty="0" smtClean="0">
                  <a:latin typeface="Consolas" pitchFamily="49" charset="0"/>
                  <a:cs typeface="Consolas" pitchFamily="49" charset="0"/>
                </a:rPr>
                <a:t>0</a:t>
              </a:r>
              <a:endParaRPr lang="zh-CN" altLang="en-US" sz="1800" dirty="0">
                <a:latin typeface="Consolas" pitchFamily="49" charset="0"/>
                <a:cs typeface="Consolas" pitchFamily="49" charset="0"/>
              </a:endParaRPr>
            </a:p>
          </p:txBody>
        </p:sp>
        <p:sp>
          <p:nvSpPr>
            <p:cNvPr id="21" name="TextBox 20"/>
            <p:cNvSpPr txBox="1"/>
            <p:nvPr/>
          </p:nvSpPr>
          <p:spPr>
            <a:xfrm>
              <a:off x="2714612" y="4643445"/>
              <a:ext cx="1715306" cy="276999"/>
            </a:xfrm>
            <a:prstGeom prst="rect">
              <a:avLst/>
            </a:prstGeom>
            <a:noFill/>
          </p:spPr>
          <p:txBody>
            <a:bodyPr wrap="square" lIns="0" tIns="0" rIns="0" bIns="0" rtlCol="0">
              <a:spAutoFit/>
            </a:bodyPr>
            <a:lstStyle/>
            <a:p>
              <a:pPr algn="l"/>
              <a:r>
                <a:rPr lang="en-US" altLang="zh-CN" sz="1800" smtClean="0">
                  <a:latin typeface="Consolas" pitchFamily="49" charset="0"/>
                  <a:cs typeface="Consolas" pitchFamily="49" charset="0"/>
                </a:rPr>
                <a:t>0 0 0 </a:t>
              </a:r>
              <a:r>
                <a:rPr lang="en-US" altLang="zh-CN" sz="1800" smtClean="0">
                  <a:solidFill>
                    <a:srgbClr val="FF0000"/>
                  </a:solidFill>
                  <a:latin typeface="Consolas" pitchFamily="49" charset="0"/>
                  <a:cs typeface="Consolas" pitchFamily="49" charset="0"/>
                </a:rPr>
                <a:t>5</a:t>
              </a:r>
              <a:r>
                <a:rPr lang="en-US" altLang="zh-CN" sz="1800" smtClean="0">
                  <a:latin typeface="Consolas" pitchFamily="49" charset="0"/>
                  <a:cs typeface="Consolas" pitchFamily="49" charset="0"/>
                </a:rPr>
                <a:t> 0 0 0</a:t>
              </a:r>
              <a:endParaRPr lang="zh-CN" altLang="en-US" sz="1800" dirty="0">
                <a:latin typeface="Consolas" pitchFamily="49" charset="0"/>
                <a:cs typeface="Consolas" pitchFamily="49" charset="0"/>
              </a:endParaRPr>
            </a:p>
          </p:txBody>
        </p:sp>
        <p:sp>
          <p:nvSpPr>
            <p:cNvPr id="22" name="TextBox 21"/>
            <p:cNvSpPr txBox="1"/>
            <p:nvPr/>
          </p:nvSpPr>
          <p:spPr>
            <a:xfrm>
              <a:off x="2714612" y="4929198"/>
              <a:ext cx="1786744" cy="276999"/>
            </a:xfrm>
            <a:prstGeom prst="rect">
              <a:avLst/>
            </a:prstGeom>
            <a:noFill/>
          </p:spPr>
          <p:txBody>
            <a:bodyPr wrap="square" lIns="0" tIns="0" rIns="0" bIns="0" rtlCol="0">
              <a:spAutoFit/>
            </a:bodyPr>
            <a:lstStyle/>
            <a:p>
              <a:pPr algn="l"/>
              <a:r>
                <a:rPr lang="en-US" altLang="zh-CN" sz="1800" smtClean="0">
                  <a:latin typeface="Consolas" pitchFamily="49" charset="0"/>
                  <a:cs typeface="Consolas" pitchFamily="49" charset="0"/>
                </a:rPr>
                <a:t>0 0 0 0 </a:t>
              </a:r>
              <a:r>
                <a:rPr lang="en-US" altLang="zh-CN" sz="1800" smtClean="0">
                  <a:solidFill>
                    <a:srgbClr val="FF0000"/>
                  </a:solidFill>
                  <a:latin typeface="Consolas" pitchFamily="49" charset="0"/>
                  <a:cs typeface="Consolas" pitchFamily="49" charset="0"/>
                </a:rPr>
                <a:t>6</a:t>
              </a:r>
              <a:r>
                <a:rPr lang="en-US" altLang="zh-CN" sz="1800" smtClean="0">
                  <a:latin typeface="Consolas" pitchFamily="49" charset="0"/>
                  <a:cs typeface="Consolas" pitchFamily="49" charset="0"/>
                </a:rPr>
                <a:t> 0 0</a:t>
              </a:r>
              <a:endParaRPr lang="zh-CN" altLang="en-US" sz="1800" dirty="0">
                <a:latin typeface="Consolas" pitchFamily="49" charset="0"/>
                <a:cs typeface="Consolas" pitchFamily="49" charset="0"/>
              </a:endParaRPr>
            </a:p>
          </p:txBody>
        </p:sp>
        <p:sp>
          <p:nvSpPr>
            <p:cNvPr id="23" name="TextBox 22"/>
            <p:cNvSpPr txBox="1"/>
            <p:nvPr/>
          </p:nvSpPr>
          <p:spPr>
            <a:xfrm>
              <a:off x="2714612" y="5214949"/>
              <a:ext cx="1715306" cy="276999"/>
            </a:xfrm>
            <a:prstGeom prst="rect">
              <a:avLst/>
            </a:prstGeom>
            <a:noFill/>
          </p:spPr>
          <p:txBody>
            <a:bodyPr wrap="square" lIns="0" tIns="0" rIns="0" bIns="0" rtlCol="0">
              <a:spAutoFit/>
            </a:bodyPr>
            <a:lstStyle/>
            <a:p>
              <a:pPr algn="l"/>
              <a:r>
                <a:rPr lang="en-US" altLang="zh-CN" sz="1800" smtClean="0">
                  <a:latin typeface="Consolas" pitchFamily="49" charset="0"/>
                  <a:cs typeface="Consolas" pitchFamily="49" charset="0"/>
                </a:rPr>
                <a:t>0 0 0 0 0 </a:t>
              </a:r>
              <a:r>
                <a:rPr lang="en-US" altLang="zh-CN" sz="1800" smtClean="0">
                  <a:solidFill>
                    <a:srgbClr val="FF0000"/>
                  </a:solidFill>
                  <a:latin typeface="Consolas" pitchFamily="49" charset="0"/>
                  <a:cs typeface="Consolas" pitchFamily="49" charset="0"/>
                </a:rPr>
                <a:t>7 4</a:t>
              </a:r>
              <a:endParaRPr lang="zh-CN" altLang="en-US" sz="1800" dirty="0">
                <a:solidFill>
                  <a:srgbClr val="FF0000"/>
                </a:solidFill>
                <a:latin typeface="Consolas" pitchFamily="49" charset="0"/>
                <a:cs typeface="Consolas" pitchFamily="49" charset="0"/>
              </a:endParaRPr>
            </a:p>
          </p:txBody>
        </p:sp>
        <p:cxnSp>
          <p:nvCxnSpPr>
            <p:cNvPr id="24" name="直接连接符 23"/>
            <p:cNvCxnSpPr/>
            <p:nvPr/>
          </p:nvCxnSpPr>
          <p:spPr>
            <a:xfrm rot="5400000">
              <a:off x="1571604" y="4643446"/>
              <a:ext cx="1857388"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2500298" y="3714752"/>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2500298" y="5570552"/>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rot="5400000">
              <a:off x="3644100" y="4643446"/>
              <a:ext cx="1857388"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4429918" y="3714752"/>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4429918" y="5570552"/>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grpSp>
      <p:grpSp>
        <p:nvGrpSpPr>
          <p:cNvPr id="3" name="组合 29"/>
          <p:cNvGrpSpPr/>
          <p:nvPr/>
        </p:nvGrpSpPr>
        <p:grpSpPr>
          <a:xfrm>
            <a:off x="5357818" y="732612"/>
            <a:ext cx="3286148" cy="1858182"/>
            <a:chOff x="1571604" y="3714752"/>
            <a:chExt cx="3286148" cy="1858182"/>
          </a:xfrm>
        </p:grpSpPr>
        <p:sp>
          <p:nvSpPr>
            <p:cNvPr id="31" name="TextBox 30"/>
            <p:cNvSpPr txBox="1"/>
            <p:nvPr/>
          </p:nvSpPr>
          <p:spPr>
            <a:xfrm>
              <a:off x="1571604" y="4500570"/>
              <a:ext cx="928694" cy="369332"/>
            </a:xfrm>
            <a:prstGeom prst="rect">
              <a:avLst/>
            </a:prstGeom>
            <a:noFill/>
          </p:spPr>
          <p:txBody>
            <a:bodyPr wrap="square" rtlCol="0">
              <a:spAutoFit/>
            </a:bodyPr>
            <a:lstStyle/>
            <a:p>
              <a:r>
                <a:rPr lang="en-US" altLang="zh-CN" sz="1800" i="1" smtClean="0">
                  <a:latin typeface="Consolas" pitchFamily="49" charset="0"/>
                  <a:cs typeface="Consolas" pitchFamily="49" charset="0"/>
                </a:rPr>
                <a:t>A</a:t>
              </a:r>
              <a:r>
                <a:rPr lang="en-US" altLang="zh-CN" sz="1800" baseline="-25000" smtClean="0">
                  <a:latin typeface="Consolas" pitchFamily="49" charset="0"/>
                  <a:cs typeface="Consolas" pitchFamily="49" charset="0"/>
                </a:rPr>
                <a:t>6×7</a:t>
              </a:r>
              <a:r>
                <a:rPr lang="en-US" altLang="zh-CN" sz="1800" dirty="0" smtClean="0">
                  <a:latin typeface="Consolas" pitchFamily="49" charset="0"/>
                  <a:cs typeface="Consolas" pitchFamily="49" charset="0"/>
                </a:rPr>
                <a:t>=</a:t>
              </a:r>
              <a:endParaRPr lang="zh-CN" altLang="en-US" sz="1800" dirty="0">
                <a:latin typeface="Consolas" pitchFamily="49" charset="0"/>
                <a:cs typeface="Consolas" pitchFamily="49" charset="0"/>
              </a:endParaRPr>
            </a:p>
          </p:txBody>
        </p:sp>
        <p:sp>
          <p:nvSpPr>
            <p:cNvPr id="32" name="TextBox 31"/>
            <p:cNvSpPr txBox="1"/>
            <p:nvPr/>
          </p:nvSpPr>
          <p:spPr>
            <a:xfrm>
              <a:off x="2714612" y="3786191"/>
              <a:ext cx="1785950" cy="276999"/>
            </a:xfrm>
            <a:prstGeom prst="rect">
              <a:avLst/>
            </a:prstGeom>
            <a:noFill/>
          </p:spPr>
          <p:txBody>
            <a:bodyPr wrap="square" lIns="0" tIns="0" rIns="0" bIns="0" rtlCol="0">
              <a:spAutoFit/>
            </a:bodyPr>
            <a:lstStyle/>
            <a:p>
              <a:pPr algn="l"/>
              <a:r>
                <a:rPr lang="en-US" altLang="zh-CN" sz="1800" smtClean="0">
                  <a:latin typeface="Consolas" pitchFamily="49" charset="0"/>
                  <a:cs typeface="Consolas" pitchFamily="49" charset="0"/>
                </a:rPr>
                <a:t>0 0 </a:t>
              </a:r>
              <a:r>
                <a:rPr lang="en-US" altLang="zh-CN" sz="1800" smtClean="0">
                  <a:solidFill>
                    <a:srgbClr val="FF0000"/>
                  </a:solidFill>
                  <a:latin typeface="Consolas" pitchFamily="49" charset="0"/>
                  <a:cs typeface="Consolas" pitchFamily="49" charset="0"/>
                </a:rPr>
                <a:t>1</a:t>
              </a:r>
              <a:r>
                <a:rPr lang="en-US" altLang="zh-CN" sz="1800" smtClean="0">
                  <a:latin typeface="Consolas" pitchFamily="49" charset="0"/>
                  <a:cs typeface="Consolas" pitchFamily="49" charset="0"/>
                </a:rPr>
                <a:t> 0 0 0 0</a:t>
              </a:r>
              <a:endParaRPr lang="zh-CN" altLang="en-US" sz="1800" dirty="0">
                <a:latin typeface="Consolas" pitchFamily="49" charset="0"/>
                <a:cs typeface="Consolas" pitchFamily="49" charset="0"/>
              </a:endParaRPr>
            </a:p>
          </p:txBody>
        </p:sp>
        <p:sp>
          <p:nvSpPr>
            <p:cNvPr id="33" name="TextBox 32"/>
            <p:cNvSpPr txBox="1"/>
            <p:nvPr/>
          </p:nvSpPr>
          <p:spPr>
            <a:xfrm>
              <a:off x="2714612" y="4071942"/>
              <a:ext cx="1785950" cy="276999"/>
            </a:xfrm>
            <a:prstGeom prst="rect">
              <a:avLst/>
            </a:prstGeom>
            <a:noFill/>
          </p:spPr>
          <p:txBody>
            <a:bodyPr wrap="square" lIns="0" tIns="0" rIns="0" bIns="0" rtlCol="0">
              <a:spAutoFit/>
            </a:bodyPr>
            <a:lstStyle/>
            <a:p>
              <a:pPr algn="l"/>
              <a:r>
                <a:rPr lang="en-US" altLang="zh-CN" sz="1800" smtClean="0">
                  <a:latin typeface="Consolas" pitchFamily="49" charset="0"/>
                  <a:cs typeface="Consolas" pitchFamily="49" charset="0"/>
                </a:rPr>
                <a:t>0 </a:t>
              </a:r>
              <a:r>
                <a:rPr lang="en-US" altLang="zh-CN" sz="1800" smtClean="0">
                  <a:solidFill>
                    <a:srgbClr val="FF0000"/>
                  </a:solidFill>
                  <a:latin typeface="Consolas" pitchFamily="49" charset="0"/>
                  <a:cs typeface="Consolas" pitchFamily="49" charset="0"/>
                </a:rPr>
                <a:t>2</a:t>
              </a:r>
              <a:r>
                <a:rPr lang="en-US" altLang="zh-CN" sz="1800" smtClean="0">
                  <a:latin typeface="Consolas" pitchFamily="49" charset="0"/>
                  <a:cs typeface="Consolas" pitchFamily="49" charset="0"/>
                </a:rPr>
                <a:t> 0 0 0 0 0</a:t>
              </a:r>
              <a:endParaRPr lang="zh-CN" altLang="en-US" sz="1800" dirty="0">
                <a:latin typeface="Consolas" pitchFamily="49" charset="0"/>
                <a:cs typeface="Consolas" pitchFamily="49" charset="0"/>
              </a:endParaRPr>
            </a:p>
          </p:txBody>
        </p:sp>
        <p:sp>
          <p:nvSpPr>
            <p:cNvPr id="34" name="TextBox 33"/>
            <p:cNvSpPr txBox="1"/>
            <p:nvPr/>
          </p:nvSpPr>
          <p:spPr>
            <a:xfrm>
              <a:off x="2714612" y="4357694"/>
              <a:ext cx="1785950" cy="276999"/>
            </a:xfrm>
            <a:prstGeom prst="rect">
              <a:avLst/>
            </a:prstGeom>
            <a:noFill/>
          </p:spPr>
          <p:txBody>
            <a:bodyPr wrap="square" lIns="0" tIns="0" rIns="0" bIns="0" rtlCol="0">
              <a:spAutoFit/>
            </a:bodyPr>
            <a:lstStyle/>
            <a:p>
              <a:pPr algn="l"/>
              <a:r>
                <a:rPr lang="en-US" altLang="zh-CN" sz="1800" smtClean="0">
                  <a:solidFill>
                    <a:srgbClr val="FF0000"/>
                  </a:solidFill>
                  <a:latin typeface="Consolas" pitchFamily="49" charset="0"/>
                  <a:cs typeface="Consolas" pitchFamily="49" charset="0"/>
                </a:rPr>
                <a:t>3</a:t>
              </a:r>
              <a:r>
                <a:rPr lang="en-US" altLang="zh-CN" sz="1800" smtClean="0">
                  <a:latin typeface="Consolas" pitchFamily="49" charset="0"/>
                  <a:cs typeface="Consolas" pitchFamily="49" charset="0"/>
                </a:rPr>
                <a:t> 0 0 0 0 0 0</a:t>
              </a:r>
              <a:endParaRPr lang="zh-CN" altLang="en-US" sz="1800" dirty="0">
                <a:latin typeface="Consolas" pitchFamily="49" charset="0"/>
                <a:cs typeface="Consolas" pitchFamily="49" charset="0"/>
              </a:endParaRPr>
            </a:p>
          </p:txBody>
        </p:sp>
        <p:sp>
          <p:nvSpPr>
            <p:cNvPr id="35" name="TextBox 34"/>
            <p:cNvSpPr txBox="1"/>
            <p:nvPr/>
          </p:nvSpPr>
          <p:spPr>
            <a:xfrm>
              <a:off x="2714612" y="4643445"/>
              <a:ext cx="2143140" cy="276999"/>
            </a:xfrm>
            <a:prstGeom prst="rect">
              <a:avLst/>
            </a:prstGeom>
            <a:noFill/>
          </p:spPr>
          <p:txBody>
            <a:bodyPr wrap="square" lIns="0" tIns="0" rIns="0" bIns="0" rtlCol="0">
              <a:spAutoFit/>
            </a:bodyPr>
            <a:lstStyle/>
            <a:p>
              <a:pPr algn="l"/>
              <a:r>
                <a:rPr lang="en-US" altLang="zh-CN" sz="1800" smtClean="0">
                  <a:latin typeface="Consolas" pitchFamily="49" charset="0"/>
                  <a:cs typeface="Consolas" pitchFamily="49" charset="0"/>
                </a:rPr>
                <a:t>0 0 0 </a:t>
              </a:r>
              <a:r>
                <a:rPr lang="en-US" altLang="zh-CN" sz="1800" smtClean="0">
                  <a:solidFill>
                    <a:srgbClr val="FF0000"/>
                  </a:solidFill>
                  <a:latin typeface="Consolas" pitchFamily="49" charset="0"/>
                  <a:cs typeface="Consolas" pitchFamily="49" charset="0"/>
                </a:rPr>
                <a:t>5</a:t>
              </a:r>
              <a:r>
                <a:rPr lang="en-US" altLang="zh-CN" sz="1800" smtClean="0">
                  <a:latin typeface="Consolas" pitchFamily="49" charset="0"/>
                  <a:cs typeface="Consolas" pitchFamily="49" charset="0"/>
                </a:rPr>
                <a:t> 0 </a:t>
              </a:r>
              <a:r>
                <a:rPr lang="en-US" altLang="zh-CN" sz="1800" smtClean="0">
                  <a:solidFill>
                    <a:srgbClr val="FF0000"/>
                  </a:solidFill>
                  <a:latin typeface="Consolas" pitchFamily="49" charset="0"/>
                  <a:cs typeface="Consolas" pitchFamily="49" charset="0"/>
                </a:rPr>
                <a:t>8</a:t>
              </a:r>
              <a:r>
                <a:rPr lang="en-US" altLang="zh-CN" sz="1800" smtClean="0">
                  <a:latin typeface="Consolas" pitchFamily="49" charset="0"/>
                  <a:cs typeface="Consolas" pitchFamily="49" charset="0"/>
                </a:rPr>
                <a:t> 0</a:t>
              </a:r>
              <a:endParaRPr lang="zh-CN" altLang="en-US" sz="1800" dirty="0">
                <a:latin typeface="Consolas" pitchFamily="49" charset="0"/>
                <a:cs typeface="Consolas" pitchFamily="49" charset="0"/>
              </a:endParaRPr>
            </a:p>
          </p:txBody>
        </p:sp>
        <p:sp>
          <p:nvSpPr>
            <p:cNvPr id="36" name="TextBox 35"/>
            <p:cNvSpPr txBox="1"/>
            <p:nvPr/>
          </p:nvSpPr>
          <p:spPr>
            <a:xfrm>
              <a:off x="2714612" y="4929198"/>
              <a:ext cx="1785950" cy="276999"/>
            </a:xfrm>
            <a:prstGeom prst="rect">
              <a:avLst/>
            </a:prstGeom>
            <a:noFill/>
          </p:spPr>
          <p:txBody>
            <a:bodyPr wrap="square" lIns="0" tIns="0" rIns="0" bIns="0" rtlCol="0">
              <a:spAutoFit/>
            </a:bodyPr>
            <a:lstStyle/>
            <a:p>
              <a:pPr algn="l"/>
              <a:r>
                <a:rPr lang="en-US" altLang="zh-CN" sz="1800" smtClean="0">
                  <a:latin typeface="Consolas" pitchFamily="49" charset="0"/>
                  <a:cs typeface="Consolas" pitchFamily="49" charset="0"/>
                </a:rPr>
                <a:t>0 0 0 0 </a:t>
              </a:r>
              <a:r>
                <a:rPr lang="en-US" altLang="zh-CN" sz="1800" smtClean="0">
                  <a:solidFill>
                    <a:srgbClr val="FF0000"/>
                  </a:solidFill>
                  <a:latin typeface="Consolas" pitchFamily="49" charset="0"/>
                  <a:cs typeface="Consolas" pitchFamily="49" charset="0"/>
                </a:rPr>
                <a:t>6</a:t>
              </a:r>
              <a:r>
                <a:rPr lang="en-US" altLang="zh-CN" sz="1800" smtClean="0">
                  <a:latin typeface="Consolas" pitchFamily="49" charset="0"/>
                  <a:cs typeface="Consolas" pitchFamily="49" charset="0"/>
                </a:rPr>
                <a:t> 0 </a:t>
              </a:r>
              <a:r>
                <a:rPr lang="en-US" altLang="zh-CN" sz="1800" dirty="0" smtClean="0">
                  <a:latin typeface="Consolas" pitchFamily="49" charset="0"/>
                  <a:cs typeface="Consolas" pitchFamily="49" charset="0"/>
                </a:rPr>
                <a:t>0</a:t>
              </a:r>
              <a:endParaRPr lang="zh-CN" altLang="en-US" sz="1800" dirty="0">
                <a:latin typeface="Consolas" pitchFamily="49" charset="0"/>
                <a:cs typeface="Consolas" pitchFamily="49" charset="0"/>
              </a:endParaRPr>
            </a:p>
          </p:txBody>
        </p:sp>
        <p:sp>
          <p:nvSpPr>
            <p:cNvPr id="37" name="TextBox 36"/>
            <p:cNvSpPr txBox="1"/>
            <p:nvPr/>
          </p:nvSpPr>
          <p:spPr>
            <a:xfrm>
              <a:off x="2714612" y="5214949"/>
              <a:ext cx="1785950" cy="276999"/>
            </a:xfrm>
            <a:prstGeom prst="rect">
              <a:avLst/>
            </a:prstGeom>
            <a:noFill/>
          </p:spPr>
          <p:txBody>
            <a:bodyPr wrap="square" lIns="0" tIns="0" rIns="0" bIns="0" rtlCol="0">
              <a:spAutoFit/>
            </a:bodyPr>
            <a:lstStyle/>
            <a:p>
              <a:pPr algn="l"/>
              <a:r>
                <a:rPr lang="en-US" altLang="zh-CN" sz="1800" smtClean="0">
                  <a:latin typeface="Consolas" pitchFamily="49" charset="0"/>
                  <a:cs typeface="Consolas" pitchFamily="49" charset="0"/>
                </a:rPr>
                <a:t>0 0 0 0 0 </a:t>
              </a:r>
              <a:r>
                <a:rPr lang="en-US" altLang="zh-CN" sz="1800" smtClean="0">
                  <a:solidFill>
                    <a:srgbClr val="FF0000"/>
                  </a:solidFill>
                  <a:latin typeface="Consolas" pitchFamily="49" charset="0"/>
                  <a:cs typeface="Consolas" pitchFamily="49" charset="0"/>
                </a:rPr>
                <a:t>7 4</a:t>
              </a:r>
              <a:endParaRPr lang="zh-CN" altLang="en-US" sz="1800" dirty="0">
                <a:solidFill>
                  <a:srgbClr val="FF0000"/>
                </a:solidFill>
                <a:latin typeface="Consolas" pitchFamily="49" charset="0"/>
                <a:cs typeface="Consolas" pitchFamily="49" charset="0"/>
              </a:endParaRPr>
            </a:p>
          </p:txBody>
        </p:sp>
        <p:cxnSp>
          <p:nvCxnSpPr>
            <p:cNvPr id="38" name="直接连接符 37"/>
            <p:cNvCxnSpPr/>
            <p:nvPr/>
          </p:nvCxnSpPr>
          <p:spPr>
            <a:xfrm rot="5400000">
              <a:off x="1571604" y="4643446"/>
              <a:ext cx="1857388"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2500298" y="3714752"/>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2500298" y="5570552"/>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rot="5400000">
              <a:off x="3571868" y="4643446"/>
              <a:ext cx="1857388"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4357686" y="3714752"/>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4357686" y="5570552"/>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grpSp>
      <p:grpSp>
        <p:nvGrpSpPr>
          <p:cNvPr id="4" name="组合 43"/>
          <p:cNvGrpSpPr/>
          <p:nvPr/>
        </p:nvGrpSpPr>
        <p:grpSpPr>
          <a:xfrm>
            <a:off x="3463937" y="1701788"/>
            <a:ext cx="4465649" cy="279389"/>
            <a:chOff x="3463937" y="1701788"/>
            <a:chExt cx="4465649" cy="279389"/>
          </a:xfrm>
        </p:grpSpPr>
        <p:cxnSp>
          <p:nvCxnSpPr>
            <p:cNvPr id="13" name="直接箭头连接符 12"/>
            <p:cNvCxnSpPr>
              <a:stCxn id="11" idx="3"/>
              <a:endCxn id="62508" idx="1"/>
            </p:cNvCxnSpPr>
            <p:nvPr/>
          </p:nvCxnSpPr>
          <p:spPr>
            <a:xfrm flipV="1">
              <a:off x="3681424" y="1839107"/>
              <a:ext cx="4030675" cy="4751"/>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 name="Text Box 44"/>
            <p:cNvSpPr txBox="1">
              <a:spLocks noChangeArrowheads="1"/>
            </p:cNvSpPr>
            <p:nvPr/>
          </p:nvSpPr>
          <p:spPr bwMode="auto">
            <a:xfrm>
              <a:off x="3463937" y="1706539"/>
              <a:ext cx="217487" cy="274638"/>
            </a:xfrm>
            <a:prstGeom prst="rect">
              <a:avLst/>
            </a:prstGeom>
            <a:solidFill>
              <a:srgbClr val="92D050"/>
            </a:solidFill>
            <a:ln w="9525">
              <a:solidFill>
                <a:srgbClr val="9900FF"/>
              </a:solidFill>
              <a:miter lim="800000"/>
              <a:headEnd/>
              <a:tailEnd/>
            </a:ln>
            <a:effectLst/>
          </p:spPr>
          <p:txBody>
            <a:bodyPr lIns="0" tIns="0" rIns="0" bIns="0">
              <a:spAutoFit/>
            </a:bodyPr>
            <a:lstStyle/>
            <a:p>
              <a:pPr>
                <a:spcBef>
                  <a:spcPct val="50000"/>
                </a:spcBef>
              </a:pPr>
              <a:r>
                <a:rPr lang="en-US" altLang="zh-CN" sz="1800" dirty="0">
                  <a:solidFill>
                    <a:srgbClr val="FF0000"/>
                  </a:solidFill>
                  <a:latin typeface="Verdana" pitchFamily="34" charset="0"/>
                  <a:ea typeface="宋体" pitchFamily="2" charset="-122"/>
                </a:rPr>
                <a:t>0</a:t>
              </a:r>
            </a:p>
          </p:txBody>
        </p:sp>
        <p:sp>
          <p:nvSpPr>
            <p:cNvPr id="62508" name="Text Box 44"/>
            <p:cNvSpPr txBox="1">
              <a:spLocks noChangeArrowheads="1"/>
            </p:cNvSpPr>
            <p:nvPr/>
          </p:nvSpPr>
          <p:spPr bwMode="auto">
            <a:xfrm>
              <a:off x="7712099" y="1701788"/>
              <a:ext cx="217487" cy="274638"/>
            </a:xfrm>
            <a:prstGeom prst="rect">
              <a:avLst/>
            </a:prstGeom>
            <a:solidFill>
              <a:srgbClr val="92D050"/>
            </a:solidFill>
            <a:ln w="9525">
              <a:solidFill>
                <a:srgbClr val="9900FF"/>
              </a:solidFill>
              <a:miter lim="800000"/>
              <a:headEnd/>
              <a:tailEnd/>
            </a:ln>
            <a:effectLst/>
          </p:spPr>
          <p:txBody>
            <a:bodyPr lIns="0" tIns="0" rIns="0" bIns="0">
              <a:spAutoFit/>
            </a:bodyPr>
            <a:lstStyle/>
            <a:p>
              <a:pPr>
                <a:spcBef>
                  <a:spcPct val="50000"/>
                </a:spcBef>
              </a:pPr>
              <a:r>
                <a:rPr lang="en-US" altLang="zh-CN" sz="1800" dirty="0">
                  <a:solidFill>
                    <a:srgbClr val="FF0000"/>
                  </a:solidFill>
                  <a:latin typeface="Verdana" pitchFamily="34" charset="0"/>
                  <a:ea typeface="宋体" pitchFamily="2" charset="-122"/>
                </a:rPr>
                <a:t>8</a:t>
              </a:r>
            </a:p>
          </p:txBody>
        </p:sp>
      </p:grpSp>
      <p:sp>
        <p:nvSpPr>
          <p:cNvPr id="44" name="灯片编号占位符 43"/>
          <p:cNvSpPr>
            <a:spLocks noGrp="1"/>
          </p:cNvSpPr>
          <p:nvPr>
            <p:ph type="sldNum" sz="quarter" idx="12"/>
          </p:nvPr>
        </p:nvSpPr>
        <p:spPr/>
        <p:txBody>
          <a:bodyPr/>
          <a:lstStyle/>
          <a:p>
            <a:fld id="{0B959BAE-FEC3-4F92-8031-993DEB8AE092}" type="slidenum">
              <a:rPr lang="en-US" altLang="zh-CN" smtClean="0"/>
              <a:pPr/>
              <a:t>36</a:t>
            </a:fld>
            <a:r>
              <a:rPr lang="en-US" altLang="zh-CN" smtClean="0"/>
              <a:t>/82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548"/>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62563"/>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4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Text Box 4"/>
          <p:cNvSpPr txBox="1">
            <a:spLocks noChangeArrowheads="1"/>
          </p:cNvSpPr>
          <p:nvPr/>
        </p:nvSpPr>
        <p:spPr bwMode="auto">
          <a:xfrm>
            <a:off x="538164" y="928670"/>
            <a:ext cx="7962926" cy="2725939"/>
          </a:xfrm>
          <a:prstGeom prst="rect">
            <a:avLst/>
          </a:prstGeom>
          <a:solidFill>
            <a:schemeClr val="bg1">
              <a:lumMod val="95000"/>
            </a:schemeClr>
          </a:solidFill>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pPr algn="l">
              <a:lnSpc>
                <a:spcPts val="2300"/>
              </a:lnSpc>
            </a:pPr>
            <a:r>
              <a:rPr kumimoji="1" lang="nb-NO" altLang="zh-CN" sz="1600" dirty="0">
                <a:solidFill>
                  <a:srgbClr val="0000FF"/>
                </a:solidFill>
                <a:latin typeface="Consolas" pitchFamily="49" charset="0"/>
                <a:ea typeface="仿宋" pitchFamily="49" charset="-122"/>
                <a:cs typeface="Consolas" pitchFamily="49" charset="0"/>
              </a:rPr>
              <a:t>bool </a:t>
            </a:r>
            <a:r>
              <a:rPr kumimoji="1" lang="nb-NO" altLang="zh-CN" sz="1600" dirty="0">
                <a:solidFill>
                  <a:srgbClr val="FF0000"/>
                </a:solidFill>
                <a:latin typeface="Consolas" pitchFamily="49" charset="0"/>
                <a:ea typeface="仿宋" pitchFamily="49" charset="-122"/>
                <a:cs typeface="Consolas" pitchFamily="49" charset="0"/>
              </a:rPr>
              <a:t>Value</a:t>
            </a:r>
            <a:r>
              <a:rPr kumimoji="1" lang="nb-NO" altLang="zh-CN" sz="1600" dirty="0">
                <a:solidFill>
                  <a:srgbClr val="0000FF"/>
                </a:solidFill>
                <a:latin typeface="Consolas" pitchFamily="49" charset="0"/>
                <a:ea typeface="仿宋" pitchFamily="49" charset="-122"/>
                <a:cs typeface="Consolas" pitchFamily="49" charset="0"/>
              </a:rPr>
              <a:t>(TSMatrix &amp;t,ElemType x,int i,int j)</a:t>
            </a:r>
          </a:p>
          <a:p>
            <a:pPr algn="l">
              <a:lnSpc>
                <a:spcPts val="2300"/>
              </a:lnSpc>
            </a:pPr>
            <a:r>
              <a:rPr kumimoji="1" lang="nb-NO" altLang="zh-CN" sz="1600" smtClean="0">
                <a:solidFill>
                  <a:srgbClr val="0000FF"/>
                </a:solidFill>
                <a:latin typeface="Consolas" pitchFamily="49" charset="0"/>
                <a:ea typeface="仿宋" pitchFamily="49" charset="-122"/>
                <a:cs typeface="Consolas" pitchFamily="49" charset="0"/>
              </a:rPr>
              <a:t>{  int </a:t>
            </a:r>
            <a:r>
              <a:rPr kumimoji="1" lang="nb-NO" altLang="zh-CN" sz="1600" dirty="0">
                <a:solidFill>
                  <a:srgbClr val="0000FF"/>
                </a:solidFill>
                <a:latin typeface="Consolas" pitchFamily="49" charset="0"/>
                <a:ea typeface="仿宋" pitchFamily="49" charset="-122"/>
                <a:cs typeface="Consolas" pitchFamily="49" charset="0"/>
              </a:rPr>
              <a:t>k=0,k1;</a:t>
            </a:r>
          </a:p>
          <a:p>
            <a:pPr algn="l">
              <a:lnSpc>
                <a:spcPts val="2300"/>
              </a:lnSpc>
            </a:pPr>
            <a:r>
              <a:rPr kumimoji="1" lang="en-US" altLang="zh-CN" sz="160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if </a:t>
            </a:r>
            <a:r>
              <a:rPr kumimoji="1" lang="en-US" altLang="zh-CN" sz="1600" dirty="0">
                <a:solidFill>
                  <a:srgbClr val="0000FF"/>
                </a:solidFill>
                <a:latin typeface="Consolas" pitchFamily="49" charset="0"/>
                <a:ea typeface="仿宋" pitchFamily="49" charset="-122"/>
                <a:cs typeface="Consolas" pitchFamily="49" charset="0"/>
              </a:rPr>
              <a:t>(</a:t>
            </a:r>
            <a:r>
              <a:rPr kumimoji="1" lang="en-US" altLang="zh-CN" sz="1600" dirty="0" err="1">
                <a:solidFill>
                  <a:srgbClr val="0000FF"/>
                </a:solidFill>
                <a:latin typeface="Consolas" pitchFamily="49" charset="0"/>
                <a:ea typeface="仿宋" pitchFamily="49" charset="-122"/>
                <a:cs typeface="Consolas" pitchFamily="49" charset="0"/>
              </a:rPr>
              <a:t>i</a:t>
            </a:r>
            <a:r>
              <a:rPr kumimoji="1" lang="en-US" altLang="zh-CN" sz="1600" dirty="0">
                <a:solidFill>
                  <a:srgbClr val="0000FF"/>
                </a:solidFill>
                <a:latin typeface="Consolas" pitchFamily="49" charset="0"/>
                <a:ea typeface="仿宋" pitchFamily="49" charset="-122"/>
                <a:cs typeface="Consolas" pitchFamily="49" charset="0"/>
              </a:rPr>
              <a:t>&gt;=</a:t>
            </a:r>
            <a:r>
              <a:rPr kumimoji="1" lang="en-US" altLang="zh-CN" sz="1600" dirty="0" err="1">
                <a:solidFill>
                  <a:srgbClr val="0000FF"/>
                </a:solidFill>
                <a:latin typeface="Consolas" pitchFamily="49" charset="0"/>
                <a:ea typeface="仿宋" pitchFamily="49" charset="-122"/>
                <a:cs typeface="Consolas" pitchFamily="49" charset="0"/>
              </a:rPr>
              <a:t>t.rows</a:t>
            </a:r>
            <a:r>
              <a:rPr kumimoji="1" lang="en-US" altLang="zh-CN" sz="1600" dirty="0">
                <a:solidFill>
                  <a:srgbClr val="0000FF"/>
                </a:solidFill>
                <a:latin typeface="Consolas" pitchFamily="49" charset="0"/>
                <a:ea typeface="仿宋" pitchFamily="49" charset="-122"/>
                <a:cs typeface="Consolas" pitchFamily="49" charset="0"/>
              </a:rPr>
              <a:t> || j&gt;=</a:t>
            </a:r>
            <a:r>
              <a:rPr kumimoji="1" lang="en-US" altLang="zh-CN" sz="1600" dirty="0" err="1">
                <a:solidFill>
                  <a:srgbClr val="0000FF"/>
                </a:solidFill>
                <a:latin typeface="Consolas" pitchFamily="49" charset="0"/>
                <a:ea typeface="仿宋" pitchFamily="49" charset="-122"/>
                <a:cs typeface="Consolas" pitchFamily="49" charset="0"/>
              </a:rPr>
              <a:t>t.cols</a:t>
            </a:r>
            <a:r>
              <a:rPr kumimoji="1" lang="en-US" altLang="zh-CN" sz="1600" dirty="0">
                <a:solidFill>
                  <a:srgbClr val="0000FF"/>
                </a:solidFill>
                <a:latin typeface="Consolas" pitchFamily="49" charset="0"/>
                <a:ea typeface="仿宋" pitchFamily="49" charset="-122"/>
                <a:cs typeface="Consolas" pitchFamily="49" charset="0"/>
              </a:rPr>
              <a:t>)</a:t>
            </a:r>
          </a:p>
          <a:p>
            <a:pPr algn="l">
              <a:lnSpc>
                <a:spcPts val="2300"/>
              </a:lnSpc>
            </a:pPr>
            <a:r>
              <a:rPr kumimoji="1" lang="en-US" altLang="zh-CN" sz="1600" smtClean="0">
                <a:solidFill>
                  <a:srgbClr val="0000FF"/>
                </a:solidFill>
                <a:latin typeface="Consolas" pitchFamily="49" charset="0"/>
                <a:ea typeface="仿宋" pitchFamily="49" charset="-122"/>
                <a:cs typeface="Consolas" pitchFamily="49" charset="0"/>
              </a:rPr>
              <a:t>      return </a:t>
            </a:r>
            <a:r>
              <a:rPr kumimoji="1" lang="en-US" altLang="zh-CN" sz="1600" dirty="0">
                <a:solidFill>
                  <a:srgbClr val="0000FF"/>
                </a:solidFill>
                <a:latin typeface="Consolas" pitchFamily="49" charset="0"/>
                <a:ea typeface="仿宋" pitchFamily="49" charset="-122"/>
                <a:cs typeface="Consolas" pitchFamily="49" charset="0"/>
              </a:rPr>
              <a:t>false</a:t>
            </a:r>
            <a:r>
              <a:rPr kumimoji="1" lang="en-US" altLang="zh-CN" sz="160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			</a:t>
            </a:r>
            <a:r>
              <a:rPr kumimoji="1" lang="en-US" altLang="zh-CN" sz="1600" smtClean="0">
                <a:solidFill>
                  <a:srgbClr val="00B0F0"/>
                </a:solidFill>
                <a:latin typeface="Consolas" pitchFamily="49" charset="0"/>
                <a:ea typeface="仿宋" pitchFamily="49" charset="-122"/>
                <a:cs typeface="Consolas" pitchFamily="49" charset="0"/>
              </a:rPr>
              <a:t>//</a:t>
            </a:r>
            <a:r>
              <a:rPr kumimoji="1" lang="zh-CN" altLang="en-US" sz="1600" dirty="0">
                <a:solidFill>
                  <a:srgbClr val="00B0F0"/>
                </a:solidFill>
                <a:latin typeface="Consolas" pitchFamily="49" charset="0"/>
                <a:ea typeface="仿宋" pitchFamily="49" charset="-122"/>
                <a:cs typeface="Consolas" pitchFamily="49" charset="0"/>
              </a:rPr>
              <a:t>失败时返回</a:t>
            </a:r>
            <a:r>
              <a:rPr kumimoji="1" lang="en-US" altLang="zh-CN" sz="1600" dirty="0" smtClean="0">
                <a:solidFill>
                  <a:srgbClr val="00B0F0"/>
                </a:solidFill>
                <a:latin typeface="Consolas" pitchFamily="49" charset="0"/>
                <a:ea typeface="仿宋" pitchFamily="49" charset="-122"/>
                <a:cs typeface="Consolas" pitchFamily="49" charset="0"/>
              </a:rPr>
              <a:t>false</a:t>
            </a:r>
          </a:p>
          <a:p>
            <a:pPr algn="l">
              <a:lnSpc>
                <a:spcPts val="2300"/>
              </a:lnSpc>
            </a:pPr>
            <a:endParaRPr kumimoji="1" lang="en-US" altLang="zh-CN" sz="1600" dirty="0">
              <a:solidFill>
                <a:srgbClr val="0000FF"/>
              </a:solidFill>
              <a:latin typeface="Consolas" pitchFamily="49" charset="0"/>
              <a:ea typeface="仿宋" pitchFamily="49" charset="-122"/>
              <a:cs typeface="Consolas" pitchFamily="49" charset="0"/>
            </a:endParaRPr>
          </a:p>
          <a:p>
            <a:pPr algn="l">
              <a:lnSpc>
                <a:spcPts val="2300"/>
              </a:lnSpc>
            </a:pPr>
            <a:r>
              <a:rPr kumimoji="1" lang="en-US" altLang="zh-CN" sz="160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while </a:t>
            </a:r>
            <a:r>
              <a:rPr kumimoji="1" lang="en-US" altLang="zh-CN" sz="1600" dirty="0">
                <a:solidFill>
                  <a:srgbClr val="0000FF"/>
                </a:solidFill>
                <a:latin typeface="Consolas" pitchFamily="49" charset="0"/>
                <a:ea typeface="仿宋" pitchFamily="49" charset="-122"/>
                <a:cs typeface="Consolas" pitchFamily="49" charset="0"/>
              </a:rPr>
              <a:t>(k&lt;</a:t>
            </a:r>
            <a:r>
              <a:rPr kumimoji="1" lang="en-US" altLang="zh-CN" sz="1600" dirty="0" err="1">
                <a:solidFill>
                  <a:srgbClr val="0000FF"/>
                </a:solidFill>
                <a:latin typeface="Consolas" pitchFamily="49" charset="0"/>
                <a:ea typeface="仿宋" pitchFamily="49" charset="-122"/>
                <a:cs typeface="Consolas" pitchFamily="49" charset="0"/>
              </a:rPr>
              <a:t>t.nums</a:t>
            </a:r>
            <a:r>
              <a:rPr kumimoji="1" lang="en-US" altLang="zh-CN" sz="1600" dirty="0">
                <a:solidFill>
                  <a:srgbClr val="0000FF"/>
                </a:solidFill>
                <a:latin typeface="Consolas" pitchFamily="49" charset="0"/>
                <a:ea typeface="仿宋" pitchFamily="49" charset="-122"/>
                <a:cs typeface="Consolas" pitchFamily="49" charset="0"/>
              </a:rPr>
              <a:t> &amp;&amp; </a:t>
            </a:r>
            <a:r>
              <a:rPr kumimoji="1" lang="en-US" altLang="zh-CN" sz="1600" dirty="0" err="1">
                <a:solidFill>
                  <a:srgbClr val="0000FF"/>
                </a:solidFill>
                <a:latin typeface="Consolas" pitchFamily="49" charset="0"/>
                <a:ea typeface="仿宋" pitchFamily="49" charset="-122"/>
                <a:cs typeface="Consolas" pitchFamily="49" charset="0"/>
              </a:rPr>
              <a:t>i</a:t>
            </a:r>
            <a:r>
              <a:rPr kumimoji="1" lang="en-US" altLang="zh-CN" sz="1600" dirty="0">
                <a:solidFill>
                  <a:srgbClr val="0000FF"/>
                </a:solidFill>
                <a:latin typeface="Consolas" pitchFamily="49" charset="0"/>
                <a:ea typeface="仿宋" pitchFamily="49" charset="-122"/>
                <a:cs typeface="Consolas" pitchFamily="49" charset="0"/>
              </a:rPr>
              <a:t>&gt;</a:t>
            </a:r>
            <a:r>
              <a:rPr kumimoji="1" lang="en-US" altLang="zh-CN" sz="1600" dirty="0" err="1">
                <a:solidFill>
                  <a:srgbClr val="0000FF"/>
                </a:solidFill>
                <a:latin typeface="Consolas" pitchFamily="49" charset="0"/>
                <a:ea typeface="仿宋" pitchFamily="49" charset="-122"/>
                <a:cs typeface="Consolas" pitchFamily="49" charset="0"/>
              </a:rPr>
              <a:t>t.data</a:t>
            </a:r>
            <a:r>
              <a:rPr kumimoji="1" lang="en-US" altLang="zh-CN" sz="1600" dirty="0">
                <a:solidFill>
                  <a:srgbClr val="0000FF"/>
                </a:solidFill>
                <a:latin typeface="Consolas" pitchFamily="49" charset="0"/>
                <a:ea typeface="仿宋" pitchFamily="49" charset="-122"/>
                <a:cs typeface="Consolas" pitchFamily="49" charset="0"/>
              </a:rPr>
              <a:t>[k].r) </a:t>
            </a:r>
            <a:r>
              <a:rPr kumimoji="1" lang="en-US" altLang="zh-CN" sz="1600" dirty="0">
                <a:solidFill>
                  <a:srgbClr val="FF00FF"/>
                </a:solidFill>
                <a:latin typeface="Consolas" pitchFamily="49" charset="0"/>
                <a:ea typeface="仿宋" pitchFamily="49" charset="-122"/>
                <a:cs typeface="Consolas" pitchFamily="49" charset="0"/>
              </a:rPr>
              <a:t>k</a:t>
            </a:r>
            <a:r>
              <a:rPr kumimoji="1" lang="en-US" altLang="zh-CN" sz="1600" dirty="0" smtClean="0">
                <a:solidFill>
                  <a:srgbClr val="FF00FF"/>
                </a:solidFill>
                <a:latin typeface="Consolas" pitchFamily="49" charset="0"/>
                <a:ea typeface="仿宋" pitchFamily="49" charset="-122"/>
                <a:cs typeface="Consolas" pitchFamily="49" charset="0"/>
              </a:rPr>
              <a:t>++</a:t>
            </a:r>
            <a:r>
              <a:rPr kumimoji="1" lang="en-US" altLang="zh-CN" sz="1600" dirty="0" smtClean="0">
                <a:solidFill>
                  <a:srgbClr val="0000FF"/>
                </a:solidFill>
                <a:latin typeface="Consolas" pitchFamily="49" charset="0"/>
                <a:ea typeface="仿宋" pitchFamily="49" charset="-122"/>
                <a:cs typeface="Consolas" pitchFamily="49" charset="0"/>
              </a:rPr>
              <a:t>;</a:t>
            </a:r>
            <a:r>
              <a:rPr kumimoji="1" lang="en-US" altLang="zh-CN" sz="1600" smtClean="0">
                <a:solidFill>
                  <a:srgbClr val="0000FF"/>
                </a:solidFill>
                <a:latin typeface="Consolas" pitchFamily="49" charset="0"/>
                <a:ea typeface="仿宋" pitchFamily="49" charset="-122"/>
                <a:cs typeface="Consolas" pitchFamily="49" charset="0"/>
              </a:rPr>
              <a:t>		</a:t>
            </a:r>
            <a:r>
              <a:rPr kumimoji="1" lang="en-US" altLang="zh-CN" sz="1600" smtClean="0">
                <a:solidFill>
                  <a:srgbClr val="00B0F0"/>
                </a:solidFill>
                <a:latin typeface="Consolas" pitchFamily="49" charset="0"/>
                <a:ea typeface="仿宋" pitchFamily="49" charset="-122"/>
                <a:cs typeface="Consolas" pitchFamily="49" charset="0"/>
              </a:rPr>
              <a:t>//</a:t>
            </a:r>
            <a:r>
              <a:rPr kumimoji="1" lang="zh-CN" altLang="en-US" sz="1600" dirty="0">
                <a:solidFill>
                  <a:srgbClr val="00B0F0"/>
                </a:solidFill>
                <a:latin typeface="Consolas" pitchFamily="49" charset="0"/>
                <a:ea typeface="仿宋" pitchFamily="49" charset="-122"/>
                <a:cs typeface="Consolas" pitchFamily="49" charset="0"/>
              </a:rPr>
              <a:t>查找行</a:t>
            </a:r>
          </a:p>
          <a:p>
            <a:pPr algn="l">
              <a:lnSpc>
                <a:spcPts val="2300"/>
              </a:lnSpc>
            </a:pPr>
            <a:r>
              <a:rPr kumimoji="1" lang="zh-CN" altLang="en-US" sz="160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while </a:t>
            </a:r>
            <a:r>
              <a:rPr kumimoji="1" lang="en-US" altLang="zh-CN" sz="1600" dirty="0">
                <a:solidFill>
                  <a:srgbClr val="0000FF"/>
                </a:solidFill>
                <a:latin typeface="Consolas" pitchFamily="49" charset="0"/>
                <a:ea typeface="仿宋" pitchFamily="49" charset="-122"/>
                <a:cs typeface="Consolas" pitchFamily="49" charset="0"/>
              </a:rPr>
              <a:t>(k&lt;</a:t>
            </a:r>
            <a:r>
              <a:rPr kumimoji="1" lang="en-US" altLang="zh-CN" sz="1600" dirty="0" err="1">
                <a:solidFill>
                  <a:srgbClr val="0000FF"/>
                </a:solidFill>
                <a:latin typeface="Consolas" pitchFamily="49" charset="0"/>
                <a:ea typeface="仿宋" pitchFamily="49" charset="-122"/>
                <a:cs typeface="Consolas" pitchFamily="49" charset="0"/>
              </a:rPr>
              <a:t>t.nums</a:t>
            </a:r>
            <a:r>
              <a:rPr kumimoji="1" lang="en-US" altLang="zh-CN" sz="1600" dirty="0">
                <a:solidFill>
                  <a:srgbClr val="0000FF"/>
                </a:solidFill>
                <a:latin typeface="Consolas" pitchFamily="49" charset="0"/>
                <a:ea typeface="仿宋" pitchFamily="49" charset="-122"/>
                <a:cs typeface="Consolas" pitchFamily="49" charset="0"/>
              </a:rPr>
              <a:t> &amp;&amp; </a:t>
            </a:r>
            <a:r>
              <a:rPr kumimoji="1" lang="en-US" altLang="zh-CN" sz="1600" dirty="0" err="1">
                <a:solidFill>
                  <a:srgbClr val="0000FF"/>
                </a:solidFill>
                <a:latin typeface="Consolas" pitchFamily="49" charset="0"/>
                <a:ea typeface="仿宋" pitchFamily="49" charset="-122"/>
                <a:cs typeface="Consolas" pitchFamily="49" charset="0"/>
              </a:rPr>
              <a:t>i</a:t>
            </a:r>
            <a:r>
              <a:rPr kumimoji="1" lang="en-US" altLang="zh-CN" sz="1600" dirty="0">
                <a:solidFill>
                  <a:srgbClr val="0000FF"/>
                </a:solidFill>
                <a:latin typeface="Consolas" pitchFamily="49" charset="0"/>
                <a:ea typeface="仿宋" pitchFamily="49" charset="-122"/>
                <a:cs typeface="Consolas" pitchFamily="49" charset="0"/>
              </a:rPr>
              <a:t>==</a:t>
            </a:r>
            <a:r>
              <a:rPr kumimoji="1" lang="en-US" altLang="zh-CN" sz="1600" dirty="0" err="1">
                <a:solidFill>
                  <a:srgbClr val="0000FF"/>
                </a:solidFill>
                <a:latin typeface="Consolas" pitchFamily="49" charset="0"/>
                <a:ea typeface="仿宋" pitchFamily="49" charset="-122"/>
                <a:cs typeface="Consolas" pitchFamily="49" charset="0"/>
              </a:rPr>
              <a:t>t.data</a:t>
            </a:r>
            <a:r>
              <a:rPr kumimoji="1" lang="en-US" altLang="zh-CN" sz="1600" dirty="0">
                <a:solidFill>
                  <a:srgbClr val="0000FF"/>
                </a:solidFill>
                <a:latin typeface="Consolas" pitchFamily="49" charset="0"/>
                <a:ea typeface="仿宋" pitchFamily="49" charset="-122"/>
                <a:cs typeface="Consolas" pitchFamily="49" charset="0"/>
              </a:rPr>
              <a:t>[k].r </a:t>
            </a:r>
          </a:p>
          <a:p>
            <a:pPr algn="l">
              <a:lnSpc>
                <a:spcPts val="2300"/>
              </a:lnSpc>
            </a:pPr>
            <a:r>
              <a:rPr kumimoji="1" lang="en-US" altLang="zh-CN" sz="1600" dirty="0">
                <a:solidFill>
                  <a:srgbClr val="0000FF"/>
                </a:solidFill>
                <a:latin typeface="Consolas" pitchFamily="49" charset="0"/>
                <a:ea typeface="仿宋" pitchFamily="49" charset="-122"/>
                <a:cs typeface="Consolas" pitchFamily="49" charset="0"/>
              </a:rPr>
              <a:t>		&amp;&amp; j&gt;</a:t>
            </a:r>
            <a:r>
              <a:rPr kumimoji="1" lang="en-US" altLang="zh-CN" sz="1600" dirty="0" err="1">
                <a:solidFill>
                  <a:srgbClr val="0000FF"/>
                </a:solidFill>
                <a:latin typeface="Consolas" pitchFamily="49" charset="0"/>
                <a:ea typeface="仿宋" pitchFamily="49" charset="-122"/>
                <a:cs typeface="Consolas" pitchFamily="49" charset="0"/>
              </a:rPr>
              <a:t>t.data</a:t>
            </a:r>
            <a:r>
              <a:rPr kumimoji="1" lang="en-US" altLang="zh-CN" sz="1600" dirty="0">
                <a:solidFill>
                  <a:srgbClr val="0000FF"/>
                </a:solidFill>
                <a:latin typeface="Consolas" pitchFamily="49" charset="0"/>
                <a:ea typeface="仿宋" pitchFamily="49" charset="-122"/>
                <a:cs typeface="Consolas" pitchFamily="49" charset="0"/>
              </a:rPr>
              <a:t>[k].c</a:t>
            </a:r>
            <a:r>
              <a:rPr kumimoji="1" lang="en-US" altLang="zh-CN" sz="1600">
                <a:solidFill>
                  <a:srgbClr val="0000FF"/>
                </a:solidFill>
                <a:latin typeface="Consolas" pitchFamily="49" charset="0"/>
                <a:ea typeface="仿宋" pitchFamily="49" charset="-122"/>
                <a:cs typeface="Consolas" pitchFamily="49" charset="0"/>
              </a:rPr>
              <a:t>) </a:t>
            </a:r>
            <a:r>
              <a:rPr kumimoji="1" lang="en-US" altLang="zh-CN" sz="1600" smtClean="0">
                <a:solidFill>
                  <a:srgbClr val="FF00FF"/>
                </a:solidFill>
                <a:latin typeface="Consolas" pitchFamily="49" charset="0"/>
                <a:ea typeface="仿宋" pitchFamily="49" charset="-122"/>
                <a:cs typeface="Consolas" pitchFamily="49" charset="0"/>
              </a:rPr>
              <a:t>k</a:t>
            </a:r>
            <a:r>
              <a:rPr kumimoji="1" lang="en-US" altLang="zh-CN" sz="1600" dirty="0">
                <a:solidFill>
                  <a:srgbClr val="FF00FF"/>
                </a:solidFill>
                <a:latin typeface="Consolas" pitchFamily="49" charset="0"/>
                <a:ea typeface="仿宋" pitchFamily="49" charset="-122"/>
                <a:cs typeface="Consolas" pitchFamily="49" charset="0"/>
              </a:rPr>
              <a:t>++</a:t>
            </a:r>
            <a:r>
              <a:rPr kumimoji="1" lang="en-US" altLang="zh-CN" sz="1600" dirty="0">
                <a:solidFill>
                  <a:srgbClr val="0000FF"/>
                </a:solidFill>
                <a:latin typeface="Consolas" pitchFamily="49" charset="0"/>
                <a:ea typeface="仿宋" pitchFamily="49" charset="-122"/>
                <a:cs typeface="Consolas" pitchFamily="49" charset="0"/>
              </a:rPr>
              <a:t>;   	</a:t>
            </a:r>
            <a:r>
              <a:rPr kumimoji="1" lang="en-US" altLang="zh-CN" sz="1600" dirty="0" smtClean="0">
                <a:solidFill>
                  <a:srgbClr val="00B0F0"/>
                </a:solidFill>
                <a:latin typeface="Consolas" pitchFamily="49" charset="0"/>
                <a:ea typeface="仿宋" pitchFamily="49" charset="-122"/>
                <a:cs typeface="Consolas" pitchFamily="49" charset="0"/>
              </a:rPr>
              <a:t>//</a:t>
            </a:r>
            <a:r>
              <a:rPr kumimoji="1" lang="zh-CN" altLang="en-US" sz="1600" dirty="0">
                <a:solidFill>
                  <a:srgbClr val="00B0F0"/>
                </a:solidFill>
                <a:latin typeface="Consolas" pitchFamily="49" charset="0"/>
                <a:ea typeface="仿宋" pitchFamily="49" charset="-122"/>
                <a:cs typeface="Consolas" pitchFamily="49" charset="0"/>
              </a:rPr>
              <a:t>查找</a:t>
            </a:r>
            <a:r>
              <a:rPr kumimoji="1" lang="zh-CN" altLang="en-US" sz="1600" dirty="0" smtClean="0">
                <a:solidFill>
                  <a:srgbClr val="00B0F0"/>
                </a:solidFill>
                <a:latin typeface="Consolas" pitchFamily="49" charset="0"/>
                <a:ea typeface="仿宋" pitchFamily="49" charset="-122"/>
                <a:cs typeface="Consolas" pitchFamily="49" charset="0"/>
              </a:rPr>
              <a:t>列</a:t>
            </a:r>
            <a:endParaRPr kumimoji="1" lang="en-US" altLang="zh-CN" sz="1600" dirty="0" smtClean="0">
              <a:solidFill>
                <a:srgbClr val="00B0F0"/>
              </a:solidFill>
              <a:latin typeface="Consolas" pitchFamily="49" charset="0"/>
              <a:ea typeface="仿宋" pitchFamily="49" charset="-122"/>
              <a:cs typeface="Consolas" pitchFamily="49" charset="0"/>
            </a:endParaRPr>
          </a:p>
          <a:p>
            <a:pPr algn="l">
              <a:lnSpc>
                <a:spcPts val="2300"/>
              </a:lnSpc>
            </a:pPr>
            <a:endParaRPr kumimoji="1" lang="zh-CN" altLang="en-US" sz="1600" dirty="0">
              <a:solidFill>
                <a:srgbClr val="0000FF"/>
              </a:solidFill>
              <a:latin typeface="Consolas" pitchFamily="49" charset="0"/>
              <a:ea typeface="仿宋" pitchFamily="49" charset="-122"/>
              <a:cs typeface="Consolas" pitchFamily="49" charset="0"/>
            </a:endParaRPr>
          </a:p>
        </p:txBody>
      </p:sp>
      <p:sp>
        <p:nvSpPr>
          <p:cNvPr id="61446" name="Text Box 6"/>
          <p:cNvSpPr txBox="1">
            <a:spLocks noChangeArrowheads="1"/>
          </p:cNvSpPr>
          <p:nvPr/>
        </p:nvSpPr>
        <p:spPr bwMode="auto">
          <a:xfrm>
            <a:off x="642910" y="285728"/>
            <a:ext cx="1892283" cy="369332"/>
          </a:xfrm>
          <a:prstGeom prst="rect">
            <a:avLst/>
          </a:prstGeom>
          <a:noFill/>
          <a:ln w="9525">
            <a:noFill/>
            <a:miter lim="800000"/>
            <a:headEnd/>
            <a:tailEnd/>
          </a:ln>
          <a:effectLst/>
        </p:spPr>
        <p:txBody>
          <a:bodyPr wrap="square">
            <a:spAutoFit/>
          </a:bodyPr>
          <a:lstStyle/>
          <a:p>
            <a:pPr algn="l"/>
            <a:r>
              <a:rPr kumimoji="1" lang="zh-CN" altLang="en-US" sz="1800" dirty="0">
                <a:latin typeface="楷体" pitchFamily="49" charset="-122"/>
                <a:ea typeface="楷体" pitchFamily="49" charset="-122"/>
              </a:rPr>
              <a:t>算法如下：</a:t>
            </a:r>
            <a:endParaRPr lang="zh-CN" altLang="en-US" sz="1800" dirty="0">
              <a:latin typeface="楷体" pitchFamily="49" charset="-122"/>
              <a:ea typeface="楷体" pitchFamily="49" charset="-122"/>
            </a:endParaRPr>
          </a:p>
        </p:txBody>
      </p:sp>
      <p:grpSp>
        <p:nvGrpSpPr>
          <p:cNvPr id="2" name="组合 10"/>
          <p:cNvGrpSpPr/>
          <p:nvPr/>
        </p:nvGrpSpPr>
        <p:grpSpPr>
          <a:xfrm>
            <a:off x="857224" y="2214554"/>
            <a:ext cx="6357982" cy="1994795"/>
            <a:chOff x="928662" y="2143116"/>
            <a:chExt cx="6357982" cy="1994795"/>
          </a:xfrm>
        </p:grpSpPr>
        <p:sp>
          <p:nvSpPr>
            <p:cNvPr id="4" name="矩形 3"/>
            <p:cNvSpPr/>
            <p:nvPr/>
          </p:nvSpPr>
          <p:spPr>
            <a:xfrm>
              <a:off x="928662" y="2143116"/>
              <a:ext cx="6357982" cy="1214446"/>
            </a:xfrm>
            <a:prstGeom prst="rect">
              <a:avLst/>
            </a:prstGeom>
            <a:solidFill>
              <a:schemeClr val="accent1">
                <a:alpha val="0"/>
              </a:schemeClr>
            </a:solid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箭头连接符 5"/>
            <p:cNvCxnSpPr/>
            <p:nvPr/>
          </p:nvCxnSpPr>
          <p:spPr>
            <a:xfrm rot="16200000" flipH="1">
              <a:off x="3867212" y="3571876"/>
              <a:ext cx="42863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786050" y="3768579"/>
              <a:ext cx="2928958" cy="369332"/>
            </a:xfrm>
            <a:prstGeom prst="rect">
              <a:avLst/>
            </a:prstGeom>
            <a:noFill/>
          </p:spPr>
          <p:txBody>
            <a:bodyPr wrap="square" rtlCol="0">
              <a:spAutoFit/>
            </a:bodyPr>
            <a:lstStyle/>
            <a:p>
              <a:pPr algn="l"/>
              <a:r>
                <a:rPr lang="zh-CN" altLang="en-US" sz="1800" dirty="0" smtClean="0">
                  <a:latin typeface="Consolas" pitchFamily="49" charset="0"/>
                  <a:ea typeface="仿宋" pitchFamily="49" charset="-122"/>
                  <a:cs typeface="Consolas" pitchFamily="49" charset="0"/>
                </a:rPr>
                <a:t>在</a:t>
              </a:r>
              <a:r>
                <a:rPr lang="en-US" altLang="zh-CN" sz="1800" dirty="0" smtClean="0">
                  <a:latin typeface="Consolas" pitchFamily="49" charset="0"/>
                  <a:ea typeface="仿宋" pitchFamily="49" charset="-122"/>
                  <a:cs typeface="Consolas" pitchFamily="49" charset="0"/>
                </a:rPr>
                <a:t>t</a:t>
              </a:r>
              <a:r>
                <a:rPr lang="zh-CN" altLang="en-US" sz="1800" dirty="0" smtClean="0">
                  <a:latin typeface="Consolas" pitchFamily="49" charset="0"/>
                  <a:ea typeface="仿宋" pitchFamily="49" charset="-122"/>
                  <a:cs typeface="Consolas" pitchFamily="49" charset="0"/>
                </a:rPr>
                <a:t>中按行、列号查找</a:t>
              </a:r>
              <a:endParaRPr lang="zh-CN" altLang="en-US" sz="1800" dirty="0">
                <a:latin typeface="Consolas" pitchFamily="49" charset="0"/>
                <a:ea typeface="仿宋" pitchFamily="49" charset="-122"/>
                <a:cs typeface="Consolas" pitchFamily="49" charset="0"/>
              </a:endParaRPr>
            </a:p>
          </p:txBody>
        </p:sp>
      </p:grpSp>
      <p:sp>
        <p:nvSpPr>
          <p:cNvPr id="9" name="灯片编号占位符 8"/>
          <p:cNvSpPr>
            <a:spLocks noGrp="1"/>
          </p:cNvSpPr>
          <p:nvPr>
            <p:ph type="sldNum" sz="quarter" idx="12"/>
          </p:nvPr>
        </p:nvSpPr>
        <p:spPr/>
        <p:txBody>
          <a:bodyPr/>
          <a:lstStyle/>
          <a:p>
            <a:fld id="{0B959BAE-FEC3-4F92-8031-993DEB8AE092}" type="slidenum">
              <a:rPr lang="en-US" altLang="zh-CN" smtClean="0"/>
              <a:pPr/>
              <a:t>37</a:t>
            </a:fld>
            <a:r>
              <a:rPr lang="en-US" altLang="zh-CN" smtClean="0"/>
              <a:t>/82</a:t>
            </a:r>
            <a:endParaRPr lang="en-US" altLang="zh-CN"/>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6" name="Text Box 4"/>
          <p:cNvSpPr txBox="1">
            <a:spLocks noChangeArrowheads="1"/>
          </p:cNvSpPr>
          <p:nvPr/>
        </p:nvSpPr>
        <p:spPr bwMode="auto">
          <a:xfrm>
            <a:off x="323850" y="714356"/>
            <a:ext cx="7605736" cy="4533343"/>
          </a:xfrm>
          <a:prstGeom prst="rect">
            <a:avLst/>
          </a:prstGeom>
          <a:solidFill>
            <a:schemeClr val="bg1">
              <a:lumMod val="95000"/>
            </a:schemeClr>
          </a:solidFill>
          <a:ln>
            <a:headEnd/>
            <a:tailEnd/>
          </a:ln>
        </p:spPr>
        <p:style>
          <a:lnRef idx="1">
            <a:schemeClr val="accent3"/>
          </a:lnRef>
          <a:fillRef idx="2">
            <a:schemeClr val="accent3"/>
          </a:fillRef>
          <a:effectRef idx="1">
            <a:schemeClr val="accent3"/>
          </a:effectRef>
          <a:fontRef idx="minor">
            <a:schemeClr val="dk1"/>
          </a:fontRef>
        </p:style>
        <p:txBody>
          <a:bodyPr wrap="square" tIns="36000" bIns="108000">
            <a:spAutoFit/>
          </a:bodyPr>
          <a:lstStyle/>
          <a:p>
            <a:pPr algn="l">
              <a:lnSpc>
                <a:spcPts val="2300"/>
              </a:lnSpc>
            </a:pPr>
            <a:endParaRPr kumimoji="1" lang="en-US" altLang="zh-CN" sz="1600" dirty="0" smtClean="0">
              <a:solidFill>
                <a:srgbClr val="0000FF"/>
              </a:solidFill>
              <a:latin typeface="Consolas" pitchFamily="49" charset="0"/>
              <a:ea typeface="仿宋" pitchFamily="49" charset="-122"/>
              <a:cs typeface="Consolas" pitchFamily="49" charset="0"/>
            </a:endParaRPr>
          </a:p>
          <a:p>
            <a:pPr algn="l">
              <a:lnSpc>
                <a:spcPts val="2300"/>
              </a:lnSpc>
            </a:pPr>
            <a:r>
              <a:rPr kumimoji="1" lang="en-US" altLang="zh-CN" sz="1600" smtClean="0">
                <a:solidFill>
                  <a:srgbClr val="0000FF"/>
                </a:solidFill>
                <a:latin typeface="Consolas" pitchFamily="49" charset="0"/>
                <a:ea typeface="仿宋" pitchFamily="49" charset="-122"/>
                <a:cs typeface="Consolas" pitchFamily="49" charset="0"/>
              </a:rPr>
              <a:t>   if </a:t>
            </a:r>
            <a:r>
              <a:rPr kumimoji="1" lang="en-US" altLang="zh-CN" sz="1600" dirty="0">
                <a:solidFill>
                  <a:srgbClr val="0000FF"/>
                </a:solidFill>
                <a:latin typeface="Consolas" pitchFamily="49" charset="0"/>
                <a:ea typeface="仿宋" pitchFamily="49" charset="-122"/>
                <a:cs typeface="Consolas" pitchFamily="49" charset="0"/>
              </a:rPr>
              <a:t>(</a:t>
            </a:r>
            <a:r>
              <a:rPr kumimoji="1" lang="en-US" altLang="zh-CN" sz="1600" dirty="0" err="1">
                <a:solidFill>
                  <a:srgbClr val="0000FF"/>
                </a:solidFill>
                <a:latin typeface="Consolas" pitchFamily="49" charset="0"/>
                <a:ea typeface="仿宋" pitchFamily="49" charset="-122"/>
                <a:cs typeface="Consolas" pitchFamily="49" charset="0"/>
              </a:rPr>
              <a:t>t.data</a:t>
            </a:r>
            <a:r>
              <a:rPr kumimoji="1" lang="en-US" altLang="zh-CN" sz="1600" dirty="0">
                <a:solidFill>
                  <a:srgbClr val="0000FF"/>
                </a:solidFill>
                <a:latin typeface="Consolas" pitchFamily="49" charset="0"/>
                <a:ea typeface="仿宋" pitchFamily="49" charset="-122"/>
                <a:cs typeface="Consolas" pitchFamily="49" charset="0"/>
              </a:rPr>
              <a:t>[k].r==</a:t>
            </a:r>
            <a:r>
              <a:rPr kumimoji="1" lang="en-US" altLang="zh-CN" sz="1600" dirty="0" err="1">
                <a:solidFill>
                  <a:srgbClr val="0000FF"/>
                </a:solidFill>
                <a:latin typeface="Consolas" pitchFamily="49" charset="0"/>
                <a:ea typeface="仿宋" pitchFamily="49" charset="-122"/>
                <a:cs typeface="Consolas" pitchFamily="49" charset="0"/>
              </a:rPr>
              <a:t>i</a:t>
            </a:r>
            <a:r>
              <a:rPr kumimoji="1" lang="en-US" altLang="zh-CN" sz="1600" dirty="0">
                <a:solidFill>
                  <a:srgbClr val="0000FF"/>
                </a:solidFill>
                <a:latin typeface="Consolas" pitchFamily="49" charset="0"/>
                <a:ea typeface="仿宋" pitchFamily="49" charset="-122"/>
                <a:cs typeface="Consolas" pitchFamily="49" charset="0"/>
              </a:rPr>
              <a:t> &amp;&amp; </a:t>
            </a:r>
            <a:r>
              <a:rPr kumimoji="1" lang="en-US" altLang="zh-CN" sz="1600" dirty="0" err="1">
                <a:solidFill>
                  <a:srgbClr val="0000FF"/>
                </a:solidFill>
                <a:latin typeface="Consolas" pitchFamily="49" charset="0"/>
                <a:ea typeface="仿宋" pitchFamily="49" charset="-122"/>
                <a:cs typeface="Consolas" pitchFamily="49" charset="0"/>
              </a:rPr>
              <a:t>t.data</a:t>
            </a:r>
            <a:r>
              <a:rPr kumimoji="1" lang="en-US" altLang="zh-CN" sz="1600" dirty="0">
                <a:solidFill>
                  <a:srgbClr val="0000FF"/>
                </a:solidFill>
                <a:latin typeface="Consolas" pitchFamily="49" charset="0"/>
                <a:ea typeface="仿宋" pitchFamily="49" charset="-122"/>
                <a:cs typeface="Consolas" pitchFamily="49" charset="0"/>
              </a:rPr>
              <a:t>[k].c==j) </a:t>
            </a:r>
            <a:r>
              <a:rPr kumimoji="1" lang="en-US" altLang="zh-CN" sz="1600" dirty="0" smtClean="0">
                <a:solidFill>
                  <a:srgbClr val="0000FF"/>
                </a:solidFill>
                <a:latin typeface="Consolas" pitchFamily="49" charset="0"/>
                <a:ea typeface="仿宋" pitchFamily="49" charset="-122"/>
                <a:cs typeface="Consolas" pitchFamily="49" charset="0"/>
              </a:rPr>
              <a:t>  </a:t>
            </a:r>
            <a:r>
              <a:rPr kumimoji="1" lang="en-US" altLang="zh-CN" sz="1600" dirty="0" smtClean="0">
                <a:solidFill>
                  <a:srgbClr val="00B0F0"/>
                </a:solidFill>
                <a:latin typeface="Consolas" pitchFamily="49" charset="0"/>
                <a:ea typeface="仿宋" pitchFamily="49" charset="-122"/>
                <a:cs typeface="Consolas" pitchFamily="49" charset="0"/>
              </a:rPr>
              <a:t>//</a:t>
            </a:r>
            <a:r>
              <a:rPr kumimoji="1" lang="zh-CN" altLang="en-US" sz="1600" dirty="0">
                <a:solidFill>
                  <a:srgbClr val="00B0F0"/>
                </a:solidFill>
                <a:latin typeface="Consolas" pitchFamily="49" charset="0"/>
                <a:ea typeface="仿宋" pitchFamily="49" charset="-122"/>
                <a:cs typeface="Consolas" pitchFamily="49" charset="0"/>
              </a:rPr>
              <a:t>存在这样的元素</a:t>
            </a:r>
          </a:p>
          <a:p>
            <a:pPr algn="l">
              <a:lnSpc>
                <a:spcPts val="2300"/>
              </a:lnSpc>
            </a:pPr>
            <a:r>
              <a:rPr kumimoji="1" lang="en-US" altLang="zh-CN" sz="1600" smtClean="0">
                <a:solidFill>
                  <a:srgbClr val="0000FF"/>
                </a:solidFill>
                <a:latin typeface="Consolas" pitchFamily="49" charset="0"/>
                <a:ea typeface="仿宋" pitchFamily="49" charset="-122"/>
                <a:cs typeface="Consolas" pitchFamily="49" charset="0"/>
              </a:rPr>
              <a:t>     t.data[k</a:t>
            </a:r>
            <a:r>
              <a:rPr kumimoji="1" lang="en-US" altLang="zh-CN" sz="1600" dirty="0">
                <a:solidFill>
                  <a:srgbClr val="0000FF"/>
                </a:solidFill>
                <a:latin typeface="Consolas" pitchFamily="49" charset="0"/>
                <a:ea typeface="仿宋" pitchFamily="49" charset="-122"/>
                <a:cs typeface="Consolas" pitchFamily="49" charset="0"/>
              </a:rPr>
              <a:t>].d=x;</a:t>
            </a:r>
          </a:p>
          <a:p>
            <a:pPr algn="l">
              <a:lnSpc>
                <a:spcPts val="2300"/>
              </a:lnSpc>
            </a:pPr>
            <a:endParaRPr kumimoji="1" lang="en-US" altLang="zh-CN" sz="1600" dirty="0" smtClean="0">
              <a:solidFill>
                <a:srgbClr val="0000FF"/>
              </a:solidFill>
              <a:latin typeface="Consolas" pitchFamily="49" charset="0"/>
              <a:ea typeface="仿宋" pitchFamily="49" charset="-122"/>
              <a:cs typeface="Consolas" pitchFamily="49" charset="0"/>
            </a:endParaRPr>
          </a:p>
          <a:p>
            <a:pPr algn="l">
              <a:lnSpc>
                <a:spcPts val="2300"/>
              </a:lnSpc>
            </a:pPr>
            <a:r>
              <a:rPr kumimoji="1" lang="en-US" altLang="zh-CN" sz="1600" smtClean="0">
                <a:solidFill>
                  <a:srgbClr val="0000FF"/>
                </a:solidFill>
                <a:latin typeface="Consolas" pitchFamily="49" charset="0"/>
                <a:ea typeface="仿宋" pitchFamily="49" charset="-122"/>
                <a:cs typeface="Consolas" pitchFamily="49" charset="0"/>
              </a:rPr>
              <a:t>   else</a:t>
            </a:r>
            <a:r>
              <a:rPr kumimoji="1" lang="en-US" altLang="zh-CN" sz="1600" dirty="0">
                <a:solidFill>
                  <a:srgbClr val="0000FF"/>
                </a:solidFill>
                <a:latin typeface="Consolas" pitchFamily="49" charset="0"/>
                <a:ea typeface="仿宋" pitchFamily="49" charset="-122"/>
                <a:cs typeface="Consolas" pitchFamily="49" charset="0"/>
              </a:rPr>
              <a:t>	</a:t>
            </a:r>
            <a:r>
              <a:rPr kumimoji="1" lang="en-US" altLang="zh-CN" sz="160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	</a:t>
            </a:r>
            <a:r>
              <a:rPr kumimoji="1" lang="en-US" altLang="zh-CN" sz="1600" smtClean="0">
                <a:solidFill>
                  <a:srgbClr val="00B0F0"/>
                </a:solidFill>
                <a:latin typeface="Consolas" pitchFamily="49" charset="0"/>
                <a:ea typeface="仿宋" pitchFamily="49" charset="-122"/>
                <a:cs typeface="Consolas" pitchFamily="49" charset="0"/>
              </a:rPr>
              <a:t>//</a:t>
            </a:r>
            <a:r>
              <a:rPr kumimoji="1" lang="zh-CN" altLang="en-US" sz="1600" dirty="0">
                <a:solidFill>
                  <a:srgbClr val="00B0F0"/>
                </a:solidFill>
                <a:latin typeface="Consolas" pitchFamily="49" charset="0"/>
                <a:ea typeface="仿宋" pitchFamily="49" charset="-122"/>
                <a:cs typeface="Consolas" pitchFamily="49" charset="0"/>
              </a:rPr>
              <a:t>不存在这样的元素时插入一个元素</a:t>
            </a:r>
          </a:p>
          <a:p>
            <a:pPr algn="l">
              <a:lnSpc>
                <a:spcPts val="2300"/>
              </a:lnSpc>
            </a:pPr>
            <a:r>
              <a:rPr kumimoji="1" lang="zh-CN" altLang="en-US" sz="1600">
                <a:solidFill>
                  <a:srgbClr val="0000FF"/>
                </a:solidFill>
                <a:latin typeface="Consolas" pitchFamily="49" charset="0"/>
                <a:ea typeface="仿宋" pitchFamily="49" charset="-122"/>
                <a:cs typeface="Consolas" pitchFamily="49" charset="0"/>
              </a:rPr>
              <a:t>  </a:t>
            </a:r>
            <a:r>
              <a:rPr kumimoji="1" lang="zh-CN" altLang="en-US" sz="1600" smtClean="0">
                <a:solidFill>
                  <a:srgbClr val="0000FF"/>
                </a:solidFill>
                <a:latin typeface="Consolas" pitchFamily="49" charset="0"/>
                <a:ea typeface="仿宋" pitchFamily="49" charset="-122"/>
                <a:cs typeface="Consolas" pitchFamily="49" charset="0"/>
              </a:rPr>
              <a:t> </a:t>
            </a:r>
            <a:r>
              <a:rPr kumimoji="1" lang="nb-NO" altLang="zh-CN" sz="1600" smtClean="0">
                <a:solidFill>
                  <a:srgbClr val="0000FF"/>
                </a:solidFill>
                <a:latin typeface="Consolas" pitchFamily="49" charset="0"/>
                <a:ea typeface="仿宋" pitchFamily="49" charset="-122"/>
                <a:cs typeface="Consolas" pitchFamily="49" charset="0"/>
              </a:rPr>
              <a:t>{   </a:t>
            </a:r>
            <a:r>
              <a:rPr kumimoji="1" lang="nb-NO" altLang="zh-CN" sz="1600" dirty="0">
                <a:solidFill>
                  <a:srgbClr val="0000FF"/>
                </a:solidFill>
                <a:latin typeface="Consolas" pitchFamily="49" charset="0"/>
                <a:ea typeface="仿宋" pitchFamily="49" charset="-122"/>
                <a:cs typeface="Consolas" pitchFamily="49" charset="0"/>
              </a:rPr>
              <a:t>for (k1=t.nums-1;k1&gt;=k;k1--)</a:t>
            </a:r>
          </a:p>
          <a:p>
            <a:pPr algn="l">
              <a:lnSpc>
                <a:spcPts val="2300"/>
              </a:lnSpc>
            </a:pPr>
            <a:r>
              <a:rPr kumimoji="1" lang="nb-NO" altLang="zh-CN" sz="1600">
                <a:solidFill>
                  <a:srgbClr val="0000FF"/>
                </a:solidFill>
                <a:latin typeface="Consolas" pitchFamily="49" charset="0"/>
                <a:ea typeface="仿宋" pitchFamily="49" charset="-122"/>
                <a:cs typeface="Consolas" pitchFamily="49" charset="0"/>
              </a:rPr>
              <a:t>	</a:t>
            </a:r>
            <a:r>
              <a:rPr kumimoji="1" lang="pt-BR" altLang="zh-CN" sz="1600" smtClean="0">
                <a:solidFill>
                  <a:srgbClr val="0000FF"/>
                </a:solidFill>
                <a:latin typeface="Consolas" pitchFamily="49" charset="0"/>
                <a:ea typeface="仿宋" pitchFamily="49" charset="-122"/>
                <a:cs typeface="Consolas" pitchFamily="49" charset="0"/>
              </a:rPr>
              <a:t>{  t.data[k1+1</a:t>
            </a:r>
            <a:r>
              <a:rPr kumimoji="1" lang="pt-BR" altLang="zh-CN" sz="1600" dirty="0">
                <a:solidFill>
                  <a:srgbClr val="0000FF"/>
                </a:solidFill>
                <a:latin typeface="Consolas" pitchFamily="49" charset="0"/>
                <a:ea typeface="仿宋" pitchFamily="49" charset="-122"/>
                <a:cs typeface="Consolas" pitchFamily="49" charset="0"/>
              </a:rPr>
              <a:t>].r=t.data[k1].r;</a:t>
            </a:r>
          </a:p>
          <a:p>
            <a:pPr algn="l">
              <a:lnSpc>
                <a:spcPts val="2300"/>
              </a:lnSpc>
            </a:pPr>
            <a:r>
              <a:rPr kumimoji="1" lang="pt-BR" altLang="zh-CN" sz="1600" dirty="0">
                <a:solidFill>
                  <a:srgbClr val="0000FF"/>
                </a:solidFill>
                <a:latin typeface="Consolas" pitchFamily="49" charset="0"/>
                <a:ea typeface="仿宋" pitchFamily="49" charset="-122"/>
                <a:cs typeface="Consolas" pitchFamily="49" charset="0"/>
              </a:rPr>
              <a:t>	</a:t>
            </a:r>
            <a:r>
              <a:rPr kumimoji="1" lang="pt-BR" altLang="zh-CN" sz="1600">
                <a:solidFill>
                  <a:srgbClr val="0000FF"/>
                </a:solidFill>
                <a:latin typeface="Consolas" pitchFamily="49" charset="0"/>
                <a:ea typeface="仿宋" pitchFamily="49" charset="-122"/>
                <a:cs typeface="Consolas" pitchFamily="49" charset="0"/>
              </a:rPr>
              <a:t>   </a:t>
            </a:r>
            <a:r>
              <a:rPr kumimoji="1" lang="pt-BR" altLang="zh-CN" sz="1600" smtClean="0">
                <a:solidFill>
                  <a:srgbClr val="0000FF"/>
                </a:solidFill>
                <a:latin typeface="Consolas" pitchFamily="49" charset="0"/>
                <a:ea typeface="仿宋" pitchFamily="49" charset="-122"/>
                <a:cs typeface="Consolas" pitchFamily="49" charset="0"/>
              </a:rPr>
              <a:t>t.data[k1+1</a:t>
            </a:r>
            <a:r>
              <a:rPr kumimoji="1" lang="pt-BR" altLang="zh-CN" sz="1600" dirty="0">
                <a:solidFill>
                  <a:srgbClr val="0000FF"/>
                </a:solidFill>
                <a:latin typeface="Consolas" pitchFamily="49" charset="0"/>
                <a:ea typeface="仿宋" pitchFamily="49" charset="-122"/>
                <a:cs typeface="Consolas" pitchFamily="49" charset="0"/>
              </a:rPr>
              <a:t>].c=t.data[k1].c;</a:t>
            </a:r>
          </a:p>
          <a:p>
            <a:pPr algn="l">
              <a:lnSpc>
                <a:spcPts val="2300"/>
              </a:lnSpc>
            </a:pPr>
            <a:r>
              <a:rPr kumimoji="1" lang="pt-BR" altLang="zh-CN" sz="1600" dirty="0">
                <a:solidFill>
                  <a:srgbClr val="0000FF"/>
                </a:solidFill>
                <a:latin typeface="Consolas" pitchFamily="49" charset="0"/>
                <a:ea typeface="仿宋" pitchFamily="49" charset="-122"/>
                <a:cs typeface="Consolas" pitchFamily="49" charset="0"/>
              </a:rPr>
              <a:t>	</a:t>
            </a:r>
            <a:r>
              <a:rPr kumimoji="1" lang="pt-BR" altLang="zh-CN" sz="1600">
                <a:solidFill>
                  <a:srgbClr val="0000FF"/>
                </a:solidFill>
                <a:latin typeface="Consolas" pitchFamily="49" charset="0"/>
                <a:ea typeface="仿宋" pitchFamily="49" charset="-122"/>
                <a:cs typeface="Consolas" pitchFamily="49" charset="0"/>
              </a:rPr>
              <a:t>   </a:t>
            </a:r>
            <a:r>
              <a:rPr kumimoji="1" lang="pt-BR" altLang="zh-CN" sz="1600" smtClean="0">
                <a:solidFill>
                  <a:srgbClr val="0000FF"/>
                </a:solidFill>
                <a:latin typeface="Consolas" pitchFamily="49" charset="0"/>
                <a:ea typeface="仿宋" pitchFamily="49" charset="-122"/>
                <a:cs typeface="Consolas" pitchFamily="49" charset="0"/>
              </a:rPr>
              <a:t>t.data[k1+1</a:t>
            </a:r>
            <a:r>
              <a:rPr kumimoji="1" lang="pt-BR" altLang="zh-CN" sz="1600" dirty="0">
                <a:solidFill>
                  <a:srgbClr val="0000FF"/>
                </a:solidFill>
                <a:latin typeface="Consolas" pitchFamily="49" charset="0"/>
                <a:ea typeface="仿宋" pitchFamily="49" charset="-122"/>
                <a:cs typeface="Consolas" pitchFamily="49" charset="0"/>
              </a:rPr>
              <a:t>].d=t.data[k1].d;</a:t>
            </a:r>
          </a:p>
          <a:p>
            <a:pPr algn="l">
              <a:lnSpc>
                <a:spcPts val="2300"/>
              </a:lnSpc>
            </a:pPr>
            <a:r>
              <a:rPr kumimoji="1" lang="pt-BR" altLang="zh-CN" sz="1600" dirty="0">
                <a:solidFill>
                  <a:srgbClr val="0000FF"/>
                </a:solidFill>
                <a:latin typeface="Consolas" pitchFamily="49" charset="0"/>
                <a:ea typeface="仿宋" pitchFamily="49" charset="-122"/>
                <a:cs typeface="Consolas" pitchFamily="49" charset="0"/>
              </a:rPr>
              <a:t>	}</a:t>
            </a:r>
          </a:p>
          <a:p>
            <a:pPr algn="l">
              <a:lnSpc>
                <a:spcPts val="2300"/>
              </a:lnSpc>
            </a:pPr>
            <a:r>
              <a:rPr kumimoji="1" lang="pt-BR" altLang="zh-CN" sz="1600" dirty="0">
                <a:solidFill>
                  <a:srgbClr val="0000FF"/>
                </a:solidFill>
                <a:latin typeface="Consolas" pitchFamily="49" charset="0"/>
                <a:ea typeface="仿宋" pitchFamily="49" charset="-122"/>
                <a:cs typeface="Consolas" pitchFamily="49" charset="0"/>
              </a:rPr>
              <a:t>	t.data[k].r=i;t.data[k].c=j;t.data[k].d=x;</a:t>
            </a:r>
          </a:p>
          <a:p>
            <a:pPr algn="l">
              <a:lnSpc>
                <a:spcPts val="2300"/>
              </a:lnSpc>
            </a:pPr>
            <a:r>
              <a:rPr kumimoji="1" lang="pt-BR" altLang="zh-CN" sz="1600" dirty="0">
                <a:solidFill>
                  <a:srgbClr val="0000FF"/>
                </a:solidFill>
                <a:latin typeface="Consolas" pitchFamily="49" charset="0"/>
                <a:ea typeface="仿宋" pitchFamily="49" charset="-122"/>
                <a:cs typeface="Consolas" pitchFamily="49" charset="0"/>
              </a:rPr>
              <a:t>	</a:t>
            </a:r>
            <a:r>
              <a:rPr kumimoji="1" lang="en-US" altLang="zh-CN" sz="1600" dirty="0" err="1">
                <a:solidFill>
                  <a:srgbClr val="0000FF"/>
                </a:solidFill>
                <a:latin typeface="Consolas" pitchFamily="49" charset="0"/>
                <a:ea typeface="仿宋" pitchFamily="49" charset="-122"/>
                <a:cs typeface="Consolas" pitchFamily="49" charset="0"/>
              </a:rPr>
              <a:t>t.nums</a:t>
            </a:r>
            <a:r>
              <a:rPr kumimoji="1" lang="en-US" altLang="zh-CN" sz="1600" dirty="0">
                <a:solidFill>
                  <a:srgbClr val="0000FF"/>
                </a:solidFill>
                <a:latin typeface="Consolas" pitchFamily="49" charset="0"/>
                <a:ea typeface="仿宋" pitchFamily="49" charset="-122"/>
                <a:cs typeface="Consolas" pitchFamily="49" charset="0"/>
              </a:rPr>
              <a:t>++;</a:t>
            </a:r>
          </a:p>
          <a:p>
            <a:pPr algn="l">
              <a:lnSpc>
                <a:spcPts val="2300"/>
              </a:lnSpc>
            </a:pPr>
            <a:r>
              <a:rPr kumimoji="1" lang="en-US" altLang="zh-CN" sz="1600" smtClean="0">
                <a:solidFill>
                  <a:srgbClr val="0000FF"/>
                </a:solidFill>
                <a:latin typeface="Consolas" pitchFamily="49" charset="0"/>
                <a:ea typeface="仿宋" pitchFamily="49" charset="-122"/>
                <a:cs typeface="Consolas" pitchFamily="49" charset="0"/>
              </a:rPr>
              <a:t>   </a:t>
            </a:r>
            <a:r>
              <a:rPr kumimoji="1" lang="en-US" altLang="zh-CN" sz="1600" dirty="0" smtClean="0">
                <a:solidFill>
                  <a:srgbClr val="0000FF"/>
                </a:solidFill>
                <a:latin typeface="Consolas" pitchFamily="49" charset="0"/>
                <a:ea typeface="仿宋" pitchFamily="49" charset="-122"/>
                <a:cs typeface="Consolas" pitchFamily="49" charset="0"/>
              </a:rPr>
              <a:t>}</a:t>
            </a:r>
            <a:endParaRPr kumimoji="1" lang="en-US" altLang="zh-CN" sz="1600" dirty="0">
              <a:solidFill>
                <a:srgbClr val="0000FF"/>
              </a:solidFill>
              <a:latin typeface="Consolas" pitchFamily="49" charset="0"/>
              <a:ea typeface="仿宋" pitchFamily="49" charset="-122"/>
              <a:cs typeface="Consolas" pitchFamily="49" charset="0"/>
            </a:endParaRPr>
          </a:p>
          <a:p>
            <a:pPr algn="l">
              <a:lnSpc>
                <a:spcPts val="2300"/>
              </a:lnSpc>
            </a:pPr>
            <a:r>
              <a:rPr kumimoji="1" lang="en-US" altLang="zh-CN" sz="1600" smtClean="0">
                <a:solidFill>
                  <a:srgbClr val="0000FF"/>
                </a:solidFill>
                <a:latin typeface="Consolas" pitchFamily="49" charset="0"/>
                <a:ea typeface="仿宋" pitchFamily="49" charset="-122"/>
                <a:cs typeface="Consolas" pitchFamily="49" charset="0"/>
              </a:rPr>
              <a:t>   </a:t>
            </a:r>
            <a:r>
              <a:rPr kumimoji="1" lang="en-US" altLang="zh-CN" sz="1600" dirty="0" smtClean="0">
                <a:solidFill>
                  <a:srgbClr val="0000FF"/>
                </a:solidFill>
                <a:latin typeface="Consolas" pitchFamily="49" charset="0"/>
                <a:ea typeface="仿宋" pitchFamily="49" charset="-122"/>
                <a:cs typeface="Consolas" pitchFamily="49" charset="0"/>
              </a:rPr>
              <a:t>return </a:t>
            </a:r>
            <a:r>
              <a:rPr kumimoji="1" lang="en-US" altLang="zh-CN" sz="1600" dirty="0">
                <a:solidFill>
                  <a:srgbClr val="0000FF"/>
                </a:solidFill>
                <a:latin typeface="Consolas" pitchFamily="49" charset="0"/>
                <a:ea typeface="仿宋" pitchFamily="49" charset="-122"/>
                <a:cs typeface="Consolas" pitchFamily="49" charset="0"/>
              </a:rPr>
              <a:t>true;</a:t>
            </a:r>
            <a:r>
              <a:rPr kumimoji="1" lang="en-US" altLang="zh-CN" sz="160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	</a:t>
            </a:r>
            <a:r>
              <a:rPr kumimoji="1" lang="en-US" altLang="zh-CN" sz="1600" smtClean="0">
                <a:solidFill>
                  <a:srgbClr val="00B0F0"/>
                </a:solidFill>
                <a:latin typeface="Consolas" pitchFamily="49" charset="0"/>
                <a:ea typeface="仿宋" pitchFamily="49" charset="-122"/>
                <a:cs typeface="Consolas" pitchFamily="49" charset="0"/>
              </a:rPr>
              <a:t>//</a:t>
            </a:r>
            <a:r>
              <a:rPr kumimoji="1" lang="zh-CN" altLang="en-US" sz="1600" dirty="0">
                <a:solidFill>
                  <a:srgbClr val="00B0F0"/>
                </a:solidFill>
                <a:latin typeface="Consolas" pitchFamily="49" charset="0"/>
                <a:ea typeface="仿宋" pitchFamily="49" charset="-122"/>
                <a:cs typeface="Consolas" pitchFamily="49" charset="0"/>
              </a:rPr>
              <a:t>成功时返回</a:t>
            </a:r>
            <a:r>
              <a:rPr kumimoji="1" lang="en-US" altLang="zh-CN" sz="1600" dirty="0">
                <a:solidFill>
                  <a:srgbClr val="00B0F0"/>
                </a:solidFill>
                <a:latin typeface="Consolas" pitchFamily="49" charset="0"/>
                <a:ea typeface="仿宋" pitchFamily="49" charset="-122"/>
                <a:cs typeface="Consolas" pitchFamily="49" charset="0"/>
              </a:rPr>
              <a:t>true</a:t>
            </a:r>
          </a:p>
          <a:p>
            <a:pPr algn="l">
              <a:lnSpc>
                <a:spcPts val="2300"/>
              </a:lnSpc>
            </a:pPr>
            <a:r>
              <a:rPr kumimoji="1" lang="en-US" altLang="zh-CN" sz="1600" smtClean="0">
                <a:solidFill>
                  <a:srgbClr val="0000FF"/>
                </a:solidFill>
                <a:latin typeface="Consolas" pitchFamily="49" charset="0"/>
                <a:ea typeface="仿宋" pitchFamily="49" charset="-122"/>
                <a:cs typeface="Consolas" pitchFamily="49" charset="0"/>
              </a:rPr>
              <a:t>}</a:t>
            </a:r>
            <a:endParaRPr lang="en-US" altLang="zh-CN" sz="1600" dirty="0">
              <a:solidFill>
                <a:srgbClr val="0000FF"/>
              </a:solidFill>
              <a:latin typeface="Consolas" pitchFamily="49" charset="0"/>
              <a:ea typeface="仿宋" pitchFamily="49" charset="-122"/>
              <a:cs typeface="Consolas" pitchFamily="49" charset="0"/>
            </a:endParaRPr>
          </a:p>
        </p:txBody>
      </p:sp>
      <p:grpSp>
        <p:nvGrpSpPr>
          <p:cNvPr id="2" name="组合 10"/>
          <p:cNvGrpSpPr/>
          <p:nvPr/>
        </p:nvGrpSpPr>
        <p:grpSpPr>
          <a:xfrm>
            <a:off x="636787" y="773104"/>
            <a:ext cx="8078617" cy="1155698"/>
            <a:chOff x="636787" y="773104"/>
            <a:chExt cx="8078617" cy="1155698"/>
          </a:xfrm>
        </p:grpSpPr>
        <p:sp>
          <p:nvSpPr>
            <p:cNvPr id="3" name="矩形 2"/>
            <p:cNvSpPr/>
            <p:nvPr/>
          </p:nvSpPr>
          <p:spPr>
            <a:xfrm>
              <a:off x="636787" y="1000108"/>
              <a:ext cx="7143800" cy="785818"/>
            </a:xfrm>
            <a:prstGeom prst="rect">
              <a:avLst/>
            </a:prstGeom>
            <a:solidFill>
              <a:schemeClr val="accent1">
                <a:alpha val="0"/>
              </a:schemeClr>
            </a:solid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flipV="1">
              <a:off x="7780587" y="1357298"/>
              <a:ext cx="577627" cy="2265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Text Box 88"/>
            <p:cNvSpPr txBox="1">
              <a:spLocks noChangeArrowheads="1"/>
            </p:cNvSpPr>
            <p:nvPr/>
          </p:nvSpPr>
          <p:spPr bwMode="auto">
            <a:xfrm>
              <a:off x="8253739" y="773104"/>
              <a:ext cx="461665" cy="1155698"/>
            </a:xfrm>
            <a:prstGeom prst="rect">
              <a:avLst/>
            </a:prstGeom>
            <a:noFill/>
            <a:ln w="9525">
              <a:noFill/>
              <a:miter lim="800000"/>
              <a:headEnd/>
              <a:tailEnd/>
            </a:ln>
            <a:effectLst/>
          </p:spPr>
          <p:txBody>
            <a:bodyPr vert="eaVert" wrap="square">
              <a:spAutoFit/>
            </a:bodyPr>
            <a:lstStyle/>
            <a:p>
              <a:pPr algn="l">
                <a:spcBef>
                  <a:spcPct val="50000"/>
                </a:spcBef>
              </a:pPr>
              <a:r>
                <a:rPr lang="zh-CN" altLang="en-US" sz="1800" spc="300" dirty="0">
                  <a:solidFill>
                    <a:srgbClr val="FF00FF"/>
                  </a:solidFill>
                  <a:latin typeface="Consolas" pitchFamily="49" charset="0"/>
                  <a:ea typeface="仿宋" pitchFamily="49" charset="-122"/>
                  <a:cs typeface="Consolas" pitchFamily="49" charset="0"/>
                </a:rPr>
                <a:t>修改元素</a:t>
              </a:r>
            </a:p>
          </p:txBody>
        </p:sp>
      </p:grpSp>
      <p:grpSp>
        <p:nvGrpSpPr>
          <p:cNvPr id="4" name="组合 11"/>
          <p:cNvGrpSpPr/>
          <p:nvPr/>
        </p:nvGrpSpPr>
        <p:grpSpPr>
          <a:xfrm>
            <a:off x="1150598" y="2162302"/>
            <a:ext cx="7493368" cy="2214578"/>
            <a:chOff x="1000099" y="2285992"/>
            <a:chExt cx="7493368" cy="2214578"/>
          </a:xfrm>
        </p:grpSpPr>
        <p:sp>
          <p:nvSpPr>
            <p:cNvPr id="7" name="矩形 6"/>
            <p:cNvSpPr/>
            <p:nvPr/>
          </p:nvSpPr>
          <p:spPr>
            <a:xfrm>
              <a:off x="1000099" y="2285992"/>
              <a:ext cx="5707417" cy="2214578"/>
            </a:xfrm>
            <a:prstGeom prst="rect">
              <a:avLst/>
            </a:prstGeom>
            <a:solidFill>
              <a:schemeClr val="accent1">
                <a:alpha val="0"/>
              </a:schemeClr>
            </a:solid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a:stCxn id="7" idx="3"/>
              <a:endCxn id="10" idx="1"/>
            </p:cNvCxnSpPr>
            <p:nvPr/>
          </p:nvCxnSpPr>
          <p:spPr>
            <a:xfrm flipV="1">
              <a:off x="6707516" y="3357562"/>
              <a:ext cx="1324286" cy="3571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Text Box 85"/>
            <p:cNvSpPr txBox="1">
              <a:spLocks noChangeArrowheads="1"/>
            </p:cNvSpPr>
            <p:nvPr/>
          </p:nvSpPr>
          <p:spPr bwMode="auto">
            <a:xfrm>
              <a:off x="8031802" y="2714620"/>
              <a:ext cx="461665" cy="1285884"/>
            </a:xfrm>
            <a:prstGeom prst="rect">
              <a:avLst/>
            </a:prstGeom>
            <a:noFill/>
            <a:ln w="9525">
              <a:noFill/>
              <a:miter lim="800000"/>
              <a:headEnd/>
              <a:tailEnd/>
            </a:ln>
            <a:effectLst/>
          </p:spPr>
          <p:txBody>
            <a:bodyPr vert="eaVert" wrap="square">
              <a:spAutoFit/>
            </a:bodyPr>
            <a:lstStyle/>
            <a:p>
              <a:pPr algn="l">
                <a:spcBef>
                  <a:spcPct val="50000"/>
                </a:spcBef>
              </a:pPr>
              <a:r>
                <a:rPr lang="zh-CN" altLang="en-US" sz="1800" spc="300" dirty="0">
                  <a:solidFill>
                    <a:srgbClr val="FF00FF"/>
                  </a:solidFill>
                  <a:latin typeface="仿宋" pitchFamily="49" charset="-122"/>
                  <a:ea typeface="仿宋" pitchFamily="49" charset="-122"/>
                  <a:cs typeface="Times New Roman" pitchFamily="18" charset="0"/>
                </a:rPr>
                <a:t>增加元素</a:t>
              </a:r>
            </a:p>
          </p:txBody>
        </p:sp>
      </p:grpSp>
      <p:sp>
        <p:nvSpPr>
          <p:cNvPr id="12" name="灯片编号占位符 11"/>
          <p:cNvSpPr>
            <a:spLocks noGrp="1"/>
          </p:cNvSpPr>
          <p:nvPr>
            <p:ph type="sldNum" sz="quarter" idx="12"/>
          </p:nvPr>
        </p:nvSpPr>
        <p:spPr/>
        <p:txBody>
          <a:bodyPr/>
          <a:lstStyle/>
          <a:p>
            <a:fld id="{0B959BAE-FEC3-4F92-8031-993DEB8AE092}" type="slidenum">
              <a:rPr lang="en-US" altLang="zh-CN" smtClean="0"/>
              <a:pPr/>
              <a:t>38</a:t>
            </a:fld>
            <a:r>
              <a:rPr lang="en-US" altLang="zh-CN" smtClean="0"/>
              <a:t>/82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xit" presetSubtype="4" fill="hold" nodeType="clickEffect">
                                  <p:stCondLst>
                                    <p:cond delay="0"/>
                                  </p:stCondLst>
                                  <p:childTnLst>
                                    <p:animEffect transition="out" filter="wipe(down)">
                                      <p:cBhvr>
                                        <p:cTn id="10" dur="500"/>
                                        <p:tgtEl>
                                          <p:spTgt spid="2"/>
                                        </p:tgtEl>
                                      </p:cBhvr>
                                    </p:animEffect>
                                    <p:set>
                                      <p:cBhvr>
                                        <p:cTn id="11" dur="1" fill="hold">
                                          <p:stCondLst>
                                            <p:cond delay="499"/>
                                          </p:stCondLst>
                                        </p:cTn>
                                        <p:tgtEl>
                                          <p:spTgt spid="2"/>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95236">
                                            <p:txEl>
                                              <p:pRg st="4" end="4"/>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95236">
                                            <p:txEl>
                                              <p:pRg st="5" end="5"/>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95236">
                                            <p:txEl>
                                              <p:pRg st="6" end="6"/>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95236">
                                            <p:txEl>
                                              <p:pRg st="7" end="7"/>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95236">
                                            <p:txEl>
                                              <p:pRg st="8" end="8"/>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95236">
                                            <p:txEl>
                                              <p:pRg st="9" end="9"/>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95236">
                                            <p:txEl>
                                              <p:pRg st="10" end="10"/>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95236">
                                            <p:txEl>
                                              <p:pRg st="11" end="11"/>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95236">
                                            <p:txEl>
                                              <p:pRg st="12" end="12"/>
                                            </p:txEl>
                                          </p:spTgt>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nodeType="after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xit" presetSubtype="4" fill="hold" nodeType="clickEffect">
                                  <p:stCondLst>
                                    <p:cond delay="0"/>
                                  </p:stCondLst>
                                  <p:childTnLst>
                                    <p:animEffect transition="out" filter="wipe(down)">
                                      <p:cBhvr>
                                        <p:cTn id="38" dur="500"/>
                                        <p:tgtEl>
                                          <p:spTgt spid="4"/>
                                        </p:tgtEl>
                                      </p:cBhvr>
                                    </p:animEffect>
                                    <p:set>
                                      <p:cBhvr>
                                        <p:cTn id="39" dur="1" fill="hold">
                                          <p:stCondLst>
                                            <p:cond delay="499"/>
                                          </p:stCondLst>
                                        </p:cTn>
                                        <p:tgtEl>
                                          <p:spTgt spid="4"/>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9523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285752" y="214290"/>
            <a:ext cx="8501090" cy="400110"/>
          </a:xfrm>
          <a:prstGeom prst="rect">
            <a:avLst/>
          </a:prstGeom>
          <a:noFill/>
          <a:ln w="9525">
            <a:noFill/>
            <a:miter lim="800000"/>
            <a:headEnd/>
            <a:tailEnd/>
          </a:ln>
          <a:effectLst/>
        </p:spPr>
        <p:txBody>
          <a:bodyPr wrap="square">
            <a:spAutoFit/>
          </a:bodyPr>
          <a:lstStyle/>
          <a:p>
            <a:pPr algn="just">
              <a:spcBef>
                <a:spcPct val="50000"/>
              </a:spcBef>
            </a:pPr>
            <a:r>
              <a:rPr kumimoji="1" lang="zh-CN" altLang="en-US" sz="2000" smtClean="0">
                <a:solidFill>
                  <a:srgbClr val="FF0000"/>
                </a:solidFill>
                <a:latin typeface="Consolas" pitchFamily="49" charset="0"/>
                <a:ea typeface="微软雅黑" pitchFamily="34" charset="-122"/>
                <a:cs typeface="Consolas" pitchFamily="49" charset="0"/>
              </a:rPr>
              <a:t>（</a:t>
            </a:r>
            <a:r>
              <a:rPr kumimoji="1" lang="en-US" altLang="zh-CN" sz="2000">
                <a:solidFill>
                  <a:srgbClr val="FF0000"/>
                </a:solidFill>
                <a:latin typeface="Consolas" pitchFamily="49" charset="0"/>
                <a:ea typeface="微软雅黑" pitchFamily="34" charset="-122"/>
                <a:cs typeface="Consolas" pitchFamily="49" charset="0"/>
              </a:rPr>
              <a:t>3</a:t>
            </a:r>
            <a:r>
              <a:rPr kumimoji="1" lang="zh-CN" altLang="en-US" sz="2000">
                <a:solidFill>
                  <a:srgbClr val="FF0000"/>
                </a:solidFill>
                <a:latin typeface="Consolas" pitchFamily="49" charset="0"/>
                <a:ea typeface="微软雅黑" pitchFamily="34" charset="-122"/>
                <a:cs typeface="Consolas" pitchFamily="49" charset="0"/>
              </a:rPr>
              <a:t>）将指定位置的元素值赋给变量　</a:t>
            </a:r>
            <a:r>
              <a:rPr kumimoji="1" lang="zh-CN" altLang="en-US" sz="2000">
                <a:latin typeface="Consolas" pitchFamily="49" charset="0"/>
                <a:ea typeface="微软雅黑" pitchFamily="34" charset="-122"/>
                <a:cs typeface="Consolas" pitchFamily="49" charset="0"/>
              </a:rPr>
              <a:t>执行</a:t>
            </a:r>
            <a:r>
              <a:rPr kumimoji="1" lang="en-US" altLang="zh-CN" sz="2000" i="1">
                <a:solidFill>
                  <a:srgbClr val="FF0000"/>
                </a:solidFill>
                <a:latin typeface="Consolas" pitchFamily="49" charset="0"/>
                <a:ea typeface="微软雅黑" pitchFamily="34" charset="-122"/>
                <a:cs typeface="Consolas" pitchFamily="49" charset="0"/>
              </a:rPr>
              <a:t>x</a:t>
            </a:r>
            <a:r>
              <a:rPr kumimoji="1" lang="en-US" altLang="zh-CN" sz="2000">
                <a:solidFill>
                  <a:srgbClr val="FF0000"/>
                </a:solidFill>
                <a:latin typeface="Consolas" pitchFamily="49" charset="0"/>
                <a:ea typeface="微软雅黑" pitchFamily="34" charset="-122"/>
                <a:cs typeface="Consolas" pitchFamily="49" charset="0"/>
              </a:rPr>
              <a:t>=</a:t>
            </a:r>
            <a:r>
              <a:rPr kumimoji="1" lang="en-US" altLang="zh-CN" sz="2000" i="1">
                <a:solidFill>
                  <a:srgbClr val="FF0000"/>
                </a:solidFill>
                <a:latin typeface="Consolas" pitchFamily="49" charset="0"/>
                <a:ea typeface="微软雅黑" pitchFamily="34" charset="-122"/>
                <a:cs typeface="Consolas" pitchFamily="49" charset="0"/>
              </a:rPr>
              <a:t>A</a:t>
            </a:r>
            <a:r>
              <a:rPr kumimoji="1" lang="en-US" altLang="zh-CN" sz="2000">
                <a:solidFill>
                  <a:srgbClr val="FF0000"/>
                </a:solidFill>
                <a:latin typeface="Consolas" pitchFamily="49" charset="0"/>
                <a:ea typeface="微软雅黑" pitchFamily="34" charset="-122"/>
                <a:cs typeface="Consolas" pitchFamily="49" charset="0"/>
              </a:rPr>
              <a:t>[</a:t>
            </a:r>
            <a:r>
              <a:rPr kumimoji="1" lang="en-US" altLang="zh-CN" sz="2000" i="1">
                <a:solidFill>
                  <a:srgbClr val="FF0000"/>
                </a:solidFill>
                <a:latin typeface="Consolas" pitchFamily="49" charset="0"/>
                <a:ea typeface="微软雅黑" pitchFamily="34" charset="-122"/>
                <a:cs typeface="Consolas" pitchFamily="49" charset="0"/>
              </a:rPr>
              <a:t>i</a:t>
            </a:r>
            <a:r>
              <a:rPr kumimoji="1" lang="en-US" altLang="zh-CN" sz="2000">
                <a:solidFill>
                  <a:srgbClr val="FF0000"/>
                </a:solidFill>
                <a:latin typeface="Consolas" pitchFamily="49" charset="0"/>
                <a:ea typeface="微软雅黑" pitchFamily="34" charset="-122"/>
                <a:cs typeface="Consolas" pitchFamily="49" charset="0"/>
              </a:rPr>
              <a:t>][</a:t>
            </a:r>
            <a:r>
              <a:rPr kumimoji="1" lang="en-US" altLang="zh-CN" sz="2000" i="1">
                <a:solidFill>
                  <a:srgbClr val="FF0000"/>
                </a:solidFill>
                <a:latin typeface="Consolas" pitchFamily="49" charset="0"/>
                <a:ea typeface="微软雅黑" pitchFamily="34" charset="-122"/>
                <a:cs typeface="Consolas" pitchFamily="49" charset="0"/>
              </a:rPr>
              <a:t>j</a:t>
            </a:r>
            <a:r>
              <a:rPr kumimoji="1" lang="en-US" altLang="zh-CN" sz="2000">
                <a:solidFill>
                  <a:srgbClr val="FF0000"/>
                </a:solidFill>
                <a:latin typeface="Consolas" pitchFamily="49" charset="0"/>
                <a:ea typeface="微软雅黑" pitchFamily="34" charset="-122"/>
                <a:cs typeface="Consolas" pitchFamily="49" charset="0"/>
              </a:rPr>
              <a:t>]      </a:t>
            </a:r>
            <a:endParaRPr kumimoji="1" lang="en-US" altLang="zh-CN" sz="2000">
              <a:latin typeface="Consolas" pitchFamily="49" charset="0"/>
              <a:ea typeface="微软雅黑" pitchFamily="34" charset="-122"/>
              <a:cs typeface="Consolas" pitchFamily="49" charset="0"/>
            </a:endParaRPr>
          </a:p>
        </p:txBody>
      </p:sp>
      <p:sp>
        <p:nvSpPr>
          <p:cNvPr id="40963" name="Text Box 3"/>
          <p:cNvSpPr txBox="1">
            <a:spLocks noChangeArrowheads="1"/>
          </p:cNvSpPr>
          <p:nvPr/>
        </p:nvSpPr>
        <p:spPr bwMode="auto">
          <a:xfrm>
            <a:off x="428596" y="1214422"/>
            <a:ext cx="7032646" cy="4495654"/>
          </a:xfrm>
          <a:prstGeom prst="rect">
            <a:avLst/>
          </a:prstGeom>
          <a:solidFill>
            <a:schemeClr val="bg1">
              <a:lumMod val="95000"/>
            </a:schemeClr>
          </a:solidFill>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pPr algn="l">
              <a:lnSpc>
                <a:spcPts val="2300"/>
              </a:lnSpc>
            </a:pPr>
            <a:r>
              <a:rPr lang="en-US" altLang="zh-CN" sz="1600" dirty="0" err="1">
                <a:solidFill>
                  <a:srgbClr val="0000FF"/>
                </a:solidFill>
                <a:latin typeface="Consolas" pitchFamily="49" charset="0"/>
                <a:ea typeface="仿宋" pitchFamily="49" charset="-122"/>
                <a:cs typeface="Consolas" pitchFamily="49" charset="0"/>
              </a:rPr>
              <a:t>bool</a:t>
            </a:r>
            <a:r>
              <a:rPr lang="en-US" altLang="zh-CN" sz="1600" dirty="0">
                <a:solidFill>
                  <a:srgbClr val="0000FF"/>
                </a:solidFill>
                <a:latin typeface="Consolas" pitchFamily="49" charset="0"/>
                <a:ea typeface="仿宋" pitchFamily="49" charset="-122"/>
                <a:cs typeface="Consolas" pitchFamily="49" charset="0"/>
              </a:rPr>
              <a:t> </a:t>
            </a:r>
            <a:r>
              <a:rPr lang="en-US" altLang="zh-CN" sz="1600" dirty="0">
                <a:solidFill>
                  <a:srgbClr val="FF0000"/>
                </a:solidFill>
                <a:latin typeface="Consolas" pitchFamily="49" charset="0"/>
                <a:ea typeface="仿宋" pitchFamily="49" charset="-122"/>
                <a:cs typeface="Consolas" pitchFamily="49" charset="0"/>
              </a:rPr>
              <a:t>Assign</a:t>
            </a:r>
            <a:r>
              <a:rPr lang="en-US" altLang="zh-CN" sz="1600" dirty="0">
                <a:solidFill>
                  <a:srgbClr val="0000FF"/>
                </a:solidFill>
                <a:latin typeface="Consolas" pitchFamily="49" charset="0"/>
                <a:ea typeface="仿宋" pitchFamily="49" charset="-122"/>
                <a:cs typeface="Consolas" pitchFamily="49" charset="0"/>
              </a:rPr>
              <a:t>(</a:t>
            </a:r>
            <a:r>
              <a:rPr lang="en-US" altLang="zh-CN" sz="1600" dirty="0" err="1">
                <a:solidFill>
                  <a:srgbClr val="0000FF"/>
                </a:solidFill>
                <a:latin typeface="Consolas" pitchFamily="49" charset="0"/>
                <a:ea typeface="仿宋" pitchFamily="49" charset="-122"/>
                <a:cs typeface="Consolas" pitchFamily="49" charset="0"/>
              </a:rPr>
              <a:t>TSMatrix</a:t>
            </a:r>
            <a:r>
              <a:rPr lang="en-US" altLang="zh-CN" sz="1600" dirty="0">
                <a:solidFill>
                  <a:srgbClr val="0000FF"/>
                </a:solidFill>
                <a:latin typeface="Consolas" pitchFamily="49" charset="0"/>
                <a:ea typeface="仿宋" pitchFamily="49" charset="-122"/>
                <a:cs typeface="Consolas" pitchFamily="49" charset="0"/>
              </a:rPr>
              <a:t> </a:t>
            </a:r>
            <a:r>
              <a:rPr lang="en-US" altLang="zh-CN" sz="1600" dirty="0" err="1">
                <a:solidFill>
                  <a:srgbClr val="0000FF"/>
                </a:solidFill>
                <a:latin typeface="Consolas" pitchFamily="49" charset="0"/>
                <a:ea typeface="仿宋" pitchFamily="49" charset="-122"/>
                <a:cs typeface="Consolas" pitchFamily="49" charset="0"/>
              </a:rPr>
              <a:t>t,ElemType</a:t>
            </a:r>
            <a:r>
              <a:rPr lang="en-US" altLang="zh-CN" sz="1600" dirty="0">
                <a:solidFill>
                  <a:srgbClr val="0000FF"/>
                </a:solidFill>
                <a:latin typeface="Consolas" pitchFamily="49" charset="0"/>
                <a:ea typeface="仿宋" pitchFamily="49" charset="-122"/>
                <a:cs typeface="Consolas" pitchFamily="49" charset="0"/>
              </a:rPr>
              <a:t> &amp;</a:t>
            </a:r>
            <a:r>
              <a:rPr lang="en-US" altLang="zh-CN" sz="1600" dirty="0" err="1">
                <a:solidFill>
                  <a:srgbClr val="0000FF"/>
                </a:solidFill>
                <a:latin typeface="Consolas" pitchFamily="49" charset="0"/>
                <a:ea typeface="仿宋" pitchFamily="49" charset="-122"/>
                <a:cs typeface="Consolas" pitchFamily="49" charset="0"/>
              </a:rPr>
              <a:t>x,int</a:t>
            </a:r>
            <a:r>
              <a:rPr lang="en-US" altLang="zh-CN" sz="1600" dirty="0">
                <a:solidFill>
                  <a:srgbClr val="0000FF"/>
                </a:solidFill>
                <a:latin typeface="Consolas" pitchFamily="49" charset="0"/>
                <a:ea typeface="仿宋" pitchFamily="49" charset="-122"/>
                <a:cs typeface="Consolas" pitchFamily="49" charset="0"/>
              </a:rPr>
              <a:t> </a:t>
            </a:r>
            <a:r>
              <a:rPr lang="en-US" altLang="zh-CN" sz="1600" dirty="0" err="1">
                <a:solidFill>
                  <a:srgbClr val="0000FF"/>
                </a:solidFill>
                <a:latin typeface="Consolas" pitchFamily="49" charset="0"/>
                <a:ea typeface="仿宋" pitchFamily="49" charset="-122"/>
                <a:cs typeface="Consolas" pitchFamily="49" charset="0"/>
              </a:rPr>
              <a:t>i,int</a:t>
            </a:r>
            <a:r>
              <a:rPr lang="en-US" altLang="zh-CN" sz="1600" dirty="0">
                <a:solidFill>
                  <a:srgbClr val="0000FF"/>
                </a:solidFill>
                <a:latin typeface="Consolas" pitchFamily="49" charset="0"/>
                <a:ea typeface="仿宋" pitchFamily="49" charset="-122"/>
                <a:cs typeface="Consolas" pitchFamily="49" charset="0"/>
              </a:rPr>
              <a:t> j)</a:t>
            </a:r>
          </a:p>
          <a:p>
            <a:pPr algn="l">
              <a:lnSpc>
                <a:spcPts val="2300"/>
              </a:lnSpc>
            </a:pPr>
            <a:r>
              <a:rPr lang="en-US" altLang="zh-CN" sz="1600" smtClean="0">
                <a:solidFill>
                  <a:srgbClr val="0000FF"/>
                </a:solidFill>
                <a:latin typeface="Consolas" pitchFamily="49" charset="0"/>
                <a:ea typeface="仿宋" pitchFamily="49" charset="-122"/>
                <a:cs typeface="Consolas" pitchFamily="49" charset="0"/>
              </a:rPr>
              <a:t>{  int </a:t>
            </a:r>
            <a:r>
              <a:rPr lang="en-US" altLang="zh-CN" sz="1600" dirty="0">
                <a:solidFill>
                  <a:srgbClr val="0000FF"/>
                </a:solidFill>
                <a:latin typeface="Consolas" pitchFamily="49" charset="0"/>
                <a:ea typeface="仿宋" pitchFamily="49" charset="-122"/>
                <a:cs typeface="Consolas" pitchFamily="49" charset="0"/>
              </a:rPr>
              <a:t>k=0;</a:t>
            </a:r>
          </a:p>
          <a:p>
            <a:pPr algn="l">
              <a:lnSpc>
                <a:spcPts val="2300"/>
              </a:lnSpc>
            </a:pPr>
            <a:r>
              <a:rPr lang="en-US" altLang="zh-CN" sz="160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if </a:t>
            </a:r>
            <a:r>
              <a:rPr lang="en-US" altLang="zh-CN" sz="1600" dirty="0">
                <a:solidFill>
                  <a:srgbClr val="0000FF"/>
                </a:solidFill>
                <a:latin typeface="Consolas" pitchFamily="49" charset="0"/>
                <a:ea typeface="仿宋" pitchFamily="49" charset="-122"/>
                <a:cs typeface="Consolas" pitchFamily="49" charset="0"/>
              </a:rPr>
              <a:t>(</a:t>
            </a:r>
            <a:r>
              <a:rPr lang="en-US" altLang="zh-CN" sz="1600" dirty="0" err="1">
                <a:solidFill>
                  <a:srgbClr val="0000FF"/>
                </a:solidFill>
                <a:latin typeface="Consolas" pitchFamily="49" charset="0"/>
                <a:ea typeface="仿宋" pitchFamily="49" charset="-122"/>
                <a:cs typeface="Consolas" pitchFamily="49" charset="0"/>
              </a:rPr>
              <a:t>i</a:t>
            </a:r>
            <a:r>
              <a:rPr lang="en-US" altLang="zh-CN" sz="1600" dirty="0">
                <a:solidFill>
                  <a:srgbClr val="0000FF"/>
                </a:solidFill>
                <a:latin typeface="Consolas" pitchFamily="49" charset="0"/>
                <a:ea typeface="仿宋" pitchFamily="49" charset="-122"/>
                <a:cs typeface="Consolas" pitchFamily="49" charset="0"/>
              </a:rPr>
              <a:t>&gt;=</a:t>
            </a:r>
            <a:r>
              <a:rPr lang="en-US" altLang="zh-CN" sz="1600" dirty="0" err="1">
                <a:solidFill>
                  <a:srgbClr val="0000FF"/>
                </a:solidFill>
                <a:latin typeface="Consolas" pitchFamily="49" charset="0"/>
                <a:ea typeface="仿宋" pitchFamily="49" charset="-122"/>
                <a:cs typeface="Consolas" pitchFamily="49" charset="0"/>
              </a:rPr>
              <a:t>t.rows</a:t>
            </a:r>
            <a:r>
              <a:rPr lang="en-US" altLang="zh-CN" sz="1600" dirty="0">
                <a:solidFill>
                  <a:srgbClr val="0000FF"/>
                </a:solidFill>
                <a:latin typeface="Consolas" pitchFamily="49" charset="0"/>
                <a:ea typeface="仿宋" pitchFamily="49" charset="-122"/>
                <a:cs typeface="Consolas" pitchFamily="49" charset="0"/>
              </a:rPr>
              <a:t> || j&gt;=</a:t>
            </a:r>
            <a:r>
              <a:rPr lang="en-US" altLang="zh-CN" sz="1600" dirty="0" err="1">
                <a:solidFill>
                  <a:srgbClr val="0000FF"/>
                </a:solidFill>
                <a:latin typeface="Consolas" pitchFamily="49" charset="0"/>
                <a:ea typeface="仿宋" pitchFamily="49" charset="-122"/>
                <a:cs typeface="Consolas" pitchFamily="49" charset="0"/>
              </a:rPr>
              <a:t>t.cols</a:t>
            </a:r>
            <a:r>
              <a:rPr lang="en-US" altLang="zh-CN" sz="1600" dirty="0">
                <a:solidFill>
                  <a:srgbClr val="0000FF"/>
                </a:solidFill>
                <a:latin typeface="Consolas" pitchFamily="49" charset="0"/>
                <a:ea typeface="仿宋" pitchFamily="49" charset="-122"/>
                <a:cs typeface="Consolas" pitchFamily="49" charset="0"/>
              </a:rPr>
              <a:t>)</a:t>
            </a:r>
          </a:p>
          <a:p>
            <a:pPr algn="l">
              <a:lnSpc>
                <a:spcPts val="2300"/>
              </a:lnSpc>
            </a:pPr>
            <a:r>
              <a:rPr lang="en-US" altLang="zh-CN" sz="1600" smtClean="0">
                <a:solidFill>
                  <a:srgbClr val="0000FF"/>
                </a:solidFill>
                <a:latin typeface="Consolas" pitchFamily="49" charset="0"/>
                <a:ea typeface="仿宋" pitchFamily="49" charset="-122"/>
                <a:cs typeface="Consolas" pitchFamily="49" charset="0"/>
              </a:rPr>
              <a:t>      return </a:t>
            </a:r>
            <a:r>
              <a:rPr lang="en-US" altLang="zh-CN" sz="1600" dirty="0">
                <a:solidFill>
                  <a:srgbClr val="0000FF"/>
                </a:solidFill>
                <a:latin typeface="Consolas" pitchFamily="49" charset="0"/>
                <a:ea typeface="仿宋" pitchFamily="49" charset="-122"/>
                <a:cs typeface="Consolas" pitchFamily="49" charset="0"/>
              </a:rPr>
              <a:t>false;	</a:t>
            </a:r>
            <a:r>
              <a:rPr lang="en-US" altLang="zh-CN" sz="160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en-US" sz="1600" dirty="0">
                <a:solidFill>
                  <a:srgbClr val="00B0F0"/>
                </a:solidFill>
                <a:latin typeface="Consolas" pitchFamily="49" charset="0"/>
                <a:ea typeface="仿宋" pitchFamily="49" charset="-122"/>
                <a:cs typeface="Consolas" pitchFamily="49" charset="0"/>
              </a:rPr>
              <a:t>失败时返回</a:t>
            </a:r>
            <a:r>
              <a:rPr lang="en-US" altLang="zh-CN" sz="1600" dirty="0" smtClean="0">
                <a:solidFill>
                  <a:srgbClr val="00B0F0"/>
                </a:solidFill>
                <a:latin typeface="Consolas" pitchFamily="49" charset="0"/>
                <a:ea typeface="仿宋" pitchFamily="49" charset="-122"/>
                <a:cs typeface="Consolas" pitchFamily="49" charset="0"/>
              </a:rPr>
              <a:t>false</a:t>
            </a:r>
          </a:p>
          <a:p>
            <a:pPr algn="l">
              <a:lnSpc>
                <a:spcPts val="2300"/>
              </a:lnSpc>
            </a:pPr>
            <a:endParaRPr lang="en-US" altLang="zh-CN" sz="1600" dirty="0">
              <a:solidFill>
                <a:srgbClr val="0000FF"/>
              </a:solidFill>
              <a:latin typeface="Consolas" pitchFamily="49" charset="0"/>
              <a:ea typeface="仿宋" pitchFamily="49" charset="-122"/>
              <a:cs typeface="Consolas" pitchFamily="49" charset="0"/>
            </a:endParaRPr>
          </a:p>
          <a:p>
            <a:pPr algn="l">
              <a:lnSpc>
                <a:spcPts val="2300"/>
              </a:lnSpc>
            </a:pPr>
            <a:r>
              <a:rPr lang="en-US" altLang="zh-CN" sz="160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while </a:t>
            </a:r>
            <a:r>
              <a:rPr lang="en-US" altLang="zh-CN" sz="1600" dirty="0">
                <a:solidFill>
                  <a:srgbClr val="0000FF"/>
                </a:solidFill>
                <a:latin typeface="Consolas" pitchFamily="49" charset="0"/>
                <a:ea typeface="仿宋" pitchFamily="49" charset="-122"/>
                <a:cs typeface="Consolas" pitchFamily="49" charset="0"/>
              </a:rPr>
              <a:t>(k&lt;</a:t>
            </a:r>
            <a:r>
              <a:rPr lang="en-US" altLang="zh-CN" sz="1600" dirty="0" err="1">
                <a:solidFill>
                  <a:srgbClr val="0000FF"/>
                </a:solidFill>
                <a:latin typeface="Consolas" pitchFamily="49" charset="0"/>
                <a:ea typeface="仿宋" pitchFamily="49" charset="-122"/>
                <a:cs typeface="Consolas" pitchFamily="49" charset="0"/>
              </a:rPr>
              <a:t>t.nums</a:t>
            </a:r>
            <a:r>
              <a:rPr lang="en-US" altLang="zh-CN" sz="1600" dirty="0">
                <a:solidFill>
                  <a:srgbClr val="0000FF"/>
                </a:solidFill>
                <a:latin typeface="Consolas" pitchFamily="49" charset="0"/>
                <a:ea typeface="仿宋" pitchFamily="49" charset="-122"/>
                <a:cs typeface="Consolas" pitchFamily="49" charset="0"/>
              </a:rPr>
              <a:t> &amp;&amp; </a:t>
            </a:r>
            <a:r>
              <a:rPr lang="en-US" altLang="zh-CN" sz="1600" dirty="0" err="1">
                <a:solidFill>
                  <a:srgbClr val="0000FF"/>
                </a:solidFill>
                <a:latin typeface="Consolas" pitchFamily="49" charset="0"/>
                <a:ea typeface="仿宋" pitchFamily="49" charset="-122"/>
                <a:cs typeface="Consolas" pitchFamily="49" charset="0"/>
              </a:rPr>
              <a:t>i</a:t>
            </a:r>
            <a:r>
              <a:rPr lang="en-US" altLang="zh-CN" sz="1600" dirty="0">
                <a:solidFill>
                  <a:srgbClr val="0000FF"/>
                </a:solidFill>
                <a:latin typeface="Consolas" pitchFamily="49" charset="0"/>
                <a:ea typeface="仿宋" pitchFamily="49" charset="-122"/>
                <a:cs typeface="Consolas" pitchFamily="49" charset="0"/>
              </a:rPr>
              <a:t>&gt;</a:t>
            </a:r>
            <a:r>
              <a:rPr lang="en-US" altLang="zh-CN" sz="1600" dirty="0" err="1">
                <a:solidFill>
                  <a:srgbClr val="0000FF"/>
                </a:solidFill>
                <a:latin typeface="Consolas" pitchFamily="49" charset="0"/>
                <a:ea typeface="仿宋" pitchFamily="49" charset="-122"/>
                <a:cs typeface="Consolas" pitchFamily="49" charset="0"/>
              </a:rPr>
              <a:t>t.data</a:t>
            </a:r>
            <a:r>
              <a:rPr lang="en-US" altLang="zh-CN" sz="1600" dirty="0">
                <a:solidFill>
                  <a:srgbClr val="0000FF"/>
                </a:solidFill>
                <a:latin typeface="Consolas" pitchFamily="49" charset="0"/>
                <a:ea typeface="仿宋" pitchFamily="49" charset="-122"/>
                <a:cs typeface="Consolas" pitchFamily="49" charset="0"/>
              </a:rPr>
              <a:t>[k].r) </a:t>
            </a:r>
            <a:r>
              <a:rPr lang="en-US" altLang="zh-CN" sz="1600">
                <a:solidFill>
                  <a:srgbClr val="FF00FF"/>
                </a:solidFill>
                <a:latin typeface="Consolas" pitchFamily="49" charset="0"/>
                <a:ea typeface="仿宋" pitchFamily="49" charset="-122"/>
                <a:cs typeface="Consolas" pitchFamily="49" charset="0"/>
              </a:rPr>
              <a:t>k</a:t>
            </a:r>
            <a:r>
              <a:rPr lang="en-US" altLang="zh-CN" sz="1600" smtClean="0">
                <a:solidFill>
                  <a:srgbClr val="FF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en-US" sz="1600" dirty="0">
                <a:solidFill>
                  <a:srgbClr val="00B0F0"/>
                </a:solidFill>
                <a:latin typeface="Consolas" pitchFamily="49" charset="0"/>
                <a:ea typeface="仿宋" pitchFamily="49" charset="-122"/>
                <a:cs typeface="Consolas" pitchFamily="49" charset="0"/>
              </a:rPr>
              <a:t>查找行</a:t>
            </a:r>
          </a:p>
          <a:p>
            <a:pPr algn="l">
              <a:lnSpc>
                <a:spcPts val="2300"/>
              </a:lnSpc>
            </a:pPr>
            <a:r>
              <a:rPr lang="zh-CN" altLang="en-US" sz="160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while </a:t>
            </a:r>
            <a:r>
              <a:rPr lang="en-US" altLang="zh-CN" sz="1600" dirty="0">
                <a:solidFill>
                  <a:srgbClr val="0000FF"/>
                </a:solidFill>
                <a:latin typeface="Consolas" pitchFamily="49" charset="0"/>
                <a:ea typeface="仿宋" pitchFamily="49" charset="-122"/>
                <a:cs typeface="Consolas" pitchFamily="49" charset="0"/>
              </a:rPr>
              <a:t>(k&lt;</a:t>
            </a:r>
            <a:r>
              <a:rPr lang="en-US" altLang="zh-CN" sz="1600" dirty="0" err="1">
                <a:solidFill>
                  <a:srgbClr val="0000FF"/>
                </a:solidFill>
                <a:latin typeface="Consolas" pitchFamily="49" charset="0"/>
                <a:ea typeface="仿宋" pitchFamily="49" charset="-122"/>
                <a:cs typeface="Consolas" pitchFamily="49" charset="0"/>
              </a:rPr>
              <a:t>t.nums</a:t>
            </a:r>
            <a:r>
              <a:rPr lang="en-US" altLang="zh-CN" sz="1600" dirty="0">
                <a:solidFill>
                  <a:srgbClr val="0000FF"/>
                </a:solidFill>
                <a:latin typeface="Consolas" pitchFamily="49" charset="0"/>
                <a:ea typeface="仿宋" pitchFamily="49" charset="-122"/>
                <a:cs typeface="Consolas" pitchFamily="49" charset="0"/>
              </a:rPr>
              <a:t> &amp;&amp; </a:t>
            </a:r>
            <a:r>
              <a:rPr lang="en-US" altLang="zh-CN" sz="1600" dirty="0" err="1">
                <a:solidFill>
                  <a:srgbClr val="0000FF"/>
                </a:solidFill>
                <a:latin typeface="Consolas" pitchFamily="49" charset="0"/>
                <a:ea typeface="仿宋" pitchFamily="49" charset="-122"/>
                <a:cs typeface="Consolas" pitchFamily="49" charset="0"/>
              </a:rPr>
              <a:t>i</a:t>
            </a:r>
            <a:r>
              <a:rPr lang="en-US" altLang="zh-CN" sz="1600" dirty="0">
                <a:solidFill>
                  <a:srgbClr val="0000FF"/>
                </a:solidFill>
                <a:latin typeface="Consolas" pitchFamily="49" charset="0"/>
                <a:ea typeface="仿宋" pitchFamily="49" charset="-122"/>
                <a:cs typeface="Consolas" pitchFamily="49" charset="0"/>
              </a:rPr>
              <a:t>==</a:t>
            </a:r>
            <a:r>
              <a:rPr lang="en-US" altLang="zh-CN" sz="1600" dirty="0" err="1">
                <a:solidFill>
                  <a:srgbClr val="0000FF"/>
                </a:solidFill>
                <a:latin typeface="Consolas" pitchFamily="49" charset="0"/>
                <a:ea typeface="仿宋" pitchFamily="49" charset="-122"/>
                <a:cs typeface="Consolas" pitchFamily="49" charset="0"/>
              </a:rPr>
              <a:t>t.data</a:t>
            </a:r>
            <a:r>
              <a:rPr lang="en-US" altLang="zh-CN" sz="1600" dirty="0">
                <a:solidFill>
                  <a:srgbClr val="0000FF"/>
                </a:solidFill>
                <a:latin typeface="Consolas" pitchFamily="49" charset="0"/>
                <a:ea typeface="仿宋" pitchFamily="49" charset="-122"/>
                <a:cs typeface="Consolas" pitchFamily="49" charset="0"/>
              </a:rPr>
              <a:t>[k].r </a:t>
            </a:r>
          </a:p>
          <a:p>
            <a:pPr algn="l">
              <a:lnSpc>
                <a:spcPts val="2300"/>
              </a:lnSpc>
            </a:pPr>
            <a:r>
              <a:rPr lang="en-US" altLang="zh-CN" sz="160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        </a:t>
            </a:r>
            <a:r>
              <a:rPr lang="en-US" altLang="zh-CN" sz="1600" dirty="0">
                <a:solidFill>
                  <a:srgbClr val="0000FF"/>
                </a:solidFill>
                <a:latin typeface="Consolas" pitchFamily="49" charset="0"/>
                <a:ea typeface="仿宋" pitchFamily="49" charset="-122"/>
                <a:cs typeface="Consolas" pitchFamily="49" charset="0"/>
              </a:rPr>
              <a:t>&amp;&amp; j&gt;</a:t>
            </a:r>
            <a:r>
              <a:rPr lang="en-US" altLang="zh-CN" sz="1600" dirty="0" err="1">
                <a:solidFill>
                  <a:srgbClr val="0000FF"/>
                </a:solidFill>
                <a:latin typeface="Consolas" pitchFamily="49" charset="0"/>
                <a:ea typeface="仿宋" pitchFamily="49" charset="-122"/>
                <a:cs typeface="Consolas" pitchFamily="49" charset="0"/>
              </a:rPr>
              <a:t>t.data</a:t>
            </a:r>
            <a:r>
              <a:rPr lang="en-US" altLang="zh-CN" sz="1600" dirty="0">
                <a:solidFill>
                  <a:srgbClr val="0000FF"/>
                </a:solidFill>
                <a:latin typeface="Consolas" pitchFamily="49" charset="0"/>
                <a:ea typeface="仿宋" pitchFamily="49" charset="-122"/>
                <a:cs typeface="Consolas" pitchFamily="49" charset="0"/>
              </a:rPr>
              <a:t>[k].c</a:t>
            </a:r>
            <a:r>
              <a:rPr lang="en-US" altLang="zh-CN" sz="1600">
                <a:solidFill>
                  <a:srgbClr val="0000FF"/>
                </a:solidFill>
                <a:latin typeface="Consolas" pitchFamily="49" charset="0"/>
                <a:ea typeface="仿宋" pitchFamily="49" charset="-122"/>
                <a:cs typeface="Consolas" pitchFamily="49" charset="0"/>
              </a:rPr>
              <a:t>) </a:t>
            </a:r>
            <a:r>
              <a:rPr lang="en-US" altLang="zh-CN" sz="1600" smtClean="0">
                <a:solidFill>
                  <a:srgbClr val="FF00FF"/>
                </a:solidFill>
                <a:latin typeface="Consolas" pitchFamily="49" charset="0"/>
                <a:ea typeface="仿宋" pitchFamily="49" charset="-122"/>
                <a:cs typeface="Consolas" pitchFamily="49" charset="0"/>
              </a:rPr>
              <a:t>k</a:t>
            </a:r>
            <a:r>
              <a:rPr lang="en-US" altLang="zh-CN" sz="1600" dirty="0">
                <a:solidFill>
                  <a:srgbClr val="FF00FF"/>
                </a:solidFill>
                <a:latin typeface="Consolas" pitchFamily="49" charset="0"/>
                <a:ea typeface="仿宋" pitchFamily="49" charset="-122"/>
                <a:cs typeface="Consolas" pitchFamily="49" charset="0"/>
              </a:rPr>
              <a:t>++</a:t>
            </a:r>
            <a:r>
              <a:rPr lang="en-US" altLang="zh-CN" sz="1600" dirty="0">
                <a:solidFill>
                  <a:srgbClr val="0000FF"/>
                </a:solidFill>
                <a:latin typeface="Consolas" pitchFamily="49" charset="0"/>
                <a:ea typeface="仿宋" pitchFamily="49" charset="-122"/>
                <a:cs typeface="Consolas" pitchFamily="49" charset="0"/>
              </a:rPr>
              <a:t>;</a:t>
            </a:r>
            <a:r>
              <a:rPr lang="en-US" altLang="zh-CN" sz="160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en-US" sz="1600" dirty="0">
                <a:solidFill>
                  <a:srgbClr val="00B0F0"/>
                </a:solidFill>
                <a:latin typeface="Consolas" pitchFamily="49" charset="0"/>
                <a:ea typeface="仿宋" pitchFamily="49" charset="-122"/>
                <a:cs typeface="Consolas" pitchFamily="49" charset="0"/>
              </a:rPr>
              <a:t>查找</a:t>
            </a:r>
            <a:r>
              <a:rPr lang="zh-CN" altLang="en-US" sz="1600" dirty="0" smtClean="0">
                <a:solidFill>
                  <a:srgbClr val="00B0F0"/>
                </a:solidFill>
                <a:latin typeface="Consolas" pitchFamily="49" charset="0"/>
                <a:ea typeface="仿宋" pitchFamily="49" charset="-122"/>
                <a:cs typeface="Consolas" pitchFamily="49" charset="0"/>
              </a:rPr>
              <a:t>列</a:t>
            </a:r>
            <a:endParaRPr lang="en-US" altLang="zh-CN" sz="1600" dirty="0" smtClean="0">
              <a:solidFill>
                <a:srgbClr val="00B0F0"/>
              </a:solidFill>
              <a:latin typeface="Consolas" pitchFamily="49" charset="0"/>
              <a:ea typeface="仿宋" pitchFamily="49" charset="-122"/>
              <a:cs typeface="Consolas" pitchFamily="49" charset="0"/>
            </a:endParaRPr>
          </a:p>
          <a:p>
            <a:pPr algn="l">
              <a:lnSpc>
                <a:spcPts val="2300"/>
              </a:lnSpc>
            </a:pPr>
            <a:endParaRPr lang="zh-CN" altLang="en-US" sz="1600" dirty="0">
              <a:solidFill>
                <a:srgbClr val="0000FF"/>
              </a:solidFill>
              <a:latin typeface="Consolas" pitchFamily="49" charset="0"/>
              <a:ea typeface="仿宋" pitchFamily="49" charset="-122"/>
              <a:cs typeface="Consolas" pitchFamily="49" charset="0"/>
            </a:endParaRPr>
          </a:p>
          <a:p>
            <a:pPr algn="l">
              <a:lnSpc>
                <a:spcPts val="2300"/>
              </a:lnSpc>
            </a:pPr>
            <a:r>
              <a:rPr lang="zh-CN" altLang="en-US" sz="160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if </a:t>
            </a:r>
            <a:r>
              <a:rPr lang="en-US" altLang="zh-CN" sz="1600" dirty="0">
                <a:solidFill>
                  <a:srgbClr val="0000FF"/>
                </a:solidFill>
                <a:latin typeface="Consolas" pitchFamily="49" charset="0"/>
                <a:ea typeface="仿宋" pitchFamily="49" charset="-122"/>
                <a:cs typeface="Consolas" pitchFamily="49" charset="0"/>
              </a:rPr>
              <a:t>(</a:t>
            </a:r>
            <a:r>
              <a:rPr lang="en-US" altLang="zh-CN" sz="1600" dirty="0" err="1">
                <a:solidFill>
                  <a:srgbClr val="0000FF"/>
                </a:solidFill>
                <a:latin typeface="Consolas" pitchFamily="49" charset="0"/>
                <a:ea typeface="仿宋" pitchFamily="49" charset="-122"/>
                <a:cs typeface="Consolas" pitchFamily="49" charset="0"/>
              </a:rPr>
              <a:t>t.data</a:t>
            </a:r>
            <a:r>
              <a:rPr lang="en-US" altLang="zh-CN" sz="1600" dirty="0">
                <a:solidFill>
                  <a:srgbClr val="0000FF"/>
                </a:solidFill>
                <a:latin typeface="Consolas" pitchFamily="49" charset="0"/>
                <a:ea typeface="仿宋" pitchFamily="49" charset="-122"/>
                <a:cs typeface="Consolas" pitchFamily="49" charset="0"/>
              </a:rPr>
              <a:t>[k].r==</a:t>
            </a:r>
            <a:r>
              <a:rPr lang="en-US" altLang="zh-CN" sz="1600" dirty="0" err="1">
                <a:solidFill>
                  <a:srgbClr val="0000FF"/>
                </a:solidFill>
                <a:latin typeface="Consolas" pitchFamily="49" charset="0"/>
                <a:ea typeface="仿宋" pitchFamily="49" charset="-122"/>
                <a:cs typeface="Consolas" pitchFamily="49" charset="0"/>
              </a:rPr>
              <a:t>i</a:t>
            </a:r>
            <a:r>
              <a:rPr lang="en-US" altLang="zh-CN" sz="1600" dirty="0">
                <a:solidFill>
                  <a:srgbClr val="0000FF"/>
                </a:solidFill>
                <a:latin typeface="Consolas" pitchFamily="49" charset="0"/>
                <a:ea typeface="仿宋" pitchFamily="49" charset="-122"/>
                <a:cs typeface="Consolas" pitchFamily="49" charset="0"/>
              </a:rPr>
              <a:t> &amp;&amp; </a:t>
            </a:r>
            <a:r>
              <a:rPr lang="en-US" altLang="zh-CN" sz="1600" dirty="0" err="1">
                <a:solidFill>
                  <a:srgbClr val="0000FF"/>
                </a:solidFill>
                <a:latin typeface="Consolas" pitchFamily="49" charset="0"/>
                <a:ea typeface="仿宋" pitchFamily="49" charset="-122"/>
                <a:cs typeface="Consolas" pitchFamily="49" charset="0"/>
              </a:rPr>
              <a:t>t.data</a:t>
            </a:r>
            <a:r>
              <a:rPr lang="en-US" altLang="zh-CN" sz="1600" dirty="0">
                <a:solidFill>
                  <a:srgbClr val="0000FF"/>
                </a:solidFill>
                <a:latin typeface="Consolas" pitchFamily="49" charset="0"/>
                <a:ea typeface="仿宋" pitchFamily="49" charset="-122"/>
                <a:cs typeface="Consolas" pitchFamily="49" charset="0"/>
              </a:rPr>
              <a:t>[k].c==j)</a:t>
            </a:r>
          </a:p>
          <a:p>
            <a:pPr algn="l">
              <a:lnSpc>
                <a:spcPts val="2300"/>
              </a:lnSpc>
            </a:pPr>
            <a:r>
              <a:rPr lang="en-US" altLang="zh-CN" sz="1600" smtClean="0">
                <a:solidFill>
                  <a:srgbClr val="0000FF"/>
                </a:solidFill>
                <a:latin typeface="Consolas" pitchFamily="49" charset="0"/>
                <a:ea typeface="仿宋" pitchFamily="49" charset="-122"/>
                <a:cs typeface="Consolas" pitchFamily="49" charset="0"/>
              </a:rPr>
              <a:t>      </a:t>
            </a:r>
            <a:r>
              <a:rPr lang="en-US" altLang="zh-CN" sz="1600" dirty="0">
                <a:solidFill>
                  <a:srgbClr val="0000FF"/>
                </a:solidFill>
                <a:latin typeface="Consolas" pitchFamily="49" charset="0"/>
                <a:ea typeface="仿宋" pitchFamily="49" charset="-122"/>
                <a:cs typeface="Consolas" pitchFamily="49" charset="0"/>
              </a:rPr>
              <a:t>x=</a:t>
            </a:r>
            <a:r>
              <a:rPr lang="en-US" altLang="zh-CN" sz="1600" dirty="0" err="1">
                <a:solidFill>
                  <a:srgbClr val="0000FF"/>
                </a:solidFill>
                <a:latin typeface="Consolas" pitchFamily="49" charset="0"/>
                <a:ea typeface="仿宋" pitchFamily="49" charset="-122"/>
                <a:cs typeface="Consolas" pitchFamily="49" charset="0"/>
              </a:rPr>
              <a:t>t.data</a:t>
            </a:r>
            <a:r>
              <a:rPr lang="en-US" altLang="zh-CN" sz="1600" dirty="0">
                <a:solidFill>
                  <a:srgbClr val="0000FF"/>
                </a:solidFill>
                <a:latin typeface="Consolas" pitchFamily="49" charset="0"/>
                <a:ea typeface="仿宋" pitchFamily="49" charset="-122"/>
                <a:cs typeface="Consolas" pitchFamily="49" charset="0"/>
              </a:rPr>
              <a:t>[k].d;</a:t>
            </a:r>
          </a:p>
          <a:p>
            <a:pPr algn="l">
              <a:lnSpc>
                <a:spcPts val="2300"/>
              </a:lnSpc>
            </a:pPr>
            <a:r>
              <a:rPr lang="en-US" altLang="zh-CN" sz="160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else</a:t>
            </a:r>
            <a:endParaRPr lang="en-US" altLang="zh-CN" sz="1600" dirty="0">
              <a:solidFill>
                <a:srgbClr val="0000FF"/>
              </a:solidFill>
              <a:latin typeface="Consolas" pitchFamily="49" charset="0"/>
              <a:ea typeface="仿宋" pitchFamily="49" charset="-122"/>
              <a:cs typeface="Consolas" pitchFamily="49" charset="0"/>
            </a:endParaRPr>
          </a:p>
          <a:p>
            <a:pPr algn="l">
              <a:lnSpc>
                <a:spcPts val="2300"/>
              </a:lnSpc>
            </a:pPr>
            <a:r>
              <a:rPr lang="en-US" altLang="zh-CN" sz="1600" smtClean="0">
                <a:solidFill>
                  <a:srgbClr val="0000FF"/>
                </a:solidFill>
                <a:latin typeface="Consolas" pitchFamily="49" charset="0"/>
                <a:ea typeface="仿宋" pitchFamily="49" charset="-122"/>
                <a:cs typeface="Consolas" pitchFamily="49" charset="0"/>
              </a:rPr>
              <a:t>      </a:t>
            </a:r>
            <a:r>
              <a:rPr lang="en-US" altLang="zh-CN" sz="1600" dirty="0">
                <a:solidFill>
                  <a:srgbClr val="0000FF"/>
                </a:solidFill>
                <a:latin typeface="Consolas" pitchFamily="49" charset="0"/>
                <a:ea typeface="仿宋" pitchFamily="49" charset="-122"/>
                <a:cs typeface="Consolas" pitchFamily="49" charset="0"/>
              </a:rPr>
              <a:t>x=0</a:t>
            </a:r>
            <a:r>
              <a:rPr lang="en-US" altLang="zh-CN" sz="1600" dirty="0" smtClean="0">
                <a:solidFill>
                  <a:srgbClr val="0000FF"/>
                </a:solidFill>
                <a:latin typeface="Consolas" pitchFamily="49" charset="0"/>
                <a:ea typeface="仿宋" pitchFamily="49" charset="-122"/>
                <a:cs typeface="Consolas" pitchFamily="49" charset="0"/>
              </a:rPr>
              <a:t>;</a:t>
            </a:r>
            <a:endParaRPr lang="zh-CN" altLang="en-US" sz="1600" dirty="0">
              <a:solidFill>
                <a:srgbClr val="0000FF"/>
              </a:solidFill>
              <a:latin typeface="Consolas" pitchFamily="49" charset="0"/>
              <a:ea typeface="仿宋" pitchFamily="49" charset="-122"/>
              <a:cs typeface="Consolas" pitchFamily="49" charset="0"/>
            </a:endParaRPr>
          </a:p>
          <a:p>
            <a:pPr algn="l">
              <a:lnSpc>
                <a:spcPts val="2300"/>
              </a:lnSpc>
            </a:pPr>
            <a:r>
              <a:rPr lang="zh-CN" altLang="en-US" sz="160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return </a:t>
            </a:r>
            <a:r>
              <a:rPr lang="en-US" altLang="zh-CN" sz="1600" dirty="0">
                <a:solidFill>
                  <a:srgbClr val="0000FF"/>
                </a:solidFill>
                <a:latin typeface="Consolas" pitchFamily="49" charset="0"/>
                <a:ea typeface="仿宋" pitchFamily="49" charset="-122"/>
                <a:cs typeface="Consolas" pitchFamily="49" charset="0"/>
              </a:rPr>
              <a:t>true;	</a:t>
            </a:r>
            <a:r>
              <a:rPr lang="en-US" altLang="zh-CN" sz="160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en-US" sz="1600" dirty="0">
                <a:solidFill>
                  <a:srgbClr val="00B0F0"/>
                </a:solidFill>
                <a:latin typeface="Consolas" pitchFamily="49" charset="0"/>
                <a:ea typeface="仿宋" pitchFamily="49" charset="-122"/>
                <a:cs typeface="Consolas" pitchFamily="49" charset="0"/>
              </a:rPr>
              <a:t>成功时返回</a:t>
            </a:r>
            <a:r>
              <a:rPr lang="en-US" altLang="zh-CN" sz="1600" dirty="0">
                <a:solidFill>
                  <a:srgbClr val="00B0F0"/>
                </a:solidFill>
                <a:latin typeface="Consolas" pitchFamily="49" charset="0"/>
                <a:ea typeface="仿宋" pitchFamily="49" charset="-122"/>
                <a:cs typeface="Consolas" pitchFamily="49" charset="0"/>
              </a:rPr>
              <a:t>true</a:t>
            </a:r>
          </a:p>
          <a:p>
            <a:pPr algn="l">
              <a:lnSpc>
                <a:spcPts val="2300"/>
              </a:lnSpc>
            </a:pPr>
            <a:r>
              <a:rPr lang="en-US" altLang="zh-CN" sz="1600" dirty="0">
                <a:solidFill>
                  <a:srgbClr val="0000FF"/>
                </a:solidFill>
                <a:latin typeface="Consolas" pitchFamily="49" charset="0"/>
                <a:ea typeface="仿宋" pitchFamily="49" charset="-122"/>
                <a:cs typeface="Consolas" pitchFamily="49" charset="0"/>
              </a:rPr>
              <a:t>}</a:t>
            </a:r>
          </a:p>
        </p:txBody>
      </p:sp>
      <p:sp>
        <p:nvSpPr>
          <p:cNvPr id="40964" name="Text Box 4"/>
          <p:cNvSpPr txBox="1">
            <a:spLocks noChangeArrowheads="1"/>
          </p:cNvSpPr>
          <p:nvPr/>
        </p:nvSpPr>
        <p:spPr bwMode="auto">
          <a:xfrm>
            <a:off x="396875" y="700586"/>
            <a:ext cx="8351838" cy="369332"/>
          </a:xfrm>
          <a:prstGeom prst="rect">
            <a:avLst/>
          </a:prstGeom>
          <a:noFill/>
          <a:ln w="38100" algn="ctr">
            <a:noFill/>
            <a:miter lim="800000"/>
            <a:headEnd/>
            <a:tailEnd/>
          </a:ln>
          <a:effectLst/>
        </p:spPr>
        <p:txBody>
          <a:bodyPr>
            <a:spAutoFit/>
          </a:bodyPr>
          <a:lstStyle/>
          <a:p>
            <a:pPr algn="just">
              <a:spcBef>
                <a:spcPct val="50000"/>
              </a:spcBef>
            </a:pPr>
            <a:r>
              <a:rPr kumimoji="1" lang="zh-CN" altLang="en-US" sz="1800" dirty="0">
                <a:latin typeface="Consolas" pitchFamily="49" charset="0"/>
                <a:ea typeface="仿宋" pitchFamily="49" charset="-122"/>
                <a:cs typeface="Consolas" pitchFamily="49" charset="0"/>
              </a:rPr>
              <a:t>先在三元组</a:t>
            </a:r>
            <a:r>
              <a:rPr kumimoji="1" lang="en-US" altLang="zh-CN" sz="1800" dirty="0">
                <a:latin typeface="Consolas" pitchFamily="49" charset="0"/>
                <a:ea typeface="仿宋" pitchFamily="49" charset="-122"/>
                <a:cs typeface="Consolas" pitchFamily="49" charset="0"/>
              </a:rPr>
              <a:t>t</a:t>
            </a:r>
            <a:r>
              <a:rPr kumimoji="1" lang="zh-CN" altLang="en-US" sz="1800" dirty="0">
                <a:latin typeface="Consolas" pitchFamily="49" charset="0"/>
                <a:ea typeface="仿宋" pitchFamily="49" charset="-122"/>
                <a:cs typeface="Consolas" pitchFamily="49" charset="0"/>
              </a:rPr>
              <a:t>中找到指定的位置，再将该处的元素值赋给</a:t>
            </a:r>
            <a:r>
              <a:rPr kumimoji="1" lang="en-US" altLang="zh-CN" sz="1800" i="1" dirty="0">
                <a:latin typeface="Consolas" pitchFamily="49" charset="0"/>
                <a:ea typeface="仿宋" pitchFamily="49" charset="-122"/>
                <a:cs typeface="Consolas" pitchFamily="49" charset="0"/>
              </a:rPr>
              <a:t>x</a:t>
            </a:r>
            <a:r>
              <a:rPr kumimoji="1" lang="zh-CN" altLang="en-US" sz="1800" dirty="0">
                <a:latin typeface="Consolas" pitchFamily="49" charset="0"/>
                <a:ea typeface="仿宋" pitchFamily="49" charset="-122"/>
                <a:cs typeface="Consolas" pitchFamily="49" charset="0"/>
              </a:rPr>
              <a:t>。</a:t>
            </a:r>
            <a:endParaRPr lang="zh-CN" altLang="en-US" sz="1800" dirty="0">
              <a:latin typeface="Consolas" pitchFamily="49" charset="0"/>
              <a:ea typeface="仿宋" pitchFamily="49" charset="-122"/>
              <a:cs typeface="Consolas" pitchFamily="49" charset="0"/>
            </a:endParaRPr>
          </a:p>
        </p:txBody>
      </p:sp>
      <p:grpSp>
        <p:nvGrpSpPr>
          <p:cNvPr id="2" name="组合 18"/>
          <p:cNvGrpSpPr/>
          <p:nvPr/>
        </p:nvGrpSpPr>
        <p:grpSpPr>
          <a:xfrm>
            <a:off x="714349" y="2571744"/>
            <a:ext cx="8286807" cy="1000132"/>
            <a:chOff x="817507" y="2800332"/>
            <a:chExt cx="8398896" cy="1000132"/>
          </a:xfrm>
        </p:grpSpPr>
        <p:sp>
          <p:nvSpPr>
            <p:cNvPr id="6" name="矩形 5"/>
            <p:cNvSpPr/>
            <p:nvPr/>
          </p:nvSpPr>
          <p:spPr>
            <a:xfrm>
              <a:off x="817507" y="2800332"/>
              <a:ext cx="6429420" cy="1000132"/>
            </a:xfrm>
            <a:prstGeom prst="rect">
              <a:avLst/>
            </a:prstGeom>
            <a:solidFill>
              <a:schemeClr val="accent1">
                <a:alpha val="0"/>
              </a:schemeClr>
            </a:solid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8" name="TextBox 7"/>
            <p:cNvSpPr txBox="1"/>
            <p:nvPr/>
          </p:nvSpPr>
          <p:spPr>
            <a:xfrm>
              <a:off x="7644799" y="2935057"/>
              <a:ext cx="1571604" cy="646331"/>
            </a:xfrm>
            <a:prstGeom prst="rect">
              <a:avLst/>
            </a:prstGeom>
            <a:noFill/>
          </p:spPr>
          <p:txBody>
            <a:bodyPr wrap="square" rtlCol="0">
              <a:spAutoFit/>
            </a:bodyPr>
            <a:lstStyle/>
            <a:p>
              <a:pPr algn="l"/>
              <a:r>
                <a:rPr lang="zh-CN" altLang="en-US" sz="1800" dirty="0" smtClean="0">
                  <a:latin typeface="Consolas" pitchFamily="49" charset="0"/>
                  <a:ea typeface="仿宋" pitchFamily="49" charset="-122"/>
                  <a:cs typeface="Consolas" pitchFamily="49" charset="0"/>
                </a:rPr>
                <a:t>在</a:t>
              </a:r>
              <a:r>
                <a:rPr lang="en-US" altLang="zh-CN" sz="1800" dirty="0" smtClean="0">
                  <a:latin typeface="Consolas" pitchFamily="49" charset="0"/>
                  <a:ea typeface="仿宋" pitchFamily="49" charset="-122"/>
                  <a:cs typeface="Consolas" pitchFamily="49" charset="0"/>
                </a:rPr>
                <a:t>t</a:t>
              </a:r>
              <a:r>
                <a:rPr lang="zh-CN" altLang="en-US" sz="1800" dirty="0" smtClean="0">
                  <a:latin typeface="Consolas" pitchFamily="49" charset="0"/>
                  <a:ea typeface="仿宋" pitchFamily="49" charset="-122"/>
                  <a:cs typeface="Consolas" pitchFamily="49" charset="0"/>
                </a:rPr>
                <a:t>中按行、列号查找</a:t>
              </a:r>
              <a:endParaRPr lang="zh-CN" altLang="en-US" sz="1800" dirty="0">
                <a:latin typeface="Consolas" pitchFamily="49" charset="0"/>
                <a:ea typeface="仿宋" pitchFamily="49" charset="-122"/>
                <a:cs typeface="Consolas" pitchFamily="49" charset="0"/>
              </a:endParaRPr>
            </a:p>
          </p:txBody>
        </p:sp>
        <p:cxnSp>
          <p:nvCxnSpPr>
            <p:cNvPr id="10" name="直接连接符 9"/>
            <p:cNvCxnSpPr/>
            <p:nvPr/>
          </p:nvCxnSpPr>
          <p:spPr>
            <a:xfrm>
              <a:off x="7273053" y="3303051"/>
              <a:ext cx="329619"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3" name="组合 19"/>
          <p:cNvGrpSpPr/>
          <p:nvPr/>
        </p:nvGrpSpPr>
        <p:grpSpPr>
          <a:xfrm>
            <a:off x="785786" y="4000504"/>
            <a:ext cx="7929618" cy="646331"/>
            <a:chOff x="785786" y="4039693"/>
            <a:chExt cx="7929618" cy="646331"/>
          </a:xfrm>
        </p:grpSpPr>
        <p:sp>
          <p:nvSpPr>
            <p:cNvPr id="11" name="矩形 10"/>
            <p:cNvSpPr/>
            <p:nvPr/>
          </p:nvSpPr>
          <p:spPr>
            <a:xfrm>
              <a:off x="785786" y="4143380"/>
              <a:ext cx="5715040" cy="428628"/>
            </a:xfrm>
            <a:prstGeom prst="rect">
              <a:avLst/>
            </a:prstGeom>
            <a:solidFill>
              <a:schemeClr val="accent1">
                <a:alpha val="0"/>
              </a:schemeClr>
            </a:solid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Consolas" pitchFamily="49" charset="0"/>
                <a:cs typeface="Consolas" pitchFamily="49" charset="0"/>
              </a:endParaRPr>
            </a:p>
          </p:txBody>
        </p:sp>
        <p:sp>
          <p:nvSpPr>
            <p:cNvPr id="12" name="TextBox 11"/>
            <p:cNvSpPr txBox="1"/>
            <p:nvPr/>
          </p:nvSpPr>
          <p:spPr>
            <a:xfrm>
              <a:off x="7500990" y="4039693"/>
              <a:ext cx="1214414" cy="646331"/>
            </a:xfrm>
            <a:prstGeom prst="rect">
              <a:avLst/>
            </a:prstGeom>
            <a:noFill/>
          </p:spPr>
          <p:txBody>
            <a:bodyPr wrap="square" rtlCol="0">
              <a:spAutoFit/>
            </a:bodyPr>
            <a:lstStyle/>
            <a:p>
              <a:pPr algn="l"/>
              <a:r>
                <a:rPr lang="zh-CN" altLang="en-US" sz="1800" dirty="0" smtClean="0">
                  <a:latin typeface="Consolas" pitchFamily="49" charset="0"/>
                  <a:ea typeface="仿宋" pitchFamily="49" charset="-122"/>
                  <a:cs typeface="Consolas" pitchFamily="49" charset="0"/>
                </a:rPr>
                <a:t>找到了非</a:t>
              </a:r>
              <a:r>
                <a:rPr lang="en-US" altLang="zh-CN" sz="1800" dirty="0" smtClean="0">
                  <a:latin typeface="Consolas" pitchFamily="49" charset="0"/>
                  <a:ea typeface="仿宋" pitchFamily="49" charset="-122"/>
                  <a:cs typeface="Consolas" pitchFamily="49" charset="0"/>
                </a:rPr>
                <a:t>0</a:t>
              </a:r>
              <a:r>
                <a:rPr lang="zh-CN" altLang="en-US" sz="1800" dirty="0" smtClean="0">
                  <a:latin typeface="Consolas" pitchFamily="49" charset="0"/>
                  <a:ea typeface="仿宋" pitchFamily="49" charset="-122"/>
                  <a:cs typeface="Consolas" pitchFamily="49" charset="0"/>
                </a:rPr>
                <a:t>的元素</a:t>
              </a:r>
              <a:endParaRPr lang="zh-CN" altLang="en-US" sz="1800" dirty="0">
                <a:latin typeface="Consolas" pitchFamily="49" charset="0"/>
                <a:ea typeface="仿宋" pitchFamily="49" charset="-122"/>
                <a:cs typeface="Consolas" pitchFamily="49" charset="0"/>
              </a:endParaRPr>
            </a:p>
          </p:txBody>
        </p:sp>
        <p:cxnSp>
          <p:nvCxnSpPr>
            <p:cNvPr id="13" name="直接连接符 12"/>
            <p:cNvCxnSpPr>
              <a:stCxn id="11" idx="3"/>
              <a:endCxn id="12" idx="1"/>
            </p:cNvCxnSpPr>
            <p:nvPr/>
          </p:nvCxnSpPr>
          <p:spPr>
            <a:xfrm>
              <a:off x="6500826" y="4357694"/>
              <a:ext cx="1000164" cy="5165"/>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4" name="组合 20"/>
          <p:cNvGrpSpPr/>
          <p:nvPr/>
        </p:nvGrpSpPr>
        <p:grpSpPr>
          <a:xfrm>
            <a:off x="785786" y="4857760"/>
            <a:ext cx="8072494" cy="646331"/>
            <a:chOff x="785786" y="4857760"/>
            <a:chExt cx="8072494" cy="646331"/>
          </a:xfrm>
        </p:grpSpPr>
        <p:sp>
          <p:nvSpPr>
            <p:cNvPr id="15" name="矩形 14"/>
            <p:cNvSpPr/>
            <p:nvPr/>
          </p:nvSpPr>
          <p:spPr>
            <a:xfrm>
              <a:off x="785786" y="5072074"/>
              <a:ext cx="5715040" cy="357190"/>
            </a:xfrm>
            <a:prstGeom prst="rect">
              <a:avLst/>
            </a:prstGeom>
            <a:solidFill>
              <a:schemeClr val="accent1">
                <a:alpha val="0"/>
              </a:schemeClr>
            </a:solid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Consolas" pitchFamily="49" charset="0"/>
                <a:cs typeface="Consolas" pitchFamily="49" charset="0"/>
              </a:endParaRPr>
            </a:p>
          </p:txBody>
        </p:sp>
        <p:sp>
          <p:nvSpPr>
            <p:cNvPr id="16" name="TextBox 15"/>
            <p:cNvSpPr txBox="1"/>
            <p:nvPr/>
          </p:nvSpPr>
          <p:spPr>
            <a:xfrm>
              <a:off x="7500990" y="4857760"/>
              <a:ext cx="1357290" cy="646331"/>
            </a:xfrm>
            <a:prstGeom prst="rect">
              <a:avLst/>
            </a:prstGeom>
            <a:noFill/>
          </p:spPr>
          <p:txBody>
            <a:bodyPr wrap="square" rtlCol="0">
              <a:spAutoFit/>
            </a:bodyPr>
            <a:lstStyle/>
            <a:p>
              <a:pPr algn="l"/>
              <a:r>
                <a:rPr lang="zh-CN" altLang="en-US" sz="1800" dirty="0" smtClean="0">
                  <a:latin typeface="Consolas" pitchFamily="49" charset="0"/>
                  <a:ea typeface="仿宋" pitchFamily="49" charset="-122"/>
                  <a:cs typeface="Consolas" pitchFamily="49" charset="0"/>
                </a:rPr>
                <a:t>没有找到：为</a:t>
              </a:r>
              <a:r>
                <a:rPr lang="en-US" altLang="zh-CN" sz="1800" dirty="0" smtClean="0">
                  <a:latin typeface="Consolas" pitchFamily="49" charset="0"/>
                  <a:ea typeface="仿宋" pitchFamily="49" charset="-122"/>
                  <a:cs typeface="Consolas" pitchFamily="49" charset="0"/>
                </a:rPr>
                <a:t>0</a:t>
              </a:r>
              <a:r>
                <a:rPr lang="zh-CN" altLang="en-US" sz="1800" dirty="0" smtClean="0">
                  <a:latin typeface="Consolas" pitchFamily="49" charset="0"/>
                  <a:ea typeface="仿宋" pitchFamily="49" charset="-122"/>
                  <a:cs typeface="Consolas" pitchFamily="49" charset="0"/>
                </a:rPr>
                <a:t>元素</a:t>
              </a:r>
              <a:endParaRPr lang="zh-CN" altLang="en-US" sz="1800" dirty="0">
                <a:latin typeface="Consolas" pitchFamily="49" charset="0"/>
                <a:ea typeface="仿宋" pitchFamily="49" charset="-122"/>
                <a:cs typeface="Consolas" pitchFamily="49" charset="0"/>
              </a:endParaRPr>
            </a:p>
          </p:txBody>
        </p:sp>
        <p:cxnSp>
          <p:nvCxnSpPr>
            <p:cNvPr id="17" name="直接连接符 16"/>
            <p:cNvCxnSpPr>
              <a:stCxn id="15" idx="3"/>
            </p:cNvCxnSpPr>
            <p:nvPr/>
          </p:nvCxnSpPr>
          <p:spPr>
            <a:xfrm>
              <a:off x="6500826" y="5250669"/>
              <a:ext cx="1043999"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9" name="灯片编号占位符 18"/>
          <p:cNvSpPr>
            <a:spLocks noGrp="1"/>
          </p:cNvSpPr>
          <p:nvPr>
            <p:ph type="sldNum" sz="quarter" idx="12"/>
          </p:nvPr>
        </p:nvSpPr>
        <p:spPr/>
        <p:txBody>
          <a:bodyPr/>
          <a:lstStyle/>
          <a:p>
            <a:fld id="{0B959BAE-FEC3-4F92-8031-993DEB8AE092}" type="slidenum">
              <a:rPr lang="en-US" altLang="zh-CN" smtClean="0"/>
              <a:pPr/>
              <a:t>39</a:t>
            </a:fld>
            <a:r>
              <a:rPr lang="en-US" altLang="zh-CN" smtClean="0"/>
              <a:t>/82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6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096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96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963">
                                            <p:txEl>
                                              <p:pRg st="7" end="7"/>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xit" presetSubtype="4" fill="hold" nodeType="clickEffect">
                                  <p:stCondLst>
                                    <p:cond delay="0"/>
                                  </p:stCondLst>
                                  <p:childTnLst>
                                    <p:animEffect transition="out" filter="wipe(down)">
                                      <p:cBhvr>
                                        <p:cTn id="23" dur="500"/>
                                        <p:tgtEl>
                                          <p:spTgt spid="2"/>
                                        </p:tgtEl>
                                      </p:cBhvr>
                                    </p:animEffect>
                                    <p:set>
                                      <p:cBhvr>
                                        <p:cTn id="24" dur="1" fill="hold">
                                          <p:stCondLst>
                                            <p:cond delay="499"/>
                                          </p:stCondLst>
                                        </p:cTn>
                                        <p:tgtEl>
                                          <p:spTgt spid="2"/>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096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0963">
                                            <p:txEl>
                                              <p:pRg st="10" end="10"/>
                                            </p:txEl>
                                          </p:spTgt>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nodeType="afterEffect">
                                  <p:stCondLst>
                                    <p:cond delay="0"/>
                                  </p:stCondLst>
                                  <p:childTnLst>
                                    <p:set>
                                      <p:cBhvr>
                                        <p:cTn id="33" dur="1" fill="hold">
                                          <p:stCondLst>
                                            <p:cond delay="0"/>
                                          </p:stCondLst>
                                        </p:cTn>
                                        <p:tgtEl>
                                          <p:spTgt spid="3"/>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40963">
                                            <p:txEl>
                                              <p:pRg st="11" end="11"/>
                                            </p:txEl>
                                          </p:spTgt>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40963">
                                            <p:txEl>
                                              <p:pRg st="12" end="12"/>
                                            </p:txEl>
                                          </p:spTgt>
                                        </p:tgtEl>
                                        <p:attrNameLst>
                                          <p:attrName>style.visibility</p:attrName>
                                        </p:attrNameLst>
                                      </p:cBhvr>
                                      <p:to>
                                        <p:strVal val="visible"/>
                                      </p:to>
                                    </p:set>
                                  </p:childTnLst>
                                </p:cTn>
                              </p:par>
                            </p:childTnLst>
                          </p:cTn>
                        </p:par>
                        <p:par>
                          <p:cTn id="40" fill="hold">
                            <p:stCondLst>
                              <p:cond delay="0"/>
                            </p:stCondLst>
                            <p:childTnLst>
                              <p:par>
                                <p:cTn id="41" presetID="1" presetClass="entr" presetSubtype="0" fill="hold" nodeType="after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096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8" name="Text Box 4"/>
          <p:cNvSpPr txBox="1">
            <a:spLocks noChangeArrowheads="1"/>
          </p:cNvSpPr>
          <p:nvPr/>
        </p:nvSpPr>
        <p:spPr bwMode="auto">
          <a:xfrm>
            <a:off x="-357222" y="2226270"/>
            <a:ext cx="9001156" cy="1895840"/>
          </a:xfrm>
          <a:prstGeom prst="rect">
            <a:avLst/>
          </a:prstGeom>
          <a:ln>
            <a:headEnd/>
            <a:tailEnd/>
          </a:ln>
          <a:scene3d>
            <a:camera prst="perspectiveLeft"/>
            <a:lightRig rig="threePt" dir="t"/>
          </a:scene3d>
        </p:spPr>
        <p:style>
          <a:lnRef idx="1">
            <a:schemeClr val="accent1"/>
          </a:lnRef>
          <a:fillRef idx="2">
            <a:schemeClr val="accent1"/>
          </a:fillRef>
          <a:effectRef idx="1">
            <a:schemeClr val="accent1"/>
          </a:effectRef>
          <a:fontRef idx="minor">
            <a:schemeClr val="dk1"/>
          </a:fontRef>
        </p:style>
        <p:txBody>
          <a:bodyPr wrap="square">
            <a:spAutoFit/>
          </a:bodyPr>
          <a:lstStyle/>
          <a:p>
            <a:pPr marL="457200" indent="-457200" algn="l">
              <a:lnSpc>
                <a:spcPct val="150000"/>
              </a:lnSpc>
            </a:pPr>
            <a:r>
              <a:rPr lang="en-US" altLang="zh-CN" sz="1600" smtClean="0">
                <a:solidFill>
                  <a:srgbClr val="FF0000"/>
                </a:solidFill>
                <a:latin typeface="Consolas" pitchFamily="49" charset="0"/>
                <a:ea typeface="楷体" pitchFamily="49" charset="-122"/>
                <a:cs typeface="Consolas" pitchFamily="49" charset="0"/>
                <a:sym typeface="Wingdings"/>
              </a:rPr>
              <a:t> </a:t>
            </a:r>
            <a:r>
              <a:rPr lang="en-US" altLang="zh-CN" sz="1600" smtClean="0">
                <a:solidFill>
                  <a:srgbClr val="FF0000"/>
                </a:solidFill>
                <a:latin typeface="Consolas" pitchFamily="49" charset="0"/>
                <a:ea typeface="楷体" pitchFamily="49" charset="-122"/>
                <a:cs typeface="Consolas" pitchFamily="49" charset="0"/>
              </a:rPr>
              <a:t>Value(</a:t>
            </a:r>
            <a:r>
              <a:rPr lang="en-US" altLang="zh-CN" sz="1600" i="1" smtClean="0">
                <a:solidFill>
                  <a:srgbClr val="FF0000"/>
                </a:solidFill>
                <a:latin typeface="Consolas" pitchFamily="49" charset="0"/>
                <a:ea typeface="楷体" pitchFamily="49" charset="-122"/>
                <a:cs typeface="Consolas" pitchFamily="49" charset="0"/>
              </a:rPr>
              <a:t>A</a:t>
            </a:r>
            <a:r>
              <a:rPr lang="en-US" altLang="zh-CN" sz="1600" smtClean="0">
                <a:solidFill>
                  <a:srgbClr val="FF0000"/>
                </a:solidFill>
                <a:latin typeface="Consolas" pitchFamily="49" charset="0"/>
                <a:ea typeface="楷体" pitchFamily="49" charset="-122"/>
                <a:cs typeface="Consolas" pitchFamily="49" charset="0"/>
              </a:rPr>
              <a:t>,index</a:t>
            </a:r>
            <a:r>
              <a:rPr lang="en-US" altLang="zh-CN" sz="1600" baseline="-25000" smtClean="0">
                <a:solidFill>
                  <a:srgbClr val="FF0000"/>
                </a:solidFill>
                <a:latin typeface="Consolas" pitchFamily="49" charset="0"/>
                <a:ea typeface="楷体" pitchFamily="49" charset="-122"/>
                <a:cs typeface="Consolas" pitchFamily="49" charset="0"/>
              </a:rPr>
              <a:t>1</a:t>
            </a:r>
            <a:r>
              <a:rPr lang="en-US" altLang="zh-CN" sz="1600" smtClean="0">
                <a:solidFill>
                  <a:srgbClr val="FF0000"/>
                </a:solidFill>
                <a:latin typeface="Consolas" pitchFamily="49" charset="0"/>
                <a:ea typeface="楷体" pitchFamily="49" charset="-122"/>
                <a:cs typeface="Consolas" pitchFamily="49" charset="0"/>
              </a:rPr>
              <a:t>,index</a:t>
            </a:r>
            <a:r>
              <a:rPr lang="en-US" altLang="zh-CN" sz="1600" baseline="-25000" smtClean="0">
                <a:solidFill>
                  <a:srgbClr val="FF0000"/>
                </a:solidFill>
                <a:latin typeface="Consolas" pitchFamily="49" charset="0"/>
                <a:ea typeface="楷体" pitchFamily="49" charset="-122"/>
                <a:cs typeface="Consolas" pitchFamily="49" charset="0"/>
              </a:rPr>
              <a:t>2</a:t>
            </a:r>
            <a:r>
              <a:rPr lang="en-US" altLang="zh-CN" sz="1600">
                <a:solidFill>
                  <a:srgbClr val="FF0000"/>
                </a:solidFill>
                <a:latin typeface="Consolas" pitchFamily="49" charset="0"/>
                <a:ea typeface="楷体" pitchFamily="49" charset="-122"/>
                <a:cs typeface="Consolas" pitchFamily="49" charset="0"/>
              </a:rPr>
              <a:t>,…,</a:t>
            </a:r>
            <a:r>
              <a:rPr lang="en-US" altLang="zh-CN" sz="1600" err="1">
                <a:solidFill>
                  <a:srgbClr val="FF0000"/>
                </a:solidFill>
                <a:latin typeface="Consolas" pitchFamily="49" charset="0"/>
                <a:ea typeface="楷体" pitchFamily="49" charset="-122"/>
                <a:cs typeface="Consolas" pitchFamily="49" charset="0"/>
              </a:rPr>
              <a:t>index</a:t>
            </a:r>
            <a:r>
              <a:rPr lang="en-US" altLang="zh-CN" sz="1600" i="1" baseline="-25000" err="1">
                <a:solidFill>
                  <a:srgbClr val="FF0000"/>
                </a:solidFill>
                <a:latin typeface="Consolas" pitchFamily="49" charset="0"/>
                <a:ea typeface="楷体" pitchFamily="49" charset="-122"/>
                <a:cs typeface="Consolas" pitchFamily="49" charset="0"/>
              </a:rPr>
              <a:t>d</a:t>
            </a:r>
            <a:r>
              <a:rPr lang="en-US" altLang="zh-CN" sz="1600">
                <a:solidFill>
                  <a:srgbClr val="FF0000"/>
                </a:solidFill>
                <a:latin typeface="Consolas" pitchFamily="49" charset="0"/>
                <a:ea typeface="楷体" pitchFamily="49" charset="-122"/>
                <a:cs typeface="Consolas" pitchFamily="49" charset="0"/>
              </a:rPr>
              <a:t>)</a:t>
            </a:r>
            <a:r>
              <a:rPr lang="zh-CN" altLang="en-US" sz="1600" smtClean="0">
                <a:solidFill>
                  <a:srgbClr val="FF0000"/>
                </a:solidFill>
                <a:latin typeface="Consolas" pitchFamily="49" charset="0"/>
                <a:ea typeface="楷体" pitchFamily="49" charset="-122"/>
                <a:cs typeface="Consolas" pitchFamily="49" charset="0"/>
              </a:rPr>
              <a:t>：</a:t>
            </a:r>
            <a:r>
              <a:rPr lang="zh-CN" altLang="en-US" sz="1600" smtClean="0">
                <a:solidFill>
                  <a:srgbClr val="0000FF"/>
                </a:solidFill>
                <a:latin typeface="Consolas" pitchFamily="49" charset="0"/>
                <a:ea typeface="楷体" pitchFamily="49" charset="-122"/>
                <a:cs typeface="Consolas" pitchFamily="49" charset="0"/>
              </a:rPr>
              <a:t>即</a:t>
            </a:r>
            <a:r>
              <a:rPr lang="en-US" altLang="zh-CN" sz="1600" i="1" smtClean="0">
                <a:solidFill>
                  <a:srgbClr val="0000FF"/>
                </a:solidFill>
                <a:latin typeface="Consolas" pitchFamily="49" charset="0"/>
                <a:ea typeface="楷体" pitchFamily="49" charset="-122"/>
                <a:cs typeface="Consolas" pitchFamily="49" charset="0"/>
              </a:rPr>
              <a:t>A</a:t>
            </a:r>
            <a:r>
              <a:rPr lang="en-US" altLang="zh-CN" sz="1600" smtClean="0">
                <a:solidFill>
                  <a:srgbClr val="0000FF"/>
                </a:solidFill>
                <a:latin typeface="Consolas" pitchFamily="49" charset="0"/>
                <a:ea typeface="楷体" pitchFamily="49" charset="-122"/>
                <a:cs typeface="Consolas" pitchFamily="49" charset="0"/>
              </a:rPr>
              <a:t>(</a:t>
            </a:r>
            <a:r>
              <a:rPr lang="en-US" altLang="zh-CN" sz="1600" err="1" smtClean="0">
                <a:solidFill>
                  <a:srgbClr val="0000FF"/>
                </a:solidFill>
                <a:latin typeface="Consolas" pitchFamily="49" charset="0"/>
                <a:ea typeface="楷体" pitchFamily="49" charset="-122"/>
                <a:cs typeface="Consolas" pitchFamily="49" charset="0"/>
              </a:rPr>
              <a:t>index</a:t>
            </a:r>
            <a:r>
              <a:rPr lang="en-US" altLang="zh-CN" sz="1600" baseline="-25000" err="1" smtClean="0">
                <a:solidFill>
                  <a:srgbClr val="0000FF"/>
                </a:solidFill>
                <a:latin typeface="Consolas" pitchFamily="49" charset="0"/>
                <a:ea typeface="楷体" pitchFamily="49" charset="-122"/>
                <a:cs typeface="Consolas" pitchFamily="49" charset="0"/>
              </a:rPr>
              <a:t>1</a:t>
            </a:r>
            <a:r>
              <a:rPr lang="en-US" altLang="zh-CN" sz="1600" err="1" smtClean="0">
                <a:solidFill>
                  <a:srgbClr val="0000FF"/>
                </a:solidFill>
                <a:latin typeface="Consolas" pitchFamily="49" charset="0"/>
                <a:ea typeface="楷体" pitchFamily="49" charset="-122"/>
                <a:cs typeface="Consolas" pitchFamily="49" charset="0"/>
              </a:rPr>
              <a:t>,index</a:t>
            </a:r>
            <a:r>
              <a:rPr lang="en-US" altLang="zh-CN" sz="1600" baseline="-25000" err="1" smtClean="0">
                <a:solidFill>
                  <a:srgbClr val="0000FF"/>
                </a:solidFill>
                <a:latin typeface="Consolas" pitchFamily="49" charset="0"/>
                <a:ea typeface="楷体" pitchFamily="49" charset="-122"/>
                <a:cs typeface="Consolas" pitchFamily="49" charset="0"/>
              </a:rPr>
              <a:t>2</a:t>
            </a:r>
            <a:r>
              <a:rPr lang="en-US" altLang="zh-CN" sz="1600" smtClean="0">
                <a:solidFill>
                  <a:srgbClr val="0000FF"/>
                </a:solidFill>
                <a:latin typeface="Consolas" pitchFamily="49" charset="0"/>
                <a:ea typeface="楷体" pitchFamily="49" charset="-122"/>
                <a:cs typeface="Consolas" pitchFamily="49" charset="0"/>
              </a:rPr>
              <a:t>,…,</a:t>
            </a:r>
            <a:r>
              <a:rPr lang="en-US" altLang="zh-CN" sz="1600" err="1" smtClean="0">
                <a:solidFill>
                  <a:srgbClr val="0000FF"/>
                </a:solidFill>
                <a:latin typeface="Consolas" pitchFamily="49" charset="0"/>
                <a:ea typeface="楷体" pitchFamily="49" charset="-122"/>
                <a:cs typeface="Consolas" pitchFamily="49" charset="0"/>
              </a:rPr>
              <a:t>index</a:t>
            </a:r>
            <a:r>
              <a:rPr lang="en-US" altLang="zh-CN" sz="1600" i="1" baseline="-25000" err="1" smtClean="0">
                <a:solidFill>
                  <a:srgbClr val="0000FF"/>
                </a:solidFill>
                <a:latin typeface="Consolas" pitchFamily="49" charset="0"/>
                <a:ea typeface="楷体" pitchFamily="49" charset="-122"/>
                <a:cs typeface="Consolas" pitchFamily="49" charset="0"/>
              </a:rPr>
              <a:t>d</a:t>
            </a:r>
            <a:r>
              <a:rPr lang="en-US" altLang="zh-CN" sz="1600" smtClean="0">
                <a:solidFill>
                  <a:srgbClr val="0000FF"/>
                </a:solidFill>
                <a:latin typeface="Consolas" pitchFamily="49" charset="0"/>
                <a:ea typeface="楷体" pitchFamily="49" charset="-122"/>
                <a:cs typeface="Consolas" pitchFamily="49" charset="0"/>
              </a:rPr>
              <a:t>)=</a:t>
            </a:r>
            <a:r>
              <a:rPr lang="en-US" altLang="zh-CN" sz="1600" i="1" smtClean="0">
                <a:solidFill>
                  <a:srgbClr val="0000FF"/>
                </a:solidFill>
                <a:latin typeface="Consolas" pitchFamily="49" charset="0"/>
                <a:ea typeface="楷体" pitchFamily="49" charset="-122"/>
                <a:cs typeface="Consolas" pitchFamily="49" charset="0"/>
              </a:rPr>
              <a:t>e</a:t>
            </a:r>
            <a:r>
              <a:rPr lang="zh-CN" altLang="en-US" sz="1600" smtClean="0">
                <a:solidFill>
                  <a:srgbClr val="0000FF"/>
                </a:solidFill>
                <a:latin typeface="Consolas" pitchFamily="49" charset="0"/>
                <a:ea typeface="楷体" pitchFamily="49" charset="-122"/>
                <a:cs typeface="Consolas" pitchFamily="49" charset="0"/>
              </a:rPr>
              <a:t>，元素赋值 </a:t>
            </a:r>
            <a:r>
              <a:rPr lang="zh-CN" altLang="en-US" sz="1600" smtClean="0">
                <a:solidFill>
                  <a:srgbClr val="0000FF"/>
                </a:solidFill>
                <a:latin typeface="Consolas" pitchFamily="49" charset="0"/>
                <a:ea typeface="楷体" pitchFamily="49" charset="-122"/>
                <a:cs typeface="Consolas" pitchFamily="49" charset="0"/>
                <a:sym typeface="Wingdings"/>
              </a:rPr>
              <a:t> </a:t>
            </a:r>
            <a:r>
              <a:rPr lang="zh-CN" altLang="en-US" sz="1600" smtClean="0">
                <a:solidFill>
                  <a:srgbClr val="0000FF"/>
                </a:solidFill>
                <a:latin typeface="方正启体简体" pitchFamily="65" charset="-122"/>
                <a:ea typeface="方正启体简体" pitchFamily="65" charset="-122"/>
                <a:cs typeface="Consolas" pitchFamily="49" charset="0"/>
                <a:sym typeface="Wingdings"/>
              </a:rPr>
              <a:t>存（写）操作</a:t>
            </a:r>
            <a:r>
              <a:rPr lang="zh-CN" altLang="en-US" sz="1600" smtClean="0">
                <a:solidFill>
                  <a:srgbClr val="0000FF"/>
                </a:solidFill>
                <a:latin typeface="Consolas" pitchFamily="49" charset="0"/>
                <a:ea typeface="楷体" pitchFamily="49" charset="-122"/>
                <a:cs typeface="Consolas" pitchFamily="49" charset="0"/>
              </a:rPr>
              <a:t>。</a:t>
            </a:r>
            <a:endParaRPr lang="zh-CN" altLang="en-US" sz="1600">
              <a:solidFill>
                <a:srgbClr val="0000FF"/>
              </a:solidFill>
              <a:latin typeface="Consolas" pitchFamily="49" charset="0"/>
              <a:ea typeface="楷体" pitchFamily="49" charset="-122"/>
              <a:cs typeface="Consolas" pitchFamily="49" charset="0"/>
            </a:endParaRPr>
          </a:p>
          <a:p>
            <a:pPr marL="457200" indent="-457200" algn="l">
              <a:lnSpc>
                <a:spcPct val="150000"/>
              </a:lnSpc>
            </a:pPr>
            <a:r>
              <a:rPr lang="en-US" altLang="zh-CN" sz="1600" smtClean="0">
                <a:solidFill>
                  <a:srgbClr val="FF0000"/>
                </a:solidFill>
                <a:latin typeface="Consolas" pitchFamily="49" charset="0"/>
                <a:ea typeface="楷体" pitchFamily="49" charset="-122"/>
                <a:cs typeface="Consolas" pitchFamily="49" charset="0"/>
                <a:sym typeface="Wingdings"/>
              </a:rPr>
              <a:t> </a:t>
            </a:r>
            <a:r>
              <a:rPr lang="en-US" altLang="zh-CN" sz="1600" smtClean="0">
                <a:solidFill>
                  <a:srgbClr val="FF0000"/>
                </a:solidFill>
                <a:latin typeface="Consolas" pitchFamily="49" charset="0"/>
                <a:ea typeface="楷体" pitchFamily="49" charset="-122"/>
                <a:cs typeface="Consolas" pitchFamily="49" charset="0"/>
              </a:rPr>
              <a:t>Assign(</a:t>
            </a:r>
            <a:r>
              <a:rPr lang="en-US" altLang="zh-CN" sz="1600" i="1" smtClean="0">
                <a:solidFill>
                  <a:srgbClr val="FF0000"/>
                </a:solidFill>
                <a:latin typeface="Consolas" pitchFamily="49" charset="0"/>
                <a:ea typeface="楷体" pitchFamily="49" charset="-122"/>
                <a:cs typeface="Consolas" pitchFamily="49" charset="0"/>
              </a:rPr>
              <a:t>A</a:t>
            </a:r>
            <a:r>
              <a:rPr lang="en-US" altLang="zh-CN" sz="1600" smtClean="0">
                <a:solidFill>
                  <a:srgbClr val="FF0000"/>
                </a:solidFill>
                <a:latin typeface="Consolas" pitchFamily="49" charset="0"/>
                <a:ea typeface="楷体" pitchFamily="49" charset="-122"/>
                <a:cs typeface="Consolas" pitchFamily="49" charset="0"/>
              </a:rPr>
              <a:t>,</a:t>
            </a:r>
            <a:r>
              <a:rPr lang="en-US" altLang="zh-CN" sz="1600" i="1" smtClean="0">
                <a:solidFill>
                  <a:srgbClr val="FF0000"/>
                </a:solidFill>
                <a:latin typeface="Consolas" pitchFamily="49" charset="0"/>
                <a:ea typeface="楷体" pitchFamily="49" charset="-122"/>
                <a:cs typeface="Consolas" pitchFamily="49" charset="0"/>
              </a:rPr>
              <a:t>e</a:t>
            </a:r>
            <a:r>
              <a:rPr lang="en-US" altLang="zh-CN" sz="1600" smtClean="0">
                <a:solidFill>
                  <a:srgbClr val="FF0000"/>
                </a:solidFill>
                <a:latin typeface="Consolas" pitchFamily="49" charset="0"/>
                <a:ea typeface="楷体" pitchFamily="49" charset="-122"/>
                <a:cs typeface="Consolas" pitchFamily="49" charset="0"/>
              </a:rPr>
              <a:t>,index</a:t>
            </a:r>
            <a:r>
              <a:rPr lang="en-US" altLang="zh-CN" sz="1600" baseline="-25000" smtClean="0">
                <a:solidFill>
                  <a:srgbClr val="FF0000"/>
                </a:solidFill>
                <a:latin typeface="Consolas" pitchFamily="49" charset="0"/>
                <a:ea typeface="楷体" pitchFamily="49" charset="-122"/>
                <a:cs typeface="Consolas" pitchFamily="49" charset="0"/>
              </a:rPr>
              <a:t>1</a:t>
            </a:r>
            <a:r>
              <a:rPr lang="en-US" altLang="zh-CN" sz="1600" smtClean="0">
                <a:solidFill>
                  <a:srgbClr val="FF0000"/>
                </a:solidFill>
                <a:latin typeface="Consolas" pitchFamily="49" charset="0"/>
                <a:ea typeface="楷体" pitchFamily="49" charset="-122"/>
                <a:cs typeface="Consolas" pitchFamily="49" charset="0"/>
              </a:rPr>
              <a:t>,index</a:t>
            </a:r>
            <a:r>
              <a:rPr lang="en-US" altLang="zh-CN" sz="1600" baseline="-25000" smtClean="0">
                <a:solidFill>
                  <a:srgbClr val="FF0000"/>
                </a:solidFill>
                <a:latin typeface="Consolas" pitchFamily="49" charset="0"/>
                <a:ea typeface="楷体" pitchFamily="49" charset="-122"/>
                <a:cs typeface="Consolas" pitchFamily="49" charset="0"/>
              </a:rPr>
              <a:t>2</a:t>
            </a:r>
            <a:r>
              <a:rPr lang="en-US" altLang="zh-CN" sz="1600">
                <a:solidFill>
                  <a:srgbClr val="FF0000"/>
                </a:solidFill>
                <a:latin typeface="Consolas" pitchFamily="49" charset="0"/>
                <a:ea typeface="楷体" pitchFamily="49" charset="-122"/>
                <a:cs typeface="Consolas" pitchFamily="49" charset="0"/>
              </a:rPr>
              <a:t>,…,</a:t>
            </a:r>
            <a:r>
              <a:rPr lang="en-US" altLang="zh-CN" sz="1600" err="1">
                <a:solidFill>
                  <a:srgbClr val="FF0000"/>
                </a:solidFill>
                <a:latin typeface="Consolas" pitchFamily="49" charset="0"/>
                <a:ea typeface="楷体" pitchFamily="49" charset="-122"/>
                <a:cs typeface="Consolas" pitchFamily="49" charset="0"/>
              </a:rPr>
              <a:t>index</a:t>
            </a:r>
            <a:r>
              <a:rPr lang="en-US" altLang="zh-CN" sz="1600" i="1" baseline="-25000" err="1">
                <a:solidFill>
                  <a:srgbClr val="FF0000"/>
                </a:solidFill>
                <a:latin typeface="Consolas" pitchFamily="49" charset="0"/>
                <a:ea typeface="楷体" pitchFamily="49" charset="-122"/>
                <a:cs typeface="Consolas" pitchFamily="49" charset="0"/>
              </a:rPr>
              <a:t>d</a:t>
            </a:r>
            <a:r>
              <a:rPr lang="en-US" altLang="zh-CN" sz="1600">
                <a:solidFill>
                  <a:srgbClr val="FF0000"/>
                </a:solidFill>
                <a:latin typeface="Consolas" pitchFamily="49" charset="0"/>
                <a:ea typeface="楷体" pitchFamily="49" charset="-122"/>
                <a:cs typeface="Consolas" pitchFamily="49" charset="0"/>
              </a:rPr>
              <a:t>)</a:t>
            </a:r>
            <a:r>
              <a:rPr lang="zh-CN" altLang="en-US" sz="1600" smtClean="0">
                <a:solidFill>
                  <a:srgbClr val="FF0000"/>
                </a:solidFill>
                <a:latin typeface="Consolas" pitchFamily="49" charset="0"/>
                <a:ea typeface="楷体" pitchFamily="49" charset="-122"/>
                <a:cs typeface="Consolas" pitchFamily="49" charset="0"/>
              </a:rPr>
              <a:t>：</a:t>
            </a:r>
            <a:r>
              <a:rPr lang="zh-CN" altLang="en-US" sz="1600" smtClean="0">
                <a:solidFill>
                  <a:srgbClr val="0000FF"/>
                </a:solidFill>
                <a:latin typeface="Consolas" pitchFamily="49" charset="0"/>
                <a:ea typeface="楷体" pitchFamily="49" charset="-122"/>
                <a:cs typeface="Consolas" pitchFamily="49" charset="0"/>
              </a:rPr>
              <a:t>即</a:t>
            </a:r>
            <a:r>
              <a:rPr lang="en-US" altLang="zh-CN" sz="1600" i="1" smtClean="0">
                <a:solidFill>
                  <a:srgbClr val="0000FF"/>
                </a:solidFill>
                <a:latin typeface="Consolas" pitchFamily="49" charset="0"/>
                <a:ea typeface="楷体" pitchFamily="49" charset="-122"/>
                <a:cs typeface="Consolas" pitchFamily="49" charset="0"/>
              </a:rPr>
              <a:t>e</a:t>
            </a:r>
            <a:r>
              <a:rPr lang="en-US" altLang="zh-CN" sz="1600" smtClean="0">
                <a:solidFill>
                  <a:srgbClr val="0000FF"/>
                </a:solidFill>
                <a:latin typeface="Consolas" pitchFamily="49" charset="0"/>
                <a:ea typeface="楷体" pitchFamily="49" charset="-122"/>
                <a:cs typeface="Consolas" pitchFamily="49" charset="0"/>
              </a:rPr>
              <a:t>=</a:t>
            </a:r>
            <a:r>
              <a:rPr lang="en-US" altLang="zh-CN" sz="1600" i="1" smtClean="0">
                <a:solidFill>
                  <a:srgbClr val="0000FF"/>
                </a:solidFill>
                <a:latin typeface="Consolas" pitchFamily="49" charset="0"/>
                <a:ea typeface="楷体" pitchFamily="49" charset="-122"/>
                <a:cs typeface="Consolas" pitchFamily="49" charset="0"/>
              </a:rPr>
              <a:t> A</a:t>
            </a:r>
            <a:r>
              <a:rPr lang="en-US" altLang="zh-CN" sz="1600" smtClean="0">
                <a:solidFill>
                  <a:srgbClr val="0000FF"/>
                </a:solidFill>
                <a:latin typeface="Consolas" pitchFamily="49" charset="0"/>
                <a:ea typeface="楷体" pitchFamily="49" charset="-122"/>
                <a:cs typeface="Consolas" pitchFamily="49" charset="0"/>
              </a:rPr>
              <a:t>(</a:t>
            </a:r>
            <a:r>
              <a:rPr lang="en-US" altLang="zh-CN" sz="1600" err="1" smtClean="0">
                <a:solidFill>
                  <a:srgbClr val="0000FF"/>
                </a:solidFill>
                <a:latin typeface="Consolas" pitchFamily="49" charset="0"/>
                <a:ea typeface="楷体" pitchFamily="49" charset="-122"/>
                <a:cs typeface="Consolas" pitchFamily="49" charset="0"/>
              </a:rPr>
              <a:t>index</a:t>
            </a:r>
            <a:r>
              <a:rPr lang="en-US" altLang="zh-CN" sz="1600" baseline="-25000" err="1" smtClean="0">
                <a:solidFill>
                  <a:srgbClr val="0000FF"/>
                </a:solidFill>
                <a:latin typeface="Consolas" pitchFamily="49" charset="0"/>
                <a:ea typeface="楷体" pitchFamily="49" charset="-122"/>
                <a:cs typeface="Consolas" pitchFamily="49" charset="0"/>
              </a:rPr>
              <a:t>1</a:t>
            </a:r>
            <a:r>
              <a:rPr lang="en-US" altLang="zh-CN" sz="1600" err="1" smtClean="0">
                <a:solidFill>
                  <a:srgbClr val="0000FF"/>
                </a:solidFill>
                <a:latin typeface="Consolas" pitchFamily="49" charset="0"/>
                <a:ea typeface="楷体" pitchFamily="49" charset="-122"/>
                <a:cs typeface="Consolas" pitchFamily="49" charset="0"/>
              </a:rPr>
              <a:t>,index</a:t>
            </a:r>
            <a:r>
              <a:rPr lang="en-US" altLang="zh-CN" sz="1600" baseline="-25000" err="1" smtClean="0">
                <a:solidFill>
                  <a:srgbClr val="0000FF"/>
                </a:solidFill>
                <a:latin typeface="Consolas" pitchFamily="49" charset="0"/>
                <a:ea typeface="楷体" pitchFamily="49" charset="-122"/>
                <a:cs typeface="Consolas" pitchFamily="49" charset="0"/>
              </a:rPr>
              <a:t>2</a:t>
            </a:r>
            <a:r>
              <a:rPr lang="en-US" altLang="zh-CN" sz="1600" smtClean="0">
                <a:solidFill>
                  <a:srgbClr val="0000FF"/>
                </a:solidFill>
                <a:latin typeface="Consolas" pitchFamily="49" charset="0"/>
                <a:ea typeface="楷体" pitchFamily="49" charset="-122"/>
                <a:cs typeface="Consolas" pitchFamily="49" charset="0"/>
              </a:rPr>
              <a:t>,…,</a:t>
            </a:r>
            <a:r>
              <a:rPr lang="en-US" altLang="zh-CN" sz="1600" err="1" smtClean="0">
                <a:solidFill>
                  <a:srgbClr val="0000FF"/>
                </a:solidFill>
                <a:latin typeface="Consolas" pitchFamily="49" charset="0"/>
                <a:ea typeface="楷体" pitchFamily="49" charset="-122"/>
                <a:cs typeface="Consolas" pitchFamily="49" charset="0"/>
              </a:rPr>
              <a:t>index</a:t>
            </a:r>
            <a:r>
              <a:rPr lang="en-US" altLang="zh-CN" sz="1600" i="1" baseline="-25000" err="1" smtClean="0">
                <a:solidFill>
                  <a:srgbClr val="0000FF"/>
                </a:solidFill>
                <a:latin typeface="Consolas" pitchFamily="49" charset="0"/>
                <a:ea typeface="楷体" pitchFamily="49" charset="-122"/>
                <a:cs typeface="Consolas" pitchFamily="49" charset="0"/>
              </a:rPr>
              <a:t>d</a:t>
            </a:r>
            <a:r>
              <a:rPr lang="en-US" altLang="zh-CN" sz="1600" smtClean="0">
                <a:solidFill>
                  <a:srgbClr val="0000FF"/>
                </a:solidFill>
                <a:latin typeface="Consolas" pitchFamily="49" charset="0"/>
                <a:ea typeface="楷体" pitchFamily="49" charset="-122"/>
                <a:cs typeface="Consolas" pitchFamily="49" charset="0"/>
              </a:rPr>
              <a:t>)</a:t>
            </a:r>
            <a:r>
              <a:rPr lang="zh-CN" altLang="en-US" sz="1600" smtClean="0">
                <a:solidFill>
                  <a:srgbClr val="0000FF"/>
                </a:solidFill>
                <a:latin typeface="Consolas" pitchFamily="49" charset="0"/>
                <a:ea typeface="楷体" pitchFamily="49" charset="-122"/>
                <a:cs typeface="Consolas" pitchFamily="49" charset="0"/>
              </a:rPr>
              <a:t>，取元素值 </a:t>
            </a:r>
            <a:r>
              <a:rPr lang="zh-CN" altLang="en-US" sz="1600" smtClean="0">
                <a:solidFill>
                  <a:srgbClr val="0000FF"/>
                </a:solidFill>
                <a:latin typeface="Consolas" pitchFamily="49" charset="0"/>
                <a:ea typeface="楷体" pitchFamily="49" charset="-122"/>
                <a:cs typeface="Consolas" pitchFamily="49" charset="0"/>
                <a:sym typeface="Wingdings"/>
              </a:rPr>
              <a:t> </a:t>
            </a:r>
            <a:r>
              <a:rPr lang="zh-CN" altLang="en-US" sz="1600" smtClean="0">
                <a:solidFill>
                  <a:srgbClr val="0000FF"/>
                </a:solidFill>
                <a:latin typeface="方正启体简体" pitchFamily="65" charset="-122"/>
                <a:ea typeface="方正启体简体" pitchFamily="65" charset="-122"/>
                <a:cs typeface="Consolas" pitchFamily="49" charset="0"/>
                <a:sym typeface="Wingdings"/>
              </a:rPr>
              <a:t>取（读）操作</a:t>
            </a:r>
            <a:r>
              <a:rPr lang="zh-CN" altLang="en-US" sz="1600" smtClean="0">
                <a:solidFill>
                  <a:srgbClr val="0000FF"/>
                </a:solidFill>
                <a:latin typeface="Consolas" pitchFamily="49" charset="0"/>
                <a:ea typeface="楷体" pitchFamily="49" charset="-122"/>
                <a:cs typeface="Consolas" pitchFamily="49" charset="0"/>
              </a:rPr>
              <a:t>。</a:t>
            </a:r>
            <a:endParaRPr lang="zh-CN" altLang="en-US" sz="1600">
              <a:solidFill>
                <a:srgbClr val="0000FF"/>
              </a:solidFill>
              <a:latin typeface="Consolas" pitchFamily="49" charset="0"/>
              <a:ea typeface="楷体" pitchFamily="49" charset="-122"/>
              <a:cs typeface="Consolas" pitchFamily="49" charset="0"/>
            </a:endParaRPr>
          </a:p>
          <a:p>
            <a:pPr marL="457200" indent="-457200" algn="l">
              <a:lnSpc>
                <a:spcPct val="150000"/>
              </a:lnSpc>
            </a:pPr>
            <a:r>
              <a:rPr lang="en-US" altLang="zh-CN" sz="1600" smtClean="0">
                <a:solidFill>
                  <a:srgbClr val="FF0000"/>
                </a:solidFill>
                <a:latin typeface="Consolas" pitchFamily="49" charset="0"/>
                <a:ea typeface="楷体" pitchFamily="49" charset="-122"/>
                <a:cs typeface="Consolas" pitchFamily="49" charset="0"/>
                <a:sym typeface="Wingdings"/>
              </a:rPr>
              <a:t> </a:t>
            </a:r>
            <a:r>
              <a:rPr lang="en-US" altLang="zh-CN" sz="1600" smtClean="0">
                <a:solidFill>
                  <a:srgbClr val="FF0000"/>
                </a:solidFill>
                <a:latin typeface="Consolas" pitchFamily="49" charset="0"/>
                <a:ea typeface="楷体" pitchFamily="49" charset="-122"/>
                <a:cs typeface="Consolas" pitchFamily="49" charset="0"/>
              </a:rPr>
              <a:t>ADisp(</a:t>
            </a:r>
            <a:r>
              <a:rPr lang="en-US" altLang="zh-CN" sz="1600" i="1" smtClean="0">
                <a:solidFill>
                  <a:srgbClr val="FF0000"/>
                </a:solidFill>
                <a:latin typeface="Consolas" pitchFamily="49" charset="0"/>
                <a:ea typeface="楷体" pitchFamily="49" charset="-122"/>
                <a:cs typeface="Consolas" pitchFamily="49" charset="0"/>
              </a:rPr>
              <a:t>A</a:t>
            </a:r>
            <a:r>
              <a:rPr lang="en-US" altLang="zh-CN" sz="1600" smtClean="0">
                <a:solidFill>
                  <a:srgbClr val="FF0000"/>
                </a:solidFill>
                <a:latin typeface="Consolas" pitchFamily="49" charset="0"/>
                <a:ea typeface="楷体" pitchFamily="49" charset="-122"/>
                <a:cs typeface="Consolas" pitchFamily="49" charset="0"/>
              </a:rPr>
              <a:t>,</a:t>
            </a:r>
            <a:r>
              <a:rPr lang="en-US" altLang="zh-CN" sz="1600" i="1" smtClean="0">
                <a:solidFill>
                  <a:srgbClr val="FF0000"/>
                </a:solidFill>
                <a:latin typeface="Consolas" pitchFamily="49" charset="0"/>
                <a:ea typeface="楷体" pitchFamily="49" charset="-122"/>
                <a:cs typeface="Consolas" pitchFamily="49" charset="0"/>
              </a:rPr>
              <a:t>b</a:t>
            </a:r>
            <a:r>
              <a:rPr lang="en-US" altLang="zh-CN" sz="1600" baseline="-25000" smtClean="0">
                <a:solidFill>
                  <a:srgbClr val="FF0000"/>
                </a:solidFill>
                <a:latin typeface="Consolas" pitchFamily="49" charset="0"/>
                <a:ea typeface="楷体" pitchFamily="49" charset="-122"/>
                <a:cs typeface="Consolas" pitchFamily="49" charset="0"/>
              </a:rPr>
              <a:t>1</a:t>
            </a:r>
            <a:r>
              <a:rPr lang="en-US" altLang="zh-CN" sz="1600" smtClean="0">
                <a:solidFill>
                  <a:srgbClr val="FF0000"/>
                </a:solidFill>
                <a:latin typeface="Consolas" pitchFamily="49" charset="0"/>
                <a:ea typeface="楷体" pitchFamily="49" charset="-122"/>
                <a:cs typeface="Consolas" pitchFamily="49" charset="0"/>
              </a:rPr>
              <a:t>,</a:t>
            </a:r>
            <a:r>
              <a:rPr lang="en-US" altLang="zh-CN" sz="1600" i="1" smtClean="0">
                <a:solidFill>
                  <a:srgbClr val="FF0000"/>
                </a:solidFill>
                <a:latin typeface="Consolas" pitchFamily="49" charset="0"/>
                <a:ea typeface="楷体" pitchFamily="49" charset="-122"/>
                <a:cs typeface="Consolas" pitchFamily="49" charset="0"/>
              </a:rPr>
              <a:t>b</a:t>
            </a:r>
            <a:r>
              <a:rPr lang="en-US" altLang="zh-CN" sz="1600" baseline="-25000" smtClean="0">
                <a:solidFill>
                  <a:srgbClr val="FF0000"/>
                </a:solidFill>
                <a:latin typeface="Consolas" pitchFamily="49" charset="0"/>
                <a:ea typeface="楷体" pitchFamily="49" charset="-122"/>
                <a:cs typeface="Consolas" pitchFamily="49" charset="0"/>
              </a:rPr>
              <a:t>2</a:t>
            </a:r>
            <a:r>
              <a:rPr lang="en-US" altLang="zh-CN" sz="1600">
                <a:solidFill>
                  <a:srgbClr val="FF0000"/>
                </a:solidFill>
                <a:latin typeface="Consolas" pitchFamily="49" charset="0"/>
                <a:ea typeface="楷体" pitchFamily="49" charset="-122"/>
                <a:cs typeface="Consolas" pitchFamily="49" charset="0"/>
              </a:rPr>
              <a:t>,…,</a:t>
            </a:r>
            <a:r>
              <a:rPr lang="en-US" altLang="zh-CN" sz="1600" i="1" err="1">
                <a:solidFill>
                  <a:srgbClr val="FF0000"/>
                </a:solidFill>
                <a:latin typeface="Consolas" pitchFamily="49" charset="0"/>
                <a:ea typeface="楷体" pitchFamily="49" charset="-122"/>
                <a:cs typeface="Consolas" pitchFamily="49" charset="0"/>
              </a:rPr>
              <a:t>b</a:t>
            </a:r>
            <a:r>
              <a:rPr lang="en-US" altLang="zh-CN" sz="1600" i="1" baseline="-25000" err="1">
                <a:solidFill>
                  <a:srgbClr val="FF0000"/>
                </a:solidFill>
                <a:latin typeface="Consolas" pitchFamily="49" charset="0"/>
                <a:ea typeface="楷体" pitchFamily="49" charset="-122"/>
                <a:cs typeface="Consolas" pitchFamily="49" charset="0"/>
              </a:rPr>
              <a:t>d</a:t>
            </a:r>
            <a:r>
              <a:rPr lang="en-US" altLang="zh-CN" sz="1600">
                <a:solidFill>
                  <a:srgbClr val="FF0000"/>
                </a:solidFill>
                <a:latin typeface="Consolas" pitchFamily="49" charset="0"/>
                <a:ea typeface="楷体" pitchFamily="49" charset="-122"/>
                <a:cs typeface="Consolas" pitchFamily="49" charset="0"/>
              </a:rPr>
              <a:t>)</a:t>
            </a:r>
            <a:r>
              <a:rPr lang="zh-CN" altLang="en-US" sz="1600">
                <a:solidFill>
                  <a:srgbClr val="FF0000"/>
                </a:solidFill>
                <a:latin typeface="Consolas" pitchFamily="49" charset="0"/>
                <a:ea typeface="楷体" pitchFamily="49" charset="-122"/>
                <a:cs typeface="Consolas" pitchFamily="49" charset="0"/>
              </a:rPr>
              <a:t>：</a:t>
            </a:r>
            <a:r>
              <a:rPr lang="zh-CN" altLang="en-US" sz="1600">
                <a:solidFill>
                  <a:srgbClr val="0000FF"/>
                </a:solidFill>
                <a:latin typeface="Consolas" pitchFamily="49" charset="0"/>
                <a:ea typeface="楷体" pitchFamily="49" charset="-122"/>
                <a:cs typeface="Consolas" pitchFamily="49" charset="0"/>
              </a:rPr>
              <a:t>输出</a:t>
            </a:r>
            <a:r>
              <a:rPr lang="en-US" altLang="zh-CN" sz="1600" i="1">
                <a:solidFill>
                  <a:srgbClr val="0000FF"/>
                </a:solidFill>
                <a:latin typeface="Consolas" pitchFamily="49" charset="0"/>
                <a:ea typeface="楷体" pitchFamily="49" charset="-122"/>
                <a:cs typeface="Consolas" pitchFamily="49" charset="0"/>
              </a:rPr>
              <a:t>d</a:t>
            </a:r>
            <a:r>
              <a:rPr lang="zh-CN" altLang="en-US" sz="1600">
                <a:solidFill>
                  <a:srgbClr val="0000FF"/>
                </a:solidFill>
                <a:latin typeface="Consolas" pitchFamily="49" charset="0"/>
                <a:ea typeface="楷体" pitchFamily="49" charset="-122"/>
                <a:cs typeface="Consolas" pitchFamily="49" charset="0"/>
              </a:rPr>
              <a:t>维数组</a:t>
            </a:r>
            <a:r>
              <a:rPr lang="en-US" altLang="zh-CN" sz="1600" i="1">
                <a:solidFill>
                  <a:srgbClr val="0000FF"/>
                </a:solidFill>
                <a:latin typeface="Consolas" pitchFamily="49" charset="0"/>
                <a:ea typeface="楷体" pitchFamily="49" charset="-122"/>
                <a:cs typeface="Consolas" pitchFamily="49" charset="0"/>
              </a:rPr>
              <a:t>A</a:t>
            </a:r>
            <a:r>
              <a:rPr lang="zh-CN" altLang="en-US" sz="1600">
                <a:solidFill>
                  <a:srgbClr val="0000FF"/>
                </a:solidFill>
                <a:latin typeface="Consolas" pitchFamily="49" charset="0"/>
                <a:ea typeface="楷体" pitchFamily="49" charset="-122"/>
                <a:cs typeface="Consolas" pitchFamily="49" charset="0"/>
              </a:rPr>
              <a:t>的所有元素值</a:t>
            </a:r>
            <a:r>
              <a:rPr lang="zh-CN" altLang="en-US" sz="1600" smtClean="0">
                <a:solidFill>
                  <a:srgbClr val="0000FF"/>
                </a:solidFill>
                <a:latin typeface="Consolas" pitchFamily="49" charset="0"/>
                <a:ea typeface="楷体" pitchFamily="49" charset="-122"/>
                <a:cs typeface="Consolas" pitchFamily="49" charset="0"/>
              </a:rPr>
              <a:t>。</a:t>
            </a:r>
            <a:endParaRPr lang="en-US" altLang="zh-CN" sz="1600">
              <a:solidFill>
                <a:srgbClr val="0000FF"/>
              </a:solidFill>
              <a:latin typeface="Consolas" pitchFamily="49" charset="0"/>
              <a:ea typeface="楷体" pitchFamily="49" charset="-122"/>
              <a:cs typeface="Consolas" pitchFamily="49" charset="0"/>
            </a:endParaRPr>
          </a:p>
        </p:txBody>
      </p:sp>
      <p:sp>
        <p:nvSpPr>
          <p:cNvPr id="93189" name="Text Box 5"/>
          <p:cNvSpPr txBox="1">
            <a:spLocks noChangeArrowheads="1"/>
          </p:cNvSpPr>
          <p:nvPr/>
        </p:nvSpPr>
        <p:spPr bwMode="auto">
          <a:xfrm rot="21441693">
            <a:off x="318809" y="1671356"/>
            <a:ext cx="3455987" cy="400110"/>
          </a:xfrm>
          <a:prstGeom prst="rect">
            <a:avLst/>
          </a:prstGeom>
          <a:noFill/>
          <a:ln w="9525">
            <a:noFill/>
            <a:miter lim="800000"/>
            <a:headEnd/>
            <a:tailEnd/>
          </a:ln>
          <a:effectLst/>
        </p:spPr>
        <p:txBody>
          <a:bodyPr>
            <a:spAutoFit/>
          </a:bodyPr>
          <a:lstStyle/>
          <a:p>
            <a:pPr algn="l">
              <a:spcBef>
                <a:spcPct val="50000"/>
              </a:spcBef>
            </a:pPr>
            <a:r>
              <a:rPr lang="zh-CN" altLang="en-US" sz="2000">
                <a:ea typeface="楷体" pitchFamily="49" charset="-122"/>
                <a:cs typeface="Times New Roman" pitchFamily="18" charset="0"/>
              </a:rPr>
              <a:t>数组的基本运算如下：</a:t>
            </a:r>
          </a:p>
        </p:txBody>
      </p:sp>
      <p:sp>
        <p:nvSpPr>
          <p:cNvPr id="93190" name="Text Box 6"/>
          <p:cNvSpPr txBox="1">
            <a:spLocks noChangeArrowheads="1"/>
          </p:cNvSpPr>
          <p:nvPr/>
        </p:nvSpPr>
        <p:spPr bwMode="auto">
          <a:xfrm>
            <a:off x="539751" y="692150"/>
            <a:ext cx="6532579" cy="40011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pPr>
              <a:spcBef>
                <a:spcPct val="50000"/>
              </a:spcBef>
            </a:pPr>
            <a:r>
              <a:rPr lang="en-US" altLang="zh-CN" sz="2000">
                <a:solidFill>
                  <a:srgbClr val="0000FF"/>
                </a:solidFill>
                <a:latin typeface="Consolas" pitchFamily="49" charset="0"/>
                <a:ea typeface="黑体" pitchFamily="49" charset="-122"/>
                <a:cs typeface="Consolas" pitchFamily="49" charset="0"/>
              </a:rPr>
              <a:t> </a:t>
            </a:r>
            <a:r>
              <a:rPr lang="zh-CN" altLang="en-US" sz="2000">
                <a:solidFill>
                  <a:srgbClr val="0000FF"/>
                </a:solidFill>
                <a:latin typeface="Consolas" pitchFamily="49" charset="0"/>
                <a:ea typeface="黑体" pitchFamily="49" charset="-122"/>
                <a:cs typeface="Consolas" pitchFamily="49" charset="0"/>
              </a:rPr>
              <a:t>数组抽象数据类</a:t>
            </a:r>
            <a:r>
              <a:rPr lang="zh-CN" altLang="en-US" sz="2000" smtClean="0">
                <a:solidFill>
                  <a:srgbClr val="0000FF"/>
                </a:solidFill>
                <a:latin typeface="Consolas" pitchFamily="49" charset="0"/>
                <a:ea typeface="黑体" pitchFamily="49" charset="-122"/>
                <a:cs typeface="Consolas" pitchFamily="49" charset="0"/>
              </a:rPr>
              <a:t>型</a:t>
            </a:r>
            <a:r>
              <a:rPr lang="en-US" altLang="zh-CN" sz="2000" smtClean="0">
                <a:solidFill>
                  <a:srgbClr val="0000FF"/>
                </a:solidFill>
                <a:latin typeface="Consolas" pitchFamily="49" charset="0"/>
                <a:ea typeface="黑体" pitchFamily="49" charset="-122"/>
                <a:cs typeface="Consolas" pitchFamily="49" charset="0"/>
              </a:rPr>
              <a:t>=</a:t>
            </a:r>
            <a:r>
              <a:rPr lang="zh-CN" altLang="en-US" sz="2000" smtClean="0">
                <a:solidFill>
                  <a:srgbClr val="0000FF"/>
                </a:solidFill>
                <a:latin typeface="Consolas" pitchFamily="49" charset="0"/>
                <a:ea typeface="黑体" pitchFamily="49" charset="-122"/>
                <a:cs typeface="Consolas" pitchFamily="49" charset="0"/>
              </a:rPr>
              <a:t>逻</a:t>
            </a:r>
            <a:r>
              <a:rPr lang="zh-CN" altLang="en-US" sz="2000">
                <a:solidFill>
                  <a:srgbClr val="0000FF"/>
                </a:solidFill>
                <a:latin typeface="Consolas" pitchFamily="49" charset="0"/>
                <a:ea typeface="黑体" pitchFamily="49" charset="-122"/>
                <a:cs typeface="Consolas" pitchFamily="49" charset="0"/>
              </a:rPr>
              <a:t>辑结构＋基本运算（运算描述）</a:t>
            </a:r>
          </a:p>
        </p:txBody>
      </p:sp>
      <p:sp>
        <p:nvSpPr>
          <p:cNvPr id="7" name="灯片编号占位符 6"/>
          <p:cNvSpPr>
            <a:spLocks noGrp="1"/>
          </p:cNvSpPr>
          <p:nvPr>
            <p:ph type="sldNum" sz="quarter" idx="12"/>
          </p:nvPr>
        </p:nvSpPr>
        <p:spPr/>
        <p:txBody>
          <a:bodyPr/>
          <a:lstStyle/>
          <a:p>
            <a:fld id="{0B959BAE-FEC3-4F92-8031-993DEB8AE092}" type="slidenum">
              <a:rPr lang="en-US" altLang="zh-CN" smtClean="0"/>
              <a:pPr/>
              <a:t>4</a:t>
            </a:fld>
            <a:r>
              <a:rPr lang="en-US" altLang="zh-CN" smtClean="0"/>
              <a:t>/82</a:t>
            </a:r>
            <a:endParaRPr lang="en-US" altLang="zh-C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357158" y="1643050"/>
            <a:ext cx="8286808" cy="2950002"/>
          </a:xfrm>
          <a:prstGeom prst="rect">
            <a:avLst/>
          </a:prstGeom>
          <a:solidFill>
            <a:schemeClr val="bg1">
              <a:lumMod val="95000"/>
            </a:schemeClr>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tIns="144000" bIns="144000">
            <a:spAutoFit/>
          </a:bodyPr>
          <a:lstStyle/>
          <a:p>
            <a:pPr algn="just">
              <a:spcBef>
                <a:spcPct val="50000"/>
              </a:spcBef>
            </a:pPr>
            <a:r>
              <a:rPr kumimoji="1" lang="en-US" altLang="zh-CN" sz="1600" dirty="0">
                <a:solidFill>
                  <a:srgbClr val="0000FF"/>
                </a:solidFill>
                <a:latin typeface="Consolas" pitchFamily="49" charset="0"/>
                <a:ea typeface="仿宋" pitchFamily="49" charset="-122"/>
                <a:cs typeface="Consolas" pitchFamily="49" charset="0"/>
              </a:rPr>
              <a:t>void </a:t>
            </a:r>
            <a:r>
              <a:rPr kumimoji="1" lang="en-US" altLang="zh-CN" sz="1600" dirty="0" err="1" smtClean="0">
                <a:solidFill>
                  <a:srgbClr val="FF0000"/>
                </a:solidFill>
                <a:latin typeface="Consolas" pitchFamily="49" charset="0"/>
                <a:ea typeface="仿宋" pitchFamily="49" charset="-122"/>
                <a:cs typeface="Consolas" pitchFamily="49" charset="0"/>
              </a:rPr>
              <a:t>DispMat</a:t>
            </a:r>
            <a:r>
              <a:rPr kumimoji="1" lang="en-US" altLang="zh-CN" sz="1600" dirty="0" smtClean="0">
                <a:solidFill>
                  <a:srgbClr val="0000FF"/>
                </a:solidFill>
                <a:latin typeface="Consolas" pitchFamily="49" charset="0"/>
                <a:ea typeface="仿宋" pitchFamily="49" charset="-122"/>
                <a:cs typeface="Consolas" pitchFamily="49" charset="0"/>
              </a:rPr>
              <a:t>(</a:t>
            </a:r>
            <a:r>
              <a:rPr kumimoji="1" lang="en-US" altLang="zh-CN" sz="1600" dirty="0" err="1" smtClean="0">
                <a:solidFill>
                  <a:srgbClr val="0000FF"/>
                </a:solidFill>
                <a:latin typeface="Consolas" pitchFamily="49" charset="0"/>
                <a:ea typeface="仿宋" pitchFamily="49" charset="-122"/>
                <a:cs typeface="Consolas" pitchFamily="49" charset="0"/>
              </a:rPr>
              <a:t>TSMatrix</a:t>
            </a:r>
            <a:r>
              <a:rPr kumimoji="1" lang="en-US" altLang="zh-CN" sz="1600" dirty="0" smtClean="0">
                <a:solidFill>
                  <a:srgbClr val="0000FF"/>
                </a:solidFill>
                <a:latin typeface="Consolas" pitchFamily="49" charset="0"/>
                <a:ea typeface="仿宋" pitchFamily="49" charset="-122"/>
                <a:cs typeface="Consolas" pitchFamily="49" charset="0"/>
              </a:rPr>
              <a:t> </a:t>
            </a:r>
            <a:r>
              <a:rPr kumimoji="1" lang="en-US" altLang="zh-CN" sz="1600" dirty="0">
                <a:solidFill>
                  <a:srgbClr val="0000FF"/>
                </a:solidFill>
                <a:latin typeface="Consolas" pitchFamily="49" charset="0"/>
                <a:ea typeface="仿宋" pitchFamily="49" charset="-122"/>
                <a:cs typeface="Consolas" pitchFamily="49" charset="0"/>
              </a:rPr>
              <a:t>t)</a:t>
            </a:r>
          </a:p>
          <a:p>
            <a:pPr algn="just">
              <a:lnSpc>
                <a:spcPct val="90000"/>
              </a:lnSpc>
              <a:spcBef>
                <a:spcPct val="50000"/>
              </a:spcBef>
            </a:pPr>
            <a:r>
              <a:rPr kumimoji="1" lang="en-US" altLang="zh-CN" sz="1600" smtClean="0">
                <a:solidFill>
                  <a:srgbClr val="0000FF"/>
                </a:solidFill>
                <a:latin typeface="Consolas" pitchFamily="49" charset="0"/>
                <a:ea typeface="仿宋" pitchFamily="49" charset="-122"/>
                <a:cs typeface="Consolas" pitchFamily="49" charset="0"/>
              </a:rPr>
              <a:t>{  int </a:t>
            </a:r>
            <a:r>
              <a:rPr kumimoji="1" lang="en-US" altLang="zh-CN" sz="1600" dirty="0" err="1">
                <a:solidFill>
                  <a:srgbClr val="0000FF"/>
                </a:solidFill>
                <a:latin typeface="Consolas" pitchFamily="49" charset="0"/>
                <a:ea typeface="仿宋" pitchFamily="49" charset="-122"/>
                <a:cs typeface="Consolas" pitchFamily="49" charset="0"/>
              </a:rPr>
              <a:t>i</a:t>
            </a:r>
            <a:r>
              <a:rPr kumimoji="1" lang="en-US" altLang="zh-CN" sz="1600" dirty="0" smtClean="0">
                <a:solidFill>
                  <a:srgbClr val="0000FF"/>
                </a:solidFill>
                <a:latin typeface="Consolas" pitchFamily="49" charset="0"/>
                <a:ea typeface="仿宋" pitchFamily="49" charset="-122"/>
                <a:cs typeface="Consolas" pitchFamily="49" charset="0"/>
              </a:rPr>
              <a:t>;</a:t>
            </a:r>
            <a:endParaRPr kumimoji="1" lang="en-US" altLang="zh-CN" sz="1600" dirty="0">
              <a:solidFill>
                <a:srgbClr val="0000FF"/>
              </a:solidFill>
              <a:latin typeface="Consolas" pitchFamily="49" charset="0"/>
              <a:ea typeface="仿宋" pitchFamily="49" charset="-122"/>
              <a:cs typeface="Consolas" pitchFamily="49" charset="0"/>
            </a:endParaRPr>
          </a:p>
          <a:p>
            <a:pPr algn="just">
              <a:lnSpc>
                <a:spcPct val="90000"/>
              </a:lnSpc>
              <a:spcBef>
                <a:spcPct val="50000"/>
              </a:spcBef>
            </a:pPr>
            <a:r>
              <a:rPr kumimoji="1" lang="en-US" altLang="zh-CN" sz="160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if (</a:t>
            </a:r>
            <a:r>
              <a:rPr kumimoji="1" lang="en-US" altLang="zh-CN" sz="1600" dirty="0" err="1">
                <a:solidFill>
                  <a:srgbClr val="0000FF"/>
                </a:solidFill>
                <a:latin typeface="Consolas" pitchFamily="49" charset="0"/>
                <a:ea typeface="仿宋" pitchFamily="49" charset="-122"/>
                <a:cs typeface="Consolas" pitchFamily="49" charset="0"/>
              </a:rPr>
              <a:t>t.nums</a:t>
            </a:r>
            <a:r>
              <a:rPr kumimoji="1" lang="en-US" altLang="zh-CN" sz="1600" dirty="0">
                <a:solidFill>
                  <a:srgbClr val="0000FF"/>
                </a:solidFill>
                <a:latin typeface="Consolas" pitchFamily="49" charset="0"/>
                <a:ea typeface="仿宋" pitchFamily="49" charset="-122"/>
                <a:cs typeface="Consolas" pitchFamily="49" charset="0"/>
              </a:rPr>
              <a:t>&lt;=0) return;</a:t>
            </a:r>
          </a:p>
          <a:p>
            <a:pPr algn="just">
              <a:lnSpc>
                <a:spcPct val="90000"/>
              </a:lnSpc>
              <a:spcBef>
                <a:spcPct val="50000"/>
              </a:spcBef>
            </a:pPr>
            <a:r>
              <a:rPr kumimoji="1" lang="en-US" altLang="zh-CN" sz="160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printf</a:t>
            </a:r>
            <a:r>
              <a:rPr kumimoji="1" lang="en-US" altLang="zh-CN" sz="1600" dirty="0">
                <a:solidFill>
                  <a:srgbClr val="0000FF"/>
                </a:solidFill>
                <a:latin typeface="Consolas" pitchFamily="49" charset="0"/>
                <a:ea typeface="仿宋" pitchFamily="49" charset="-122"/>
                <a:cs typeface="Consolas" pitchFamily="49" charset="0"/>
              </a:rPr>
              <a:t>(“\</a:t>
            </a:r>
            <a:r>
              <a:rPr kumimoji="1" lang="en-US" altLang="zh-CN" sz="1600" dirty="0" err="1">
                <a:solidFill>
                  <a:srgbClr val="0000FF"/>
                </a:solidFill>
                <a:latin typeface="Consolas" pitchFamily="49" charset="0"/>
                <a:ea typeface="仿宋" pitchFamily="49" charset="-122"/>
                <a:cs typeface="Consolas" pitchFamily="49" charset="0"/>
              </a:rPr>
              <a:t>t%d</a:t>
            </a:r>
            <a:r>
              <a:rPr kumimoji="1" lang="en-US" altLang="zh-CN" sz="1600" dirty="0">
                <a:solidFill>
                  <a:srgbClr val="0000FF"/>
                </a:solidFill>
                <a:latin typeface="Consolas" pitchFamily="49" charset="0"/>
                <a:ea typeface="仿宋" pitchFamily="49" charset="-122"/>
                <a:cs typeface="Consolas" pitchFamily="49" charset="0"/>
              </a:rPr>
              <a:t>\</a:t>
            </a:r>
            <a:r>
              <a:rPr kumimoji="1" lang="en-US" altLang="zh-CN" sz="1600" dirty="0" err="1">
                <a:solidFill>
                  <a:srgbClr val="0000FF"/>
                </a:solidFill>
                <a:latin typeface="Consolas" pitchFamily="49" charset="0"/>
                <a:ea typeface="仿宋" pitchFamily="49" charset="-122"/>
                <a:cs typeface="Consolas" pitchFamily="49" charset="0"/>
              </a:rPr>
              <a:t>t%d</a:t>
            </a:r>
            <a:r>
              <a:rPr kumimoji="1" lang="en-US" altLang="zh-CN" sz="1600" dirty="0">
                <a:solidFill>
                  <a:srgbClr val="0000FF"/>
                </a:solidFill>
                <a:latin typeface="Consolas" pitchFamily="49" charset="0"/>
                <a:ea typeface="仿宋" pitchFamily="49" charset="-122"/>
                <a:cs typeface="Consolas" pitchFamily="49" charset="0"/>
              </a:rPr>
              <a:t>\</a:t>
            </a:r>
            <a:r>
              <a:rPr kumimoji="1" lang="en-US" altLang="zh-CN" sz="1600" dirty="0" err="1">
                <a:solidFill>
                  <a:srgbClr val="0000FF"/>
                </a:solidFill>
                <a:latin typeface="Consolas" pitchFamily="49" charset="0"/>
                <a:ea typeface="仿宋" pitchFamily="49" charset="-122"/>
                <a:cs typeface="Consolas" pitchFamily="49" charset="0"/>
              </a:rPr>
              <a:t>t%d</a:t>
            </a:r>
            <a:r>
              <a:rPr kumimoji="1" lang="en-US" altLang="zh-CN" sz="1600" dirty="0">
                <a:solidFill>
                  <a:srgbClr val="0000FF"/>
                </a:solidFill>
                <a:latin typeface="Consolas" pitchFamily="49" charset="0"/>
                <a:ea typeface="仿宋" pitchFamily="49" charset="-122"/>
                <a:cs typeface="Consolas" pitchFamily="49" charset="0"/>
              </a:rPr>
              <a:t>\</a:t>
            </a:r>
            <a:r>
              <a:rPr kumimoji="1" lang="en-US" altLang="zh-CN" sz="1600" dirty="0" err="1">
                <a:solidFill>
                  <a:srgbClr val="0000FF"/>
                </a:solidFill>
                <a:latin typeface="Consolas" pitchFamily="49" charset="0"/>
                <a:ea typeface="仿宋" pitchFamily="49" charset="-122"/>
                <a:cs typeface="Consolas" pitchFamily="49" charset="0"/>
              </a:rPr>
              <a:t>n",t.rows,t.cols,t.nums</a:t>
            </a:r>
            <a:r>
              <a:rPr kumimoji="1" lang="en-US" altLang="zh-CN" sz="1600" dirty="0">
                <a:solidFill>
                  <a:srgbClr val="0000FF"/>
                </a:solidFill>
                <a:latin typeface="Consolas" pitchFamily="49" charset="0"/>
                <a:ea typeface="仿宋" pitchFamily="49" charset="-122"/>
                <a:cs typeface="Consolas" pitchFamily="49" charset="0"/>
              </a:rPr>
              <a:t>);</a:t>
            </a:r>
          </a:p>
          <a:p>
            <a:pPr algn="just">
              <a:lnSpc>
                <a:spcPct val="90000"/>
              </a:lnSpc>
              <a:spcBef>
                <a:spcPct val="50000"/>
              </a:spcBef>
            </a:pPr>
            <a:r>
              <a:rPr kumimoji="1" lang="en-US" altLang="zh-CN" sz="160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printf</a:t>
            </a:r>
            <a:r>
              <a:rPr kumimoji="1" lang="en-US" altLang="zh-CN" sz="1600" dirty="0">
                <a:solidFill>
                  <a:srgbClr val="0000FF"/>
                </a:solidFill>
                <a:latin typeface="Consolas" pitchFamily="49" charset="0"/>
                <a:ea typeface="仿宋" pitchFamily="49" charset="-122"/>
                <a:cs typeface="Consolas" pitchFamily="49" charset="0"/>
              </a:rPr>
              <a:t>("  ------------------\n");</a:t>
            </a:r>
          </a:p>
          <a:p>
            <a:pPr algn="just">
              <a:lnSpc>
                <a:spcPct val="90000"/>
              </a:lnSpc>
              <a:spcBef>
                <a:spcPct val="50000"/>
              </a:spcBef>
            </a:pPr>
            <a:r>
              <a:rPr kumimoji="1" lang="en-US" altLang="zh-CN" sz="160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for </a:t>
            </a:r>
            <a:r>
              <a:rPr kumimoji="1" lang="en-US" altLang="zh-CN" sz="1600" dirty="0">
                <a:solidFill>
                  <a:srgbClr val="0000FF"/>
                </a:solidFill>
                <a:latin typeface="Consolas" pitchFamily="49" charset="0"/>
                <a:ea typeface="仿宋" pitchFamily="49" charset="-122"/>
                <a:cs typeface="Consolas" pitchFamily="49" charset="0"/>
              </a:rPr>
              <a:t>(</a:t>
            </a:r>
            <a:r>
              <a:rPr kumimoji="1" lang="en-US" altLang="zh-CN" sz="1600" dirty="0" err="1">
                <a:solidFill>
                  <a:srgbClr val="0000FF"/>
                </a:solidFill>
                <a:latin typeface="Consolas" pitchFamily="49" charset="0"/>
                <a:ea typeface="仿宋" pitchFamily="49" charset="-122"/>
                <a:cs typeface="Consolas" pitchFamily="49" charset="0"/>
              </a:rPr>
              <a:t>i</a:t>
            </a:r>
            <a:r>
              <a:rPr kumimoji="1" lang="en-US" altLang="zh-CN" sz="1600" dirty="0">
                <a:solidFill>
                  <a:srgbClr val="0000FF"/>
                </a:solidFill>
                <a:latin typeface="Consolas" pitchFamily="49" charset="0"/>
                <a:ea typeface="仿宋" pitchFamily="49" charset="-122"/>
                <a:cs typeface="Consolas" pitchFamily="49" charset="0"/>
              </a:rPr>
              <a:t>=</a:t>
            </a:r>
            <a:r>
              <a:rPr kumimoji="1" lang="en-US" altLang="zh-CN" sz="1600" dirty="0" err="1">
                <a:solidFill>
                  <a:srgbClr val="0000FF"/>
                </a:solidFill>
                <a:latin typeface="Consolas" pitchFamily="49" charset="0"/>
                <a:ea typeface="仿宋" pitchFamily="49" charset="-122"/>
                <a:cs typeface="Consolas" pitchFamily="49" charset="0"/>
              </a:rPr>
              <a:t>0;i</a:t>
            </a:r>
            <a:r>
              <a:rPr kumimoji="1" lang="en-US" altLang="zh-CN" sz="1600" dirty="0">
                <a:solidFill>
                  <a:srgbClr val="0000FF"/>
                </a:solidFill>
                <a:latin typeface="Consolas" pitchFamily="49" charset="0"/>
                <a:ea typeface="仿宋" pitchFamily="49" charset="-122"/>
                <a:cs typeface="Consolas" pitchFamily="49" charset="0"/>
              </a:rPr>
              <a:t>&lt;</a:t>
            </a:r>
            <a:r>
              <a:rPr kumimoji="1" lang="en-US" altLang="zh-CN" sz="1600" dirty="0" err="1">
                <a:solidFill>
                  <a:srgbClr val="0000FF"/>
                </a:solidFill>
                <a:latin typeface="Consolas" pitchFamily="49" charset="0"/>
                <a:ea typeface="仿宋" pitchFamily="49" charset="-122"/>
                <a:cs typeface="Consolas" pitchFamily="49" charset="0"/>
              </a:rPr>
              <a:t>t.nums;i</a:t>
            </a:r>
            <a:r>
              <a:rPr kumimoji="1" lang="en-US" altLang="zh-CN" sz="1600" dirty="0">
                <a:solidFill>
                  <a:srgbClr val="0000FF"/>
                </a:solidFill>
                <a:latin typeface="Consolas" pitchFamily="49" charset="0"/>
                <a:ea typeface="仿宋" pitchFamily="49" charset="-122"/>
                <a:cs typeface="Consolas" pitchFamily="49" charset="0"/>
              </a:rPr>
              <a:t>++)</a:t>
            </a:r>
          </a:p>
          <a:p>
            <a:pPr algn="just">
              <a:lnSpc>
                <a:spcPct val="90000"/>
              </a:lnSpc>
              <a:spcBef>
                <a:spcPct val="50000"/>
              </a:spcBef>
            </a:pPr>
            <a:r>
              <a:rPr kumimoji="1" lang="en-US" altLang="zh-CN" sz="160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    printf</a:t>
            </a:r>
            <a:r>
              <a:rPr kumimoji="1" lang="en-US" altLang="zh-CN" sz="1600">
                <a:solidFill>
                  <a:srgbClr val="0000FF"/>
                </a:solidFill>
                <a:latin typeface="Consolas" pitchFamily="49" charset="0"/>
                <a:ea typeface="仿宋" pitchFamily="49" charset="-122"/>
                <a:cs typeface="Consolas" pitchFamily="49" charset="0"/>
              </a:rPr>
              <a:t>("\</a:t>
            </a:r>
            <a:r>
              <a:rPr kumimoji="1" lang="en-US" altLang="zh-CN" sz="1600" smtClean="0">
                <a:solidFill>
                  <a:srgbClr val="0000FF"/>
                </a:solidFill>
                <a:latin typeface="Consolas" pitchFamily="49" charset="0"/>
                <a:ea typeface="仿宋" pitchFamily="49" charset="-122"/>
                <a:cs typeface="Consolas" pitchFamily="49" charset="0"/>
              </a:rPr>
              <a:t>t%d\t%d\t%d\n“,t.data[i</a:t>
            </a:r>
            <a:r>
              <a:rPr kumimoji="1" lang="en-US" altLang="zh-CN" sz="1600" dirty="0">
                <a:solidFill>
                  <a:srgbClr val="0000FF"/>
                </a:solidFill>
                <a:latin typeface="Consolas" pitchFamily="49" charset="0"/>
                <a:ea typeface="仿宋" pitchFamily="49" charset="-122"/>
                <a:cs typeface="Consolas" pitchFamily="49" charset="0"/>
              </a:rPr>
              <a:t>].</a:t>
            </a:r>
            <a:r>
              <a:rPr kumimoji="1" lang="en-US" altLang="zh-CN" sz="1600" dirty="0" err="1">
                <a:solidFill>
                  <a:srgbClr val="0000FF"/>
                </a:solidFill>
                <a:latin typeface="Consolas" pitchFamily="49" charset="0"/>
                <a:ea typeface="仿宋" pitchFamily="49" charset="-122"/>
                <a:cs typeface="Consolas" pitchFamily="49" charset="0"/>
              </a:rPr>
              <a:t>r,t.data</a:t>
            </a:r>
            <a:r>
              <a:rPr kumimoji="1" lang="en-US" altLang="zh-CN" sz="1600" dirty="0">
                <a:solidFill>
                  <a:srgbClr val="0000FF"/>
                </a:solidFill>
                <a:latin typeface="Consolas" pitchFamily="49" charset="0"/>
                <a:ea typeface="仿宋" pitchFamily="49" charset="-122"/>
                <a:cs typeface="Consolas" pitchFamily="49" charset="0"/>
              </a:rPr>
              <a:t>[</a:t>
            </a:r>
            <a:r>
              <a:rPr kumimoji="1" lang="en-US" altLang="zh-CN" sz="1600" dirty="0" err="1">
                <a:solidFill>
                  <a:srgbClr val="0000FF"/>
                </a:solidFill>
                <a:latin typeface="Consolas" pitchFamily="49" charset="0"/>
                <a:ea typeface="仿宋" pitchFamily="49" charset="-122"/>
                <a:cs typeface="Consolas" pitchFamily="49" charset="0"/>
              </a:rPr>
              <a:t>i</a:t>
            </a:r>
            <a:r>
              <a:rPr kumimoji="1" lang="en-US" altLang="zh-CN" sz="1600">
                <a:solidFill>
                  <a:srgbClr val="0000FF"/>
                </a:solidFill>
                <a:latin typeface="Consolas" pitchFamily="49" charset="0"/>
                <a:ea typeface="仿宋" pitchFamily="49" charset="-122"/>
                <a:cs typeface="Consolas" pitchFamily="49" charset="0"/>
              </a:rPr>
              <a:t>].</a:t>
            </a:r>
            <a:r>
              <a:rPr kumimoji="1" lang="en-US" altLang="zh-CN" sz="1600" smtClean="0">
                <a:solidFill>
                  <a:srgbClr val="0000FF"/>
                </a:solidFill>
                <a:latin typeface="Consolas" pitchFamily="49" charset="0"/>
                <a:ea typeface="仿宋" pitchFamily="49" charset="-122"/>
                <a:cs typeface="Consolas" pitchFamily="49" charset="0"/>
              </a:rPr>
              <a:t>c,t.data[i</a:t>
            </a:r>
            <a:r>
              <a:rPr kumimoji="1" lang="en-US" altLang="zh-CN" sz="1600" dirty="0">
                <a:solidFill>
                  <a:srgbClr val="0000FF"/>
                </a:solidFill>
                <a:latin typeface="Consolas" pitchFamily="49" charset="0"/>
                <a:ea typeface="仿宋" pitchFamily="49" charset="-122"/>
                <a:cs typeface="Consolas" pitchFamily="49" charset="0"/>
              </a:rPr>
              <a:t>].d);</a:t>
            </a:r>
          </a:p>
          <a:p>
            <a:pPr algn="just">
              <a:lnSpc>
                <a:spcPct val="90000"/>
              </a:lnSpc>
              <a:spcBef>
                <a:spcPct val="50000"/>
              </a:spcBef>
            </a:pPr>
            <a:r>
              <a:rPr kumimoji="1" lang="en-US" altLang="zh-CN" sz="1600" dirty="0">
                <a:solidFill>
                  <a:srgbClr val="0000FF"/>
                </a:solidFill>
                <a:latin typeface="Consolas" pitchFamily="49" charset="0"/>
                <a:ea typeface="仿宋" pitchFamily="49" charset="-122"/>
                <a:cs typeface="Consolas" pitchFamily="49" charset="0"/>
              </a:rPr>
              <a:t>}</a:t>
            </a:r>
          </a:p>
        </p:txBody>
      </p:sp>
      <p:sp>
        <p:nvSpPr>
          <p:cNvPr id="41987" name="Text Box 3"/>
          <p:cNvSpPr txBox="1">
            <a:spLocks noChangeArrowheads="1"/>
          </p:cNvSpPr>
          <p:nvPr/>
        </p:nvSpPr>
        <p:spPr bwMode="auto">
          <a:xfrm>
            <a:off x="428596" y="428604"/>
            <a:ext cx="3168650" cy="400110"/>
          </a:xfrm>
          <a:prstGeom prst="rect">
            <a:avLst/>
          </a:prstGeom>
          <a:noFill/>
          <a:ln w="38100" algn="ctr">
            <a:noFill/>
            <a:miter lim="800000"/>
            <a:headEnd/>
            <a:tailEnd/>
          </a:ln>
          <a:effectLst/>
        </p:spPr>
        <p:txBody>
          <a:bodyPr>
            <a:spAutoFit/>
          </a:bodyPr>
          <a:lstStyle/>
          <a:p>
            <a:pPr algn="l"/>
            <a:r>
              <a:rPr kumimoji="1" lang="zh-CN" altLang="en-US" sz="2000" dirty="0">
                <a:solidFill>
                  <a:srgbClr val="FF0000"/>
                </a:solidFill>
                <a:latin typeface="Consolas" pitchFamily="49" charset="0"/>
                <a:ea typeface="微软雅黑" pitchFamily="34" charset="-122"/>
                <a:cs typeface="Consolas" pitchFamily="49" charset="0"/>
              </a:rPr>
              <a:t>（</a:t>
            </a:r>
            <a:r>
              <a:rPr kumimoji="1" lang="en-US" altLang="zh-CN" sz="2000" dirty="0">
                <a:solidFill>
                  <a:srgbClr val="FF0000"/>
                </a:solidFill>
                <a:latin typeface="Consolas" pitchFamily="49" charset="0"/>
                <a:ea typeface="微软雅黑" pitchFamily="34" charset="-122"/>
                <a:cs typeface="Consolas" pitchFamily="49" charset="0"/>
              </a:rPr>
              <a:t>4</a:t>
            </a:r>
            <a:r>
              <a:rPr kumimoji="1" lang="zh-CN" altLang="en-US" sz="2000" dirty="0">
                <a:solidFill>
                  <a:srgbClr val="FF0000"/>
                </a:solidFill>
                <a:latin typeface="Consolas" pitchFamily="49" charset="0"/>
                <a:ea typeface="微软雅黑" pitchFamily="34" charset="-122"/>
                <a:cs typeface="Consolas" pitchFamily="49" charset="0"/>
              </a:rPr>
              <a:t>）输出三元组    </a:t>
            </a:r>
            <a:endParaRPr lang="zh-CN" altLang="en-US" sz="2000" dirty="0">
              <a:latin typeface="Consolas" pitchFamily="49" charset="0"/>
              <a:ea typeface="微软雅黑" pitchFamily="34" charset="-122"/>
              <a:cs typeface="Consolas" pitchFamily="49" charset="0"/>
            </a:endParaRPr>
          </a:p>
        </p:txBody>
      </p:sp>
      <p:sp>
        <p:nvSpPr>
          <p:cNvPr id="41988" name="Text Box 4"/>
          <p:cNvSpPr txBox="1">
            <a:spLocks noChangeArrowheads="1"/>
          </p:cNvSpPr>
          <p:nvPr/>
        </p:nvSpPr>
        <p:spPr bwMode="auto">
          <a:xfrm>
            <a:off x="468313" y="981075"/>
            <a:ext cx="6175389" cy="369332"/>
          </a:xfrm>
          <a:prstGeom prst="rect">
            <a:avLst/>
          </a:prstGeom>
          <a:noFill/>
          <a:ln w="38100" algn="ctr">
            <a:noFill/>
            <a:miter lim="800000"/>
            <a:headEnd/>
            <a:tailEnd/>
          </a:ln>
          <a:effectLst/>
        </p:spPr>
        <p:txBody>
          <a:bodyPr wrap="square">
            <a:spAutoFit/>
          </a:bodyPr>
          <a:lstStyle/>
          <a:p>
            <a:pPr algn="l">
              <a:spcBef>
                <a:spcPct val="50000"/>
              </a:spcBef>
            </a:pPr>
            <a:r>
              <a:rPr kumimoji="1" lang="zh-CN" altLang="en-US" sz="1800" dirty="0">
                <a:latin typeface="Consolas" pitchFamily="49" charset="0"/>
                <a:ea typeface="仿宋" pitchFamily="49" charset="-122"/>
                <a:cs typeface="Consolas" pitchFamily="49" charset="0"/>
              </a:rPr>
              <a:t>从头到尾扫描三元组</a:t>
            </a:r>
            <a:r>
              <a:rPr kumimoji="1" lang="en-US" altLang="zh-CN" sz="1800" dirty="0">
                <a:latin typeface="Consolas" pitchFamily="49" charset="0"/>
                <a:ea typeface="仿宋" pitchFamily="49" charset="-122"/>
                <a:cs typeface="Consolas" pitchFamily="49" charset="0"/>
              </a:rPr>
              <a:t>t</a:t>
            </a:r>
            <a:r>
              <a:rPr kumimoji="1" lang="zh-CN" altLang="en-US" sz="1800" dirty="0">
                <a:latin typeface="Consolas" pitchFamily="49" charset="0"/>
                <a:ea typeface="仿宋" pitchFamily="49" charset="-122"/>
                <a:cs typeface="Consolas" pitchFamily="49" charset="0"/>
              </a:rPr>
              <a:t>，依次输出元素值</a:t>
            </a:r>
            <a:r>
              <a:rPr kumimoji="1" lang="zh-CN" altLang="en-US" sz="1800" dirty="0" smtClean="0">
                <a:latin typeface="Consolas" pitchFamily="49" charset="0"/>
                <a:ea typeface="仿宋" pitchFamily="49" charset="-122"/>
                <a:cs typeface="Consolas" pitchFamily="49" charset="0"/>
              </a:rPr>
              <a:t>。</a:t>
            </a:r>
            <a:endParaRPr kumimoji="1" lang="zh-CN" altLang="en-US" sz="1800" dirty="0">
              <a:latin typeface="Consolas" pitchFamily="49" charset="0"/>
              <a:ea typeface="仿宋" pitchFamily="49" charset="-122"/>
              <a:cs typeface="Consolas" pitchFamily="49" charset="0"/>
            </a:endParaRPr>
          </a:p>
        </p:txBody>
      </p:sp>
      <p:sp>
        <p:nvSpPr>
          <p:cNvPr id="6" name="灯片编号占位符 5"/>
          <p:cNvSpPr>
            <a:spLocks noGrp="1"/>
          </p:cNvSpPr>
          <p:nvPr>
            <p:ph type="sldNum" sz="quarter" idx="12"/>
          </p:nvPr>
        </p:nvSpPr>
        <p:spPr/>
        <p:txBody>
          <a:bodyPr/>
          <a:lstStyle/>
          <a:p>
            <a:fld id="{0B959BAE-FEC3-4F92-8031-993DEB8AE092}" type="slidenum">
              <a:rPr lang="en-US" altLang="zh-CN" smtClean="0"/>
              <a:pPr/>
              <a:t>40</a:t>
            </a:fld>
            <a:r>
              <a:rPr lang="en-US" altLang="zh-CN" smtClean="0"/>
              <a:t>/82</a:t>
            </a:r>
            <a:endParaRPr lang="en-US" altLang="zh-CN"/>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142844" y="600617"/>
            <a:ext cx="8677306" cy="753540"/>
          </a:xfrm>
          <a:prstGeom prst="rect">
            <a:avLst/>
          </a:prstGeom>
          <a:noFill/>
          <a:ln w="9525">
            <a:noFill/>
            <a:miter lim="800000"/>
            <a:headEnd/>
            <a:tailEnd/>
          </a:ln>
          <a:effectLst/>
        </p:spPr>
        <p:txBody>
          <a:bodyPr wrap="square">
            <a:spAutoFit/>
          </a:bodyPr>
          <a:lstStyle/>
          <a:p>
            <a:pPr algn="just">
              <a:lnSpc>
                <a:spcPts val="2700"/>
              </a:lnSpc>
              <a:spcBef>
                <a:spcPts val="0"/>
              </a:spcBef>
            </a:pPr>
            <a:r>
              <a:rPr kumimoji="1" lang="zh-CN" altLang="en-US" sz="1800" dirty="0">
                <a:latin typeface="Consolas" pitchFamily="49" charset="0"/>
                <a:ea typeface="仿宋" pitchFamily="49" charset="-122"/>
                <a:cs typeface="Consolas" pitchFamily="49" charset="0"/>
              </a:rPr>
              <a:t>　　对于一个</a:t>
            </a:r>
            <a:r>
              <a:rPr kumimoji="1" lang="en-US" altLang="zh-CN" sz="1800" i="1" dirty="0" err="1">
                <a:latin typeface="Consolas" pitchFamily="49" charset="0"/>
                <a:ea typeface="仿宋" pitchFamily="49" charset="-122"/>
                <a:cs typeface="Consolas" pitchFamily="49" charset="0"/>
              </a:rPr>
              <a:t>m</a:t>
            </a:r>
            <a:r>
              <a:rPr kumimoji="1" lang="en-US" altLang="zh-CN" sz="1800" dirty="0" err="1">
                <a:latin typeface="Consolas" pitchFamily="49" charset="0"/>
                <a:ea typeface="仿宋" pitchFamily="49" charset="-122"/>
                <a:cs typeface="Consolas" pitchFamily="49" charset="0"/>
              </a:rPr>
              <a:t>×</a:t>
            </a:r>
            <a:r>
              <a:rPr kumimoji="1" lang="en-US" altLang="zh-CN" sz="1800" i="1" dirty="0" err="1">
                <a:latin typeface="Consolas" pitchFamily="49" charset="0"/>
                <a:ea typeface="仿宋" pitchFamily="49" charset="-122"/>
                <a:cs typeface="Consolas" pitchFamily="49" charset="0"/>
              </a:rPr>
              <a:t>n</a:t>
            </a:r>
            <a:r>
              <a:rPr kumimoji="1" lang="zh-CN" altLang="en-US" sz="1800" dirty="0">
                <a:latin typeface="Consolas" pitchFamily="49" charset="0"/>
                <a:ea typeface="仿宋" pitchFamily="49" charset="-122"/>
                <a:cs typeface="Consolas" pitchFamily="49" charset="0"/>
              </a:rPr>
              <a:t>的矩阵</a:t>
            </a:r>
            <a:r>
              <a:rPr kumimoji="1" lang="en-US" altLang="zh-CN" sz="1800" i="1" dirty="0" err="1">
                <a:latin typeface="Consolas" pitchFamily="49" charset="0"/>
                <a:ea typeface="仿宋" pitchFamily="49" charset="-122"/>
                <a:cs typeface="Consolas" pitchFamily="49" charset="0"/>
              </a:rPr>
              <a:t>A</a:t>
            </a:r>
            <a:r>
              <a:rPr kumimoji="1" lang="en-US" altLang="zh-CN" sz="1800" i="1" baseline="-30000" dirty="0" err="1">
                <a:latin typeface="Consolas" pitchFamily="49" charset="0"/>
                <a:ea typeface="仿宋" pitchFamily="49" charset="-122"/>
                <a:cs typeface="Consolas" pitchFamily="49" charset="0"/>
              </a:rPr>
              <a:t>m</a:t>
            </a:r>
            <a:r>
              <a:rPr kumimoji="1" lang="en-US" altLang="zh-CN" sz="1800" baseline="-30000" dirty="0" err="1">
                <a:latin typeface="Consolas" pitchFamily="49" charset="0"/>
                <a:ea typeface="仿宋" pitchFamily="49" charset="-122"/>
                <a:cs typeface="Consolas" pitchFamily="49" charset="0"/>
              </a:rPr>
              <a:t>×</a:t>
            </a:r>
            <a:r>
              <a:rPr kumimoji="1" lang="en-US" altLang="zh-CN" sz="1800" i="1" baseline="-30000" dirty="0" err="1">
                <a:latin typeface="Consolas" pitchFamily="49" charset="0"/>
                <a:ea typeface="仿宋" pitchFamily="49" charset="-122"/>
                <a:cs typeface="Consolas" pitchFamily="49" charset="0"/>
              </a:rPr>
              <a:t>n</a:t>
            </a:r>
            <a:r>
              <a:rPr kumimoji="1" lang="zh-CN" altLang="en-US" sz="1800" dirty="0">
                <a:latin typeface="Consolas" pitchFamily="49" charset="0"/>
                <a:ea typeface="仿宋" pitchFamily="49" charset="-122"/>
                <a:cs typeface="Consolas" pitchFamily="49" charset="0"/>
              </a:rPr>
              <a:t>，其转置矩阵是一个</a:t>
            </a:r>
            <a:r>
              <a:rPr kumimoji="1" lang="en-US" altLang="zh-CN" sz="1800" i="1" dirty="0" err="1">
                <a:latin typeface="Consolas" pitchFamily="49" charset="0"/>
                <a:ea typeface="仿宋" pitchFamily="49" charset="-122"/>
                <a:cs typeface="Consolas" pitchFamily="49" charset="0"/>
              </a:rPr>
              <a:t>n</a:t>
            </a:r>
            <a:r>
              <a:rPr kumimoji="1" lang="en-US" altLang="zh-CN" sz="1800" dirty="0" err="1">
                <a:latin typeface="Consolas" pitchFamily="49" charset="0"/>
                <a:ea typeface="仿宋" pitchFamily="49" charset="-122"/>
                <a:cs typeface="Consolas" pitchFamily="49" charset="0"/>
              </a:rPr>
              <a:t>×</a:t>
            </a:r>
            <a:r>
              <a:rPr kumimoji="1" lang="en-US" altLang="zh-CN" sz="1800" i="1" dirty="0" err="1">
                <a:latin typeface="Consolas" pitchFamily="49" charset="0"/>
                <a:ea typeface="仿宋" pitchFamily="49" charset="-122"/>
                <a:cs typeface="Consolas" pitchFamily="49" charset="0"/>
              </a:rPr>
              <a:t>m</a:t>
            </a:r>
            <a:r>
              <a:rPr kumimoji="1" lang="zh-CN" altLang="en-US" sz="1800" dirty="0">
                <a:latin typeface="Consolas" pitchFamily="49" charset="0"/>
                <a:ea typeface="仿宋" pitchFamily="49" charset="-122"/>
                <a:cs typeface="Consolas" pitchFamily="49" charset="0"/>
              </a:rPr>
              <a:t>的矩阵</a:t>
            </a:r>
            <a:r>
              <a:rPr kumimoji="1" lang="en-US" altLang="zh-CN" sz="1800" i="1" dirty="0" err="1">
                <a:latin typeface="Consolas" pitchFamily="49" charset="0"/>
                <a:ea typeface="仿宋" pitchFamily="49" charset="-122"/>
                <a:cs typeface="Consolas" pitchFamily="49" charset="0"/>
              </a:rPr>
              <a:t>B</a:t>
            </a:r>
            <a:r>
              <a:rPr kumimoji="1" lang="en-US" altLang="zh-CN" sz="1800" i="1" baseline="-30000" dirty="0" err="1">
                <a:latin typeface="Consolas" pitchFamily="49" charset="0"/>
                <a:ea typeface="仿宋" pitchFamily="49" charset="-122"/>
                <a:cs typeface="Consolas" pitchFamily="49" charset="0"/>
              </a:rPr>
              <a:t>n</a:t>
            </a:r>
            <a:r>
              <a:rPr kumimoji="1" lang="en-US" altLang="zh-CN" sz="1800" baseline="-30000" dirty="0" err="1">
                <a:latin typeface="Consolas" pitchFamily="49" charset="0"/>
                <a:ea typeface="仿宋" pitchFamily="49" charset="-122"/>
                <a:cs typeface="Consolas" pitchFamily="49" charset="0"/>
              </a:rPr>
              <a:t>×</a:t>
            </a:r>
            <a:r>
              <a:rPr kumimoji="1" lang="en-US" altLang="zh-CN" sz="1800" i="1" baseline="-30000" dirty="0" err="1">
                <a:latin typeface="Consolas" pitchFamily="49" charset="0"/>
                <a:ea typeface="仿宋" pitchFamily="49" charset="-122"/>
                <a:cs typeface="Consolas" pitchFamily="49" charset="0"/>
              </a:rPr>
              <a:t>m</a:t>
            </a:r>
            <a:r>
              <a:rPr kumimoji="1" lang="en-US" altLang="zh-CN" sz="1800" dirty="0">
                <a:latin typeface="Consolas" pitchFamily="49" charset="0"/>
                <a:ea typeface="仿宋" pitchFamily="49" charset="-122"/>
                <a:cs typeface="Consolas" pitchFamily="49" charset="0"/>
              </a:rPr>
              <a:t>,</a:t>
            </a:r>
            <a:r>
              <a:rPr kumimoji="1" lang="zh-CN" altLang="en-US" sz="1800" dirty="0">
                <a:latin typeface="Consolas" pitchFamily="49" charset="0"/>
                <a:ea typeface="仿宋" pitchFamily="49" charset="-122"/>
                <a:cs typeface="Consolas" pitchFamily="49" charset="0"/>
              </a:rPr>
              <a:t>满足</a:t>
            </a:r>
            <a:r>
              <a:rPr kumimoji="1" lang="en-US" altLang="zh-CN" sz="1800" i="1" dirty="0" err="1">
                <a:latin typeface="Consolas" pitchFamily="49" charset="0"/>
                <a:ea typeface="仿宋" pitchFamily="49" charset="-122"/>
                <a:cs typeface="Consolas" pitchFamily="49" charset="0"/>
              </a:rPr>
              <a:t>b</a:t>
            </a:r>
            <a:r>
              <a:rPr kumimoji="1" lang="en-US" altLang="zh-CN" sz="1800" i="1" baseline="-30000" dirty="0" err="1">
                <a:latin typeface="Consolas" pitchFamily="49" charset="0"/>
                <a:ea typeface="仿宋" pitchFamily="49" charset="-122"/>
                <a:cs typeface="Consolas" pitchFamily="49" charset="0"/>
              </a:rPr>
              <a:t>i,j</a:t>
            </a:r>
            <a:r>
              <a:rPr kumimoji="1" lang="en-US" altLang="zh-CN" sz="1800" dirty="0">
                <a:latin typeface="Consolas" pitchFamily="49" charset="0"/>
                <a:ea typeface="仿宋" pitchFamily="49" charset="-122"/>
                <a:cs typeface="Consolas" pitchFamily="49" charset="0"/>
              </a:rPr>
              <a:t>=</a:t>
            </a:r>
            <a:r>
              <a:rPr kumimoji="1" lang="en-US" altLang="zh-CN" sz="1800" i="1" dirty="0" err="1">
                <a:latin typeface="Consolas" pitchFamily="49" charset="0"/>
                <a:ea typeface="仿宋" pitchFamily="49" charset="-122"/>
                <a:cs typeface="Consolas" pitchFamily="49" charset="0"/>
              </a:rPr>
              <a:t>a</a:t>
            </a:r>
            <a:r>
              <a:rPr kumimoji="1" lang="en-US" altLang="zh-CN" sz="1800" i="1" baseline="-30000" dirty="0" err="1">
                <a:latin typeface="Consolas" pitchFamily="49" charset="0"/>
                <a:ea typeface="仿宋" pitchFamily="49" charset="-122"/>
                <a:cs typeface="Consolas" pitchFamily="49" charset="0"/>
              </a:rPr>
              <a:t>j,i</a:t>
            </a:r>
            <a:r>
              <a:rPr kumimoji="1" lang="zh-CN" altLang="en-US" sz="1800" dirty="0">
                <a:latin typeface="Consolas" pitchFamily="49" charset="0"/>
                <a:ea typeface="仿宋" pitchFamily="49" charset="-122"/>
                <a:cs typeface="Consolas" pitchFamily="49" charset="0"/>
              </a:rPr>
              <a:t>，其中</a:t>
            </a:r>
            <a:r>
              <a:rPr kumimoji="1" lang="en-US" altLang="zh-CN" sz="1800" dirty="0" err="1">
                <a:latin typeface="Consolas" pitchFamily="49" charset="0"/>
                <a:ea typeface="仿宋" pitchFamily="49" charset="-122"/>
                <a:cs typeface="Consolas" pitchFamily="49" charset="0"/>
              </a:rPr>
              <a:t>0≤</a:t>
            </a:r>
            <a:r>
              <a:rPr kumimoji="1" lang="en-US" altLang="zh-CN" sz="1800" i="1" dirty="0" err="1">
                <a:latin typeface="Consolas" pitchFamily="49" charset="0"/>
                <a:ea typeface="仿宋" pitchFamily="49" charset="-122"/>
                <a:cs typeface="Consolas" pitchFamily="49" charset="0"/>
              </a:rPr>
              <a:t>i</a:t>
            </a:r>
            <a:r>
              <a:rPr kumimoji="1" lang="en-US" altLang="zh-CN" sz="1800" dirty="0" err="1">
                <a:latin typeface="Consolas" pitchFamily="49" charset="0"/>
                <a:ea typeface="仿宋" pitchFamily="49" charset="-122"/>
                <a:cs typeface="Consolas" pitchFamily="49" charset="0"/>
              </a:rPr>
              <a:t>≤</a:t>
            </a:r>
            <a:r>
              <a:rPr kumimoji="1" lang="en-US" altLang="zh-CN" sz="1800" i="1" dirty="0" err="1">
                <a:latin typeface="Consolas" pitchFamily="49" charset="0"/>
                <a:ea typeface="仿宋" pitchFamily="49" charset="-122"/>
                <a:cs typeface="Consolas" pitchFamily="49" charset="0"/>
              </a:rPr>
              <a:t>m</a:t>
            </a:r>
            <a:r>
              <a:rPr kumimoji="1" lang="en-US" altLang="zh-CN" sz="1800" dirty="0">
                <a:latin typeface="Consolas" pitchFamily="49" charset="0"/>
                <a:ea typeface="仿宋" pitchFamily="49" charset="-122"/>
                <a:cs typeface="Consolas" pitchFamily="49" charset="0"/>
              </a:rPr>
              <a:t>-1</a:t>
            </a:r>
            <a:r>
              <a:rPr kumimoji="1" lang="zh-CN" altLang="en-US" sz="1800" dirty="0">
                <a:latin typeface="Consolas" pitchFamily="49" charset="0"/>
                <a:ea typeface="仿宋" pitchFamily="49" charset="-122"/>
                <a:cs typeface="Consolas" pitchFamily="49" charset="0"/>
              </a:rPr>
              <a:t>，</a:t>
            </a:r>
            <a:r>
              <a:rPr kumimoji="1" lang="en-US" altLang="zh-CN" sz="1800" dirty="0" err="1">
                <a:latin typeface="Consolas" pitchFamily="49" charset="0"/>
                <a:ea typeface="仿宋" pitchFamily="49" charset="-122"/>
                <a:cs typeface="Consolas" pitchFamily="49" charset="0"/>
              </a:rPr>
              <a:t>0≤</a:t>
            </a:r>
            <a:r>
              <a:rPr kumimoji="1" lang="en-US" altLang="zh-CN" sz="1800" i="1" dirty="0" err="1">
                <a:latin typeface="Consolas" pitchFamily="49" charset="0"/>
                <a:ea typeface="仿宋" pitchFamily="49" charset="-122"/>
                <a:cs typeface="Consolas" pitchFamily="49" charset="0"/>
              </a:rPr>
              <a:t>j</a:t>
            </a:r>
            <a:r>
              <a:rPr kumimoji="1" lang="en-US" altLang="zh-CN" sz="1800" dirty="0" err="1">
                <a:latin typeface="Consolas" pitchFamily="49" charset="0"/>
                <a:ea typeface="仿宋" pitchFamily="49" charset="-122"/>
                <a:cs typeface="Consolas" pitchFamily="49" charset="0"/>
              </a:rPr>
              <a:t>≤</a:t>
            </a:r>
            <a:r>
              <a:rPr kumimoji="1" lang="en-US" altLang="zh-CN" sz="1800" i="1" dirty="0" err="1">
                <a:latin typeface="Consolas" pitchFamily="49" charset="0"/>
                <a:ea typeface="仿宋" pitchFamily="49" charset="-122"/>
                <a:cs typeface="Consolas" pitchFamily="49" charset="0"/>
              </a:rPr>
              <a:t>n</a:t>
            </a:r>
            <a:r>
              <a:rPr kumimoji="1" lang="en-US" altLang="zh-CN" sz="1800" dirty="0">
                <a:latin typeface="Consolas" pitchFamily="49" charset="0"/>
                <a:ea typeface="仿宋" pitchFamily="49" charset="-122"/>
                <a:cs typeface="Consolas" pitchFamily="49" charset="0"/>
              </a:rPr>
              <a:t>-1</a:t>
            </a:r>
            <a:r>
              <a:rPr kumimoji="1" lang="zh-CN" altLang="en-US" sz="1800" dirty="0">
                <a:latin typeface="Consolas" pitchFamily="49" charset="0"/>
                <a:ea typeface="仿宋" pitchFamily="49" charset="-122"/>
                <a:cs typeface="Consolas" pitchFamily="49" charset="0"/>
              </a:rPr>
              <a:t>。</a:t>
            </a:r>
          </a:p>
        </p:txBody>
      </p:sp>
      <p:graphicFrame>
        <p:nvGraphicFramePr>
          <p:cNvPr id="43013" name="Group 5"/>
          <p:cNvGraphicFramePr>
            <a:graphicFrameLocks noGrp="1"/>
          </p:cNvGraphicFramePr>
          <p:nvPr/>
        </p:nvGraphicFramePr>
        <p:xfrm>
          <a:off x="1857356" y="3717630"/>
          <a:ext cx="1512887" cy="2926080"/>
        </p:xfrm>
        <a:graphic>
          <a:graphicData uri="http://schemas.openxmlformats.org/drawingml/2006/table">
            <a:tbl>
              <a:tblPr/>
              <a:tblGrid>
                <a:gridCol w="504825"/>
                <a:gridCol w="503237"/>
                <a:gridCol w="504825"/>
              </a:tblGrid>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1" u="none" strike="noStrike" cap="none" normalizeH="0" baseline="0" dirty="0" err="1" smtClean="0">
                          <a:ln>
                            <a:noFill/>
                          </a:ln>
                          <a:solidFill>
                            <a:srgbClr val="FF0000"/>
                          </a:solidFill>
                          <a:effectLst/>
                          <a:latin typeface="Consolas" pitchFamily="49" charset="0"/>
                          <a:ea typeface="宋体" pitchFamily="2" charset="-122"/>
                          <a:cs typeface="Consolas" pitchFamily="49" charset="0"/>
                        </a:rPr>
                        <a:t>i</a:t>
                      </a:r>
                      <a:endParaRPr kumimoji="0" lang="en-US" altLang="zh-CN" sz="1800" b="1" i="1" u="none" strike="noStrike" cap="none" normalizeH="0" baseline="0" dirty="0" smtClean="0">
                        <a:ln>
                          <a:noFill/>
                        </a:ln>
                        <a:solidFill>
                          <a:srgbClr val="FF0000"/>
                        </a:solidFill>
                        <a:effectLst/>
                        <a:latin typeface="Consolas" pitchFamily="49" charset="0"/>
                        <a:ea typeface="宋体" pitchFamily="2" charset="-122"/>
                        <a:cs typeface="Consolas" pitchFamily="49"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tx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1" u="none" strike="noStrike" cap="none" normalizeH="0" baseline="0" dirty="0" smtClean="0">
                          <a:ln>
                            <a:noFill/>
                          </a:ln>
                          <a:solidFill>
                            <a:srgbClr val="FF0000"/>
                          </a:solidFill>
                          <a:effectLst/>
                          <a:latin typeface="Consolas" pitchFamily="49" charset="0"/>
                          <a:ea typeface="宋体" pitchFamily="2" charset="-122"/>
                          <a:cs typeface="Consolas" pitchFamily="49" charset="0"/>
                        </a:rPr>
                        <a:t>j</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tx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1" u="none" strike="noStrike" cap="none" normalizeH="0" baseline="0" dirty="0" err="1" smtClean="0">
                          <a:ln>
                            <a:noFill/>
                          </a:ln>
                          <a:solidFill>
                            <a:srgbClr val="FF0000"/>
                          </a:solidFill>
                          <a:effectLst/>
                          <a:latin typeface="Consolas" pitchFamily="49" charset="0"/>
                          <a:ea typeface="宋体" pitchFamily="2" charset="-122"/>
                          <a:cs typeface="Consolas" pitchFamily="49" charset="0"/>
                        </a:rPr>
                        <a:t>a</a:t>
                      </a:r>
                      <a:r>
                        <a:rPr kumimoji="0" lang="en-US" altLang="zh-CN" sz="1800" b="1" i="1" u="none" strike="noStrike" cap="none" normalizeH="0" baseline="-25000" dirty="0" err="1" smtClean="0">
                          <a:ln>
                            <a:noFill/>
                          </a:ln>
                          <a:solidFill>
                            <a:srgbClr val="FF0000"/>
                          </a:solidFill>
                          <a:effectLst/>
                          <a:latin typeface="Consolas" pitchFamily="49" charset="0"/>
                          <a:ea typeface="宋体" pitchFamily="2" charset="-122"/>
                          <a:cs typeface="Consolas" pitchFamily="49" charset="0"/>
                        </a:rPr>
                        <a:t>ij</a:t>
                      </a:r>
                      <a:endParaRPr kumimoji="0" lang="en-US" altLang="zh-CN" sz="1800" b="1" i="1" u="none" strike="noStrike" cap="none" normalizeH="0" baseline="-25000" dirty="0" smtClean="0">
                        <a:ln>
                          <a:noFill/>
                        </a:ln>
                        <a:solidFill>
                          <a:srgbClr val="FF0000"/>
                        </a:solidFill>
                        <a:effectLst/>
                        <a:latin typeface="Consolas" pitchFamily="49" charset="0"/>
                        <a:ea typeface="宋体" pitchFamily="2" charset="-122"/>
                        <a:cs typeface="Consolas" pitchFamily="49"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tx2">
                        <a:lumMod val="40000"/>
                        <a:lumOff val="60000"/>
                      </a:schemeClr>
                    </a:solid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5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6</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43052" name="Group 44"/>
          <p:cNvGraphicFramePr>
            <a:graphicFrameLocks noGrp="1"/>
          </p:cNvGraphicFramePr>
          <p:nvPr/>
        </p:nvGraphicFramePr>
        <p:xfrm>
          <a:off x="6175358" y="3717630"/>
          <a:ext cx="1512887" cy="2926080"/>
        </p:xfrm>
        <a:graphic>
          <a:graphicData uri="http://schemas.openxmlformats.org/drawingml/2006/table">
            <a:tbl>
              <a:tblPr/>
              <a:tblGrid>
                <a:gridCol w="504825"/>
                <a:gridCol w="503237"/>
                <a:gridCol w="504825"/>
              </a:tblGrid>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1" u="none" strike="noStrike" cap="none" normalizeH="0" baseline="0" dirty="0" err="1" smtClean="0">
                          <a:ln>
                            <a:noFill/>
                          </a:ln>
                          <a:solidFill>
                            <a:srgbClr val="FF0000"/>
                          </a:solidFill>
                          <a:effectLst/>
                          <a:latin typeface="Consolas" pitchFamily="49" charset="0"/>
                          <a:ea typeface="宋体" pitchFamily="2" charset="-122"/>
                          <a:cs typeface="Consolas" pitchFamily="49" charset="0"/>
                        </a:rPr>
                        <a:t>i</a:t>
                      </a:r>
                      <a:endParaRPr kumimoji="0" lang="en-US" altLang="zh-CN" sz="1800" b="1" i="1" u="none" strike="noStrike" cap="none" normalizeH="0" baseline="0" dirty="0" smtClean="0">
                        <a:ln>
                          <a:noFill/>
                        </a:ln>
                        <a:solidFill>
                          <a:srgbClr val="FF0000"/>
                        </a:solidFill>
                        <a:effectLst/>
                        <a:latin typeface="Consolas" pitchFamily="49" charset="0"/>
                        <a:ea typeface="宋体" pitchFamily="2" charset="-122"/>
                        <a:cs typeface="Consolas" pitchFamily="49"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tx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1" u="none" strike="noStrike" cap="none" normalizeH="0" baseline="0" dirty="0" smtClean="0">
                          <a:ln>
                            <a:noFill/>
                          </a:ln>
                          <a:solidFill>
                            <a:srgbClr val="FF0000"/>
                          </a:solidFill>
                          <a:effectLst/>
                          <a:latin typeface="Consolas" pitchFamily="49" charset="0"/>
                          <a:ea typeface="宋体" pitchFamily="2" charset="-122"/>
                          <a:cs typeface="Consolas" pitchFamily="49" charset="0"/>
                        </a:rPr>
                        <a:t>j</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tx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1" u="none" strike="noStrike" cap="none" normalizeH="0" baseline="0" smtClean="0">
                          <a:ln>
                            <a:noFill/>
                          </a:ln>
                          <a:solidFill>
                            <a:srgbClr val="FF0000"/>
                          </a:solidFill>
                          <a:effectLst/>
                          <a:latin typeface="Consolas" pitchFamily="49" charset="0"/>
                          <a:ea typeface="宋体" pitchFamily="2" charset="-122"/>
                          <a:cs typeface="Consolas" pitchFamily="49" charset="0"/>
                        </a:rPr>
                        <a:t>b</a:t>
                      </a:r>
                      <a:r>
                        <a:rPr kumimoji="0" lang="en-US" altLang="zh-CN" sz="1800" b="1" i="1" u="none" strike="noStrike" cap="none" normalizeH="0" baseline="-25000" smtClean="0">
                          <a:ln>
                            <a:noFill/>
                          </a:ln>
                          <a:solidFill>
                            <a:srgbClr val="FF0000"/>
                          </a:solidFill>
                          <a:effectLst/>
                          <a:latin typeface="Consolas" pitchFamily="49" charset="0"/>
                          <a:ea typeface="宋体" pitchFamily="2" charset="-122"/>
                          <a:cs typeface="Consolas" pitchFamily="49" charset="0"/>
                        </a:rPr>
                        <a:t>ij</a:t>
                      </a:r>
                      <a:endParaRPr kumimoji="0" lang="en-US" altLang="zh-CN" sz="1800" b="1" i="1" u="none" strike="noStrike" cap="none" normalizeH="0" baseline="-25000" dirty="0" smtClean="0">
                        <a:ln>
                          <a:noFill/>
                        </a:ln>
                        <a:solidFill>
                          <a:srgbClr val="FF0000"/>
                        </a:solidFill>
                        <a:effectLst/>
                        <a:latin typeface="Consolas" pitchFamily="49" charset="0"/>
                        <a:ea typeface="宋体" pitchFamily="2" charset="-122"/>
                        <a:cs typeface="Consolas" pitchFamily="49"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tx2">
                        <a:lumMod val="40000"/>
                        <a:lumOff val="60000"/>
                      </a:schemeClr>
                    </a:solid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5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6</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6</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43090" name="AutoShape 82"/>
          <p:cNvSpPr>
            <a:spLocks noChangeArrowheads="1"/>
          </p:cNvSpPr>
          <p:nvPr/>
        </p:nvSpPr>
        <p:spPr bwMode="auto">
          <a:xfrm>
            <a:off x="4143372" y="2143116"/>
            <a:ext cx="720725" cy="360363"/>
          </a:xfrm>
          <a:prstGeom prst="rightArrow">
            <a:avLst>
              <a:gd name="adj1" fmla="val 50000"/>
              <a:gd name="adj2" fmla="val 50000"/>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sp>
        <p:nvSpPr>
          <p:cNvPr id="43091" name="AutoShape 83"/>
          <p:cNvSpPr>
            <a:spLocks noChangeArrowheads="1"/>
          </p:cNvSpPr>
          <p:nvPr/>
        </p:nvSpPr>
        <p:spPr bwMode="auto">
          <a:xfrm>
            <a:off x="4178281" y="5008268"/>
            <a:ext cx="720725" cy="360362"/>
          </a:xfrm>
          <a:prstGeom prst="rightArrow">
            <a:avLst>
              <a:gd name="adj1" fmla="val 50000"/>
              <a:gd name="adj2" fmla="val 50000"/>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endParaRPr lang="zh-CN" altLang="en-US"/>
          </a:p>
        </p:txBody>
      </p:sp>
      <p:sp>
        <p:nvSpPr>
          <p:cNvPr id="43092" name="Text Box 84"/>
          <p:cNvSpPr txBox="1">
            <a:spLocks noChangeArrowheads="1"/>
          </p:cNvSpPr>
          <p:nvPr/>
        </p:nvSpPr>
        <p:spPr bwMode="auto">
          <a:xfrm>
            <a:off x="285720" y="142852"/>
            <a:ext cx="2520950" cy="400110"/>
          </a:xfrm>
          <a:prstGeom prst="rect">
            <a:avLst/>
          </a:prstGeom>
          <a:noFill/>
          <a:ln w="9525">
            <a:noFill/>
            <a:miter lim="800000"/>
            <a:headEnd/>
            <a:tailEnd/>
          </a:ln>
          <a:effectLst/>
        </p:spPr>
        <p:txBody>
          <a:bodyPr>
            <a:spAutoFit/>
          </a:bodyPr>
          <a:lstStyle/>
          <a:p>
            <a:pPr algn="just">
              <a:spcBef>
                <a:spcPct val="50000"/>
              </a:spcBef>
            </a:pPr>
            <a:r>
              <a:rPr kumimoji="1" lang="en-US" altLang="zh-CN" sz="2000" dirty="0">
                <a:latin typeface="Consolas" pitchFamily="49" charset="0"/>
                <a:ea typeface="微软雅黑" pitchFamily="34" charset="-122"/>
                <a:cs typeface="Consolas" pitchFamily="49" charset="0"/>
              </a:rPr>
              <a:t> </a:t>
            </a:r>
            <a:r>
              <a:rPr kumimoji="1" lang="zh-CN" altLang="en-US" sz="2000" dirty="0">
                <a:solidFill>
                  <a:srgbClr val="FF0000"/>
                </a:solidFill>
                <a:latin typeface="Consolas" pitchFamily="49" charset="0"/>
                <a:ea typeface="微软雅黑" pitchFamily="34" charset="-122"/>
                <a:cs typeface="Consolas" pitchFamily="49" charset="0"/>
              </a:rPr>
              <a:t>（</a:t>
            </a:r>
            <a:r>
              <a:rPr kumimoji="1" lang="en-US" altLang="zh-CN" sz="2000" dirty="0">
                <a:solidFill>
                  <a:srgbClr val="FF0000"/>
                </a:solidFill>
                <a:latin typeface="Consolas" pitchFamily="49" charset="0"/>
                <a:ea typeface="微软雅黑" pitchFamily="34" charset="-122"/>
                <a:cs typeface="Consolas" pitchFamily="49" charset="0"/>
              </a:rPr>
              <a:t>5</a:t>
            </a:r>
            <a:r>
              <a:rPr kumimoji="1" lang="zh-CN" altLang="en-US" sz="2000" dirty="0">
                <a:solidFill>
                  <a:srgbClr val="FF0000"/>
                </a:solidFill>
                <a:latin typeface="Consolas" pitchFamily="49" charset="0"/>
                <a:ea typeface="微软雅黑" pitchFamily="34" charset="-122"/>
                <a:cs typeface="Consolas" pitchFamily="49" charset="0"/>
              </a:rPr>
              <a:t>）矩阵转置</a:t>
            </a:r>
            <a:endParaRPr lang="zh-CN" altLang="en-US" sz="2000" dirty="0">
              <a:latin typeface="Consolas" pitchFamily="49" charset="0"/>
              <a:ea typeface="微软雅黑" pitchFamily="34" charset="-122"/>
              <a:cs typeface="Consolas" pitchFamily="49" charset="0"/>
            </a:endParaRPr>
          </a:p>
        </p:txBody>
      </p:sp>
      <p:grpSp>
        <p:nvGrpSpPr>
          <p:cNvPr id="2" name="组合 19"/>
          <p:cNvGrpSpPr/>
          <p:nvPr/>
        </p:nvGrpSpPr>
        <p:grpSpPr>
          <a:xfrm>
            <a:off x="927868" y="1574490"/>
            <a:ext cx="2929752" cy="1858182"/>
            <a:chOff x="1571604" y="3714752"/>
            <a:chExt cx="2929752" cy="1858182"/>
          </a:xfrm>
        </p:grpSpPr>
        <p:sp>
          <p:nvSpPr>
            <p:cNvPr id="17" name="TextBox 16"/>
            <p:cNvSpPr txBox="1"/>
            <p:nvPr/>
          </p:nvSpPr>
          <p:spPr>
            <a:xfrm>
              <a:off x="1571604" y="4500570"/>
              <a:ext cx="928694" cy="369332"/>
            </a:xfrm>
            <a:prstGeom prst="rect">
              <a:avLst/>
            </a:prstGeom>
            <a:noFill/>
          </p:spPr>
          <p:txBody>
            <a:bodyPr wrap="square" rtlCol="0">
              <a:spAutoFit/>
            </a:bodyPr>
            <a:lstStyle/>
            <a:p>
              <a:r>
                <a:rPr lang="en-US" altLang="zh-CN" sz="1800" i="1" smtClean="0">
                  <a:latin typeface="Consolas" pitchFamily="49" charset="0"/>
                  <a:cs typeface="Consolas" pitchFamily="49" charset="0"/>
                </a:rPr>
                <a:t>A</a:t>
              </a:r>
              <a:r>
                <a:rPr lang="en-US" altLang="zh-CN" sz="1800" baseline="-25000" smtClean="0">
                  <a:latin typeface="Consolas" pitchFamily="49" charset="0"/>
                  <a:cs typeface="Consolas" pitchFamily="49" charset="0"/>
                </a:rPr>
                <a:t>6×7</a:t>
              </a:r>
              <a:r>
                <a:rPr lang="en-US" altLang="zh-CN" sz="1800" dirty="0" smtClean="0">
                  <a:latin typeface="Consolas" pitchFamily="49" charset="0"/>
                  <a:cs typeface="Consolas" pitchFamily="49" charset="0"/>
                </a:rPr>
                <a:t>=</a:t>
              </a:r>
              <a:endParaRPr lang="zh-CN" altLang="en-US" sz="1800" dirty="0">
                <a:latin typeface="Consolas" pitchFamily="49" charset="0"/>
                <a:cs typeface="Consolas" pitchFamily="49" charset="0"/>
              </a:endParaRPr>
            </a:p>
          </p:txBody>
        </p:sp>
        <p:sp>
          <p:nvSpPr>
            <p:cNvPr id="18" name="TextBox 17"/>
            <p:cNvSpPr txBox="1"/>
            <p:nvPr/>
          </p:nvSpPr>
          <p:spPr>
            <a:xfrm>
              <a:off x="2714612" y="3786191"/>
              <a:ext cx="1714512" cy="276999"/>
            </a:xfrm>
            <a:prstGeom prst="rect">
              <a:avLst/>
            </a:prstGeom>
            <a:noFill/>
          </p:spPr>
          <p:txBody>
            <a:bodyPr wrap="square" lIns="0" tIns="0" rIns="0" bIns="0" rtlCol="0">
              <a:spAutoFit/>
            </a:bodyPr>
            <a:lstStyle/>
            <a:p>
              <a:pPr algn="l"/>
              <a:r>
                <a:rPr lang="en-US" altLang="zh-CN" sz="1800" smtClean="0">
                  <a:latin typeface="Consolas" pitchFamily="49" charset="0"/>
                  <a:cs typeface="Consolas" pitchFamily="49" charset="0"/>
                </a:rPr>
                <a:t>0 0 </a:t>
              </a:r>
              <a:r>
                <a:rPr lang="en-US" altLang="zh-CN" sz="1800" smtClean="0">
                  <a:solidFill>
                    <a:srgbClr val="FF0000"/>
                  </a:solidFill>
                  <a:latin typeface="Consolas" pitchFamily="49" charset="0"/>
                  <a:cs typeface="Consolas" pitchFamily="49" charset="0"/>
                </a:rPr>
                <a:t>1</a:t>
              </a:r>
              <a:r>
                <a:rPr lang="en-US" altLang="zh-CN" sz="1800" smtClean="0">
                  <a:latin typeface="Consolas" pitchFamily="49" charset="0"/>
                  <a:cs typeface="Consolas" pitchFamily="49" charset="0"/>
                </a:rPr>
                <a:t> 0 0 0 </a:t>
              </a:r>
              <a:r>
                <a:rPr lang="en-US" altLang="zh-CN" sz="1800" dirty="0" smtClean="0">
                  <a:latin typeface="Consolas" pitchFamily="49" charset="0"/>
                  <a:cs typeface="Consolas" pitchFamily="49" charset="0"/>
                </a:rPr>
                <a:t>0</a:t>
              </a:r>
              <a:endParaRPr lang="zh-CN" altLang="en-US" sz="1800" dirty="0">
                <a:latin typeface="Consolas" pitchFamily="49" charset="0"/>
                <a:cs typeface="Consolas" pitchFamily="49" charset="0"/>
              </a:endParaRPr>
            </a:p>
          </p:txBody>
        </p:sp>
        <p:sp>
          <p:nvSpPr>
            <p:cNvPr id="19" name="TextBox 18"/>
            <p:cNvSpPr txBox="1"/>
            <p:nvPr/>
          </p:nvSpPr>
          <p:spPr>
            <a:xfrm>
              <a:off x="2714612" y="4071942"/>
              <a:ext cx="1714512" cy="276999"/>
            </a:xfrm>
            <a:prstGeom prst="rect">
              <a:avLst/>
            </a:prstGeom>
            <a:noFill/>
          </p:spPr>
          <p:txBody>
            <a:bodyPr wrap="square" lIns="0" tIns="0" rIns="0" bIns="0" rtlCol="0">
              <a:spAutoFit/>
            </a:bodyPr>
            <a:lstStyle/>
            <a:p>
              <a:pPr algn="l"/>
              <a:r>
                <a:rPr lang="en-US" altLang="zh-CN" sz="1800" smtClean="0">
                  <a:latin typeface="Consolas" pitchFamily="49" charset="0"/>
                  <a:cs typeface="Consolas" pitchFamily="49" charset="0"/>
                </a:rPr>
                <a:t>0 </a:t>
              </a:r>
              <a:r>
                <a:rPr lang="en-US" altLang="zh-CN" sz="1800" smtClean="0">
                  <a:solidFill>
                    <a:srgbClr val="FF0000"/>
                  </a:solidFill>
                  <a:latin typeface="Consolas" pitchFamily="49" charset="0"/>
                  <a:cs typeface="Consolas" pitchFamily="49" charset="0"/>
                </a:rPr>
                <a:t>2</a:t>
              </a:r>
              <a:r>
                <a:rPr lang="en-US" altLang="zh-CN" sz="1800" smtClean="0">
                  <a:latin typeface="Consolas" pitchFamily="49" charset="0"/>
                  <a:cs typeface="Consolas" pitchFamily="49" charset="0"/>
                </a:rPr>
                <a:t> 0 0 0 0 0</a:t>
              </a:r>
              <a:endParaRPr lang="zh-CN" altLang="en-US" sz="1800" dirty="0">
                <a:latin typeface="Consolas" pitchFamily="49" charset="0"/>
                <a:cs typeface="Consolas" pitchFamily="49" charset="0"/>
              </a:endParaRPr>
            </a:p>
          </p:txBody>
        </p:sp>
        <p:sp>
          <p:nvSpPr>
            <p:cNvPr id="20" name="TextBox 19"/>
            <p:cNvSpPr txBox="1"/>
            <p:nvPr/>
          </p:nvSpPr>
          <p:spPr>
            <a:xfrm>
              <a:off x="2714612" y="4357694"/>
              <a:ext cx="1785950" cy="276999"/>
            </a:xfrm>
            <a:prstGeom prst="rect">
              <a:avLst/>
            </a:prstGeom>
            <a:noFill/>
          </p:spPr>
          <p:txBody>
            <a:bodyPr wrap="square" lIns="0" tIns="0" rIns="0" bIns="0" rtlCol="0">
              <a:spAutoFit/>
            </a:bodyPr>
            <a:lstStyle/>
            <a:p>
              <a:pPr algn="l"/>
              <a:r>
                <a:rPr lang="en-US" altLang="zh-CN" sz="1800" smtClean="0">
                  <a:solidFill>
                    <a:srgbClr val="FF0000"/>
                  </a:solidFill>
                  <a:latin typeface="Consolas" pitchFamily="49" charset="0"/>
                  <a:cs typeface="Consolas" pitchFamily="49" charset="0"/>
                </a:rPr>
                <a:t>3</a:t>
              </a:r>
              <a:r>
                <a:rPr lang="en-US" altLang="zh-CN" sz="1800" smtClean="0">
                  <a:latin typeface="Consolas" pitchFamily="49" charset="0"/>
                  <a:cs typeface="Consolas" pitchFamily="49" charset="0"/>
                </a:rPr>
                <a:t> 0 0 0 0 0 0</a:t>
              </a:r>
              <a:endParaRPr lang="zh-CN" altLang="en-US" sz="1800" dirty="0">
                <a:latin typeface="Consolas" pitchFamily="49" charset="0"/>
                <a:cs typeface="Consolas" pitchFamily="49" charset="0"/>
              </a:endParaRPr>
            </a:p>
          </p:txBody>
        </p:sp>
        <p:sp>
          <p:nvSpPr>
            <p:cNvPr id="21" name="TextBox 20"/>
            <p:cNvSpPr txBox="1"/>
            <p:nvPr/>
          </p:nvSpPr>
          <p:spPr>
            <a:xfrm>
              <a:off x="2714612" y="4643445"/>
              <a:ext cx="1714512" cy="276999"/>
            </a:xfrm>
            <a:prstGeom prst="rect">
              <a:avLst/>
            </a:prstGeom>
            <a:noFill/>
          </p:spPr>
          <p:txBody>
            <a:bodyPr wrap="square" lIns="0" tIns="0" rIns="0" bIns="0" rtlCol="0">
              <a:spAutoFit/>
            </a:bodyPr>
            <a:lstStyle/>
            <a:p>
              <a:pPr algn="l"/>
              <a:r>
                <a:rPr lang="en-US" altLang="zh-CN" sz="1800" smtClean="0">
                  <a:latin typeface="Consolas" pitchFamily="49" charset="0"/>
                  <a:cs typeface="Consolas" pitchFamily="49" charset="0"/>
                </a:rPr>
                <a:t>0 0 0 </a:t>
              </a:r>
              <a:r>
                <a:rPr lang="en-US" altLang="zh-CN" sz="1800" smtClean="0">
                  <a:solidFill>
                    <a:srgbClr val="FF0000"/>
                  </a:solidFill>
                  <a:latin typeface="Consolas" pitchFamily="49" charset="0"/>
                  <a:cs typeface="Consolas" pitchFamily="49" charset="0"/>
                </a:rPr>
                <a:t>5</a:t>
              </a:r>
              <a:r>
                <a:rPr lang="en-US" altLang="zh-CN" sz="1800" smtClean="0">
                  <a:latin typeface="Consolas" pitchFamily="49" charset="0"/>
                  <a:cs typeface="Consolas" pitchFamily="49" charset="0"/>
                </a:rPr>
                <a:t> 0 0 0</a:t>
              </a:r>
              <a:endParaRPr lang="zh-CN" altLang="en-US" sz="1800" dirty="0">
                <a:latin typeface="Consolas" pitchFamily="49" charset="0"/>
                <a:cs typeface="Consolas" pitchFamily="49" charset="0"/>
              </a:endParaRPr>
            </a:p>
          </p:txBody>
        </p:sp>
        <p:sp>
          <p:nvSpPr>
            <p:cNvPr id="22" name="TextBox 21"/>
            <p:cNvSpPr txBox="1"/>
            <p:nvPr/>
          </p:nvSpPr>
          <p:spPr>
            <a:xfrm>
              <a:off x="2714612" y="4929198"/>
              <a:ext cx="1714512" cy="276999"/>
            </a:xfrm>
            <a:prstGeom prst="rect">
              <a:avLst/>
            </a:prstGeom>
            <a:noFill/>
          </p:spPr>
          <p:txBody>
            <a:bodyPr wrap="square" lIns="0" tIns="0" rIns="0" bIns="0" rtlCol="0">
              <a:spAutoFit/>
            </a:bodyPr>
            <a:lstStyle/>
            <a:p>
              <a:pPr algn="l"/>
              <a:r>
                <a:rPr lang="en-US" altLang="zh-CN" sz="1800" smtClean="0">
                  <a:latin typeface="Consolas" pitchFamily="49" charset="0"/>
                  <a:cs typeface="Consolas" pitchFamily="49" charset="0"/>
                </a:rPr>
                <a:t>0 0 0 0 </a:t>
              </a:r>
              <a:r>
                <a:rPr lang="en-US" altLang="zh-CN" sz="1800" smtClean="0">
                  <a:solidFill>
                    <a:srgbClr val="FF0000"/>
                  </a:solidFill>
                  <a:latin typeface="Consolas" pitchFamily="49" charset="0"/>
                  <a:cs typeface="Consolas" pitchFamily="49" charset="0"/>
                </a:rPr>
                <a:t>6</a:t>
              </a:r>
              <a:r>
                <a:rPr lang="en-US" altLang="zh-CN" sz="1800" smtClean="0">
                  <a:latin typeface="Consolas" pitchFamily="49" charset="0"/>
                  <a:cs typeface="Consolas" pitchFamily="49" charset="0"/>
                </a:rPr>
                <a:t> 0 0</a:t>
              </a:r>
              <a:endParaRPr lang="zh-CN" altLang="en-US" sz="1800" dirty="0">
                <a:latin typeface="Consolas" pitchFamily="49" charset="0"/>
                <a:cs typeface="Consolas" pitchFamily="49" charset="0"/>
              </a:endParaRPr>
            </a:p>
          </p:txBody>
        </p:sp>
        <p:sp>
          <p:nvSpPr>
            <p:cNvPr id="23" name="TextBox 22"/>
            <p:cNvSpPr txBox="1"/>
            <p:nvPr/>
          </p:nvSpPr>
          <p:spPr>
            <a:xfrm>
              <a:off x="2714612" y="5214949"/>
              <a:ext cx="1785950" cy="276999"/>
            </a:xfrm>
            <a:prstGeom prst="rect">
              <a:avLst/>
            </a:prstGeom>
            <a:noFill/>
          </p:spPr>
          <p:txBody>
            <a:bodyPr wrap="square" lIns="0" tIns="0" rIns="0" bIns="0" rtlCol="0">
              <a:spAutoFit/>
            </a:bodyPr>
            <a:lstStyle/>
            <a:p>
              <a:pPr algn="l"/>
              <a:r>
                <a:rPr lang="en-US" altLang="zh-CN" sz="1800" smtClean="0">
                  <a:latin typeface="Consolas" pitchFamily="49" charset="0"/>
                  <a:cs typeface="Consolas" pitchFamily="49" charset="0"/>
                </a:rPr>
                <a:t>0 0 0 0 0 </a:t>
              </a:r>
              <a:r>
                <a:rPr lang="en-US" altLang="zh-CN" sz="1800" smtClean="0">
                  <a:solidFill>
                    <a:srgbClr val="FF0000"/>
                  </a:solidFill>
                  <a:latin typeface="Consolas" pitchFamily="49" charset="0"/>
                  <a:cs typeface="Consolas" pitchFamily="49" charset="0"/>
                </a:rPr>
                <a:t>7 4</a:t>
              </a:r>
              <a:endParaRPr lang="zh-CN" altLang="en-US" sz="1800" dirty="0">
                <a:solidFill>
                  <a:srgbClr val="FF0000"/>
                </a:solidFill>
                <a:latin typeface="Consolas" pitchFamily="49" charset="0"/>
                <a:cs typeface="Consolas" pitchFamily="49" charset="0"/>
              </a:endParaRPr>
            </a:p>
          </p:txBody>
        </p:sp>
        <p:cxnSp>
          <p:nvCxnSpPr>
            <p:cNvPr id="24" name="直接连接符 23"/>
            <p:cNvCxnSpPr/>
            <p:nvPr/>
          </p:nvCxnSpPr>
          <p:spPr>
            <a:xfrm rot="5400000">
              <a:off x="1571604" y="4643446"/>
              <a:ext cx="1857388"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2500298" y="3714752"/>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2500298" y="5570552"/>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rot="5400000">
              <a:off x="3571868" y="4643446"/>
              <a:ext cx="1857388"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4357686" y="3714752"/>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4357686" y="5570552"/>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grpSp>
      <p:grpSp>
        <p:nvGrpSpPr>
          <p:cNvPr id="3" name="组合 29"/>
          <p:cNvGrpSpPr/>
          <p:nvPr/>
        </p:nvGrpSpPr>
        <p:grpSpPr>
          <a:xfrm>
            <a:off x="5072066" y="1357298"/>
            <a:ext cx="2928958" cy="1989152"/>
            <a:chOff x="1571604" y="3786190"/>
            <a:chExt cx="2928958" cy="1989152"/>
          </a:xfrm>
        </p:grpSpPr>
        <p:sp>
          <p:nvSpPr>
            <p:cNvPr id="31" name="TextBox 30"/>
            <p:cNvSpPr txBox="1"/>
            <p:nvPr/>
          </p:nvSpPr>
          <p:spPr>
            <a:xfrm>
              <a:off x="1571604" y="4500570"/>
              <a:ext cx="928694" cy="369332"/>
            </a:xfrm>
            <a:prstGeom prst="rect">
              <a:avLst/>
            </a:prstGeom>
            <a:noFill/>
          </p:spPr>
          <p:txBody>
            <a:bodyPr wrap="square" rtlCol="0">
              <a:spAutoFit/>
            </a:bodyPr>
            <a:lstStyle/>
            <a:p>
              <a:r>
                <a:rPr lang="en-US" altLang="zh-CN" sz="1800" i="1" smtClean="0">
                  <a:latin typeface="Consolas" pitchFamily="49" charset="0"/>
                  <a:cs typeface="Consolas" pitchFamily="49" charset="0"/>
                </a:rPr>
                <a:t>B</a:t>
              </a:r>
              <a:r>
                <a:rPr lang="en-US" altLang="zh-CN" sz="1800" baseline="-25000" smtClean="0">
                  <a:latin typeface="Consolas" pitchFamily="49" charset="0"/>
                  <a:cs typeface="Consolas" pitchFamily="49" charset="0"/>
                </a:rPr>
                <a:t>7×6</a:t>
              </a:r>
              <a:r>
                <a:rPr lang="en-US" altLang="zh-CN" sz="1800" dirty="0" smtClean="0">
                  <a:latin typeface="Consolas" pitchFamily="49" charset="0"/>
                  <a:cs typeface="Consolas" pitchFamily="49" charset="0"/>
                </a:rPr>
                <a:t>=</a:t>
              </a:r>
              <a:endParaRPr lang="zh-CN" altLang="en-US" sz="1800" dirty="0">
                <a:latin typeface="Consolas" pitchFamily="49" charset="0"/>
                <a:cs typeface="Consolas" pitchFamily="49" charset="0"/>
              </a:endParaRPr>
            </a:p>
          </p:txBody>
        </p:sp>
        <p:sp>
          <p:nvSpPr>
            <p:cNvPr id="32" name="TextBox 31"/>
            <p:cNvSpPr txBox="1"/>
            <p:nvPr/>
          </p:nvSpPr>
          <p:spPr>
            <a:xfrm>
              <a:off x="2714612" y="3786191"/>
              <a:ext cx="1785950" cy="276999"/>
            </a:xfrm>
            <a:prstGeom prst="rect">
              <a:avLst/>
            </a:prstGeom>
            <a:noFill/>
          </p:spPr>
          <p:txBody>
            <a:bodyPr wrap="square" lIns="0" tIns="0" rIns="0" bIns="0" rtlCol="0">
              <a:spAutoFit/>
            </a:bodyPr>
            <a:lstStyle/>
            <a:p>
              <a:pPr algn="l"/>
              <a:r>
                <a:rPr lang="en-US" altLang="zh-CN" sz="1800" smtClean="0">
                  <a:latin typeface="Consolas" pitchFamily="49" charset="0"/>
                  <a:cs typeface="Consolas" pitchFamily="49" charset="0"/>
                </a:rPr>
                <a:t>0 0 </a:t>
              </a:r>
              <a:r>
                <a:rPr lang="en-US" altLang="zh-CN" sz="1800" smtClean="0">
                  <a:solidFill>
                    <a:srgbClr val="FF0000"/>
                  </a:solidFill>
                  <a:latin typeface="Consolas" pitchFamily="49" charset="0"/>
                  <a:cs typeface="Consolas" pitchFamily="49" charset="0"/>
                </a:rPr>
                <a:t>3</a:t>
              </a:r>
              <a:r>
                <a:rPr lang="en-US" altLang="zh-CN" sz="1800" smtClean="0">
                  <a:latin typeface="Consolas" pitchFamily="49" charset="0"/>
                  <a:cs typeface="Consolas" pitchFamily="49" charset="0"/>
                </a:rPr>
                <a:t> 0 0 0</a:t>
              </a:r>
              <a:endParaRPr lang="zh-CN" altLang="en-US" sz="1800" dirty="0">
                <a:latin typeface="Consolas" pitchFamily="49" charset="0"/>
                <a:cs typeface="Consolas" pitchFamily="49" charset="0"/>
              </a:endParaRPr>
            </a:p>
          </p:txBody>
        </p:sp>
        <p:sp>
          <p:nvSpPr>
            <p:cNvPr id="33" name="TextBox 32"/>
            <p:cNvSpPr txBox="1"/>
            <p:nvPr/>
          </p:nvSpPr>
          <p:spPr>
            <a:xfrm>
              <a:off x="2714612" y="4071943"/>
              <a:ext cx="1785950" cy="276999"/>
            </a:xfrm>
            <a:prstGeom prst="rect">
              <a:avLst/>
            </a:prstGeom>
            <a:noFill/>
          </p:spPr>
          <p:txBody>
            <a:bodyPr wrap="square" lIns="0" tIns="0" rIns="0" bIns="0" rtlCol="0">
              <a:spAutoFit/>
            </a:bodyPr>
            <a:lstStyle/>
            <a:p>
              <a:pPr algn="l"/>
              <a:r>
                <a:rPr lang="en-US" altLang="zh-CN" sz="1800" smtClean="0">
                  <a:latin typeface="Consolas" pitchFamily="49" charset="0"/>
                  <a:cs typeface="Consolas" pitchFamily="49" charset="0"/>
                </a:rPr>
                <a:t>0 </a:t>
              </a:r>
              <a:r>
                <a:rPr lang="en-US" altLang="zh-CN" sz="1800" smtClean="0">
                  <a:solidFill>
                    <a:srgbClr val="FF0000"/>
                  </a:solidFill>
                  <a:latin typeface="Consolas" pitchFamily="49" charset="0"/>
                  <a:cs typeface="Consolas" pitchFamily="49" charset="0"/>
                </a:rPr>
                <a:t>2</a:t>
              </a:r>
              <a:r>
                <a:rPr lang="en-US" altLang="zh-CN" sz="1800" smtClean="0">
                  <a:latin typeface="Consolas" pitchFamily="49" charset="0"/>
                  <a:cs typeface="Consolas" pitchFamily="49" charset="0"/>
                </a:rPr>
                <a:t> 0 0 0 </a:t>
              </a:r>
              <a:r>
                <a:rPr lang="en-US" altLang="zh-CN" sz="1800" dirty="0" smtClean="0">
                  <a:latin typeface="Consolas" pitchFamily="49" charset="0"/>
                  <a:cs typeface="Consolas" pitchFamily="49" charset="0"/>
                </a:rPr>
                <a:t>0</a:t>
              </a:r>
              <a:endParaRPr lang="zh-CN" altLang="en-US" sz="1800" dirty="0">
                <a:latin typeface="Consolas" pitchFamily="49" charset="0"/>
                <a:cs typeface="Consolas" pitchFamily="49" charset="0"/>
              </a:endParaRPr>
            </a:p>
          </p:txBody>
        </p:sp>
        <p:sp>
          <p:nvSpPr>
            <p:cNvPr id="34" name="TextBox 33"/>
            <p:cNvSpPr txBox="1"/>
            <p:nvPr/>
          </p:nvSpPr>
          <p:spPr>
            <a:xfrm>
              <a:off x="2714612" y="4357694"/>
              <a:ext cx="1785950" cy="276999"/>
            </a:xfrm>
            <a:prstGeom prst="rect">
              <a:avLst/>
            </a:prstGeom>
            <a:noFill/>
          </p:spPr>
          <p:txBody>
            <a:bodyPr wrap="square" lIns="0" tIns="0" rIns="0" bIns="0" rtlCol="0">
              <a:spAutoFit/>
            </a:bodyPr>
            <a:lstStyle/>
            <a:p>
              <a:pPr algn="l"/>
              <a:r>
                <a:rPr lang="en-US" altLang="zh-CN" sz="1800" smtClean="0">
                  <a:solidFill>
                    <a:srgbClr val="FF0000"/>
                  </a:solidFill>
                  <a:latin typeface="Consolas" pitchFamily="49" charset="0"/>
                  <a:cs typeface="Consolas" pitchFamily="49" charset="0"/>
                </a:rPr>
                <a:t>1</a:t>
              </a:r>
              <a:r>
                <a:rPr lang="en-US" altLang="zh-CN" sz="1800" smtClean="0">
                  <a:latin typeface="Consolas" pitchFamily="49" charset="0"/>
                  <a:cs typeface="Consolas" pitchFamily="49" charset="0"/>
                </a:rPr>
                <a:t> 0 0 0 0 </a:t>
              </a:r>
              <a:r>
                <a:rPr lang="en-US" altLang="zh-CN" sz="1800" dirty="0" smtClean="0">
                  <a:latin typeface="Consolas" pitchFamily="49" charset="0"/>
                  <a:cs typeface="Consolas" pitchFamily="49" charset="0"/>
                </a:rPr>
                <a:t>0</a:t>
              </a:r>
              <a:endParaRPr lang="zh-CN" altLang="en-US" sz="1800" dirty="0">
                <a:latin typeface="Consolas" pitchFamily="49" charset="0"/>
                <a:cs typeface="Consolas" pitchFamily="49" charset="0"/>
              </a:endParaRPr>
            </a:p>
          </p:txBody>
        </p:sp>
        <p:sp>
          <p:nvSpPr>
            <p:cNvPr id="35" name="TextBox 34"/>
            <p:cNvSpPr txBox="1"/>
            <p:nvPr/>
          </p:nvSpPr>
          <p:spPr>
            <a:xfrm>
              <a:off x="2714612" y="4643445"/>
              <a:ext cx="1785950" cy="276999"/>
            </a:xfrm>
            <a:prstGeom prst="rect">
              <a:avLst/>
            </a:prstGeom>
            <a:noFill/>
          </p:spPr>
          <p:txBody>
            <a:bodyPr wrap="square" lIns="0" tIns="0" rIns="0" bIns="0" rtlCol="0">
              <a:spAutoFit/>
            </a:bodyPr>
            <a:lstStyle/>
            <a:p>
              <a:pPr algn="l"/>
              <a:r>
                <a:rPr lang="en-US" altLang="zh-CN" sz="1800" smtClean="0">
                  <a:latin typeface="Consolas" pitchFamily="49" charset="0"/>
                  <a:cs typeface="Consolas" pitchFamily="49" charset="0"/>
                </a:rPr>
                <a:t>0 0 0 </a:t>
              </a:r>
              <a:r>
                <a:rPr lang="en-US" altLang="zh-CN" sz="1800" smtClean="0">
                  <a:solidFill>
                    <a:srgbClr val="FF0000"/>
                  </a:solidFill>
                  <a:latin typeface="Consolas" pitchFamily="49" charset="0"/>
                  <a:cs typeface="Consolas" pitchFamily="49" charset="0"/>
                </a:rPr>
                <a:t>5</a:t>
              </a:r>
              <a:r>
                <a:rPr lang="en-US" altLang="zh-CN" sz="1800" smtClean="0">
                  <a:latin typeface="Consolas" pitchFamily="49" charset="0"/>
                  <a:cs typeface="Consolas" pitchFamily="49" charset="0"/>
                </a:rPr>
                <a:t> 0 0</a:t>
              </a:r>
              <a:endParaRPr lang="zh-CN" altLang="en-US" sz="1800" dirty="0">
                <a:latin typeface="Consolas" pitchFamily="49" charset="0"/>
                <a:cs typeface="Consolas" pitchFamily="49" charset="0"/>
              </a:endParaRPr>
            </a:p>
          </p:txBody>
        </p:sp>
        <p:sp>
          <p:nvSpPr>
            <p:cNvPr id="36" name="TextBox 35"/>
            <p:cNvSpPr txBox="1"/>
            <p:nvPr/>
          </p:nvSpPr>
          <p:spPr>
            <a:xfrm>
              <a:off x="2714612" y="4929198"/>
              <a:ext cx="1785950" cy="276999"/>
            </a:xfrm>
            <a:prstGeom prst="rect">
              <a:avLst/>
            </a:prstGeom>
            <a:noFill/>
          </p:spPr>
          <p:txBody>
            <a:bodyPr wrap="square" lIns="0" tIns="0" rIns="0" bIns="0" rtlCol="0">
              <a:spAutoFit/>
            </a:bodyPr>
            <a:lstStyle/>
            <a:p>
              <a:pPr algn="l"/>
              <a:r>
                <a:rPr lang="en-US" altLang="zh-CN" sz="1800" smtClean="0">
                  <a:latin typeface="Consolas" pitchFamily="49" charset="0"/>
                  <a:cs typeface="Consolas" pitchFamily="49" charset="0"/>
                </a:rPr>
                <a:t>0 0 0 0 </a:t>
              </a:r>
              <a:r>
                <a:rPr lang="en-US" altLang="zh-CN" sz="1800" smtClean="0">
                  <a:solidFill>
                    <a:srgbClr val="FF0000"/>
                  </a:solidFill>
                  <a:latin typeface="Consolas" pitchFamily="49" charset="0"/>
                  <a:cs typeface="Consolas" pitchFamily="49" charset="0"/>
                </a:rPr>
                <a:t>6</a:t>
              </a:r>
              <a:r>
                <a:rPr lang="en-US" altLang="zh-CN" sz="1800" smtClean="0">
                  <a:latin typeface="Consolas" pitchFamily="49" charset="0"/>
                  <a:cs typeface="Consolas" pitchFamily="49" charset="0"/>
                </a:rPr>
                <a:t> </a:t>
              </a:r>
              <a:r>
                <a:rPr lang="en-US" altLang="zh-CN" sz="1800" dirty="0" smtClean="0">
                  <a:latin typeface="Consolas" pitchFamily="49" charset="0"/>
                  <a:cs typeface="Consolas" pitchFamily="49" charset="0"/>
                </a:rPr>
                <a:t>0</a:t>
              </a:r>
              <a:endParaRPr lang="zh-CN" altLang="en-US" sz="1800" dirty="0">
                <a:latin typeface="Consolas" pitchFamily="49" charset="0"/>
                <a:cs typeface="Consolas" pitchFamily="49" charset="0"/>
              </a:endParaRPr>
            </a:p>
          </p:txBody>
        </p:sp>
        <p:sp>
          <p:nvSpPr>
            <p:cNvPr id="37" name="TextBox 36"/>
            <p:cNvSpPr txBox="1"/>
            <p:nvPr/>
          </p:nvSpPr>
          <p:spPr>
            <a:xfrm>
              <a:off x="2714612" y="5214949"/>
              <a:ext cx="1785950" cy="276999"/>
            </a:xfrm>
            <a:prstGeom prst="rect">
              <a:avLst/>
            </a:prstGeom>
            <a:noFill/>
          </p:spPr>
          <p:txBody>
            <a:bodyPr wrap="square" lIns="0" tIns="0" rIns="0" bIns="0" rtlCol="0">
              <a:spAutoFit/>
            </a:bodyPr>
            <a:lstStyle/>
            <a:p>
              <a:pPr algn="l"/>
              <a:r>
                <a:rPr lang="en-US" altLang="zh-CN" sz="1800" smtClean="0">
                  <a:latin typeface="Consolas" pitchFamily="49" charset="0"/>
                  <a:cs typeface="Consolas" pitchFamily="49" charset="0"/>
                </a:rPr>
                <a:t>0 0 0 0 0 </a:t>
              </a:r>
              <a:r>
                <a:rPr lang="en-US" altLang="zh-CN" sz="1800" smtClean="0">
                  <a:solidFill>
                    <a:srgbClr val="FF0000"/>
                  </a:solidFill>
                  <a:latin typeface="Consolas" pitchFamily="49" charset="0"/>
                  <a:cs typeface="Consolas" pitchFamily="49" charset="0"/>
                </a:rPr>
                <a:t>7</a:t>
              </a:r>
              <a:endParaRPr lang="zh-CN" altLang="en-US" sz="1800" dirty="0">
                <a:solidFill>
                  <a:srgbClr val="FF0000"/>
                </a:solidFill>
                <a:latin typeface="Consolas" pitchFamily="49" charset="0"/>
                <a:cs typeface="Consolas" pitchFamily="49" charset="0"/>
              </a:endParaRPr>
            </a:p>
          </p:txBody>
        </p:sp>
        <p:cxnSp>
          <p:nvCxnSpPr>
            <p:cNvPr id="38" name="直接连接符 37"/>
            <p:cNvCxnSpPr/>
            <p:nvPr/>
          </p:nvCxnSpPr>
          <p:spPr>
            <a:xfrm rot="5400000">
              <a:off x="1511092" y="4776190"/>
              <a:ext cx="1980000"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2501092" y="3786190"/>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2501092" y="5773754"/>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rot="5400000">
              <a:off x="3296248" y="4776190"/>
              <a:ext cx="1980000"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4143372" y="3786190"/>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4143372" y="5773754"/>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2714612" y="5478677"/>
              <a:ext cx="1785950" cy="276999"/>
            </a:xfrm>
            <a:prstGeom prst="rect">
              <a:avLst/>
            </a:prstGeom>
            <a:noFill/>
          </p:spPr>
          <p:txBody>
            <a:bodyPr wrap="square" lIns="0" tIns="0" rIns="0" bIns="0" rtlCol="0">
              <a:spAutoFit/>
            </a:bodyPr>
            <a:lstStyle/>
            <a:p>
              <a:pPr algn="l"/>
              <a:r>
                <a:rPr lang="en-US" altLang="zh-CN" sz="1800" smtClean="0">
                  <a:latin typeface="Consolas" pitchFamily="49" charset="0"/>
                  <a:cs typeface="Consolas" pitchFamily="49" charset="0"/>
                </a:rPr>
                <a:t>0 0 0 0 0 </a:t>
              </a:r>
              <a:r>
                <a:rPr lang="en-US" altLang="zh-CN" sz="1800" smtClean="0">
                  <a:solidFill>
                    <a:srgbClr val="FF0000"/>
                  </a:solidFill>
                  <a:latin typeface="Consolas" pitchFamily="49" charset="0"/>
                  <a:cs typeface="Consolas" pitchFamily="49" charset="0"/>
                </a:rPr>
                <a:t>4</a:t>
              </a:r>
              <a:endParaRPr lang="zh-CN" altLang="en-US" sz="1800" dirty="0">
                <a:solidFill>
                  <a:srgbClr val="FF0000"/>
                </a:solidFill>
                <a:latin typeface="Consolas" pitchFamily="49" charset="0"/>
                <a:cs typeface="Consolas" pitchFamily="49" charset="0"/>
              </a:endParaRPr>
            </a:p>
          </p:txBody>
        </p:sp>
      </p:grpSp>
      <p:sp>
        <p:nvSpPr>
          <p:cNvPr id="46" name="灯片编号占位符 45"/>
          <p:cNvSpPr>
            <a:spLocks noGrp="1"/>
          </p:cNvSpPr>
          <p:nvPr>
            <p:ph type="sldNum" sz="quarter" idx="12"/>
          </p:nvPr>
        </p:nvSpPr>
        <p:spPr/>
        <p:txBody>
          <a:bodyPr/>
          <a:lstStyle/>
          <a:p>
            <a:fld id="{0B959BAE-FEC3-4F92-8031-993DEB8AE092}" type="slidenum">
              <a:rPr lang="en-US" altLang="zh-CN" smtClean="0"/>
              <a:pPr/>
              <a:t>41</a:t>
            </a:fld>
            <a:r>
              <a:rPr lang="en-US" altLang="zh-CN" smtClean="0"/>
              <a:t>/82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09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0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309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3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90" grpId="0" animBg="1"/>
      <p:bldP spid="4309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91" name="AutoShape 83"/>
          <p:cNvSpPr>
            <a:spLocks noChangeArrowheads="1"/>
          </p:cNvSpPr>
          <p:nvPr/>
        </p:nvSpPr>
        <p:spPr bwMode="auto">
          <a:xfrm>
            <a:off x="3571868" y="2714620"/>
            <a:ext cx="720725" cy="360362"/>
          </a:xfrm>
          <a:prstGeom prst="rightArrow">
            <a:avLst>
              <a:gd name="adj1" fmla="val 50000"/>
              <a:gd name="adj2" fmla="val 50000"/>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endParaRPr lang="zh-CN" altLang="en-US" sz="2000">
              <a:latin typeface="Consolas" pitchFamily="49" charset="0"/>
              <a:cs typeface="Consolas" pitchFamily="49" charset="0"/>
            </a:endParaRPr>
          </a:p>
        </p:txBody>
      </p:sp>
      <p:sp>
        <p:nvSpPr>
          <p:cNvPr id="45" name="TextBox 44"/>
          <p:cNvSpPr txBox="1"/>
          <p:nvPr/>
        </p:nvSpPr>
        <p:spPr>
          <a:xfrm>
            <a:off x="428596" y="357166"/>
            <a:ext cx="7786742" cy="369332"/>
          </a:xfrm>
          <a:prstGeom prst="rect">
            <a:avLst/>
          </a:prstGeom>
          <a:noFill/>
        </p:spPr>
        <p:txBody>
          <a:bodyPr wrap="square" rtlCol="0">
            <a:spAutoFit/>
          </a:bodyPr>
          <a:lstStyle/>
          <a:p>
            <a:pPr algn="l"/>
            <a:r>
              <a:rPr lang="zh-CN" altLang="en-US" sz="1800" smtClean="0">
                <a:latin typeface="Consolas" pitchFamily="49" charset="0"/>
                <a:ea typeface="楷体" pitchFamily="49" charset="-122"/>
                <a:cs typeface="Consolas" pitchFamily="49" charset="0"/>
              </a:rPr>
              <a:t>一种非高效的算法：按第</a:t>
            </a:r>
            <a:r>
              <a:rPr lang="en-US" altLang="zh-CN" sz="1800" smtClean="0">
                <a:latin typeface="Consolas" pitchFamily="49" charset="0"/>
                <a:ea typeface="楷体" pitchFamily="49" charset="-122"/>
                <a:cs typeface="Consolas" pitchFamily="49" charset="0"/>
              </a:rPr>
              <a:t>0</a:t>
            </a:r>
            <a:r>
              <a:rPr lang="zh-CN" altLang="en-US" sz="1800" smtClean="0">
                <a:latin typeface="Consolas" pitchFamily="49" charset="0"/>
                <a:ea typeface="楷体" pitchFamily="49" charset="-122"/>
                <a:cs typeface="Consolas" pitchFamily="49" charset="0"/>
              </a:rPr>
              <a:t>、</a:t>
            </a:r>
            <a:r>
              <a:rPr lang="en-US" altLang="zh-CN" sz="1800" smtClean="0">
                <a:latin typeface="Consolas" pitchFamily="49" charset="0"/>
                <a:ea typeface="楷体" pitchFamily="49" charset="-122"/>
                <a:cs typeface="Consolas" pitchFamily="49" charset="0"/>
              </a:rPr>
              <a:t>1</a:t>
            </a:r>
            <a:r>
              <a:rPr lang="zh-CN" altLang="en-US" sz="1800" smtClean="0">
                <a:latin typeface="Consolas" pitchFamily="49" charset="0"/>
                <a:ea typeface="楷体" pitchFamily="49" charset="-122"/>
                <a:cs typeface="Consolas" pitchFamily="49" charset="0"/>
              </a:rPr>
              <a:t>、</a:t>
            </a:r>
            <a:r>
              <a:rPr lang="en-US" altLang="zh-CN" sz="1800" smtClean="0">
                <a:latin typeface="Consolas" pitchFamily="49" charset="0"/>
                <a:ea typeface="楷体" pitchFamily="49" charset="-122"/>
                <a:cs typeface="Consolas" pitchFamily="49" charset="0"/>
              </a:rPr>
              <a:t>2</a:t>
            </a:r>
            <a:r>
              <a:rPr lang="zh-CN" altLang="en-US" sz="1800" smtClean="0">
                <a:latin typeface="Consolas" pitchFamily="49" charset="0"/>
                <a:ea typeface="楷体" pitchFamily="49" charset="-122"/>
                <a:cs typeface="Consolas" pitchFamily="49" charset="0"/>
              </a:rPr>
              <a:t>、</a:t>
            </a:r>
            <a:r>
              <a:rPr lang="en-US" altLang="zh-CN" sz="1800" smtClean="0">
                <a:latin typeface="Consolas" pitchFamily="49" charset="0"/>
                <a:ea typeface="宋体"/>
                <a:cs typeface="Consolas" pitchFamily="49" charset="0"/>
              </a:rPr>
              <a:t>…</a:t>
            </a:r>
            <a:r>
              <a:rPr lang="en-US" altLang="zh-CN" sz="1800" smtClean="0">
                <a:latin typeface="Consolas" pitchFamily="49" charset="0"/>
                <a:ea typeface="楷体" pitchFamily="49" charset="-122"/>
                <a:cs typeface="Consolas" pitchFamily="49" charset="0"/>
              </a:rPr>
              <a:t> </a:t>
            </a:r>
            <a:r>
              <a:rPr lang="zh-CN" altLang="en-US" sz="1800" smtClean="0">
                <a:latin typeface="Consolas" pitchFamily="49" charset="0"/>
                <a:ea typeface="楷体" pitchFamily="49" charset="-122"/>
                <a:cs typeface="Consolas" pitchFamily="49" charset="0"/>
              </a:rPr>
              <a:t>、</a:t>
            </a:r>
            <a:r>
              <a:rPr lang="en-US" altLang="zh-CN" sz="1800" i="1" smtClean="0">
                <a:latin typeface="Consolas" pitchFamily="49" charset="0"/>
                <a:ea typeface="楷体" pitchFamily="49" charset="-122"/>
                <a:cs typeface="Consolas" pitchFamily="49" charset="0"/>
              </a:rPr>
              <a:t>n</a:t>
            </a:r>
            <a:r>
              <a:rPr lang="en-US" altLang="zh-CN" sz="1800" smtClean="0">
                <a:latin typeface="Consolas" pitchFamily="49" charset="0"/>
                <a:ea typeface="+mj-ea"/>
                <a:cs typeface="Consolas" pitchFamily="49" charset="0"/>
              </a:rPr>
              <a:t>-</a:t>
            </a:r>
            <a:r>
              <a:rPr lang="en-US" altLang="zh-CN" sz="1800" smtClean="0">
                <a:latin typeface="Consolas" pitchFamily="49" charset="0"/>
                <a:ea typeface="楷体" pitchFamily="49" charset="-122"/>
                <a:cs typeface="Consolas" pitchFamily="49" charset="0"/>
              </a:rPr>
              <a:t>1</a:t>
            </a:r>
            <a:r>
              <a:rPr lang="zh-CN" altLang="en-US" sz="1800" smtClean="0">
                <a:latin typeface="Consolas" pitchFamily="49" charset="0"/>
                <a:ea typeface="楷体" pitchFamily="49" charset="-122"/>
                <a:cs typeface="Consolas" pitchFamily="49" charset="0"/>
              </a:rPr>
              <a:t>列</a:t>
            </a:r>
            <a:r>
              <a:rPr lang="zh-CN" altLang="en-US" sz="1800" smtClean="0">
                <a:latin typeface="Consolas" pitchFamily="49" charset="0"/>
                <a:ea typeface="楷体" pitchFamily="49" charset="-122"/>
                <a:cs typeface="Consolas" pitchFamily="49" charset="0"/>
                <a:sym typeface="Symbol"/>
              </a:rPr>
              <a:t>进行转换</a:t>
            </a:r>
            <a:endParaRPr lang="zh-CN" altLang="en-US" sz="1800" smtClean="0">
              <a:latin typeface="Consolas" pitchFamily="49" charset="0"/>
              <a:ea typeface="楷体" pitchFamily="49" charset="-122"/>
              <a:cs typeface="Consolas" pitchFamily="49" charset="0"/>
            </a:endParaRPr>
          </a:p>
        </p:txBody>
      </p:sp>
      <p:graphicFrame>
        <p:nvGraphicFramePr>
          <p:cNvPr id="47" name="表格 46"/>
          <p:cNvGraphicFramePr>
            <a:graphicFrameLocks noGrp="1"/>
          </p:cNvGraphicFramePr>
          <p:nvPr/>
        </p:nvGraphicFramePr>
        <p:xfrm>
          <a:off x="1571604" y="2500306"/>
          <a:ext cx="1547802" cy="365760"/>
        </p:xfrm>
        <a:graphic>
          <a:graphicData uri="http://schemas.openxmlformats.org/drawingml/2006/table">
            <a:tbl>
              <a:tblPr firstRow="1" bandRow="1">
                <a:tableStyleId>{22838BEF-8BB2-4498-84A7-C5851F593DF1}</a:tableStyleId>
              </a:tblPr>
              <a:tblGrid>
                <a:gridCol w="515934"/>
                <a:gridCol w="515934"/>
                <a:gridCol w="515934"/>
              </a:tblGrid>
              <a:tr h="317488">
                <a:tc>
                  <a:txBody>
                    <a:bodyPr/>
                    <a:lstStyle/>
                    <a:p>
                      <a:pPr algn="ctr"/>
                      <a:r>
                        <a:rPr lang="en-US" altLang="zh-CN" smtClean="0">
                          <a:solidFill>
                            <a:srgbClr val="0000FF"/>
                          </a:solidFill>
                          <a:latin typeface="Consolas" pitchFamily="49" charset="0"/>
                          <a:cs typeface="Consolas" pitchFamily="49" charset="0"/>
                        </a:rPr>
                        <a:t>2</a:t>
                      </a:r>
                      <a:endParaRPr lang="zh-CN" altLang="en-US">
                        <a:solidFill>
                          <a:srgbClr val="0000FF"/>
                        </a:solidFill>
                        <a:latin typeface="Consolas" pitchFamily="49" charset="0"/>
                        <a:cs typeface="Consolas" pitchFamily="49" charset="0"/>
                      </a:endParaRPr>
                    </a:p>
                  </a:txBody>
                  <a:tcPr/>
                </a:tc>
                <a:tc>
                  <a:txBody>
                    <a:bodyPr/>
                    <a:lstStyle/>
                    <a:p>
                      <a:pPr algn="ctr"/>
                      <a:r>
                        <a:rPr lang="en-US" altLang="zh-CN" smtClean="0">
                          <a:solidFill>
                            <a:srgbClr val="0000FF"/>
                          </a:solidFill>
                          <a:latin typeface="Consolas" pitchFamily="49" charset="0"/>
                          <a:cs typeface="Consolas" pitchFamily="49" charset="0"/>
                        </a:rPr>
                        <a:t>0</a:t>
                      </a:r>
                      <a:endParaRPr lang="zh-CN" altLang="en-US">
                        <a:solidFill>
                          <a:srgbClr val="0000FF"/>
                        </a:solidFill>
                        <a:latin typeface="Consolas" pitchFamily="49" charset="0"/>
                        <a:cs typeface="Consolas" pitchFamily="49" charset="0"/>
                      </a:endParaRPr>
                    </a:p>
                  </a:txBody>
                  <a:tcPr/>
                </a:tc>
                <a:tc>
                  <a:txBody>
                    <a:bodyPr/>
                    <a:lstStyle/>
                    <a:p>
                      <a:pPr algn="ctr"/>
                      <a:r>
                        <a:rPr lang="en-US" altLang="zh-CN" smtClean="0">
                          <a:solidFill>
                            <a:srgbClr val="FF00FF"/>
                          </a:solidFill>
                          <a:latin typeface="Consolas" pitchFamily="49" charset="0"/>
                          <a:cs typeface="Consolas" pitchFamily="49" charset="0"/>
                        </a:rPr>
                        <a:t>3</a:t>
                      </a:r>
                      <a:endParaRPr lang="zh-CN" altLang="en-US">
                        <a:solidFill>
                          <a:srgbClr val="FF00FF"/>
                        </a:solidFill>
                        <a:latin typeface="Consolas" pitchFamily="49" charset="0"/>
                        <a:cs typeface="Consolas" pitchFamily="49" charset="0"/>
                      </a:endParaRPr>
                    </a:p>
                  </a:txBody>
                  <a:tcPr/>
                </a:tc>
              </a:tr>
            </a:tbl>
          </a:graphicData>
        </a:graphic>
      </p:graphicFrame>
      <p:graphicFrame>
        <p:nvGraphicFramePr>
          <p:cNvPr id="50" name="表格 49"/>
          <p:cNvGraphicFramePr>
            <a:graphicFrameLocks noGrp="1"/>
          </p:cNvGraphicFramePr>
          <p:nvPr/>
        </p:nvGraphicFramePr>
        <p:xfrm>
          <a:off x="1571604" y="2071678"/>
          <a:ext cx="1547802" cy="365760"/>
        </p:xfrm>
        <a:graphic>
          <a:graphicData uri="http://schemas.openxmlformats.org/drawingml/2006/table">
            <a:tbl>
              <a:tblPr firstRow="1" bandRow="1">
                <a:tableStyleId>{22838BEF-8BB2-4498-84A7-C5851F593DF1}</a:tableStyleId>
              </a:tblPr>
              <a:tblGrid>
                <a:gridCol w="515934"/>
                <a:gridCol w="515934"/>
                <a:gridCol w="515934"/>
              </a:tblGrid>
              <a:tr h="317488">
                <a:tc>
                  <a:txBody>
                    <a:bodyPr/>
                    <a:lstStyle/>
                    <a:p>
                      <a:pPr algn="ctr"/>
                      <a:r>
                        <a:rPr lang="en-US" altLang="zh-CN" smtClean="0">
                          <a:solidFill>
                            <a:srgbClr val="0000FF"/>
                          </a:solidFill>
                          <a:latin typeface="Consolas" pitchFamily="49" charset="0"/>
                          <a:cs typeface="Consolas" pitchFamily="49" charset="0"/>
                        </a:rPr>
                        <a:t>1</a:t>
                      </a:r>
                      <a:endParaRPr lang="zh-CN" altLang="en-US">
                        <a:solidFill>
                          <a:srgbClr val="0000FF"/>
                        </a:solidFill>
                        <a:latin typeface="Consolas" pitchFamily="49" charset="0"/>
                        <a:cs typeface="Consolas" pitchFamily="49" charset="0"/>
                      </a:endParaRPr>
                    </a:p>
                  </a:txBody>
                  <a:tcPr/>
                </a:tc>
                <a:tc>
                  <a:txBody>
                    <a:bodyPr/>
                    <a:lstStyle/>
                    <a:p>
                      <a:pPr algn="ctr"/>
                      <a:r>
                        <a:rPr lang="en-US" altLang="zh-CN" smtClean="0">
                          <a:solidFill>
                            <a:srgbClr val="0000FF"/>
                          </a:solidFill>
                          <a:latin typeface="Consolas" pitchFamily="49" charset="0"/>
                          <a:cs typeface="Consolas" pitchFamily="49" charset="0"/>
                        </a:rPr>
                        <a:t>1</a:t>
                      </a:r>
                      <a:endParaRPr lang="zh-CN" altLang="en-US">
                        <a:solidFill>
                          <a:srgbClr val="0000FF"/>
                        </a:solidFill>
                        <a:latin typeface="Consolas" pitchFamily="49" charset="0"/>
                        <a:cs typeface="Consolas" pitchFamily="49" charset="0"/>
                      </a:endParaRPr>
                    </a:p>
                  </a:txBody>
                  <a:tcPr/>
                </a:tc>
                <a:tc>
                  <a:txBody>
                    <a:bodyPr/>
                    <a:lstStyle/>
                    <a:p>
                      <a:pPr algn="ctr"/>
                      <a:r>
                        <a:rPr lang="en-US" altLang="zh-CN" smtClean="0">
                          <a:solidFill>
                            <a:srgbClr val="FF00FF"/>
                          </a:solidFill>
                          <a:latin typeface="Consolas" pitchFamily="49" charset="0"/>
                          <a:cs typeface="Consolas" pitchFamily="49" charset="0"/>
                        </a:rPr>
                        <a:t>2</a:t>
                      </a:r>
                      <a:endParaRPr lang="zh-CN" altLang="en-US">
                        <a:solidFill>
                          <a:srgbClr val="FF00FF"/>
                        </a:solidFill>
                        <a:latin typeface="Consolas" pitchFamily="49" charset="0"/>
                        <a:cs typeface="Consolas" pitchFamily="49" charset="0"/>
                      </a:endParaRPr>
                    </a:p>
                  </a:txBody>
                  <a:tcPr/>
                </a:tc>
              </a:tr>
            </a:tbl>
          </a:graphicData>
        </a:graphic>
      </p:graphicFrame>
      <p:graphicFrame>
        <p:nvGraphicFramePr>
          <p:cNvPr id="51" name="表格 50"/>
          <p:cNvGraphicFramePr>
            <a:graphicFrameLocks noGrp="1"/>
          </p:cNvGraphicFramePr>
          <p:nvPr/>
        </p:nvGraphicFramePr>
        <p:xfrm>
          <a:off x="1571604" y="1643050"/>
          <a:ext cx="1547802" cy="365760"/>
        </p:xfrm>
        <a:graphic>
          <a:graphicData uri="http://schemas.openxmlformats.org/drawingml/2006/table">
            <a:tbl>
              <a:tblPr firstRow="1" bandRow="1">
                <a:tableStyleId>{22838BEF-8BB2-4498-84A7-C5851F593DF1}</a:tableStyleId>
              </a:tblPr>
              <a:tblGrid>
                <a:gridCol w="515934"/>
                <a:gridCol w="515934"/>
                <a:gridCol w="515934"/>
              </a:tblGrid>
              <a:tr h="317488">
                <a:tc>
                  <a:txBody>
                    <a:bodyPr/>
                    <a:lstStyle/>
                    <a:p>
                      <a:pPr algn="ctr"/>
                      <a:r>
                        <a:rPr lang="en-US" altLang="zh-CN" smtClean="0">
                          <a:solidFill>
                            <a:srgbClr val="0000FF"/>
                          </a:solidFill>
                          <a:latin typeface="Consolas" pitchFamily="49" charset="0"/>
                          <a:cs typeface="Consolas" pitchFamily="49" charset="0"/>
                        </a:rPr>
                        <a:t>0</a:t>
                      </a:r>
                      <a:endParaRPr lang="zh-CN" altLang="en-US">
                        <a:solidFill>
                          <a:srgbClr val="0000FF"/>
                        </a:solidFill>
                        <a:latin typeface="Consolas" pitchFamily="49" charset="0"/>
                        <a:cs typeface="Consolas" pitchFamily="49" charset="0"/>
                      </a:endParaRPr>
                    </a:p>
                  </a:txBody>
                  <a:tcPr/>
                </a:tc>
                <a:tc>
                  <a:txBody>
                    <a:bodyPr/>
                    <a:lstStyle/>
                    <a:p>
                      <a:pPr algn="ctr"/>
                      <a:r>
                        <a:rPr lang="en-US" altLang="zh-CN" smtClean="0">
                          <a:solidFill>
                            <a:srgbClr val="0000FF"/>
                          </a:solidFill>
                          <a:latin typeface="Consolas" pitchFamily="49" charset="0"/>
                          <a:cs typeface="Consolas" pitchFamily="49" charset="0"/>
                        </a:rPr>
                        <a:t>2</a:t>
                      </a:r>
                      <a:endParaRPr lang="zh-CN" altLang="en-US">
                        <a:solidFill>
                          <a:srgbClr val="0000FF"/>
                        </a:solidFill>
                        <a:latin typeface="Consolas" pitchFamily="49" charset="0"/>
                        <a:cs typeface="Consolas" pitchFamily="49" charset="0"/>
                      </a:endParaRPr>
                    </a:p>
                  </a:txBody>
                  <a:tcPr/>
                </a:tc>
                <a:tc>
                  <a:txBody>
                    <a:bodyPr/>
                    <a:lstStyle/>
                    <a:p>
                      <a:pPr algn="ctr"/>
                      <a:r>
                        <a:rPr lang="en-US" altLang="zh-CN" smtClean="0">
                          <a:solidFill>
                            <a:srgbClr val="FF00FF"/>
                          </a:solidFill>
                          <a:latin typeface="Consolas" pitchFamily="49" charset="0"/>
                          <a:cs typeface="Consolas" pitchFamily="49" charset="0"/>
                        </a:rPr>
                        <a:t>1</a:t>
                      </a:r>
                      <a:endParaRPr lang="zh-CN" altLang="en-US">
                        <a:solidFill>
                          <a:srgbClr val="FF00FF"/>
                        </a:solidFill>
                        <a:latin typeface="Consolas" pitchFamily="49" charset="0"/>
                        <a:cs typeface="Consolas" pitchFamily="49" charset="0"/>
                      </a:endParaRPr>
                    </a:p>
                  </a:txBody>
                  <a:tcPr/>
                </a:tc>
              </a:tr>
            </a:tbl>
          </a:graphicData>
        </a:graphic>
      </p:graphicFrame>
      <p:graphicFrame>
        <p:nvGraphicFramePr>
          <p:cNvPr id="52" name="表格 51"/>
          <p:cNvGraphicFramePr>
            <a:graphicFrameLocks noGrp="1"/>
          </p:cNvGraphicFramePr>
          <p:nvPr/>
        </p:nvGraphicFramePr>
        <p:xfrm>
          <a:off x="1571604" y="3777620"/>
          <a:ext cx="1547802" cy="365760"/>
        </p:xfrm>
        <a:graphic>
          <a:graphicData uri="http://schemas.openxmlformats.org/drawingml/2006/table">
            <a:tbl>
              <a:tblPr firstRow="1" bandRow="1">
                <a:tableStyleId>{22838BEF-8BB2-4498-84A7-C5851F593DF1}</a:tableStyleId>
              </a:tblPr>
              <a:tblGrid>
                <a:gridCol w="515934"/>
                <a:gridCol w="515934"/>
                <a:gridCol w="515934"/>
              </a:tblGrid>
              <a:tr h="317488">
                <a:tc>
                  <a:txBody>
                    <a:bodyPr/>
                    <a:lstStyle/>
                    <a:p>
                      <a:pPr algn="ctr"/>
                      <a:r>
                        <a:rPr lang="en-US" altLang="zh-CN" smtClean="0">
                          <a:solidFill>
                            <a:srgbClr val="0000FF"/>
                          </a:solidFill>
                          <a:latin typeface="Consolas" pitchFamily="49" charset="0"/>
                          <a:cs typeface="Consolas" pitchFamily="49" charset="0"/>
                        </a:rPr>
                        <a:t>5</a:t>
                      </a:r>
                      <a:endParaRPr lang="zh-CN" altLang="en-US">
                        <a:solidFill>
                          <a:srgbClr val="0000FF"/>
                        </a:solidFill>
                        <a:latin typeface="Consolas" pitchFamily="49" charset="0"/>
                        <a:cs typeface="Consolas" pitchFamily="49" charset="0"/>
                      </a:endParaRPr>
                    </a:p>
                  </a:txBody>
                  <a:tcPr/>
                </a:tc>
                <a:tc>
                  <a:txBody>
                    <a:bodyPr/>
                    <a:lstStyle/>
                    <a:p>
                      <a:pPr algn="ctr"/>
                      <a:r>
                        <a:rPr lang="en-US" altLang="zh-CN" smtClean="0">
                          <a:solidFill>
                            <a:srgbClr val="0000FF"/>
                          </a:solidFill>
                          <a:latin typeface="Consolas" pitchFamily="49" charset="0"/>
                          <a:cs typeface="Consolas" pitchFamily="49" charset="0"/>
                        </a:rPr>
                        <a:t>5</a:t>
                      </a:r>
                      <a:endParaRPr lang="zh-CN" altLang="en-US">
                        <a:solidFill>
                          <a:srgbClr val="0000FF"/>
                        </a:solidFill>
                        <a:latin typeface="Consolas" pitchFamily="49" charset="0"/>
                        <a:cs typeface="Consolas" pitchFamily="49" charset="0"/>
                      </a:endParaRPr>
                    </a:p>
                  </a:txBody>
                  <a:tcPr/>
                </a:tc>
                <a:tc>
                  <a:txBody>
                    <a:bodyPr/>
                    <a:lstStyle/>
                    <a:p>
                      <a:pPr algn="ctr"/>
                      <a:r>
                        <a:rPr lang="en-US" altLang="zh-CN" smtClean="0">
                          <a:solidFill>
                            <a:srgbClr val="FF00FF"/>
                          </a:solidFill>
                          <a:latin typeface="Consolas" pitchFamily="49" charset="0"/>
                          <a:cs typeface="Consolas" pitchFamily="49" charset="0"/>
                        </a:rPr>
                        <a:t>7</a:t>
                      </a:r>
                      <a:endParaRPr lang="zh-CN" altLang="en-US">
                        <a:solidFill>
                          <a:srgbClr val="FF00FF"/>
                        </a:solidFill>
                        <a:latin typeface="Consolas" pitchFamily="49" charset="0"/>
                        <a:cs typeface="Consolas" pitchFamily="49" charset="0"/>
                      </a:endParaRPr>
                    </a:p>
                  </a:txBody>
                  <a:tcPr/>
                </a:tc>
              </a:tr>
            </a:tbl>
          </a:graphicData>
        </a:graphic>
      </p:graphicFrame>
      <p:graphicFrame>
        <p:nvGraphicFramePr>
          <p:cNvPr id="53" name="表格 52"/>
          <p:cNvGraphicFramePr>
            <a:graphicFrameLocks noGrp="1"/>
          </p:cNvGraphicFramePr>
          <p:nvPr/>
        </p:nvGraphicFramePr>
        <p:xfrm>
          <a:off x="1571604" y="3357562"/>
          <a:ext cx="1547802" cy="365760"/>
        </p:xfrm>
        <a:graphic>
          <a:graphicData uri="http://schemas.openxmlformats.org/drawingml/2006/table">
            <a:tbl>
              <a:tblPr firstRow="1" bandRow="1">
                <a:tableStyleId>{22838BEF-8BB2-4498-84A7-C5851F593DF1}</a:tableStyleId>
              </a:tblPr>
              <a:tblGrid>
                <a:gridCol w="515934"/>
                <a:gridCol w="515934"/>
                <a:gridCol w="515934"/>
              </a:tblGrid>
              <a:tr h="317488">
                <a:tc>
                  <a:txBody>
                    <a:bodyPr/>
                    <a:lstStyle/>
                    <a:p>
                      <a:pPr algn="ctr"/>
                      <a:r>
                        <a:rPr lang="en-US" altLang="zh-CN" smtClean="0">
                          <a:solidFill>
                            <a:srgbClr val="0000FF"/>
                          </a:solidFill>
                          <a:latin typeface="Consolas" pitchFamily="49" charset="0"/>
                          <a:cs typeface="Consolas" pitchFamily="49" charset="0"/>
                        </a:rPr>
                        <a:t>4</a:t>
                      </a:r>
                      <a:endParaRPr lang="zh-CN" altLang="en-US">
                        <a:solidFill>
                          <a:srgbClr val="0000FF"/>
                        </a:solidFill>
                        <a:latin typeface="Consolas" pitchFamily="49" charset="0"/>
                        <a:cs typeface="Consolas" pitchFamily="49" charset="0"/>
                      </a:endParaRPr>
                    </a:p>
                  </a:txBody>
                  <a:tcPr/>
                </a:tc>
                <a:tc>
                  <a:txBody>
                    <a:bodyPr/>
                    <a:lstStyle/>
                    <a:p>
                      <a:pPr algn="ctr"/>
                      <a:r>
                        <a:rPr lang="en-US" altLang="zh-CN" smtClean="0">
                          <a:solidFill>
                            <a:srgbClr val="0000FF"/>
                          </a:solidFill>
                          <a:latin typeface="Consolas" pitchFamily="49" charset="0"/>
                          <a:cs typeface="Consolas" pitchFamily="49" charset="0"/>
                        </a:rPr>
                        <a:t>4</a:t>
                      </a:r>
                      <a:endParaRPr lang="zh-CN" altLang="en-US">
                        <a:solidFill>
                          <a:srgbClr val="0000FF"/>
                        </a:solidFill>
                        <a:latin typeface="Consolas" pitchFamily="49" charset="0"/>
                        <a:cs typeface="Consolas" pitchFamily="49" charset="0"/>
                      </a:endParaRPr>
                    </a:p>
                  </a:txBody>
                  <a:tcPr/>
                </a:tc>
                <a:tc>
                  <a:txBody>
                    <a:bodyPr/>
                    <a:lstStyle/>
                    <a:p>
                      <a:pPr algn="ctr"/>
                      <a:r>
                        <a:rPr lang="en-US" altLang="zh-CN" smtClean="0">
                          <a:solidFill>
                            <a:srgbClr val="FF00FF"/>
                          </a:solidFill>
                          <a:latin typeface="Consolas" pitchFamily="49" charset="0"/>
                          <a:cs typeface="Consolas" pitchFamily="49" charset="0"/>
                        </a:rPr>
                        <a:t>6</a:t>
                      </a:r>
                      <a:endParaRPr lang="zh-CN" altLang="en-US">
                        <a:solidFill>
                          <a:srgbClr val="FF00FF"/>
                        </a:solidFill>
                        <a:latin typeface="Consolas" pitchFamily="49" charset="0"/>
                        <a:cs typeface="Consolas" pitchFamily="49" charset="0"/>
                      </a:endParaRPr>
                    </a:p>
                  </a:txBody>
                  <a:tcPr/>
                </a:tc>
              </a:tr>
            </a:tbl>
          </a:graphicData>
        </a:graphic>
      </p:graphicFrame>
      <p:graphicFrame>
        <p:nvGraphicFramePr>
          <p:cNvPr id="54" name="表格 53"/>
          <p:cNvGraphicFramePr>
            <a:graphicFrameLocks noGrp="1"/>
          </p:cNvGraphicFramePr>
          <p:nvPr/>
        </p:nvGraphicFramePr>
        <p:xfrm>
          <a:off x="1571604" y="2928934"/>
          <a:ext cx="1547802" cy="365760"/>
        </p:xfrm>
        <a:graphic>
          <a:graphicData uri="http://schemas.openxmlformats.org/drawingml/2006/table">
            <a:tbl>
              <a:tblPr firstRow="1" bandRow="1">
                <a:tableStyleId>{22838BEF-8BB2-4498-84A7-C5851F593DF1}</a:tableStyleId>
              </a:tblPr>
              <a:tblGrid>
                <a:gridCol w="515934"/>
                <a:gridCol w="515934"/>
                <a:gridCol w="515934"/>
              </a:tblGrid>
              <a:tr h="317488">
                <a:tc>
                  <a:txBody>
                    <a:bodyPr/>
                    <a:lstStyle/>
                    <a:p>
                      <a:pPr algn="ctr"/>
                      <a:r>
                        <a:rPr lang="en-US" altLang="zh-CN" smtClean="0">
                          <a:solidFill>
                            <a:srgbClr val="0000FF"/>
                          </a:solidFill>
                          <a:latin typeface="Consolas" pitchFamily="49" charset="0"/>
                          <a:cs typeface="Consolas" pitchFamily="49" charset="0"/>
                        </a:rPr>
                        <a:t>3</a:t>
                      </a:r>
                      <a:endParaRPr lang="zh-CN" altLang="en-US">
                        <a:solidFill>
                          <a:srgbClr val="0000FF"/>
                        </a:solidFill>
                        <a:latin typeface="Consolas" pitchFamily="49" charset="0"/>
                        <a:cs typeface="Consolas" pitchFamily="49" charset="0"/>
                      </a:endParaRPr>
                    </a:p>
                  </a:txBody>
                  <a:tcPr/>
                </a:tc>
                <a:tc>
                  <a:txBody>
                    <a:bodyPr/>
                    <a:lstStyle/>
                    <a:p>
                      <a:pPr algn="ctr"/>
                      <a:r>
                        <a:rPr lang="en-US" altLang="zh-CN" smtClean="0">
                          <a:solidFill>
                            <a:srgbClr val="0000FF"/>
                          </a:solidFill>
                          <a:latin typeface="Consolas" pitchFamily="49" charset="0"/>
                          <a:cs typeface="Consolas" pitchFamily="49" charset="0"/>
                        </a:rPr>
                        <a:t>3</a:t>
                      </a:r>
                      <a:endParaRPr lang="zh-CN" altLang="en-US">
                        <a:solidFill>
                          <a:srgbClr val="0000FF"/>
                        </a:solidFill>
                        <a:latin typeface="Consolas" pitchFamily="49" charset="0"/>
                        <a:cs typeface="Consolas" pitchFamily="49" charset="0"/>
                      </a:endParaRPr>
                    </a:p>
                  </a:txBody>
                  <a:tcPr/>
                </a:tc>
                <a:tc>
                  <a:txBody>
                    <a:bodyPr/>
                    <a:lstStyle/>
                    <a:p>
                      <a:pPr algn="ctr"/>
                      <a:r>
                        <a:rPr lang="en-US" altLang="zh-CN" b="0" smtClean="0">
                          <a:solidFill>
                            <a:srgbClr val="FF00FF"/>
                          </a:solidFill>
                          <a:latin typeface="Consolas" pitchFamily="49" charset="0"/>
                          <a:cs typeface="Consolas" pitchFamily="49" charset="0"/>
                        </a:rPr>
                        <a:t>5</a:t>
                      </a:r>
                      <a:endParaRPr lang="zh-CN" altLang="en-US" b="0">
                        <a:solidFill>
                          <a:srgbClr val="FF00FF"/>
                        </a:solidFill>
                        <a:latin typeface="Consolas" pitchFamily="49" charset="0"/>
                        <a:cs typeface="Consolas" pitchFamily="49" charset="0"/>
                      </a:endParaRPr>
                    </a:p>
                  </a:txBody>
                  <a:tcPr/>
                </a:tc>
              </a:tr>
            </a:tbl>
          </a:graphicData>
        </a:graphic>
      </p:graphicFrame>
      <p:graphicFrame>
        <p:nvGraphicFramePr>
          <p:cNvPr id="55" name="表格 54"/>
          <p:cNvGraphicFramePr>
            <a:graphicFrameLocks noGrp="1"/>
          </p:cNvGraphicFramePr>
          <p:nvPr/>
        </p:nvGraphicFramePr>
        <p:xfrm>
          <a:off x="1571604" y="4206248"/>
          <a:ext cx="1547802" cy="365760"/>
        </p:xfrm>
        <a:graphic>
          <a:graphicData uri="http://schemas.openxmlformats.org/drawingml/2006/table">
            <a:tbl>
              <a:tblPr firstRow="1" bandRow="1">
                <a:tableStyleId>{22838BEF-8BB2-4498-84A7-C5851F593DF1}</a:tableStyleId>
              </a:tblPr>
              <a:tblGrid>
                <a:gridCol w="515934"/>
                <a:gridCol w="515934"/>
                <a:gridCol w="515934"/>
              </a:tblGrid>
              <a:tr h="317488">
                <a:tc>
                  <a:txBody>
                    <a:bodyPr/>
                    <a:lstStyle/>
                    <a:p>
                      <a:pPr algn="ctr"/>
                      <a:r>
                        <a:rPr lang="en-US" altLang="zh-CN" smtClean="0">
                          <a:solidFill>
                            <a:srgbClr val="0000FF"/>
                          </a:solidFill>
                          <a:latin typeface="Consolas" pitchFamily="49" charset="0"/>
                          <a:cs typeface="Consolas" pitchFamily="49" charset="0"/>
                        </a:rPr>
                        <a:t>5</a:t>
                      </a:r>
                      <a:endParaRPr lang="zh-CN" altLang="en-US">
                        <a:solidFill>
                          <a:srgbClr val="0000FF"/>
                        </a:solidFill>
                        <a:latin typeface="Consolas" pitchFamily="49" charset="0"/>
                        <a:cs typeface="Consolas" pitchFamily="49" charset="0"/>
                      </a:endParaRPr>
                    </a:p>
                  </a:txBody>
                  <a:tcPr/>
                </a:tc>
                <a:tc>
                  <a:txBody>
                    <a:bodyPr/>
                    <a:lstStyle/>
                    <a:p>
                      <a:pPr algn="ctr"/>
                      <a:r>
                        <a:rPr lang="en-US" altLang="zh-CN" smtClean="0">
                          <a:solidFill>
                            <a:srgbClr val="0000FF"/>
                          </a:solidFill>
                          <a:latin typeface="Consolas" pitchFamily="49" charset="0"/>
                          <a:cs typeface="Consolas" pitchFamily="49" charset="0"/>
                        </a:rPr>
                        <a:t>6</a:t>
                      </a:r>
                      <a:endParaRPr lang="zh-CN" altLang="en-US">
                        <a:solidFill>
                          <a:srgbClr val="0000FF"/>
                        </a:solidFill>
                        <a:latin typeface="Consolas" pitchFamily="49" charset="0"/>
                        <a:cs typeface="Consolas" pitchFamily="49" charset="0"/>
                      </a:endParaRPr>
                    </a:p>
                  </a:txBody>
                  <a:tcPr/>
                </a:tc>
                <a:tc>
                  <a:txBody>
                    <a:bodyPr/>
                    <a:lstStyle/>
                    <a:p>
                      <a:pPr algn="ctr"/>
                      <a:r>
                        <a:rPr lang="en-US" altLang="zh-CN" smtClean="0">
                          <a:solidFill>
                            <a:srgbClr val="FF00FF"/>
                          </a:solidFill>
                          <a:latin typeface="Consolas" pitchFamily="49" charset="0"/>
                          <a:cs typeface="Consolas" pitchFamily="49" charset="0"/>
                        </a:rPr>
                        <a:t>4</a:t>
                      </a:r>
                      <a:endParaRPr lang="zh-CN" altLang="en-US">
                        <a:solidFill>
                          <a:srgbClr val="FF00FF"/>
                        </a:solidFill>
                        <a:latin typeface="Consolas" pitchFamily="49" charset="0"/>
                        <a:cs typeface="Consolas" pitchFamily="49" charset="0"/>
                      </a:endParaRPr>
                    </a:p>
                  </a:txBody>
                  <a:tcPr/>
                </a:tc>
              </a:tr>
            </a:tbl>
          </a:graphicData>
        </a:graphic>
      </p:graphicFrame>
      <p:graphicFrame>
        <p:nvGraphicFramePr>
          <p:cNvPr id="56" name="表格 55"/>
          <p:cNvGraphicFramePr>
            <a:graphicFrameLocks noGrp="1"/>
          </p:cNvGraphicFramePr>
          <p:nvPr/>
        </p:nvGraphicFramePr>
        <p:xfrm>
          <a:off x="1571604" y="1214422"/>
          <a:ext cx="1547802" cy="396240"/>
        </p:xfrm>
        <a:graphic>
          <a:graphicData uri="http://schemas.openxmlformats.org/drawingml/2006/table">
            <a:tbl>
              <a:tblPr firstRow="1" bandRow="1">
                <a:tableStyleId>{22838BEF-8BB2-4498-84A7-C5851F593DF1}</a:tableStyleId>
              </a:tblPr>
              <a:tblGrid>
                <a:gridCol w="515934"/>
                <a:gridCol w="515934"/>
                <a:gridCol w="515934"/>
              </a:tblGrid>
              <a:tr h="317488">
                <a:tc>
                  <a:txBody>
                    <a:bodyPr/>
                    <a:lstStyle/>
                    <a:p>
                      <a:pPr algn="ctr"/>
                      <a:r>
                        <a:rPr lang="en-US" altLang="zh-CN" sz="2000" i="1" smtClean="0">
                          <a:solidFill>
                            <a:srgbClr val="FF0000"/>
                          </a:solidFill>
                          <a:latin typeface="Consolas" pitchFamily="49" charset="0"/>
                          <a:cs typeface="Consolas" pitchFamily="49" charset="0"/>
                        </a:rPr>
                        <a:t>i</a:t>
                      </a:r>
                      <a:endParaRPr lang="zh-CN" altLang="en-US" sz="2000" i="1">
                        <a:solidFill>
                          <a:srgbClr val="FF0000"/>
                        </a:solidFill>
                        <a:latin typeface="Consolas" pitchFamily="49" charset="0"/>
                        <a:cs typeface="Consolas" pitchFamily="49" charset="0"/>
                      </a:endParaRPr>
                    </a:p>
                  </a:txBody>
                  <a:tcPr>
                    <a:solidFill>
                      <a:schemeClr val="tx2">
                        <a:lumMod val="60000"/>
                        <a:lumOff val="40000"/>
                      </a:schemeClr>
                    </a:solidFill>
                  </a:tcPr>
                </a:tc>
                <a:tc>
                  <a:txBody>
                    <a:bodyPr/>
                    <a:lstStyle/>
                    <a:p>
                      <a:pPr algn="ctr"/>
                      <a:r>
                        <a:rPr lang="en-US" altLang="zh-CN" sz="2000" i="1" smtClean="0">
                          <a:solidFill>
                            <a:srgbClr val="FF0000"/>
                          </a:solidFill>
                          <a:latin typeface="Consolas" pitchFamily="49" charset="0"/>
                          <a:cs typeface="Consolas" pitchFamily="49" charset="0"/>
                        </a:rPr>
                        <a:t>j</a:t>
                      </a:r>
                      <a:endParaRPr lang="zh-CN" altLang="en-US" sz="2000" i="1">
                        <a:solidFill>
                          <a:srgbClr val="FF0000"/>
                        </a:solidFill>
                        <a:latin typeface="Consolas" pitchFamily="49" charset="0"/>
                        <a:cs typeface="Consolas" pitchFamily="49" charset="0"/>
                      </a:endParaRPr>
                    </a:p>
                  </a:txBody>
                  <a:tcPr>
                    <a:solidFill>
                      <a:schemeClr val="tx2">
                        <a:lumMod val="60000"/>
                        <a:lumOff val="40000"/>
                      </a:schemeClr>
                    </a:solidFill>
                  </a:tcPr>
                </a:tc>
                <a:tc>
                  <a:txBody>
                    <a:bodyPr/>
                    <a:lstStyle/>
                    <a:p>
                      <a:pPr algn="ctr"/>
                      <a:r>
                        <a:rPr lang="en-US" altLang="zh-CN" sz="2000" i="1" smtClean="0">
                          <a:solidFill>
                            <a:srgbClr val="FF00FF"/>
                          </a:solidFill>
                          <a:latin typeface="Consolas" pitchFamily="49" charset="0"/>
                          <a:cs typeface="Consolas" pitchFamily="49" charset="0"/>
                        </a:rPr>
                        <a:t>a</a:t>
                      </a:r>
                      <a:r>
                        <a:rPr lang="en-US" altLang="zh-CN" sz="2000" i="1" baseline="-25000" smtClean="0">
                          <a:solidFill>
                            <a:srgbClr val="FF00FF"/>
                          </a:solidFill>
                          <a:latin typeface="Consolas" pitchFamily="49" charset="0"/>
                          <a:cs typeface="Consolas" pitchFamily="49" charset="0"/>
                        </a:rPr>
                        <a:t>ij</a:t>
                      </a:r>
                      <a:endParaRPr lang="zh-CN" altLang="en-US" sz="2000" i="1" baseline="-25000">
                        <a:solidFill>
                          <a:srgbClr val="FF00FF"/>
                        </a:solidFill>
                        <a:latin typeface="Consolas" pitchFamily="49" charset="0"/>
                        <a:cs typeface="Consolas" pitchFamily="49" charset="0"/>
                      </a:endParaRPr>
                    </a:p>
                  </a:txBody>
                  <a:tcPr>
                    <a:solidFill>
                      <a:schemeClr val="tx2">
                        <a:lumMod val="60000"/>
                        <a:lumOff val="40000"/>
                      </a:schemeClr>
                    </a:solidFill>
                  </a:tcPr>
                </a:tc>
              </a:tr>
            </a:tbl>
          </a:graphicData>
        </a:graphic>
      </p:graphicFrame>
      <p:graphicFrame>
        <p:nvGraphicFramePr>
          <p:cNvPr id="57" name="表格 56"/>
          <p:cNvGraphicFramePr>
            <a:graphicFrameLocks noGrp="1"/>
          </p:cNvGraphicFramePr>
          <p:nvPr/>
        </p:nvGraphicFramePr>
        <p:xfrm>
          <a:off x="5024462" y="2500306"/>
          <a:ext cx="1547802" cy="365760"/>
        </p:xfrm>
        <a:graphic>
          <a:graphicData uri="http://schemas.openxmlformats.org/drawingml/2006/table">
            <a:tbl>
              <a:tblPr firstRow="1" bandRow="1">
                <a:tableStyleId>{22838BEF-8BB2-4498-84A7-C5851F593DF1}</a:tableStyleId>
              </a:tblPr>
              <a:tblGrid>
                <a:gridCol w="515934"/>
                <a:gridCol w="515934"/>
                <a:gridCol w="515934"/>
              </a:tblGrid>
              <a:tr h="317488">
                <a:tc>
                  <a:txBody>
                    <a:bodyPr/>
                    <a:lstStyle/>
                    <a:p>
                      <a:pPr algn="ctr"/>
                      <a:r>
                        <a:rPr lang="en-US" altLang="zh-CN" smtClean="0">
                          <a:solidFill>
                            <a:srgbClr val="0000FF"/>
                          </a:solidFill>
                          <a:latin typeface="Consolas" pitchFamily="49" charset="0"/>
                          <a:cs typeface="Consolas" pitchFamily="49" charset="0"/>
                        </a:rPr>
                        <a:t>2</a:t>
                      </a:r>
                      <a:endParaRPr lang="zh-CN" altLang="en-US">
                        <a:solidFill>
                          <a:srgbClr val="0000FF"/>
                        </a:solidFill>
                        <a:latin typeface="Consolas" pitchFamily="49" charset="0"/>
                        <a:cs typeface="Consolas" pitchFamily="49" charset="0"/>
                      </a:endParaRPr>
                    </a:p>
                  </a:txBody>
                  <a:tcPr/>
                </a:tc>
                <a:tc>
                  <a:txBody>
                    <a:bodyPr/>
                    <a:lstStyle/>
                    <a:p>
                      <a:pPr algn="ctr"/>
                      <a:r>
                        <a:rPr lang="en-US" altLang="zh-CN" smtClean="0">
                          <a:solidFill>
                            <a:srgbClr val="0000FF"/>
                          </a:solidFill>
                          <a:latin typeface="Consolas" pitchFamily="49" charset="0"/>
                          <a:cs typeface="Consolas" pitchFamily="49" charset="0"/>
                        </a:rPr>
                        <a:t>0</a:t>
                      </a:r>
                      <a:endParaRPr lang="zh-CN" altLang="en-US">
                        <a:solidFill>
                          <a:srgbClr val="0000FF"/>
                        </a:solidFill>
                        <a:latin typeface="Consolas" pitchFamily="49" charset="0"/>
                        <a:cs typeface="Consolas" pitchFamily="49" charset="0"/>
                      </a:endParaRPr>
                    </a:p>
                  </a:txBody>
                  <a:tcPr/>
                </a:tc>
                <a:tc>
                  <a:txBody>
                    <a:bodyPr/>
                    <a:lstStyle/>
                    <a:p>
                      <a:pPr algn="ctr"/>
                      <a:r>
                        <a:rPr lang="en-US" altLang="zh-CN" smtClean="0">
                          <a:solidFill>
                            <a:srgbClr val="FF00FF"/>
                          </a:solidFill>
                          <a:latin typeface="Consolas" pitchFamily="49" charset="0"/>
                          <a:cs typeface="Consolas" pitchFamily="49" charset="0"/>
                        </a:rPr>
                        <a:t>1</a:t>
                      </a:r>
                      <a:endParaRPr lang="zh-CN" altLang="en-US">
                        <a:solidFill>
                          <a:srgbClr val="FF00FF"/>
                        </a:solidFill>
                        <a:latin typeface="Consolas" pitchFamily="49" charset="0"/>
                        <a:cs typeface="Consolas" pitchFamily="49" charset="0"/>
                      </a:endParaRPr>
                    </a:p>
                  </a:txBody>
                  <a:tcPr/>
                </a:tc>
              </a:tr>
            </a:tbl>
          </a:graphicData>
        </a:graphic>
      </p:graphicFrame>
      <p:graphicFrame>
        <p:nvGraphicFramePr>
          <p:cNvPr id="58" name="表格 57"/>
          <p:cNvGraphicFramePr>
            <a:graphicFrameLocks noGrp="1"/>
          </p:cNvGraphicFramePr>
          <p:nvPr/>
        </p:nvGraphicFramePr>
        <p:xfrm>
          <a:off x="5024462" y="2071678"/>
          <a:ext cx="1547802" cy="365760"/>
        </p:xfrm>
        <a:graphic>
          <a:graphicData uri="http://schemas.openxmlformats.org/drawingml/2006/table">
            <a:tbl>
              <a:tblPr firstRow="1" bandRow="1">
                <a:tableStyleId>{22838BEF-8BB2-4498-84A7-C5851F593DF1}</a:tableStyleId>
              </a:tblPr>
              <a:tblGrid>
                <a:gridCol w="515934"/>
                <a:gridCol w="515934"/>
                <a:gridCol w="515934"/>
              </a:tblGrid>
              <a:tr h="317488">
                <a:tc>
                  <a:txBody>
                    <a:bodyPr/>
                    <a:lstStyle/>
                    <a:p>
                      <a:pPr algn="ctr"/>
                      <a:r>
                        <a:rPr lang="en-US" altLang="zh-CN" smtClean="0">
                          <a:solidFill>
                            <a:srgbClr val="0000FF"/>
                          </a:solidFill>
                          <a:latin typeface="Consolas" pitchFamily="49" charset="0"/>
                          <a:cs typeface="Consolas" pitchFamily="49" charset="0"/>
                        </a:rPr>
                        <a:t>1</a:t>
                      </a:r>
                      <a:endParaRPr lang="zh-CN" altLang="en-US">
                        <a:solidFill>
                          <a:srgbClr val="0000FF"/>
                        </a:solidFill>
                        <a:latin typeface="Consolas" pitchFamily="49" charset="0"/>
                        <a:cs typeface="Consolas" pitchFamily="49" charset="0"/>
                      </a:endParaRPr>
                    </a:p>
                  </a:txBody>
                  <a:tcPr/>
                </a:tc>
                <a:tc>
                  <a:txBody>
                    <a:bodyPr/>
                    <a:lstStyle/>
                    <a:p>
                      <a:pPr algn="ctr"/>
                      <a:r>
                        <a:rPr lang="en-US" altLang="zh-CN" smtClean="0">
                          <a:solidFill>
                            <a:srgbClr val="0000FF"/>
                          </a:solidFill>
                          <a:latin typeface="Consolas" pitchFamily="49" charset="0"/>
                          <a:cs typeface="Consolas" pitchFamily="49" charset="0"/>
                        </a:rPr>
                        <a:t>1</a:t>
                      </a:r>
                      <a:endParaRPr lang="zh-CN" altLang="en-US">
                        <a:solidFill>
                          <a:srgbClr val="0000FF"/>
                        </a:solidFill>
                        <a:latin typeface="Consolas" pitchFamily="49" charset="0"/>
                        <a:cs typeface="Consolas" pitchFamily="49" charset="0"/>
                      </a:endParaRPr>
                    </a:p>
                  </a:txBody>
                  <a:tcPr/>
                </a:tc>
                <a:tc>
                  <a:txBody>
                    <a:bodyPr/>
                    <a:lstStyle/>
                    <a:p>
                      <a:pPr algn="ctr"/>
                      <a:r>
                        <a:rPr lang="en-US" altLang="zh-CN" smtClean="0">
                          <a:solidFill>
                            <a:srgbClr val="FF00FF"/>
                          </a:solidFill>
                          <a:latin typeface="Consolas" pitchFamily="49" charset="0"/>
                          <a:cs typeface="Consolas" pitchFamily="49" charset="0"/>
                        </a:rPr>
                        <a:t>2</a:t>
                      </a:r>
                      <a:endParaRPr lang="zh-CN" altLang="en-US">
                        <a:solidFill>
                          <a:srgbClr val="FF00FF"/>
                        </a:solidFill>
                        <a:latin typeface="Consolas" pitchFamily="49" charset="0"/>
                        <a:cs typeface="Consolas" pitchFamily="49" charset="0"/>
                      </a:endParaRPr>
                    </a:p>
                  </a:txBody>
                  <a:tcPr/>
                </a:tc>
              </a:tr>
            </a:tbl>
          </a:graphicData>
        </a:graphic>
      </p:graphicFrame>
      <p:graphicFrame>
        <p:nvGraphicFramePr>
          <p:cNvPr id="59" name="表格 58"/>
          <p:cNvGraphicFramePr>
            <a:graphicFrameLocks noGrp="1"/>
          </p:cNvGraphicFramePr>
          <p:nvPr/>
        </p:nvGraphicFramePr>
        <p:xfrm>
          <a:off x="5024462" y="1643050"/>
          <a:ext cx="1547802" cy="365760"/>
        </p:xfrm>
        <a:graphic>
          <a:graphicData uri="http://schemas.openxmlformats.org/drawingml/2006/table">
            <a:tbl>
              <a:tblPr firstRow="1" bandRow="1">
                <a:tableStyleId>{22838BEF-8BB2-4498-84A7-C5851F593DF1}</a:tableStyleId>
              </a:tblPr>
              <a:tblGrid>
                <a:gridCol w="515934"/>
                <a:gridCol w="515934"/>
                <a:gridCol w="515934"/>
              </a:tblGrid>
              <a:tr h="317488">
                <a:tc>
                  <a:txBody>
                    <a:bodyPr/>
                    <a:lstStyle/>
                    <a:p>
                      <a:pPr algn="ctr"/>
                      <a:r>
                        <a:rPr lang="en-US" altLang="zh-CN" smtClean="0">
                          <a:solidFill>
                            <a:srgbClr val="0000FF"/>
                          </a:solidFill>
                          <a:latin typeface="Consolas" pitchFamily="49" charset="0"/>
                          <a:cs typeface="Consolas" pitchFamily="49" charset="0"/>
                        </a:rPr>
                        <a:t>0</a:t>
                      </a:r>
                      <a:endParaRPr lang="zh-CN" altLang="en-US">
                        <a:solidFill>
                          <a:srgbClr val="0000FF"/>
                        </a:solidFill>
                        <a:latin typeface="Consolas" pitchFamily="49" charset="0"/>
                        <a:cs typeface="Consolas" pitchFamily="49" charset="0"/>
                      </a:endParaRPr>
                    </a:p>
                  </a:txBody>
                  <a:tcPr/>
                </a:tc>
                <a:tc>
                  <a:txBody>
                    <a:bodyPr/>
                    <a:lstStyle/>
                    <a:p>
                      <a:pPr algn="ctr"/>
                      <a:r>
                        <a:rPr lang="en-US" altLang="zh-CN" smtClean="0">
                          <a:solidFill>
                            <a:srgbClr val="0000FF"/>
                          </a:solidFill>
                          <a:latin typeface="Consolas" pitchFamily="49" charset="0"/>
                          <a:cs typeface="Consolas" pitchFamily="49" charset="0"/>
                        </a:rPr>
                        <a:t>2</a:t>
                      </a:r>
                      <a:endParaRPr lang="zh-CN" altLang="en-US">
                        <a:solidFill>
                          <a:srgbClr val="0000FF"/>
                        </a:solidFill>
                        <a:latin typeface="Consolas" pitchFamily="49" charset="0"/>
                        <a:cs typeface="Consolas" pitchFamily="49" charset="0"/>
                      </a:endParaRPr>
                    </a:p>
                  </a:txBody>
                  <a:tcPr/>
                </a:tc>
                <a:tc>
                  <a:txBody>
                    <a:bodyPr/>
                    <a:lstStyle/>
                    <a:p>
                      <a:pPr algn="ctr"/>
                      <a:r>
                        <a:rPr lang="en-US" altLang="zh-CN" smtClean="0">
                          <a:solidFill>
                            <a:srgbClr val="FF00FF"/>
                          </a:solidFill>
                          <a:latin typeface="Consolas" pitchFamily="49" charset="0"/>
                          <a:cs typeface="Consolas" pitchFamily="49" charset="0"/>
                        </a:rPr>
                        <a:t>3</a:t>
                      </a:r>
                      <a:endParaRPr lang="zh-CN" altLang="en-US">
                        <a:solidFill>
                          <a:srgbClr val="FF00FF"/>
                        </a:solidFill>
                        <a:latin typeface="Consolas" pitchFamily="49" charset="0"/>
                        <a:cs typeface="Consolas" pitchFamily="49" charset="0"/>
                      </a:endParaRPr>
                    </a:p>
                  </a:txBody>
                  <a:tcPr/>
                </a:tc>
              </a:tr>
            </a:tbl>
          </a:graphicData>
        </a:graphic>
      </p:graphicFrame>
      <p:graphicFrame>
        <p:nvGraphicFramePr>
          <p:cNvPr id="60" name="表格 59"/>
          <p:cNvGraphicFramePr>
            <a:graphicFrameLocks noGrp="1"/>
          </p:cNvGraphicFramePr>
          <p:nvPr/>
        </p:nvGraphicFramePr>
        <p:xfrm>
          <a:off x="5024462" y="3777620"/>
          <a:ext cx="1547802" cy="365760"/>
        </p:xfrm>
        <a:graphic>
          <a:graphicData uri="http://schemas.openxmlformats.org/drawingml/2006/table">
            <a:tbl>
              <a:tblPr firstRow="1" bandRow="1">
                <a:tableStyleId>{22838BEF-8BB2-4498-84A7-C5851F593DF1}</a:tableStyleId>
              </a:tblPr>
              <a:tblGrid>
                <a:gridCol w="515934"/>
                <a:gridCol w="515934"/>
                <a:gridCol w="515934"/>
              </a:tblGrid>
              <a:tr h="317488">
                <a:tc>
                  <a:txBody>
                    <a:bodyPr/>
                    <a:lstStyle/>
                    <a:p>
                      <a:pPr algn="ctr"/>
                      <a:r>
                        <a:rPr lang="en-US" altLang="zh-CN" smtClean="0">
                          <a:solidFill>
                            <a:srgbClr val="0000FF"/>
                          </a:solidFill>
                          <a:latin typeface="Consolas" pitchFamily="49" charset="0"/>
                          <a:cs typeface="Consolas" pitchFamily="49" charset="0"/>
                        </a:rPr>
                        <a:t>5</a:t>
                      </a:r>
                      <a:endParaRPr lang="zh-CN" altLang="en-US">
                        <a:solidFill>
                          <a:srgbClr val="0000FF"/>
                        </a:solidFill>
                        <a:latin typeface="Consolas" pitchFamily="49" charset="0"/>
                        <a:cs typeface="Consolas" pitchFamily="49" charset="0"/>
                      </a:endParaRPr>
                    </a:p>
                  </a:txBody>
                  <a:tcPr/>
                </a:tc>
                <a:tc>
                  <a:txBody>
                    <a:bodyPr/>
                    <a:lstStyle/>
                    <a:p>
                      <a:pPr algn="ctr"/>
                      <a:r>
                        <a:rPr lang="en-US" altLang="zh-CN" smtClean="0">
                          <a:solidFill>
                            <a:srgbClr val="0000FF"/>
                          </a:solidFill>
                          <a:latin typeface="Consolas" pitchFamily="49" charset="0"/>
                          <a:cs typeface="Consolas" pitchFamily="49" charset="0"/>
                        </a:rPr>
                        <a:t>5</a:t>
                      </a:r>
                      <a:endParaRPr lang="zh-CN" altLang="en-US">
                        <a:solidFill>
                          <a:srgbClr val="0000FF"/>
                        </a:solidFill>
                        <a:latin typeface="Consolas" pitchFamily="49" charset="0"/>
                        <a:cs typeface="Consolas" pitchFamily="49" charset="0"/>
                      </a:endParaRPr>
                    </a:p>
                  </a:txBody>
                  <a:tcPr/>
                </a:tc>
                <a:tc>
                  <a:txBody>
                    <a:bodyPr/>
                    <a:lstStyle/>
                    <a:p>
                      <a:pPr algn="ctr"/>
                      <a:r>
                        <a:rPr lang="en-US" altLang="zh-CN" smtClean="0">
                          <a:solidFill>
                            <a:srgbClr val="FF00FF"/>
                          </a:solidFill>
                          <a:latin typeface="Consolas" pitchFamily="49" charset="0"/>
                          <a:cs typeface="Consolas" pitchFamily="49" charset="0"/>
                        </a:rPr>
                        <a:t>7</a:t>
                      </a:r>
                      <a:endParaRPr lang="zh-CN" altLang="en-US">
                        <a:solidFill>
                          <a:srgbClr val="FF00FF"/>
                        </a:solidFill>
                        <a:latin typeface="Consolas" pitchFamily="49" charset="0"/>
                        <a:cs typeface="Consolas" pitchFamily="49" charset="0"/>
                      </a:endParaRPr>
                    </a:p>
                  </a:txBody>
                  <a:tcPr/>
                </a:tc>
              </a:tr>
            </a:tbl>
          </a:graphicData>
        </a:graphic>
      </p:graphicFrame>
      <p:graphicFrame>
        <p:nvGraphicFramePr>
          <p:cNvPr id="61" name="表格 60"/>
          <p:cNvGraphicFramePr>
            <a:graphicFrameLocks noGrp="1"/>
          </p:cNvGraphicFramePr>
          <p:nvPr/>
        </p:nvGraphicFramePr>
        <p:xfrm>
          <a:off x="5024462" y="3357562"/>
          <a:ext cx="1547802" cy="365760"/>
        </p:xfrm>
        <a:graphic>
          <a:graphicData uri="http://schemas.openxmlformats.org/drawingml/2006/table">
            <a:tbl>
              <a:tblPr firstRow="1" bandRow="1">
                <a:tableStyleId>{22838BEF-8BB2-4498-84A7-C5851F593DF1}</a:tableStyleId>
              </a:tblPr>
              <a:tblGrid>
                <a:gridCol w="515934"/>
                <a:gridCol w="515934"/>
                <a:gridCol w="515934"/>
              </a:tblGrid>
              <a:tr h="317488">
                <a:tc>
                  <a:txBody>
                    <a:bodyPr/>
                    <a:lstStyle/>
                    <a:p>
                      <a:pPr algn="ctr"/>
                      <a:r>
                        <a:rPr lang="en-US" altLang="zh-CN" smtClean="0">
                          <a:solidFill>
                            <a:srgbClr val="0000FF"/>
                          </a:solidFill>
                          <a:latin typeface="Consolas" pitchFamily="49" charset="0"/>
                          <a:cs typeface="Consolas" pitchFamily="49" charset="0"/>
                        </a:rPr>
                        <a:t>4</a:t>
                      </a:r>
                      <a:endParaRPr lang="zh-CN" altLang="en-US">
                        <a:solidFill>
                          <a:srgbClr val="0000FF"/>
                        </a:solidFill>
                        <a:latin typeface="Consolas" pitchFamily="49" charset="0"/>
                        <a:cs typeface="Consolas" pitchFamily="49" charset="0"/>
                      </a:endParaRPr>
                    </a:p>
                  </a:txBody>
                  <a:tcPr/>
                </a:tc>
                <a:tc>
                  <a:txBody>
                    <a:bodyPr/>
                    <a:lstStyle/>
                    <a:p>
                      <a:pPr algn="ctr"/>
                      <a:r>
                        <a:rPr lang="en-US" altLang="zh-CN" smtClean="0">
                          <a:solidFill>
                            <a:srgbClr val="0000FF"/>
                          </a:solidFill>
                          <a:latin typeface="Consolas" pitchFamily="49" charset="0"/>
                          <a:cs typeface="Consolas" pitchFamily="49" charset="0"/>
                        </a:rPr>
                        <a:t>4</a:t>
                      </a:r>
                      <a:endParaRPr lang="zh-CN" altLang="en-US">
                        <a:solidFill>
                          <a:srgbClr val="0000FF"/>
                        </a:solidFill>
                        <a:latin typeface="Consolas" pitchFamily="49" charset="0"/>
                        <a:cs typeface="Consolas" pitchFamily="49" charset="0"/>
                      </a:endParaRPr>
                    </a:p>
                  </a:txBody>
                  <a:tcPr/>
                </a:tc>
                <a:tc>
                  <a:txBody>
                    <a:bodyPr/>
                    <a:lstStyle/>
                    <a:p>
                      <a:pPr algn="ctr"/>
                      <a:r>
                        <a:rPr lang="en-US" altLang="zh-CN" smtClean="0">
                          <a:solidFill>
                            <a:srgbClr val="FF00FF"/>
                          </a:solidFill>
                          <a:latin typeface="Consolas" pitchFamily="49" charset="0"/>
                          <a:cs typeface="Consolas" pitchFamily="49" charset="0"/>
                        </a:rPr>
                        <a:t>6</a:t>
                      </a:r>
                      <a:endParaRPr lang="zh-CN" altLang="en-US">
                        <a:solidFill>
                          <a:srgbClr val="FF00FF"/>
                        </a:solidFill>
                        <a:latin typeface="Consolas" pitchFamily="49" charset="0"/>
                        <a:cs typeface="Consolas" pitchFamily="49" charset="0"/>
                      </a:endParaRPr>
                    </a:p>
                  </a:txBody>
                  <a:tcPr/>
                </a:tc>
              </a:tr>
            </a:tbl>
          </a:graphicData>
        </a:graphic>
      </p:graphicFrame>
      <p:graphicFrame>
        <p:nvGraphicFramePr>
          <p:cNvPr id="62" name="表格 61"/>
          <p:cNvGraphicFramePr>
            <a:graphicFrameLocks noGrp="1"/>
          </p:cNvGraphicFramePr>
          <p:nvPr/>
        </p:nvGraphicFramePr>
        <p:xfrm>
          <a:off x="5024462" y="2928934"/>
          <a:ext cx="1547802" cy="365760"/>
        </p:xfrm>
        <a:graphic>
          <a:graphicData uri="http://schemas.openxmlformats.org/drawingml/2006/table">
            <a:tbl>
              <a:tblPr firstRow="1" bandRow="1">
                <a:tableStyleId>{22838BEF-8BB2-4498-84A7-C5851F593DF1}</a:tableStyleId>
              </a:tblPr>
              <a:tblGrid>
                <a:gridCol w="515934"/>
                <a:gridCol w="515934"/>
                <a:gridCol w="515934"/>
              </a:tblGrid>
              <a:tr h="317488">
                <a:tc>
                  <a:txBody>
                    <a:bodyPr/>
                    <a:lstStyle/>
                    <a:p>
                      <a:pPr algn="ctr"/>
                      <a:r>
                        <a:rPr lang="en-US" altLang="zh-CN" smtClean="0">
                          <a:solidFill>
                            <a:srgbClr val="0000FF"/>
                          </a:solidFill>
                          <a:latin typeface="Consolas" pitchFamily="49" charset="0"/>
                          <a:cs typeface="Consolas" pitchFamily="49" charset="0"/>
                        </a:rPr>
                        <a:t>3</a:t>
                      </a:r>
                      <a:endParaRPr lang="zh-CN" altLang="en-US">
                        <a:solidFill>
                          <a:srgbClr val="0000FF"/>
                        </a:solidFill>
                        <a:latin typeface="Consolas" pitchFamily="49" charset="0"/>
                        <a:cs typeface="Consolas" pitchFamily="49" charset="0"/>
                      </a:endParaRPr>
                    </a:p>
                  </a:txBody>
                  <a:tcPr/>
                </a:tc>
                <a:tc>
                  <a:txBody>
                    <a:bodyPr/>
                    <a:lstStyle/>
                    <a:p>
                      <a:pPr algn="ctr"/>
                      <a:r>
                        <a:rPr lang="en-US" altLang="zh-CN" smtClean="0">
                          <a:solidFill>
                            <a:srgbClr val="0000FF"/>
                          </a:solidFill>
                          <a:latin typeface="Consolas" pitchFamily="49" charset="0"/>
                          <a:cs typeface="Consolas" pitchFamily="49" charset="0"/>
                        </a:rPr>
                        <a:t>3</a:t>
                      </a:r>
                      <a:endParaRPr lang="zh-CN" altLang="en-US">
                        <a:solidFill>
                          <a:srgbClr val="0000FF"/>
                        </a:solidFill>
                        <a:latin typeface="Consolas" pitchFamily="49" charset="0"/>
                        <a:cs typeface="Consolas" pitchFamily="49" charset="0"/>
                      </a:endParaRPr>
                    </a:p>
                  </a:txBody>
                  <a:tcPr/>
                </a:tc>
                <a:tc>
                  <a:txBody>
                    <a:bodyPr/>
                    <a:lstStyle/>
                    <a:p>
                      <a:pPr algn="ctr"/>
                      <a:r>
                        <a:rPr lang="en-US" altLang="zh-CN" b="0" smtClean="0">
                          <a:solidFill>
                            <a:srgbClr val="FF00FF"/>
                          </a:solidFill>
                          <a:latin typeface="Consolas" pitchFamily="49" charset="0"/>
                          <a:cs typeface="Consolas" pitchFamily="49" charset="0"/>
                        </a:rPr>
                        <a:t>5</a:t>
                      </a:r>
                      <a:endParaRPr lang="zh-CN" altLang="en-US" b="0">
                        <a:solidFill>
                          <a:srgbClr val="FF00FF"/>
                        </a:solidFill>
                        <a:latin typeface="Consolas" pitchFamily="49" charset="0"/>
                        <a:cs typeface="Consolas" pitchFamily="49" charset="0"/>
                      </a:endParaRPr>
                    </a:p>
                  </a:txBody>
                  <a:tcPr/>
                </a:tc>
              </a:tr>
            </a:tbl>
          </a:graphicData>
        </a:graphic>
      </p:graphicFrame>
      <p:graphicFrame>
        <p:nvGraphicFramePr>
          <p:cNvPr id="63" name="表格 62"/>
          <p:cNvGraphicFramePr>
            <a:graphicFrameLocks noGrp="1"/>
          </p:cNvGraphicFramePr>
          <p:nvPr/>
        </p:nvGraphicFramePr>
        <p:xfrm>
          <a:off x="5024462" y="4206248"/>
          <a:ext cx="1547802" cy="365760"/>
        </p:xfrm>
        <a:graphic>
          <a:graphicData uri="http://schemas.openxmlformats.org/drawingml/2006/table">
            <a:tbl>
              <a:tblPr firstRow="1" bandRow="1">
                <a:tableStyleId>{22838BEF-8BB2-4498-84A7-C5851F593DF1}</a:tableStyleId>
              </a:tblPr>
              <a:tblGrid>
                <a:gridCol w="515934"/>
                <a:gridCol w="515934"/>
                <a:gridCol w="515934"/>
              </a:tblGrid>
              <a:tr h="317488">
                <a:tc>
                  <a:txBody>
                    <a:bodyPr/>
                    <a:lstStyle/>
                    <a:p>
                      <a:pPr algn="ctr"/>
                      <a:r>
                        <a:rPr lang="en-US" altLang="zh-CN" smtClean="0">
                          <a:solidFill>
                            <a:srgbClr val="0000FF"/>
                          </a:solidFill>
                          <a:latin typeface="Consolas" pitchFamily="49" charset="0"/>
                          <a:cs typeface="Consolas" pitchFamily="49" charset="0"/>
                        </a:rPr>
                        <a:t>6</a:t>
                      </a:r>
                      <a:endParaRPr lang="zh-CN" altLang="en-US">
                        <a:solidFill>
                          <a:srgbClr val="0000FF"/>
                        </a:solidFill>
                        <a:latin typeface="Consolas" pitchFamily="49" charset="0"/>
                        <a:cs typeface="Consolas" pitchFamily="49" charset="0"/>
                      </a:endParaRPr>
                    </a:p>
                  </a:txBody>
                  <a:tcPr/>
                </a:tc>
                <a:tc>
                  <a:txBody>
                    <a:bodyPr/>
                    <a:lstStyle/>
                    <a:p>
                      <a:pPr algn="ctr"/>
                      <a:r>
                        <a:rPr lang="en-US" altLang="zh-CN" smtClean="0">
                          <a:solidFill>
                            <a:srgbClr val="0000FF"/>
                          </a:solidFill>
                          <a:latin typeface="Consolas" pitchFamily="49" charset="0"/>
                          <a:cs typeface="Consolas" pitchFamily="49" charset="0"/>
                        </a:rPr>
                        <a:t>5</a:t>
                      </a:r>
                      <a:endParaRPr lang="zh-CN" altLang="en-US">
                        <a:solidFill>
                          <a:srgbClr val="0000FF"/>
                        </a:solidFill>
                        <a:latin typeface="Consolas" pitchFamily="49" charset="0"/>
                        <a:cs typeface="Consolas" pitchFamily="49" charset="0"/>
                      </a:endParaRPr>
                    </a:p>
                  </a:txBody>
                  <a:tcPr/>
                </a:tc>
                <a:tc>
                  <a:txBody>
                    <a:bodyPr/>
                    <a:lstStyle/>
                    <a:p>
                      <a:pPr algn="ctr"/>
                      <a:r>
                        <a:rPr lang="en-US" altLang="zh-CN" smtClean="0">
                          <a:solidFill>
                            <a:srgbClr val="FF00FF"/>
                          </a:solidFill>
                          <a:latin typeface="Consolas" pitchFamily="49" charset="0"/>
                          <a:cs typeface="Consolas" pitchFamily="49" charset="0"/>
                        </a:rPr>
                        <a:t>4</a:t>
                      </a:r>
                      <a:endParaRPr lang="zh-CN" altLang="en-US">
                        <a:solidFill>
                          <a:srgbClr val="FF00FF"/>
                        </a:solidFill>
                        <a:latin typeface="Consolas" pitchFamily="49" charset="0"/>
                        <a:cs typeface="Consolas" pitchFamily="49" charset="0"/>
                      </a:endParaRPr>
                    </a:p>
                  </a:txBody>
                  <a:tcPr/>
                </a:tc>
              </a:tr>
            </a:tbl>
          </a:graphicData>
        </a:graphic>
      </p:graphicFrame>
      <p:graphicFrame>
        <p:nvGraphicFramePr>
          <p:cNvPr id="64" name="表格 63"/>
          <p:cNvGraphicFramePr>
            <a:graphicFrameLocks noGrp="1"/>
          </p:cNvGraphicFramePr>
          <p:nvPr/>
        </p:nvGraphicFramePr>
        <p:xfrm>
          <a:off x="5024462" y="1214422"/>
          <a:ext cx="1547802" cy="396240"/>
        </p:xfrm>
        <a:graphic>
          <a:graphicData uri="http://schemas.openxmlformats.org/drawingml/2006/table">
            <a:tbl>
              <a:tblPr firstRow="1" bandRow="1">
                <a:tableStyleId>{22838BEF-8BB2-4498-84A7-C5851F593DF1}</a:tableStyleId>
              </a:tblPr>
              <a:tblGrid>
                <a:gridCol w="515934"/>
                <a:gridCol w="515934"/>
                <a:gridCol w="515934"/>
              </a:tblGrid>
              <a:tr h="317488">
                <a:tc>
                  <a:txBody>
                    <a:bodyPr/>
                    <a:lstStyle/>
                    <a:p>
                      <a:pPr algn="ctr"/>
                      <a:r>
                        <a:rPr lang="en-US" altLang="zh-CN" sz="2000" i="1" smtClean="0">
                          <a:solidFill>
                            <a:srgbClr val="FF0000"/>
                          </a:solidFill>
                          <a:latin typeface="Consolas" pitchFamily="49" charset="0"/>
                          <a:cs typeface="Consolas" pitchFamily="49" charset="0"/>
                        </a:rPr>
                        <a:t>i</a:t>
                      </a:r>
                      <a:endParaRPr lang="zh-CN" altLang="en-US" sz="2000" i="1">
                        <a:solidFill>
                          <a:srgbClr val="FF0000"/>
                        </a:solidFill>
                        <a:latin typeface="Consolas" pitchFamily="49" charset="0"/>
                        <a:cs typeface="Consolas" pitchFamily="49" charset="0"/>
                      </a:endParaRPr>
                    </a:p>
                  </a:txBody>
                  <a:tcPr>
                    <a:solidFill>
                      <a:schemeClr val="tx2">
                        <a:lumMod val="60000"/>
                        <a:lumOff val="40000"/>
                      </a:schemeClr>
                    </a:solidFill>
                  </a:tcPr>
                </a:tc>
                <a:tc>
                  <a:txBody>
                    <a:bodyPr/>
                    <a:lstStyle/>
                    <a:p>
                      <a:pPr algn="ctr"/>
                      <a:r>
                        <a:rPr lang="en-US" altLang="zh-CN" sz="2000" i="1" smtClean="0">
                          <a:solidFill>
                            <a:srgbClr val="FF0000"/>
                          </a:solidFill>
                          <a:latin typeface="Consolas" pitchFamily="49" charset="0"/>
                          <a:cs typeface="Consolas" pitchFamily="49" charset="0"/>
                        </a:rPr>
                        <a:t>j</a:t>
                      </a:r>
                      <a:endParaRPr lang="zh-CN" altLang="en-US" sz="2000" i="1">
                        <a:solidFill>
                          <a:srgbClr val="FF0000"/>
                        </a:solidFill>
                        <a:latin typeface="Consolas" pitchFamily="49" charset="0"/>
                        <a:cs typeface="Consolas" pitchFamily="49" charset="0"/>
                      </a:endParaRPr>
                    </a:p>
                  </a:txBody>
                  <a:tcPr>
                    <a:solidFill>
                      <a:schemeClr val="tx2">
                        <a:lumMod val="60000"/>
                        <a:lumOff val="40000"/>
                      </a:schemeClr>
                    </a:solidFill>
                  </a:tcPr>
                </a:tc>
                <a:tc>
                  <a:txBody>
                    <a:bodyPr/>
                    <a:lstStyle/>
                    <a:p>
                      <a:pPr algn="ctr"/>
                      <a:r>
                        <a:rPr lang="en-US" altLang="zh-CN" sz="2000" i="1" smtClean="0">
                          <a:solidFill>
                            <a:srgbClr val="FF0000"/>
                          </a:solidFill>
                          <a:latin typeface="Consolas" pitchFamily="49" charset="0"/>
                          <a:cs typeface="Consolas" pitchFamily="49" charset="0"/>
                        </a:rPr>
                        <a:t>b</a:t>
                      </a:r>
                      <a:r>
                        <a:rPr lang="en-US" altLang="zh-CN" sz="2000" i="1" baseline="-25000" smtClean="0">
                          <a:solidFill>
                            <a:srgbClr val="FF0000"/>
                          </a:solidFill>
                          <a:latin typeface="Consolas" pitchFamily="49" charset="0"/>
                          <a:cs typeface="Consolas" pitchFamily="49" charset="0"/>
                        </a:rPr>
                        <a:t>ij</a:t>
                      </a:r>
                      <a:endParaRPr lang="zh-CN" altLang="en-US" sz="2000" i="1" baseline="-25000">
                        <a:solidFill>
                          <a:srgbClr val="FF0000"/>
                        </a:solidFill>
                        <a:latin typeface="Consolas" pitchFamily="49" charset="0"/>
                        <a:cs typeface="Consolas" pitchFamily="49" charset="0"/>
                      </a:endParaRPr>
                    </a:p>
                  </a:txBody>
                  <a:tcPr>
                    <a:solidFill>
                      <a:schemeClr val="tx2">
                        <a:lumMod val="60000"/>
                        <a:lumOff val="40000"/>
                      </a:schemeClr>
                    </a:solidFill>
                  </a:tcPr>
                </a:tc>
              </a:tr>
            </a:tbl>
          </a:graphicData>
        </a:graphic>
      </p:graphicFrame>
      <p:grpSp>
        <p:nvGrpSpPr>
          <p:cNvPr id="2" name="组合 67"/>
          <p:cNvGrpSpPr/>
          <p:nvPr/>
        </p:nvGrpSpPr>
        <p:grpSpPr>
          <a:xfrm>
            <a:off x="4929190" y="4643448"/>
            <a:ext cx="1643074" cy="869396"/>
            <a:chOff x="4929190" y="4643448"/>
            <a:chExt cx="1643074" cy="869396"/>
          </a:xfrm>
        </p:grpSpPr>
        <p:sp>
          <p:nvSpPr>
            <p:cNvPr id="65" name="TextBox 64"/>
            <p:cNvSpPr txBox="1"/>
            <p:nvPr/>
          </p:nvSpPr>
          <p:spPr>
            <a:xfrm>
              <a:off x="4929190" y="5143512"/>
              <a:ext cx="1643074" cy="369332"/>
            </a:xfrm>
            <a:prstGeom prst="rect">
              <a:avLst/>
            </a:prstGeom>
            <a:noFill/>
          </p:spPr>
          <p:txBody>
            <a:bodyPr wrap="square" rtlCol="0">
              <a:spAutoFit/>
            </a:bodyPr>
            <a:lstStyle/>
            <a:p>
              <a:r>
                <a:rPr kumimoji="1" lang="zh-CN" altLang="en-US" sz="1800" smtClean="0">
                  <a:latin typeface="仿宋" pitchFamily="49" charset="-122"/>
                  <a:ea typeface="仿宋" pitchFamily="49" charset="-122"/>
                  <a:cs typeface="Times New Roman" pitchFamily="18" charset="0"/>
                </a:rPr>
                <a:t>矩阵转置</a:t>
              </a:r>
              <a:endParaRPr lang="zh-CN" altLang="en-US" sz="1800">
                <a:latin typeface="仿宋" pitchFamily="49" charset="-122"/>
                <a:ea typeface="仿宋" pitchFamily="49" charset="-122"/>
              </a:endParaRPr>
            </a:p>
          </p:txBody>
        </p:sp>
        <p:cxnSp>
          <p:nvCxnSpPr>
            <p:cNvPr id="67" name="直接箭头连接符 66"/>
            <p:cNvCxnSpPr>
              <a:stCxn id="65" idx="0"/>
            </p:cNvCxnSpPr>
            <p:nvPr/>
          </p:nvCxnSpPr>
          <p:spPr>
            <a:xfrm rot="5400000" flipH="1" flipV="1">
              <a:off x="5536413" y="4893480"/>
              <a:ext cx="500064"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4" name="灯片编号占位符 23"/>
          <p:cNvSpPr>
            <a:spLocks noGrp="1"/>
          </p:cNvSpPr>
          <p:nvPr>
            <p:ph type="sldNum" sz="quarter" idx="12"/>
          </p:nvPr>
        </p:nvSpPr>
        <p:spPr/>
        <p:txBody>
          <a:bodyPr/>
          <a:lstStyle/>
          <a:p>
            <a:fld id="{0B959BAE-FEC3-4F92-8031-993DEB8AE092}" type="slidenum">
              <a:rPr lang="en-US" altLang="zh-CN" smtClean="0"/>
              <a:pPr/>
              <a:t>42</a:t>
            </a:fld>
            <a:r>
              <a:rPr lang="en-US" altLang="zh-CN" smtClean="0"/>
              <a:t>/82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30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6" presetClass="emph" presetSubtype="0" fill="hold" nodeType="clickEffect">
                                  <p:stCondLst>
                                    <p:cond delay="0"/>
                                  </p:stCondLst>
                                  <p:childTnLst>
                                    <p:animEffect transition="out" filter="fade">
                                      <p:cBhvr>
                                        <p:cTn id="10" dur="500" tmFilter="0, 0; .2, .5; .8, .5; 1, 0"/>
                                        <p:tgtEl>
                                          <p:spTgt spid="47"/>
                                        </p:tgtEl>
                                      </p:cBhvr>
                                    </p:animEffect>
                                    <p:animScale>
                                      <p:cBhvr>
                                        <p:cTn id="11" dur="250" autoRev="1" fill="hold"/>
                                        <p:tgtEl>
                                          <p:spTgt spid="47"/>
                                        </p:tgtEl>
                                      </p:cBhvr>
                                      <p:by x="105000" y="105000"/>
                                    </p:animScale>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6" presetClass="emph" presetSubtype="0" fill="hold" nodeType="clickEffect">
                                  <p:stCondLst>
                                    <p:cond delay="0"/>
                                  </p:stCondLst>
                                  <p:childTnLst>
                                    <p:animEffect transition="out" filter="fade">
                                      <p:cBhvr>
                                        <p:cTn id="19" dur="500" tmFilter="0, 0; .2, .5; .8, .5; 1, 0"/>
                                        <p:tgtEl>
                                          <p:spTgt spid="50"/>
                                        </p:tgtEl>
                                      </p:cBhvr>
                                    </p:animEffect>
                                    <p:animScale>
                                      <p:cBhvr>
                                        <p:cTn id="20" dur="250" autoRev="1" fill="hold"/>
                                        <p:tgtEl>
                                          <p:spTgt spid="50"/>
                                        </p:tgtEl>
                                      </p:cBhvr>
                                      <p:by x="105000" y="105000"/>
                                    </p:animScale>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6" presetClass="emph" presetSubtype="0" fill="hold" nodeType="clickEffect">
                                  <p:stCondLst>
                                    <p:cond delay="0"/>
                                  </p:stCondLst>
                                  <p:childTnLst>
                                    <p:animEffect transition="out" filter="fade">
                                      <p:cBhvr>
                                        <p:cTn id="28" dur="500" tmFilter="0, 0; .2, .5; .8, .5; 1, 0"/>
                                        <p:tgtEl>
                                          <p:spTgt spid="51"/>
                                        </p:tgtEl>
                                      </p:cBhvr>
                                    </p:animEffect>
                                    <p:animScale>
                                      <p:cBhvr>
                                        <p:cTn id="29" dur="250" autoRev="1" fill="hold"/>
                                        <p:tgtEl>
                                          <p:spTgt spid="51"/>
                                        </p:tgtEl>
                                      </p:cBhvr>
                                      <p:by x="105000" y="105000"/>
                                    </p:animScale>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57"/>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6" presetClass="emph" presetSubtype="0" fill="hold" nodeType="clickEffect">
                                  <p:stCondLst>
                                    <p:cond delay="0"/>
                                  </p:stCondLst>
                                  <p:childTnLst>
                                    <p:animEffect transition="out" filter="fade">
                                      <p:cBhvr>
                                        <p:cTn id="37" dur="500" tmFilter="0, 0; .2, .5; .8, .5; 1, 0"/>
                                        <p:tgtEl>
                                          <p:spTgt spid="54"/>
                                        </p:tgtEl>
                                      </p:cBhvr>
                                    </p:animEffect>
                                    <p:animScale>
                                      <p:cBhvr>
                                        <p:cTn id="38" dur="250" autoRev="1" fill="hold"/>
                                        <p:tgtEl>
                                          <p:spTgt spid="54"/>
                                        </p:tgtEl>
                                      </p:cBhvr>
                                      <p:by x="105000" y="105000"/>
                                    </p:animScale>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6" presetClass="emph" presetSubtype="0" fill="hold" nodeType="clickEffect">
                                  <p:stCondLst>
                                    <p:cond delay="0"/>
                                  </p:stCondLst>
                                  <p:childTnLst>
                                    <p:animEffect transition="out" filter="fade">
                                      <p:cBhvr>
                                        <p:cTn id="46" dur="500" tmFilter="0, 0; .2, .5; .8, .5; 1, 0"/>
                                        <p:tgtEl>
                                          <p:spTgt spid="53"/>
                                        </p:tgtEl>
                                      </p:cBhvr>
                                    </p:animEffect>
                                    <p:animScale>
                                      <p:cBhvr>
                                        <p:cTn id="47" dur="250" autoRev="1" fill="hold"/>
                                        <p:tgtEl>
                                          <p:spTgt spid="53"/>
                                        </p:tgtEl>
                                      </p:cBhvr>
                                      <p:by x="105000" y="105000"/>
                                    </p:animScale>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61"/>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6" presetClass="emph" presetSubtype="0" fill="hold" nodeType="clickEffect">
                                  <p:stCondLst>
                                    <p:cond delay="0"/>
                                  </p:stCondLst>
                                  <p:childTnLst>
                                    <p:animEffect transition="out" filter="fade">
                                      <p:cBhvr>
                                        <p:cTn id="55" dur="500" tmFilter="0, 0; .2, .5; .8, .5; 1, 0"/>
                                        <p:tgtEl>
                                          <p:spTgt spid="52"/>
                                        </p:tgtEl>
                                      </p:cBhvr>
                                    </p:animEffect>
                                    <p:animScale>
                                      <p:cBhvr>
                                        <p:cTn id="56" dur="250" autoRev="1" fill="hold"/>
                                        <p:tgtEl>
                                          <p:spTgt spid="52"/>
                                        </p:tgtEl>
                                      </p:cBhvr>
                                      <p:by x="105000" y="105000"/>
                                    </p:animScale>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6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6" presetClass="emph" presetSubtype="0" fill="hold" nodeType="clickEffect">
                                  <p:stCondLst>
                                    <p:cond delay="0"/>
                                  </p:stCondLst>
                                  <p:childTnLst>
                                    <p:animEffect transition="out" filter="fade">
                                      <p:cBhvr>
                                        <p:cTn id="64" dur="500" tmFilter="0, 0; .2, .5; .8, .5; 1, 0"/>
                                        <p:tgtEl>
                                          <p:spTgt spid="55"/>
                                        </p:tgtEl>
                                      </p:cBhvr>
                                    </p:animEffect>
                                    <p:animScale>
                                      <p:cBhvr>
                                        <p:cTn id="65" dur="250" autoRev="1" fill="hold"/>
                                        <p:tgtEl>
                                          <p:spTgt spid="55"/>
                                        </p:tgtEl>
                                      </p:cBhvr>
                                      <p:by x="105000" y="105000"/>
                                    </p:animScale>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63"/>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9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Text Box 4"/>
          <p:cNvSpPr txBox="1">
            <a:spLocks noChangeArrowheads="1"/>
          </p:cNvSpPr>
          <p:nvPr/>
        </p:nvSpPr>
        <p:spPr bwMode="auto">
          <a:xfrm>
            <a:off x="252413" y="620713"/>
            <a:ext cx="8567737" cy="4766837"/>
          </a:xfrm>
          <a:prstGeom prst="rect">
            <a:avLst/>
          </a:prstGeom>
          <a:solidFill>
            <a:schemeClr val="bg1">
              <a:lumMod val="95000"/>
            </a:schemeClr>
          </a:solidFill>
          <a:ln>
            <a:headEnd/>
            <a:tailEnd/>
          </a:ln>
        </p:spPr>
        <p:style>
          <a:lnRef idx="1">
            <a:schemeClr val="accent3"/>
          </a:lnRef>
          <a:fillRef idx="2">
            <a:schemeClr val="accent3"/>
          </a:fillRef>
          <a:effectRef idx="1">
            <a:schemeClr val="accent3"/>
          </a:effectRef>
          <a:fontRef idx="minor">
            <a:schemeClr val="dk1"/>
          </a:fontRef>
        </p:style>
        <p:txBody>
          <a:bodyPr tIns="180000" bIns="180000">
            <a:spAutoFit/>
          </a:bodyPr>
          <a:lstStyle/>
          <a:p>
            <a:pPr algn="l">
              <a:lnSpc>
                <a:spcPts val="2300"/>
              </a:lnSpc>
            </a:pPr>
            <a:r>
              <a:rPr kumimoji="1" lang="en-US" altLang="zh-CN" sz="1600" dirty="0">
                <a:solidFill>
                  <a:srgbClr val="0000FF"/>
                </a:solidFill>
                <a:latin typeface="Consolas" pitchFamily="49" charset="0"/>
                <a:ea typeface="仿宋" pitchFamily="49" charset="-122"/>
                <a:cs typeface="Consolas" pitchFamily="49" charset="0"/>
              </a:rPr>
              <a:t>void </a:t>
            </a:r>
            <a:r>
              <a:rPr kumimoji="1" lang="en-US" altLang="zh-CN" sz="1600" dirty="0" err="1">
                <a:solidFill>
                  <a:srgbClr val="FF0000"/>
                </a:solidFill>
                <a:latin typeface="Consolas" pitchFamily="49" charset="0"/>
                <a:ea typeface="仿宋" pitchFamily="49" charset="-122"/>
                <a:cs typeface="Consolas" pitchFamily="49" charset="0"/>
              </a:rPr>
              <a:t>TranTat</a:t>
            </a:r>
            <a:r>
              <a:rPr kumimoji="1" lang="en-US" altLang="zh-CN" sz="1600" dirty="0">
                <a:solidFill>
                  <a:srgbClr val="0000FF"/>
                </a:solidFill>
                <a:latin typeface="Consolas" pitchFamily="49" charset="0"/>
                <a:ea typeface="仿宋" pitchFamily="49" charset="-122"/>
                <a:cs typeface="Consolas" pitchFamily="49" charset="0"/>
              </a:rPr>
              <a:t>(</a:t>
            </a:r>
            <a:r>
              <a:rPr kumimoji="1" lang="en-US" altLang="zh-CN" sz="1600" dirty="0" err="1">
                <a:solidFill>
                  <a:srgbClr val="0000FF"/>
                </a:solidFill>
                <a:latin typeface="Consolas" pitchFamily="49" charset="0"/>
                <a:ea typeface="仿宋" pitchFamily="49" charset="-122"/>
                <a:cs typeface="Consolas" pitchFamily="49" charset="0"/>
              </a:rPr>
              <a:t>TSMatrix</a:t>
            </a:r>
            <a:r>
              <a:rPr kumimoji="1" lang="en-US" altLang="zh-CN" sz="1600" dirty="0">
                <a:solidFill>
                  <a:srgbClr val="0000FF"/>
                </a:solidFill>
                <a:latin typeface="Consolas" pitchFamily="49" charset="0"/>
                <a:ea typeface="仿宋" pitchFamily="49" charset="-122"/>
                <a:cs typeface="Consolas" pitchFamily="49" charset="0"/>
              </a:rPr>
              <a:t> </a:t>
            </a:r>
            <a:r>
              <a:rPr kumimoji="1" lang="en-US" altLang="zh-CN" sz="1600" dirty="0" err="1">
                <a:solidFill>
                  <a:srgbClr val="0000FF"/>
                </a:solidFill>
                <a:latin typeface="Consolas" pitchFamily="49" charset="0"/>
                <a:ea typeface="仿宋" pitchFamily="49" charset="-122"/>
                <a:cs typeface="Consolas" pitchFamily="49" charset="0"/>
              </a:rPr>
              <a:t>t,TSMatrix</a:t>
            </a:r>
            <a:r>
              <a:rPr kumimoji="1" lang="en-US" altLang="zh-CN" sz="1600" dirty="0">
                <a:solidFill>
                  <a:srgbClr val="0000FF"/>
                </a:solidFill>
                <a:latin typeface="Consolas" pitchFamily="49" charset="0"/>
                <a:ea typeface="仿宋" pitchFamily="49" charset="-122"/>
                <a:cs typeface="Consolas" pitchFamily="49" charset="0"/>
              </a:rPr>
              <a:t> &amp;</a:t>
            </a:r>
            <a:r>
              <a:rPr kumimoji="1" lang="en-US" altLang="zh-CN" sz="1600" dirty="0" err="1">
                <a:solidFill>
                  <a:srgbClr val="0000FF"/>
                </a:solidFill>
                <a:latin typeface="Consolas" pitchFamily="49" charset="0"/>
                <a:ea typeface="仿宋" pitchFamily="49" charset="-122"/>
                <a:cs typeface="Consolas" pitchFamily="49" charset="0"/>
              </a:rPr>
              <a:t>tb</a:t>
            </a:r>
            <a:r>
              <a:rPr kumimoji="1" lang="en-US" altLang="zh-CN" sz="1600" dirty="0">
                <a:solidFill>
                  <a:srgbClr val="0000FF"/>
                </a:solidFill>
                <a:latin typeface="Consolas" pitchFamily="49" charset="0"/>
                <a:ea typeface="仿宋" pitchFamily="49" charset="-122"/>
                <a:cs typeface="Consolas" pitchFamily="49" charset="0"/>
              </a:rPr>
              <a:t>)</a:t>
            </a:r>
          </a:p>
          <a:p>
            <a:pPr algn="l">
              <a:lnSpc>
                <a:spcPts val="2300"/>
              </a:lnSpc>
            </a:pPr>
            <a:r>
              <a:rPr kumimoji="1" lang="en-US" altLang="zh-CN" sz="1600" smtClean="0">
                <a:solidFill>
                  <a:srgbClr val="0000FF"/>
                </a:solidFill>
                <a:latin typeface="Consolas" pitchFamily="49" charset="0"/>
                <a:ea typeface="仿宋" pitchFamily="49" charset="-122"/>
                <a:cs typeface="Consolas" pitchFamily="49" charset="0"/>
              </a:rPr>
              <a:t>{  int </a:t>
            </a:r>
            <a:r>
              <a:rPr kumimoji="1" lang="en-US" altLang="zh-CN" sz="1600" dirty="0" err="1">
                <a:solidFill>
                  <a:srgbClr val="0000FF"/>
                </a:solidFill>
                <a:latin typeface="Consolas" pitchFamily="49" charset="0"/>
                <a:ea typeface="仿宋" pitchFamily="49" charset="-122"/>
                <a:cs typeface="Consolas" pitchFamily="49" charset="0"/>
              </a:rPr>
              <a:t>p,q</a:t>
            </a:r>
            <a:r>
              <a:rPr kumimoji="1" lang="en-US" altLang="zh-CN" sz="1600" dirty="0">
                <a:solidFill>
                  <a:srgbClr val="0000FF"/>
                </a:solidFill>
                <a:latin typeface="Consolas" pitchFamily="49" charset="0"/>
                <a:ea typeface="仿宋" pitchFamily="49" charset="-122"/>
                <a:cs typeface="Consolas" pitchFamily="49" charset="0"/>
              </a:rPr>
              <a:t>=</a:t>
            </a:r>
            <a:r>
              <a:rPr kumimoji="1" lang="en-US" altLang="zh-CN" sz="1600" dirty="0" err="1">
                <a:solidFill>
                  <a:srgbClr val="0000FF"/>
                </a:solidFill>
                <a:latin typeface="Consolas" pitchFamily="49" charset="0"/>
                <a:ea typeface="仿宋" pitchFamily="49" charset="-122"/>
                <a:cs typeface="Consolas" pitchFamily="49" charset="0"/>
              </a:rPr>
              <a:t>0,v</a:t>
            </a:r>
            <a:r>
              <a:rPr kumimoji="1" lang="en-US" altLang="zh-CN" sz="1600" dirty="0">
                <a:solidFill>
                  <a:srgbClr val="0000FF"/>
                </a:solidFill>
                <a:latin typeface="Consolas" pitchFamily="49" charset="0"/>
                <a:ea typeface="仿宋" pitchFamily="49" charset="-122"/>
                <a:cs typeface="Consolas" pitchFamily="49" charset="0"/>
              </a:rPr>
              <a:t>;		</a:t>
            </a:r>
            <a:r>
              <a:rPr kumimoji="1" lang="en-US" altLang="zh-CN" sz="1600">
                <a:solidFill>
                  <a:srgbClr val="0000FF"/>
                </a:solidFill>
                <a:latin typeface="Consolas" pitchFamily="49" charset="0"/>
                <a:ea typeface="仿宋" pitchFamily="49" charset="-122"/>
                <a:cs typeface="Consolas" pitchFamily="49" charset="0"/>
              </a:rPr>
              <a:t>	</a:t>
            </a:r>
            <a:r>
              <a:rPr kumimoji="1" lang="en-US" altLang="zh-CN" sz="1600" smtClean="0">
                <a:solidFill>
                  <a:srgbClr val="00B0F0"/>
                </a:solidFill>
                <a:latin typeface="Consolas" pitchFamily="49" charset="0"/>
                <a:ea typeface="仿宋" pitchFamily="49" charset="-122"/>
                <a:cs typeface="Consolas" pitchFamily="49" charset="0"/>
              </a:rPr>
              <a:t>//</a:t>
            </a:r>
            <a:r>
              <a:rPr kumimoji="1" lang="en-US" altLang="zh-CN" sz="1600" dirty="0">
                <a:solidFill>
                  <a:srgbClr val="00B0F0"/>
                </a:solidFill>
                <a:latin typeface="Consolas" pitchFamily="49" charset="0"/>
                <a:ea typeface="仿宋" pitchFamily="49" charset="-122"/>
                <a:cs typeface="Consolas" pitchFamily="49" charset="0"/>
              </a:rPr>
              <a:t>q</a:t>
            </a:r>
            <a:r>
              <a:rPr kumimoji="1" lang="zh-CN" altLang="en-US" sz="1600" dirty="0">
                <a:solidFill>
                  <a:srgbClr val="00B0F0"/>
                </a:solidFill>
                <a:latin typeface="Consolas" pitchFamily="49" charset="0"/>
                <a:ea typeface="仿宋" pitchFamily="49" charset="-122"/>
                <a:cs typeface="Consolas" pitchFamily="49" charset="0"/>
              </a:rPr>
              <a:t>为</a:t>
            </a:r>
            <a:r>
              <a:rPr kumimoji="1" lang="en-US" altLang="zh-CN" sz="1600" dirty="0" err="1">
                <a:solidFill>
                  <a:srgbClr val="00B0F0"/>
                </a:solidFill>
                <a:latin typeface="Consolas" pitchFamily="49" charset="0"/>
                <a:ea typeface="仿宋" pitchFamily="49" charset="-122"/>
                <a:cs typeface="Consolas" pitchFamily="49" charset="0"/>
              </a:rPr>
              <a:t>tb.data</a:t>
            </a:r>
            <a:r>
              <a:rPr kumimoji="1" lang="zh-CN" altLang="en-US" sz="1600" dirty="0">
                <a:solidFill>
                  <a:srgbClr val="00B0F0"/>
                </a:solidFill>
                <a:latin typeface="Consolas" pitchFamily="49" charset="0"/>
                <a:ea typeface="仿宋" pitchFamily="49" charset="-122"/>
                <a:cs typeface="Consolas" pitchFamily="49" charset="0"/>
              </a:rPr>
              <a:t>的下标</a:t>
            </a:r>
          </a:p>
          <a:p>
            <a:pPr algn="l">
              <a:lnSpc>
                <a:spcPts val="2300"/>
              </a:lnSpc>
            </a:pPr>
            <a:r>
              <a:rPr kumimoji="1" lang="zh-CN" altLang="en-US" sz="160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tb.rows=t.cols</a:t>
            </a:r>
            <a:r>
              <a:rPr kumimoji="1" lang="en-US" altLang="zh-CN" sz="1600" dirty="0" smtClean="0">
                <a:solidFill>
                  <a:srgbClr val="0000FF"/>
                </a:solidFill>
                <a:latin typeface="Consolas" pitchFamily="49" charset="0"/>
                <a:ea typeface="仿宋" pitchFamily="49" charset="-122"/>
                <a:cs typeface="Consolas" pitchFamily="49" charset="0"/>
              </a:rPr>
              <a:t>;  </a:t>
            </a:r>
            <a:r>
              <a:rPr kumimoji="1" lang="en-US" altLang="zh-CN" sz="1600" dirty="0" err="1" smtClean="0">
                <a:solidFill>
                  <a:srgbClr val="0000FF"/>
                </a:solidFill>
                <a:latin typeface="Consolas" pitchFamily="49" charset="0"/>
                <a:ea typeface="仿宋" pitchFamily="49" charset="-122"/>
                <a:cs typeface="Consolas" pitchFamily="49" charset="0"/>
              </a:rPr>
              <a:t>tb.cols</a:t>
            </a:r>
            <a:r>
              <a:rPr kumimoji="1" lang="en-US" altLang="zh-CN" sz="1600" dirty="0" smtClean="0">
                <a:solidFill>
                  <a:srgbClr val="0000FF"/>
                </a:solidFill>
                <a:latin typeface="Consolas" pitchFamily="49" charset="0"/>
                <a:ea typeface="仿宋" pitchFamily="49" charset="-122"/>
                <a:cs typeface="Consolas" pitchFamily="49" charset="0"/>
              </a:rPr>
              <a:t>=</a:t>
            </a:r>
            <a:r>
              <a:rPr kumimoji="1" lang="en-US" altLang="zh-CN" sz="1600" dirty="0" err="1" smtClean="0">
                <a:solidFill>
                  <a:srgbClr val="0000FF"/>
                </a:solidFill>
                <a:latin typeface="Consolas" pitchFamily="49" charset="0"/>
                <a:ea typeface="仿宋" pitchFamily="49" charset="-122"/>
                <a:cs typeface="Consolas" pitchFamily="49" charset="0"/>
              </a:rPr>
              <a:t>t.rows</a:t>
            </a:r>
            <a:r>
              <a:rPr kumimoji="1" lang="en-US" altLang="zh-CN" sz="1600" dirty="0" smtClean="0">
                <a:solidFill>
                  <a:srgbClr val="0000FF"/>
                </a:solidFill>
                <a:latin typeface="Consolas" pitchFamily="49" charset="0"/>
                <a:ea typeface="仿宋" pitchFamily="49" charset="-122"/>
                <a:cs typeface="Consolas" pitchFamily="49" charset="0"/>
              </a:rPr>
              <a:t>;  </a:t>
            </a:r>
            <a:r>
              <a:rPr kumimoji="1" lang="en-US" altLang="zh-CN" sz="1600" dirty="0" err="1" smtClean="0">
                <a:solidFill>
                  <a:srgbClr val="0000FF"/>
                </a:solidFill>
                <a:latin typeface="Consolas" pitchFamily="49" charset="0"/>
                <a:ea typeface="仿宋" pitchFamily="49" charset="-122"/>
                <a:cs typeface="Consolas" pitchFamily="49" charset="0"/>
              </a:rPr>
              <a:t>tb.nums</a:t>
            </a:r>
            <a:r>
              <a:rPr kumimoji="1" lang="en-US" altLang="zh-CN" sz="1600" dirty="0" smtClean="0">
                <a:solidFill>
                  <a:srgbClr val="0000FF"/>
                </a:solidFill>
                <a:latin typeface="Consolas" pitchFamily="49" charset="0"/>
                <a:ea typeface="仿宋" pitchFamily="49" charset="-122"/>
                <a:cs typeface="Consolas" pitchFamily="49" charset="0"/>
              </a:rPr>
              <a:t>=</a:t>
            </a:r>
            <a:r>
              <a:rPr kumimoji="1" lang="en-US" altLang="zh-CN" sz="1600" dirty="0" err="1" smtClean="0">
                <a:solidFill>
                  <a:srgbClr val="0000FF"/>
                </a:solidFill>
                <a:latin typeface="Consolas" pitchFamily="49" charset="0"/>
                <a:ea typeface="仿宋" pitchFamily="49" charset="-122"/>
                <a:cs typeface="Consolas" pitchFamily="49" charset="0"/>
              </a:rPr>
              <a:t>t.nums</a:t>
            </a:r>
            <a:r>
              <a:rPr kumimoji="1" lang="en-US" altLang="zh-CN" sz="1600" dirty="0">
                <a:solidFill>
                  <a:srgbClr val="0000FF"/>
                </a:solidFill>
                <a:latin typeface="Consolas" pitchFamily="49" charset="0"/>
                <a:ea typeface="仿宋" pitchFamily="49" charset="-122"/>
                <a:cs typeface="Consolas" pitchFamily="49" charset="0"/>
              </a:rPr>
              <a:t>;</a:t>
            </a:r>
          </a:p>
          <a:p>
            <a:pPr algn="l">
              <a:lnSpc>
                <a:spcPts val="2300"/>
              </a:lnSpc>
            </a:pPr>
            <a:r>
              <a:rPr kumimoji="1" lang="en-US" altLang="zh-CN" sz="160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if </a:t>
            </a:r>
            <a:r>
              <a:rPr kumimoji="1" lang="en-US" altLang="zh-CN" sz="1600" dirty="0">
                <a:solidFill>
                  <a:srgbClr val="0000FF"/>
                </a:solidFill>
                <a:latin typeface="Consolas" pitchFamily="49" charset="0"/>
                <a:ea typeface="仿宋" pitchFamily="49" charset="-122"/>
                <a:cs typeface="Consolas" pitchFamily="49" charset="0"/>
              </a:rPr>
              <a:t>(</a:t>
            </a:r>
            <a:r>
              <a:rPr kumimoji="1" lang="en-US" altLang="zh-CN" sz="1600" dirty="0" err="1">
                <a:solidFill>
                  <a:srgbClr val="0000FF"/>
                </a:solidFill>
                <a:latin typeface="Consolas" pitchFamily="49" charset="0"/>
                <a:ea typeface="仿宋" pitchFamily="49" charset="-122"/>
                <a:cs typeface="Consolas" pitchFamily="49" charset="0"/>
              </a:rPr>
              <a:t>t.nums</a:t>
            </a:r>
            <a:r>
              <a:rPr kumimoji="1" lang="en-US" altLang="zh-CN" sz="1600" dirty="0">
                <a:solidFill>
                  <a:srgbClr val="0000FF"/>
                </a:solidFill>
                <a:latin typeface="Consolas" pitchFamily="49" charset="0"/>
                <a:ea typeface="仿宋" pitchFamily="49" charset="-122"/>
                <a:cs typeface="Consolas" pitchFamily="49" charset="0"/>
              </a:rPr>
              <a:t>!=0)			</a:t>
            </a:r>
            <a:r>
              <a:rPr kumimoji="1" lang="en-US" altLang="zh-CN" sz="1600" dirty="0">
                <a:solidFill>
                  <a:srgbClr val="00B0F0"/>
                </a:solidFill>
                <a:latin typeface="Consolas" pitchFamily="49" charset="0"/>
                <a:ea typeface="仿宋" pitchFamily="49" charset="-122"/>
                <a:cs typeface="Consolas" pitchFamily="49" charset="0"/>
              </a:rPr>
              <a:t>//</a:t>
            </a:r>
            <a:r>
              <a:rPr kumimoji="1" lang="zh-CN" altLang="en-US" sz="1600" dirty="0">
                <a:solidFill>
                  <a:srgbClr val="00B0F0"/>
                </a:solidFill>
                <a:latin typeface="Consolas" pitchFamily="49" charset="0"/>
                <a:ea typeface="仿宋" pitchFamily="49" charset="-122"/>
                <a:cs typeface="Consolas" pitchFamily="49" charset="0"/>
              </a:rPr>
              <a:t>当存在非零元素时执行转置</a:t>
            </a:r>
          </a:p>
          <a:p>
            <a:pPr algn="l">
              <a:lnSpc>
                <a:spcPts val="2300"/>
              </a:lnSpc>
            </a:pPr>
            <a:r>
              <a:rPr kumimoji="1" lang="zh-CN" altLang="en-US" sz="160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  </a:t>
            </a:r>
            <a:endParaRPr kumimoji="1" lang="en-US" altLang="zh-CN" sz="1600" dirty="0" smtClean="0">
              <a:solidFill>
                <a:srgbClr val="0000FF"/>
              </a:solidFill>
              <a:latin typeface="Consolas" pitchFamily="49" charset="0"/>
              <a:ea typeface="仿宋" pitchFamily="49" charset="-122"/>
              <a:cs typeface="Consolas" pitchFamily="49" charset="0"/>
            </a:endParaRPr>
          </a:p>
          <a:p>
            <a:pPr algn="l">
              <a:lnSpc>
                <a:spcPts val="2300"/>
              </a:lnSpc>
            </a:pPr>
            <a:r>
              <a:rPr kumimoji="1" lang="en-US" altLang="zh-CN" sz="1600" smtClean="0">
                <a:solidFill>
                  <a:srgbClr val="0000FF"/>
                </a:solidFill>
                <a:latin typeface="Consolas" pitchFamily="49" charset="0"/>
                <a:ea typeface="仿宋" pitchFamily="49" charset="-122"/>
                <a:cs typeface="Consolas" pitchFamily="49" charset="0"/>
              </a:rPr>
              <a:t>      </a:t>
            </a:r>
            <a:r>
              <a:rPr kumimoji="1" lang="en-US" altLang="zh-CN" sz="1600" dirty="0" smtClean="0">
                <a:solidFill>
                  <a:srgbClr val="0000FF"/>
                </a:solidFill>
                <a:latin typeface="Consolas" pitchFamily="49" charset="0"/>
                <a:ea typeface="仿宋" pitchFamily="49" charset="-122"/>
                <a:cs typeface="Consolas" pitchFamily="49" charset="0"/>
              </a:rPr>
              <a:t>for </a:t>
            </a:r>
            <a:r>
              <a:rPr kumimoji="1" lang="en-US" altLang="zh-CN" sz="1600" dirty="0">
                <a:solidFill>
                  <a:srgbClr val="0000FF"/>
                </a:solidFill>
                <a:latin typeface="Consolas" pitchFamily="49" charset="0"/>
                <a:ea typeface="仿宋" pitchFamily="49" charset="-122"/>
                <a:cs typeface="Consolas" pitchFamily="49" charset="0"/>
              </a:rPr>
              <a:t>(</a:t>
            </a:r>
            <a:r>
              <a:rPr kumimoji="1" lang="en-US" altLang="zh-CN" sz="1600" dirty="0">
                <a:solidFill>
                  <a:srgbClr val="FF00FF"/>
                </a:solidFill>
                <a:latin typeface="Consolas" pitchFamily="49" charset="0"/>
                <a:ea typeface="仿宋" pitchFamily="49" charset="-122"/>
                <a:cs typeface="Consolas" pitchFamily="49" charset="0"/>
              </a:rPr>
              <a:t>v=</a:t>
            </a:r>
            <a:r>
              <a:rPr kumimoji="1" lang="en-US" altLang="zh-CN" sz="1600" dirty="0" err="1">
                <a:solidFill>
                  <a:srgbClr val="FF00FF"/>
                </a:solidFill>
                <a:latin typeface="Consolas" pitchFamily="49" charset="0"/>
                <a:ea typeface="仿宋" pitchFamily="49" charset="-122"/>
                <a:cs typeface="Consolas" pitchFamily="49" charset="0"/>
              </a:rPr>
              <a:t>0;v</a:t>
            </a:r>
            <a:r>
              <a:rPr kumimoji="1" lang="en-US" altLang="zh-CN" sz="1600" dirty="0">
                <a:solidFill>
                  <a:srgbClr val="FF00FF"/>
                </a:solidFill>
                <a:latin typeface="Consolas" pitchFamily="49" charset="0"/>
                <a:ea typeface="仿宋" pitchFamily="49" charset="-122"/>
                <a:cs typeface="Consolas" pitchFamily="49" charset="0"/>
              </a:rPr>
              <a:t>&lt;</a:t>
            </a:r>
            <a:r>
              <a:rPr kumimoji="1" lang="en-US" altLang="zh-CN" sz="1600" dirty="0" err="1">
                <a:solidFill>
                  <a:srgbClr val="FF00FF"/>
                </a:solidFill>
                <a:latin typeface="Consolas" pitchFamily="49" charset="0"/>
                <a:ea typeface="仿宋" pitchFamily="49" charset="-122"/>
                <a:cs typeface="Consolas" pitchFamily="49" charset="0"/>
              </a:rPr>
              <a:t>t.cols;v</a:t>
            </a:r>
            <a:r>
              <a:rPr kumimoji="1" lang="en-US" altLang="zh-CN" sz="1600" dirty="0">
                <a:solidFill>
                  <a:srgbClr val="FF00FF"/>
                </a:solidFill>
                <a:latin typeface="Consolas" pitchFamily="49" charset="0"/>
                <a:ea typeface="仿宋" pitchFamily="49" charset="-122"/>
                <a:cs typeface="Consolas" pitchFamily="49" charset="0"/>
              </a:rPr>
              <a:t>++</a:t>
            </a:r>
            <a:r>
              <a:rPr kumimoji="1" lang="en-US" altLang="zh-CN" sz="1600" dirty="0">
                <a:solidFill>
                  <a:srgbClr val="0000FF"/>
                </a:solidFill>
                <a:latin typeface="Consolas" pitchFamily="49" charset="0"/>
                <a:ea typeface="仿宋" pitchFamily="49" charset="-122"/>
                <a:cs typeface="Consolas" pitchFamily="49" charset="0"/>
              </a:rPr>
              <a:t>) </a:t>
            </a:r>
            <a:r>
              <a:rPr kumimoji="1" lang="en-US" altLang="zh-CN" sz="1600" dirty="0" smtClean="0">
                <a:solidFill>
                  <a:srgbClr val="0000FF"/>
                </a:solidFill>
                <a:latin typeface="Consolas" pitchFamily="49" charset="0"/>
                <a:ea typeface="仿宋" pitchFamily="49" charset="-122"/>
                <a:cs typeface="Consolas" pitchFamily="49" charset="0"/>
              </a:rPr>
              <a:t>		</a:t>
            </a:r>
            <a:r>
              <a:rPr kumimoji="1" lang="en-US" altLang="zh-CN" sz="1600" dirty="0" smtClean="0">
                <a:solidFill>
                  <a:srgbClr val="00B0F0"/>
                </a:solidFill>
                <a:latin typeface="Consolas" pitchFamily="49" charset="0"/>
                <a:ea typeface="仿宋" pitchFamily="49" charset="-122"/>
                <a:cs typeface="Consolas" pitchFamily="49" charset="0"/>
              </a:rPr>
              <a:t>//</a:t>
            </a:r>
            <a:r>
              <a:rPr kumimoji="1" lang="en-US" altLang="zh-CN" sz="1600" dirty="0" err="1">
                <a:solidFill>
                  <a:srgbClr val="00B0F0"/>
                </a:solidFill>
                <a:latin typeface="Consolas" pitchFamily="49" charset="0"/>
                <a:ea typeface="仿宋" pitchFamily="49" charset="-122"/>
                <a:cs typeface="Consolas" pitchFamily="49" charset="0"/>
              </a:rPr>
              <a:t>tb.data</a:t>
            </a:r>
            <a:r>
              <a:rPr kumimoji="1" lang="en-US" altLang="zh-CN" sz="1600" dirty="0">
                <a:solidFill>
                  <a:srgbClr val="00B0F0"/>
                </a:solidFill>
                <a:latin typeface="Consolas" pitchFamily="49" charset="0"/>
                <a:ea typeface="仿宋" pitchFamily="49" charset="-122"/>
                <a:cs typeface="Consolas" pitchFamily="49" charset="0"/>
              </a:rPr>
              <a:t>[q]</a:t>
            </a:r>
            <a:r>
              <a:rPr kumimoji="1" lang="zh-CN" altLang="en-US" sz="1600" dirty="0">
                <a:solidFill>
                  <a:srgbClr val="00B0F0"/>
                </a:solidFill>
                <a:latin typeface="Consolas" pitchFamily="49" charset="0"/>
                <a:ea typeface="仿宋" pitchFamily="49" charset="-122"/>
                <a:cs typeface="Consolas" pitchFamily="49" charset="0"/>
              </a:rPr>
              <a:t>中记录以列序排列</a:t>
            </a:r>
          </a:p>
          <a:p>
            <a:pPr algn="l">
              <a:lnSpc>
                <a:spcPts val="2300"/>
              </a:lnSpc>
            </a:pPr>
            <a:r>
              <a:rPr kumimoji="1" lang="zh-CN" altLang="en-US" sz="1600">
                <a:solidFill>
                  <a:srgbClr val="0000FF"/>
                </a:solidFill>
                <a:latin typeface="Consolas" pitchFamily="49" charset="0"/>
                <a:ea typeface="仿宋" pitchFamily="49" charset="-122"/>
                <a:cs typeface="Consolas" pitchFamily="49" charset="0"/>
              </a:rPr>
              <a:t>	</a:t>
            </a:r>
            <a:r>
              <a:rPr kumimoji="1" lang="zh-CN" altLang="en-US" sz="1600" smtClean="0">
                <a:solidFill>
                  <a:srgbClr val="0000FF"/>
                </a:solidFill>
                <a:latin typeface="Consolas" pitchFamily="49" charset="0"/>
                <a:ea typeface="仿宋" pitchFamily="49" charset="-122"/>
                <a:cs typeface="Consolas" pitchFamily="49" charset="0"/>
              </a:rPr>
              <a:t> </a:t>
            </a:r>
            <a:r>
              <a:rPr kumimoji="1" lang="en-US" altLang="zh-CN" sz="1600" dirty="0" smtClean="0">
                <a:solidFill>
                  <a:srgbClr val="0000FF"/>
                </a:solidFill>
                <a:latin typeface="Consolas" pitchFamily="49" charset="0"/>
                <a:ea typeface="仿宋" pitchFamily="49" charset="-122"/>
                <a:cs typeface="Consolas" pitchFamily="49" charset="0"/>
              </a:rPr>
              <a:t>for </a:t>
            </a:r>
            <a:r>
              <a:rPr kumimoji="1" lang="en-US" altLang="zh-CN" sz="1600" dirty="0">
                <a:solidFill>
                  <a:srgbClr val="0000FF"/>
                </a:solidFill>
                <a:latin typeface="Consolas" pitchFamily="49" charset="0"/>
                <a:ea typeface="仿宋" pitchFamily="49" charset="-122"/>
                <a:cs typeface="Consolas" pitchFamily="49" charset="0"/>
              </a:rPr>
              <a:t>(p=</a:t>
            </a:r>
            <a:r>
              <a:rPr kumimoji="1" lang="en-US" altLang="zh-CN" sz="1600" dirty="0" err="1">
                <a:solidFill>
                  <a:srgbClr val="0000FF"/>
                </a:solidFill>
                <a:latin typeface="Consolas" pitchFamily="49" charset="0"/>
                <a:ea typeface="仿宋" pitchFamily="49" charset="-122"/>
                <a:cs typeface="Consolas" pitchFamily="49" charset="0"/>
              </a:rPr>
              <a:t>0;p</a:t>
            </a:r>
            <a:r>
              <a:rPr kumimoji="1" lang="en-US" altLang="zh-CN" sz="1600" dirty="0">
                <a:solidFill>
                  <a:srgbClr val="0000FF"/>
                </a:solidFill>
                <a:latin typeface="Consolas" pitchFamily="49" charset="0"/>
                <a:ea typeface="仿宋" pitchFamily="49" charset="-122"/>
                <a:cs typeface="Consolas" pitchFamily="49" charset="0"/>
              </a:rPr>
              <a:t>&lt;</a:t>
            </a:r>
            <a:r>
              <a:rPr kumimoji="1" lang="en-US" altLang="zh-CN" sz="1600" dirty="0" err="1">
                <a:solidFill>
                  <a:srgbClr val="0000FF"/>
                </a:solidFill>
                <a:latin typeface="Consolas" pitchFamily="49" charset="0"/>
                <a:ea typeface="仿宋" pitchFamily="49" charset="-122"/>
                <a:cs typeface="Consolas" pitchFamily="49" charset="0"/>
              </a:rPr>
              <a:t>t.nums;p</a:t>
            </a:r>
            <a:r>
              <a:rPr kumimoji="1" lang="en-US" altLang="zh-CN" sz="1600" dirty="0" smtClean="0">
                <a:solidFill>
                  <a:srgbClr val="0000FF"/>
                </a:solidFill>
                <a:latin typeface="Consolas" pitchFamily="49" charset="0"/>
                <a:ea typeface="仿宋" pitchFamily="49" charset="-122"/>
                <a:cs typeface="Consolas" pitchFamily="49" charset="0"/>
              </a:rPr>
              <a:t>++)    	</a:t>
            </a:r>
            <a:r>
              <a:rPr kumimoji="1" lang="en-US" altLang="zh-CN" sz="1600" dirty="0" smtClean="0">
                <a:solidFill>
                  <a:srgbClr val="00B0F0"/>
                </a:solidFill>
                <a:latin typeface="Consolas" pitchFamily="49" charset="0"/>
                <a:ea typeface="仿宋" pitchFamily="49" charset="-122"/>
                <a:cs typeface="Consolas" pitchFamily="49" charset="0"/>
              </a:rPr>
              <a:t>//</a:t>
            </a:r>
            <a:r>
              <a:rPr kumimoji="1" lang="en-US" altLang="zh-CN" sz="1600" dirty="0">
                <a:solidFill>
                  <a:srgbClr val="00B0F0"/>
                </a:solidFill>
                <a:latin typeface="Consolas" pitchFamily="49" charset="0"/>
                <a:ea typeface="仿宋" pitchFamily="49" charset="-122"/>
                <a:cs typeface="Consolas" pitchFamily="49" charset="0"/>
              </a:rPr>
              <a:t>p</a:t>
            </a:r>
            <a:r>
              <a:rPr kumimoji="1" lang="zh-CN" altLang="en-US" sz="1600" dirty="0">
                <a:solidFill>
                  <a:srgbClr val="00B0F0"/>
                </a:solidFill>
                <a:latin typeface="Consolas" pitchFamily="49" charset="0"/>
                <a:ea typeface="仿宋" pitchFamily="49" charset="-122"/>
                <a:cs typeface="Consolas" pitchFamily="49" charset="0"/>
              </a:rPr>
              <a:t>为</a:t>
            </a:r>
            <a:r>
              <a:rPr kumimoji="1" lang="en-US" altLang="zh-CN" sz="1600" dirty="0" err="1">
                <a:solidFill>
                  <a:srgbClr val="00B0F0"/>
                </a:solidFill>
                <a:latin typeface="Consolas" pitchFamily="49" charset="0"/>
                <a:ea typeface="仿宋" pitchFamily="49" charset="-122"/>
                <a:cs typeface="Consolas" pitchFamily="49" charset="0"/>
              </a:rPr>
              <a:t>t.data</a:t>
            </a:r>
            <a:r>
              <a:rPr kumimoji="1" lang="zh-CN" altLang="en-US" sz="1600" dirty="0">
                <a:solidFill>
                  <a:srgbClr val="00B0F0"/>
                </a:solidFill>
                <a:latin typeface="Consolas" pitchFamily="49" charset="0"/>
                <a:ea typeface="仿宋" pitchFamily="49" charset="-122"/>
                <a:cs typeface="Consolas" pitchFamily="49" charset="0"/>
              </a:rPr>
              <a:t>的下标</a:t>
            </a:r>
          </a:p>
          <a:p>
            <a:pPr algn="l">
              <a:lnSpc>
                <a:spcPts val="2300"/>
              </a:lnSpc>
            </a:pPr>
            <a:r>
              <a:rPr kumimoji="1" lang="zh-CN" altLang="en-US" sz="1600">
                <a:solidFill>
                  <a:srgbClr val="0000FF"/>
                </a:solidFill>
                <a:latin typeface="Consolas" pitchFamily="49" charset="0"/>
                <a:ea typeface="仿宋" pitchFamily="49" charset="-122"/>
                <a:cs typeface="Consolas" pitchFamily="49" charset="0"/>
              </a:rPr>
              <a:t>	</a:t>
            </a:r>
            <a:r>
              <a:rPr kumimoji="1" lang="zh-CN" altLang="en-US" sz="1600" smtClean="0">
                <a:solidFill>
                  <a:srgbClr val="0000FF"/>
                </a:solidFill>
                <a:latin typeface="Consolas" pitchFamily="49" charset="0"/>
                <a:ea typeface="仿宋" pitchFamily="49" charset="-122"/>
                <a:cs typeface="Consolas" pitchFamily="49" charset="0"/>
              </a:rPr>
              <a:t>    </a:t>
            </a:r>
            <a:r>
              <a:rPr kumimoji="1" lang="en-US" altLang="zh-CN" sz="1600" dirty="0" smtClean="0">
                <a:solidFill>
                  <a:srgbClr val="0000FF"/>
                </a:solidFill>
                <a:latin typeface="Consolas" pitchFamily="49" charset="0"/>
                <a:ea typeface="仿宋" pitchFamily="49" charset="-122"/>
                <a:cs typeface="Consolas" pitchFamily="49" charset="0"/>
              </a:rPr>
              <a:t>if </a:t>
            </a:r>
            <a:r>
              <a:rPr kumimoji="1" lang="en-US" altLang="zh-CN" sz="1600" dirty="0">
                <a:solidFill>
                  <a:srgbClr val="0000FF"/>
                </a:solidFill>
                <a:latin typeface="Consolas" pitchFamily="49" charset="0"/>
                <a:ea typeface="仿宋" pitchFamily="49" charset="-122"/>
                <a:cs typeface="Consolas" pitchFamily="49" charset="0"/>
              </a:rPr>
              <a:t>(</a:t>
            </a:r>
            <a:r>
              <a:rPr kumimoji="1" lang="en-US" altLang="zh-CN" sz="1600" dirty="0" err="1">
                <a:solidFill>
                  <a:srgbClr val="0000FF"/>
                </a:solidFill>
                <a:latin typeface="Consolas" pitchFamily="49" charset="0"/>
                <a:ea typeface="仿宋" pitchFamily="49" charset="-122"/>
                <a:cs typeface="Consolas" pitchFamily="49" charset="0"/>
              </a:rPr>
              <a:t>t.data</a:t>
            </a:r>
            <a:r>
              <a:rPr kumimoji="1" lang="en-US" altLang="zh-CN" sz="1600" dirty="0">
                <a:solidFill>
                  <a:srgbClr val="0000FF"/>
                </a:solidFill>
                <a:latin typeface="Consolas" pitchFamily="49" charset="0"/>
                <a:ea typeface="仿宋" pitchFamily="49" charset="-122"/>
                <a:cs typeface="Consolas" pitchFamily="49" charset="0"/>
              </a:rPr>
              <a:t>[p].c==v)</a:t>
            </a:r>
          </a:p>
          <a:p>
            <a:pPr algn="l">
              <a:lnSpc>
                <a:spcPts val="2300"/>
              </a:lnSpc>
            </a:pPr>
            <a:r>
              <a:rPr kumimoji="1" lang="en-US" altLang="zh-CN" sz="1600" dirty="0">
                <a:solidFill>
                  <a:srgbClr val="0000FF"/>
                </a:solidFill>
                <a:latin typeface="Consolas" pitchFamily="49" charset="0"/>
                <a:ea typeface="仿宋" pitchFamily="49" charset="-122"/>
                <a:cs typeface="Consolas" pitchFamily="49" charset="0"/>
              </a:rPr>
              <a:t>	</a:t>
            </a:r>
            <a:r>
              <a:rPr kumimoji="1" lang="en-US" altLang="zh-CN" sz="160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   </a:t>
            </a:r>
            <a:r>
              <a:rPr kumimoji="1" lang="pt-BR" altLang="zh-CN" sz="1600" smtClean="0">
                <a:solidFill>
                  <a:srgbClr val="0000FF"/>
                </a:solidFill>
                <a:latin typeface="Consolas" pitchFamily="49" charset="0"/>
                <a:ea typeface="仿宋" pitchFamily="49" charset="-122"/>
                <a:cs typeface="Consolas" pitchFamily="49" charset="0"/>
              </a:rPr>
              <a:t>{  tb.data[q</a:t>
            </a:r>
            <a:r>
              <a:rPr kumimoji="1" lang="pt-BR" altLang="zh-CN" sz="1600" dirty="0">
                <a:solidFill>
                  <a:srgbClr val="0000FF"/>
                </a:solidFill>
                <a:latin typeface="Consolas" pitchFamily="49" charset="0"/>
                <a:ea typeface="仿宋" pitchFamily="49" charset="-122"/>
                <a:cs typeface="Consolas" pitchFamily="49" charset="0"/>
              </a:rPr>
              <a:t>].r=t.data[p].c;</a:t>
            </a:r>
          </a:p>
          <a:p>
            <a:pPr algn="l">
              <a:lnSpc>
                <a:spcPts val="2300"/>
              </a:lnSpc>
            </a:pPr>
            <a:r>
              <a:rPr kumimoji="1" lang="pt-BR" altLang="zh-CN" sz="1600" dirty="0">
                <a:solidFill>
                  <a:srgbClr val="0000FF"/>
                </a:solidFill>
                <a:latin typeface="Consolas" pitchFamily="49" charset="0"/>
                <a:ea typeface="仿宋" pitchFamily="49" charset="-122"/>
                <a:cs typeface="Consolas" pitchFamily="49" charset="0"/>
              </a:rPr>
              <a:t>	</a:t>
            </a:r>
            <a:r>
              <a:rPr kumimoji="1" lang="pt-BR" altLang="zh-CN" sz="160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tb.data[q</a:t>
            </a:r>
            <a:r>
              <a:rPr kumimoji="1" lang="en-US" altLang="zh-CN" sz="1600" dirty="0">
                <a:solidFill>
                  <a:srgbClr val="0000FF"/>
                </a:solidFill>
                <a:latin typeface="Consolas" pitchFamily="49" charset="0"/>
                <a:ea typeface="仿宋" pitchFamily="49" charset="-122"/>
                <a:cs typeface="Consolas" pitchFamily="49" charset="0"/>
              </a:rPr>
              <a:t>].c=</a:t>
            </a:r>
            <a:r>
              <a:rPr kumimoji="1" lang="en-US" altLang="zh-CN" sz="1600" dirty="0" err="1">
                <a:solidFill>
                  <a:srgbClr val="0000FF"/>
                </a:solidFill>
                <a:latin typeface="Consolas" pitchFamily="49" charset="0"/>
                <a:ea typeface="仿宋" pitchFamily="49" charset="-122"/>
                <a:cs typeface="Consolas" pitchFamily="49" charset="0"/>
              </a:rPr>
              <a:t>t.data</a:t>
            </a:r>
            <a:r>
              <a:rPr kumimoji="1" lang="en-US" altLang="zh-CN" sz="1600" dirty="0">
                <a:solidFill>
                  <a:srgbClr val="0000FF"/>
                </a:solidFill>
                <a:latin typeface="Consolas" pitchFamily="49" charset="0"/>
                <a:ea typeface="仿宋" pitchFamily="49" charset="-122"/>
                <a:cs typeface="Consolas" pitchFamily="49" charset="0"/>
              </a:rPr>
              <a:t>[p].r;</a:t>
            </a:r>
          </a:p>
          <a:p>
            <a:pPr algn="l">
              <a:lnSpc>
                <a:spcPts val="2300"/>
              </a:lnSpc>
            </a:pPr>
            <a:r>
              <a:rPr kumimoji="1" lang="en-US" altLang="zh-CN" sz="1600" dirty="0">
                <a:solidFill>
                  <a:srgbClr val="0000FF"/>
                </a:solidFill>
                <a:latin typeface="Consolas" pitchFamily="49" charset="0"/>
                <a:ea typeface="仿宋" pitchFamily="49" charset="-122"/>
                <a:cs typeface="Consolas" pitchFamily="49" charset="0"/>
              </a:rPr>
              <a:t>	</a:t>
            </a:r>
            <a:r>
              <a:rPr kumimoji="1" lang="en-US" altLang="zh-CN" sz="160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tb.data[q</a:t>
            </a:r>
            <a:r>
              <a:rPr kumimoji="1" lang="en-US" altLang="zh-CN" sz="1600" dirty="0">
                <a:solidFill>
                  <a:srgbClr val="0000FF"/>
                </a:solidFill>
                <a:latin typeface="Consolas" pitchFamily="49" charset="0"/>
                <a:ea typeface="仿宋" pitchFamily="49" charset="-122"/>
                <a:cs typeface="Consolas" pitchFamily="49" charset="0"/>
              </a:rPr>
              <a:t>].d=</a:t>
            </a:r>
            <a:r>
              <a:rPr kumimoji="1" lang="en-US" altLang="zh-CN" sz="1600" dirty="0" err="1">
                <a:solidFill>
                  <a:srgbClr val="0000FF"/>
                </a:solidFill>
                <a:latin typeface="Consolas" pitchFamily="49" charset="0"/>
                <a:ea typeface="仿宋" pitchFamily="49" charset="-122"/>
                <a:cs typeface="Consolas" pitchFamily="49" charset="0"/>
              </a:rPr>
              <a:t>t.data</a:t>
            </a:r>
            <a:r>
              <a:rPr kumimoji="1" lang="en-US" altLang="zh-CN" sz="1600" dirty="0">
                <a:solidFill>
                  <a:srgbClr val="0000FF"/>
                </a:solidFill>
                <a:latin typeface="Consolas" pitchFamily="49" charset="0"/>
                <a:ea typeface="仿宋" pitchFamily="49" charset="-122"/>
                <a:cs typeface="Consolas" pitchFamily="49" charset="0"/>
              </a:rPr>
              <a:t>[p].d;</a:t>
            </a:r>
          </a:p>
          <a:p>
            <a:pPr algn="l">
              <a:lnSpc>
                <a:spcPts val="2300"/>
              </a:lnSpc>
            </a:pPr>
            <a:r>
              <a:rPr kumimoji="1" lang="en-US" altLang="zh-CN" sz="1600" dirty="0">
                <a:solidFill>
                  <a:srgbClr val="0000FF"/>
                </a:solidFill>
                <a:latin typeface="Consolas" pitchFamily="49" charset="0"/>
                <a:ea typeface="仿宋" pitchFamily="49" charset="-122"/>
                <a:cs typeface="Consolas" pitchFamily="49" charset="0"/>
              </a:rPr>
              <a:t>	</a:t>
            </a:r>
            <a:r>
              <a:rPr kumimoji="1" lang="en-US" altLang="zh-CN" sz="160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q</a:t>
            </a:r>
            <a:r>
              <a:rPr kumimoji="1" lang="en-US" altLang="zh-CN" sz="1600" dirty="0">
                <a:solidFill>
                  <a:srgbClr val="0000FF"/>
                </a:solidFill>
                <a:latin typeface="Consolas" pitchFamily="49" charset="0"/>
                <a:ea typeface="仿宋" pitchFamily="49" charset="-122"/>
                <a:cs typeface="Consolas" pitchFamily="49" charset="0"/>
              </a:rPr>
              <a:t>++;</a:t>
            </a:r>
          </a:p>
          <a:p>
            <a:pPr algn="l">
              <a:lnSpc>
                <a:spcPts val="2300"/>
              </a:lnSpc>
            </a:pPr>
            <a:r>
              <a:rPr kumimoji="1" lang="en-US" altLang="zh-CN" sz="1600" dirty="0">
                <a:solidFill>
                  <a:srgbClr val="0000FF"/>
                </a:solidFill>
                <a:latin typeface="Consolas" pitchFamily="49" charset="0"/>
                <a:ea typeface="仿宋" pitchFamily="49" charset="-122"/>
                <a:cs typeface="Consolas" pitchFamily="49" charset="0"/>
              </a:rPr>
              <a:t>	</a:t>
            </a:r>
            <a:r>
              <a:rPr kumimoji="1" lang="en-US" altLang="zh-CN" sz="160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a:t>
            </a:r>
            <a:endParaRPr kumimoji="1" lang="en-US" altLang="zh-CN" sz="1600" dirty="0">
              <a:solidFill>
                <a:srgbClr val="0000FF"/>
              </a:solidFill>
              <a:latin typeface="Consolas" pitchFamily="49" charset="0"/>
              <a:ea typeface="仿宋" pitchFamily="49" charset="-122"/>
              <a:cs typeface="Consolas" pitchFamily="49" charset="0"/>
            </a:endParaRPr>
          </a:p>
          <a:p>
            <a:pPr algn="l">
              <a:lnSpc>
                <a:spcPts val="2300"/>
              </a:lnSpc>
            </a:pPr>
            <a:r>
              <a:rPr kumimoji="1" lang="en-US" altLang="zh-CN" sz="160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a:t>
            </a:r>
            <a:endParaRPr kumimoji="1" lang="en-US" altLang="zh-CN" sz="1600" dirty="0">
              <a:solidFill>
                <a:srgbClr val="0000FF"/>
              </a:solidFill>
              <a:latin typeface="Consolas" pitchFamily="49" charset="0"/>
              <a:ea typeface="仿宋" pitchFamily="49" charset="-122"/>
              <a:cs typeface="Consolas" pitchFamily="49" charset="0"/>
            </a:endParaRPr>
          </a:p>
          <a:p>
            <a:pPr algn="l">
              <a:lnSpc>
                <a:spcPts val="2300"/>
              </a:lnSpc>
            </a:pPr>
            <a:r>
              <a:rPr kumimoji="1" lang="en-US" altLang="zh-CN" sz="1600" dirty="0">
                <a:solidFill>
                  <a:srgbClr val="0000FF"/>
                </a:solidFill>
                <a:latin typeface="Consolas" pitchFamily="49" charset="0"/>
                <a:ea typeface="仿宋" pitchFamily="49" charset="-122"/>
                <a:cs typeface="Consolas" pitchFamily="49" charset="0"/>
              </a:rPr>
              <a:t>}</a:t>
            </a:r>
          </a:p>
        </p:txBody>
      </p:sp>
      <p:grpSp>
        <p:nvGrpSpPr>
          <p:cNvPr id="2" name="组合 6"/>
          <p:cNvGrpSpPr/>
          <p:nvPr/>
        </p:nvGrpSpPr>
        <p:grpSpPr>
          <a:xfrm>
            <a:off x="1000100" y="2038612"/>
            <a:ext cx="7500990" cy="3624702"/>
            <a:chOff x="1142976" y="2143116"/>
            <a:chExt cx="7500990" cy="3624702"/>
          </a:xfrm>
        </p:grpSpPr>
        <p:sp>
          <p:nvSpPr>
            <p:cNvPr id="3" name="矩形 2"/>
            <p:cNvSpPr/>
            <p:nvPr/>
          </p:nvSpPr>
          <p:spPr>
            <a:xfrm>
              <a:off x="1142976" y="2143116"/>
              <a:ext cx="7500990" cy="2571768"/>
            </a:xfrm>
            <a:prstGeom prst="rect">
              <a:avLst/>
            </a:prstGeom>
            <a:solidFill>
              <a:schemeClr val="accent1">
                <a:alpha val="0"/>
              </a:schemeClr>
            </a:solid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箭头连接符 4"/>
            <p:cNvCxnSpPr/>
            <p:nvPr/>
          </p:nvCxnSpPr>
          <p:spPr>
            <a:xfrm rot="16200000" flipH="1">
              <a:off x="4438716" y="5143512"/>
              <a:ext cx="857258"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928926" y="5429264"/>
              <a:ext cx="4572032" cy="338554"/>
            </a:xfrm>
            <a:prstGeom prst="rect">
              <a:avLst/>
            </a:prstGeom>
            <a:noFill/>
          </p:spPr>
          <p:txBody>
            <a:bodyPr wrap="square" rtlCol="0">
              <a:spAutoFit/>
            </a:bodyPr>
            <a:lstStyle/>
            <a:p>
              <a:r>
                <a:rPr lang="zh-CN" altLang="en-US" sz="1600" dirty="0" smtClean="0">
                  <a:latin typeface="Consolas" pitchFamily="49" charset="0"/>
                  <a:ea typeface="仿宋" pitchFamily="49" charset="-122"/>
                  <a:cs typeface="Consolas" pitchFamily="49" charset="0"/>
                </a:rPr>
                <a:t>按第</a:t>
              </a:r>
              <a:r>
                <a:rPr lang="en-US" altLang="zh-CN" sz="1600" dirty="0" smtClean="0">
                  <a:latin typeface="Consolas" pitchFamily="49" charset="0"/>
                  <a:ea typeface="仿宋" pitchFamily="49" charset="-122"/>
                  <a:cs typeface="Consolas" pitchFamily="49" charset="0"/>
                </a:rPr>
                <a:t>0</a:t>
              </a:r>
              <a:r>
                <a:rPr lang="zh-CN" altLang="en-US" sz="1600" dirty="0" smtClean="0">
                  <a:latin typeface="Consolas" pitchFamily="49" charset="0"/>
                  <a:ea typeface="仿宋" pitchFamily="49" charset="-122"/>
                  <a:cs typeface="Consolas" pitchFamily="49" charset="0"/>
                </a:rPr>
                <a:t>、</a:t>
              </a:r>
              <a:r>
                <a:rPr lang="en-US" altLang="zh-CN" sz="1600" dirty="0" smtClean="0">
                  <a:latin typeface="Consolas" pitchFamily="49" charset="0"/>
                  <a:ea typeface="仿宋" pitchFamily="49" charset="-122"/>
                  <a:cs typeface="Consolas" pitchFamily="49" charset="0"/>
                </a:rPr>
                <a:t>1</a:t>
              </a:r>
              <a:r>
                <a:rPr lang="zh-CN" altLang="en-US" sz="1600" dirty="0" smtClean="0">
                  <a:latin typeface="Consolas" pitchFamily="49" charset="0"/>
                  <a:ea typeface="仿宋" pitchFamily="49" charset="-122"/>
                  <a:cs typeface="Consolas" pitchFamily="49" charset="0"/>
                </a:rPr>
                <a:t>、</a:t>
              </a:r>
              <a:r>
                <a:rPr lang="en-US" altLang="zh-CN" sz="1600" smtClean="0">
                  <a:latin typeface="Consolas" pitchFamily="49" charset="0"/>
                  <a:ea typeface="仿宋" pitchFamily="49" charset="-122"/>
                  <a:cs typeface="Consolas" pitchFamily="49" charset="0"/>
                </a:rPr>
                <a:t>2</a:t>
              </a:r>
              <a:r>
                <a:rPr lang="zh-CN" altLang="en-US" sz="1600" smtClean="0">
                  <a:latin typeface="Consolas" pitchFamily="49" charset="0"/>
                  <a:ea typeface="仿宋" pitchFamily="49" charset="-122"/>
                  <a:cs typeface="Consolas" pitchFamily="49" charset="0"/>
                </a:rPr>
                <a:t>、</a:t>
              </a:r>
              <a:r>
                <a:rPr lang="en-US" altLang="zh-CN" sz="1600" smtClean="0">
                  <a:latin typeface="Consolas" pitchFamily="49" charset="0"/>
                  <a:ea typeface="仿宋" pitchFamily="49" charset="-122"/>
                  <a:cs typeface="Consolas" pitchFamily="49" charset="0"/>
                </a:rPr>
                <a:t> </a:t>
              </a:r>
              <a:r>
                <a:rPr lang="en-US" altLang="zh-CN" sz="1600" smtClean="0">
                  <a:latin typeface="宋体" pitchFamily="2" charset="-122"/>
                  <a:ea typeface="宋体" pitchFamily="2" charset="-122"/>
                  <a:cs typeface="Consolas" pitchFamily="49" charset="0"/>
                </a:rPr>
                <a:t>…</a:t>
              </a:r>
              <a:r>
                <a:rPr lang="zh-CN" altLang="en-US" sz="1600" smtClean="0">
                  <a:latin typeface="Consolas" pitchFamily="49" charset="0"/>
                  <a:ea typeface="仿宋" pitchFamily="49" charset="-122"/>
                  <a:cs typeface="Consolas" pitchFamily="49" charset="0"/>
                </a:rPr>
                <a:t>、</a:t>
              </a:r>
              <a:r>
                <a:rPr lang="en-US" altLang="zh-CN" sz="1600" i="1" smtClean="0">
                  <a:latin typeface="Consolas" pitchFamily="49" charset="0"/>
                  <a:ea typeface="仿宋" pitchFamily="49" charset="-122"/>
                  <a:cs typeface="Consolas" pitchFamily="49" charset="0"/>
                </a:rPr>
                <a:t>n</a:t>
              </a:r>
              <a:r>
                <a:rPr lang="en-US" altLang="zh-CN" sz="1600" smtClean="0">
                  <a:latin typeface="Consolas" pitchFamily="49" charset="0"/>
                  <a:ea typeface="仿宋" pitchFamily="49" charset="-122"/>
                  <a:cs typeface="Consolas" pitchFamily="49" charset="0"/>
                </a:rPr>
                <a:t>-1 </a:t>
              </a:r>
              <a:r>
                <a:rPr lang="zh-CN" altLang="en-US" sz="1600" smtClean="0">
                  <a:latin typeface="Consolas" pitchFamily="49" charset="0"/>
                  <a:ea typeface="仿宋" pitchFamily="49" charset="-122"/>
                  <a:cs typeface="Consolas" pitchFamily="49" charset="0"/>
                </a:rPr>
                <a:t>列</a:t>
              </a:r>
              <a:r>
                <a:rPr lang="zh-CN" altLang="en-US" sz="1600" smtClean="0">
                  <a:latin typeface="Consolas" pitchFamily="49" charset="0"/>
                  <a:ea typeface="仿宋" pitchFamily="49" charset="-122"/>
                  <a:cs typeface="Consolas" pitchFamily="49" charset="0"/>
                  <a:sym typeface="Symbol"/>
                </a:rPr>
                <a:t>进行</a:t>
              </a:r>
              <a:r>
                <a:rPr lang="zh-CN" altLang="en-US" sz="1600" dirty="0" smtClean="0">
                  <a:latin typeface="Consolas" pitchFamily="49" charset="0"/>
                  <a:ea typeface="仿宋" pitchFamily="49" charset="-122"/>
                  <a:cs typeface="Consolas" pitchFamily="49" charset="0"/>
                  <a:sym typeface="Symbol"/>
                </a:rPr>
                <a:t>转换</a:t>
              </a:r>
              <a:endParaRPr lang="zh-CN" altLang="en-US" sz="1600" dirty="0">
                <a:latin typeface="Consolas" pitchFamily="49" charset="0"/>
                <a:ea typeface="仿宋" pitchFamily="49" charset="-122"/>
                <a:cs typeface="Consolas" pitchFamily="49" charset="0"/>
              </a:endParaRPr>
            </a:p>
          </p:txBody>
        </p:sp>
      </p:grpSp>
      <p:sp>
        <p:nvSpPr>
          <p:cNvPr id="8" name="TextBox 7"/>
          <p:cNvSpPr txBox="1"/>
          <p:nvPr/>
        </p:nvSpPr>
        <p:spPr>
          <a:xfrm>
            <a:off x="785786" y="6000768"/>
            <a:ext cx="6858048" cy="369332"/>
          </a:xfrm>
          <a:prstGeom prst="rect">
            <a:avLst/>
          </a:prstGeom>
          <a:noFill/>
        </p:spPr>
        <p:txBody>
          <a:bodyPr wrap="square" rtlCol="0">
            <a:spAutoFit/>
          </a:bodyPr>
          <a:lstStyle/>
          <a:p>
            <a:pPr algn="l"/>
            <a:r>
              <a:rPr lang="en-US" altLang="zh-CN" sz="1800" i="1" smtClean="0">
                <a:latin typeface="Consolas" pitchFamily="49" charset="0"/>
                <a:ea typeface="楷体" pitchFamily="49" charset="-122"/>
                <a:cs typeface="Consolas" pitchFamily="49" charset="0"/>
              </a:rPr>
              <a:t>m</a:t>
            </a:r>
            <a:r>
              <a:rPr lang="zh-CN" altLang="en-US" sz="1800" smtClean="0">
                <a:latin typeface="Consolas" pitchFamily="49" charset="0"/>
                <a:ea typeface="楷体" pitchFamily="49" charset="-122"/>
                <a:cs typeface="Consolas" pitchFamily="49" charset="0"/>
              </a:rPr>
              <a:t>行</a:t>
            </a:r>
            <a:r>
              <a:rPr lang="en-US" altLang="zh-CN" sz="1800" i="1" smtClean="0">
                <a:latin typeface="Consolas" pitchFamily="49" charset="0"/>
                <a:ea typeface="楷体" pitchFamily="49" charset="-122"/>
                <a:cs typeface="Consolas" pitchFamily="49" charset="0"/>
              </a:rPr>
              <a:t>n</a:t>
            </a:r>
            <a:r>
              <a:rPr lang="zh-CN" altLang="en-US" sz="1800" smtClean="0">
                <a:latin typeface="Consolas" pitchFamily="49" charset="0"/>
                <a:ea typeface="楷体" pitchFamily="49" charset="-122"/>
                <a:cs typeface="Consolas" pitchFamily="49" charset="0"/>
              </a:rPr>
              <a:t>列，</a:t>
            </a:r>
            <a:r>
              <a:rPr lang="en-US" altLang="zh-CN" sz="1800" i="1" smtClean="0">
                <a:latin typeface="Consolas" pitchFamily="49" charset="0"/>
                <a:ea typeface="楷体" pitchFamily="49" charset="-122"/>
                <a:cs typeface="Consolas" pitchFamily="49" charset="0"/>
              </a:rPr>
              <a:t>t</a:t>
            </a:r>
            <a:r>
              <a:rPr lang="zh-CN" altLang="en-US" sz="1800" smtClean="0">
                <a:latin typeface="Consolas" pitchFamily="49" charset="0"/>
                <a:ea typeface="楷体" pitchFamily="49" charset="-122"/>
                <a:cs typeface="Consolas" pitchFamily="49" charset="0"/>
              </a:rPr>
              <a:t>个非</a:t>
            </a:r>
            <a:r>
              <a:rPr lang="en-US" altLang="zh-CN" sz="1800" smtClean="0">
                <a:latin typeface="Consolas" pitchFamily="49" charset="0"/>
                <a:ea typeface="楷体" pitchFamily="49" charset="-122"/>
                <a:cs typeface="Consolas" pitchFamily="49" charset="0"/>
              </a:rPr>
              <a:t>0</a:t>
            </a:r>
            <a:r>
              <a:rPr lang="zh-CN" altLang="en-US" sz="1800" smtClean="0">
                <a:latin typeface="Consolas" pitchFamily="49" charset="0"/>
                <a:ea typeface="楷体" pitchFamily="49" charset="-122"/>
                <a:cs typeface="Consolas" pitchFamily="49" charset="0"/>
              </a:rPr>
              <a:t>元素，时间复杂度为</a:t>
            </a:r>
            <a:r>
              <a:rPr lang="en-US" altLang="zh-CN" sz="1800" smtClean="0">
                <a:solidFill>
                  <a:srgbClr val="FF00FF"/>
                </a:solidFill>
                <a:latin typeface="Consolas" pitchFamily="49" charset="0"/>
                <a:ea typeface="楷体" pitchFamily="49" charset="-122"/>
                <a:cs typeface="Consolas" pitchFamily="49" charset="0"/>
              </a:rPr>
              <a:t>O(</a:t>
            </a:r>
            <a:r>
              <a:rPr lang="en-US" altLang="zh-CN" sz="1800" i="1" smtClean="0">
                <a:solidFill>
                  <a:srgbClr val="FF00FF"/>
                </a:solidFill>
                <a:latin typeface="Consolas" pitchFamily="49" charset="0"/>
                <a:ea typeface="楷体" pitchFamily="49" charset="-122"/>
                <a:cs typeface="Consolas" pitchFamily="49" charset="0"/>
              </a:rPr>
              <a:t>nt</a:t>
            </a:r>
            <a:r>
              <a:rPr lang="en-US" altLang="zh-CN" sz="1800" smtClean="0">
                <a:solidFill>
                  <a:srgbClr val="FF00FF"/>
                </a:solidFill>
                <a:latin typeface="Consolas" pitchFamily="49" charset="0"/>
                <a:ea typeface="楷体" pitchFamily="49" charset="-122"/>
                <a:cs typeface="Consolas" pitchFamily="49" charset="0"/>
              </a:rPr>
              <a:t>)</a:t>
            </a:r>
            <a:r>
              <a:rPr lang="zh-CN" altLang="en-US" sz="1800" smtClean="0">
                <a:latin typeface="Consolas" pitchFamily="49" charset="0"/>
                <a:ea typeface="楷体" pitchFamily="49" charset="-122"/>
                <a:cs typeface="Consolas" pitchFamily="49" charset="0"/>
              </a:rPr>
              <a:t>。</a:t>
            </a:r>
            <a:endParaRPr lang="zh-CN" altLang="en-US" sz="1800">
              <a:latin typeface="Consolas" pitchFamily="49" charset="0"/>
              <a:ea typeface="楷体" pitchFamily="49" charset="-122"/>
              <a:cs typeface="Consolas" pitchFamily="49" charset="0"/>
            </a:endParaRPr>
          </a:p>
        </p:txBody>
      </p:sp>
      <p:sp>
        <p:nvSpPr>
          <p:cNvPr id="10" name="灯片编号占位符 9"/>
          <p:cNvSpPr>
            <a:spLocks noGrp="1"/>
          </p:cNvSpPr>
          <p:nvPr>
            <p:ph type="sldNum" sz="quarter" idx="12"/>
          </p:nvPr>
        </p:nvSpPr>
        <p:spPr/>
        <p:txBody>
          <a:bodyPr/>
          <a:lstStyle/>
          <a:p>
            <a:fld id="{0B959BAE-FEC3-4F92-8031-993DEB8AE092}" type="slidenum">
              <a:rPr lang="en-US" altLang="zh-CN" smtClean="0"/>
              <a:pPr/>
              <a:t>43</a:t>
            </a:fld>
            <a:r>
              <a:rPr lang="en-US" altLang="zh-CN" smtClean="0"/>
              <a:t>/82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6978" name="Object 2"/>
          <p:cNvGraphicFramePr>
            <a:graphicFrameLocks noChangeAspect="1"/>
          </p:cNvGraphicFramePr>
          <p:nvPr/>
        </p:nvGraphicFramePr>
        <p:xfrm>
          <a:off x="3049597" y="1539871"/>
          <a:ext cx="2808287" cy="1246187"/>
        </p:xfrm>
        <a:graphic>
          <a:graphicData uri="http://schemas.openxmlformats.org/presentationml/2006/ole">
            <p:oleObj spid="_x0000_s2050" r:id="rId4" imgW="1180588" imgH="520474" progId="">
              <p:embed/>
            </p:oleObj>
          </a:graphicData>
        </a:graphic>
      </p:graphicFrame>
      <p:sp>
        <p:nvSpPr>
          <p:cNvPr id="45058" name="Text Box 2"/>
          <p:cNvSpPr txBox="1">
            <a:spLocks noChangeArrowheads="1"/>
          </p:cNvSpPr>
          <p:nvPr/>
        </p:nvSpPr>
        <p:spPr bwMode="auto">
          <a:xfrm>
            <a:off x="285720" y="928670"/>
            <a:ext cx="5032381" cy="417230"/>
          </a:xfrm>
          <a:prstGeom prst="rect">
            <a:avLst/>
          </a:prstGeom>
          <a:noFill/>
          <a:ln w="9525">
            <a:noFill/>
            <a:miter lim="800000"/>
            <a:headEnd/>
            <a:tailEnd/>
          </a:ln>
          <a:effectLst/>
        </p:spPr>
        <p:txBody>
          <a:bodyPr wrap="square">
            <a:spAutoFit/>
          </a:bodyPr>
          <a:lstStyle/>
          <a:p>
            <a:pPr marL="457200" indent="-457200" algn="l">
              <a:lnSpc>
                <a:spcPct val="130000"/>
              </a:lnSpc>
              <a:spcBef>
                <a:spcPct val="50000"/>
              </a:spcBef>
              <a:buBlip>
                <a:blip r:embed="rId5"/>
              </a:buBlip>
            </a:pPr>
            <a:r>
              <a:rPr kumimoji="1" lang="zh-CN" altLang="en-US" sz="1800" dirty="0">
                <a:latin typeface="华文中宋" pitchFamily="2" charset="-122"/>
                <a:ea typeface="华文中宋" pitchFamily="2" charset="-122"/>
                <a:cs typeface="Times New Roman" pitchFamily="18" charset="0"/>
              </a:rPr>
              <a:t>每个非零元素对应</a:t>
            </a:r>
            <a:r>
              <a:rPr kumimoji="1" lang="zh-CN" altLang="en-US" sz="1800">
                <a:latin typeface="华文中宋" pitchFamily="2" charset="-122"/>
                <a:ea typeface="华文中宋" pitchFamily="2" charset="-122"/>
                <a:cs typeface="Times New Roman" pitchFamily="18" charset="0"/>
              </a:rPr>
              <a:t>一</a:t>
            </a:r>
            <a:r>
              <a:rPr kumimoji="1" lang="zh-CN" altLang="en-US" sz="1800" smtClean="0">
                <a:latin typeface="华文中宋" pitchFamily="2" charset="-122"/>
                <a:ea typeface="华文中宋" pitchFamily="2" charset="-122"/>
                <a:cs typeface="Times New Roman" pitchFamily="18" charset="0"/>
              </a:rPr>
              <a:t>个结点。</a:t>
            </a:r>
            <a:endParaRPr kumimoji="1" lang="zh-CN" altLang="en-US" sz="1800" dirty="0">
              <a:latin typeface="华文中宋" pitchFamily="2" charset="-122"/>
              <a:ea typeface="华文中宋" pitchFamily="2" charset="-122"/>
              <a:cs typeface="Times New Roman" pitchFamily="18" charset="0"/>
            </a:endParaRPr>
          </a:p>
        </p:txBody>
      </p:sp>
      <p:sp>
        <p:nvSpPr>
          <p:cNvPr id="45059" name="Text Box 3" descr="纸莎草纸"/>
          <p:cNvSpPr txBox="1">
            <a:spLocks noChangeArrowheads="1"/>
          </p:cNvSpPr>
          <p:nvPr/>
        </p:nvSpPr>
        <p:spPr bwMode="auto">
          <a:xfrm>
            <a:off x="250825" y="188913"/>
            <a:ext cx="5106993" cy="514738"/>
          </a:xfrm>
          <a:prstGeom prst="rect">
            <a:avLst/>
          </a:prstGeom>
          <a:blipFill dpi="0" rotWithShape="1">
            <a:blip r:embed="rId6" cstate="print"/>
            <a:srcRect/>
            <a:tile tx="0" ty="0" sx="100000" sy="100000" flip="none" algn="tl"/>
          </a:blip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tIns="72000" bIns="72000">
            <a:spAutoFit/>
          </a:bodyPr>
          <a:lstStyle/>
          <a:p>
            <a:pPr>
              <a:spcBef>
                <a:spcPct val="50000"/>
              </a:spcBef>
            </a:pPr>
            <a:r>
              <a:rPr kumimoji="1" lang="en-US" altLang="zh-CN" dirty="0">
                <a:solidFill>
                  <a:srgbClr val="FF0000"/>
                </a:solidFill>
                <a:latin typeface="Consolas" pitchFamily="49" charset="0"/>
                <a:ea typeface="方正细珊瑚简体" pitchFamily="65" charset="-122"/>
                <a:cs typeface="Consolas" pitchFamily="49" charset="0"/>
              </a:rPr>
              <a:t>6.2.2 </a:t>
            </a:r>
            <a:r>
              <a:rPr kumimoji="1" lang="zh-CN" altLang="en-US" dirty="0">
                <a:solidFill>
                  <a:srgbClr val="FF0000"/>
                </a:solidFill>
                <a:latin typeface="Consolas" pitchFamily="49" charset="0"/>
                <a:ea typeface="方正细珊瑚简体" pitchFamily="65" charset="-122"/>
                <a:cs typeface="Consolas" pitchFamily="49" charset="0"/>
              </a:rPr>
              <a:t>稀疏矩阵的十字链表表示</a:t>
            </a:r>
            <a:endParaRPr lang="zh-CN" altLang="en-US" dirty="0">
              <a:latin typeface="Consolas" pitchFamily="49" charset="0"/>
              <a:ea typeface="方正细珊瑚简体" pitchFamily="65" charset="-122"/>
              <a:cs typeface="Consolas" pitchFamily="49" charset="0"/>
            </a:endParaRPr>
          </a:p>
        </p:txBody>
      </p:sp>
      <p:grpSp>
        <p:nvGrpSpPr>
          <p:cNvPr id="2" name="组合 4"/>
          <p:cNvGrpSpPr/>
          <p:nvPr/>
        </p:nvGrpSpPr>
        <p:grpSpPr>
          <a:xfrm>
            <a:off x="908073" y="3565532"/>
            <a:ext cx="1620838" cy="863600"/>
            <a:chOff x="2051050" y="1866900"/>
            <a:chExt cx="1620838" cy="863600"/>
          </a:xfrm>
        </p:grpSpPr>
        <p:sp>
          <p:nvSpPr>
            <p:cNvPr id="6" name="Rectangle 49"/>
            <p:cNvSpPr>
              <a:spLocks noChangeArrowheads="1"/>
            </p:cNvSpPr>
            <p:nvPr/>
          </p:nvSpPr>
          <p:spPr bwMode="auto">
            <a:xfrm>
              <a:off x="2051050" y="186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0</a:t>
              </a:r>
            </a:p>
          </p:txBody>
        </p:sp>
        <p:sp>
          <p:nvSpPr>
            <p:cNvPr id="7" name="Rectangle 50"/>
            <p:cNvSpPr>
              <a:spLocks noChangeArrowheads="1"/>
            </p:cNvSpPr>
            <p:nvPr/>
          </p:nvSpPr>
          <p:spPr bwMode="auto">
            <a:xfrm>
              <a:off x="2592388" y="186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0</a:t>
              </a:r>
            </a:p>
          </p:txBody>
        </p:sp>
        <p:sp>
          <p:nvSpPr>
            <p:cNvPr id="8" name="Rectangle 51"/>
            <p:cNvSpPr>
              <a:spLocks noChangeArrowheads="1"/>
            </p:cNvSpPr>
            <p:nvPr/>
          </p:nvSpPr>
          <p:spPr bwMode="auto">
            <a:xfrm>
              <a:off x="3132138" y="186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1</a:t>
              </a:r>
            </a:p>
          </p:txBody>
        </p:sp>
        <p:sp>
          <p:nvSpPr>
            <p:cNvPr id="9" name="Rectangle 52"/>
            <p:cNvSpPr>
              <a:spLocks noChangeArrowheads="1"/>
            </p:cNvSpPr>
            <p:nvPr/>
          </p:nvSpPr>
          <p:spPr bwMode="auto">
            <a:xfrm>
              <a:off x="2051050" y="2298700"/>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10" name="Rectangle 53"/>
            <p:cNvSpPr>
              <a:spLocks noChangeArrowheads="1"/>
            </p:cNvSpPr>
            <p:nvPr/>
          </p:nvSpPr>
          <p:spPr bwMode="auto">
            <a:xfrm>
              <a:off x="2844800" y="2298700"/>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3" name="组合 10"/>
          <p:cNvGrpSpPr/>
          <p:nvPr/>
        </p:nvGrpSpPr>
        <p:grpSpPr>
          <a:xfrm>
            <a:off x="6308748" y="5643578"/>
            <a:ext cx="1620838" cy="863600"/>
            <a:chOff x="7451725" y="4408488"/>
            <a:chExt cx="1620838" cy="863600"/>
          </a:xfrm>
        </p:grpSpPr>
        <p:sp>
          <p:nvSpPr>
            <p:cNvPr id="12" name="Rectangle 54"/>
            <p:cNvSpPr>
              <a:spLocks noChangeArrowheads="1"/>
            </p:cNvSpPr>
            <p:nvPr/>
          </p:nvSpPr>
          <p:spPr bwMode="auto">
            <a:xfrm>
              <a:off x="7451725" y="440848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2</a:t>
              </a:r>
            </a:p>
          </p:txBody>
        </p:sp>
        <p:sp>
          <p:nvSpPr>
            <p:cNvPr id="13" name="Rectangle 55"/>
            <p:cNvSpPr>
              <a:spLocks noChangeArrowheads="1"/>
            </p:cNvSpPr>
            <p:nvPr/>
          </p:nvSpPr>
          <p:spPr bwMode="auto">
            <a:xfrm>
              <a:off x="7993063" y="440848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t>3</a:t>
              </a:r>
            </a:p>
          </p:txBody>
        </p:sp>
        <p:sp>
          <p:nvSpPr>
            <p:cNvPr id="14" name="Rectangle 56"/>
            <p:cNvSpPr>
              <a:spLocks noChangeArrowheads="1"/>
            </p:cNvSpPr>
            <p:nvPr/>
          </p:nvSpPr>
          <p:spPr bwMode="auto">
            <a:xfrm>
              <a:off x="8532813" y="440848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t>4</a:t>
              </a:r>
            </a:p>
          </p:txBody>
        </p:sp>
        <p:sp>
          <p:nvSpPr>
            <p:cNvPr id="15" name="Rectangle 57"/>
            <p:cNvSpPr>
              <a:spLocks noChangeArrowheads="1"/>
            </p:cNvSpPr>
            <p:nvPr/>
          </p:nvSpPr>
          <p:spPr bwMode="auto">
            <a:xfrm>
              <a:off x="7451725" y="4840288"/>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16" name="Rectangle 58"/>
            <p:cNvSpPr>
              <a:spLocks noChangeArrowheads="1"/>
            </p:cNvSpPr>
            <p:nvPr/>
          </p:nvSpPr>
          <p:spPr bwMode="auto">
            <a:xfrm>
              <a:off x="8245475" y="4840288"/>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4" name="组合 16"/>
          <p:cNvGrpSpPr/>
          <p:nvPr/>
        </p:nvGrpSpPr>
        <p:grpSpPr>
          <a:xfrm>
            <a:off x="6308748" y="3543307"/>
            <a:ext cx="1620838" cy="863600"/>
            <a:chOff x="7451725" y="1844675"/>
            <a:chExt cx="1620838" cy="863600"/>
          </a:xfrm>
        </p:grpSpPr>
        <p:sp>
          <p:nvSpPr>
            <p:cNvPr id="18" name="Rectangle 59"/>
            <p:cNvSpPr>
              <a:spLocks noChangeArrowheads="1"/>
            </p:cNvSpPr>
            <p:nvPr/>
          </p:nvSpPr>
          <p:spPr bwMode="auto">
            <a:xfrm>
              <a:off x="7451725" y="184467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0</a:t>
              </a:r>
            </a:p>
          </p:txBody>
        </p:sp>
        <p:sp>
          <p:nvSpPr>
            <p:cNvPr id="19" name="Rectangle 60"/>
            <p:cNvSpPr>
              <a:spLocks noChangeArrowheads="1"/>
            </p:cNvSpPr>
            <p:nvPr/>
          </p:nvSpPr>
          <p:spPr bwMode="auto">
            <a:xfrm>
              <a:off x="7993063" y="184467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3</a:t>
              </a:r>
            </a:p>
          </p:txBody>
        </p:sp>
        <p:sp>
          <p:nvSpPr>
            <p:cNvPr id="20" name="Rectangle 61"/>
            <p:cNvSpPr>
              <a:spLocks noChangeArrowheads="1"/>
            </p:cNvSpPr>
            <p:nvPr/>
          </p:nvSpPr>
          <p:spPr bwMode="auto">
            <a:xfrm>
              <a:off x="8532813" y="184467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t>2</a:t>
              </a:r>
            </a:p>
          </p:txBody>
        </p:sp>
        <p:sp>
          <p:nvSpPr>
            <p:cNvPr id="21" name="Rectangle 62"/>
            <p:cNvSpPr>
              <a:spLocks noChangeArrowheads="1"/>
            </p:cNvSpPr>
            <p:nvPr/>
          </p:nvSpPr>
          <p:spPr bwMode="auto">
            <a:xfrm>
              <a:off x="7451725" y="2276475"/>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22" name="Rectangle 63"/>
            <p:cNvSpPr>
              <a:spLocks noChangeArrowheads="1"/>
            </p:cNvSpPr>
            <p:nvPr/>
          </p:nvSpPr>
          <p:spPr bwMode="auto">
            <a:xfrm>
              <a:off x="8245475" y="2276475"/>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5" name="组合 22"/>
          <p:cNvGrpSpPr/>
          <p:nvPr/>
        </p:nvGrpSpPr>
        <p:grpSpPr>
          <a:xfrm>
            <a:off x="4489473" y="4656160"/>
            <a:ext cx="1620838" cy="863600"/>
            <a:chOff x="5632450" y="3213100"/>
            <a:chExt cx="1620838" cy="863600"/>
          </a:xfrm>
        </p:grpSpPr>
        <p:sp>
          <p:nvSpPr>
            <p:cNvPr id="24" name="Rectangle 64"/>
            <p:cNvSpPr>
              <a:spLocks noChangeArrowheads="1"/>
            </p:cNvSpPr>
            <p:nvPr/>
          </p:nvSpPr>
          <p:spPr bwMode="auto">
            <a:xfrm>
              <a:off x="5632450"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1</a:t>
              </a:r>
            </a:p>
          </p:txBody>
        </p:sp>
        <p:sp>
          <p:nvSpPr>
            <p:cNvPr id="25" name="Rectangle 65"/>
            <p:cNvSpPr>
              <a:spLocks noChangeArrowheads="1"/>
            </p:cNvSpPr>
            <p:nvPr/>
          </p:nvSpPr>
          <p:spPr bwMode="auto">
            <a:xfrm>
              <a:off x="6173788"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t>2</a:t>
              </a:r>
            </a:p>
          </p:txBody>
        </p:sp>
        <p:sp>
          <p:nvSpPr>
            <p:cNvPr id="26" name="Rectangle 66"/>
            <p:cNvSpPr>
              <a:spLocks noChangeArrowheads="1"/>
            </p:cNvSpPr>
            <p:nvPr/>
          </p:nvSpPr>
          <p:spPr bwMode="auto">
            <a:xfrm>
              <a:off x="6713538"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t>3</a:t>
              </a:r>
            </a:p>
          </p:txBody>
        </p:sp>
        <p:sp>
          <p:nvSpPr>
            <p:cNvPr id="27" name="Rectangle 67"/>
            <p:cNvSpPr>
              <a:spLocks noChangeArrowheads="1"/>
            </p:cNvSpPr>
            <p:nvPr/>
          </p:nvSpPr>
          <p:spPr bwMode="auto">
            <a:xfrm>
              <a:off x="5632450" y="3644900"/>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28" name="Rectangle 68"/>
            <p:cNvSpPr>
              <a:spLocks noChangeArrowheads="1"/>
            </p:cNvSpPr>
            <p:nvPr/>
          </p:nvSpPr>
          <p:spPr bwMode="auto">
            <a:xfrm>
              <a:off x="6426200" y="3644900"/>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11" name="组合 51"/>
          <p:cNvGrpSpPr/>
          <p:nvPr/>
        </p:nvGrpSpPr>
        <p:grpSpPr>
          <a:xfrm>
            <a:off x="5441956" y="1597012"/>
            <a:ext cx="1678005" cy="1946295"/>
            <a:chOff x="5441956" y="1597012"/>
            <a:chExt cx="1678005" cy="1946295"/>
          </a:xfrm>
        </p:grpSpPr>
        <p:sp>
          <p:nvSpPr>
            <p:cNvPr id="31" name="椭圆 30"/>
            <p:cNvSpPr/>
            <p:nvPr/>
          </p:nvSpPr>
          <p:spPr>
            <a:xfrm>
              <a:off x="5441956" y="1597012"/>
              <a:ext cx="285752" cy="357190"/>
            </a:xfrm>
            <a:prstGeom prst="ellipse">
              <a:avLst/>
            </a:prstGeom>
            <a:solidFill>
              <a:schemeClr val="accent1">
                <a:alpha val="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箭头连接符 32"/>
            <p:cNvCxnSpPr>
              <a:stCxn id="31" idx="5"/>
              <a:endCxn id="19" idx="0"/>
            </p:cNvCxnSpPr>
            <p:nvPr/>
          </p:nvCxnSpPr>
          <p:spPr>
            <a:xfrm rot="16200000" flipH="1">
              <a:off x="5582204" y="2005550"/>
              <a:ext cx="1641414" cy="14341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7" name="组合 49"/>
          <p:cNvGrpSpPr/>
          <p:nvPr/>
        </p:nvGrpSpPr>
        <p:grpSpPr>
          <a:xfrm>
            <a:off x="2259037" y="1597012"/>
            <a:ext cx="2111349" cy="1968520"/>
            <a:chOff x="2259037" y="1597012"/>
            <a:chExt cx="2111349" cy="1968520"/>
          </a:xfrm>
        </p:grpSpPr>
        <p:sp>
          <p:nvSpPr>
            <p:cNvPr id="35" name="椭圆 34"/>
            <p:cNvSpPr/>
            <p:nvPr/>
          </p:nvSpPr>
          <p:spPr>
            <a:xfrm>
              <a:off x="4084634" y="1597012"/>
              <a:ext cx="285752" cy="357190"/>
            </a:xfrm>
            <a:prstGeom prst="ellipse">
              <a:avLst/>
            </a:prstGeom>
            <a:solidFill>
              <a:schemeClr val="accent1">
                <a:alpha val="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7" name="直接箭头连接符 36"/>
            <p:cNvCxnSpPr>
              <a:stCxn id="35" idx="3"/>
              <a:endCxn id="8" idx="0"/>
            </p:cNvCxnSpPr>
            <p:nvPr/>
          </p:nvCxnSpPr>
          <p:spPr>
            <a:xfrm rot="5400000">
              <a:off x="2360940" y="1799990"/>
              <a:ext cx="1663639" cy="1867445"/>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3" name="组合 50"/>
          <p:cNvGrpSpPr/>
          <p:nvPr/>
        </p:nvGrpSpPr>
        <p:grpSpPr>
          <a:xfrm>
            <a:off x="4987928" y="1962140"/>
            <a:ext cx="285752" cy="2681306"/>
            <a:chOff x="4987928" y="1962140"/>
            <a:chExt cx="285752" cy="2681306"/>
          </a:xfrm>
        </p:grpSpPr>
        <p:sp>
          <p:nvSpPr>
            <p:cNvPr id="38" name="椭圆 37"/>
            <p:cNvSpPr/>
            <p:nvPr/>
          </p:nvSpPr>
          <p:spPr>
            <a:xfrm>
              <a:off x="4987928" y="1962140"/>
              <a:ext cx="285752" cy="357190"/>
            </a:xfrm>
            <a:prstGeom prst="ellipse">
              <a:avLst/>
            </a:prstGeom>
            <a:solidFill>
              <a:schemeClr val="accent1">
                <a:alpha val="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7" name="直接箭头连接符 46"/>
            <p:cNvCxnSpPr>
              <a:stCxn id="38" idx="4"/>
            </p:cNvCxnSpPr>
            <p:nvPr/>
          </p:nvCxnSpPr>
          <p:spPr>
            <a:xfrm rot="16200000" flipH="1">
              <a:off x="3975096" y="3475038"/>
              <a:ext cx="2324116" cy="127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9" name="组合 52"/>
          <p:cNvGrpSpPr/>
          <p:nvPr/>
        </p:nvGrpSpPr>
        <p:grpSpPr>
          <a:xfrm>
            <a:off x="5441956" y="2285992"/>
            <a:ext cx="1678006" cy="3357585"/>
            <a:chOff x="5441956" y="2285992"/>
            <a:chExt cx="1678006" cy="3357585"/>
          </a:xfrm>
        </p:grpSpPr>
        <p:sp>
          <p:nvSpPr>
            <p:cNvPr id="39" name="椭圆 38"/>
            <p:cNvSpPr/>
            <p:nvPr/>
          </p:nvSpPr>
          <p:spPr>
            <a:xfrm>
              <a:off x="5441956" y="2285992"/>
              <a:ext cx="285752" cy="357190"/>
            </a:xfrm>
            <a:prstGeom prst="ellipse">
              <a:avLst/>
            </a:prstGeom>
            <a:solidFill>
              <a:schemeClr val="accent1">
                <a:alpha val="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9" name="直接箭头连接符 48"/>
            <p:cNvCxnSpPr>
              <a:stCxn id="39" idx="5"/>
              <a:endCxn id="13" idx="0"/>
            </p:cNvCxnSpPr>
            <p:nvPr/>
          </p:nvCxnSpPr>
          <p:spPr>
            <a:xfrm rot="16200000" flipH="1">
              <a:off x="4876559" y="3400175"/>
              <a:ext cx="3052705" cy="14341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42" name="灯片编号占位符 41"/>
          <p:cNvSpPr>
            <a:spLocks noGrp="1"/>
          </p:cNvSpPr>
          <p:nvPr>
            <p:ph type="sldNum" sz="quarter" idx="12"/>
          </p:nvPr>
        </p:nvSpPr>
        <p:spPr/>
        <p:txBody>
          <a:bodyPr/>
          <a:lstStyle/>
          <a:p>
            <a:fld id="{0B959BAE-FEC3-4F92-8031-993DEB8AE092}" type="slidenum">
              <a:rPr lang="en-US" altLang="zh-CN" smtClean="0"/>
              <a:pPr/>
              <a:t>44</a:t>
            </a:fld>
            <a:r>
              <a:rPr lang="en-US" altLang="zh-CN" smtClean="0"/>
              <a:t>/82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par>
                          <p:cTn id="10" fill="hold">
                            <p:stCondLst>
                              <p:cond delay="0"/>
                            </p:stCondLst>
                            <p:childTnLst>
                              <p:par>
                                <p:cTn id="11" presetID="22" presetClass="exit" presetSubtype="4" fill="hold" nodeType="afterEffect">
                                  <p:stCondLst>
                                    <p:cond delay="0"/>
                                  </p:stCondLst>
                                  <p:childTnLst>
                                    <p:animEffect transition="out" filter="wipe(down)">
                                      <p:cBhvr>
                                        <p:cTn id="12" dur="500"/>
                                        <p:tgtEl>
                                          <p:spTgt spid="17"/>
                                        </p:tgtEl>
                                      </p:cBhvr>
                                    </p:animEffect>
                                    <p:set>
                                      <p:cBhvr>
                                        <p:cTn id="13" dur="1" fill="hold">
                                          <p:stCondLst>
                                            <p:cond delay="499"/>
                                          </p:stCondLst>
                                        </p:cTn>
                                        <p:tgtEl>
                                          <p:spTgt spid="17"/>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par>
                          <p:cTn id="21" fill="hold">
                            <p:stCondLst>
                              <p:cond delay="0"/>
                            </p:stCondLst>
                            <p:childTnLst>
                              <p:par>
                                <p:cTn id="22" presetID="22" presetClass="exit" presetSubtype="4" fill="hold" nodeType="afterEffect">
                                  <p:stCondLst>
                                    <p:cond delay="0"/>
                                  </p:stCondLst>
                                  <p:childTnLst>
                                    <p:animEffect transition="out" filter="wipe(down)">
                                      <p:cBhvr>
                                        <p:cTn id="23" dur="500"/>
                                        <p:tgtEl>
                                          <p:spTgt spid="11"/>
                                        </p:tgtEl>
                                      </p:cBhvr>
                                    </p:animEffect>
                                    <p:set>
                                      <p:cBhvr>
                                        <p:cTn id="24" dur="1" fill="hold">
                                          <p:stCondLst>
                                            <p:cond delay="499"/>
                                          </p:stCondLst>
                                        </p:cTn>
                                        <p:tgtEl>
                                          <p:spTgt spid="11"/>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childTnLst>
                                </p:cTn>
                              </p:par>
                            </p:childTnLst>
                          </p:cTn>
                        </p:par>
                        <p:par>
                          <p:cTn id="32" fill="hold">
                            <p:stCondLst>
                              <p:cond delay="0"/>
                            </p:stCondLst>
                            <p:childTnLst>
                              <p:par>
                                <p:cTn id="33" presetID="22" presetClass="exit" presetSubtype="4" fill="hold" nodeType="afterEffect">
                                  <p:stCondLst>
                                    <p:cond delay="0"/>
                                  </p:stCondLst>
                                  <p:childTnLst>
                                    <p:animEffect transition="out" filter="wipe(down)">
                                      <p:cBhvr>
                                        <p:cTn id="34" dur="500"/>
                                        <p:tgtEl>
                                          <p:spTgt spid="23"/>
                                        </p:tgtEl>
                                      </p:cBhvr>
                                    </p:animEffect>
                                    <p:set>
                                      <p:cBhvr>
                                        <p:cTn id="35" dur="1" fill="hold">
                                          <p:stCondLst>
                                            <p:cond delay="499"/>
                                          </p:stCondLst>
                                        </p:cTn>
                                        <p:tgtEl>
                                          <p:spTgt spid="23"/>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29"/>
                                        </p:tgtEl>
                                        <p:attrNameLst>
                                          <p:attrName>style.visibility</p:attrName>
                                        </p:attrNameLst>
                                      </p:cBhvr>
                                      <p:to>
                                        <p:strVal val="visible"/>
                                      </p:to>
                                    </p:set>
                                  </p:childTnLst>
                                </p:cTn>
                              </p:par>
                            </p:childTnLst>
                          </p:cTn>
                        </p:par>
                        <p:par>
                          <p:cTn id="40" fill="hold">
                            <p:stCondLst>
                              <p:cond delay="0"/>
                            </p:stCondLst>
                            <p:childTnLst>
                              <p:par>
                                <p:cTn id="41" presetID="1" presetClass="entr" presetSubtype="0" fill="hold" nodeType="after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par>
                          <p:cTn id="43" fill="hold">
                            <p:stCondLst>
                              <p:cond delay="0"/>
                            </p:stCondLst>
                            <p:childTnLst>
                              <p:par>
                                <p:cTn id="44" presetID="22" presetClass="exit" presetSubtype="4" fill="hold" nodeType="afterEffect">
                                  <p:stCondLst>
                                    <p:cond delay="0"/>
                                  </p:stCondLst>
                                  <p:childTnLst>
                                    <p:animEffect transition="out" filter="wipe(down)">
                                      <p:cBhvr>
                                        <p:cTn id="45" dur="500"/>
                                        <p:tgtEl>
                                          <p:spTgt spid="29"/>
                                        </p:tgtEl>
                                      </p:cBhvr>
                                    </p:animEffect>
                                    <p:set>
                                      <p:cBhvr>
                                        <p:cTn id="46" dur="1" fill="hold">
                                          <p:stCondLst>
                                            <p:cond delay="4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428596" y="77466"/>
            <a:ext cx="8229600" cy="812530"/>
          </a:xfrm>
          <a:prstGeom prst="rect">
            <a:avLst/>
          </a:prstGeom>
          <a:noFill/>
          <a:ln w="9525">
            <a:noFill/>
            <a:miter lim="800000"/>
            <a:headEnd/>
            <a:tailEnd/>
          </a:ln>
          <a:effectLst/>
        </p:spPr>
        <p:txBody>
          <a:bodyPr>
            <a:spAutoFit/>
          </a:bodyPr>
          <a:lstStyle/>
          <a:p>
            <a:pPr marL="457200" indent="-457200" algn="l">
              <a:lnSpc>
                <a:spcPct val="130000"/>
              </a:lnSpc>
              <a:spcBef>
                <a:spcPct val="50000"/>
              </a:spcBef>
              <a:buBlip>
                <a:blip r:embed="rId3"/>
              </a:buBlip>
            </a:pPr>
            <a:r>
              <a:rPr kumimoji="1" lang="zh-CN" altLang="en-US" sz="1800" dirty="0" smtClean="0">
                <a:solidFill>
                  <a:srgbClr val="FF00FF"/>
                </a:solidFill>
                <a:latin typeface="Consolas" pitchFamily="49" charset="0"/>
                <a:ea typeface="华文中宋" pitchFamily="2" charset="-122"/>
                <a:cs typeface="Consolas" pitchFamily="49" charset="0"/>
              </a:rPr>
              <a:t>每</a:t>
            </a:r>
            <a:r>
              <a:rPr kumimoji="1" lang="zh-CN" altLang="en-US" sz="1800" dirty="0">
                <a:solidFill>
                  <a:srgbClr val="FF00FF"/>
                </a:solidFill>
                <a:latin typeface="Consolas" pitchFamily="49" charset="0"/>
                <a:ea typeface="华文中宋" pitchFamily="2" charset="-122"/>
                <a:cs typeface="Consolas" pitchFamily="49" charset="0"/>
              </a:rPr>
              <a:t>行</a:t>
            </a:r>
            <a:r>
              <a:rPr kumimoji="1" lang="zh-CN" altLang="en-US" sz="1800">
                <a:latin typeface="Consolas" pitchFamily="49" charset="0"/>
                <a:ea typeface="华文中宋" pitchFamily="2" charset="-122"/>
                <a:cs typeface="Consolas" pitchFamily="49" charset="0"/>
              </a:rPr>
              <a:t>的</a:t>
            </a:r>
            <a:r>
              <a:rPr kumimoji="1" lang="zh-CN" altLang="en-US" sz="1800" smtClean="0">
                <a:latin typeface="Consolas" pitchFamily="49" charset="0"/>
                <a:ea typeface="华文中宋" pitchFamily="2" charset="-122"/>
                <a:cs typeface="Consolas" pitchFamily="49" charset="0"/>
              </a:rPr>
              <a:t>所有结点链</a:t>
            </a:r>
            <a:r>
              <a:rPr kumimoji="1" lang="zh-CN" altLang="en-US" sz="1800" dirty="0">
                <a:latin typeface="Consolas" pitchFamily="49" charset="0"/>
                <a:ea typeface="华文中宋" pitchFamily="2" charset="-122"/>
                <a:cs typeface="Consolas" pitchFamily="49" charset="0"/>
              </a:rPr>
              <a:t>起来构成一个</a:t>
            </a:r>
            <a:r>
              <a:rPr kumimoji="1" lang="zh-CN" altLang="en-US" sz="1800">
                <a:latin typeface="Consolas" pitchFamily="49" charset="0"/>
                <a:ea typeface="华文中宋" pitchFamily="2" charset="-122"/>
                <a:cs typeface="Consolas" pitchFamily="49" charset="0"/>
              </a:rPr>
              <a:t>带</a:t>
            </a:r>
            <a:r>
              <a:rPr kumimoji="1" lang="zh-CN" altLang="en-US" sz="1800" smtClean="0">
                <a:latin typeface="Consolas" pitchFamily="49" charset="0"/>
                <a:ea typeface="华文中宋" pitchFamily="2" charset="-122"/>
                <a:cs typeface="Consolas" pitchFamily="49" charset="0"/>
              </a:rPr>
              <a:t>行头结点的</a:t>
            </a:r>
            <a:r>
              <a:rPr kumimoji="1" lang="zh-CN" altLang="en-US" sz="1800" dirty="0">
                <a:latin typeface="Consolas" pitchFamily="49" charset="0"/>
                <a:ea typeface="华文中宋" pitchFamily="2" charset="-122"/>
                <a:cs typeface="Consolas" pitchFamily="49" charset="0"/>
              </a:rPr>
              <a:t>循环单链表。以</a:t>
            </a:r>
            <a:r>
              <a:rPr kumimoji="1" lang="en-US" altLang="zh-CN" sz="1800" i="1" dirty="0">
                <a:latin typeface="Consolas" pitchFamily="49" charset="0"/>
                <a:ea typeface="华文中宋" pitchFamily="2" charset="-122"/>
                <a:cs typeface="Consolas" pitchFamily="49" charset="0"/>
              </a:rPr>
              <a:t>h</a:t>
            </a:r>
            <a:r>
              <a:rPr kumimoji="1" lang="en-US" altLang="zh-CN" sz="1800" dirty="0">
                <a:latin typeface="Consolas" pitchFamily="49" charset="0"/>
                <a:ea typeface="华文中宋" pitchFamily="2" charset="-122"/>
                <a:cs typeface="Consolas" pitchFamily="49" charset="0"/>
              </a:rPr>
              <a:t>[</a:t>
            </a:r>
            <a:r>
              <a:rPr kumimoji="1" lang="en-US" altLang="zh-CN" sz="1800" i="1" dirty="0" err="1">
                <a:latin typeface="Consolas" pitchFamily="49" charset="0"/>
                <a:ea typeface="华文中宋" pitchFamily="2" charset="-122"/>
                <a:cs typeface="Consolas" pitchFamily="49" charset="0"/>
              </a:rPr>
              <a:t>i</a:t>
            </a:r>
            <a:r>
              <a:rPr kumimoji="1" lang="en-US" altLang="zh-CN" sz="1800" dirty="0">
                <a:latin typeface="Consolas" pitchFamily="49" charset="0"/>
                <a:ea typeface="华文中宋" pitchFamily="2" charset="-122"/>
                <a:cs typeface="Consolas" pitchFamily="49" charset="0"/>
              </a:rPr>
              <a:t>]</a:t>
            </a:r>
            <a:r>
              <a:rPr kumimoji="1" lang="zh-CN" altLang="en-US" sz="1800" dirty="0">
                <a:latin typeface="Consolas" pitchFamily="49" charset="0"/>
                <a:ea typeface="华文中宋" pitchFamily="2" charset="-122"/>
                <a:cs typeface="Consolas" pitchFamily="49" charset="0"/>
              </a:rPr>
              <a:t>（</a:t>
            </a:r>
            <a:r>
              <a:rPr kumimoji="1" lang="en-US" altLang="zh-CN" sz="1800" dirty="0" err="1">
                <a:latin typeface="Consolas" pitchFamily="49" charset="0"/>
                <a:ea typeface="华文中宋" pitchFamily="2" charset="-122"/>
                <a:cs typeface="Consolas" pitchFamily="49" charset="0"/>
              </a:rPr>
              <a:t>0</a:t>
            </a:r>
            <a:r>
              <a:rPr kumimoji="1" lang="en-US" altLang="zh-CN" sz="1800" dirty="0" err="1">
                <a:latin typeface="宋体" pitchFamily="2" charset="-122"/>
                <a:ea typeface="宋体" pitchFamily="2" charset="-122"/>
                <a:cs typeface="Consolas" pitchFamily="49" charset="0"/>
              </a:rPr>
              <a:t>≤</a:t>
            </a:r>
            <a:r>
              <a:rPr kumimoji="1" lang="en-US" altLang="zh-CN" sz="1800" i="1" dirty="0" err="1">
                <a:latin typeface="Consolas" pitchFamily="49" charset="0"/>
                <a:ea typeface="华文中宋" pitchFamily="2" charset="-122"/>
                <a:cs typeface="Consolas" pitchFamily="49" charset="0"/>
              </a:rPr>
              <a:t>i</a:t>
            </a:r>
            <a:r>
              <a:rPr kumimoji="1" lang="en-US" altLang="zh-CN" sz="1800" dirty="0" err="1">
                <a:latin typeface="宋体" pitchFamily="2" charset="-122"/>
                <a:ea typeface="宋体" pitchFamily="2" charset="-122"/>
                <a:cs typeface="Consolas" pitchFamily="49" charset="0"/>
              </a:rPr>
              <a:t>≤</a:t>
            </a:r>
            <a:r>
              <a:rPr kumimoji="1" lang="en-US" altLang="zh-CN" sz="1800" i="1" dirty="0" err="1">
                <a:latin typeface="Consolas" pitchFamily="49" charset="0"/>
                <a:ea typeface="华文中宋" pitchFamily="2" charset="-122"/>
                <a:cs typeface="Consolas" pitchFamily="49" charset="0"/>
              </a:rPr>
              <a:t>m</a:t>
            </a:r>
            <a:r>
              <a:rPr kumimoji="1" lang="en-US" altLang="zh-CN" sz="1800" dirty="0">
                <a:latin typeface="Consolas" pitchFamily="49" charset="0"/>
                <a:ea typeface="华文中宋" pitchFamily="2" charset="-122"/>
                <a:cs typeface="Consolas" pitchFamily="49" charset="0"/>
              </a:rPr>
              <a:t>-1</a:t>
            </a:r>
            <a:r>
              <a:rPr kumimoji="1" lang="zh-CN" altLang="en-US" sz="1800" dirty="0">
                <a:latin typeface="Consolas" pitchFamily="49" charset="0"/>
                <a:ea typeface="华文中宋" pitchFamily="2" charset="-122"/>
                <a:cs typeface="Consolas" pitchFamily="49" charset="0"/>
              </a:rPr>
              <a:t>）作为第</a:t>
            </a:r>
            <a:r>
              <a:rPr kumimoji="1" lang="en-US" altLang="zh-CN" sz="1800" i="1" dirty="0" err="1">
                <a:latin typeface="Consolas" pitchFamily="49" charset="0"/>
                <a:ea typeface="华文中宋" pitchFamily="2" charset="-122"/>
                <a:cs typeface="Consolas" pitchFamily="49" charset="0"/>
              </a:rPr>
              <a:t>i</a:t>
            </a:r>
            <a:r>
              <a:rPr kumimoji="1" lang="zh-CN" altLang="en-US" sz="1800" dirty="0">
                <a:latin typeface="Consolas" pitchFamily="49" charset="0"/>
                <a:ea typeface="华文中宋" pitchFamily="2" charset="-122"/>
                <a:cs typeface="Consolas" pitchFamily="49" charset="0"/>
              </a:rPr>
              <a:t>行</a:t>
            </a:r>
            <a:r>
              <a:rPr kumimoji="1" lang="zh-CN" altLang="en-US" sz="1800">
                <a:latin typeface="Consolas" pitchFamily="49" charset="0"/>
                <a:ea typeface="华文中宋" pitchFamily="2" charset="-122"/>
                <a:cs typeface="Consolas" pitchFamily="49" charset="0"/>
              </a:rPr>
              <a:t>的</a:t>
            </a:r>
            <a:r>
              <a:rPr kumimoji="1" lang="zh-CN" altLang="en-US" sz="1800" smtClean="0">
                <a:latin typeface="Consolas" pitchFamily="49" charset="0"/>
                <a:ea typeface="华文中宋" pitchFamily="2" charset="-122"/>
                <a:cs typeface="Consolas" pitchFamily="49" charset="0"/>
              </a:rPr>
              <a:t>头结点。</a:t>
            </a:r>
            <a:endParaRPr kumimoji="1" lang="zh-CN" altLang="en-US" sz="1800" dirty="0">
              <a:latin typeface="Consolas" pitchFamily="49" charset="0"/>
              <a:ea typeface="华文中宋" pitchFamily="2" charset="-122"/>
              <a:cs typeface="Consolas" pitchFamily="49" charset="0"/>
            </a:endParaRPr>
          </a:p>
        </p:txBody>
      </p:sp>
      <p:grpSp>
        <p:nvGrpSpPr>
          <p:cNvPr id="2" name="组合 4"/>
          <p:cNvGrpSpPr>
            <a:grpSpLocks noChangeAspect="1"/>
          </p:cNvGrpSpPr>
          <p:nvPr/>
        </p:nvGrpSpPr>
        <p:grpSpPr>
          <a:xfrm>
            <a:off x="2236782" y="1691971"/>
            <a:ext cx="1296670" cy="690880"/>
            <a:chOff x="2051050" y="1866900"/>
            <a:chExt cx="1620838" cy="863600"/>
          </a:xfrm>
        </p:grpSpPr>
        <p:sp>
          <p:nvSpPr>
            <p:cNvPr id="6" name="Rectangle 49"/>
            <p:cNvSpPr>
              <a:spLocks noChangeArrowheads="1"/>
            </p:cNvSpPr>
            <p:nvPr/>
          </p:nvSpPr>
          <p:spPr bwMode="auto">
            <a:xfrm>
              <a:off x="2051050" y="186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0</a:t>
              </a:r>
            </a:p>
          </p:txBody>
        </p:sp>
        <p:sp>
          <p:nvSpPr>
            <p:cNvPr id="7" name="Rectangle 50"/>
            <p:cNvSpPr>
              <a:spLocks noChangeArrowheads="1"/>
            </p:cNvSpPr>
            <p:nvPr/>
          </p:nvSpPr>
          <p:spPr bwMode="auto">
            <a:xfrm>
              <a:off x="2592388" y="186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0</a:t>
              </a:r>
            </a:p>
          </p:txBody>
        </p:sp>
        <p:sp>
          <p:nvSpPr>
            <p:cNvPr id="8" name="Rectangle 51"/>
            <p:cNvSpPr>
              <a:spLocks noChangeArrowheads="1"/>
            </p:cNvSpPr>
            <p:nvPr/>
          </p:nvSpPr>
          <p:spPr bwMode="auto">
            <a:xfrm>
              <a:off x="3132138" y="186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1</a:t>
              </a:r>
            </a:p>
          </p:txBody>
        </p:sp>
        <p:sp>
          <p:nvSpPr>
            <p:cNvPr id="9" name="Rectangle 52"/>
            <p:cNvSpPr>
              <a:spLocks noChangeArrowheads="1"/>
            </p:cNvSpPr>
            <p:nvPr/>
          </p:nvSpPr>
          <p:spPr bwMode="auto">
            <a:xfrm>
              <a:off x="2051050" y="2298700"/>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10" name="Rectangle 53"/>
            <p:cNvSpPr>
              <a:spLocks noChangeArrowheads="1"/>
            </p:cNvSpPr>
            <p:nvPr/>
          </p:nvSpPr>
          <p:spPr bwMode="auto">
            <a:xfrm>
              <a:off x="2844800" y="2298700"/>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3" name="组合 10"/>
          <p:cNvGrpSpPr>
            <a:grpSpLocks noChangeAspect="1"/>
          </p:cNvGrpSpPr>
          <p:nvPr/>
        </p:nvGrpSpPr>
        <p:grpSpPr>
          <a:xfrm>
            <a:off x="7275858" y="4106563"/>
            <a:ext cx="1296670" cy="690880"/>
            <a:chOff x="7451725" y="4408488"/>
            <a:chExt cx="1620838" cy="863600"/>
          </a:xfrm>
        </p:grpSpPr>
        <p:sp>
          <p:nvSpPr>
            <p:cNvPr id="12" name="Rectangle 54"/>
            <p:cNvSpPr>
              <a:spLocks noChangeArrowheads="1"/>
            </p:cNvSpPr>
            <p:nvPr/>
          </p:nvSpPr>
          <p:spPr bwMode="auto">
            <a:xfrm>
              <a:off x="7451725" y="440848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2</a:t>
              </a:r>
            </a:p>
          </p:txBody>
        </p:sp>
        <p:sp>
          <p:nvSpPr>
            <p:cNvPr id="13" name="Rectangle 55"/>
            <p:cNvSpPr>
              <a:spLocks noChangeArrowheads="1"/>
            </p:cNvSpPr>
            <p:nvPr/>
          </p:nvSpPr>
          <p:spPr bwMode="auto">
            <a:xfrm>
              <a:off x="7993063" y="440848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t>3</a:t>
              </a:r>
            </a:p>
          </p:txBody>
        </p:sp>
        <p:sp>
          <p:nvSpPr>
            <p:cNvPr id="14" name="Rectangle 56"/>
            <p:cNvSpPr>
              <a:spLocks noChangeArrowheads="1"/>
            </p:cNvSpPr>
            <p:nvPr/>
          </p:nvSpPr>
          <p:spPr bwMode="auto">
            <a:xfrm>
              <a:off x="8532813" y="440848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t>4</a:t>
              </a:r>
            </a:p>
          </p:txBody>
        </p:sp>
        <p:sp>
          <p:nvSpPr>
            <p:cNvPr id="15" name="Rectangle 57"/>
            <p:cNvSpPr>
              <a:spLocks noChangeArrowheads="1"/>
            </p:cNvSpPr>
            <p:nvPr/>
          </p:nvSpPr>
          <p:spPr bwMode="auto">
            <a:xfrm>
              <a:off x="7451725" y="4840288"/>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16" name="Rectangle 58"/>
            <p:cNvSpPr>
              <a:spLocks noChangeArrowheads="1"/>
            </p:cNvSpPr>
            <p:nvPr/>
          </p:nvSpPr>
          <p:spPr bwMode="auto">
            <a:xfrm>
              <a:off x="8245475" y="4840288"/>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4" name="组合 16"/>
          <p:cNvGrpSpPr>
            <a:grpSpLocks noChangeAspect="1"/>
          </p:cNvGrpSpPr>
          <p:nvPr/>
        </p:nvGrpSpPr>
        <p:grpSpPr>
          <a:xfrm>
            <a:off x="7275858" y="1691971"/>
            <a:ext cx="1296670" cy="690880"/>
            <a:chOff x="7451725" y="1844675"/>
            <a:chExt cx="1620838" cy="863600"/>
          </a:xfrm>
        </p:grpSpPr>
        <p:sp>
          <p:nvSpPr>
            <p:cNvPr id="18" name="Rectangle 59"/>
            <p:cNvSpPr>
              <a:spLocks noChangeArrowheads="1"/>
            </p:cNvSpPr>
            <p:nvPr/>
          </p:nvSpPr>
          <p:spPr bwMode="auto">
            <a:xfrm>
              <a:off x="7451725" y="184467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0</a:t>
              </a:r>
            </a:p>
          </p:txBody>
        </p:sp>
        <p:sp>
          <p:nvSpPr>
            <p:cNvPr id="19" name="Rectangle 60"/>
            <p:cNvSpPr>
              <a:spLocks noChangeArrowheads="1"/>
            </p:cNvSpPr>
            <p:nvPr/>
          </p:nvSpPr>
          <p:spPr bwMode="auto">
            <a:xfrm>
              <a:off x="7993063" y="184467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3</a:t>
              </a:r>
            </a:p>
          </p:txBody>
        </p:sp>
        <p:sp>
          <p:nvSpPr>
            <p:cNvPr id="20" name="Rectangle 61"/>
            <p:cNvSpPr>
              <a:spLocks noChangeArrowheads="1"/>
            </p:cNvSpPr>
            <p:nvPr/>
          </p:nvSpPr>
          <p:spPr bwMode="auto">
            <a:xfrm>
              <a:off x="8532813" y="184467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t>2</a:t>
              </a:r>
            </a:p>
          </p:txBody>
        </p:sp>
        <p:sp>
          <p:nvSpPr>
            <p:cNvPr id="21" name="Rectangle 62"/>
            <p:cNvSpPr>
              <a:spLocks noChangeArrowheads="1"/>
            </p:cNvSpPr>
            <p:nvPr/>
          </p:nvSpPr>
          <p:spPr bwMode="auto">
            <a:xfrm>
              <a:off x="7451725" y="2276475"/>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22" name="Rectangle 63"/>
            <p:cNvSpPr>
              <a:spLocks noChangeArrowheads="1"/>
            </p:cNvSpPr>
            <p:nvPr/>
          </p:nvSpPr>
          <p:spPr bwMode="auto">
            <a:xfrm>
              <a:off x="8245475" y="2276475"/>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5" name="组合 22"/>
          <p:cNvGrpSpPr>
            <a:grpSpLocks noChangeAspect="1"/>
          </p:cNvGrpSpPr>
          <p:nvPr/>
        </p:nvGrpSpPr>
        <p:grpSpPr>
          <a:xfrm>
            <a:off x="5418470" y="2928642"/>
            <a:ext cx="1296670" cy="690880"/>
            <a:chOff x="5632450" y="3213100"/>
            <a:chExt cx="1620838" cy="863600"/>
          </a:xfrm>
        </p:grpSpPr>
        <p:sp>
          <p:nvSpPr>
            <p:cNvPr id="24" name="Rectangle 64"/>
            <p:cNvSpPr>
              <a:spLocks noChangeArrowheads="1"/>
            </p:cNvSpPr>
            <p:nvPr/>
          </p:nvSpPr>
          <p:spPr bwMode="auto">
            <a:xfrm>
              <a:off x="5632450"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1</a:t>
              </a:r>
            </a:p>
          </p:txBody>
        </p:sp>
        <p:sp>
          <p:nvSpPr>
            <p:cNvPr id="25" name="Rectangle 65"/>
            <p:cNvSpPr>
              <a:spLocks noChangeArrowheads="1"/>
            </p:cNvSpPr>
            <p:nvPr/>
          </p:nvSpPr>
          <p:spPr bwMode="auto">
            <a:xfrm>
              <a:off x="6173788"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t>2</a:t>
              </a:r>
            </a:p>
          </p:txBody>
        </p:sp>
        <p:sp>
          <p:nvSpPr>
            <p:cNvPr id="26" name="Rectangle 66"/>
            <p:cNvSpPr>
              <a:spLocks noChangeArrowheads="1"/>
            </p:cNvSpPr>
            <p:nvPr/>
          </p:nvSpPr>
          <p:spPr bwMode="auto">
            <a:xfrm>
              <a:off x="6713538"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t>3</a:t>
              </a:r>
            </a:p>
          </p:txBody>
        </p:sp>
        <p:sp>
          <p:nvSpPr>
            <p:cNvPr id="27" name="Rectangle 67"/>
            <p:cNvSpPr>
              <a:spLocks noChangeArrowheads="1"/>
            </p:cNvSpPr>
            <p:nvPr/>
          </p:nvSpPr>
          <p:spPr bwMode="auto">
            <a:xfrm>
              <a:off x="5632450" y="3644900"/>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28" name="Rectangle 68"/>
            <p:cNvSpPr>
              <a:spLocks noChangeArrowheads="1"/>
            </p:cNvSpPr>
            <p:nvPr/>
          </p:nvSpPr>
          <p:spPr bwMode="auto">
            <a:xfrm>
              <a:off x="6426200" y="3644900"/>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11" name="组合 28"/>
          <p:cNvGrpSpPr>
            <a:grpSpLocks noChangeAspect="1"/>
          </p:cNvGrpSpPr>
          <p:nvPr/>
        </p:nvGrpSpPr>
        <p:grpSpPr>
          <a:xfrm>
            <a:off x="342882" y="1691971"/>
            <a:ext cx="1296670" cy="690880"/>
            <a:chOff x="122238" y="1865313"/>
            <a:chExt cx="1620837" cy="863600"/>
          </a:xfrm>
        </p:grpSpPr>
        <p:sp>
          <p:nvSpPr>
            <p:cNvPr id="30" name="Rectangle 9"/>
            <p:cNvSpPr>
              <a:spLocks noChangeArrowheads="1"/>
            </p:cNvSpPr>
            <p:nvPr/>
          </p:nvSpPr>
          <p:spPr bwMode="auto">
            <a:xfrm>
              <a:off x="122238"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31" name="Rectangle 10"/>
            <p:cNvSpPr>
              <a:spLocks noChangeArrowheads="1"/>
            </p:cNvSpPr>
            <p:nvPr/>
          </p:nvSpPr>
          <p:spPr bwMode="auto">
            <a:xfrm>
              <a:off x="66357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32" name="Rectangle 11"/>
            <p:cNvSpPr>
              <a:spLocks noChangeArrowheads="1"/>
            </p:cNvSpPr>
            <p:nvPr/>
          </p:nvSpPr>
          <p:spPr bwMode="auto">
            <a:xfrm>
              <a:off x="120332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33" name="Rectangle 12"/>
            <p:cNvSpPr>
              <a:spLocks noChangeArrowheads="1"/>
            </p:cNvSpPr>
            <p:nvPr/>
          </p:nvSpPr>
          <p:spPr bwMode="auto">
            <a:xfrm>
              <a:off x="122238" y="2297113"/>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34" name="Rectangle 13"/>
            <p:cNvSpPr>
              <a:spLocks noChangeArrowheads="1"/>
            </p:cNvSpPr>
            <p:nvPr/>
          </p:nvSpPr>
          <p:spPr bwMode="auto">
            <a:xfrm>
              <a:off x="915988" y="2297113"/>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17" name="组合 34"/>
          <p:cNvGrpSpPr>
            <a:grpSpLocks noChangeAspect="1"/>
          </p:cNvGrpSpPr>
          <p:nvPr/>
        </p:nvGrpSpPr>
        <p:grpSpPr>
          <a:xfrm>
            <a:off x="342882" y="2928642"/>
            <a:ext cx="1296670" cy="690880"/>
            <a:chOff x="122238" y="3213100"/>
            <a:chExt cx="1620837" cy="863600"/>
          </a:xfrm>
        </p:grpSpPr>
        <p:sp>
          <p:nvSpPr>
            <p:cNvPr id="36" name="Rectangle 14"/>
            <p:cNvSpPr>
              <a:spLocks noChangeArrowheads="1"/>
            </p:cNvSpPr>
            <p:nvPr/>
          </p:nvSpPr>
          <p:spPr bwMode="auto">
            <a:xfrm>
              <a:off x="122238"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37" name="Rectangle 15"/>
            <p:cNvSpPr>
              <a:spLocks noChangeArrowheads="1"/>
            </p:cNvSpPr>
            <p:nvPr/>
          </p:nvSpPr>
          <p:spPr bwMode="auto">
            <a:xfrm>
              <a:off x="663575"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38" name="Rectangle 16"/>
            <p:cNvSpPr>
              <a:spLocks noChangeArrowheads="1"/>
            </p:cNvSpPr>
            <p:nvPr/>
          </p:nvSpPr>
          <p:spPr bwMode="auto">
            <a:xfrm>
              <a:off x="1203325"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39" name="Rectangle 17"/>
            <p:cNvSpPr>
              <a:spLocks noChangeArrowheads="1"/>
            </p:cNvSpPr>
            <p:nvPr/>
          </p:nvSpPr>
          <p:spPr bwMode="auto">
            <a:xfrm>
              <a:off x="122238" y="3644900"/>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40" name="Rectangle 18"/>
            <p:cNvSpPr>
              <a:spLocks noChangeArrowheads="1"/>
            </p:cNvSpPr>
            <p:nvPr/>
          </p:nvSpPr>
          <p:spPr bwMode="auto">
            <a:xfrm>
              <a:off x="915988" y="3644900"/>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23" name="组合 40"/>
          <p:cNvGrpSpPr>
            <a:grpSpLocks noChangeAspect="1"/>
          </p:cNvGrpSpPr>
          <p:nvPr/>
        </p:nvGrpSpPr>
        <p:grpSpPr>
          <a:xfrm>
            <a:off x="379394" y="4106563"/>
            <a:ext cx="1296670" cy="690880"/>
            <a:chOff x="158750" y="4406900"/>
            <a:chExt cx="1620838" cy="863600"/>
          </a:xfrm>
        </p:grpSpPr>
        <p:sp>
          <p:nvSpPr>
            <p:cNvPr id="42" name="Rectangle 19"/>
            <p:cNvSpPr>
              <a:spLocks noChangeArrowheads="1"/>
            </p:cNvSpPr>
            <p:nvPr/>
          </p:nvSpPr>
          <p:spPr bwMode="auto">
            <a:xfrm>
              <a:off x="158750" y="440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43" name="Rectangle 20"/>
            <p:cNvSpPr>
              <a:spLocks noChangeArrowheads="1"/>
            </p:cNvSpPr>
            <p:nvPr/>
          </p:nvSpPr>
          <p:spPr bwMode="auto">
            <a:xfrm>
              <a:off x="700088" y="440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44" name="Rectangle 21"/>
            <p:cNvSpPr>
              <a:spLocks noChangeArrowheads="1"/>
            </p:cNvSpPr>
            <p:nvPr/>
          </p:nvSpPr>
          <p:spPr bwMode="auto">
            <a:xfrm>
              <a:off x="1239838" y="440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45" name="Rectangle 22"/>
            <p:cNvSpPr>
              <a:spLocks noChangeArrowheads="1"/>
            </p:cNvSpPr>
            <p:nvPr/>
          </p:nvSpPr>
          <p:spPr bwMode="auto">
            <a:xfrm>
              <a:off x="158750" y="4838700"/>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46" name="Rectangle 23"/>
            <p:cNvSpPr>
              <a:spLocks noChangeArrowheads="1"/>
            </p:cNvSpPr>
            <p:nvPr/>
          </p:nvSpPr>
          <p:spPr bwMode="auto">
            <a:xfrm>
              <a:off x="952500" y="4838700"/>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cxnSp>
        <p:nvCxnSpPr>
          <p:cNvPr id="54" name="直接箭头连接符 53"/>
          <p:cNvCxnSpPr/>
          <p:nvPr/>
        </p:nvCxnSpPr>
        <p:spPr>
          <a:xfrm flipV="1">
            <a:off x="3214678" y="2210131"/>
            <a:ext cx="406118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flipV="1">
            <a:off x="1285852" y="2210131"/>
            <a:ext cx="95093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nvGrpSpPr>
          <p:cNvPr id="29" name="组合 62"/>
          <p:cNvGrpSpPr/>
          <p:nvPr/>
        </p:nvGrpSpPr>
        <p:grpSpPr>
          <a:xfrm>
            <a:off x="1071538" y="1498288"/>
            <a:ext cx="7716098" cy="723906"/>
            <a:chOff x="1071538" y="1498288"/>
            <a:chExt cx="7716098" cy="723906"/>
          </a:xfrm>
        </p:grpSpPr>
        <p:cxnSp>
          <p:nvCxnSpPr>
            <p:cNvPr id="62" name="直接连接符 61"/>
            <p:cNvCxnSpPr/>
            <p:nvPr/>
          </p:nvCxnSpPr>
          <p:spPr>
            <a:xfrm>
              <a:off x="8358214" y="2220606"/>
              <a:ext cx="428628"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rot="5400000">
              <a:off x="8429652" y="1863416"/>
              <a:ext cx="714380"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rot="10800000">
              <a:off x="1071538" y="1506226"/>
              <a:ext cx="771530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a:xfrm rot="5400000">
              <a:off x="968300" y="1606288"/>
              <a:ext cx="21600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70" name="直接箭头连接符 69"/>
          <p:cNvCxnSpPr/>
          <p:nvPr/>
        </p:nvCxnSpPr>
        <p:spPr>
          <a:xfrm flipV="1">
            <a:off x="1285852" y="3446802"/>
            <a:ext cx="413261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nvGrpSpPr>
          <p:cNvPr id="45056" name="组合 64"/>
          <p:cNvGrpSpPr/>
          <p:nvPr/>
        </p:nvGrpSpPr>
        <p:grpSpPr>
          <a:xfrm>
            <a:off x="1071538" y="2744386"/>
            <a:ext cx="5858710" cy="716066"/>
            <a:chOff x="1071538" y="2744386"/>
            <a:chExt cx="5858710" cy="716066"/>
          </a:xfrm>
        </p:grpSpPr>
        <p:cxnSp>
          <p:nvCxnSpPr>
            <p:cNvPr id="95" name="直接连接符 94"/>
            <p:cNvCxnSpPr/>
            <p:nvPr/>
          </p:nvCxnSpPr>
          <p:spPr>
            <a:xfrm>
              <a:off x="6500826" y="3458864"/>
              <a:ext cx="428628"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rot="5400000">
              <a:off x="6572264" y="3101674"/>
              <a:ext cx="714380"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rot="10800000" flipV="1">
              <a:off x="1071538" y="2754010"/>
              <a:ext cx="5857916"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p:nvPr/>
          </p:nvCxnSpPr>
          <p:spPr>
            <a:xfrm rot="5400000">
              <a:off x="976238" y="2852386"/>
              <a:ext cx="21600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45057" name="组合 66"/>
          <p:cNvGrpSpPr/>
          <p:nvPr/>
        </p:nvGrpSpPr>
        <p:grpSpPr>
          <a:xfrm>
            <a:off x="1071538" y="3887492"/>
            <a:ext cx="7716098" cy="723906"/>
            <a:chOff x="1071538" y="3887492"/>
            <a:chExt cx="7716098" cy="723906"/>
          </a:xfrm>
        </p:grpSpPr>
        <p:cxnSp>
          <p:nvCxnSpPr>
            <p:cNvPr id="100" name="直接连接符 99"/>
            <p:cNvCxnSpPr/>
            <p:nvPr/>
          </p:nvCxnSpPr>
          <p:spPr>
            <a:xfrm>
              <a:off x="8358214" y="4609810"/>
              <a:ext cx="428628"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rot="5400000">
              <a:off x="8429652" y="4252620"/>
              <a:ext cx="714380"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rot="10800000">
              <a:off x="1071538" y="3895430"/>
              <a:ext cx="771530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p:nvPr/>
          </p:nvCxnSpPr>
          <p:spPr>
            <a:xfrm rot="5400000">
              <a:off x="968300" y="3995492"/>
              <a:ext cx="21600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105" name="直接箭头连接符 104"/>
          <p:cNvCxnSpPr/>
          <p:nvPr/>
        </p:nvCxnSpPr>
        <p:spPr>
          <a:xfrm flipV="1">
            <a:off x="1357290" y="4624723"/>
            <a:ext cx="591856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214282" y="5143512"/>
            <a:ext cx="1928826" cy="369332"/>
          </a:xfrm>
          <a:prstGeom prst="rect">
            <a:avLst/>
          </a:prstGeom>
          <a:noFill/>
        </p:spPr>
        <p:txBody>
          <a:bodyPr wrap="square" rtlCol="0">
            <a:spAutoFit/>
          </a:bodyPr>
          <a:lstStyle/>
          <a:p>
            <a:r>
              <a:rPr kumimoji="1" lang="en-US" altLang="zh-CN" sz="1800" dirty="0" smtClean="0">
                <a:latin typeface="Consolas" pitchFamily="49" charset="0"/>
                <a:ea typeface="仿宋" pitchFamily="49" charset="-122"/>
                <a:cs typeface="Consolas" pitchFamily="49" charset="0"/>
              </a:rPr>
              <a:t>3</a:t>
            </a:r>
            <a:r>
              <a:rPr kumimoji="1" lang="zh-CN" altLang="en-US" sz="1800" smtClean="0">
                <a:latin typeface="Consolas" pitchFamily="49" charset="0"/>
                <a:ea typeface="仿宋" pitchFamily="49" charset="-122"/>
                <a:cs typeface="Consolas" pitchFamily="49" charset="0"/>
              </a:rPr>
              <a:t>个行头结点</a:t>
            </a:r>
            <a:endParaRPr lang="zh-CN" altLang="en-US" sz="1800" dirty="0">
              <a:latin typeface="Consolas" pitchFamily="49" charset="0"/>
              <a:ea typeface="仿宋" pitchFamily="49" charset="-122"/>
              <a:cs typeface="Consolas" pitchFamily="49" charset="0"/>
            </a:endParaRPr>
          </a:p>
        </p:txBody>
      </p:sp>
      <p:sp>
        <p:nvSpPr>
          <p:cNvPr id="67" name="灯片编号占位符 66"/>
          <p:cNvSpPr>
            <a:spLocks noGrp="1"/>
          </p:cNvSpPr>
          <p:nvPr>
            <p:ph type="sldNum" sz="quarter" idx="12"/>
          </p:nvPr>
        </p:nvSpPr>
        <p:spPr/>
        <p:txBody>
          <a:bodyPr/>
          <a:lstStyle/>
          <a:p>
            <a:fld id="{0B959BAE-FEC3-4F92-8031-993DEB8AE092}" type="slidenum">
              <a:rPr lang="en-US" altLang="zh-CN" smtClean="0"/>
              <a:pPr/>
              <a:t>45</a:t>
            </a:fld>
            <a:r>
              <a:rPr lang="en-US" altLang="zh-CN" smtClean="0"/>
              <a:t>/82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par>
                          <p:cTn id="7" fill="hold">
                            <p:stCondLst>
                              <p:cond delay="0"/>
                            </p:stCondLst>
                            <p:childTnLst>
                              <p:par>
                                <p:cTn id="8" presetID="18" presetClass="entr" presetSubtype="6" fill="hold" nodeType="after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strips(downRight)">
                                      <p:cBhvr>
                                        <p:cTn id="10" dur="1000"/>
                                        <p:tgtEl>
                                          <p:spTgt spid="56"/>
                                        </p:tgtEl>
                                      </p:cBhvr>
                                    </p:animEffect>
                                  </p:childTnLst>
                                </p:cTn>
                              </p:par>
                              <p:par>
                                <p:cTn id="11" presetID="18" presetClass="entr" presetSubtype="6" fill="hold" nodeType="with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strips(downRight)">
                                      <p:cBhvr>
                                        <p:cTn id="13" dur="500"/>
                                        <p:tgtEl>
                                          <p:spTgt spid="54"/>
                                        </p:tgtEl>
                                      </p:cBhvr>
                                    </p:animEffect>
                                  </p:childTnLst>
                                </p:cTn>
                              </p:par>
                            </p:childTnLst>
                          </p:cTn>
                        </p:par>
                        <p:par>
                          <p:cTn id="14" fill="hold">
                            <p:stCondLst>
                              <p:cond delay="1000"/>
                            </p:stCondLst>
                            <p:childTnLst>
                              <p:par>
                                <p:cTn id="15" presetID="18" presetClass="entr" presetSubtype="12" fill="hold" nodeType="after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strips(downLeft)">
                                      <p:cBhvr>
                                        <p:cTn id="17" dur="10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childTnLst>
                                </p:cTn>
                              </p:par>
                            </p:childTnLst>
                          </p:cTn>
                        </p:par>
                        <p:par>
                          <p:cTn id="22" fill="hold">
                            <p:stCondLst>
                              <p:cond delay="0"/>
                            </p:stCondLst>
                            <p:childTnLst>
                              <p:par>
                                <p:cTn id="23" presetID="18" presetClass="entr" presetSubtype="6" fill="hold" nodeType="afterEffect">
                                  <p:stCondLst>
                                    <p:cond delay="0"/>
                                  </p:stCondLst>
                                  <p:childTnLst>
                                    <p:set>
                                      <p:cBhvr>
                                        <p:cTn id="24" dur="1" fill="hold">
                                          <p:stCondLst>
                                            <p:cond delay="0"/>
                                          </p:stCondLst>
                                        </p:cTn>
                                        <p:tgtEl>
                                          <p:spTgt spid="70"/>
                                        </p:tgtEl>
                                        <p:attrNameLst>
                                          <p:attrName>style.visibility</p:attrName>
                                        </p:attrNameLst>
                                      </p:cBhvr>
                                      <p:to>
                                        <p:strVal val="visible"/>
                                      </p:to>
                                    </p:set>
                                    <p:animEffect transition="in" filter="strips(downRight)">
                                      <p:cBhvr>
                                        <p:cTn id="25" dur="1000"/>
                                        <p:tgtEl>
                                          <p:spTgt spid="70"/>
                                        </p:tgtEl>
                                      </p:cBhvr>
                                    </p:animEffect>
                                  </p:childTnLst>
                                </p:cTn>
                              </p:par>
                            </p:childTnLst>
                          </p:cTn>
                        </p:par>
                        <p:par>
                          <p:cTn id="26" fill="hold">
                            <p:stCondLst>
                              <p:cond delay="1000"/>
                            </p:stCondLst>
                            <p:childTnLst>
                              <p:par>
                                <p:cTn id="27" presetID="18" presetClass="entr" presetSubtype="12" fill="hold" nodeType="afterEffect">
                                  <p:stCondLst>
                                    <p:cond delay="0"/>
                                  </p:stCondLst>
                                  <p:childTnLst>
                                    <p:set>
                                      <p:cBhvr>
                                        <p:cTn id="28" dur="1" fill="hold">
                                          <p:stCondLst>
                                            <p:cond delay="0"/>
                                          </p:stCondLst>
                                        </p:cTn>
                                        <p:tgtEl>
                                          <p:spTgt spid="45056"/>
                                        </p:tgtEl>
                                        <p:attrNameLst>
                                          <p:attrName>style.visibility</p:attrName>
                                        </p:attrNameLst>
                                      </p:cBhvr>
                                      <p:to>
                                        <p:strVal val="visible"/>
                                      </p:to>
                                    </p:set>
                                    <p:animEffect transition="in" filter="strips(downLeft)">
                                      <p:cBhvr>
                                        <p:cTn id="29" dur="1000"/>
                                        <p:tgtEl>
                                          <p:spTgt spid="45056"/>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23"/>
                                        </p:tgtEl>
                                        <p:attrNameLst>
                                          <p:attrName>style.visibility</p:attrName>
                                        </p:attrNameLst>
                                      </p:cBhvr>
                                      <p:to>
                                        <p:strVal val="visible"/>
                                      </p:to>
                                    </p:set>
                                  </p:childTnLst>
                                </p:cTn>
                              </p:par>
                            </p:childTnLst>
                          </p:cTn>
                        </p:par>
                        <p:par>
                          <p:cTn id="34" fill="hold">
                            <p:stCondLst>
                              <p:cond delay="0"/>
                            </p:stCondLst>
                            <p:childTnLst>
                              <p:par>
                                <p:cTn id="35" presetID="18" presetClass="entr" presetSubtype="6" fill="hold" nodeType="afterEffect">
                                  <p:stCondLst>
                                    <p:cond delay="0"/>
                                  </p:stCondLst>
                                  <p:childTnLst>
                                    <p:set>
                                      <p:cBhvr>
                                        <p:cTn id="36" dur="1" fill="hold">
                                          <p:stCondLst>
                                            <p:cond delay="0"/>
                                          </p:stCondLst>
                                        </p:cTn>
                                        <p:tgtEl>
                                          <p:spTgt spid="105"/>
                                        </p:tgtEl>
                                        <p:attrNameLst>
                                          <p:attrName>style.visibility</p:attrName>
                                        </p:attrNameLst>
                                      </p:cBhvr>
                                      <p:to>
                                        <p:strVal val="visible"/>
                                      </p:to>
                                    </p:set>
                                    <p:animEffect transition="in" filter="strips(downRight)">
                                      <p:cBhvr>
                                        <p:cTn id="37" dur="1000"/>
                                        <p:tgtEl>
                                          <p:spTgt spid="105"/>
                                        </p:tgtEl>
                                      </p:cBhvr>
                                    </p:animEffect>
                                  </p:childTnLst>
                                </p:cTn>
                              </p:par>
                            </p:childTnLst>
                          </p:cTn>
                        </p:par>
                        <p:par>
                          <p:cTn id="38" fill="hold">
                            <p:stCondLst>
                              <p:cond delay="1000"/>
                            </p:stCondLst>
                            <p:childTnLst>
                              <p:par>
                                <p:cTn id="39" presetID="18" presetClass="entr" presetSubtype="12" fill="hold" nodeType="afterEffect">
                                  <p:stCondLst>
                                    <p:cond delay="0"/>
                                  </p:stCondLst>
                                  <p:childTnLst>
                                    <p:set>
                                      <p:cBhvr>
                                        <p:cTn id="40" dur="1" fill="hold">
                                          <p:stCondLst>
                                            <p:cond delay="0"/>
                                          </p:stCondLst>
                                        </p:cTn>
                                        <p:tgtEl>
                                          <p:spTgt spid="45057"/>
                                        </p:tgtEl>
                                        <p:attrNameLst>
                                          <p:attrName>style.visibility</p:attrName>
                                        </p:attrNameLst>
                                      </p:cBhvr>
                                      <p:to>
                                        <p:strVal val="visible"/>
                                      </p:to>
                                    </p:set>
                                    <p:animEffect transition="in" filter="strips(downLeft)">
                                      <p:cBhvr>
                                        <p:cTn id="41" dur="1000"/>
                                        <p:tgtEl>
                                          <p:spTgt spid="45057"/>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571472" y="1357298"/>
            <a:ext cx="8001056" cy="861774"/>
          </a:xfrm>
          <a:prstGeom prst="rect">
            <a:avLst/>
          </a:prstGeom>
          <a:noFill/>
          <a:ln w="9525">
            <a:noFill/>
            <a:miter lim="800000"/>
            <a:headEnd/>
            <a:tailEnd/>
          </a:ln>
          <a:effectLst/>
        </p:spPr>
        <p:txBody>
          <a:bodyPr wrap="square">
            <a:spAutoFit/>
          </a:bodyPr>
          <a:lstStyle/>
          <a:p>
            <a:pPr marL="457200" indent="-457200" algn="l">
              <a:lnSpc>
                <a:spcPts val="3000"/>
              </a:lnSpc>
              <a:spcBef>
                <a:spcPts val="0"/>
              </a:spcBef>
              <a:buBlip>
                <a:blip r:embed="rId3"/>
              </a:buBlip>
            </a:pPr>
            <a:r>
              <a:rPr kumimoji="1" lang="zh-CN" altLang="en-US" sz="1800" dirty="0" smtClean="0">
                <a:solidFill>
                  <a:srgbClr val="FF00FF"/>
                </a:solidFill>
                <a:latin typeface="Consolas" pitchFamily="49" charset="0"/>
                <a:ea typeface="华文中宋" pitchFamily="2" charset="-122"/>
                <a:cs typeface="Consolas" pitchFamily="49" charset="0"/>
              </a:rPr>
              <a:t>每列</a:t>
            </a:r>
            <a:r>
              <a:rPr kumimoji="1" lang="zh-CN" altLang="en-US" sz="1800" smtClean="0">
                <a:latin typeface="Consolas" pitchFamily="49" charset="0"/>
                <a:ea typeface="华文中宋" pitchFamily="2" charset="-122"/>
                <a:cs typeface="Consolas" pitchFamily="49" charset="0"/>
              </a:rPr>
              <a:t>的所有结点链</a:t>
            </a:r>
            <a:r>
              <a:rPr kumimoji="1" lang="zh-CN" altLang="en-US" sz="1800" dirty="0" smtClean="0">
                <a:latin typeface="Consolas" pitchFamily="49" charset="0"/>
                <a:ea typeface="华文中宋" pitchFamily="2" charset="-122"/>
                <a:cs typeface="Consolas" pitchFamily="49" charset="0"/>
              </a:rPr>
              <a:t>起来构成一个带</a:t>
            </a:r>
            <a:r>
              <a:rPr kumimoji="1" lang="zh-CN" altLang="en-US" sz="1800" smtClean="0">
                <a:latin typeface="Consolas" pitchFamily="49" charset="0"/>
                <a:ea typeface="华文中宋" pitchFamily="2" charset="-122"/>
                <a:cs typeface="Consolas" pitchFamily="49" charset="0"/>
              </a:rPr>
              <a:t>列头结点的</a:t>
            </a:r>
            <a:r>
              <a:rPr kumimoji="1" lang="zh-CN" altLang="en-US" sz="1800" dirty="0" smtClean="0">
                <a:latin typeface="Consolas" pitchFamily="49" charset="0"/>
                <a:ea typeface="华文中宋" pitchFamily="2" charset="-122"/>
                <a:cs typeface="Consolas" pitchFamily="49" charset="0"/>
              </a:rPr>
              <a:t>循环单链表。 以</a:t>
            </a:r>
            <a:r>
              <a:rPr kumimoji="1" lang="en-US" altLang="zh-CN" sz="1800" i="1" dirty="0">
                <a:latin typeface="Consolas" pitchFamily="49" charset="0"/>
                <a:ea typeface="华文中宋" pitchFamily="2" charset="-122"/>
                <a:cs typeface="Consolas" pitchFamily="49" charset="0"/>
              </a:rPr>
              <a:t>h</a:t>
            </a:r>
            <a:r>
              <a:rPr kumimoji="1" lang="en-US" altLang="zh-CN" sz="1800" dirty="0">
                <a:latin typeface="Consolas" pitchFamily="49" charset="0"/>
                <a:ea typeface="华文中宋" pitchFamily="2" charset="-122"/>
                <a:cs typeface="Consolas" pitchFamily="49" charset="0"/>
              </a:rPr>
              <a:t>[</a:t>
            </a:r>
            <a:r>
              <a:rPr kumimoji="1" lang="en-US" altLang="zh-CN" sz="1800" i="1" dirty="0" err="1">
                <a:latin typeface="Consolas" pitchFamily="49" charset="0"/>
                <a:ea typeface="华文中宋" pitchFamily="2" charset="-122"/>
                <a:cs typeface="Consolas" pitchFamily="49" charset="0"/>
              </a:rPr>
              <a:t>i</a:t>
            </a:r>
            <a:r>
              <a:rPr kumimoji="1" lang="en-US" altLang="zh-CN" sz="1800" dirty="0">
                <a:latin typeface="Consolas" pitchFamily="49" charset="0"/>
                <a:ea typeface="华文中宋" pitchFamily="2" charset="-122"/>
                <a:cs typeface="Consolas" pitchFamily="49" charset="0"/>
              </a:rPr>
              <a:t>]</a:t>
            </a:r>
            <a:r>
              <a:rPr kumimoji="1" lang="zh-CN" altLang="en-US" sz="1800" dirty="0">
                <a:latin typeface="Consolas" pitchFamily="49" charset="0"/>
                <a:ea typeface="华文中宋" pitchFamily="2" charset="-122"/>
                <a:cs typeface="Consolas" pitchFamily="49" charset="0"/>
              </a:rPr>
              <a:t>（</a:t>
            </a:r>
            <a:r>
              <a:rPr kumimoji="1" lang="en-US" altLang="zh-CN" sz="1800" dirty="0" err="1">
                <a:latin typeface="Consolas" pitchFamily="49" charset="0"/>
                <a:ea typeface="华文中宋" pitchFamily="2" charset="-122"/>
                <a:cs typeface="Consolas" pitchFamily="49" charset="0"/>
              </a:rPr>
              <a:t>0</a:t>
            </a:r>
            <a:r>
              <a:rPr kumimoji="1" lang="en-US" altLang="zh-CN" sz="1800" dirty="0" err="1">
                <a:latin typeface="宋体" pitchFamily="2" charset="-122"/>
                <a:ea typeface="宋体" pitchFamily="2" charset="-122"/>
                <a:cs typeface="Consolas" pitchFamily="49" charset="0"/>
              </a:rPr>
              <a:t>≤</a:t>
            </a:r>
            <a:r>
              <a:rPr kumimoji="1" lang="en-US" altLang="zh-CN" sz="1800" i="1" dirty="0" err="1">
                <a:latin typeface="Consolas" pitchFamily="49" charset="0"/>
                <a:ea typeface="华文中宋" pitchFamily="2" charset="-122"/>
                <a:cs typeface="Consolas" pitchFamily="49" charset="0"/>
              </a:rPr>
              <a:t>i</a:t>
            </a:r>
            <a:r>
              <a:rPr kumimoji="1" lang="en-US" altLang="zh-CN" sz="1800" dirty="0" err="1">
                <a:latin typeface="宋体" pitchFamily="2" charset="-122"/>
                <a:ea typeface="宋体" pitchFamily="2" charset="-122"/>
                <a:cs typeface="Consolas" pitchFamily="49" charset="0"/>
              </a:rPr>
              <a:t>≤</a:t>
            </a:r>
            <a:r>
              <a:rPr kumimoji="1" lang="en-US" altLang="zh-CN" sz="1800" i="1" dirty="0" err="1">
                <a:latin typeface="Consolas" pitchFamily="49" charset="0"/>
                <a:ea typeface="华文中宋" pitchFamily="2" charset="-122"/>
                <a:cs typeface="Consolas" pitchFamily="49" charset="0"/>
              </a:rPr>
              <a:t>m</a:t>
            </a:r>
            <a:r>
              <a:rPr kumimoji="1" lang="en-US" altLang="zh-CN" sz="1800" dirty="0">
                <a:latin typeface="Consolas" pitchFamily="49" charset="0"/>
                <a:ea typeface="华文中宋" pitchFamily="2" charset="-122"/>
                <a:cs typeface="Consolas" pitchFamily="49" charset="0"/>
              </a:rPr>
              <a:t>-1</a:t>
            </a:r>
            <a:r>
              <a:rPr kumimoji="1" lang="zh-CN" altLang="en-US" sz="1800" dirty="0">
                <a:latin typeface="Consolas" pitchFamily="49" charset="0"/>
                <a:ea typeface="华文中宋" pitchFamily="2" charset="-122"/>
                <a:cs typeface="Consolas" pitchFamily="49" charset="0"/>
              </a:rPr>
              <a:t>）作为第</a:t>
            </a:r>
            <a:r>
              <a:rPr kumimoji="1" lang="en-US" altLang="zh-CN" sz="1800" i="1" dirty="0" err="1" smtClean="0">
                <a:latin typeface="Consolas" pitchFamily="49" charset="0"/>
                <a:ea typeface="华文中宋" pitchFamily="2" charset="-122"/>
                <a:cs typeface="Consolas" pitchFamily="49" charset="0"/>
              </a:rPr>
              <a:t>i</a:t>
            </a:r>
            <a:r>
              <a:rPr kumimoji="1" lang="zh-CN" altLang="en-US" sz="1800" dirty="0" smtClean="0">
                <a:latin typeface="Consolas" pitchFamily="49" charset="0"/>
                <a:ea typeface="华文中宋" pitchFamily="2" charset="-122"/>
                <a:cs typeface="Consolas" pitchFamily="49" charset="0"/>
              </a:rPr>
              <a:t>列</a:t>
            </a:r>
            <a:r>
              <a:rPr kumimoji="1" lang="zh-CN" altLang="en-US" sz="1800" smtClean="0">
                <a:latin typeface="Consolas" pitchFamily="49" charset="0"/>
                <a:ea typeface="华文中宋" pitchFamily="2" charset="-122"/>
                <a:cs typeface="Consolas" pitchFamily="49" charset="0"/>
              </a:rPr>
              <a:t>的头结点。</a:t>
            </a:r>
            <a:endParaRPr kumimoji="1" lang="zh-CN" altLang="en-US" sz="1800" dirty="0">
              <a:latin typeface="Consolas" pitchFamily="49" charset="0"/>
              <a:ea typeface="华文中宋" pitchFamily="2" charset="-122"/>
              <a:cs typeface="Consolas" pitchFamily="49" charset="0"/>
            </a:endParaRPr>
          </a:p>
        </p:txBody>
      </p:sp>
      <p:sp>
        <p:nvSpPr>
          <p:cNvPr id="4" name="灯片编号占位符 3"/>
          <p:cNvSpPr>
            <a:spLocks noGrp="1"/>
          </p:cNvSpPr>
          <p:nvPr>
            <p:ph type="sldNum" sz="quarter" idx="12"/>
          </p:nvPr>
        </p:nvSpPr>
        <p:spPr/>
        <p:txBody>
          <a:bodyPr/>
          <a:lstStyle/>
          <a:p>
            <a:fld id="{0B959BAE-FEC3-4F92-8031-993DEB8AE092}" type="slidenum">
              <a:rPr lang="en-US" altLang="zh-CN" smtClean="0"/>
              <a:pPr/>
              <a:t>46</a:t>
            </a:fld>
            <a:r>
              <a:rPr lang="en-US" altLang="zh-CN" smtClean="0"/>
              <a:t>/82</a:t>
            </a:r>
            <a:endParaRPr lang="en-US" altLang="zh-CN"/>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
          <p:cNvGrpSpPr>
            <a:grpSpLocks noChangeAspect="1"/>
          </p:cNvGrpSpPr>
          <p:nvPr/>
        </p:nvGrpSpPr>
        <p:grpSpPr>
          <a:xfrm>
            <a:off x="2236782" y="1691971"/>
            <a:ext cx="1296670" cy="690880"/>
            <a:chOff x="2051050" y="1866900"/>
            <a:chExt cx="1620838" cy="863600"/>
          </a:xfrm>
        </p:grpSpPr>
        <p:sp>
          <p:nvSpPr>
            <p:cNvPr id="6" name="Rectangle 49"/>
            <p:cNvSpPr>
              <a:spLocks noChangeArrowheads="1"/>
            </p:cNvSpPr>
            <p:nvPr/>
          </p:nvSpPr>
          <p:spPr bwMode="auto">
            <a:xfrm>
              <a:off x="2051050" y="186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0</a:t>
              </a:r>
            </a:p>
          </p:txBody>
        </p:sp>
        <p:sp>
          <p:nvSpPr>
            <p:cNvPr id="7" name="Rectangle 50"/>
            <p:cNvSpPr>
              <a:spLocks noChangeArrowheads="1"/>
            </p:cNvSpPr>
            <p:nvPr/>
          </p:nvSpPr>
          <p:spPr bwMode="auto">
            <a:xfrm>
              <a:off x="2592388" y="186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0</a:t>
              </a:r>
            </a:p>
          </p:txBody>
        </p:sp>
        <p:sp>
          <p:nvSpPr>
            <p:cNvPr id="8" name="Rectangle 51"/>
            <p:cNvSpPr>
              <a:spLocks noChangeArrowheads="1"/>
            </p:cNvSpPr>
            <p:nvPr/>
          </p:nvSpPr>
          <p:spPr bwMode="auto">
            <a:xfrm>
              <a:off x="3132138" y="186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1</a:t>
              </a:r>
            </a:p>
          </p:txBody>
        </p:sp>
        <p:sp>
          <p:nvSpPr>
            <p:cNvPr id="9" name="Rectangle 52"/>
            <p:cNvSpPr>
              <a:spLocks noChangeArrowheads="1"/>
            </p:cNvSpPr>
            <p:nvPr/>
          </p:nvSpPr>
          <p:spPr bwMode="auto">
            <a:xfrm>
              <a:off x="2051050" y="2298700"/>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10" name="Rectangle 53"/>
            <p:cNvSpPr>
              <a:spLocks noChangeArrowheads="1"/>
            </p:cNvSpPr>
            <p:nvPr/>
          </p:nvSpPr>
          <p:spPr bwMode="auto">
            <a:xfrm>
              <a:off x="2844800" y="2298700"/>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3" name="组合 10"/>
          <p:cNvGrpSpPr>
            <a:grpSpLocks noChangeAspect="1"/>
          </p:cNvGrpSpPr>
          <p:nvPr/>
        </p:nvGrpSpPr>
        <p:grpSpPr>
          <a:xfrm>
            <a:off x="7275858" y="4106563"/>
            <a:ext cx="1296670" cy="690880"/>
            <a:chOff x="7451725" y="4408488"/>
            <a:chExt cx="1620838" cy="863600"/>
          </a:xfrm>
        </p:grpSpPr>
        <p:sp>
          <p:nvSpPr>
            <p:cNvPr id="12" name="Rectangle 54"/>
            <p:cNvSpPr>
              <a:spLocks noChangeArrowheads="1"/>
            </p:cNvSpPr>
            <p:nvPr/>
          </p:nvSpPr>
          <p:spPr bwMode="auto">
            <a:xfrm>
              <a:off x="7451725" y="440848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2</a:t>
              </a:r>
            </a:p>
          </p:txBody>
        </p:sp>
        <p:sp>
          <p:nvSpPr>
            <p:cNvPr id="13" name="Rectangle 55"/>
            <p:cNvSpPr>
              <a:spLocks noChangeArrowheads="1"/>
            </p:cNvSpPr>
            <p:nvPr/>
          </p:nvSpPr>
          <p:spPr bwMode="auto">
            <a:xfrm>
              <a:off x="7993063" y="440848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t>3</a:t>
              </a:r>
            </a:p>
          </p:txBody>
        </p:sp>
        <p:sp>
          <p:nvSpPr>
            <p:cNvPr id="14" name="Rectangle 56"/>
            <p:cNvSpPr>
              <a:spLocks noChangeArrowheads="1"/>
            </p:cNvSpPr>
            <p:nvPr/>
          </p:nvSpPr>
          <p:spPr bwMode="auto">
            <a:xfrm>
              <a:off x="8532813" y="440848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t>4</a:t>
              </a:r>
            </a:p>
          </p:txBody>
        </p:sp>
        <p:sp>
          <p:nvSpPr>
            <p:cNvPr id="15" name="Rectangle 57"/>
            <p:cNvSpPr>
              <a:spLocks noChangeArrowheads="1"/>
            </p:cNvSpPr>
            <p:nvPr/>
          </p:nvSpPr>
          <p:spPr bwMode="auto">
            <a:xfrm>
              <a:off x="7451725" y="4840288"/>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16" name="Rectangle 58"/>
            <p:cNvSpPr>
              <a:spLocks noChangeArrowheads="1"/>
            </p:cNvSpPr>
            <p:nvPr/>
          </p:nvSpPr>
          <p:spPr bwMode="auto">
            <a:xfrm>
              <a:off x="8245475" y="4840288"/>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4" name="组合 16"/>
          <p:cNvGrpSpPr>
            <a:grpSpLocks noChangeAspect="1"/>
          </p:cNvGrpSpPr>
          <p:nvPr/>
        </p:nvGrpSpPr>
        <p:grpSpPr>
          <a:xfrm>
            <a:off x="7275858" y="1691971"/>
            <a:ext cx="1296670" cy="690880"/>
            <a:chOff x="7451725" y="1844675"/>
            <a:chExt cx="1620838" cy="863600"/>
          </a:xfrm>
        </p:grpSpPr>
        <p:sp>
          <p:nvSpPr>
            <p:cNvPr id="18" name="Rectangle 59"/>
            <p:cNvSpPr>
              <a:spLocks noChangeArrowheads="1"/>
            </p:cNvSpPr>
            <p:nvPr/>
          </p:nvSpPr>
          <p:spPr bwMode="auto">
            <a:xfrm>
              <a:off x="7451725" y="184467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0</a:t>
              </a:r>
            </a:p>
          </p:txBody>
        </p:sp>
        <p:sp>
          <p:nvSpPr>
            <p:cNvPr id="19" name="Rectangle 60"/>
            <p:cNvSpPr>
              <a:spLocks noChangeArrowheads="1"/>
            </p:cNvSpPr>
            <p:nvPr/>
          </p:nvSpPr>
          <p:spPr bwMode="auto">
            <a:xfrm>
              <a:off x="7993063" y="184467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3</a:t>
              </a:r>
            </a:p>
          </p:txBody>
        </p:sp>
        <p:sp>
          <p:nvSpPr>
            <p:cNvPr id="20" name="Rectangle 61"/>
            <p:cNvSpPr>
              <a:spLocks noChangeArrowheads="1"/>
            </p:cNvSpPr>
            <p:nvPr/>
          </p:nvSpPr>
          <p:spPr bwMode="auto">
            <a:xfrm>
              <a:off x="8532813" y="184467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t>2</a:t>
              </a:r>
            </a:p>
          </p:txBody>
        </p:sp>
        <p:sp>
          <p:nvSpPr>
            <p:cNvPr id="21" name="Rectangle 62"/>
            <p:cNvSpPr>
              <a:spLocks noChangeArrowheads="1"/>
            </p:cNvSpPr>
            <p:nvPr/>
          </p:nvSpPr>
          <p:spPr bwMode="auto">
            <a:xfrm>
              <a:off x="7451725" y="2276475"/>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22" name="Rectangle 63"/>
            <p:cNvSpPr>
              <a:spLocks noChangeArrowheads="1"/>
            </p:cNvSpPr>
            <p:nvPr/>
          </p:nvSpPr>
          <p:spPr bwMode="auto">
            <a:xfrm>
              <a:off x="8245475" y="2276475"/>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5" name="组合 22"/>
          <p:cNvGrpSpPr>
            <a:grpSpLocks noChangeAspect="1"/>
          </p:cNvGrpSpPr>
          <p:nvPr/>
        </p:nvGrpSpPr>
        <p:grpSpPr>
          <a:xfrm>
            <a:off x="5418470" y="2928642"/>
            <a:ext cx="1296670" cy="690880"/>
            <a:chOff x="5632450" y="3213100"/>
            <a:chExt cx="1620838" cy="863600"/>
          </a:xfrm>
        </p:grpSpPr>
        <p:sp>
          <p:nvSpPr>
            <p:cNvPr id="24" name="Rectangle 64"/>
            <p:cNvSpPr>
              <a:spLocks noChangeArrowheads="1"/>
            </p:cNvSpPr>
            <p:nvPr/>
          </p:nvSpPr>
          <p:spPr bwMode="auto">
            <a:xfrm>
              <a:off x="5632450"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1</a:t>
              </a:r>
            </a:p>
          </p:txBody>
        </p:sp>
        <p:sp>
          <p:nvSpPr>
            <p:cNvPr id="25" name="Rectangle 65"/>
            <p:cNvSpPr>
              <a:spLocks noChangeArrowheads="1"/>
            </p:cNvSpPr>
            <p:nvPr/>
          </p:nvSpPr>
          <p:spPr bwMode="auto">
            <a:xfrm>
              <a:off x="6173788"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t>2</a:t>
              </a:r>
            </a:p>
          </p:txBody>
        </p:sp>
        <p:sp>
          <p:nvSpPr>
            <p:cNvPr id="26" name="Rectangle 66"/>
            <p:cNvSpPr>
              <a:spLocks noChangeArrowheads="1"/>
            </p:cNvSpPr>
            <p:nvPr/>
          </p:nvSpPr>
          <p:spPr bwMode="auto">
            <a:xfrm>
              <a:off x="6713538"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t>3</a:t>
              </a:r>
            </a:p>
          </p:txBody>
        </p:sp>
        <p:sp>
          <p:nvSpPr>
            <p:cNvPr id="27" name="Rectangle 67"/>
            <p:cNvSpPr>
              <a:spLocks noChangeArrowheads="1"/>
            </p:cNvSpPr>
            <p:nvPr/>
          </p:nvSpPr>
          <p:spPr bwMode="auto">
            <a:xfrm>
              <a:off x="5632450" y="3644900"/>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28" name="Rectangle 68"/>
            <p:cNvSpPr>
              <a:spLocks noChangeArrowheads="1"/>
            </p:cNvSpPr>
            <p:nvPr/>
          </p:nvSpPr>
          <p:spPr bwMode="auto">
            <a:xfrm>
              <a:off x="6426200" y="3644900"/>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11" name="组合 28"/>
          <p:cNvGrpSpPr>
            <a:grpSpLocks noChangeAspect="1"/>
          </p:cNvGrpSpPr>
          <p:nvPr/>
        </p:nvGrpSpPr>
        <p:grpSpPr>
          <a:xfrm>
            <a:off x="342882" y="1691971"/>
            <a:ext cx="1296670" cy="690880"/>
            <a:chOff x="122238" y="1865313"/>
            <a:chExt cx="1620837" cy="863600"/>
          </a:xfrm>
        </p:grpSpPr>
        <p:sp>
          <p:nvSpPr>
            <p:cNvPr id="30" name="Rectangle 9"/>
            <p:cNvSpPr>
              <a:spLocks noChangeArrowheads="1"/>
            </p:cNvSpPr>
            <p:nvPr/>
          </p:nvSpPr>
          <p:spPr bwMode="auto">
            <a:xfrm>
              <a:off x="122238"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31" name="Rectangle 10"/>
            <p:cNvSpPr>
              <a:spLocks noChangeArrowheads="1"/>
            </p:cNvSpPr>
            <p:nvPr/>
          </p:nvSpPr>
          <p:spPr bwMode="auto">
            <a:xfrm>
              <a:off x="66357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32" name="Rectangle 11"/>
            <p:cNvSpPr>
              <a:spLocks noChangeArrowheads="1"/>
            </p:cNvSpPr>
            <p:nvPr/>
          </p:nvSpPr>
          <p:spPr bwMode="auto">
            <a:xfrm>
              <a:off x="120332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33" name="Rectangle 12"/>
            <p:cNvSpPr>
              <a:spLocks noChangeArrowheads="1"/>
            </p:cNvSpPr>
            <p:nvPr/>
          </p:nvSpPr>
          <p:spPr bwMode="auto">
            <a:xfrm>
              <a:off x="122238" y="2297113"/>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34" name="Rectangle 13"/>
            <p:cNvSpPr>
              <a:spLocks noChangeArrowheads="1"/>
            </p:cNvSpPr>
            <p:nvPr/>
          </p:nvSpPr>
          <p:spPr bwMode="auto">
            <a:xfrm>
              <a:off x="915988" y="2297113"/>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17" name="组合 34"/>
          <p:cNvGrpSpPr>
            <a:grpSpLocks noChangeAspect="1"/>
          </p:cNvGrpSpPr>
          <p:nvPr/>
        </p:nvGrpSpPr>
        <p:grpSpPr>
          <a:xfrm>
            <a:off x="342882" y="2928642"/>
            <a:ext cx="1296670" cy="690880"/>
            <a:chOff x="122238" y="3213100"/>
            <a:chExt cx="1620837" cy="863600"/>
          </a:xfrm>
        </p:grpSpPr>
        <p:sp>
          <p:nvSpPr>
            <p:cNvPr id="36" name="Rectangle 14"/>
            <p:cNvSpPr>
              <a:spLocks noChangeArrowheads="1"/>
            </p:cNvSpPr>
            <p:nvPr/>
          </p:nvSpPr>
          <p:spPr bwMode="auto">
            <a:xfrm>
              <a:off x="122238"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37" name="Rectangle 15"/>
            <p:cNvSpPr>
              <a:spLocks noChangeArrowheads="1"/>
            </p:cNvSpPr>
            <p:nvPr/>
          </p:nvSpPr>
          <p:spPr bwMode="auto">
            <a:xfrm>
              <a:off x="663575"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38" name="Rectangle 16"/>
            <p:cNvSpPr>
              <a:spLocks noChangeArrowheads="1"/>
            </p:cNvSpPr>
            <p:nvPr/>
          </p:nvSpPr>
          <p:spPr bwMode="auto">
            <a:xfrm>
              <a:off x="1203325"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39" name="Rectangle 17"/>
            <p:cNvSpPr>
              <a:spLocks noChangeArrowheads="1"/>
            </p:cNvSpPr>
            <p:nvPr/>
          </p:nvSpPr>
          <p:spPr bwMode="auto">
            <a:xfrm>
              <a:off x="122238" y="3644900"/>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40" name="Rectangle 18"/>
            <p:cNvSpPr>
              <a:spLocks noChangeArrowheads="1"/>
            </p:cNvSpPr>
            <p:nvPr/>
          </p:nvSpPr>
          <p:spPr bwMode="auto">
            <a:xfrm>
              <a:off x="915988" y="3644900"/>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23" name="组合 40"/>
          <p:cNvGrpSpPr>
            <a:grpSpLocks noChangeAspect="1"/>
          </p:cNvGrpSpPr>
          <p:nvPr/>
        </p:nvGrpSpPr>
        <p:grpSpPr>
          <a:xfrm>
            <a:off x="379394" y="4106563"/>
            <a:ext cx="1296670" cy="690880"/>
            <a:chOff x="158750" y="4406900"/>
            <a:chExt cx="1620838" cy="863600"/>
          </a:xfrm>
        </p:grpSpPr>
        <p:sp>
          <p:nvSpPr>
            <p:cNvPr id="42" name="Rectangle 19"/>
            <p:cNvSpPr>
              <a:spLocks noChangeArrowheads="1"/>
            </p:cNvSpPr>
            <p:nvPr/>
          </p:nvSpPr>
          <p:spPr bwMode="auto">
            <a:xfrm>
              <a:off x="158750" y="440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43" name="Rectangle 20"/>
            <p:cNvSpPr>
              <a:spLocks noChangeArrowheads="1"/>
            </p:cNvSpPr>
            <p:nvPr/>
          </p:nvSpPr>
          <p:spPr bwMode="auto">
            <a:xfrm>
              <a:off x="700088" y="440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44" name="Rectangle 21"/>
            <p:cNvSpPr>
              <a:spLocks noChangeArrowheads="1"/>
            </p:cNvSpPr>
            <p:nvPr/>
          </p:nvSpPr>
          <p:spPr bwMode="auto">
            <a:xfrm>
              <a:off x="1239838" y="440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45" name="Rectangle 22"/>
            <p:cNvSpPr>
              <a:spLocks noChangeArrowheads="1"/>
            </p:cNvSpPr>
            <p:nvPr/>
          </p:nvSpPr>
          <p:spPr bwMode="auto">
            <a:xfrm>
              <a:off x="158750" y="4838700"/>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46" name="Rectangle 23"/>
            <p:cNvSpPr>
              <a:spLocks noChangeArrowheads="1"/>
            </p:cNvSpPr>
            <p:nvPr/>
          </p:nvSpPr>
          <p:spPr bwMode="auto">
            <a:xfrm>
              <a:off x="952500" y="4838700"/>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cxnSp>
        <p:nvCxnSpPr>
          <p:cNvPr id="54" name="直接箭头连接符 53"/>
          <p:cNvCxnSpPr/>
          <p:nvPr/>
        </p:nvCxnSpPr>
        <p:spPr>
          <a:xfrm flipV="1">
            <a:off x="3214678" y="2210131"/>
            <a:ext cx="406118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flipV="1">
            <a:off x="1285852" y="2210131"/>
            <a:ext cx="95093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8358214" y="2220606"/>
            <a:ext cx="428628"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rot="5400000">
            <a:off x="8429652" y="1863416"/>
            <a:ext cx="714380"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rot="10800000">
            <a:off x="1071538" y="1506226"/>
            <a:ext cx="771530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a:xfrm rot="5400000">
            <a:off x="968300" y="1606288"/>
            <a:ext cx="21600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p:nvPr/>
        </p:nvCxnSpPr>
        <p:spPr>
          <a:xfrm flipV="1">
            <a:off x="1285852" y="3446802"/>
            <a:ext cx="413261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a:off x="6500826" y="3458864"/>
            <a:ext cx="428628"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rot="5400000">
            <a:off x="6572264" y="3101674"/>
            <a:ext cx="714380"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rot="10800000" flipV="1">
            <a:off x="1071538" y="2754010"/>
            <a:ext cx="5857916"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p:nvPr/>
        </p:nvCxnSpPr>
        <p:spPr>
          <a:xfrm rot="5400000">
            <a:off x="976238" y="2852386"/>
            <a:ext cx="21600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a:off x="8358214" y="4609810"/>
            <a:ext cx="428628"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rot="5400000">
            <a:off x="8429652" y="4252620"/>
            <a:ext cx="714380"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rot="10800000">
            <a:off x="1071538" y="3895430"/>
            <a:ext cx="771530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p:nvPr/>
        </p:nvCxnSpPr>
        <p:spPr>
          <a:xfrm rot="5400000">
            <a:off x="968300" y="3995492"/>
            <a:ext cx="21600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5" name="直接箭头连接符 104"/>
          <p:cNvCxnSpPr/>
          <p:nvPr/>
        </p:nvCxnSpPr>
        <p:spPr>
          <a:xfrm flipV="1">
            <a:off x="1357290" y="4624723"/>
            <a:ext cx="591856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142844" y="5072074"/>
            <a:ext cx="1785950" cy="369332"/>
          </a:xfrm>
          <a:prstGeom prst="rect">
            <a:avLst/>
          </a:prstGeom>
          <a:noFill/>
        </p:spPr>
        <p:txBody>
          <a:bodyPr wrap="square" rtlCol="0">
            <a:spAutoFit/>
          </a:bodyPr>
          <a:lstStyle/>
          <a:p>
            <a:r>
              <a:rPr kumimoji="1" lang="en-US" altLang="zh-CN" sz="1800" dirty="0" smtClean="0">
                <a:latin typeface="Consolas" pitchFamily="49" charset="0"/>
                <a:ea typeface="仿宋" pitchFamily="49" charset="-122"/>
                <a:cs typeface="Consolas" pitchFamily="49" charset="0"/>
              </a:rPr>
              <a:t>3</a:t>
            </a:r>
            <a:r>
              <a:rPr kumimoji="1" lang="zh-CN" altLang="en-US" sz="1800" smtClean="0">
                <a:latin typeface="Consolas" pitchFamily="49" charset="0"/>
                <a:ea typeface="仿宋" pitchFamily="49" charset="-122"/>
                <a:cs typeface="Consolas" pitchFamily="49" charset="0"/>
              </a:rPr>
              <a:t>个行头结点</a:t>
            </a:r>
            <a:endParaRPr lang="zh-CN" altLang="en-US" sz="1800" dirty="0">
              <a:latin typeface="Consolas" pitchFamily="49" charset="0"/>
              <a:ea typeface="仿宋" pitchFamily="49" charset="-122"/>
              <a:cs typeface="Consolas" pitchFamily="49" charset="0"/>
            </a:endParaRPr>
          </a:p>
        </p:txBody>
      </p:sp>
      <p:grpSp>
        <p:nvGrpSpPr>
          <p:cNvPr id="29" name="组合 28"/>
          <p:cNvGrpSpPr>
            <a:grpSpLocks noChangeAspect="1"/>
          </p:cNvGrpSpPr>
          <p:nvPr/>
        </p:nvGrpSpPr>
        <p:grpSpPr>
          <a:xfrm>
            <a:off x="2214546" y="357166"/>
            <a:ext cx="1296670" cy="690880"/>
            <a:chOff x="122238" y="1865313"/>
            <a:chExt cx="1620837" cy="863600"/>
          </a:xfrm>
        </p:grpSpPr>
        <p:sp>
          <p:nvSpPr>
            <p:cNvPr id="73" name="Rectangle 9"/>
            <p:cNvSpPr>
              <a:spLocks noChangeArrowheads="1"/>
            </p:cNvSpPr>
            <p:nvPr/>
          </p:nvSpPr>
          <p:spPr bwMode="auto">
            <a:xfrm>
              <a:off x="122238"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74" name="Rectangle 10"/>
            <p:cNvSpPr>
              <a:spLocks noChangeArrowheads="1"/>
            </p:cNvSpPr>
            <p:nvPr/>
          </p:nvSpPr>
          <p:spPr bwMode="auto">
            <a:xfrm>
              <a:off x="66357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75" name="Rectangle 11"/>
            <p:cNvSpPr>
              <a:spLocks noChangeArrowheads="1"/>
            </p:cNvSpPr>
            <p:nvPr/>
          </p:nvSpPr>
          <p:spPr bwMode="auto">
            <a:xfrm>
              <a:off x="120332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76" name="Rectangle 12"/>
            <p:cNvSpPr>
              <a:spLocks noChangeArrowheads="1"/>
            </p:cNvSpPr>
            <p:nvPr/>
          </p:nvSpPr>
          <p:spPr bwMode="auto">
            <a:xfrm>
              <a:off x="122238" y="2297113"/>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77" name="Rectangle 13"/>
            <p:cNvSpPr>
              <a:spLocks noChangeArrowheads="1"/>
            </p:cNvSpPr>
            <p:nvPr/>
          </p:nvSpPr>
          <p:spPr bwMode="auto">
            <a:xfrm>
              <a:off x="915988" y="2297113"/>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35" name="组合 28"/>
          <p:cNvGrpSpPr>
            <a:grpSpLocks noChangeAspect="1"/>
          </p:cNvGrpSpPr>
          <p:nvPr/>
        </p:nvGrpSpPr>
        <p:grpSpPr>
          <a:xfrm>
            <a:off x="3838896" y="357166"/>
            <a:ext cx="1296670" cy="690880"/>
            <a:chOff x="122238" y="1865313"/>
            <a:chExt cx="1620837" cy="863600"/>
          </a:xfrm>
        </p:grpSpPr>
        <p:sp>
          <p:nvSpPr>
            <p:cNvPr id="79" name="Rectangle 9"/>
            <p:cNvSpPr>
              <a:spLocks noChangeArrowheads="1"/>
            </p:cNvSpPr>
            <p:nvPr/>
          </p:nvSpPr>
          <p:spPr bwMode="auto">
            <a:xfrm>
              <a:off x="122238"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80" name="Rectangle 10"/>
            <p:cNvSpPr>
              <a:spLocks noChangeArrowheads="1"/>
            </p:cNvSpPr>
            <p:nvPr/>
          </p:nvSpPr>
          <p:spPr bwMode="auto">
            <a:xfrm>
              <a:off x="66357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81" name="Rectangle 11"/>
            <p:cNvSpPr>
              <a:spLocks noChangeArrowheads="1"/>
            </p:cNvSpPr>
            <p:nvPr/>
          </p:nvSpPr>
          <p:spPr bwMode="auto">
            <a:xfrm>
              <a:off x="120332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82" name="Rectangle 12"/>
            <p:cNvSpPr>
              <a:spLocks noChangeArrowheads="1"/>
            </p:cNvSpPr>
            <p:nvPr/>
          </p:nvSpPr>
          <p:spPr bwMode="auto">
            <a:xfrm>
              <a:off x="122238" y="2297113"/>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83" name="Rectangle 13"/>
            <p:cNvSpPr>
              <a:spLocks noChangeArrowheads="1"/>
            </p:cNvSpPr>
            <p:nvPr/>
          </p:nvSpPr>
          <p:spPr bwMode="auto">
            <a:xfrm>
              <a:off x="915988" y="2297113"/>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41" name="组合 28"/>
          <p:cNvGrpSpPr>
            <a:grpSpLocks noChangeAspect="1"/>
          </p:cNvGrpSpPr>
          <p:nvPr/>
        </p:nvGrpSpPr>
        <p:grpSpPr>
          <a:xfrm>
            <a:off x="5429256" y="357166"/>
            <a:ext cx="1296670" cy="690880"/>
            <a:chOff x="122238" y="1865313"/>
            <a:chExt cx="1620837" cy="863600"/>
          </a:xfrm>
        </p:grpSpPr>
        <p:sp>
          <p:nvSpPr>
            <p:cNvPr id="85" name="Rectangle 9"/>
            <p:cNvSpPr>
              <a:spLocks noChangeArrowheads="1"/>
            </p:cNvSpPr>
            <p:nvPr/>
          </p:nvSpPr>
          <p:spPr bwMode="auto">
            <a:xfrm>
              <a:off x="122238"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86" name="Rectangle 10"/>
            <p:cNvSpPr>
              <a:spLocks noChangeArrowheads="1"/>
            </p:cNvSpPr>
            <p:nvPr/>
          </p:nvSpPr>
          <p:spPr bwMode="auto">
            <a:xfrm>
              <a:off x="66357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87" name="Rectangle 11"/>
            <p:cNvSpPr>
              <a:spLocks noChangeArrowheads="1"/>
            </p:cNvSpPr>
            <p:nvPr/>
          </p:nvSpPr>
          <p:spPr bwMode="auto">
            <a:xfrm>
              <a:off x="120332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88" name="Rectangle 12"/>
            <p:cNvSpPr>
              <a:spLocks noChangeArrowheads="1"/>
            </p:cNvSpPr>
            <p:nvPr/>
          </p:nvSpPr>
          <p:spPr bwMode="auto">
            <a:xfrm>
              <a:off x="122238" y="2297113"/>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89" name="Rectangle 13"/>
            <p:cNvSpPr>
              <a:spLocks noChangeArrowheads="1"/>
            </p:cNvSpPr>
            <p:nvPr/>
          </p:nvSpPr>
          <p:spPr bwMode="auto">
            <a:xfrm>
              <a:off x="915988" y="2297113"/>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47" name="组合 28"/>
          <p:cNvGrpSpPr>
            <a:grpSpLocks noChangeAspect="1"/>
          </p:cNvGrpSpPr>
          <p:nvPr/>
        </p:nvGrpSpPr>
        <p:grpSpPr>
          <a:xfrm>
            <a:off x="7275858" y="357166"/>
            <a:ext cx="1296670" cy="690880"/>
            <a:chOff x="122238" y="1865313"/>
            <a:chExt cx="1620837" cy="863600"/>
          </a:xfrm>
        </p:grpSpPr>
        <p:sp>
          <p:nvSpPr>
            <p:cNvPr id="91" name="Rectangle 9"/>
            <p:cNvSpPr>
              <a:spLocks noChangeArrowheads="1"/>
            </p:cNvSpPr>
            <p:nvPr/>
          </p:nvSpPr>
          <p:spPr bwMode="auto">
            <a:xfrm>
              <a:off x="122238"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92" name="Rectangle 10"/>
            <p:cNvSpPr>
              <a:spLocks noChangeArrowheads="1"/>
            </p:cNvSpPr>
            <p:nvPr/>
          </p:nvSpPr>
          <p:spPr bwMode="auto">
            <a:xfrm>
              <a:off x="66357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93" name="Rectangle 11"/>
            <p:cNvSpPr>
              <a:spLocks noChangeArrowheads="1"/>
            </p:cNvSpPr>
            <p:nvPr/>
          </p:nvSpPr>
          <p:spPr bwMode="auto">
            <a:xfrm>
              <a:off x="120332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94" name="Rectangle 12"/>
            <p:cNvSpPr>
              <a:spLocks noChangeArrowheads="1"/>
            </p:cNvSpPr>
            <p:nvPr/>
          </p:nvSpPr>
          <p:spPr bwMode="auto">
            <a:xfrm>
              <a:off x="122238" y="2297113"/>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98" name="Rectangle 13"/>
            <p:cNvSpPr>
              <a:spLocks noChangeArrowheads="1"/>
            </p:cNvSpPr>
            <p:nvPr/>
          </p:nvSpPr>
          <p:spPr bwMode="auto">
            <a:xfrm>
              <a:off x="915988" y="2297113"/>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cxnSp>
        <p:nvCxnSpPr>
          <p:cNvPr id="108" name="直接箭头连接符 107"/>
          <p:cNvCxnSpPr/>
          <p:nvPr/>
        </p:nvCxnSpPr>
        <p:spPr>
          <a:xfrm rot="5400000">
            <a:off x="7179487" y="1275541"/>
            <a:ext cx="785818" cy="1588"/>
          </a:xfrm>
          <a:prstGeom prst="straightConnector1">
            <a:avLst/>
          </a:prstGeom>
          <a:ln w="28575">
            <a:solidFill>
              <a:srgbClr val="0A0A0E"/>
            </a:solidFill>
            <a:tailEnd type="arrow"/>
          </a:ln>
        </p:spPr>
        <p:style>
          <a:lnRef idx="1">
            <a:schemeClr val="accent1"/>
          </a:lnRef>
          <a:fillRef idx="0">
            <a:schemeClr val="accent1"/>
          </a:fillRef>
          <a:effectRef idx="0">
            <a:schemeClr val="accent1"/>
          </a:effectRef>
          <a:fontRef idx="minor">
            <a:schemeClr val="tx1"/>
          </a:fontRef>
        </p:style>
      </p:cxnSp>
      <p:cxnSp>
        <p:nvCxnSpPr>
          <p:cNvPr id="113" name="直接箭头连接符 112"/>
          <p:cNvCxnSpPr/>
          <p:nvPr/>
        </p:nvCxnSpPr>
        <p:spPr>
          <a:xfrm rot="5400000">
            <a:off x="6643702" y="3168648"/>
            <a:ext cx="1857388" cy="1588"/>
          </a:xfrm>
          <a:prstGeom prst="straightConnector1">
            <a:avLst/>
          </a:prstGeom>
          <a:ln w="28575">
            <a:solidFill>
              <a:srgbClr val="0A0A0E"/>
            </a:solidFill>
            <a:tailEnd type="arrow"/>
          </a:ln>
        </p:spPr>
        <p:style>
          <a:lnRef idx="1">
            <a:schemeClr val="accent1"/>
          </a:lnRef>
          <a:fillRef idx="0">
            <a:schemeClr val="accent1"/>
          </a:fillRef>
          <a:effectRef idx="0">
            <a:schemeClr val="accent1"/>
          </a:effectRef>
          <a:fontRef idx="minor">
            <a:schemeClr val="tx1"/>
          </a:fontRef>
        </p:style>
      </p:cxnSp>
      <p:cxnSp>
        <p:nvCxnSpPr>
          <p:cNvPr id="125" name="直接箭头连接符 124"/>
          <p:cNvCxnSpPr>
            <a:endCxn id="24" idx="0"/>
          </p:cNvCxnSpPr>
          <p:nvPr/>
        </p:nvCxnSpPr>
        <p:spPr>
          <a:xfrm rot="5400000">
            <a:off x="4630970" y="1932070"/>
            <a:ext cx="2016000" cy="9200"/>
          </a:xfrm>
          <a:prstGeom prst="straightConnector1">
            <a:avLst/>
          </a:prstGeom>
          <a:ln w="28575">
            <a:solidFill>
              <a:srgbClr val="0A0A0E"/>
            </a:solidFill>
            <a:tailEnd type="arrow"/>
          </a:ln>
        </p:spPr>
        <p:style>
          <a:lnRef idx="1">
            <a:schemeClr val="accent1"/>
          </a:lnRef>
          <a:fillRef idx="0">
            <a:schemeClr val="accent1"/>
          </a:fillRef>
          <a:effectRef idx="0">
            <a:schemeClr val="accent1"/>
          </a:effectRef>
          <a:fontRef idx="minor">
            <a:schemeClr val="tx1"/>
          </a:fontRef>
        </p:style>
      </p:cxnSp>
      <p:cxnSp>
        <p:nvCxnSpPr>
          <p:cNvPr id="127" name="直接箭头连接符 126"/>
          <p:cNvCxnSpPr>
            <a:endCxn id="6" idx="0"/>
          </p:cNvCxnSpPr>
          <p:nvPr/>
        </p:nvCxnSpPr>
        <p:spPr>
          <a:xfrm rot="16200000" flipH="1">
            <a:off x="2011491" y="1274601"/>
            <a:ext cx="834739" cy="0"/>
          </a:xfrm>
          <a:prstGeom prst="straightConnector1">
            <a:avLst/>
          </a:prstGeom>
          <a:ln w="28575">
            <a:solidFill>
              <a:srgbClr val="0A0A0E"/>
            </a:solidFill>
            <a:tailEnd type="arrow"/>
          </a:ln>
        </p:spPr>
        <p:style>
          <a:lnRef idx="1">
            <a:schemeClr val="accent1"/>
          </a:lnRef>
          <a:fillRef idx="0">
            <a:schemeClr val="accent1"/>
          </a:fillRef>
          <a:effectRef idx="0">
            <a:schemeClr val="accent1"/>
          </a:effectRef>
          <a:fontRef idx="minor">
            <a:schemeClr val="tx1"/>
          </a:fontRef>
        </p:style>
      </p:cxnSp>
      <p:grpSp>
        <p:nvGrpSpPr>
          <p:cNvPr id="48" name="组合 109"/>
          <p:cNvGrpSpPr/>
          <p:nvPr/>
        </p:nvGrpSpPr>
        <p:grpSpPr>
          <a:xfrm>
            <a:off x="7072330" y="642918"/>
            <a:ext cx="500860" cy="4359306"/>
            <a:chOff x="7072330" y="642918"/>
            <a:chExt cx="500860" cy="4359306"/>
          </a:xfrm>
        </p:grpSpPr>
        <p:cxnSp>
          <p:nvCxnSpPr>
            <p:cNvPr id="117" name="直接连接符 116"/>
            <p:cNvCxnSpPr/>
            <p:nvPr/>
          </p:nvCxnSpPr>
          <p:spPr>
            <a:xfrm rot="5400000">
              <a:off x="7393801" y="4822041"/>
              <a:ext cx="35719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rot="16200000" flipH="1">
              <a:off x="4894330" y="2822636"/>
              <a:ext cx="4356000" cy="0"/>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7072330" y="5000636"/>
              <a:ext cx="500066"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31" name="直接箭头连接符 130"/>
            <p:cNvCxnSpPr/>
            <p:nvPr/>
          </p:nvCxnSpPr>
          <p:spPr>
            <a:xfrm>
              <a:off x="7072330" y="642918"/>
              <a:ext cx="203528" cy="0"/>
            </a:xfrm>
            <a:prstGeom prst="straightConnector1">
              <a:avLst/>
            </a:prstGeom>
            <a:ln w="28575">
              <a:solidFill>
                <a:srgbClr val="0A0A0E"/>
              </a:solidFill>
              <a:tailEnd type="arrow"/>
            </a:ln>
          </p:spPr>
          <p:style>
            <a:lnRef idx="1">
              <a:schemeClr val="accent1"/>
            </a:lnRef>
            <a:fillRef idx="0">
              <a:schemeClr val="accent1"/>
            </a:fillRef>
            <a:effectRef idx="0">
              <a:schemeClr val="accent1"/>
            </a:effectRef>
            <a:fontRef idx="minor">
              <a:schemeClr val="tx1"/>
            </a:fontRef>
          </p:style>
        </p:cxnSp>
      </p:grpSp>
      <p:grpSp>
        <p:nvGrpSpPr>
          <p:cNvPr id="49" name="组合 108"/>
          <p:cNvGrpSpPr/>
          <p:nvPr/>
        </p:nvGrpSpPr>
        <p:grpSpPr>
          <a:xfrm>
            <a:off x="5226848" y="638950"/>
            <a:ext cx="432794" cy="3156766"/>
            <a:chOff x="5226848" y="638950"/>
            <a:chExt cx="432794" cy="3156766"/>
          </a:xfrm>
        </p:grpSpPr>
        <p:cxnSp>
          <p:nvCxnSpPr>
            <p:cNvPr id="133" name="直接连接符 132"/>
            <p:cNvCxnSpPr/>
            <p:nvPr/>
          </p:nvCxnSpPr>
          <p:spPr>
            <a:xfrm rot="5400000">
              <a:off x="3652642" y="2213156"/>
              <a:ext cx="315000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5227642" y="3794128"/>
              <a:ext cx="43200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rot="5400000">
              <a:off x="5477675" y="3607595"/>
              <a:ext cx="35719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38" name="直接箭头连接符 137"/>
            <p:cNvCxnSpPr/>
            <p:nvPr/>
          </p:nvCxnSpPr>
          <p:spPr>
            <a:xfrm>
              <a:off x="5233666" y="642918"/>
              <a:ext cx="203528" cy="0"/>
            </a:xfrm>
            <a:prstGeom prst="straightConnector1">
              <a:avLst/>
            </a:prstGeom>
            <a:ln w="28575">
              <a:solidFill>
                <a:srgbClr val="0A0A0E"/>
              </a:solidFill>
              <a:tailEnd type="arrow"/>
            </a:ln>
          </p:spPr>
          <p:style>
            <a:lnRef idx="1">
              <a:schemeClr val="accent1"/>
            </a:lnRef>
            <a:fillRef idx="0">
              <a:schemeClr val="accent1"/>
            </a:fillRef>
            <a:effectRef idx="0">
              <a:schemeClr val="accent1"/>
            </a:effectRef>
            <a:fontRef idx="minor">
              <a:schemeClr val="tx1"/>
            </a:fontRef>
          </p:style>
        </p:cxnSp>
      </p:grpSp>
      <p:grpSp>
        <p:nvGrpSpPr>
          <p:cNvPr id="50" name="组合 106"/>
          <p:cNvGrpSpPr/>
          <p:nvPr/>
        </p:nvGrpSpPr>
        <p:grpSpPr>
          <a:xfrm>
            <a:off x="3630606" y="642918"/>
            <a:ext cx="449462" cy="573092"/>
            <a:chOff x="3630606" y="642918"/>
            <a:chExt cx="449462" cy="573092"/>
          </a:xfrm>
        </p:grpSpPr>
        <p:cxnSp>
          <p:nvCxnSpPr>
            <p:cNvPr id="139" name="直接箭头连接符 138"/>
            <p:cNvCxnSpPr/>
            <p:nvPr/>
          </p:nvCxnSpPr>
          <p:spPr>
            <a:xfrm>
              <a:off x="3630606" y="642918"/>
              <a:ext cx="203528" cy="0"/>
            </a:xfrm>
            <a:prstGeom prst="straightConnector1">
              <a:avLst/>
            </a:prstGeom>
            <a:ln w="28575">
              <a:solidFill>
                <a:srgbClr val="0A0A0E"/>
              </a:solidFill>
              <a:tailEnd type="arrow"/>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rot="5400000">
              <a:off x="3357554" y="928670"/>
              <a:ext cx="571504"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a:xfrm>
              <a:off x="3648068" y="1214422"/>
              <a:ext cx="43200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a:xfrm rot="5400000">
              <a:off x="3893339" y="1035827"/>
              <a:ext cx="35719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grpSp>
      <p:grpSp>
        <p:nvGrpSpPr>
          <p:cNvPr id="51" name="组合 105"/>
          <p:cNvGrpSpPr/>
          <p:nvPr/>
        </p:nvGrpSpPr>
        <p:grpSpPr>
          <a:xfrm>
            <a:off x="1998318" y="655618"/>
            <a:ext cx="446614" cy="1933938"/>
            <a:chOff x="1998318" y="655618"/>
            <a:chExt cx="446614" cy="1933938"/>
          </a:xfrm>
        </p:grpSpPr>
        <p:cxnSp>
          <p:nvCxnSpPr>
            <p:cNvPr id="146" name="直接箭头连接符 145"/>
            <p:cNvCxnSpPr/>
            <p:nvPr/>
          </p:nvCxnSpPr>
          <p:spPr>
            <a:xfrm>
              <a:off x="1998318" y="655618"/>
              <a:ext cx="203528" cy="0"/>
            </a:xfrm>
            <a:prstGeom prst="straightConnector1">
              <a:avLst/>
            </a:prstGeom>
            <a:ln w="28575">
              <a:solidFill>
                <a:srgbClr val="0A0A0E"/>
              </a:solidFill>
              <a:tailEnd type="arrow"/>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a:off x="2012932" y="2578888"/>
              <a:ext cx="43200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rot="5400000">
              <a:off x="2250265" y="2392355"/>
              <a:ext cx="35719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rot="5400000">
              <a:off x="1041994" y="1625762"/>
              <a:ext cx="192600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grpSp>
      <p:sp>
        <p:nvSpPr>
          <p:cNvPr id="151" name="TextBox 150"/>
          <p:cNvSpPr txBox="1"/>
          <p:nvPr/>
        </p:nvSpPr>
        <p:spPr>
          <a:xfrm>
            <a:off x="71406" y="428604"/>
            <a:ext cx="1928826" cy="369332"/>
          </a:xfrm>
          <a:prstGeom prst="rect">
            <a:avLst/>
          </a:prstGeom>
          <a:noFill/>
        </p:spPr>
        <p:txBody>
          <a:bodyPr wrap="square" rtlCol="0">
            <a:spAutoFit/>
          </a:bodyPr>
          <a:lstStyle/>
          <a:p>
            <a:r>
              <a:rPr kumimoji="1" lang="en-US" altLang="zh-CN" sz="1800" dirty="0" smtClean="0">
                <a:latin typeface="Consolas" pitchFamily="49" charset="0"/>
                <a:ea typeface="仿宋" pitchFamily="49" charset="-122"/>
                <a:cs typeface="Consolas" pitchFamily="49" charset="0"/>
              </a:rPr>
              <a:t>4</a:t>
            </a:r>
            <a:r>
              <a:rPr kumimoji="1" lang="zh-CN" altLang="en-US" sz="1800" dirty="0" smtClean="0">
                <a:latin typeface="Consolas" pitchFamily="49" charset="0"/>
                <a:ea typeface="仿宋" pitchFamily="49" charset="-122"/>
                <a:cs typeface="Consolas" pitchFamily="49" charset="0"/>
              </a:rPr>
              <a:t>个</a:t>
            </a:r>
            <a:r>
              <a:rPr kumimoji="1" lang="zh-CN" altLang="en-US" sz="1800" smtClean="0">
                <a:latin typeface="Consolas" pitchFamily="49" charset="0"/>
                <a:ea typeface="仿宋" pitchFamily="49" charset="-122"/>
                <a:cs typeface="Consolas" pitchFamily="49" charset="0"/>
              </a:rPr>
              <a:t>列头结点</a:t>
            </a:r>
            <a:endParaRPr lang="zh-CN" altLang="en-US" sz="1800" dirty="0">
              <a:latin typeface="Consolas" pitchFamily="49" charset="0"/>
              <a:ea typeface="仿宋" pitchFamily="49" charset="-122"/>
              <a:cs typeface="Consolas" pitchFamily="49" charset="0"/>
            </a:endParaRPr>
          </a:p>
        </p:txBody>
      </p:sp>
      <p:sp>
        <p:nvSpPr>
          <p:cNvPr id="114" name="灯片编号占位符 113"/>
          <p:cNvSpPr>
            <a:spLocks noGrp="1"/>
          </p:cNvSpPr>
          <p:nvPr>
            <p:ph type="sldNum" sz="quarter" idx="12"/>
          </p:nvPr>
        </p:nvSpPr>
        <p:spPr/>
        <p:txBody>
          <a:bodyPr/>
          <a:lstStyle/>
          <a:p>
            <a:fld id="{0B959BAE-FEC3-4F92-8031-993DEB8AE092}" type="slidenum">
              <a:rPr lang="en-US" altLang="zh-CN" smtClean="0"/>
              <a:pPr/>
              <a:t>47</a:t>
            </a:fld>
            <a:r>
              <a:rPr lang="en-US" altLang="zh-CN" smtClean="0"/>
              <a:t>/82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par>
                          <p:cTn id="7" fill="hold">
                            <p:stCondLst>
                              <p:cond delay="0"/>
                            </p:stCondLst>
                            <p:childTnLst>
                              <p:par>
                                <p:cTn id="8" presetID="18" presetClass="entr" presetSubtype="12" fill="hold" nodeType="afterEffect">
                                  <p:stCondLst>
                                    <p:cond delay="0"/>
                                  </p:stCondLst>
                                  <p:childTnLst>
                                    <p:set>
                                      <p:cBhvr>
                                        <p:cTn id="9" dur="1" fill="hold">
                                          <p:stCondLst>
                                            <p:cond delay="0"/>
                                          </p:stCondLst>
                                        </p:cTn>
                                        <p:tgtEl>
                                          <p:spTgt spid="127"/>
                                        </p:tgtEl>
                                        <p:attrNameLst>
                                          <p:attrName>style.visibility</p:attrName>
                                        </p:attrNameLst>
                                      </p:cBhvr>
                                      <p:to>
                                        <p:strVal val="visible"/>
                                      </p:to>
                                    </p:set>
                                    <p:animEffect transition="in" filter="strips(downLeft)">
                                      <p:cBhvr>
                                        <p:cTn id="10" dur="1000"/>
                                        <p:tgtEl>
                                          <p:spTgt spid="127"/>
                                        </p:tgtEl>
                                      </p:cBhvr>
                                    </p:animEffect>
                                  </p:childTnLst>
                                </p:cTn>
                              </p:par>
                            </p:childTnLst>
                          </p:cTn>
                        </p:par>
                        <p:par>
                          <p:cTn id="11" fill="hold">
                            <p:stCondLst>
                              <p:cond delay="1000"/>
                            </p:stCondLst>
                            <p:childTnLst>
                              <p:par>
                                <p:cTn id="12" presetID="18" presetClass="entr" presetSubtype="3" fill="hold"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strips(upRight)">
                                      <p:cBhvr>
                                        <p:cTn id="14" dur="1000"/>
                                        <p:tgtEl>
                                          <p:spTgt spid="51"/>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par>
                          <p:cTn id="19" fill="hold">
                            <p:stCondLst>
                              <p:cond delay="0"/>
                            </p:stCondLst>
                            <p:childTnLst>
                              <p:par>
                                <p:cTn id="20" presetID="18" presetClass="entr" presetSubtype="3" fill="hold" nodeType="after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strips(upRight)">
                                      <p:cBhvr>
                                        <p:cTn id="22" dur="1000"/>
                                        <p:tgtEl>
                                          <p:spTgt spid="50"/>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par>
                          <p:cTn id="27" fill="hold">
                            <p:stCondLst>
                              <p:cond delay="0"/>
                            </p:stCondLst>
                            <p:childTnLst>
                              <p:par>
                                <p:cTn id="28" presetID="18" presetClass="entr" presetSubtype="12" fill="hold" nodeType="afterEffect">
                                  <p:stCondLst>
                                    <p:cond delay="0"/>
                                  </p:stCondLst>
                                  <p:childTnLst>
                                    <p:set>
                                      <p:cBhvr>
                                        <p:cTn id="29" dur="1" fill="hold">
                                          <p:stCondLst>
                                            <p:cond delay="0"/>
                                          </p:stCondLst>
                                        </p:cTn>
                                        <p:tgtEl>
                                          <p:spTgt spid="125"/>
                                        </p:tgtEl>
                                        <p:attrNameLst>
                                          <p:attrName>style.visibility</p:attrName>
                                        </p:attrNameLst>
                                      </p:cBhvr>
                                      <p:to>
                                        <p:strVal val="visible"/>
                                      </p:to>
                                    </p:set>
                                    <p:animEffect transition="in" filter="strips(downLeft)">
                                      <p:cBhvr>
                                        <p:cTn id="30" dur="1000"/>
                                        <p:tgtEl>
                                          <p:spTgt spid="125"/>
                                        </p:tgtEl>
                                      </p:cBhvr>
                                    </p:animEffect>
                                  </p:childTnLst>
                                </p:cTn>
                              </p:par>
                            </p:childTnLst>
                          </p:cTn>
                        </p:par>
                        <p:par>
                          <p:cTn id="31" fill="hold">
                            <p:stCondLst>
                              <p:cond delay="1000"/>
                            </p:stCondLst>
                            <p:childTnLst>
                              <p:par>
                                <p:cTn id="32" presetID="18" presetClass="entr" presetSubtype="3" fill="hold" nodeType="afterEffect">
                                  <p:stCondLst>
                                    <p:cond delay="0"/>
                                  </p:stCondLst>
                                  <p:childTnLst>
                                    <p:set>
                                      <p:cBhvr>
                                        <p:cTn id="33" dur="1" fill="hold">
                                          <p:stCondLst>
                                            <p:cond delay="0"/>
                                          </p:stCondLst>
                                        </p:cTn>
                                        <p:tgtEl>
                                          <p:spTgt spid="49"/>
                                        </p:tgtEl>
                                        <p:attrNameLst>
                                          <p:attrName>style.visibility</p:attrName>
                                        </p:attrNameLst>
                                      </p:cBhvr>
                                      <p:to>
                                        <p:strVal val="visible"/>
                                      </p:to>
                                    </p:set>
                                    <p:animEffect transition="in" filter="strips(upRight)">
                                      <p:cBhvr>
                                        <p:cTn id="34" dur="1000"/>
                                        <p:tgtEl>
                                          <p:spTgt spid="49"/>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childTnLst>
                          </p:cTn>
                        </p:par>
                        <p:par>
                          <p:cTn id="39" fill="hold">
                            <p:stCondLst>
                              <p:cond delay="0"/>
                            </p:stCondLst>
                            <p:childTnLst>
                              <p:par>
                                <p:cTn id="40" presetID="18" presetClass="entr" presetSubtype="12" fill="hold" nodeType="afterEffect">
                                  <p:stCondLst>
                                    <p:cond delay="0"/>
                                  </p:stCondLst>
                                  <p:childTnLst>
                                    <p:set>
                                      <p:cBhvr>
                                        <p:cTn id="41" dur="1" fill="hold">
                                          <p:stCondLst>
                                            <p:cond delay="0"/>
                                          </p:stCondLst>
                                        </p:cTn>
                                        <p:tgtEl>
                                          <p:spTgt spid="108"/>
                                        </p:tgtEl>
                                        <p:attrNameLst>
                                          <p:attrName>style.visibility</p:attrName>
                                        </p:attrNameLst>
                                      </p:cBhvr>
                                      <p:to>
                                        <p:strVal val="visible"/>
                                      </p:to>
                                    </p:set>
                                    <p:animEffect transition="in" filter="strips(downLeft)">
                                      <p:cBhvr>
                                        <p:cTn id="42" dur="1000"/>
                                        <p:tgtEl>
                                          <p:spTgt spid="108"/>
                                        </p:tgtEl>
                                      </p:cBhvr>
                                    </p:animEffect>
                                  </p:childTnLst>
                                </p:cTn>
                              </p:par>
                            </p:childTnLst>
                          </p:cTn>
                        </p:par>
                        <p:par>
                          <p:cTn id="43" fill="hold">
                            <p:stCondLst>
                              <p:cond delay="1000"/>
                            </p:stCondLst>
                            <p:childTnLst>
                              <p:par>
                                <p:cTn id="44" presetID="18" presetClass="entr" presetSubtype="12" fill="hold" nodeType="afterEffect">
                                  <p:stCondLst>
                                    <p:cond delay="0"/>
                                  </p:stCondLst>
                                  <p:childTnLst>
                                    <p:set>
                                      <p:cBhvr>
                                        <p:cTn id="45" dur="1" fill="hold">
                                          <p:stCondLst>
                                            <p:cond delay="0"/>
                                          </p:stCondLst>
                                        </p:cTn>
                                        <p:tgtEl>
                                          <p:spTgt spid="113"/>
                                        </p:tgtEl>
                                        <p:attrNameLst>
                                          <p:attrName>style.visibility</p:attrName>
                                        </p:attrNameLst>
                                      </p:cBhvr>
                                      <p:to>
                                        <p:strVal val="visible"/>
                                      </p:to>
                                    </p:set>
                                    <p:animEffect transition="in" filter="strips(downLeft)">
                                      <p:cBhvr>
                                        <p:cTn id="46" dur="1000"/>
                                        <p:tgtEl>
                                          <p:spTgt spid="113"/>
                                        </p:tgtEl>
                                      </p:cBhvr>
                                    </p:animEffect>
                                  </p:childTnLst>
                                </p:cTn>
                              </p:par>
                            </p:childTnLst>
                          </p:cTn>
                        </p:par>
                        <p:par>
                          <p:cTn id="47" fill="hold">
                            <p:stCondLst>
                              <p:cond delay="2000"/>
                            </p:stCondLst>
                            <p:childTnLst>
                              <p:par>
                                <p:cTn id="48" presetID="18" presetClass="entr" presetSubtype="3" fill="hold" nodeType="afterEffect">
                                  <p:stCondLst>
                                    <p:cond delay="0"/>
                                  </p:stCondLst>
                                  <p:childTnLst>
                                    <p:set>
                                      <p:cBhvr>
                                        <p:cTn id="49" dur="1" fill="hold">
                                          <p:stCondLst>
                                            <p:cond delay="0"/>
                                          </p:stCondLst>
                                        </p:cTn>
                                        <p:tgtEl>
                                          <p:spTgt spid="48"/>
                                        </p:tgtEl>
                                        <p:attrNameLst>
                                          <p:attrName>style.visibility</p:attrName>
                                        </p:attrNameLst>
                                      </p:cBhvr>
                                      <p:to>
                                        <p:strVal val="visible"/>
                                      </p:to>
                                    </p:set>
                                    <p:animEffect transition="in" filter="strips(upRight)">
                                      <p:cBhvr>
                                        <p:cTn id="50" dur="1000"/>
                                        <p:tgtEl>
                                          <p:spTgt spid="48"/>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500042"/>
            <a:ext cx="3286148" cy="369332"/>
          </a:xfrm>
          <a:prstGeom prst="rect">
            <a:avLst/>
          </a:prstGeom>
          <a:noFill/>
        </p:spPr>
        <p:txBody>
          <a:bodyPr wrap="square" rtlCol="0">
            <a:spAutoFit/>
          </a:bodyPr>
          <a:lstStyle/>
          <a:p>
            <a:pPr marL="342900" indent="-342900" algn="l">
              <a:buBlip>
                <a:blip r:embed="rId3"/>
              </a:buBlip>
            </a:pPr>
            <a:r>
              <a:rPr kumimoji="1" lang="zh-CN" altLang="en-US" sz="1800" dirty="0" smtClean="0">
                <a:latin typeface="华文中宋" pitchFamily="2" charset="-122"/>
                <a:ea typeface="华文中宋" pitchFamily="2" charset="-122"/>
                <a:cs typeface="Consolas" pitchFamily="49" charset="0"/>
              </a:rPr>
              <a:t>行、</a:t>
            </a:r>
            <a:r>
              <a:rPr kumimoji="1" lang="zh-CN" altLang="en-US" sz="1800" smtClean="0">
                <a:latin typeface="华文中宋" pitchFamily="2" charset="-122"/>
                <a:ea typeface="华文中宋" pitchFamily="2" charset="-122"/>
                <a:cs typeface="Consolas" pitchFamily="49" charset="0"/>
              </a:rPr>
              <a:t>列头结点可以共享的</a:t>
            </a:r>
            <a:endParaRPr lang="zh-CN" altLang="en-US" sz="1800" dirty="0">
              <a:latin typeface="华文中宋" pitchFamily="2" charset="-122"/>
              <a:ea typeface="华文中宋" pitchFamily="2" charset="-122"/>
              <a:cs typeface="Consolas" pitchFamily="49" charset="0"/>
            </a:endParaRPr>
          </a:p>
        </p:txBody>
      </p:sp>
      <p:grpSp>
        <p:nvGrpSpPr>
          <p:cNvPr id="2" name="组合 35"/>
          <p:cNvGrpSpPr/>
          <p:nvPr/>
        </p:nvGrpSpPr>
        <p:grpSpPr>
          <a:xfrm>
            <a:off x="785786" y="1214422"/>
            <a:ext cx="3214710" cy="1428760"/>
            <a:chOff x="785786" y="1214422"/>
            <a:chExt cx="3214710" cy="1428760"/>
          </a:xfrm>
        </p:grpSpPr>
        <p:sp>
          <p:nvSpPr>
            <p:cNvPr id="5" name="Rectangle 19"/>
            <p:cNvSpPr>
              <a:spLocks noChangeArrowheads="1"/>
            </p:cNvSpPr>
            <p:nvPr/>
          </p:nvSpPr>
          <p:spPr bwMode="auto">
            <a:xfrm>
              <a:off x="857224" y="1785926"/>
              <a:ext cx="431800" cy="34544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6" name="Rectangle 20"/>
            <p:cNvSpPr>
              <a:spLocks noChangeArrowheads="1"/>
            </p:cNvSpPr>
            <p:nvPr/>
          </p:nvSpPr>
          <p:spPr bwMode="auto">
            <a:xfrm>
              <a:off x="1290294" y="1785926"/>
              <a:ext cx="431800" cy="34544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7" name="Rectangle 21"/>
            <p:cNvSpPr>
              <a:spLocks noChangeArrowheads="1"/>
            </p:cNvSpPr>
            <p:nvPr/>
          </p:nvSpPr>
          <p:spPr bwMode="auto">
            <a:xfrm>
              <a:off x="1722094" y="1785926"/>
              <a:ext cx="431800" cy="34544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8" name="Rectangle 22"/>
            <p:cNvSpPr>
              <a:spLocks noChangeArrowheads="1"/>
            </p:cNvSpPr>
            <p:nvPr/>
          </p:nvSpPr>
          <p:spPr bwMode="auto">
            <a:xfrm>
              <a:off x="857224" y="2131366"/>
              <a:ext cx="633729" cy="34544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9" name="Rectangle 23"/>
            <p:cNvSpPr>
              <a:spLocks noChangeArrowheads="1"/>
            </p:cNvSpPr>
            <p:nvPr/>
          </p:nvSpPr>
          <p:spPr bwMode="auto">
            <a:xfrm>
              <a:off x="1492224" y="2131366"/>
              <a:ext cx="661669" cy="34544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10" name="TextBox 9"/>
            <p:cNvSpPr txBox="1"/>
            <p:nvPr/>
          </p:nvSpPr>
          <p:spPr>
            <a:xfrm>
              <a:off x="785786" y="1214422"/>
              <a:ext cx="1500198" cy="369332"/>
            </a:xfrm>
            <a:prstGeom prst="rect">
              <a:avLst/>
            </a:prstGeom>
            <a:noFill/>
          </p:spPr>
          <p:txBody>
            <a:bodyPr wrap="square" rtlCol="0">
              <a:spAutoFit/>
            </a:bodyPr>
            <a:lstStyle/>
            <a:p>
              <a:r>
                <a:rPr kumimoji="1" lang="zh-CN" altLang="en-US" sz="1800" smtClean="0">
                  <a:latin typeface="Consolas" pitchFamily="49" charset="0"/>
                  <a:ea typeface="仿宋" pitchFamily="49" charset="-122"/>
                  <a:cs typeface="Consolas" pitchFamily="49" charset="0"/>
                </a:rPr>
                <a:t>行</a:t>
              </a:r>
              <a:r>
                <a:rPr kumimoji="1" lang="en-US" altLang="zh-CN" sz="1800" i="1" smtClean="0">
                  <a:latin typeface="Consolas" pitchFamily="49" charset="0"/>
                  <a:ea typeface="仿宋" pitchFamily="49" charset="-122"/>
                  <a:cs typeface="Consolas" pitchFamily="49" charset="0"/>
                </a:rPr>
                <a:t>i</a:t>
              </a:r>
              <a:r>
                <a:rPr kumimoji="1" lang="zh-CN" altLang="en-US" sz="1800" smtClean="0">
                  <a:latin typeface="Consolas" pitchFamily="49" charset="0"/>
                  <a:ea typeface="仿宋" pitchFamily="49" charset="-122"/>
                  <a:cs typeface="Consolas" pitchFamily="49" charset="0"/>
                </a:rPr>
                <a:t>的头结点</a:t>
              </a:r>
              <a:endParaRPr lang="zh-CN" altLang="en-US" sz="1800" dirty="0">
                <a:latin typeface="Consolas" pitchFamily="49" charset="0"/>
                <a:ea typeface="仿宋" pitchFamily="49" charset="-122"/>
                <a:cs typeface="Consolas" pitchFamily="49" charset="0"/>
              </a:endParaRPr>
            </a:p>
          </p:txBody>
        </p:sp>
        <p:cxnSp>
          <p:nvCxnSpPr>
            <p:cNvPr id="12" name="直接箭头连接符 11"/>
            <p:cNvCxnSpPr/>
            <p:nvPr/>
          </p:nvCxnSpPr>
          <p:spPr>
            <a:xfrm>
              <a:off x="1898650" y="2307190"/>
              <a:ext cx="71438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500298" y="1996851"/>
              <a:ext cx="1500198" cy="646331"/>
            </a:xfrm>
            <a:prstGeom prst="rect">
              <a:avLst/>
            </a:prstGeom>
            <a:noFill/>
          </p:spPr>
          <p:txBody>
            <a:bodyPr wrap="square" rtlCol="0">
              <a:spAutoFit/>
            </a:bodyPr>
            <a:lstStyle/>
            <a:p>
              <a:pPr algn="l"/>
              <a:r>
                <a:rPr lang="zh-CN" altLang="en-US" sz="1800" smtClean="0">
                  <a:latin typeface="Consolas" pitchFamily="49" charset="0"/>
                  <a:ea typeface="仿宋" pitchFamily="49" charset="-122"/>
                  <a:cs typeface="Consolas" pitchFamily="49" charset="0"/>
                </a:rPr>
                <a:t>行</a:t>
              </a:r>
              <a:r>
                <a:rPr lang="en-US" altLang="zh-CN" sz="1800" i="1" smtClean="0">
                  <a:latin typeface="Consolas" pitchFamily="49" charset="0"/>
                  <a:ea typeface="仿宋" pitchFamily="49" charset="-122"/>
                  <a:cs typeface="Consolas" pitchFamily="49" charset="0"/>
                </a:rPr>
                <a:t>i</a:t>
              </a:r>
              <a:r>
                <a:rPr lang="zh-CN" altLang="en-US" sz="1800" smtClean="0">
                  <a:latin typeface="Consolas" pitchFamily="49" charset="0"/>
                  <a:ea typeface="仿宋" pitchFamily="49" charset="-122"/>
                  <a:cs typeface="Consolas" pitchFamily="49" charset="0"/>
                </a:rPr>
                <a:t>循环单链表的首结点</a:t>
              </a:r>
              <a:endParaRPr lang="zh-CN" altLang="en-US" sz="1800">
                <a:latin typeface="Consolas" pitchFamily="49" charset="0"/>
                <a:ea typeface="仿宋" pitchFamily="49" charset="-122"/>
                <a:cs typeface="Consolas" pitchFamily="49" charset="0"/>
              </a:endParaRPr>
            </a:p>
          </p:txBody>
        </p:sp>
      </p:grpSp>
      <p:grpSp>
        <p:nvGrpSpPr>
          <p:cNvPr id="4" name="组合 36"/>
          <p:cNvGrpSpPr/>
          <p:nvPr/>
        </p:nvGrpSpPr>
        <p:grpSpPr>
          <a:xfrm>
            <a:off x="4572000" y="1214422"/>
            <a:ext cx="1714512" cy="2146529"/>
            <a:chOff x="4572000" y="1214422"/>
            <a:chExt cx="1714512" cy="2146529"/>
          </a:xfrm>
        </p:grpSpPr>
        <p:sp>
          <p:nvSpPr>
            <p:cNvPr id="13" name="Rectangle 19"/>
            <p:cNvSpPr>
              <a:spLocks noChangeArrowheads="1"/>
            </p:cNvSpPr>
            <p:nvPr/>
          </p:nvSpPr>
          <p:spPr bwMode="auto">
            <a:xfrm>
              <a:off x="4857752" y="1737194"/>
              <a:ext cx="431800" cy="34544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14" name="Rectangle 20"/>
            <p:cNvSpPr>
              <a:spLocks noChangeArrowheads="1"/>
            </p:cNvSpPr>
            <p:nvPr/>
          </p:nvSpPr>
          <p:spPr bwMode="auto">
            <a:xfrm>
              <a:off x="5290822" y="1737194"/>
              <a:ext cx="431800" cy="34544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15" name="Rectangle 21"/>
            <p:cNvSpPr>
              <a:spLocks noChangeArrowheads="1"/>
            </p:cNvSpPr>
            <p:nvPr/>
          </p:nvSpPr>
          <p:spPr bwMode="auto">
            <a:xfrm>
              <a:off x="5722622" y="1737194"/>
              <a:ext cx="431800" cy="34544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16" name="Rectangle 22"/>
            <p:cNvSpPr>
              <a:spLocks noChangeArrowheads="1"/>
            </p:cNvSpPr>
            <p:nvPr/>
          </p:nvSpPr>
          <p:spPr bwMode="auto">
            <a:xfrm>
              <a:off x="4857752" y="2082634"/>
              <a:ext cx="633729" cy="34544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17" name="Rectangle 23"/>
            <p:cNvSpPr>
              <a:spLocks noChangeArrowheads="1"/>
            </p:cNvSpPr>
            <p:nvPr/>
          </p:nvSpPr>
          <p:spPr bwMode="auto">
            <a:xfrm>
              <a:off x="5492752" y="2082634"/>
              <a:ext cx="661669" cy="34544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18" name="TextBox 17"/>
            <p:cNvSpPr txBox="1"/>
            <p:nvPr/>
          </p:nvSpPr>
          <p:spPr>
            <a:xfrm>
              <a:off x="4786314" y="1214422"/>
              <a:ext cx="1500198" cy="369332"/>
            </a:xfrm>
            <a:prstGeom prst="rect">
              <a:avLst/>
            </a:prstGeom>
            <a:noFill/>
          </p:spPr>
          <p:txBody>
            <a:bodyPr wrap="square" rtlCol="0">
              <a:spAutoFit/>
            </a:bodyPr>
            <a:lstStyle/>
            <a:p>
              <a:r>
                <a:rPr kumimoji="1" lang="zh-CN" altLang="en-US" sz="1800" smtClean="0">
                  <a:latin typeface="Consolas" pitchFamily="49" charset="0"/>
                  <a:ea typeface="仿宋" pitchFamily="49" charset="-122"/>
                  <a:cs typeface="Consolas" pitchFamily="49" charset="0"/>
                </a:rPr>
                <a:t>列</a:t>
              </a:r>
              <a:r>
                <a:rPr kumimoji="1" lang="en-US" altLang="zh-CN" sz="1800" i="1" smtClean="0">
                  <a:latin typeface="Consolas" pitchFamily="49" charset="0"/>
                  <a:ea typeface="仿宋" pitchFamily="49" charset="-122"/>
                  <a:cs typeface="Consolas" pitchFamily="49" charset="0"/>
                </a:rPr>
                <a:t>i</a:t>
              </a:r>
              <a:r>
                <a:rPr kumimoji="1" lang="zh-CN" altLang="en-US" sz="1800" smtClean="0">
                  <a:latin typeface="Consolas" pitchFamily="49" charset="0"/>
                  <a:ea typeface="仿宋" pitchFamily="49" charset="-122"/>
                  <a:cs typeface="Consolas" pitchFamily="49" charset="0"/>
                </a:rPr>
                <a:t>的头结点</a:t>
              </a:r>
              <a:endParaRPr lang="zh-CN" altLang="en-US" sz="1800" dirty="0">
                <a:latin typeface="Consolas" pitchFamily="49" charset="0"/>
                <a:ea typeface="仿宋" pitchFamily="49" charset="-122"/>
                <a:cs typeface="Consolas" pitchFamily="49" charset="0"/>
              </a:endParaRPr>
            </a:p>
          </p:txBody>
        </p:sp>
        <p:cxnSp>
          <p:nvCxnSpPr>
            <p:cNvPr id="21" name="直接箭头连接符 20"/>
            <p:cNvCxnSpPr/>
            <p:nvPr/>
          </p:nvCxnSpPr>
          <p:spPr>
            <a:xfrm rot="5400000">
              <a:off x="4934765" y="2463793"/>
              <a:ext cx="500066"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572000" y="2714620"/>
              <a:ext cx="1500198" cy="646331"/>
            </a:xfrm>
            <a:prstGeom prst="rect">
              <a:avLst/>
            </a:prstGeom>
            <a:noFill/>
          </p:spPr>
          <p:txBody>
            <a:bodyPr wrap="square" rtlCol="0">
              <a:spAutoFit/>
            </a:bodyPr>
            <a:lstStyle/>
            <a:p>
              <a:pPr algn="l"/>
              <a:r>
                <a:rPr lang="zh-CN" altLang="en-US" sz="1800" smtClean="0">
                  <a:latin typeface="Consolas" pitchFamily="49" charset="0"/>
                  <a:ea typeface="仿宋" pitchFamily="49" charset="-122"/>
                  <a:cs typeface="Consolas" pitchFamily="49" charset="0"/>
                </a:rPr>
                <a:t>列</a:t>
              </a:r>
              <a:r>
                <a:rPr lang="en-US" altLang="zh-CN" sz="1800" i="1" smtClean="0">
                  <a:latin typeface="Consolas" pitchFamily="49" charset="0"/>
                  <a:ea typeface="仿宋" pitchFamily="49" charset="-122"/>
                  <a:cs typeface="Consolas" pitchFamily="49" charset="0"/>
                </a:rPr>
                <a:t>i</a:t>
              </a:r>
              <a:r>
                <a:rPr lang="zh-CN" altLang="en-US" sz="1800" smtClean="0">
                  <a:latin typeface="Consolas" pitchFamily="49" charset="0"/>
                  <a:ea typeface="仿宋" pitchFamily="49" charset="-122"/>
                  <a:cs typeface="Consolas" pitchFamily="49" charset="0"/>
                </a:rPr>
                <a:t>循环单链表的首结点</a:t>
              </a:r>
              <a:endParaRPr lang="zh-CN" altLang="en-US" sz="1800">
                <a:latin typeface="Consolas" pitchFamily="49" charset="0"/>
                <a:ea typeface="仿宋" pitchFamily="49" charset="-122"/>
                <a:cs typeface="Consolas" pitchFamily="49" charset="0"/>
              </a:endParaRPr>
            </a:p>
          </p:txBody>
        </p:sp>
      </p:grpSp>
      <p:grpSp>
        <p:nvGrpSpPr>
          <p:cNvPr id="11" name="组合 37"/>
          <p:cNvGrpSpPr/>
          <p:nvPr/>
        </p:nvGrpSpPr>
        <p:grpSpPr>
          <a:xfrm>
            <a:off x="3214678" y="3357562"/>
            <a:ext cx="3571900" cy="2928958"/>
            <a:chOff x="3214678" y="3357562"/>
            <a:chExt cx="3571900" cy="2928958"/>
          </a:xfrm>
        </p:grpSpPr>
        <p:sp>
          <p:nvSpPr>
            <p:cNvPr id="22" name="下箭头 21"/>
            <p:cNvSpPr/>
            <p:nvPr/>
          </p:nvSpPr>
          <p:spPr>
            <a:xfrm>
              <a:off x="4071934" y="3357562"/>
              <a:ext cx="285752" cy="428628"/>
            </a:xfrm>
            <a:prstGeom prst="downArrow">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23" name="Rectangle 19"/>
            <p:cNvSpPr>
              <a:spLocks noChangeArrowheads="1"/>
            </p:cNvSpPr>
            <p:nvPr/>
          </p:nvSpPr>
          <p:spPr bwMode="auto">
            <a:xfrm>
              <a:off x="3530574" y="4595508"/>
              <a:ext cx="431800" cy="34544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24" name="Rectangle 20"/>
            <p:cNvSpPr>
              <a:spLocks noChangeArrowheads="1"/>
            </p:cNvSpPr>
            <p:nvPr/>
          </p:nvSpPr>
          <p:spPr bwMode="auto">
            <a:xfrm>
              <a:off x="3963644" y="4595508"/>
              <a:ext cx="431800" cy="34544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25" name="Rectangle 21"/>
            <p:cNvSpPr>
              <a:spLocks noChangeArrowheads="1"/>
            </p:cNvSpPr>
            <p:nvPr/>
          </p:nvSpPr>
          <p:spPr bwMode="auto">
            <a:xfrm>
              <a:off x="4395444" y="4595508"/>
              <a:ext cx="431800" cy="34544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26" name="Rectangle 22"/>
            <p:cNvSpPr>
              <a:spLocks noChangeArrowheads="1"/>
            </p:cNvSpPr>
            <p:nvPr/>
          </p:nvSpPr>
          <p:spPr bwMode="auto">
            <a:xfrm>
              <a:off x="3530574" y="4940948"/>
              <a:ext cx="633729" cy="34544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27" name="Rectangle 23"/>
            <p:cNvSpPr>
              <a:spLocks noChangeArrowheads="1"/>
            </p:cNvSpPr>
            <p:nvPr/>
          </p:nvSpPr>
          <p:spPr bwMode="auto">
            <a:xfrm>
              <a:off x="4165574" y="4940948"/>
              <a:ext cx="661669" cy="34544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28" name="TextBox 27"/>
            <p:cNvSpPr txBox="1"/>
            <p:nvPr/>
          </p:nvSpPr>
          <p:spPr>
            <a:xfrm>
              <a:off x="3357554" y="4071942"/>
              <a:ext cx="2000264" cy="369332"/>
            </a:xfrm>
            <a:prstGeom prst="rect">
              <a:avLst/>
            </a:prstGeom>
            <a:noFill/>
          </p:spPr>
          <p:txBody>
            <a:bodyPr wrap="square" rtlCol="0">
              <a:spAutoFit/>
            </a:bodyPr>
            <a:lstStyle/>
            <a:p>
              <a:pPr algn="l"/>
              <a:r>
                <a:rPr kumimoji="1" lang="zh-CN" altLang="en-US" sz="1800" smtClean="0">
                  <a:latin typeface="Consolas" pitchFamily="49" charset="0"/>
                  <a:ea typeface="仿宋" pitchFamily="49" charset="-122"/>
                  <a:cs typeface="Consolas" pitchFamily="49" charset="0"/>
                </a:rPr>
                <a:t>行</a:t>
              </a:r>
              <a:r>
                <a:rPr kumimoji="1" lang="en-US" altLang="zh-CN" sz="1800" i="1" smtClean="0">
                  <a:latin typeface="Consolas" pitchFamily="49" charset="0"/>
                  <a:ea typeface="仿宋" pitchFamily="49" charset="-122"/>
                  <a:cs typeface="Consolas" pitchFamily="49" charset="0"/>
                </a:rPr>
                <a:t>i</a:t>
              </a:r>
              <a:r>
                <a:rPr kumimoji="1" lang="zh-CN" altLang="en-US" sz="1800" smtClean="0">
                  <a:latin typeface="Consolas" pitchFamily="49" charset="0"/>
                  <a:ea typeface="仿宋" pitchFamily="49" charset="-122"/>
                  <a:cs typeface="Consolas" pitchFamily="49" charset="0"/>
                </a:rPr>
                <a:t>列</a:t>
              </a:r>
              <a:r>
                <a:rPr kumimoji="1" lang="en-US" altLang="zh-CN" sz="1800" i="1" smtClean="0">
                  <a:latin typeface="Consolas" pitchFamily="49" charset="0"/>
                  <a:ea typeface="仿宋" pitchFamily="49" charset="-122"/>
                  <a:cs typeface="Consolas" pitchFamily="49" charset="0"/>
                </a:rPr>
                <a:t>i</a:t>
              </a:r>
              <a:r>
                <a:rPr kumimoji="1" lang="zh-CN" altLang="en-US" sz="1800" smtClean="0">
                  <a:latin typeface="Consolas" pitchFamily="49" charset="0"/>
                  <a:ea typeface="仿宋" pitchFamily="49" charset="-122"/>
                  <a:cs typeface="Consolas" pitchFamily="49" charset="0"/>
                </a:rPr>
                <a:t>的头结点</a:t>
              </a:r>
              <a:endParaRPr lang="zh-CN" altLang="en-US" sz="1800" dirty="0">
                <a:latin typeface="Consolas" pitchFamily="49" charset="0"/>
                <a:ea typeface="仿宋" pitchFamily="49" charset="-122"/>
                <a:cs typeface="Consolas" pitchFamily="49" charset="0"/>
              </a:endParaRPr>
            </a:p>
          </p:txBody>
        </p:sp>
        <p:cxnSp>
          <p:nvCxnSpPr>
            <p:cNvPr id="29" name="直接箭头连接符 28"/>
            <p:cNvCxnSpPr/>
            <p:nvPr/>
          </p:nvCxnSpPr>
          <p:spPr>
            <a:xfrm>
              <a:off x="4572000" y="5116772"/>
              <a:ext cx="71438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rot="5400000">
              <a:off x="3577443" y="5389362"/>
              <a:ext cx="500066"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214678" y="5640189"/>
              <a:ext cx="1500198" cy="646331"/>
            </a:xfrm>
            <a:prstGeom prst="rect">
              <a:avLst/>
            </a:prstGeom>
            <a:noFill/>
          </p:spPr>
          <p:txBody>
            <a:bodyPr wrap="square" rtlCol="0">
              <a:spAutoFit/>
            </a:bodyPr>
            <a:lstStyle/>
            <a:p>
              <a:pPr algn="l"/>
              <a:r>
                <a:rPr lang="zh-CN" altLang="en-US" sz="1800" smtClean="0">
                  <a:latin typeface="Consolas" pitchFamily="49" charset="0"/>
                  <a:ea typeface="仿宋" pitchFamily="49" charset="-122"/>
                  <a:cs typeface="Consolas" pitchFamily="49" charset="0"/>
                </a:rPr>
                <a:t>列</a:t>
              </a:r>
              <a:r>
                <a:rPr lang="en-US" altLang="zh-CN" sz="1800" i="1" smtClean="0">
                  <a:latin typeface="Consolas" pitchFamily="49" charset="0"/>
                  <a:ea typeface="仿宋" pitchFamily="49" charset="-122"/>
                  <a:cs typeface="Consolas" pitchFamily="49" charset="0"/>
                </a:rPr>
                <a:t>i</a:t>
              </a:r>
              <a:r>
                <a:rPr lang="zh-CN" altLang="en-US" sz="1800" smtClean="0">
                  <a:latin typeface="Consolas" pitchFamily="49" charset="0"/>
                  <a:ea typeface="仿宋" pitchFamily="49" charset="-122"/>
                  <a:cs typeface="Consolas" pitchFamily="49" charset="0"/>
                </a:rPr>
                <a:t>循环单链表的首结点</a:t>
              </a:r>
              <a:endParaRPr lang="zh-CN" altLang="en-US" sz="1800">
                <a:latin typeface="Consolas" pitchFamily="49" charset="0"/>
                <a:ea typeface="仿宋" pitchFamily="49" charset="-122"/>
                <a:cs typeface="Consolas" pitchFamily="49" charset="0"/>
              </a:endParaRPr>
            </a:p>
          </p:txBody>
        </p:sp>
        <p:sp>
          <p:nvSpPr>
            <p:cNvPr id="35" name="TextBox 34"/>
            <p:cNvSpPr txBox="1"/>
            <p:nvPr/>
          </p:nvSpPr>
          <p:spPr>
            <a:xfrm>
              <a:off x="5286380" y="4857760"/>
              <a:ext cx="1500198" cy="646331"/>
            </a:xfrm>
            <a:prstGeom prst="rect">
              <a:avLst/>
            </a:prstGeom>
            <a:noFill/>
          </p:spPr>
          <p:txBody>
            <a:bodyPr wrap="square" rtlCol="0">
              <a:spAutoFit/>
            </a:bodyPr>
            <a:lstStyle/>
            <a:p>
              <a:pPr algn="l"/>
              <a:r>
                <a:rPr lang="zh-CN" altLang="en-US" sz="1800" smtClean="0">
                  <a:latin typeface="Consolas" pitchFamily="49" charset="0"/>
                  <a:ea typeface="仿宋" pitchFamily="49" charset="-122"/>
                  <a:cs typeface="Consolas" pitchFamily="49" charset="0"/>
                </a:rPr>
                <a:t>行</a:t>
              </a:r>
              <a:r>
                <a:rPr lang="en-US" altLang="zh-CN" sz="1800" i="1" smtClean="0">
                  <a:latin typeface="Consolas" pitchFamily="49" charset="0"/>
                  <a:ea typeface="仿宋" pitchFamily="49" charset="-122"/>
                  <a:cs typeface="Consolas" pitchFamily="49" charset="0"/>
                </a:rPr>
                <a:t>i</a:t>
              </a:r>
              <a:r>
                <a:rPr lang="zh-CN" altLang="en-US" sz="1800" smtClean="0">
                  <a:latin typeface="Consolas" pitchFamily="49" charset="0"/>
                  <a:ea typeface="仿宋" pitchFamily="49" charset="-122"/>
                  <a:cs typeface="Consolas" pitchFamily="49" charset="0"/>
                </a:rPr>
                <a:t>循环单链表的首结点</a:t>
              </a:r>
              <a:endParaRPr lang="zh-CN" altLang="en-US" sz="1800">
                <a:latin typeface="Consolas" pitchFamily="49" charset="0"/>
                <a:ea typeface="仿宋" pitchFamily="49" charset="-122"/>
                <a:cs typeface="Consolas" pitchFamily="49" charset="0"/>
              </a:endParaRPr>
            </a:p>
          </p:txBody>
        </p:sp>
      </p:grpSp>
      <p:sp>
        <p:nvSpPr>
          <p:cNvPr id="36" name="灯片编号占位符 35"/>
          <p:cNvSpPr>
            <a:spLocks noGrp="1"/>
          </p:cNvSpPr>
          <p:nvPr>
            <p:ph type="sldNum" sz="quarter" idx="12"/>
          </p:nvPr>
        </p:nvSpPr>
        <p:spPr/>
        <p:txBody>
          <a:bodyPr/>
          <a:lstStyle/>
          <a:p>
            <a:fld id="{0B959BAE-FEC3-4F92-8031-993DEB8AE092}" type="slidenum">
              <a:rPr lang="en-US" altLang="zh-CN" smtClean="0"/>
              <a:pPr/>
              <a:t>48</a:t>
            </a:fld>
            <a:r>
              <a:rPr lang="en-US" altLang="zh-CN" smtClean="0"/>
              <a:t>/82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
          <p:cNvGrpSpPr>
            <a:grpSpLocks noChangeAspect="1"/>
          </p:cNvGrpSpPr>
          <p:nvPr/>
        </p:nvGrpSpPr>
        <p:grpSpPr>
          <a:xfrm>
            <a:off x="2236782" y="2120599"/>
            <a:ext cx="1296670" cy="690880"/>
            <a:chOff x="2051050" y="1866900"/>
            <a:chExt cx="1620838" cy="863600"/>
          </a:xfrm>
        </p:grpSpPr>
        <p:sp>
          <p:nvSpPr>
            <p:cNvPr id="6" name="Rectangle 49"/>
            <p:cNvSpPr>
              <a:spLocks noChangeArrowheads="1"/>
            </p:cNvSpPr>
            <p:nvPr/>
          </p:nvSpPr>
          <p:spPr bwMode="auto">
            <a:xfrm>
              <a:off x="2051050" y="186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0</a:t>
              </a:r>
            </a:p>
          </p:txBody>
        </p:sp>
        <p:sp>
          <p:nvSpPr>
            <p:cNvPr id="7" name="Rectangle 50"/>
            <p:cNvSpPr>
              <a:spLocks noChangeArrowheads="1"/>
            </p:cNvSpPr>
            <p:nvPr/>
          </p:nvSpPr>
          <p:spPr bwMode="auto">
            <a:xfrm>
              <a:off x="2592388" y="186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0</a:t>
              </a:r>
            </a:p>
          </p:txBody>
        </p:sp>
        <p:sp>
          <p:nvSpPr>
            <p:cNvPr id="8" name="Rectangle 51"/>
            <p:cNvSpPr>
              <a:spLocks noChangeArrowheads="1"/>
            </p:cNvSpPr>
            <p:nvPr/>
          </p:nvSpPr>
          <p:spPr bwMode="auto">
            <a:xfrm>
              <a:off x="3132138" y="186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1</a:t>
              </a:r>
            </a:p>
          </p:txBody>
        </p:sp>
        <p:sp>
          <p:nvSpPr>
            <p:cNvPr id="9" name="Rectangle 52"/>
            <p:cNvSpPr>
              <a:spLocks noChangeArrowheads="1"/>
            </p:cNvSpPr>
            <p:nvPr/>
          </p:nvSpPr>
          <p:spPr bwMode="auto">
            <a:xfrm>
              <a:off x="2051050" y="2298700"/>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10" name="Rectangle 53"/>
            <p:cNvSpPr>
              <a:spLocks noChangeArrowheads="1"/>
            </p:cNvSpPr>
            <p:nvPr/>
          </p:nvSpPr>
          <p:spPr bwMode="auto">
            <a:xfrm>
              <a:off x="2844800" y="2298700"/>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3" name="组合 10"/>
          <p:cNvGrpSpPr>
            <a:grpSpLocks noChangeAspect="1"/>
          </p:cNvGrpSpPr>
          <p:nvPr/>
        </p:nvGrpSpPr>
        <p:grpSpPr>
          <a:xfrm>
            <a:off x="7275858" y="4535191"/>
            <a:ext cx="1296670" cy="690880"/>
            <a:chOff x="7451725" y="4408488"/>
            <a:chExt cx="1620838" cy="863600"/>
          </a:xfrm>
        </p:grpSpPr>
        <p:sp>
          <p:nvSpPr>
            <p:cNvPr id="12" name="Rectangle 54"/>
            <p:cNvSpPr>
              <a:spLocks noChangeArrowheads="1"/>
            </p:cNvSpPr>
            <p:nvPr/>
          </p:nvSpPr>
          <p:spPr bwMode="auto">
            <a:xfrm>
              <a:off x="7451725" y="440848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2</a:t>
              </a:r>
            </a:p>
          </p:txBody>
        </p:sp>
        <p:sp>
          <p:nvSpPr>
            <p:cNvPr id="13" name="Rectangle 55"/>
            <p:cNvSpPr>
              <a:spLocks noChangeArrowheads="1"/>
            </p:cNvSpPr>
            <p:nvPr/>
          </p:nvSpPr>
          <p:spPr bwMode="auto">
            <a:xfrm>
              <a:off x="7993063" y="440848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t>3</a:t>
              </a:r>
            </a:p>
          </p:txBody>
        </p:sp>
        <p:sp>
          <p:nvSpPr>
            <p:cNvPr id="14" name="Rectangle 56"/>
            <p:cNvSpPr>
              <a:spLocks noChangeArrowheads="1"/>
            </p:cNvSpPr>
            <p:nvPr/>
          </p:nvSpPr>
          <p:spPr bwMode="auto">
            <a:xfrm>
              <a:off x="8532813" y="440848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t>4</a:t>
              </a:r>
            </a:p>
          </p:txBody>
        </p:sp>
        <p:sp>
          <p:nvSpPr>
            <p:cNvPr id="15" name="Rectangle 57"/>
            <p:cNvSpPr>
              <a:spLocks noChangeArrowheads="1"/>
            </p:cNvSpPr>
            <p:nvPr/>
          </p:nvSpPr>
          <p:spPr bwMode="auto">
            <a:xfrm>
              <a:off x="7451725" y="4840288"/>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16" name="Rectangle 58"/>
            <p:cNvSpPr>
              <a:spLocks noChangeArrowheads="1"/>
            </p:cNvSpPr>
            <p:nvPr/>
          </p:nvSpPr>
          <p:spPr bwMode="auto">
            <a:xfrm>
              <a:off x="8245475" y="4840288"/>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4" name="组合 16"/>
          <p:cNvGrpSpPr>
            <a:grpSpLocks noChangeAspect="1"/>
          </p:cNvGrpSpPr>
          <p:nvPr/>
        </p:nvGrpSpPr>
        <p:grpSpPr>
          <a:xfrm>
            <a:off x="7275858" y="2120599"/>
            <a:ext cx="1296670" cy="690880"/>
            <a:chOff x="7451725" y="1844675"/>
            <a:chExt cx="1620838" cy="863600"/>
          </a:xfrm>
        </p:grpSpPr>
        <p:sp>
          <p:nvSpPr>
            <p:cNvPr id="18" name="Rectangle 59"/>
            <p:cNvSpPr>
              <a:spLocks noChangeArrowheads="1"/>
            </p:cNvSpPr>
            <p:nvPr/>
          </p:nvSpPr>
          <p:spPr bwMode="auto">
            <a:xfrm>
              <a:off x="7451725" y="184467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0</a:t>
              </a:r>
            </a:p>
          </p:txBody>
        </p:sp>
        <p:sp>
          <p:nvSpPr>
            <p:cNvPr id="19" name="Rectangle 60"/>
            <p:cNvSpPr>
              <a:spLocks noChangeArrowheads="1"/>
            </p:cNvSpPr>
            <p:nvPr/>
          </p:nvSpPr>
          <p:spPr bwMode="auto">
            <a:xfrm>
              <a:off x="7993063" y="184467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3</a:t>
              </a:r>
            </a:p>
          </p:txBody>
        </p:sp>
        <p:sp>
          <p:nvSpPr>
            <p:cNvPr id="20" name="Rectangle 61"/>
            <p:cNvSpPr>
              <a:spLocks noChangeArrowheads="1"/>
            </p:cNvSpPr>
            <p:nvPr/>
          </p:nvSpPr>
          <p:spPr bwMode="auto">
            <a:xfrm>
              <a:off x="8532813" y="184467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t>2</a:t>
              </a:r>
            </a:p>
          </p:txBody>
        </p:sp>
        <p:sp>
          <p:nvSpPr>
            <p:cNvPr id="21" name="Rectangle 62"/>
            <p:cNvSpPr>
              <a:spLocks noChangeArrowheads="1"/>
            </p:cNvSpPr>
            <p:nvPr/>
          </p:nvSpPr>
          <p:spPr bwMode="auto">
            <a:xfrm>
              <a:off x="7451725" y="2276475"/>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22" name="Rectangle 63"/>
            <p:cNvSpPr>
              <a:spLocks noChangeArrowheads="1"/>
            </p:cNvSpPr>
            <p:nvPr/>
          </p:nvSpPr>
          <p:spPr bwMode="auto">
            <a:xfrm>
              <a:off x="8245475" y="2276475"/>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5" name="组合 22"/>
          <p:cNvGrpSpPr>
            <a:grpSpLocks noChangeAspect="1"/>
          </p:cNvGrpSpPr>
          <p:nvPr/>
        </p:nvGrpSpPr>
        <p:grpSpPr>
          <a:xfrm>
            <a:off x="5418470" y="3357270"/>
            <a:ext cx="1296670" cy="690880"/>
            <a:chOff x="5632450" y="3213100"/>
            <a:chExt cx="1620838" cy="863600"/>
          </a:xfrm>
        </p:grpSpPr>
        <p:sp>
          <p:nvSpPr>
            <p:cNvPr id="24" name="Rectangle 64"/>
            <p:cNvSpPr>
              <a:spLocks noChangeArrowheads="1"/>
            </p:cNvSpPr>
            <p:nvPr/>
          </p:nvSpPr>
          <p:spPr bwMode="auto">
            <a:xfrm>
              <a:off x="5632450"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1</a:t>
              </a:r>
            </a:p>
          </p:txBody>
        </p:sp>
        <p:sp>
          <p:nvSpPr>
            <p:cNvPr id="25" name="Rectangle 65"/>
            <p:cNvSpPr>
              <a:spLocks noChangeArrowheads="1"/>
            </p:cNvSpPr>
            <p:nvPr/>
          </p:nvSpPr>
          <p:spPr bwMode="auto">
            <a:xfrm>
              <a:off x="6173788"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t>2</a:t>
              </a:r>
            </a:p>
          </p:txBody>
        </p:sp>
        <p:sp>
          <p:nvSpPr>
            <p:cNvPr id="26" name="Rectangle 66"/>
            <p:cNvSpPr>
              <a:spLocks noChangeArrowheads="1"/>
            </p:cNvSpPr>
            <p:nvPr/>
          </p:nvSpPr>
          <p:spPr bwMode="auto">
            <a:xfrm>
              <a:off x="6713538"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t>3</a:t>
              </a:r>
            </a:p>
          </p:txBody>
        </p:sp>
        <p:sp>
          <p:nvSpPr>
            <p:cNvPr id="27" name="Rectangle 67"/>
            <p:cNvSpPr>
              <a:spLocks noChangeArrowheads="1"/>
            </p:cNvSpPr>
            <p:nvPr/>
          </p:nvSpPr>
          <p:spPr bwMode="auto">
            <a:xfrm>
              <a:off x="5632450" y="3644900"/>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28" name="Rectangle 68"/>
            <p:cNvSpPr>
              <a:spLocks noChangeArrowheads="1"/>
            </p:cNvSpPr>
            <p:nvPr/>
          </p:nvSpPr>
          <p:spPr bwMode="auto">
            <a:xfrm>
              <a:off x="6426200" y="3644900"/>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11" name="组合 28"/>
          <p:cNvGrpSpPr>
            <a:grpSpLocks noChangeAspect="1"/>
          </p:cNvGrpSpPr>
          <p:nvPr/>
        </p:nvGrpSpPr>
        <p:grpSpPr>
          <a:xfrm>
            <a:off x="342882" y="2120599"/>
            <a:ext cx="1296670" cy="690880"/>
            <a:chOff x="122238" y="1865313"/>
            <a:chExt cx="1620837" cy="863600"/>
          </a:xfrm>
        </p:grpSpPr>
        <p:sp>
          <p:nvSpPr>
            <p:cNvPr id="30" name="Rectangle 9"/>
            <p:cNvSpPr>
              <a:spLocks noChangeArrowheads="1"/>
            </p:cNvSpPr>
            <p:nvPr/>
          </p:nvSpPr>
          <p:spPr bwMode="auto">
            <a:xfrm>
              <a:off x="122238"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31" name="Rectangle 10"/>
            <p:cNvSpPr>
              <a:spLocks noChangeArrowheads="1"/>
            </p:cNvSpPr>
            <p:nvPr/>
          </p:nvSpPr>
          <p:spPr bwMode="auto">
            <a:xfrm>
              <a:off x="66357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32" name="Rectangle 11"/>
            <p:cNvSpPr>
              <a:spLocks noChangeArrowheads="1"/>
            </p:cNvSpPr>
            <p:nvPr/>
          </p:nvSpPr>
          <p:spPr bwMode="auto">
            <a:xfrm>
              <a:off x="120332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33" name="Rectangle 12"/>
            <p:cNvSpPr>
              <a:spLocks noChangeArrowheads="1"/>
            </p:cNvSpPr>
            <p:nvPr/>
          </p:nvSpPr>
          <p:spPr bwMode="auto">
            <a:xfrm>
              <a:off x="122238" y="2297113"/>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34" name="Rectangle 13"/>
            <p:cNvSpPr>
              <a:spLocks noChangeArrowheads="1"/>
            </p:cNvSpPr>
            <p:nvPr/>
          </p:nvSpPr>
          <p:spPr bwMode="auto">
            <a:xfrm>
              <a:off x="915988" y="2297113"/>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17" name="组合 34"/>
          <p:cNvGrpSpPr>
            <a:grpSpLocks noChangeAspect="1"/>
          </p:cNvGrpSpPr>
          <p:nvPr/>
        </p:nvGrpSpPr>
        <p:grpSpPr>
          <a:xfrm>
            <a:off x="342882" y="3357270"/>
            <a:ext cx="1296670" cy="690880"/>
            <a:chOff x="122238" y="3213100"/>
            <a:chExt cx="1620837" cy="863600"/>
          </a:xfrm>
        </p:grpSpPr>
        <p:sp>
          <p:nvSpPr>
            <p:cNvPr id="36" name="Rectangle 14"/>
            <p:cNvSpPr>
              <a:spLocks noChangeArrowheads="1"/>
            </p:cNvSpPr>
            <p:nvPr/>
          </p:nvSpPr>
          <p:spPr bwMode="auto">
            <a:xfrm>
              <a:off x="122238"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37" name="Rectangle 15"/>
            <p:cNvSpPr>
              <a:spLocks noChangeArrowheads="1"/>
            </p:cNvSpPr>
            <p:nvPr/>
          </p:nvSpPr>
          <p:spPr bwMode="auto">
            <a:xfrm>
              <a:off x="663575"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38" name="Rectangle 16"/>
            <p:cNvSpPr>
              <a:spLocks noChangeArrowheads="1"/>
            </p:cNvSpPr>
            <p:nvPr/>
          </p:nvSpPr>
          <p:spPr bwMode="auto">
            <a:xfrm>
              <a:off x="1203325"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39" name="Rectangle 17"/>
            <p:cNvSpPr>
              <a:spLocks noChangeArrowheads="1"/>
            </p:cNvSpPr>
            <p:nvPr/>
          </p:nvSpPr>
          <p:spPr bwMode="auto">
            <a:xfrm>
              <a:off x="122238" y="3644900"/>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40" name="Rectangle 18"/>
            <p:cNvSpPr>
              <a:spLocks noChangeArrowheads="1"/>
            </p:cNvSpPr>
            <p:nvPr/>
          </p:nvSpPr>
          <p:spPr bwMode="auto">
            <a:xfrm>
              <a:off x="915988" y="3644900"/>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23" name="组合 40"/>
          <p:cNvGrpSpPr>
            <a:grpSpLocks noChangeAspect="1"/>
          </p:cNvGrpSpPr>
          <p:nvPr/>
        </p:nvGrpSpPr>
        <p:grpSpPr>
          <a:xfrm>
            <a:off x="379394" y="4535191"/>
            <a:ext cx="1296670" cy="690880"/>
            <a:chOff x="158750" y="4406900"/>
            <a:chExt cx="1620838" cy="863600"/>
          </a:xfrm>
        </p:grpSpPr>
        <p:sp>
          <p:nvSpPr>
            <p:cNvPr id="42" name="Rectangle 19"/>
            <p:cNvSpPr>
              <a:spLocks noChangeArrowheads="1"/>
            </p:cNvSpPr>
            <p:nvPr/>
          </p:nvSpPr>
          <p:spPr bwMode="auto">
            <a:xfrm>
              <a:off x="158750" y="440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43" name="Rectangle 20"/>
            <p:cNvSpPr>
              <a:spLocks noChangeArrowheads="1"/>
            </p:cNvSpPr>
            <p:nvPr/>
          </p:nvSpPr>
          <p:spPr bwMode="auto">
            <a:xfrm>
              <a:off x="700088" y="440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44" name="Rectangle 21"/>
            <p:cNvSpPr>
              <a:spLocks noChangeArrowheads="1"/>
            </p:cNvSpPr>
            <p:nvPr/>
          </p:nvSpPr>
          <p:spPr bwMode="auto">
            <a:xfrm>
              <a:off x="1239838" y="440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45" name="Rectangle 22"/>
            <p:cNvSpPr>
              <a:spLocks noChangeArrowheads="1"/>
            </p:cNvSpPr>
            <p:nvPr/>
          </p:nvSpPr>
          <p:spPr bwMode="auto">
            <a:xfrm>
              <a:off x="158750" y="4838700"/>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46" name="Rectangle 23"/>
            <p:cNvSpPr>
              <a:spLocks noChangeArrowheads="1"/>
            </p:cNvSpPr>
            <p:nvPr/>
          </p:nvSpPr>
          <p:spPr bwMode="auto">
            <a:xfrm>
              <a:off x="952500" y="4838700"/>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cxnSp>
        <p:nvCxnSpPr>
          <p:cNvPr id="54" name="直接箭头连接符 53"/>
          <p:cNvCxnSpPr/>
          <p:nvPr/>
        </p:nvCxnSpPr>
        <p:spPr>
          <a:xfrm flipV="1">
            <a:off x="3214678" y="2638759"/>
            <a:ext cx="406118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flipV="1">
            <a:off x="1285852" y="2638759"/>
            <a:ext cx="95093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8358214" y="2649234"/>
            <a:ext cx="428628"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rot="5400000">
            <a:off x="8429652" y="2292044"/>
            <a:ext cx="714380"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rot="10800000">
            <a:off x="1071538" y="1934854"/>
            <a:ext cx="771530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a:xfrm rot="5400000">
            <a:off x="968300" y="2034916"/>
            <a:ext cx="21600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p:nvPr/>
        </p:nvCxnSpPr>
        <p:spPr>
          <a:xfrm flipV="1">
            <a:off x="1285852" y="3875430"/>
            <a:ext cx="413261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a:off x="6500826" y="3887492"/>
            <a:ext cx="428628"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rot="5400000">
            <a:off x="6572264" y="3530302"/>
            <a:ext cx="714380"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rot="10800000" flipV="1">
            <a:off x="1071538" y="3182638"/>
            <a:ext cx="5857916"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p:nvPr/>
        </p:nvCxnSpPr>
        <p:spPr>
          <a:xfrm rot="5400000">
            <a:off x="976238" y="3281014"/>
            <a:ext cx="21600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a:off x="8358214" y="5038438"/>
            <a:ext cx="428628"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rot="5400000">
            <a:off x="8429652" y="4681248"/>
            <a:ext cx="714380"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rot="10800000">
            <a:off x="1071538" y="4324058"/>
            <a:ext cx="771530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p:nvPr/>
        </p:nvCxnSpPr>
        <p:spPr>
          <a:xfrm rot="5400000">
            <a:off x="968300" y="4424120"/>
            <a:ext cx="21600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5" name="直接箭头连接符 104"/>
          <p:cNvCxnSpPr/>
          <p:nvPr/>
        </p:nvCxnSpPr>
        <p:spPr>
          <a:xfrm flipV="1">
            <a:off x="1357290" y="5053351"/>
            <a:ext cx="591856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285720" y="142852"/>
            <a:ext cx="2357454" cy="369332"/>
          </a:xfrm>
          <a:prstGeom prst="rect">
            <a:avLst/>
          </a:prstGeom>
          <a:noFill/>
        </p:spPr>
        <p:txBody>
          <a:bodyPr wrap="square" rtlCol="0">
            <a:spAutoFit/>
          </a:bodyPr>
          <a:lstStyle/>
          <a:p>
            <a:pPr algn="l"/>
            <a:r>
              <a:rPr kumimoji="1" lang="zh-CN" altLang="en-US" sz="1800" dirty="0" smtClean="0">
                <a:latin typeface="楷体" pitchFamily="49" charset="-122"/>
                <a:ea typeface="楷体" pitchFamily="49" charset="-122"/>
                <a:cs typeface="Times New Roman" pitchFamily="18" charset="0"/>
              </a:rPr>
              <a:t>行、</a:t>
            </a:r>
            <a:r>
              <a:rPr kumimoji="1" lang="zh-CN" altLang="en-US" sz="1800" smtClean="0">
                <a:latin typeface="楷体" pitchFamily="49" charset="-122"/>
                <a:ea typeface="楷体" pitchFamily="49" charset="-122"/>
                <a:cs typeface="Times New Roman" pitchFamily="18" charset="0"/>
              </a:rPr>
              <a:t>列头结点共享</a:t>
            </a:r>
            <a:endParaRPr lang="zh-CN" altLang="en-US" sz="1800" dirty="0">
              <a:latin typeface="楷体" pitchFamily="49" charset="-122"/>
              <a:ea typeface="楷体" pitchFamily="49" charset="-122"/>
            </a:endParaRPr>
          </a:p>
        </p:txBody>
      </p:sp>
      <p:grpSp>
        <p:nvGrpSpPr>
          <p:cNvPr id="29" name="组合 28"/>
          <p:cNvGrpSpPr>
            <a:grpSpLocks noChangeAspect="1"/>
          </p:cNvGrpSpPr>
          <p:nvPr/>
        </p:nvGrpSpPr>
        <p:grpSpPr>
          <a:xfrm>
            <a:off x="2214546" y="785794"/>
            <a:ext cx="1296670" cy="690880"/>
            <a:chOff x="122238" y="1865313"/>
            <a:chExt cx="1620837" cy="863600"/>
          </a:xfrm>
        </p:grpSpPr>
        <p:sp>
          <p:nvSpPr>
            <p:cNvPr id="73" name="Rectangle 9"/>
            <p:cNvSpPr>
              <a:spLocks noChangeArrowheads="1"/>
            </p:cNvSpPr>
            <p:nvPr/>
          </p:nvSpPr>
          <p:spPr bwMode="auto">
            <a:xfrm>
              <a:off x="122238"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74" name="Rectangle 10"/>
            <p:cNvSpPr>
              <a:spLocks noChangeArrowheads="1"/>
            </p:cNvSpPr>
            <p:nvPr/>
          </p:nvSpPr>
          <p:spPr bwMode="auto">
            <a:xfrm>
              <a:off x="66357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75" name="Rectangle 11"/>
            <p:cNvSpPr>
              <a:spLocks noChangeArrowheads="1"/>
            </p:cNvSpPr>
            <p:nvPr/>
          </p:nvSpPr>
          <p:spPr bwMode="auto">
            <a:xfrm>
              <a:off x="120332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76" name="Rectangle 12"/>
            <p:cNvSpPr>
              <a:spLocks noChangeArrowheads="1"/>
            </p:cNvSpPr>
            <p:nvPr/>
          </p:nvSpPr>
          <p:spPr bwMode="auto">
            <a:xfrm>
              <a:off x="122238" y="2297113"/>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77" name="Rectangle 13"/>
            <p:cNvSpPr>
              <a:spLocks noChangeArrowheads="1"/>
            </p:cNvSpPr>
            <p:nvPr/>
          </p:nvSpPr>
          <p:spPr bwMode="auto">
            <a:xfrm>
              <a:off x="915988" y="2297113"/>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35" name="组合 28"/>
          <p:cNvGrpSpPr>
            <a:grpSpLocks noChangeAspect="1"/>
          </p:cNvGrpSpPr>
          <p:nvPr/>
        </p:nvGrpSpPr>
        <p:grpSpPr>
          <a:xfrm>
            <a:off x="3838896" y="785794"/>
            <a:ext cx="1296670" cy="690880"/>
            <a:chOff x="122238" y="1865313"/>
            <a:chExt cx="1620837" cy="863600"/>
          </a:xfrm>
        </p:grpSpPr>
        <p:sp>
          <p:nvSpPr>
            <p:cNvPr id="79" name="Rectangle 9"/>
            <p:cNvSpPr>
              <a:spLocks noChangeArrowheads="1"/>
            </p:cNvSpPr>
            <p:nvPr/>
          </p:nvSpPr>
          <p:spPr bwMode="auto">
            <a:xfrm>
              <a:off x="122238"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80" name="Rectangle 10"/>
            <p:cNvSpPr>
              <a:spLocks noChangeArrowheads="1"/>
            </p:cNvSpPr>
            <p:nvPr/>
          </p:nvSpPr>
          <p:spPr bwMode="auto">
            <a:xfrm>
              <a:off x="66357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81" name="Rectangle 11"/>
            <p:cNvSpPr>
              <a:spLocks noChangeArrowheads="1"/>
            </p:cNvSpPr>
            <p:nvPr/>
          </p:nvSpPr>
          <p:spPr bwMode="auto">
            <a:xfrm>
              <a:off x="120332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82" name="Rectangle 12"/>
            <p:cNvSpPr>
              <a:spLocks noChangeArrowheads="1"/>
            </p:cNvSpPr>
            <p:nvPr/>
          </p:nvSpPr>
          <p:spPr bwMode="auto">
            <a:xfrm>
              <a:off x="122238" y="2297113"/>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83" name="Rectangle 13"/>
            <p:cNvSpPr>
              <a:spLocks noChangeArrowheads="1"/>
            </p:cNvSpPr>
            <p:nvPr/>
          </p:nvSpPr>
          <p:spPr bwMode="auto">
            <a:xfrm>
              <a:off x="915988" y="2297113"/>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41" name="组合 28"/>
          <p:cNvGrpSpPr>
            <a:grpSpLocks noChangeAspect="1"/>
          </p:cNvGrpSpPr>
          <p:nvPr/>
        </p:nvGrpSpPr>
        <p:grpSpPr>
          <a:xfrm>
            <a:off x="5429256" y="785794"/>
            <a:ext cx="1296670" cy="690880"/>
            <a:chOff x="122238" y="1865313"/>
            <a:chExt cx="1620837" cy="863600"/>
          </a:xfrm>
        </p:grpSpPr>
        <p:sp>
          <p:nvSpPr>
            <p:cNvPr id="85" name="Rectangle 9"/>
            <p:cNvSpPr>
              <a:spLocks noChangeArrowheads="1"/>
            </p:cNvSpPr>
            <p:nvPr/>
          </p:nvSpPr>
          <p:spPr bwMode="auto">
            <a:xfrm>
              <a:off x="122238"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86" name="Rectangle 10"/>
            <p:cNvSpPr>
              <a:spLocks noChangeArrowheads="1"/>
            </p:cNvSpPr>
            <p:nvPr/>
          </p:nvSpPr>
          <p:spPr bwMode="auto">
            <a:xfrm>
              <a:off x="66357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87" name="Rectangle 11"/>
            <p:cNvSpPr>
              <a:spLocks noChangeArrowheads="1"/>
            </p:cNvSpPr>
            <p:nvPr/>
          </p:nvSpPr>
          <p:spPr bwMode="auto">
            <a:xfrm>
              <a:off x="120332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88" name="Rectangle 12"/>
            <p:cNvSpPr>
              <a:spLocks noChangeArrowheads="1"/>
            </p:cNvSpPr>
            <p:nvPr/>
          </p:nvSpPr>
          <p:spPr bwMode="auto">
            <a:xfrm>
              <a:off x="122238" y="2297113"/>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89" name="Rectangle 13"/>
            <p:cNvSpPr>
              <a:spLocks noChangeArrowheads="1"/>
            </p:cNvSpPr>
            <p:nvPr/>
          </p:nvSpPr>
          <p:spPr bwMode="auto">
            <a:xfrm>
              <a:off x="915988" y="2297113"/>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47" name="组合 28"/>
          <p:cNvGrpSpPr>
            <a:grpSpLocks noChangeAspect="1"/>
          </p:cNvGrpSpPr>
          <p:nvPr/>
        </p:nvGrpSpPr>
        <p:grpSpPr>
          <a:xfrm>
            <a:off x="7275858" y="785794"/>
            <a:ext cx="1296670" cy="690880"/>
            <a:chOff x="122238" y="1865313"/>
            <a:chExt cx="1620837" cy="863600"/>
          </a:xfrm>
        </p:grpSpPr>
        <p:sp>
          <p:nvSpPr>
            <p:cNvPr id="91" name="Rectangle 9"/>
            <p:cNvSpPr>
              <a:spLocks noChangeArrowheads="1"/>
            </p:cNvSpPr>
            <p:nvPr/>
          </p:nvSpPr>
          <p:spPr bwMode="auto">
            <a:xfrm>
              <a:off x="122238"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92" name="Rectangle 10"/>
            <p:cNvSpPr>
              <a:spLocks noChangeArrowheads="1"/>
            </p:cNvSpPr>
            <p:nvPr/>
          </p:nvSpPr>
          <p:spPr bwMode="auto">
            <a:xfrm>
              <a:off x="66357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93" name="Rectangle 11"/>
            <p:cNvSpPr>
              <a:spLocks noChangeArrowheads="1"/>
            </p:cNvSpPr>
            <p:nvPr/>
          </p:nvSpPr>
          <p:spPr bwMode="auto">
            <a:xfrm>
              <a:off x="120332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94" name="Rectangle 12"/>
            <p:cNvSpPr>
              <a:spLocks noChangeArrowheads="1"/>
            </p:cNvSpPr>
            <p:nvPr/>
          </p:nvSpPr>
          <p:spPr bwMode="auto">
            <a:xfrm>
              <a:off x="122238" y="2297113"/>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98" name="Rectangle 13"/>
            <p:cNvSpPr>
              <a:spLocks noChangeArrowheads="1"/>
            </p:cNvSpPr>
            <p:nvPr/>
          </p:nvSpPr>
          <p:spPr bwMode="auto">
            <a:xfrm>
              <a:off x="915988" y="2297113"/>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cxnSp>
        <p:nvCxnSpPr>
          <p:cNvPr id="108" name="直接箭头连接符 107"/>
          <p:cNvCxnSpPr/>
          <p:nvPr/>
        </p:nvCxnSpPr>
        <p:spPr>
          <a:xfrm rot="5400000">
            <a:off x="7179487" y="1704169"/>
            <a:ext cx="785818" cy="1588"/>
          </a:xfrm>
          <a:prstGeom prst="straightConnector1">
            <a:avLst/>
          </a:prstGeom>
          <a:ln w="28575">
            <a:solidFill>
              <a:srgbClr val="0A0A0E"/>
            </a:solidFill>
            <a:tailEnd type="arrow"/>
          </a:ln>
        </p:spPr>
        <p:style>
          <a:lnRef idx="1">
            <a:schemeClr val="accent1"/>
          </a:lnRef>
          <a:fillRef idx="0">
            <a:schemeClr val="accent1"/>
          </a:fillRef>
          <a:effectRef idx="0">
            <a:schemeClr val="accent1"/>
          </a:effectRef>
          <a:fontRef idx="minor">
            <a:schemeClr val="tx1"/>
          </a:fontRef>
        </p:style>
      </p:cxnSp>
      <p:cxnSp>
        <p:nvCxnSpPr>
          <p:cNvPr id="113" name="直接箭头连接符 112"/>
          <p:cNvCxnSpPr/>
          <p:nvPr/>
        </p:nvCxnSpPr>
        <p:spPr>
          <a:xfrm rot="5400000">
            <a:off x="6643702" y="3597276"/>
            <a:ext cx="1857388" cy="1588"/>
          </a:xfrm>
          <a:prstGeom prst="straightConnector1">
            <a:avLst/>
          </a:prstGeom>
          <a:ln w="28575">
            <a:solidFill>
              <a:srgbClr val="0A0A0E"/>
            </a:solidFill>
            <a:tailEnd type="arrow"/>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rot="5400000">
            <a:off x="7393801" y="5250669"/>
            <a:ext cx="35719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rot="16200000" flipH="1">
            <a:off x="4894330" y="3251264"/>
            <a:ext cx="4356000" cy="0"/>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25" name="直接箭头连接符 124"/>
          <p:cNvCxnSpPr/>
          <p:nvPr/>
        </p:nvCxnSpPr>
        <p:spPr>
          <a:xfrm rot="5400000">
            <a:off x="4630970" y="2360698"/>
            <a:ext cx="2016000" cy="9200"/>
          </a:xfrm>
          <a:prstGeom prst="straightConnector1">
            <a:avLst/>
          </a:prstGeom>
          <a:ln w="28575">
            <a:solidFill>
              <a:srgbClr val="0A0A0E"/>
            </a:solidFill>
            <a:tailEnd type="arrow"/>
          </a:ln>
        </p:spPr>
        <p:style>
          <a:lnRef idx="1">
            <a:schemeClr val="accent1"/>
          </a:lnRef>
          <a:fillRef idx="0">
            <a:schemeClr val="accent1"/>
          </a:fillRef>
          <a:effectRef idx="0">
            <a:schemeClr val="accent1"/>
          </a:effectRef>
          <a:fontRef idx="minor">
            <a:schemeClr val="tx1"/>
          </a:fontRef>
        </p:style>
      </p:cxnSp>
      <p:cxnSp>
        <p:nvCxnSpPr>
          <p:cNvPr id="127" name="直接箭头连接符 126"/>
          <p:cNvCxnSpPr/>
          <p:nvPr/>
        </p:nvCxnSpPr>
        <p:spPr>
          <a:xfrm rot="16200000" flipH="1">
            <a:off x="2011491" y="1703229"/>
            <a:ext cx="834739" cy="0"/>
          </a:xfrm>
          <a:prstGeom prst="straightConnector1">
            <a:avLst/>
          </a:prstGeom>
          <a:ln w="28575">
            <a:solidFill>
              <a:srgbClr val="0A0A0E"/>
            </a:solidFill>
            <a:tailEnd type="arrow"/>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7072330" y="5429264"/>
            <a:ext cx="500066"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31" name="直接箭头连接符 130"/>
          <p:cNvCxnSpPr/>
          <p:nvPr/>
        </p:nvCxnSpPr>
        <p:spPr>
          <a:xfrm>
            <a:off x="7072330" y="1071546"/>
            <a:ext cx="203528" cy="0"/>
          </a:xfrm>
          <a:prstGeom prst="straightConnector1">
            <a:avLst/>
          </a:prstGeom>
          <a:ln w="28575">
            <a:solidFill>
              <a:srgbClr val="0A0A0E"/>
            </a:solidFill>
            <a:tailEnd type="arrow"/>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rot="5400000">
            <a:off x="3652642" y="2641784"/>
            <a:ext cx="315000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5214942" y="4222756"/>
            <a:ext cx="43200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rot="5400000">
            <a:off x="5464975" y="4036223"/>
            <a:ext cx="35719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38" name="直接箭头连接符 137"/>
          <p:cNvCxnSpPr/>
          <p:nvPr/>
        </p:nvCxnSpPr>
        <p:spPr>
          <a:xfrm>
            <a:off x="5233666" y="1071546"/>
            <a:ext cx="203528" cy="0"/>
          </a:xfrm>
          <a:prstGeom prst="straightConnector1">
            <a:avLst/>
          </a:prstGeom>
          <a:ln w="28575">
            <a:solidFill>
              <a:srgbClr val="0A0A0E"/>
            </a:solidFill>
            <a:tailEnd type="arrow"/>
          </a:ln>
        </p:spPr>
        <p:style>
          <a:lnRef idx="1">
            <a:schemeClr val="accent1"/>
          </a:lnRef>
          <a:fillRef idx="0">
            <a:schemeClr val="accent1"/>
          </a:fillRef>
          <a:effectRef idx="0">
            <a:schemeClr val="accent1"/>
          </a:effectRef>
          <a:fontRef idx="minor">
            <a:schemeClr val="tx1"/>
          </a:fontRef>
        </p:style>
      </p:cxnSp>
      <p:cxnSp>
        <p:nvCxnSpPr>
          <p:cNvPr id="139" name="直接箭头连接符 138"/>
          <p:cNvCxnSpPr/>
          <p:nvPr/>
        </p:nvCxnSpPr>
        <p:spPr>
          <a:xfrm>
            <a:off x="3630606" y="1071546"/>
            <a:ext cx="203528" cy="0"/>
          </a:xfrm>
          <a:prstGeom prst="straightConnector1">
            <a:avLst/>
          </a:prstGeom>
          <a:ln w="28575">
            <a:solidFill>
              <a:srgbClr val="0A0A0E"/>
            </a:solidFill>
            <a:tailEnd type="arrow"/>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rot="5400000">
            <a:off x="3357554" y="1357298"/>
            <a:ext cx="571504"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a:xfrm>
            <a:off x="3648068" y="1643050"/>
            <a:ext cx="43200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a:xfrm rot="5400000">
            <a:off x="3893339" y="1464455"/>
            <a:ext cx="35719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46" name="直接箭头连接符 145"/>
          <p:cNvCxnSpPr/>
          <p:nvPr/>
        </p:nvCxnSpPr>
        <p:spPr>
          <a:xfrm>
            <a:off x="1998318" y="1084246"/>
            <a:ext cx="203528" cy="0"/>
          </a:xfrm>
          <a:prstGeom prst="straightConnector1">
            <a:avLst/>
          </a:prstGeom>
          <a:ln w="28575">
            <a:solidFill>
              <a:srgbClr val="0A0A0E"/>
            </a:solidFill>
            <a:tailEnd type="arrow"/>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a:off x="2012932" y="3007516"/>
            <a:ext cx="43200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rot="5400000">
            <a:off x="2250265" y="2820983"/>
            <a:ext cx="35719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rot="5400000">
            <a:off x="1041994" y="2054390"/>
            <a:ext cx="192600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grpSp>
        <p:nvGrpSpPr>
          <p:cNvPr id="48" name="组合 123"/>
          <p:cNvGrpSpPr/>
          <p:nvPr/>
        </p:nvGrpSpPr>
        <p:grpSpPr>
          <a:xfrm>
            <a:off x="214282" y="785794"/>
            <a:ext cx="1928826" cy="1214446"/>
            <a:chOff x="214282" y="785794"/>
            <a:chExt cx="1928826" cy="1214446"/>
          </a:xfrm>
        </p:grpSpPr>
        <p:sp>
          <p:nvSpPr>
            <p:cNvPr id="116" name="TextBox 115"/>
            <p:cNvSpPr txBox="1"/>
            <p:nvPr/>
          </p:nvSpPr>
          <p:spPr>
            <a:xfrm>
              <a:off x="214282" y="857232"/>
              <a:ext cx="1500198" cy="646331"/>
            </a:xfrm>
            <a:prstGeom prst="rect">
              <a:avLst/>
            </a:prstGeom>
            <a:noFill/>
          </p:spPr>
          <p:txBody>
            <a:bodyPr wrap="square" rtlCol="0">
              <a:spAutoFit/>
            </a:bodyPr>
            <a:lstStyle/>
            <a:p>
              <a:r>
                <a:rPr lang="zh-CN" altLang="en-US" sz="1800" dirty="0" smtClean="0">
                  <a:latin typeface="Consolas" pitchFamily="49" charset="0"/>
                  <a:ea typeface="仿宋" pitchFamily="49" charset="-122"/>
                  <a:cs typeface="Consolas" pitchFamily="49" charset="0"/>
                </a:rPr>
                <a:t>第</a:t>
              </a:r>
              <a:r>
                <a:rPr lang="en-US" altLang="zh-CN" sz="1800" dirty="0" smtClean="0">
                  <a:latin typeface="Consolas" pitchFamily="49" charset="0"/>
                  <a:ea typeface="仿宋" pitchFamily="49" charset="-122"/>
                  <a:cs typeface="Consolas" pitchFamily="49" charset="0"/>
                </a:rPr>
                <a:t>1</a:t>
              </a:r>
              <a:r>
                <a:rPr lang="zh-CN" altLang="en-US" sz="1800" dirty="0" smtClean="0">
                  <a:latin typeface="Consolas" pitchFamily="49" charset="0"/>
                  <a:ea typeface="仿宋" pitchFamily="49" charset="-122"/>
                  <a:cs typeface="Consolas" pitchFamily="49" charset="0"/>
                </a:rPr>
                <a:t>行、第</a:t>
              </a:r>
              <a:r>
                <a:rPr lang="en-US" altLang="zh-CN" sz="1800" dirty="0" smtClean="0">
                  <a:latin typeface="Consolas" pitchFamily="49" charset="0"/>
                  <a:ea typeface="仿宋" pitchFamily="49" charset="-122"/>
                  <a:cs typeface="Consolas" pitchFamily="49" charset="0"/>
                </a:rPr>
                <a:t>1</a:t>
              </a:r>
              <a:r>
                <a:rPr lang="zh-CN" altLang="en-US" sz="1800" dirty="0" smtClean="0">
                  <a:latin typeface="Consolas" pitchFamily="49" charset="0"/>
                  <a:ea typeface="仿宋" pitchFamily="49" charset="-122"/>
                  <a:cs typeface="Consolas" pitchFamily="49" charset="0"/>
                </a:rPr>
                <a:t>列</a:t>
              </a:r>
              <a:r>
                <a:rPr lang="zh-CN" altLang="en-US" sz="1800" smtClean="0">
                  <a:latin typeface="Consolas" pitchFamily="49" charset="0"/>
                  <a:ea typeface="仿宋" pitchFamily="49" charset="-122"/>
                  <a:cs typeface="Consolas" pitchFamily="49" charset="0"/>
                </a:rPr>
                <a:t>的头结点</a:t>
              </a:r>
              <a:endParaRPr lang="zh-CN" altLang="en-US" sz="1800" dirty="0">
                <a:latin typeface="Consolas" pitchFamily="49" charset="0"/>
                <a:ea typeface="仿宋" pitchFamily="49" charset="-122"/>
                <a:cs typeface="Consolas" pitchFamily="49" charset="0"/>
              </a:endParaRPr>
            </a:p>
          </p:txBody>
        </p:sp>
        <p:cxnSp>
          <p:nvCxnSpPr>
            <p:cNvPr id="119" name="直接箭头连接符 118"/>
            <p:cNvCxnSpPr/>
            <p:nvPr/>
          </p:nvCxnSpPr>
          <p:spPr>
            <a:xfrm rot="5400000">
              <a:off x="500034" y="1785132"/>
              <a:ext cx="428628"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2" name="直接箭头连接符 121"/>
            <p:cNvCxnSpPr/>
            <p:nvPr/>
          </p:nvCxnSpPr>
          <p:spPr>
            <a:xfrm flipV="1">
              <a:off x="1714480" y="785794"/>
              <a:ext cx="428628" cy="14287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49" name="组合 155"/>
          <p:cNvGrpSpPr/>
          <p:nvPr/>
        </p:nvGrpSpPr>
        <p:grpSpPr>
          <a:xfrm>
            <a:off x="1643042" y="1571613"/>
            <a:ext cx="2786082" cy="4361106"/>
            <a:chOff x="1643042" y="1571613"/>
            <a:chExt cx="2786082" cy="4361106"/>
          </a:xfrm>
        </p:grpSpPr>
        <p:sp>
          <p:nvSpPr>
            <p:cNvPr id="123" name="TextBox 122"/>
            <p:cNvSpPr txBox="1"/>
            <p:nvPr/>
          </p:nvSpPr>
          <p:spPr>
            <a:xfrm>
              <a:off x="2857488" y="5286388"/>
              <a:ext cx="1500198" cy="646331"/>
            </a:xfrm>
            <a:prstGeom prst="rect">
              <a:avLst/>
            </a:prstGeom>
            <a:noFill/>
          </p:spPr>
          <p:txBody>
            <a:bodyPr wrap="square" rtlCol="0">
              <a:spAutoFit/>
            </a:bodyPr>
            <a:lstStyle/>
            <a:p>
              <a:r>
                <a:rPr lang="zh-CN" altLang="en-US" sz="1800" dirty="0" smtClean="0">
                  <a:latin typeface="Consolas" pitchFamily="49" charset="0"/>
                  <a:ea typeface="仿宋" pitchFamily="49" charset="-122"/>
                  <a:cs typeface="Consolas" pitchFamily="49" charset="0"/>
                </a:rPr>
                <a:t>第</a:t>
              </a:r>
              <a:r>
                <a:rPr lang="en-US" altLang="zh-CN" sz="1800" dirty="0" smtClean="0">
                  <a:latin typeface="Consolas" pitchFamily="49" charset="0"/>
                  <a:ea typeface="仿宋" pitchFamily="49" charset="-122"/>
                  <a:cs typeface="Consolas" pitchFamily="49" charset="0"/>
                </a:rPr>
                <a:t>2</a:t>
              </a:r>
              <a:r>
                <a:rPr lang="zh-CN" altLang="en-US" sz="1800" dirty="0" smtClean="0">
                  <a:latin typeface="Consolas" pitchFamily="49" charset="0"/>
                  <a:ea typeface="仿宋" pitchFamily="49" charset="-122"/>
                  <a:cs typeface="Consolas" pitchFamily="49" charset="0"/>
                </a:rPr>
                <a:t>行、第</a:t>
              </a:r>
              <a:r>
                <a:rPr lang="en-US" altLang="zh-CN" sz="1800" dirty="0" smtClean="0">
                  <a:latin typeface="Consolas" pitchFamily="49" charset="0"/>
                  <a:ea typeface="仿宋" pitchFamily="49" charset="-122"/>
                  <a:cs typeface="Consolas" pitchFamily="49" charset="0"/>
                </a:rPr>
                <a:t>2</a:t>
              </a:r>
              <a:r>
                <a:rPr lang="zh-CN" altLang="en-US" sz="1800" dirty="0" smtClean="0">
                  <a:latin typeface="Consolas" pitchFamily="49" charset="0"/>
                  <a:ea typeface="仿宋" pitchFamily="49" charset="-122"/>
                  <a:cs typeface="Consolas" pitchFamily="49" charset="0"/>
                </a:rPr>
                <a:t>列</a:t>
              </a:r>
              <a:r>
                <a:rPr lang="zh-CN" altLang="en-US" sz="1800" smtClean="0">
                  <a:latin typeface="Consolas" pitchFamily="49" charset="0"/>
                  <a:ea typeface="仿宋" pitchFamily="49" charset="-122"/>
                  <a:cs typeface="Consolas" pitchFamily="49" charset="0"/>
                </a:rPr>
                <a:t>的头结点</a:t>
              </a:r>
              <a:endParaRPr lang="zh-CN" altLang="en-US" sz="1800" dirty="0">
                <a:latin typeface="Consolas" pitchFamily="49" charset="0"/>
                <a:ea typeface="仿宋" pitchFamily="49" charset="-122"/>
                <a:cs typeface="Consolas" pitchFamily="49" charset="0"/>
              </a:endParaRPr>
            </a:p>
          </p:txBody>
        </p:sp>
        <p:cxnSp>
          <p:nvCxnSpPr>
            <p:cNvPr id="128" name="直接箭头连接符 127"/>
            <p:cNvCxnSpPr>
              <a:stCxn id="123" idx="0"/>
            </p:cNvCxnSpPr>
            <p:nvPr/>
          </p:nvCxnSpPr>
          <p:spPr>
            <a:xfrm rot="5400000" flipH="1" flipV="1">
              <a:off x="2160968" y="3018233"/>
              <a:ext cx="3714775" cy="8215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2" name="直接箭头连接符 131"/>
            <p:cNvCxnSpPr/>
            <p:nvPr/>
          </p:nvCxnSpPr>
          <p:spPr>
            <a:xfrm rot="10800000">
              <a:off x="1643042" y="4000504"/>
              <a:ext cx="1428760" cy="135732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50" name="组合 156"/>
          <p:cNvGrpSpPr/>
          <p:nvPr/>
        </p:nvGrpSpPr>
        <p:grpSpPr>
          <a:xfrm>
            <a:off x="1714481" y="1571617"/>
            <a:ext cx="4143404" cy="4361102"/>
            <a:chOff x="1714481" y="1571617"/>
            <a:chExt cx="4143404" cy="4361102"/>
          </a:xfrm>
        </p:grpSpPr>
        <p:sp>
          <p:nvSpPr>
            <p:cNvPr id="134" name="TextBox 133"/>
            <p:cNvSpPr txBox="1"/>
            <p:nvPr/>
          </p:nvSpPr>
          <p:spPr>
            <a:xfrm>
              <a:off x="4286249" y="5286388"/>
              <a:ext cx="1500198" cy="646331"/>
            </a:xfrm>
            <a:prstGeom prst="rect">
              <a:avLst/>
            </a:prstGeom>
            <a:noFill/>
          </p:spPr>
          <p:txBody>
            <a:bodyPr wrap="square" rtlCol="0">
              <a:spAutoFit/>
            </a:bodyPr>
            <a:lstStyle/>
            <a:p>
              <a:r>
                <a:rPr lang="zh-CN" altLang="en-US" sz="1800" dirty="0" smtClean="0">
                  <a:latin typeface="Consolas" pitchFamily="49" charset="0"/>
                  <a:ea typeface="仿宋" pitchFamily="49" charset="-122"/>
                  <a:cs typeface="Consolas" pitchFamily="49" charset="0"/>
                </a:rPr>
                <a:t>第</a:t>
              </a:r>
              <a:r>
                <a:rPr lang="en-US" altLang="zh-CN" sz="1800" dirty="0" smtClean="0">
                  <a:latin typeface="Consolas" pitchFamily="49" charset="0"/>
                  <a:ea typeface="仿宋" pitchFamily="49" charset="-122"/>
                  <a:cs typeface="Consolas" pitchFamily="49" charset="0"/>
                </a:rPr>
                <a:t>3</a:t>
              </a:r>
              <a:r>
                <a:rPr lang="zh-CN" altLang="en-US" sz="1800" dirty="0" smtClean="0">
                  <a:latin typeface="Consolas" pitchFamily="49" charset="0"/>
                  <a:ea typeface="仿宋" pitchFamily="49" charset="-122"/>
                  <a:cs typeface="Consolas" pitchFamily="49" charset="0"/>
                </a:rPr>
                <a:t>行、第</a:t>
              </a:r>
              <a:r>
                <a:rPr lang="en-US" altLang="zh-CN" sz="1800" dirty="0" smtClean="0">
                  <a:latin typeface="Consolas" pitchFamily="49" charset="0"/>
                  <a:ea typeface="仿宋" pitchFamily="49" charset="-122"/>
                  <a:cs typeface="Consolas" pitchFamily="49" charset="0"/>
                </a:rPr>
                <a:t>3</a:t>
              </a:r>
              <a:r>
                <a:rPr lang="zh-CN" altLang="en-US" sz="1800" dirty="0" smtClean="0">
                  <a:latin typeface="Consolas" pitchFamily="49" charset="0"/>
                  <a:ea typeface="仿宋" pitchFamily="49" charset="-122"/>
                  <a:cs typeface="Consolas" pitchFamily="49" charset="0"/>
                </a:rPr>
                <a:t>列</a:t>
              </a:r>
              <a:r>
                <a:rPr lang="zh-CN" altLang="en-US" sz="1800" smtClean="0">
                  <a:latin typeface="Consolas" pitchFamily="49" charset="0"/>
                  <a:ea typeface="仿宋" pitchFamily="49" charset="-122"/>
                  <a:cs typeface="Consolas" pitchFamily="49" charset="0"/>
                </a:rPr>
                <a:t>的头结点</a:t>
              </a:r>
              <a:endParaRPr lang="zh-CN" altLang="en-US" sz="1800" dirty="0">
                <a:latin typeface="Consolas" pitchFamily="49" charset="0"/>
                <a:ea typeface="仿宋" pitchFamily="49" charset="-122"/>
                <a:cs typeface="Consolas" pitchFamily="49" charset="0"/>
              </a:endParaRPr>
            </a:p>
          </p:txBody>
        </p:sp>
        <p:cxnSp>
          <p:nvCxnSpPr>
            <p:cNvPr id="136" name="直接箭头连接符 135"/>
            <p:cNvCxnSpPr>
              <a:stCxn id="134" idx="0"/>
            </p:cNvCxnSpPr>
            <p:nvPr/>
          </p:nvCxnSpPr>
          <p:spPr>
            <a:xfrm rot="5400000" flipH="1" flipV="1">
              <a:off x="3589731" y="3018235"/>
              <a:ext cx="3714771" cy="8215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0" name="直接箭头连接符 139"/>
            <p:cNvCxnSpPr/>
            <p:nvPr/>
          </p:nvCxnSpPr>
          <p:spPr>
            <a:xfrm rot="10800000">
              <a:off x="1714481" y="4857760"/>
              <a:ext cx="2786083" cy="50006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51" name="组合 158"/>
          <p:cNvGrpSpPr/>
          <p:nvPr/>
        </p:nvGrpSpPr>
        <p:grpSpPr>
          <a:xfrm>
            <a:off x="5786446" y="1500174"/>
            <a:ext cx="2286019" cy="4724791"/>
            <a:chOff x="5786446" y="1500174"/>
            <a:chExt cx="2286019" cy="4724791"/>
          </a:xfrm>
        </p:grpSpPr>
        <p:sp>
          <p:nvSpPr>
            <p:cNvPr id="144" name="TextBox 143"/>
            <p:cNvSpPr txBox="1"/>
            <p:nvPr/>
          </p:nvSpPr>
          <p:spPr>
            <a:xfrm>
              <a:off x="5786446" y="5578634"/>
              <a:ext cx="1500198" cy="646331"/>
            </a:xfrm>
            <a:prstGeom prst="rect">
              <a:avLst/>
            </a:prstGeom>
            <a:noFill/>
          </p:spPr>
          <p:txBody>
            <a:bodyPr wrap="square" rtlCol="0">
              <a:spAutoFit/>
            </a:bodyPr>
            <a:lstStyle/>
            <a:p>
              <a:r>
                <a:rPr lang="zh-CN" altLang="en-US" sz="1800" dirty="0" smtClean="0">
                  <a:latin typeface="Consolas" pitchFamily="49" charset="0"/>
                  <a:ea typeface="仿宋" pitchFamily="49" charset="-122"/>
                  <a:cs typeface="Consolas" pitchFamily="49" charset="0"/>
                </a:rPr>
                <a:t>第</a:t>
              </a:r>
              <a:r>
                <a:rPr lang="en-US" altLang="zh-CN" sz="1800" dirty="0" smtClean="0">
                  <a:latin typeface="Consolas" pitchFamily="49" charset="0"/>
                  <a:ea typeface="仿宋" pitchFamily="49" charset="-122"/>
                  <a:cs typeface="Consolas" pitchFamily="49" charset="0"/>
                </a:rPr>
                <a:t>4</a:t>
              </a:r>
              <a:r>
                <a:rPr lang="zh-CN" altLang="en-US" sz="1800" dirty="0" smtClean="0">
                  <a:latin typeface="Consolas" pitchFamily="49" charset="0"/>
                  <a:ea typeface="仿宋" pitchFamily="49" charset="-122"/>
                  <a:cs typeface="Consolas" pitchFamily="49" charset="0"/>
                </a:rPr>
                <a:t>行、第</a:t>
              </a:r>
              <a:r>
                <a:rPr lang="en-US" altLang="zh-CN" sz="1800" dirty="0" smtClean="0">
                  <a:latin typeface="Consolas" pitchFamily="49" charset="0"/>
                  <a:ea typeface="仿宋" pitchFamily="49" charset="-122"/>
                  <a:cs typeface="Consolas" pitchFamily="49" charset="0"/>
                </a:rPr>
                <a:t>4</a:t>
              </a:r>
              <a:r>
                <a:rPr lang="zh-CN" altLang="en-US" sz="1800" dirty="0" smtClean="0">
                  <a:latin typeface="Consolas" pitchFamily="49" charset="0"/>
                  <a:ea typeface="仿宋" pitchFamily="49" charset="-122"/>
                  <a:cs typeface="Consolas" pitchFamily="49" charset="0"/>
                </a:rPr>
                <a:t>列</a:t>
              </a:r>
              <a:r>
                <a:rPr lang="zh-CN" altLang="en-US" sz="1800" smtClean="0">
                  <a:latin typeface="Consolas" pitchFamily="49" charset="0"/>
                  <a:ea typeface="仿宋" pitchFamily="49" charset="-122"/>
                  <a:cs typeface="Consolas" pitchFamily="49" charset="0"/>
                </a:rPr>
                <a:t>的头结点</a:t>
              </a:r>
              <a:endParaRPr lang="zh-CN" altLang="en-US" sz="1800" dirty="0">
                <a:latin typeface="Consolas" pitchFamily="49" charset="0"/>
                <a:ea typeface="仿宋" pitchFamily="49" charset="-122"/>
                <a:cs typeface="Consolas" pitchFamily="49" charset="0"/>
              </a:endParaRPr>
            </a:p>
          </p:txBody>
        </p:sp>
        <p:cxnSp>
          <p:nvCxnSpPr>
            <p:cNvPr id="149" name="直接箭头连接符 148"/>
            <p:cNvCxnSpPr/>
            <p:nvPr/>
          </p:nvCxnSpPr>
          <p:spPr>
            <a:xfrm rot="5400000" flipH="1" flipV="1">
              <a:off x="5408150" y="2914321"/>
              <a:ext cx="4078461" cy="125016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58" name="TextBox 157"/>
          <p:cNvSpPr txBox="1"/>
          <p:nvPr/>
        </p:nvSpPr>
        <p:spPr>
          <a:xfrm>
            <a:off x="1142976" y="5600658"/>
            <a:ext cx="3929090" cy="369332"/>
          </a:xfrm>
          <a:prstGeom prst="rect">
            <a:avLst/>
          </a:prstGeom>
          <a:noFill/>
        </p:spPr>
        <p:txBody>
          <a:bodyPr wrap="square" rtlCol="0">
            <a:spAutoFit/>
          </a:bodyPr>
          <a:lstStyle/>
          <a:p>
            <a:pPr algn="l"/>
            <a:r>
              <a:rPr lang="zh-CN" altLang="en-US" sz="1800" dirty="0" smtClean="0">
                <a:latin typeface="Consolas" pitchFamily="49" charset="0"/>
                <a:ea typeface="楷体" pitchFamily="49" charset="-122"/>
                <a:cs typeface="Consolas" pitchFamily="49" charset="0"/>
              </a:rPr>
              <a:t>行、</a:t>
            </a:r>
            <a:r>
              <a:rPr lang="zh-CN" altLang="en-US" sz="1800" smtClean="0">
                <a:latin typeface="Consolas" pitchFamily="49" charset="0"/>
                <a:ea typeface="楷体" pitchFamily="49" charset="-122"/>
                <a:cs typeface="Consolas" pitchFamily="49" charset="0"/>
              </a:rPr>
              <a:t>列头结点个数</a:t>
            </a:r>
            <a:r>
              <a:rPr lang="en-US" altLang="zh-CN" sz="1800" smtClean="0">
                <a:latin typeface="Consolas" pitchFamily="49" charset="0"/>
                <a:ea typeface="楷体" pitchFamily="49" charset="-122"/>
                <a:cs typeface="Consolas" pitchFamily="49" charset="0"/>
              </a:rPr>
              <a:t>=MAX(</a:t>
            </a:r>
            <a:r>
              <a:rPr lang="en-US" altLang="zh-CN" sz="1800" i="1" smtClean="0">
                <a:latin typeface="Consolas" pitchFamily="49" charset="0"/>
                <a:ea typeface="楷体" pitchFamily="49" charset="-122"/>
                <a:cs typeface="Consolas" pitchFamily="49" charset="0"/>
              </a:rPr>
              <a:t>m</a:t>
            </a:r>
            <a:r>
              <a:rPr lang="zh-CN" altLang="en-US" sz="1800" smtClean="0">
                <a:latin typeface="Consolas" pitchFamily="49" charset="0"/>
                <a:ea typeface="楷体" pitchFamily="49" charset="-122"/>
                <a:cs typeface="Consolas" pitchFamily="49" charset="0"/>
              </a:rPr>
              <a:t>，</a:t>
            </a:r>
            <a:r>
              <a:rPr lang="en-US" altLang="zh-CN" sz="1800" i="1" smtClean="0">
                <a:latin typeface="Consolas" pitchFamily="49" charset="0"/>
                <a:ea typeface="楷体" pitchFamily="49" charset="-122"/>
                <a:cs typeface="Consolas" pitchFamily="49" charset="0"/>
              </a:rPr>
              <a:t>n</a:t>
            </a:r>
            <a:r>
              <a:rPr lang="en-US" altLang="zh-CN" sz="1800" dirty="0" smtClean="0">
                <a:latin typeface="Consolas" pitchFamily="49" charset="0"/>
                <a:ea typeface="楷体" pitchFamily="49" charset="-122"/>
                <a:cs typeface="Consolas" pitchFamily="49" charset="0"/>
              </a:rPr>
              <a:t>)</a:t>
            </a:r>
            <a:endParaRPr lang="zh-CN" altLang="en-US" sz="1800" dirty="0">
              <a:latin typeface="Consolas" pitchFamily="49" charset="0"/>
              <a:cs typeface="Consolas" pitchFamily="49" charset="0"/>
            </a:endParaRPr>
          </a:p>
        </p:txBody>
      </p:sp>
      <p:sp>
        <p:nvSpPr>
          <p:cNvPr id="124" name="灯片编号占位符 123"/>
          <p:cNvSpPr>
            <a:spLocks noGrp="1"/>
          </p:cNvSpPr>
          <p:nvPr>
            <p:ph type="sldNum" sz="quarter" idx="12"/>
          </p:nvPr>
        </p:nvSpPr>
        <p:spPr/>
        <p:txBody>
          <a:bodyPr/>
          <a:lstStyle/>
          <a:p>
            <a:fld id="{0B959BAE-FEC3-4F92-8031-993DEB8AE092}" type="slidenum">
              <a:rPr lang="en-US" altLang="zh-CN" smtClean="0"/>
              <a:pPr/>
              <a:t>49</a:t>
            </a:fld>
            <a:r>
              <a:rPr lang="en-US" altLang="zh-CN" smtClean="0"/>
              <a:t>/82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par>
                          <p:cTn id="7" fill="hold">
                            <p:stCondLst>
                              <p:cond delay="0"/>
                            </p:stCondLst>
                            <p:childTnLst>
                              <p:par>
                                <p:cTn id="8" presetID="26" presetClass="emph" presetSubtype="0" fill="hold" nodeType="afterEffect">
                                  <p:stCondLst>
                                    <p:cond delay="0"/>
                                  </p:stCondLst>
                                  <p:childTnLst>
                                    <p:animEffect transition="out" filter="fade">
                                      <p:cBhvr>
                                        <p:cTn id="9" dur="500" tmFilter="0, 0; .2, .5; .8, .5; 1, 0"/>
                                        <p:tgtEl>
                                          <p:spTgt spid="48"/>
                                        </p:tgtEl>
                                      </p:cBhvr>
                                    </p:animEffect>
                                    <p:animScale>
                                      <p:cBhvr>
                                        <p:cTn id="10" dur="250" autoRev="1" fill="hold"/>
                                        <p:tgtEl>
                                          <p:spTgt spid="48"/>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2" presetClass="exit" presetSubtype="4" fill="hold" nodeType="clickEffect">
                                  <p:stCondLst>
                                    <p:cond delay="0"/>
                                  </p:stCondLst>
                                  <p:childTnLst>
                                    <p:animEffect transition="out" filter="wipe(down)">
                                      <p:cBhvr>
                                        <p:cTn id="14" dur="500"/>
                                        <p:tgtEl>
                                          <p:spTgt spid="48"/>
                                        </p:tgtEl>
                                      </p:cBhvr>
                                    </p:animEffect>
                                    <p:set>
                                      <p:cBhvr>
                                        <p:cTn id="15" dur="1" fill="hold">
                                          <p:stCondLst>
                                            <p:cond delay="499"/>
                                          </p:stCondLst>
                                        </p:cTn>
                                        <p:tgtEl>
                                          <p:spTgt spid="48"/>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9"/>
                                        </p:tgtEl>
                                        <p:attrNameLst>
                                          <p:attrName>style.visibility</p:attrName>
                                        </p:attrNameLst>
                                      </p:cBhvr>
                                      <p:to>
                                        <p:strVal val="visible"/>
                                      </p:to>
                                    </p:set>
                                  </p:childTnLst>
                                </p:cTn>
                              </p:par>
                            </p:childTnLst>
                          </p:cTn>
                        </p:par>
                        <p:par>
                          <p:cTn id="20" fill="hold">
                            <p:stCondLst>
                              <p:cond delay="0"/>
                            </p:stCondLst>
                            <p:childTnLst>
                              <p:par>
                                <p:cTn id="21" presetID="26" presetClass="emph" presetSubtype="0" fill="hold" nodeType="afterEffect">
                                  <p:stCondLst>
                                    <p:cond delay="0"/>
                                  </p:stCondLst>
                                  <p:childTnLst>
                                    <p:animEffect transition="out" filter="fade">
                                      <p:cBhvr>
                                        <p:cTn id="22" dur="500" tmFilter="0, 0; .2, .5; .8, .5; 1, 0"/>
                                        <p:tgtEl>
                                          <p:spTgt spid="49"/>
                                        </p:tgtEl>
                                      </p:cBhvr>
                                    </p:animEffect>
                                    <p:animScale>
                                      <p:cBhvr>
                                        <p:cTn id="23" dur="250" autoRev="1" fill="hold"/>
                                        <p:tgtEl>
                                          <p:spTgt spid="49"/>
                                        </p:tgtEl>
                                      </p:cBhvr>
                                      <p:by x="105000" y="105000"/>
                                    </p:animScale>
                                  </p:childTnLst>
                                </p:cTn>
                              </p:par>
                            </p:childTnLst>
                          </p:cTn>
                        </p:par>
                      </p:childTnLst>
                    </p:cTn>
                  </p:par>
                  <p:par>
                    <p:cTn id="24" fill="hold">
                      <p:stCondLst>
                        <p:cond delay="indefinite"/>
                      </p:stCondLst>
                      <p:childTnLst>
                        <p:par>
                          <p:cTn id="25" fill="hold">
                            <p:stCondLst>
                              <p:cond delay="0"/>
                            </p:stCondLst>
                            <p:childTnLst>
                              <p:par>
                                <p:cTn id="26" presetID="22" presetClass="exit" presetSubtype="4" fill="hold" nodeType="clickEffect">
                                  <p:stCondLst>
                                    <p:cond delay="0"/>
                                  </p:stCondLst>
                                  <p:childTnLst>
                                    <p:animEffect transition="out" filter="wipe(down)">
                                      <p:cBhvr>
                                        <p:cTn id="27" dur="500"/>
                                        <p:tgtEl>
                                          <p:spTgt spid="49"/>
                                        </p:tgtEl>
                                      </p:cBhvr>
                                    </p:animEffect>
                                    <p:set>
                                      <p:cBhvr>
                                        <p:cTn id="28" dur="1" fill="hold">
                                          <p:stCondLst>
                                            <p:cond delay="499"/>
                                          </p:stCondLst>
                                        </p:cTn>
                                        <p:tgtEl>
                                          <p:spTgt spid="49"/>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0"/>
                                        </p:tgtEl>
                                        <p:attrNameLst>
                                          <p:attrName>style.visibility</p:attrName>
                                        </p:attrNameLst>
                                      </p:cBhvr>
                                      <p:to>
                                        <p:strVal val="visible"/>
                                      </p:to>
                                    </p:set>
                                  </p:childTnLst>
                                </p:cTn>
                              </p:par>
                            </p:childTnLst>
                          </p:cTn>
                        </p:par>
                        <p:par>
                          <p:cTn id="33" fill="hold">
                            <p:stCondLst>
                              <p:cond delay="0"/>
                            </p:stCondLst>
                            <p:childTnLst>
                              <p:par>
                                <p:cTn id="34" presetID="26" presetClass="emph" presetSubtype="0" fill="hold" nodeType="afterEffect">
                                  <p:stCondLst>
                                    <p:cond delay="0"/>
                                  </p:stCondLst>
                                  <p:childTnLst>
                                    <p:animEffect transition="out" filter="fade">
                                      <p:cBhvr>
                                        <p:cTn id="35" dur="500" tmFilter="0, 0; .2, .5; .8, .5; 1, 0"/>
                                        <p:tgtEl>
                                          <p:spTgt spid="50"/>
                                        </p:tgtEl>
                                      </p:cBhvr>
                                    </p:animEffect>
                                    <p:animScale>
                                      <p:cBhvr>
                                        <p:cTn id="36" dur="250" autoRev="1" fill="hold"/>
                                        <p:tgtEl>
                                          <p:spTgt spid="50"/>
                                        </p:tgtEl>
                                      </p:cBhvr>
                                      <p:by x="105000" y="105000"/>
                                    </p:animScale>
                                  </p:childTnLst>
                                </p:cTn>
                              </p:par>
                            </p:childTnLst>
                          </p:cTn>
                        </p:par>
                      </p:childTnLst>
                    </p:cTn>
                  </p:par>
                  <p:par>
                    <p:cTn id="37" fill="hold">
                      <p:stCondLst>
                        <p:cond delay="indefinite"/>
                      </p:stCondLst>
                      <p:childTnLst>
                        <p:par>
                          <p:cTn id="38" fill="hold">
                            <p:stCondLst>
                              <p:cond delay="0"/>
                            </p:stCondLst>
                            <p:childTnLst>
                              <p:par>
                                <p:cTn id="39" presetID="22" presetClass="exit" presetSubtype="4" fill="hold" nodeType="clickEffect">
                                  <p:stCondLst>
                                    <p:cond delay="0"/>
                                  </p:stCondLst>
                                  <p:childTnLst>
                                    <p:animEffect transition="out" filter="wipe(down)">
                                      <p:cBhvr>
                                        <p:cTn id="40" dur="500"/>
                                        <p:tgtEl>
                                          <p:spTgt spid="50"/>
                                        </p:tgtEl>
                                      </p:cBhvr>
                                    </p:animEffect>
                                    <p:set>
                                      <p:cBhvr>
                                        <p:cTn id="41" dur="1" fill="hold">
                                          <p:stCondLst>
                                            <p:cond delay="499"/>
                                          </p:stCondLst>
                                        </p:cTn>
                                        <p:tgtEl>
                                          <p:spTgt spid="50"/>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51"/>
                                        </p:tgtEl>
                                        <p:attrNameLst>
                                          <p:attrName>style.visibility</p:attrName>
                                        </p:attrNameLst>
                                      </p:cBhvr>
                                      <p:to>
                                        <p:strVal val="visible"/>
                                      </p:to>
                                    </p:set>
                                  </p:childTnLst>
                                </p:cTn>
                              </p:par>
                            </p:childTnLst>
                          </p:cTn>
                        </p:par>
                        <p:par>
                          <p:cTn id="46" fill="hold">
                            <p:stCondLst>
                              <p:cond delay="0"/>
                            </p:stCondLst>
                            <p:childTnLst>
                              <p:par>
                                <p:cTn id="47" presetID="26" presetClass="emph" presetSubtype="0" fill="hold" nodeType="afterEffect">
                                  <p:stCondLst>
                                    <p:cond delay="0"/>
                                  </p:stCondLst>
                                  <p:childTnLst>
                                    <p:animEffect transition="out" filter="fade">
                                      <p:cBhvr>
                                        <p:cTn id="48" dur="500" tmFilter="0, 0; .2, .5; .8, .5; 1, 0"/>
                                        <p:tgtEl>
                                          <p:spTgt spid="51"/>
                                        </p:tgtEl>
                                      </p:cBhvr>
                                    </p:animEffect>
                                    <p:animScale>
                                      <p:cBhvr>
                                        <p:cTn id="49" dur="250" autoRev="1" fill="hold"/>
                                        <p:tgtEl>
                                          <p:spTgt spid="51"/>
                                        </p:tgtEl>
                                      </p:cBhvr>
                                      <p:by x="105000" y="105000"/>
                                    </p:animScale>
                                  </p:childTnLst>
                                </p:cTn>
                              </p:par>
                            </p:childTnLst>
                          </p:cTn>
                        </p:par>
                      </p:childTnLst>
                    </p:cTn>
                  </p:par>
                  <p:par>
                    <p:cTn id="50" fill="hold">
                      <p:stCondLst>
                        <p:cond delay="indefinite"/>
                      </p:stCondLst>
                      <p:childTnLst>
                        <p:par>
                          <p:cTn id="51" fill="hold">
                            <p:stCondLst>
                              <p:cond delay="0"/>
                            </p:stCondLst>
                            <p:childTnLst>
                              <p:par>
                                <p:cTn id="52" presetID="22" presetClass="exit" presetSubtype="4" fill="hold" nodeType="clickEffect">
                                  <p:stCondLst>
                                    <p:cond delay="0"/>
                                  </p:stCondLst>
                                  <p:childTnLst>
                                    <p:animEffect transition="out" filter="wipe(down)">
                                      <p:cBhvr>
                                        <p:cTn id="53" dur="500"/>
                                        <p:tgtEl>
                                          <p:spTgt spid="51"/>
                                        </p:tgtEl>
                                      </p:cBhvr>
                                    </p:animEffect>
                                    <p:set>
                                      <p:cBhvr>
                                        <p:cTn id="54" dur="1" fill="hold">
                                          <p:stCondLst>
                                            <p:cond delay="499"/>
                                          </p:stCondLst>
                                        </p:cTn>
                                        <p:tgtEl>
                                          <p:spTgt spid="51"/>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904010"/>
            <a:ext cx="8643998" cy="871905"/>
          </a:xfrm>
          <a:prstGeom prst="rect">
            <a:avLst/>
          </a:prstGeom>
          <a:noFill/>
        </p:spPr>
        <p:txBody>
          <a:bodyPr wrap="square" rtlCol="0">
            <a:spAutoFit/>
          </a:bodyPr>
          <a:lstStyle/>
          <a:p>
            <a:pPr marL="457200" indent="-457200" algn="l">
              <a:lnSpc>
                <a:spcPts val="3200"/>
              </a:lnSpc>
              <a:buBlip>
                <a:blip r:embed="rId2"/>
              </a:buBlip>
            </a:pPr>
            <a:r>
              <a:rPr lang="zh-CN" altLang="zh-CN" sz="1800" smtClean="0">
                <a:latin typeface="Consolas" pitchFamily="49" charset="0"/>
                <a:ea typeface="楷体" pitchFamily="49" charset="-122"/>
                <a:cs typeface="Consolas" pitchFamily="49" charset="0"/>
              </a:rPr>
              <a:t>几乎所有的计算机高级语言都实现了数组数据结构，并称之为</a:t>
            </a:r>
            <a:r>
              <a:rPr lang="zh-CN" altLang="zh-CN" sz="1800" smtClean="0">
                <a:solidFill>
                  <a:srgbClr val="FF0000"/>
                </a:solidFill>
                <a:latin typeface="方正启体简体" pitchFamily="65" charset="-122"/>
                <a:ea typeface="方正启体简体" pitchFamily="65" charset="-122"/>
                <a:cs typeface="Consolas" pitchFamily="49" charset="0"/>
              </a:rPr>
              <a:t>数组类型</a:t>
            </a:r>
            <a:r>
              <a:rPr lang="zh-CN" altLang="zh-CN" sz="1800" smtClean="0">
                <a:latin typeface="Consolas" pitchFamily="49" charset="0"/>
                <a:ea typeface="楷体" pitchFamily="49" charset="-122"/>
                <a:cs typeface="Consolas" pitchFamily="49" charset="0"/>
              </a:rPr>
              <a:t>。</a:t>
            </a:r>
            <a:endParaRPr lang="en-US" altLang="zh-CN" sz="1800" smtClean="0">
              <a:latin typeface="Consolas" pitchFamily="49" charset="0"/>
              <a:ea typeface="楷体" pitchFamily="49" charset="-122"/>
              <a:cs typeface="Consolas" pitchFamily="49" charset="0"/>
            </a:endParaRPr>
          </a:p>
          <a:p>
            <a:pPr marL="457200" indent="-457200" algn="l">
              <a:lnSpc>
                <a:spcPts val="3200"/>
              </a:lnSpc>
              <a:buBlip>
                <a:blip r:embed="rId2"/>
              </a:buBlip>
            </a:pPr>
            <a:r>
              <a:rPr lang="zh-CN" altLang="zh-CN" sz="1800" smtClean="0">
                <a:latin typeface="Consolas" pitchFamily="49" charset="0"/>
                <a:ea typeface="楷体" pitchFamily="49" charset="-122"/>
                <a:cs typeface="Consolas" pitchFamily="49" charset="0"/>
              </a:rPr>
              <a:t>以</a:t>
            </a:r>
            <a:r>
              <a:rPr lang="en-US" altLang="zh-CN" sz="1800" smtClean="0">
                <a:latin typeface="Consolas" pitchFamily="49" charset="0"/>
                <a:ea typeface="楷体" pitchFamily="49" charset="-122"/>
                <a:cs typeface="Consolas" pitchFamily="49" charset="0"/>
              </a:rPr>
              <a:t>C/C++</a:t>
            </a:r>
            <a:r>
              <a:rPr lang="zh-CN" altLang="zh-CN" sz="1800" smtClean="0">
                <a:latin typeface="Consolas" pitchFamily="49" charset="0"/>
                <a:ea typeface="楷体" pitchFamily="49" charset="-122"/>
                <a:cs typeface="Consolas" pitchFamily="49" charset="0"/>
              </a:rPr>
              <a:t>语言为例，其中数组数据类型具有以下性质：</a:t>
            </a:r>
          </a:p>
        </p:txBody>
      </p:sp>
      <p:sp>
        <p:nvSpPr>
          <p:cNvPr id="4" name="TextBox 3"/>
          <p:cNvSpPr txBox="1"/>
          <p:nvPr/>
        </p:nvSpPr>
        <p:spPr>
          <a:xfrm>
            <a:off x="1000100" y="2071678"/>
            <a:ext cx="7286676" cy="247513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gn="l">
              <a:lnSpc>
                <a:spcPts val="2800"/>
              </a:lnSpc>
              <a:spcBef>
                <a:spcPts val="1200"/>
              </a:spcBef>
              <a:buBlip>
                <a:blip r:embed="rId3"/>
              </a:buBlip>
            </a:pPr>
            <a:r>
              <a:rPr lang="zh-CN" altLang="zh-CN" sz="1800" smtClean="0">
                <a:latin typeface="Consolas" pitchFamily="49" charset="0"/>
                <a:ea typeface="仿宋" pitchFamily="49" charset="-122"/>
                <a:cs typeface="Consolas" pitchFamily="49" charset="0"/>
              </a:rPr>
              <a:t>数组中的</a:t>
            </a:r>
            <a:r>
              <a:rPr lang="zh-CN" altLang="zh-CN" sz="1800" smtClean="0">
                <a:solidFill>
                  <a:srgbClr val="FF00FF"/>
                </a:solidFill>
                <a:latin typeface="Consolas" pitchFamily="49" charset="0"/>
                <a:ea typeface="仿宋" pitchFamily="49" charset="-122"/>
                <a:cs typeface="Consolas" pitchFamily="49" charset="0"/>
              </a:rPr>
              <a:t>数据元素数目固定</a:t>
            </a:r>
            <a:r>
              <a:rPr lang="zh-CN" altLang="zh-CN" sz="1800" smtClean="0">
                <a:latin typeface="Consolas" pitchFamily="49" charset="0"/>
                <a:ea typeface="仿宋" pitchFamily="49" charset="-122"/>
                <a:cs typeface="Consolas" pitchFamily="49" charset="0"/>
              </a:rPr>
              <a:t>。一旦定义了一个数组，其数据元素数目不再有增减的变化。</a:t>
            </a:r>
          </a:p>
          <a:p>
            <a:pPr marL="342900" indent="-342900" algn="l">
              <a:lnSpc>
                <a:spcPts val="2800"/>
              </a:lnSpc>
              <a:spcBef>
                <a:spcPts val="1200"/>
              </a:spcBef>
              <a:buBlip>
                <a:blip r:embed="rId3"/>
              </a:buBlip>
            </a:pPr>
            <a:r>
              <a:rPr lang="zh-CN" altLang="zh-CN" sz="1800" smtClean="0">
                <a:latin typeface="Consolas" pitchFamily="49" charset="0"/>
                <a:ea typeface="仿宋" pitchFamily="49" charset="-122"/>
                <a:cs typeface="Consolas" pitchFamily="49" charset="0"/>
              </a:rPr>
              <a:t>数组中的数据元素具有</a:t>
            </a:r>
            <a:r>
              <a:rPr lang="zh-CN" altLang="zh-CN" sz="1800" smtClean="0">
                <a:solidFill>
                  <a:srgbClr val="FF00FF"/>
                </a:solidFill>
                <a:latin typeface="Consolas" pitchFamily="49" charset="0"/>
                <a:ea typeface="仿宋" pitchFamily="49" charset="-122"/>
                <a:cs typeface="Consolas" pitchFamily="49" charset="0"/>
              </a:rPr>
              <a:t>相同的数据类型</a:t>
            </a:r>
            <a:r>
              <a:rPr lang="zh-CN" altLang="zh-CN" sz="1800" smtClean="0">
                <a:latin typeface="Consolas" pitchFamily="49" charset="0"/>
                <a:ea typeface="仿宋" pitchFamily="49" charset="-122"/>
                <a:cs typeface="Consolas" pitchFamily="49" charset="0"/>
              </a:rPr>
              <a:t>。</a:t>
            </a:r>
          </a:p>
          <a:p>
            <a:pPr marL="342900" indent="-342900" algn="l">
              <a:lnSpc>
                <a:spcPts val="2800"/>
              </a:lnSpc>
              <a:spcBef>
                <a:spcPts val="1200"/>
              </a:spcBef>
              <a:buBlip>
                <a:blip r:embed="rId3"/>
              </a:buBlip>
            </a:pPr>
            <a:r>
              <a:rPr lang="zh-CN" altLang="zh-CN" sz="1800" smtClean="0">
                <a:latin typeface="Consolas" pitchFamily="49" charset="0"/>
                <a:ea typeface="仿宋" pitchFamily="49" charset="-122"/>
                <a:cs typeface="Consolas" pitchFamily="49" charset="0"/>
              </a:rPr>
              <a:t>数组中的每个数据元素都和一组</a:t>
            </a:r>
            <a:r>
              <a:rPr lang="zh-CN" altLang="zh-CN" sz="1800" smtClean="0">
                <a:solidFill>
                  <a:srgbClr val="FF00FF"/>
                </a:solidFill>
                <a:latin typeface="Consolas" pitchFamily="49" charset="0"/>
                <a:ea typeface="仿宋" pitchFamily="49" charset="-122"/>
                <a:cs typeface="Consolas" pitchFamily="49" charset="0"/>
              </a:rPr>
              <a:t>唯一的下标</a:t>
            </a:r>
            <a:r>
              <a:rPr lang="zh-CN" altLang="zh-CN" sz="1800" smtClean="0">
                <a:latin typeface="Consolas" pitchFamily="49" charset="0"/>
                <a:ea typeface="仿宋" pitchFamily="49" charset="-122"/>
                <a:cs typeface="Consolas" pitchFamily="49" charset="0"/>
              </a:rPr>
              <a:t>对应。</a:t>
            </a:r>
          </a:p>
          <a:p>
            <a:pPr marL="342900" indent="-342900" algn="l">
              <a:lnSpc>
                <a:spcPts val="2800"/>
              </a:lnSpc>
              <a:spcBef>
                <a:spcPts val="1200"/>
              </a:spcBef>
              <a:buBlip>
                <a:blip r:embed="rId3"/>
              </a:buBlip>
            </a:pPr>
            <a:r>
              <a:rPr lang="zh-CN" altLang="zh-CN" sz="1800" smtClean="0">
                <a:latin typeface="Consolas" pitchFamily="49" charset="0"/>
                <a:ea typeface="仿宋" pitchFamily="49" charset="-122"/>
                <a:cs typeface="Consolas" pitchFamily="49" charset="0"/>
              </a:rPr>
              <a:t>数组是一种</a:t>
            </a:r>
            <a:r>
              <a:rPr lang="zh-CN" altLang="zh-CN" sz="1800" smtClean="0">
                <a:solidFill>
                  <a:srgbClr val="FF00FF"/>
                </a:solidFill>
                <a:latin typeface="Consolas" pitchFamily="49" charset="0"/>
                <a:ea typeface="仿宋" pitchFamily="49" charset="-122"/>
                <a:cs typeface="Consolas" pitchFamily="49" charset="0"/>
              </a:rPr>
              <a:t>随机存储结构</a:t>
            </a:r>
            <a:r>
              <a:rPr lang="zh-CN" altLang="zh-CN" sz="1800" smtClean="0">
                <a:latin typeface="Consolas" pitchFamily="49" charset="0"/>
                <a:ea typeface="仿宋" pitchFamily="49" charset="-122"/>
                <a:cs typeface="Consolas" pitchFamily="49" charset="0"/>
              </a:rPr>
              <a:t>。可随机存取数组中的任意数据元素。</a:t>
            </a:r>
            <a:endParaRPr lang="zh-CN" altLang="en-US" sz="1800">
              <a:latin typeface="Consolas" pitchFamily="49" charset="0"/>
              <a:ea typeface="仿宋" pitchFamily="49" charset="-122"/>
              <a:cs typeface="Consolas" pitchFamily="49" charset="0"/>
            </a:endParaRPr>
          </a:p>
        </p:txBody>
      </p:sp>
      <p:sp>
        <p:nvSpPr>
          <p:cNvPr id="6" name="灯片编号占位符 5"/>
          <p:cNvSpPr>
            <a:spLocks noGrp="1"/>
          </p:cNvSpPr>
          <p:nvPr>
            <p:ph type="sldNum" sz="quarter" idx="12"/>
          </p:nvPr>
        </p:nvSpPr>
        <p:spPr/>
        <p:txBody>
          <a:bodyPr/>
          <a:lstStyle/>
          <a:p>
            <a:fld id="{0B959BAE-FEC3-4F92-8031-993DEB8AE092}" type="slidenum">
              <a:rPr lang="en-US" altLang="zh-CN" smtClean="0"/>
              <a:pPr/>
              <a:t>5</a:t>
            </a:fld>
            <a:r>
              <a:rPr lang="en-US" altLang="zh-CN" smtClean="0"/>
              <a:t>/82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
          <p:cNvGrpSpPr>
            <a:grpSpLocks noChangeAspect="1"/>
          </p:cNvGrpSpPr>
          <p:nvPr/>
        </p:nvGrpSpPr>
        <p:grpSpPr>
          <a:xfrm>
            <a:off x="2307426" y="2620665"/>
            <a:ext cx="1296670" cy="690880"/>
            <a:chOff x="2051050" y="1866900"/>
            <a:chExt cx="1620838" cy="863600"/>
          </a:xfrm>
        </p:grpSpPr>
        <p:sp>
          <p:nvSpPr>
            <p:cNvPr id="6" name="Rectangle 49"/>
            <p:cNvSpPr>
              <a:spLocks noChangeArrowheads="1"/>
            </p:cNvSpPr>
            <p:nvPr/>
          </p:nvSpPr>
          <p:spPr bwMode="auto">
            <a:xfrm>
              <a:off x="2051050" y="186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0</a:t>
              </a:r>
            </a:p>
          </p:txBody>
        </p:sp>
        <p:sp>
          <p:nvSpPr>
            <p:cNvPr id="7" name="Rectangle 50"/>
            <p:cNvSpPr>
              <a:spLocks noChangeArrowheads="1"/>
            </p:cNvSpPr>
            <p:nvPr/>
          </p:nvSpPr>
          <p:spPr bwMode="auto">
            <a:xfrm>
              <a:off x="2592388" y="186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0</a:t>
              </a:r>
            </a:p>
          </p:txBody>
        </p:sp>
        <p:sp>
          <p:nvSpPr>
            <p:cNvPr id="8" name="Rectangle 51"/>
            <p:cNvSpPr>
              <a:spLocks noChangeArrowheads="1"/>
            </p:cNvSpPr>
            <p:nvPr/>
          </p:nvSpPr>
          <p:spPr bwMode="auto">
            <a:xfrm>
              <a:off x="3132138" y="186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1</a:t>
              </a:r>
            </a:p>
          </p:txBody>
        </p:sp>
        <p:sp>
          <p:nvSpPr>
            <p:cNvPr id="9" name="Rectangle 52"/>
            <p:cNvSpPr>
              <a:spLocks noChangeArrowheads="1"/>
            </p:cNvSpPr>
            <p:nvPr/>
          </p:nvSpPr>
          <p:spPr bwMode="auto">
            <a:xfrm>
              <a:off x="2051050" y="2298700"/>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10" name="Rectangle 53"/>
            <p:cNvSpPr>
              <a:spLocks noChangeArrowheads="1"/>
            </p:cNvSpPr>
            <p:nvPr/>
          </p:nvSpPr>
          <p:spPr bwMode="auto">
            <a:xfrm>
              <a:off x="2844800" y="2298700"/>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3" name="组合 10"/>
          <p:cNvGrpSpPr>
            <a:grpSpLocks noChangeAspect="1"/>
          </p:cNvGrpSpPr>
          <p:nvPr/>
        </p:nvGrpSpPr>
        <p:grpSpPr>
          <a:xfrm>
            <a:off x="7346502" y="5035257"/>
            <a:ext cx="1296670" cy="690880"/>
            <a:chOff x="7451725" y="4408488"/>
            <a:chExt cx="1620838" cy="863600"/>
          </a:xfrm>
        </p:grpSpPr>
        <p:sp>
          <p:nvSpPr>
            <p:cNvPr id="12" name="Rectangle 54"/>
            <p:cNvSpPr>
              <a:spLocks noChangeArrowheads="1"/>
            </p:cNvSpPr>
            <p:nvPr/>
          </p:nvSpPr>
          <p:spPr bwMode="auto">
            <a:xfrm>
              <a:off x="7451725" y="440848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2</a:t>
              </a:r>
            </a:p>
          </p:txBody>
        </p:sp>
        <p:sp>
          <p:nvSpPr>
            <p:cNvPr id="13" name="Rectangle 55"/>
            <p:cNvSpPr>
              <a:spLocks noChangeArrowheads="1"/>
            </p:cNvSpPr>
            <p:nvPr/>
          </p:nvSpPr>
          <p:spPr bwMode="auto">
            <a:xfrm>
              <a:off x="7993063" y="440848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t>3</a:t>
              </a:r>
            </a:p>
          </p:txBody>
        </p:sp>
        <p:sp>
          <p:nvSpPr>
            <p:cNvPr id="14" name="Rectangle 56"/>
            <p:cNvSpPr>
              <a:spLocks noChangeArrowheads="1"/>
            </p:cNvSpPr>
            <p:nvPr/>
          </p:nvSpPr>
          <p:spPr bwMode="auto">
            <a:xfrm>
              <a:off x="8532813" y="440848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t>4</a:t>
              </a:r>
            </a:p>
          </p:txBody>
        </p:sp>
        <p:sp>
          <p:nvSpPr>
            <p:cNvPr id="15" name="Rectangle 57"/>
            <p:cNvSpPr>
              <a:spLocks noChangeArrowheads="1"/>
            </p:cNvSpPr>
            <p:nvPr/>
          </p:nvSpPr>
          <p:spPr bwMode="auto">
            <a:xfrm>
              <a:off x="7451725" y="4840288"/>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16" name="Rectangle 58"/>
            <p:cNvSpPr>
              <a:spLocks noChangeArrowheads="1"/>
            </p:cNvSpPr>
            <p:nvPr/>
          </p:nvSpPr>
          <p:spPr bwMode="auto">
            <a:xfrm>
              <a:off x="8245475" y="4840288"/>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4" name="组合 16"/>
          <p:cNvGrpSpPr>
            <a:grpSpLocks noChangeAspect="1"/>
          </p:cNvGrpSpPr>
          <p:nvPr/>
        </p:nvGrpSpPr>
        <p:grpSpPr>
          <a:xfrm>
            <a:off x="7346502" y="2620665"/>
            <a:ext cx="1296670" cy="690880"/>
            <a:chOff x="7451725" y="1844675"/>
            <a:chExt cx="1620838" cy="863600"/>
          </a:xfrm>
        </p:grpSpPr>
        <p:sp>
          <p:nvSpPr>
            <p:cNvPr id="18" name="Rectangle 59"/>
            <p:cNvSpPr>
              <a:spLocks noChangeArrowheads="1"/>
            </p:cNvSpPr>
            <p:nvPr/>
          </p:nvSpPr>
          <p:spPr bwMode="auto">
            <a:xfrm>
              <a:off x="7451725" y="184467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0</a:t>
              </a:r>
            </a:p>
          </p:txBody>
        </p:sp>
        <p:sp>
          <p:nvSpPr>
            <p:cNvPr id="19" name="Rectangle 60"/>
            <p:cNvSpPr>
              <a:spLocks noChangeArrowheads="1"/>
            </p:cNvSpPr>
            <p:nvPr/>
          </p:nvSpPr>
          <p:spPr bwMode="auto">
            <a:xfrm>
              <a:off x="7993063" y="184467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3</a:t>
              </a:r>
            </a:p>
          </p:txBody>
        </p:sp>
        <p:sp>
          <p:nvSpPr>
            <p:cNvPr id="20" name="Rectangle 61"/>
            <p:cNvSpPr>
              <a:spLocks noChangeArrowheads="1"/>
            </p:cNvSpPr>
            <p:nvPr/>
          </p:nvSpPr>
          <p:spPr bwMode="auto">
            <a:xfrm>
              <a:off x="8532813" y="184467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t>2</a:t>
              </a:r>
            </a:p>
          </p:txBody>
        </p:sp>
        <p:sp>
          <p:nvSpPr>
            <p:cNvPr id="21" name="Rectangle 62"/>
            <p:cNvSpPr>
              <a:spLocks noChangeArrowheads="1"/>
            </p:cNvSpPr>
            <p:nvPr/>
          </p:nvSpPr>
          <p:spPr bwMode="auto">
            <a:xfrm>
              <a:off x="7451725" y="2276475"/>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22" name="Rectangle 63"/>
            <p:cNvSpPr>
              <a:spLocks noChangeArrowheads="1"/>
            </p:cNvSpPr>
            <p:nvPr/>
          </p:nvSpPr>
          <p:spPr bwMode="auto">
            <a:xfrm>
              <a:off x="8245475" y="2276475"/>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5" name="组合 22"/>
          <p:cNvGrpSpPr>
            <a:grpSpLocks noChangeAspect="1"/>
          </p:cNvGrpSpPr>
          <p:nvPr/>
        </p:nvGrpSpPr>
        <p:grpSpPr>
          <a:xfrm>
            <a:off x="5489114" y="3857336"/>
            <a:ext cx="1296670" cy="690880"/>
            <a:chOff x="5632450" y="3213100"/>
            <a:chExt cx="1620838" cy="863600"/>
          </a:xfrm>
        </p:grpSpPr>
        <p:sp>
          <p:nvSpPr>
            <p:cNvPr id="24" name="Rectangle 64"/>
            <p:cNvSpPr>
              <a:spLocks noChangeArrowheads="1"/>
            </p:cNvSpPr>
            <p:nvPr/>
          </p:nvSpPr>
          <p:spPr bwMode="auto">
            <a:xfrm>
              <a:off x="5632450"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1</a:t>
              </a:r>
            </a:p>
          </p:txBody>
        </p:sp>
        <p:sp>
          <p:nvSpPr>
            <p:cNvPr id="25" name="Rectangle 65"/>
            <p:cNvSpPr>
              <a:spLocks noChangeArrowheads="1"/>
            </p:cNvSpPr>
            <p:nvPr/>
          </p:nvSpPr>
          <p:spPr bwMode="auto">
            <a:xfrm>
              <a:off x="6173788"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t>2</a:t>
              </a:r>
            </a:p>
          </p:txBody>
        </p:sp>
        <p:sp>
          <p:nvSpPr>
            <p:cNvPr id="26" name="Rectangle 66"/>
            <p:cNvSpPr>
              <a:spLocks noChangeArrowheads="1"/>
            </p:cNvSpPr>
            <p:nvPr/>
          </p:nvSpPr>
          <p:spPr bwMode="auto">
            <a:xfrm>
              <a:off x="6713538"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t>3</a:t>
              </a:r>
            </a:p>
          </p:txBody>
        </p:sp>
        <p:sp>
          <p:nvSpPr>
            <p:cNvPr id="27" name="Rectangle 67"/>
            <p:cNvSpPr>
              <a:spLocks noChangeArrowheads="1"/>
            </p:cNvSpPr>
            <p:nvPr/>
          </p:nvSpPr>
          <p:spPr bwMode="auto">
            <a:xfrm>
              <a:off x="5632450" y="3644900"/>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28" name="Rectangle 68"/>
            <p:cNvSpPr>
              <a:spLocks noChangeArrowheads="1"/>
            </p:cNvSpPr>
            <p:nvPr/>
          </p:nvSpPr>
          <p:spPr bwMode="auto">
            <a:xfrm>
              <a:off x="6426200" y="3644900"/>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11" name="组合 28"/>
          <p:cNvGrpSpPr>
            <a:grpSpLocks noChangeAspect="1"/>
          </p:cNvGrpSpPr>
          <p:nvPr/>
        </p:nvGrpSpPr>
        <p:grpSpPr>
          <a:xfrm>
            <a:off x="413526" y="2620665"/>
            <a:ext cx="1296670" cy="690880"/>
            <a:chOff x="122238" y="1865313"/>
            <a:chExt cx="1620837" cy="863600"/>
          </a:xfrm>
        </p:grpSpPr>
        <p:sp>
          <p:nvSpPr>
            <p:cNvPr id="30" name="Rectangle 9"/>
            <p:cNvSpPr>
              <a:spLocks noChangeArrowheads="1"/>
            </p:cNvSpPr>
            <p:nvPr/>
          </p:nvSpPr>
          <p:spPr bwMode="auto">
            <a:xfrm>
              <a:off x="122238"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31" name="Rectangle 10"/>
            <p:cNvSpPr>
              <a:spLocks noChangeArrowheads="1"/>
            </p:cNvSpPr>
            <p:nvPr/>
          </p:nvSpPr>
          <p:spPr bwMode="auto">
            <a:xfrm>
              <a:off x="66357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32" name="Rectangle 11"/>
            <p:cNvSpPr>
              <a:spLocks noChangeArrowheads="1"/>
            </p:cNvSpPr>
            <p:nvPr/>
          </p:nvSpPr>
          <p:spPr bwMode="auto">
            <a:xfrm>
              <a:off x="120332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33" name="Rectangle 12"/>
            <p:cNvSpPr>
              <a:spLocks noChangeArrowheads="1"/>
            </p:cNvSpPr>
            <p:nvPr/>
          </p:nvSpPr>
          <p:spPr bwMode="auto">
            <a:xfrm>
              <a:off x="122238" y="2297113"/>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34" name="Rectangle 13"/>
            <p:cNvSpPr>
              <a:spLocks noChangeArrowheads="1"/>
            </p:cNvSpPr>
            <p:nvPr/>
          </p:nvSpPr>
          <p:spPr bwMode="auto">
            <a:xfrm>
              <a:off x="915988" y="2297113"/>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17" name="组合 34"/>
          <p:cNvGrpSpPr>
            <a:grpSpLocks noChangeAspect="1"/>
          </p:cNvGrpSpPr>
          <p:nvPr/>
        </p:nvGrpSpPr>
        <p:grpSpPr>
          <a:xfrm>
            <a:off x="413526" y="3857336"/>
            <a:ext cx="1296670" cy="690880"/>
            <a:chOff x="122238" y="3213100"/>
            <a:chExt cx="1620837" cy="863600"/>
          </a:xfrm>
        </p:grpSpPr>
        <p:sp>
          <p:nvSpPr>
            <p:cNvPr id="36" name="Rectangle 14"/>
            <p:cNvSpPr>
              <a:spLocks noChangeArrowheads="1"/>
            </p:cNvSpPr>
            <p:nvPr/>
          </p:nvSpPr>
          <p:spPr bwMode="auto">
            <a:xfrm>
              <a:off x="122238"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37" name="Rectangle 15"/>
            <p:cNvSpPr>
              <a:spLocks noChangeArrowheads="1"/>
            </p:cNvSpPr>
            <p:nvPr/>
          </p:nvSpPr>
          <p:spPr bwMode="auto">
            <a:xfrm>
              <a:off x="663575"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38" name="Rectangle 16"/>
            <p:cNvSpPr>
              <a:spLocks noChangeArrowheads="1"/>
            </p:cNvSpPr>
            <p:nvPr/>
          </p:nvSpPr>
          <p:spPr bwMode="auto">
            <a:xfrm>
              <a:off x="1203325"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39" name="Rectangle 17"/>
            <p:cNvSpPr>
              <a:spLocks noChangeArrowheads="1"/>
            </p:cNvSpPr>
            <p:nvPr/>
          </p:nvSpPr>
          <p:spPr bwMode="auto">
            <a:xfrm>
              <a:off x="122238" y="3644900"/>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40" name="Rectangle 18"/>
            <p:cNvSpPr>
              <a:spLocks noChangeArrowheads="1"/>
            </p:cNvSpPr>
            <p:nvPr/>
          </p:nvSpPr>
          <p:spPr bwMode="auto">
            <a:xfrm>
              <a:off x="915988" y="3644900"/>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23" name="组合 40"/>
          <p:cNvGrpSpPr>
            <a:grpSpLocks noChangeAspect="1"/>
          </p:cNvGrpSpPr>
          <p:nvPr/>
        </p:nvGrpSpPr>
        <p:grpSpPr>
          <a:xfrm>
            <a:off x="450038" y="5035257"/>
            <a:ext cx="1296670" cy="690880"/>
            <a:chOff x="158750" y="4406900"/>
            <a:chExt cx="1620838" cy="863600"/>
          </a:xfrm>
        </p:grpSpPr>
        <p:sp>
          <p:nvSpPr>
            <p:cNvPr id="42" name="Rectangle 19"/>
            <p:cNvSpPr>
              <a:spLocks noChangeArrowheads="1"/>
            </p:cNvSpPr>
            <p:nvPr/>
          </p:nvSpPr>
          <p:spPr bwMode="auto">
            <a:xfrm>
              <a:off x="158750" y="440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43" name="Rectangle 20"/>
            <p:cNvSpPr>
              <a:spLocks noChangeArrowheads="1"/>
            </p:cNvSpPr>
            <p:nvPr/>
          </p:nvSpPr>
          <p:spPr bwMode="auto">
            <a:xfrm>
              <a:off x="700088" y="440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44" name="Rectangle 21"/>
            <p:cNvSpPr>
              <a:spLocks noChangeArrowheads="1"/>
            </p:cNvSpPr>
            <p:nvPr/>
          </p:nvSpPr>
          <p:spPr bwMode="auto">
            <a:xfrm>
              <a:off x="1239838" y="440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45" name="Rectangle 22"/>
            <p:cNvSpPr>
              <a:spLocks noChangeArrowheads="1"/>
            </p:cNvSpPr>
            <p:nvPr/>
          </p:nvSpPr>
          <p:spPr bwMode="auto">
            <a:xfrm>
              <a:off x="158750" y="4838700"/>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46" name="Rectangle 23"/>
            <p:cNvSpPr>
              <a:spLocks noChangeArrowheads="1"/>
            </p:cNvSpPr>
            <p:nvPr/>
          </p:nvSpPr>
          <p:spPr bwMode="auto">
            <a:xfrm>
              <a:off x="952500" y="4838700"/>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cxnSp>
        <p:nvCxnSpPr>
          <p:cNvPr id="54" name="直接箭头连接符 53"/>
          <p:cNvCxnSpPr/>
          <p:nvPr/>
        </p:nvCxnSpPr>
        <p:spPr>
          <a:xfrm flipV="1">
            <a:off x="3285322" y="3138825"/>
            <a:ext cx="406118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flipV="1">
            <a:off x="1356496" y="3138825"/>
            <a:ext cx="95093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8428858" y="3149300"/>
            <a:ext cx="428628"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rot="5400000">
            <a:off x="8500296" y="2792110"/>
            <a:ext cx="714380"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rot="10800000">
            <a:off x="1142182" y="2434920"/>
            <a:ext cx="771530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a:xfrm rot="5400000">
            <a:off x="1038944" y="2534982"/>
            <a:ext cx="21600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p:nvPr/>
        </p:nvCxnSpPr>
        <p:spPr>
          <a:xfrm flipV="1">
            <a:off x="1356496" y="4375496"/>
            <a:ext cx="413261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a:off x="6571470" y="4387558"/>
            <a:ext cx="428628"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rot="5400000">
            <a:off x="6642908" y="4030368"/>
            <a:ext cx="714380"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rot="10800000" flipV="1">
            <a:off x="1142182" y="3682704"/>
            <a:ext cx="5857916"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p:nvPr/>
        </p:nvCxnSpPr>
        <p:spPr>
          <a:xfrm rot="5400000">
            <a:off x="1046882" y="3781080"/>
            <a:ext cx="21600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a:off x="8428858" y="5538504"/>
            <a:ext cx="428628"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rot="5400000">
            <a:off x="8500296" y="5181314"/>
            <a:ext cx="714380"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rot="10800000">
            <a:off x="1142182" y="4824124"/>
            <a:ext cx="771530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p:nvPr/>
        </p:nvCxnSpPr>
        <p:spPr>
          <a:xfrm rot="5400000">
            <a:off x="1038944" y="4924186"/>
            <a:ext cx="21600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5" name="直接箭头连接符 104"/>
          <p:cNvCxnSpPr/>
          <p:nvPr/>
        </p:nvCxnSpPr>
        <p:spPr>
          <a:xfrm flipV="1">
            <a:off x="1427934" y="5553417"/>
            <a:ext cx="591856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nvGrpSpPr>
          <p:cNvPr id="29" name="组合 28"/>
          <p:cNvGrpSpPr>
            <a:grpSpLocks noChangeAspect="1"/>
          </p:cNvGrpSpPr>
          <p:nvPr/>
        </p:nvGrpSpPr>
        <p:grpSpPr>
          <a:xfrm>
            <a:off x="2285190" y="1285860"/>
            <a:ext cx="1296670" cy="690880"/>
            <a:chOff x="122238" y="1865313"/>
            <a:chExt cx="1620837" cy="863600"/>
          </a:xfrm>
        </p:grpSpPr>
        <p:sp>
          <p:nvSpPr>
            <p:cNvPr id="73" name="Rectangle 9"/>
            <p:cNvSpPr>
              <a:spLocks noChangeArrowheads="1"/>
            </p:cNvSpPr>
            <p:nvPr/>
          </p:nvSpPr>
          <p:spPr bwMode="auto">
            <a:xfrm>
              <a:off x="122238"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74" name="Rectangle 10"/>
            <p:cNvSpPr>
              <a:spLocks noChangeArrowheads="1"/>
            </p:cNvSpPr>
            <p:nvPr/>
          </p:nvSpPr>
          <p:spPr bwMode="auto">
            <a:xfrm>
              <a:off x="66357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75" name="Rectangle 11"/>
            <p:cNvSpPr>
              <a:spLocks noChangeArrowheads="1"/>
            </p:cNvSpPr>
            <p:nvPr/>
          </p:nvSpPr>
          <p:spPr bwMode="auto">
            <a:xfrm>
              <a:off x="120332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76" name="Rectangle 12"/>
            <p:cNvSpPr>
              <a:spLocks noChangeArrowheads="1"/>
            </p:cNvSpPr>
            <p:nvPr/>
          </p:nvSpPr>
          <p:spPr bwMode="auto">
            <a:xfrm>
              <a:off x="122238" y="2297113"/>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77" name="Rectangle 13"/>
            <p:cNvSpPr>
              <a:spLocks noChangeArrowheads="1"/>
            </p:cNvSpPr>
            <p:nvPr/>
          </p:nvSpPr>
          <p:spPr bwMode="auto">
            <a:xfrm>
              <a:off x="915988" y="2297113"/>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35" name="组合 28"/>
          <p:cNvGrpSpPr>
            <a:grpSpLocks noChangeAspect="1"/>
          </p:cNvGrpSpPr>
          <p:nvPr/>
        </p:nvGrpSpPr>
        <p:grpSpPr>
          <a:xfrm>
            <a:off x="3909540" y="1285860"/>
            <a:ext cx="1296670" cy="690880"/>
            <a:chOff x="122238" y="1865313"/>
            <a:chExt cx="1620837" cy="863600"/>
          </a:xfrm>
        </p:grpSpPr>
        <p:sp>
          <p:nvSpPr>
            <p:cNvPr id="79" name="Rectangle 9"/>
            <p:cNvSpPr>
              <a:spLocks noChangeArrowheads="1"/>
            </p:cNvSpPr>
            <p:nvPr/>
          </p:nvSpPr>
          <p:spPr bwMode="auto">
            <a:xfrm>
              <a:off x="122238"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80" name="Rectangle 10"/>
            <p:cNvSpPr>
              <a:spLocks noChangeArrowheads="1"/>
            </p:cNvSpPr>
            <p:nvPr/>
          </p:nvSpPr>
          <p:spPr bwMode="auto">
            <a:xfrm>
              <a:off x="66357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81" name="Rectangle 11"/>
            <p:cNvSpPr>
              <a:spLocks noChangeArrowheads="1"/>
            </p:cNvSpPr>
            <p:nvPr/>
          </p:nvSpPr>
          <p:spPr bwMode="auto">
            <a:xfrm>
              <a:off x="120332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82" name="Rectangle 12"/>
            <p:cNvSpPr>
              <a:spLocks noChangeArrowheads="1"/>
            </p:cNvSpPr>
            <p:nvPr/>
          </p:nvSpPr>
          <p:spPr bwMode="auto">
            <a:xfrm>
              <a:off x="122238" y="2297113"/>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83" name="Rectangle 13"/>
            <p:cNvSpPr>
              <a:spLocks noChangeArrowheads="1"/>
            </p:cNvSpPr>
            <p:nvPr/>
          </p:nvSpPr>
          <p:spPr bwMode="auto">
            <a:xfrm>
              <a:off x="915988" y="2297113"/>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41" name="组合 28"/>
          <p:cNvGrpSpPr>
            <a:grpSpLocks noChangeAspect="1"/>
          </p:cNvGrpSpPr>
          <p:nvPr/>
        </p:nvGrpSpPr>
        <p:grpSpPr>
          <a:xfrm>
            <a:off x="5499900" y="1285860"/>
            <a:ext cx="1296670" cy="690880"/>
            <a:chOff x="122238" y="1865313"/>
            <a:chExt cx="1620837" cy="863600"/>
          </a:xfrm>
        </p:grpSpPr>
        <p:sp>
          <p:nvSpPr>
            <p:cNvPr id="85" name="Rectangle 9"/>
            <p:cNvSpPr>
              <a:spLocks noChangeArrowheads="1"/>
            </p:cNvSpPr>
            <p:nvPr/>
          </p:nvSpPr>
          <p:spPr bwMode="auto">
            <a:xfrm>
              <a:off x="122238"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86" name="Rectangle 10"/>
            <p:cNvSpPr>
              <a:spLocks noChangeArrowheads="1"/>
            </p:cNvSpPr>
            <p:nvPr/>
          </p:nvSpPr>
          <p:spPr bwMode="auto">
            <a:xfrm>
              <a:off x="66357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87" name="Rectangle 11"/>
            <p:cNvSpPr>
              <a:spLocks noChangeArrowheads="1"/>
            </p:cNvSpPr>
            <p:nvPr/>
          </p:nvSpPr>
          <p:spPr bwMode="auto">
            <a:xfrm>
              <a:off x="120332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88" name="Rectangle 12"/>
            <p:cNvSpPr>
              <a:spLocks noChangeArrowheads="1"/>
            </p:cNvSpPr>
            <p:nvPr/>
          </p:nvSpPr>
          <p:spPr bwMode="auto">
            <a:xfrm>
              <a:off x="122238" y="2297113"/>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89" name="Rectangle 13"/>
            <p:cNvSpPr>
              <a:spLocks noChangeArrowheads="1"/>
            </p:cNvSpPr>
            <p:nvPr/>
          </p:nvSpPr>
          <p:spPr bwMode="auto">
            <a:xfrm>
              <a:off x="915988" y="2297113"/>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47" name="组合 28"/>
          <p:cNvGrpSpPr>
            <a:grpSpLocks noChangeAspect="1"/>
          </p:cNvGrpSpPr>
          <p:nvPr/>
        </p:nvGrpSpPr>
        <p:grpSpPr>
          <a:xfrm>
            <a:off x="7346502" y="1285860"/>
            <a:ext cx="1296670" cy="690880"/>
            <a:chOff x="122238" y="1865313"/>
            <a:chExt cx="1620837" cy="863600"/>
          </a:xfrm>
        </p:grpSpPr>
        <p:sp>
          <p:nvSpPr>
            <p:cNvPr id="91" name="Rectangle 9"/>
            <p:cNvSpPr>
              <a:spLocks noChangeArrowheads="1"/>
            </p:cNvSpPr>
            <p:nvPr/>
          </p:nvSpPr>
          <p:spPr bwMode="auto">
            <a:xfrm>
              <a:off x="122238"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92" name="Rectangle 10"/>
            <p:cNvSpPr>
              <a:spLocks noChangeArrowheads="1"/>
            </p:cNvSpPr>
            <p:nvPr/>
          </p:nvSpPr>
          <p:spPr bwMode="auto">
            <a:xfrm>
              <a:off x="66357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93" name="Rectangle 11"/>
            <p:cNvSpPr>
              <a:spLocks noChangeArrowheads="1"/>
            </p:cNvSpPr>
            <p:nvPr/>
          </p:nvSpPr>
          <p:spPr bwMode="auto">
            <a:xfrm>
              <a:off x="120332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94" name="Rectangle 12"/>
            <p:cNvSpPr>
              <a:spLocks noChangeArrowheads="1"/>
            </p:cNvSpPr>
            <p:nvPr/>
          </p:nvSpPr>
          <p:spPr bwMode="auto">
            <a:xfrm>
              <a:off x="122238" y="2297113"/>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98" name="Rectangle 13"/>
            <p:cNvSpPr>
              <a:spLocks noChangeArrowheads="1"/>
            </p:cNvSpPr>
            <p:nvPr/>
          </p:nvSpPr>
          <p:spPr bwMode="auto">
            <a:xfrm>
              <a:off x="915988" y="2297113"/>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cxnSp>
        <p:nvCxnSpPr>
          <p:cNvPr id="108" name="直接箭头连接符 107"/>
          <p:cNvCxnSpPr/>
          <p:nvPr/>
        </p:nvCxnSpPr>
        <p:spPr>
          <a:xfrm rot="5400000">
            <a:off x="7250131" y="2204235"/>
            <a:ext cx="785818" cy="1588"/>
          </a:xfrm>
          <a:prstGeom prst="straightConnector1">
            <a:avLst/>
          </a:prstGeom>
          <a:ln w="28575">
            <a:solidFill>
              <a:srgbClr val="0A0A0E"/>
            </a:solidFill>
            <a:tailEnd type="arrow"/>
          </a:ln>
        </p:spPr>
        <p:style>
          <a:lnRef idx="1">
            <a:schemeClr val="accent1"/>
          </a:lnRef>
          <a:fillRef idx="0">
            <a:schemeClr val="accent1"/>
          </a:fillRef>
          <a:effectRef idx="0">
            <a:schemeClr val="accent1"/>
          </a:effectRef>
          <a:fontRef idx="minor">
            <a:schemeClr val="tx1"/>
          </a:fontRef>
        </p:style>
      </p:cxnSp>
      <p:cxnSp>
        <p:nvCxnSpPr>
          <p:cNvPr id="113" name="直接箭头连接符 112"/>
          <p:cNvCxnSpPr/>
          <p:nvPr/>
        </p:nvCxnSpPr>
        <p:spPr>
          <a:xfrm rot="5400000">
            <a:off x="6714346" y="4097342"/>
            <a:ext cx="1857388" cy="1588"/>
          </a:xfrm>
          <a:prstGeom prst="straightConnector1">
            <a:avLst/>
          </a:prstGeom>
          <a:ln w="28575">
            <a:solidFill>
              <a:srgbClr val="0A0A0E"/>
            </a:solidFill>
            <a:tailEnd type="arrow"/>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rot="5400000">
            <a:off x="7464445" y="5750735"/>
            <a:ext cx="35719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rot="16200000" flipH="1">
            <a:off x="4964974" y="3751330"/>
            <a:ext cx="4356000" cy="0"/>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25" name="直接箭头连接符 124"/>
          <p:cNvCxnSpPr/>
          <p:nvPr/>
        </p:nvCxnSpPr>
        <p:spPr>
          <a:xfrm rot="5400000">
            <a:off x="4701614" y="2860764"/>
            <a:ext cx="2016000" cy="9200"/>
          </a:xfrm>
          <a:prstGeom prst="straightConnector1">
            <a:avLst/>
          </a:prstGeom>
          <a:ln w="28575">
            <a:solidFill>
              <a:srgbClr val="0A0A0E"/>
            </a:solidFill>
            <a:tailEnd type="arrow"/>
          </a:ln>
        </p:spPr>
        <p:style>
          <a:lnRef idx="1">
            <a:schemeClr val="accent1"/>
          </a:lnRef>
          <a:fillRef idx="0">
            <a:schemeClr val="accent1"/>
          </a:fillRef>
          <a:effectRef idx="0">
            <a:schemeClr val="accent1"/>
          </a:effectRef>
          <a:fontRef idx="minor">
            <a:schemeClr val="tx1"/>
          </a:fontRef>
        </p:style>
      </p:cxnSp>
      <p:cxnSp>
        <p:nvCxnSpPr>
          <p:cNvPr id="127" name="直接箭头连接符 126"/>
          <p:cNvCxnSpPr/>
          <p:nvPr/>
        </p:nvCxnSpPr>
        <p:spPr>
          <a:xfrm rot="16200000" flipH="1">
            <a:off x="2082135" y="2203295"/>
            <a:ext cx="834739" cy="0"/>
          </a:xfrm>
          <a:prstGeom prst="straightConnector1">
            <a:avLst/>
          </a:prstGeom>
          <a:ln w="28575">
            <a:solidFill>
              <a:srgbClr val="0A0A0E"/>
            </a:solidFill>
            <a:tailEnd type="arrow"/>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7142974" y="5929330"/>
            <a:ext cx="500066"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31" name="直接箭头连接符 130"/>
          <p:cNvCxnSpPr/>
          <p:nvPr/>
        </p:nvCxnSpPr>
        <p:spPr>
          <a:xfrm>
            <a:off x="7142974" y="1571612"/>
            <a:ext cx="203528" cy="0"/>
          </a:xfrm>
          <a:prstGeom prst="straightConnector1">
            <a:avLst/>
          </a:prstGeom>
          <a:ln w="28575">
            <a:solidFill>
              <a:srgbClr val="0A0A0E"/>
            </a:solidFill>
            <a:tailEnd type="arrow"/>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rot="5400000">
            <a:off x="3723286" y="3141850"/>
            <a:ext cx="315000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5298286" y="4722822"/>
            <a:ext cx="43200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rot="5400000">
            <a:off x="5535619" y="4536289"/>
            <a:ext cx="35719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38" name="直接箭头连接符 137"/>
          <p:cNvCxnSpPr/>
          <p:nvPr/>
        </p:nvCxnSpPr>
        <p:spPr>
          <a:xfrm>
            <a:off x="5304310" y="1571612"/>
            <a:ext cx="203528" cy="0"/>
          </a:xfrm>
          <a:prstGeom prst="straightConnector1">
            <a:avLst/>
          </a:prstGeom>
          <a:ln w="28575">
            <a:solidFill>
              <a:srgbClr val="0A0A0E"/>
            </a:solidFill>
            <a:tailEnd type="arrow"/>
          </a:ln>
        </p:spPr>
        <p:style>
          <a:lnRef idx="1">
            <a:schemeClr val="accent1"/>
          </a:lnRef>
          <a:fillRef idx="0">
            <a:schemeClr val="accent1"/>
          </a:fillRef>
          <a:effectRef idx="0">
            <a:schemeClr val="accent1"/>
          </a:effectRef>
          <a:fontRef idx="minor">
            <a:schemeClr val="tx1"/>
          </a:fontRef>
        </p:style>
      </p:cxnSp>
      <p:cxnSp>
        <p:nvCxnSpPr>
          <p:cNvPr id="139" name="直接箭头连接符 138"/>
          <p:cNvCxnSpPr/>
          <p:nvPr/>
        </p:nvCxnSpPr>
        <p:spPr>
          <a:xfrm>
            <a:off x="3701250" y="1571612"/>
            <a:ext cx="203528" cy="0"/>
          </a:xfrm>
          <a:prstGeom prst="straightConnector1">
            <a:avLst/>
          </a:prstGeom>
          <a:ln w="28575">
            <a:solidFill>
              <a:srgbClr val="0A0A0E"/>
            </a:solidFill>
            <a:tailEnd type="arrow"/>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rot="5400000">
            <a:off x="3428198" y="1857364"/>
            <a:ext cx="571504"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a:xfrm>
            <a:off x="3718712" y="2143116"/>
            <a:ext cx="43200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a:xfrm rot="5400000">
            <a:off x="3963983" y="1964521"/>
            <a:ext cx="35719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46" name="直接箭头连接符 145"/>
          <p:cNvCxnSpPr/>
          <p:nvPr/>
        </p:nvCxnSpPr>
        <p:spPr>
          <a:xfrm>
            <a:off x="2068962" y="1584312"/>
            <a:ext cx="203528" cy="0"/>
          </a:xfrm>
          <a:prstGeom prst="straightConnector1">
            <a:avLst/>
          </a:prstGeom>
          <a:ln w="28575">
            <a:solidFill>
              <a:srgbClr val="0A0A0E"/>
            </a:solidFill>
            <a:tailEnd type="arrow"/>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a:off x="2083576" y="3507582"/>
            <a:ext cx="43200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rot="5400000">
            <a:off x="2320909" y="3321049"/>
            <a:ext cx="35719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rot="5400000">
            <a:off x="1112638" y="2554456"/>
            <a:ext cx="192600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sp>
        <p:nvSpPr>
          <p:cNvPr id="151" name="TextBox 150"/>
          <p:cNvSpPr txBox="1"/>
          <p:nvPr/>
        </p:nvSpPr>
        <p:spPr>
          <a:xfrm>
            <a:off x="500034" y="214290"/>
            <a:ext cx="8143932" cy="369332"/>
          </a:xfrm>
          <a:prstGeom prst="rect">
            <a:avLst/>
          </a:prstGeom>
          <a:noFill/>
        </p:spPr>
        <p:txBody>
          <a:bodyPr wrap="square" rtlCol="0">
            <a:spAutoFit/>
          </a:bodyPr>
          <a:lstStyle/>
          <a:p>
            <a:pPr marL="342900" indent="-342900" algn="l">
              <a:buBlip>
                <a:blip r:embed="rId3"/>
              </a:buBlip>
            </a:pPr>
            <a:r>
              <a:rPr kumimoji="1" lang="zh-CN" altLang="en-US" sz="1800" dirty="0" smtClean="0">
                <a:latin typeface="华文中宋" pitchFamily="2" charset="-122"/>
                <a:ea typeface="华文中宋" pitchFamily="2" charset="-122"/>
                <a:cs typeface="Times New Roman" pitchFamily="18" charset="0"/>
              </a:rPr>
              <a:t>增加一个</a:t>
            </a:r>
            <a:r>
              <a:rPr kumimoji="1" lang="zh-CN" altLang="en-US" sz="1800" smtClean="0">
                <a:latin typeface="华文中宋" pitchFamily="2" charset="-122"/>
                <a:ea typeface="华文中宋" pitchFamily="2" charset="-122"/>
                <a:cs typeface="Times New Roman" pitchFamily="18" charset="0"/>
              </a:rPr>
              <a:t>总头结点，</a:t>
            </a:r>
            <a:r>
              <a:rPr kumimoji="1" lang="zh-CN" altLang="en-US" sz="1800" dirty="0" smtClean="0">
                <a:latin typeface="华文中宋" pitchFamily="2" charset="-122"/>
                <a:ea typeface="华文中宋" pitchFamily="2" charset="-122"/>
                <a:cs typeface="Times New Roman" pitchFamily="18" charset="0"/>
              </a:rPr>
              <a:t>并把所有行、</a:t>
            </a:r>
            <a:r>
              <a:rPr kumimoji="1" lang="zh-CN" altLang="en-US" sz="1800" smtClean="0">
                <a:latin typeface="华文中宋" pitchFamily="2" charset="-122"/>
                <a:ea typeface="华文中宋" pitchFamily="2" charset="-122"/>
                <a:cs typeface="Times New Roman" pitchFamily="18" charset="0"/>
              </a:rPr>
              <a:t>列头结点</a:t>
            </a:r>
            <a:r>
              <a:rPr lang="zh-CN" altLang="en-US" sz="1800" smtClean="0">
                <a:latin typeface="华文中宋" pitchFamily="2" charset="-122"/>
                <a:ea typeface="华文中宋" pitchFamily="2" charset="-122"/>
              </a:rPr>
              <a:t>链</a:t>
            </a:r>
            <a:r>
              <a:rPr lang="zh-CN" altLang="en-US" sz="1800" dirty="0" smtClean="0">
                <a:latin typeface="华文中宋" pitchFamily="2" charset="-122"/>
                <a:ea typeface="华文中宋" pitchFamily="2" charset="-122"/>
              </a:rPr>
              <a:t>起来构成一个循环单链表</a:t>
            </a:r>
            <a:endParaRPr lang="zh-CN" altLang="en-US" sz="1800" dirty="0">
              <a:latin typeface="华文中宋" pitchFamily="2" charset="-122"/>
              <a:ea typeface="华文中宋" pitchFamily="2" charset="-122"/>
            </a:endParaRPr>
          </a:p>
        </p:txBody>
      </p:sp>
      <p:cxnSp>
        <p:nvCxnSpPr>
          <p:cNvPr id="126" name="直接箭头连接符 125"/>
          <p:cNvCxnSpPr/>
          <p:nvPr/>
        </p:nvCxnSpPr>
        <p:spPr>
          <a:xfrm>
            <a:off x="1571604" y="1428736"/>
            <a:ext cx="713586"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0" name="直接箭头连接符 129"/>
          <p:cNvCxnSpPr/>
          <p:nvPr/>
        </p:nvCxnSpPr>
        <p:spPr>
          <a:xfrm>
            <a:off x="3357554" y="1428736"/>
            <a:ext cx="551986"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4" name="直接箭头连接符 133"/>
          <p:cNvCxnSpPr/>
          <p:nvPr/>
        </p:nvCxnSpPr>
        <p:spPr>
          <a:xfrm>
            <a:off x="4929190" y="1428736"/>
            <a:ext cx="57071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0" name="直接箭头连接符 139"/>
          <p:cNvCxnSpPr/>
          <p:nvPr/>
        </p:nvCxnSpPr>
        <p:spPr>
          <a:xfrm flipV="1">
            <a:off x="6500826" y="1428736"/>
            <a:ext cx="845676"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48" name="组合 123"/>
          <p:cNvGrpSpPr/>
          <p:nvPr/>
        </p:nvGrpSpPr>
        <p:grpSpPr>
          <a:xfrm>
            <a:off x="1000100" y="1000108"/>
            <a:ext cx="7858974" cy="429422"/>
            <a:chOff x="1000100" y="1000108"/>
            <a:chExt cx="7858974" cy="429422"/>
          </a:xfrm>
        </p:grpSpPr>
        <p:cxnSp>
          <p:nvCxnSpPr>
            <p:cNvPr id="144" name="直接连接符 143"/>
            <p:cNvCxnSpPr/>
            <p:nvPr/>
          </p:nvCxnSpPr>
          <p:spPr>
            <a:xfrm>
              <a:off x="8429652" y="1423974"/>
              <a:ext cx="428628" cy="1588"/>
            </a:xfrm>
            <a:prstGeom prst="line">
              <a:avLst/>
            </a:prstGeom>
            <a:ln w="28575">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p:nvCxnSpPr>
          <p:spPr>
            <a:xfrm rot="5400000" flipH="1" flipV="1">
              <a:off x="8643966" y="1214422"/>
              <a:ext cx="428628" cy="1588"/>
            </a:xfrm>
            <a:prstGeom prst="line">
              <a:avLst/>
            </a:prstGeom>
            <a:ln w="28575">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p:nvCxnSpPr>
          <p:spPr>
            <a:xfrm>
              <a:off x="1000100" y="1000108"/>
              <a:ext cx="7858180" cy="1588"/>
            </a:xfrm>
            <a:prstGeom prst="line">
              <a:avLst/>
            </a:prstGeom>
            <a:ln w="28575">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56" name="直接箭头连接符 155"/>
            <p:cNvCxnSpPr/>
            <p:nvPr/>
          </p:nvCxnSpPr>
          <p:spPr>
            <a:xfrm rot="5400000">
              <a:off x="861986" y="1142984"/>
              <a:ext cx="285752"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49" name="组合 127"/>
          <p:cNvGrpSpPr/>
          <p:nvPr/>
        </p:nvGrpSpPr>
        <p:grpSpPr>
          <a:xfrm>
            <a:off x="-32" y="681319"/>
            <a:ext cx="1724504" cy="1318921"/>
            <a:chOff x="-32" y="681319"/>
            <a:chExt cx="1724504" cy="1318921"/>
          </a:xfrm>
        </p:grpSpPr>
        <p:grpSp>
          <p:nvGrpSpPr>
            <p:cNvPr id="50" name="组合 28"/>
            <p:cNvGrpSpPr>
              <a:grpSpLocks noChangeAspect="1"/>
            </p:cNvGrpSpPr>
            <p:nvPr/>
          </p:nvGrpSpPr>
          <p:grpSpPr>
            <a:xfrm>
              <a:off x="427802" y="1309360"/>
              <a:ext cx="1296670" cy="690880"/>
              <a:chOff x="122238" y="1865313"/>
              <a:chExt cx="1620837" cy="863600"/>
            </a:xfrm>
          </p:grpSpPr>
          <p:sp>
            <p:nvSpPr>
              <p:cNvPr id="118" name="Rectangle 9"/>
              <p:cNvSpPr>
                <a:spLocks noChangeArrowheads="1"/>
              </p:cNvSpPr>
              <p:nvPr/>
            </p:nvSpPr>
            <p:spPr bwMode="auto">
              <a:xfrm>
                <a:off x="122238"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smtClean="0">
                    <a:solidFill>
                      <a:srgbClr val="0000FF"/>
                    </a:solidFill>
                    <a:latin typeface="Consolas" pitchFamily="49" charset="0"/>
                    <a:cs typeface="Consolas" pitchFamily="49" charset="0"/>
                  </a:rPr>
                  <a:t>3</a:t>
                </a:r>
                <a:endParaRPr lang="zh-CN" altLang="zh-CN" sz="2000" dirty="0">
                  <a:solidFill>
                    <a:srgbClr val="0000FF"/>
                  </a:solidFill>
                  <a:latin typeface="Consolas" pitchFamily="49" charset="0"/>
                  <a:cs typeface="Consolas" pitchFamily="49" charset="0"/>
                </a:endParaRPr>
              </a:p>
            </p:txBody>
          </p:sp>
          <p:sp>
            <p:nvSpPr>
              <p:cNvPr id="119" name="Rectangle 10"/>
              <p:cNvSpPr>
                <a:spLocks noChangeArrowheads="1"/>
              </p:cNvSpPr>
              <p:nvPr/>
            </p:nvSpPr>
            <p:spPr bwMode="auto">
              <a:xfrm>
                <a:off x="66357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smtClean="0">
                    <a:solidFill>
                      <a:srgbClr val="0000FF"/>
                    </a:solidFill>
                    <a:latin typeface="Consolas" pitchFamily="49" charset="0"/>
                    <a:cs typeface="Consolas" pitchFamily="49" charset="0"/>
                  </a:rPr>
                  <a:t>4</a:t>
                </a:r>
                <a:endParaRPr lang="zh-CN" altLang="zh-CN" sz="2000" dirty="0">
                  <a:solidFill>
                    <a:srgbClr val="0000FF"/>
                  </a:solidFill>
                  <a:latin typeface="Consolas" pitchFamily="49" charset="0"/>
                  <a:cs typeface="Consolas" pitchFamily="49" charset="0"/>
                </a:endParaRPr>
              </a:p>
            </p:txBody>
          </p:sp>
          <p:sp>
            <p:nvSpPr>
              <p:cNvPr id="120" name="Rectangle 11"/>
              <p:cNvSpPr>
                <a:spLocks noChangeArrowheads="1"/>
              </p:cNvSpPr>
              <p:nvPr/>
            </p:nvSpPr>
            <p:spPr bwMode="auto">
              <a:xfrm>
                <a:off x="120332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122" name="Rectangle 12"/>
              <p:cNvSpPr>
                <a:spLocks noChangeArrowheads="1"/>
              </p:cNvSpPr>
              <p:nvPr/>
            </p:nvSpPr>
            <p:spPr bwMode="auto">
              <a:xfrm>
                <a:off x="122238" y="2297113"/>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123" name="Rectangle 13"/>
              <p:cNvSpPr>
                <a:spLocks noChangeArrowheads="1"/>
              </p:cNvSpPr>
              <p:nvPr/>
            </p:nvSpPr>
            <p:spPr bwMode="auto">
              <a:xfrm>
                <a:off x="915988" y="2297113"/>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cxnSp>
          <p:nvCxnSpPr>
            <p:cNvPr id="158" name="直接箭头连接符 157"/>
            <p:cNvCxnSpPr>
              <a:endCxn id="118" idx="0"/>
            </p:cNvCxnSpPr>
            <p:nvPr/>
          </p:nvCxnSpPr>
          <p:spPr>
            <a:xfrm rot="16200000" flipH="1">
              <a:off x="381523" y="1047181"/>
              <a:ext cx="309252" cy="2151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9" name="TextBox 158"/>
            <p:cNvSpPr txBox="1"/>
            <p:nvPr/>
          </p:nvSpPr>
          <p:spPr>
            <a:xfrm>
              <a:off x="-32" y="681319"/>
              <a:ext cx="500034" cy="400110"/>
            </a:xfrm>
            <a:prstGeom prst="rect">
              <a:avLst/>
            </a:prstGeom>
            <a:noFill/>
          </p:spPr>
          <p:txBody>
            <a:bodyPr wrap="square" rtlCol="0">
              <a:spAutoFit/>
            </a:bodyPr>
            <a:lstStyle/>
            <a:p>
              <a:r>
                <a:rPr lang="en-US" altLang="zh-CN" sz="2000" i="1" dirty="0" smtClean="0">
                  <a:solidFill>
                    <a:srgbClr val="FF0000"/>
                  </a:solidFill>
                  <a:latin typeface="Consolas" pitchFamily="49" charset="0"/>
                  <a:cs typeface="Consolas" pitchFamily="49" charset="0"/>
                </a:rPr>
                <a:t>h</a:t>
              </a:r>
              <a:endParaRPr lang="zh-CN" altLang="en-US" sz="2000" i="1" dirty="0">
                <a:solidFill>
                  <a:srgbClr val="FF0000"/>
                </a:solidFill>
                <a:latin typeface="Consolas" pitchFamily="49" charset="0"/>
                <a:cs typeface="Consolas" pitchFamily="49" charset="0"/>
              </a:endParaRPr>
            </a:p>
          </p:txBody>
        </p:sp>
      </p:grpSp>
      <p:sp>
        <p:nvSpPr>
          <p:cNvPr id="132" name="TextBox 131"/>
          <p:cNvSpPr txBox="1"/>
          <p:nvPr/>
        </p:nvSpPr>
        <p:spPr>
          <a:xfrm>
            <a:off x="2357422" y="5786454"/>
            <a:ext cx="3929090" cy="369332"/>
          </a:xfrm>
          <a:prstGeom prst="rect">
            <a:avLst/>
          </a:prstGeom>
          <a:noFill/>
        </p:spPr>
        <p:txBody>
          <a:bodyPr wrap="square" rtlCol="0">
            <a:spAutoFit/>
          </a:bodyPr>
          <a:lstStyle/>
          <a:p>
            <a:pPr algn="l"/>
            <a:r>
              <a:rPr lang="zh-CN" altLang="en-US" sz="1800" smtClean="0">
                <a:latin typeface="Consolas" pitchFamily="49" charset="0"/>
                <a:ea typeface="楷体" pitchFamily="49" charset="-122"/>
                <a:cs typeface="Consolas" pitchFamily="49" charset="0"/>
              </a:rPr>
              <a:t>总的头结点个数</a:t>
            </a:r>
            <a:r>
              <a:rPr lang="en-US" altLang="zh-CN" sz="1800" dirty="0" smtClean="0">
                <a:latin typeface="Consolas" pitchFamily="49" charset="0"/>
                <a:ea typeface="楷体" pitchFamily="49" charset="-122"/>
                <a:cs typeface="Consolas" pitchFamily="49" charset="0"/>
              </a:rPr>
              <a:t>=</a:t>
            </a:r>
            <a:r>
              <a:rPr lang="en-US" altLang="zh-CN" sz="1800" smtClean="0">
                <a:latin typeface="Consolas" pitchFamily="49" charset="0"/>
                <a:ea typeface="楷体" pitchFamily="49" charset="-122"/>
                <a:cs typeface="Consolas" pitchFamily="49" charset="0"/>
              </a:rPr>
              <a:t>MAX(</a:t>
            </a:r>
            <a:r>
              <a:rPr lang="en-US" altLang="zh-CN" sz="1800" i="1" err="1" smtClean="0">
                <a:latin typeface="Consolas" pitchFamily="49" charset="0"/>
                <a:ea typeface="楷体" pitchFamily="49" charset="-122"/>
                <a:cs typeface="Consolas" pitchFamily="49" charset="0"/>
              </a:rPr>
              <a:t>m</a:t>
            </a:r>
            <a:r>
              <a:rPr lang="en-US" altLang="zh-CN" sz="1800" err="1" smtClean="0">
                <a:latin typeface="Consolas" pitchFamily="49" charset="0"/>
                <a:ea typeface="楷体" pitchFamily="49" charset="-122"/>
                <a:cs typeface="Consolas" pitchFamily="49" charset="0"/>
              </a:rPr>
              <a:t>,</a:t>
            </a:r>
            <a:r>
              <a:rPr lang="en-US" altLang="zh-CN" sz="1800" i="1" err="1" smtClean="0">
                <a:latin typeface="Consolas" pitchFamily="49" charset="0"/>
                <a:ea typeface="楷体" pitchFamily="49" charset="-122"/>
                <a:cs typeface="Consolas" pitchFamily="49" charset="0"/>
              </a:rPr>
              <a:t>n</a:t>
            </a:r>
            <a:r>
              <a:rPr lang="en-US" altLang="zh-CN" sz="1800" smtClean="0">
                <a:latin typeface="Consolas" pitchFamily="49" charset="0"/>
                <a:ea typeface="楷体" pitchFamily="49" charset="-122"/>
                <a:cs typeface="Consolas" pitchFamily="49" charset="0"/>
              </a:rPr>
              <a:t>)+1</a:t>
            </a:r>
            <a:endParaRPr lang="zh-CN" altLang="en-US" sz="1800" dirty="0">
              <a:latin typeface="Consolas" pitchFamily="49" charset="0"/>
              <a:cs typeface="Consolas" pitchFamily="49" charset="0"/>
            </a:endParaRPr>
          </a:p>
        </p:txBody>
      </p:sp>
      <p:sp>
        <p:nvSpPr>
          <p:cNvPr id="128" name="灯片编号占位符 127"/>
          <p:cNvSpPr>
            <a:spLocks noGrp="1"/>
          </p:cNvSpPr>
          <p:nvPr>
            <p:ph type="sldNum" sz="quarter" idx="12"/>
          </p:nvPr>
        </p:nvSpPr>
        <p:spPr/>
        <p:txBody>
          <a:bodyPr/>
          <a:lstStyle/>
          <a:p>
            <a:fld id="{0B959BAE-FEC3-4F92-8031-993DEB8AE092}" type="slidenum">
              <a:rPr lang="en-US" altLang="zh-CN" smtClean="0"/>
              <a:pPr/>
              <a:t>50</a:t>
            </a:fld>
            <a:r>
              <a:rPr lang="en-US" altLang="zh-CN" smtClean="0"/>
              <a:t>/82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par>
                          <p:cTn id="7" fill="hold">
                            <p:stCondLst>
                              <p:cond delay="0"/>
                            </p:stCondLst>
                            <p:childTnLst>
                              <p:par>
                                <p:cTn id="8" presetID="18" presetClass="entr" presetSubtype="6" fill="hold" nodeType="afterEffect">
                                  <p:stCondLst>
                                    <p:cond delay="0"/>
                                  </p:stCondLst>
                                  <p:childTnLst>
                                    <p:set>
                                      <p:cBhvr>
                                        <p:cTn id="9" dur="1" fill="hold">
                                          <p:stCondLst>
                                            <p:cond delay="0"/>
                                          </p:stCondLst>
                                        </p:cTn>
                                        <p:tgtEl>
                                          <p:spTgt spid="126"/>
                                        </p:tgtEl>
                                        <p:attrNameLst>
                                          <p:attrName>style.visibility</p:attrName>
                                        </p:attrNameLst>
                                      </p:cBhvr>
                                      <p:to>
                                        <p:strVal val="visible"/>
                                      </p:to>
                                    </p:set>
                                    <p:animEffect transition="in" filter="strips(downRight)">
                                      <p:cBhvr>
                                        <p:cTn id="10" dur="1000"/>
                                        <p:tgtEl>
                                          <p:spTgt spid="126"/>
                                        </p:tgtEl>
                                      </p:cBhvr>
                                    </p:animEffect>
                                  </p:childTnLst>
                                </p:cTn>
                              </p:par>
                            </p:childTnLst>
                          </p:cTn>
                        </p:par>
                        <p:par>
                          <p:cTn id="11" fill="hold">
                            <p:stCondLst>
                              <p:cond delay="1000"/>
                            </p:stCondLst>
                            <p:childTnLst>
                              <p:par>
                                <p:cTn id="12" presetID="18" presetClass="entr" presetSubtype="6" fill="hold" nodeType="afterEffect">
                                  <p:stCondLst>
                                    <p:cond delay="0"/>
                                  </p:stCondLst>
                                  <p:childTnLst>
                                    <p:set>
                                      <p:cBhvr>
                                        <p:cTn id="13" dur="1" fill="hold">
                                          <p:stCondLst>
                                            <p:cond delay="0"/>
                                          </p:stCondLst>
                                        </p:cTn>
                                        <p:tgtEl>
                                          <p:spTgt spid="130"/>
                                        </p:tgtEl>
                                        <p:attrNameLst>
                                          <p:attrName>style.visibility</p:attrName>
                                        </p:attrNameLst>
                                      </p:cBhvr>
                                      <p:to>
                                        <p:strVal val="visible"/>
                                      </p:to>
                                    </p:set>
                                    <p:animEffect transition="in" filter="strips(downRight)">
                                      <p:cBhvr>
                                        <p:cTn id="14" dur="1000"/>
                                        <p:tgtEl>
                                          <p:spTgt spid="130"/>
                                        </p:tgtEl>
                                      </p:cBhvr>
                                    </p:animEffect>
                                  </p:childTnLst>
                                </p:cTn>
                              </p:par>
                            </p:childTnLst>
                          </p:cTn>
                        </p:par>
                        <p:par>
                          <p:cTn id="15" fill="hold">
                            <p:stCondLst>
                              <p:cond delay="2000"/>
                            </p:stCondLst>
                            <p:childTnLst>
                              <p:par>
                                <p:cTn id="16" presetID="18" presetClass="entr" presetSubtype="6" fill="hold" nodeType="afterEffect">
                                  <p:stCondLst>
                                    <p:cond delay="0"/>
                                  </p:stCondLst>
                                  <p:childTnLst>
                                    <p:set>
                                      <p:cBhvr>
                                        <p:cTn id="17" dur="1" fill="hold">
                                          <p:stCondLst>
                                            <p:cond delay="0"/>
                                          </p:stCondLst>
                                        </p:cTn>
                                        <p:tgtEl>
                                          <p:spTgt spid="134"/>
                                        </p:tgtEl>
                                        <p:attrNameLst>
                                          <p:attrName>style.visibility</p:attrName>
                                        </p:attrNameLst>
                                      </p:cBhvr>
                                      <p:to>
                                        <p:strVal val="visible"/>
                                      </p:to>
                                    </p:set>
                                    <p:animEffect transition="in" filter="strips(downRight)">
                                      <p:cBhvr>
                                        <p:cTn id="18" dur="1000"/>
                                        <p:tgtEl>
                                          <p:spTgt spid="134"/>
                                        </p:tgtEl>
                                      </p:cBhvr>
                                    </p:animEffect>
                                  </p:childTnLst>
                                </p:cTn>
                              </p:par>
                            </p:childTnLst>
                          </p:cTn>
                        </p:par>
                        <p:par>
                          <p:cTn id="19" fill="hold">
                            <p:stCondLst>
                              <p:cond delay="3000"/>
                            </p:stCondLst>
                            <p:childTnLst>
                              <p:par>
                                <p:cTn id="20" presetID="18" presetClass="entr" presetSubtype="6" fill="hold" nodeType="afterEffect">
                                  <p:stCondLst>
                                    <p:cond delay="0"/>
                                  </p:stCondLst>
                                  <p:childTnLst>
                                    <p:set>
                                      <p:cBhvr>
                                        <p:cTn id="21" dur="1" fill="hold">
                                          <p:stCondLst>
                                            <p:cond delay="0"/>
                                          </p:stCondLst>
                                        </p:cTn>
                                        <p:tgtEl>
                                          <p:spTgt spid="140"/>
                                        </p:tgtEl>
                                        <p:attrNameLst>
                                          <p:attrName>style.visibility</p:attrName>
                                        </p:attrNameLst>
                                      </p:cBhvr>
                                      <p:to>
                                        <p:strVal val="visible"/>
                                      </p:to>
                                    </p:set>
                                    <p:animEffect transition="in" filter="strips(downRight)">
                                      <p:cBhvr>
                                        <p:cTn id="22" dur="1000"/>
                                        <p:tgtEl>
                                          <p:spTgt spid="140"/>
                                        </p:tgtEl>
                                      </p:cBhvr>
                                    </p:animEffect>
                                  </p:childTnLst>
                                </p:cTn>
                              </p:par>
                            </p:childTnLst>
                          </p:cTn>
                        </p:par>
                        <p:par>
                          <p:cTn id="23" fill="hold">
                            <p:stCondLst>
                              <p:cond delay="4000"/>
                            </p:stCondLst>
                            <p:childTnLst>
                              <p:par>
                                <p:cTn id="24" presetID="18" presetClass="entr" presetSubtype="12" fill="hold" nodeType="afterEffect">
                                  <p:stCondLst>
                                    <p:cond delay="0"/>
                                  </p:stCondLst>
                                  <p:childTnLst>
                                    <p:set>
                                      <p:cBhvr>
                                        <p:cTn id="25" dur="1" fill="hold">
                                          <p:stCondLst>
                                            <p:cond delay="0"/>
                                          </p:stCondLst>
                                        </p:cTn>
                                        <p:tgtEl>
                                          <p:spTgt spid="48"/>
                                        </p:tgtEl>
                                        <p:attrNameLst>
                                          <p:attrName>style.visibility</p:attrName>
                                        </p:attrNameLst>
                                      </p:cBhvr>
                                      <p:to>
                                        <p:strVal val="visible"/>
                                      </p:to>
                                    </p:set>
                                    <p:animEffect transition="in" filter="strips(downLeft)">
                                      <p:cBhvr>
                                        <p:cTn id="26" dur="1000"/>
                                        <p:tgtEl>
                                          <p:spTgt spid="48"/>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65" name="Rectangle 13"/>
          <p:cNvSpPr>
            <a:spLocks noChangeArrowheads="1"/>
          </p:cNvSpPr>
          <p:nvPr/>
        </p:nvSpPr>
        <p:spPr bwMode="auto">
          <a:xfrm>
            <a:off x="0" y="2962275"/>
            <a:ext cx="9144000" cy="609600"/>
          </a:xfrm>
          <a:prstGeom prst="rect">
            <a:avLst/>
          </a:prstGeom>
          <a:noFill/>
          <a:ln w="9525">
            <a:noFill/>
            <a:miter lim="800000"/>
            <a:headEnd/>
            <a:tailEnd/>
          </a:ln>
          <a:effectLst/>
        </p:spPr>
        <p:txBody>
          <a:bodyPr>
            <a:spAutoFit/>
          </a:bodyPr>
          <a:lstStyle/>
          <a:p>
            <a:pPr algn="just"/>
            <a:r>
              <a:rPr kumimoji="1" lang="en-US" altLang="zh-CN" sz="1000" b="0">
                <a:solidFill>
                  <a:schemeClr val="tx1"/>
                </a:solidFill>
                <a:ea typeface="宋体" pitchFamily="2" charset="-122"/>
              </a:rPr>
              <a:t> </a:t>
            </a:r>
          </a:p>
          <a:p>
            <a:pPr algn="l" eaLnBrk="0" hangingPunct="0"/>
            <a:endParaRPr kumimoji="1" lang="en-US" altLang="zh-CN" b="0">
              <a:solidFill>
                <a:schemeClr val="tx1"/>
              </a:solidFill>
              <a:ea typeface="宋体" pitchFamily="2" charset="-122"/>
            </a:endParaRPr>
          </a:p>
        </p:txBody>
      </p:sp>
      <p:sp>
        <p:nvSpPr>
          <p:cNvPr id="49166" name="Rectangle 14"/>
          <p:cNvSpPr>
            <a:spLocks noChangeArrowheads="1"/>
          </p:cNvSpPr>
          <p:nvPr/>
        </p:nvSpPr>
        <p:spPr bwMode="auto">
          <a:xfrm>
            <a:off x="1428728" y="3500438"/>
            <a:ext cx="6215106" cy="369332"/>
          </a:xfrm>
          <a:prstGeom prst="rect">
            <a:avLst/>
          </a:prstGeom>
          <a:noFill/>
          <a:ln w="9525">
            <a:noFill/>
            <a:miter lim="800000"/>
            <a:headEnd/>
            <a:tailEnd/>
          </a:ln>
          <a:effectLst/>
        </p:spPr>
        <p:txBody>
          <a:bodyPr wrap="square">
            <a:spAutoFit/>
          </a:bodyPr>
          <a:lstStyle/>
          <a:p>
            <a:pPr algn="l"/>
            <a:r>
              <a:rPr kumimoji="1" lang="en-US" altLang="zh-CN" sz="1800" b="0" dirty="0" smtClean="0">
                <a:latin typeface="Consolas" pitchFamily="49" charset="0"/>
                <a:ea typeface="仿宋" pitchFamily="49" charset="-122"/>
                <a:cs typeface="Consolas" pitchFamily="49" charset="0"/>
              </a:rPr>
              <a:t> </a:t>
            </a:r>
            <a:r>
              <a:rPr kumimoji="1" lang="en-US" altLang="zh-CN" sz="1800" dirty="0">
                <a:latin typeface="Consolas" pitchFamily="49" charset="0"/>
                <a:ea typeface="仿宋" pitchFamily="49" charset="-122"/>
                <a:cs typeface="Consolas" pitchFamily="49" charset="0"/>
              </a:rPr>
              <a:t>(a</a:t>
            </a:r>
            <a:r>
              <a:rPr kumimoji="1" lang="en-US" altLang="zh-CN" sz="1800">
                <a:latin typeface="Consolas" pitchFamily="49" charset="0"/>
                <a:ea typeface="仿宋" pitchFamily="49" charset="-122"/>
                <a:cs typeface="Consolas" pitchFamily="49" charset="0"/>
              </a:rPr>
              <a:t>) </a:t>
            </a:r>
            <a:r>
              <a:rPr kumimoji="1" lang="zh-CN" altLang="en-US" sz="1800" smtClean="0">
                <a:latin typeface="Consolas" pitchFamily="49" charset="0"/>
                <a:ea typeface="仿宋" pitchFamily="49" charset="-122"/>
                <a:cs typeface="Consolas" pitchFamily="49" charset="0"/>
              </a:rPr>
              <a:t>数据结点结构              </a:t>
            </a:r>
            <a:r>
              <a:rPr kumimoji="1" lang="en-US" altLang="zh-CN" sz="1800" dirty="0">
                <a:latin typeface="Consolas" pitchFamily="49" charset="0"/>
                <a:ea typeface="仿宋" pitchFamily="49" charset="-122"/>
                <a:cs typeface="Consolas" pitchFamily="49" charset="0"/>
              </a:rPr>
              <a:t>(b</a:t>
            </a:r>
            <a:r>
              <a:rPr kumimoji="1" lang="en-US" altLang="zh-CN" sz="1800">
                <a:latin typeface="Consolas" pitchFamily="49" charset="0"/>
                <a:ea typeface="仿宋" pitchFamily="49" charset="-122"/>
                <a:cs typeface="Consolas" pitchFamily="49" charset="0"/>
              </a:rPr>
              <a:t>) </a:t>
            </a:r>
            <a:r>
              <a:rPr kumimoji="1" lang="zh-CN" altLang="en-US" sz="1800" smtClean="0">
                <a:latin typeface="Consolas" pitchFamily="49" charset="0"/>
                <a:ea typeface="仿宋" pitchFamily="49" charset="-122"/>
                <a:cs typeface="Consolas" pitchFamily="49" charset="0"/>
              </a:rPr>
              <a:t>头结点结构</a:t>
            </a:r>
            <a:endParaRPr kumimoji="1" lang="zh-CN" altLang="en-US" sz="1800" dirty="0">
              <a:latin typeface="Consolas" pitchFamily="49" charset="0"/>
              <a:ea typeface="仿宋" pitchFamily="49" charset="-122"/>
              <a:cs typeface="Consolas" pitchFamily="49" charset="0"/>
            </a:endParaRPr>
          </a:p>
        </p:txBody>
      </p:sp>
      <p:sp>
        <p:nvSpPr>
          <p:cNvPr id="49168" name="Text Box 16"/>
          <p:cNvSpPr txBox="1">
            <a:spLocks noChangeArrowheads="1"/>
          </p:cNvSpPr>
          <p:nvPr/>
        </p:nvSpPr>
        <p:spPr bwMode="auto">
          <a:xfrm>
            <a:off x="457200" y="838200"/>
            <a:ext cx="7543800" cy="457200"/>
          </a:xfrm>
          <a:prstGeom prst="rect">
            <a:avLst/>
          </a:prstGeom>
          <a:noFill/>
          <a:ln w="9525">
            <a:noFill/>
            <a:miter lim="800000"/>
            <a:headEnd/>
            <a:tailEnd/>
          </a:ln>
          <a:effectLst/>
        </p:spPr>
        <p:txBody>
          <a:bodyPr>
            <a:spAutoFit/>
          </a:bodyPr>
          <a:lstStyle/>
          <a:p>
            <a:pPr algn="l">
              <a:spcBef>
                <a:spcPct val="50000"/>
              </a:spcBef>
            </a:pPr>
            <a:endParaRPr kumimoji="1" lang="zh-CN" altLang="zh-CN" b="0">
              <a:solidFill>
                <a:schemeClr val="tx1"/>
              </a:solidFill>
              <a:ea typeface="宋体" pitchFamily="2" charset="-122"/>
            </a:endParaRPr>
          </a:p>
        </p:txBody>
      </p:sp>
      <p:sp>
        <p:nvSpPr>
          <p:cNvPr id="49170" name="Rectangle 18"/>
          <p:cNvSpPr>
            <a:spLocks noChangeArrowheads="1"/>
          </p:cNvSpPr>
          <p:nvPr/>
        </p:nvSpPr>
        <p:spPr bwMode="auto">
          <a:xfrm>
            <a:off x="684213" y="2349500"/>
            <a:ext cx="1081087"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smtClean="0">
                <a:solidFill>
                  <a:srgbClr val="0000FF"/>
                </a:solidFill>
                <a:latin typeface="Consolas" pitchFamily="49" charset="0"/>
                <a:cs typeface="Consolas" pitchFamily="49" charset="0"/>
              </a:rPr>
              <a:t>row</a:t>
            </a:r>
            <a:endParaRPr lang="en-US" altLang="zh-CN" sz="1800">
              <a:solidFill>
                <a:srgbClr val="0000FF"/>
              </a:solidFill>
              <a:latin typeface="Consolas" pitchFamily="49" charset="0"/>
              <a:cs typeface="Consolas" pitchFamily="49" charset="0"/>
            </a:endParaRPr>
          </a:p>
        </p:txBody>
      </p:sp>
      <p:sp>
        <p:nvSpPr>
          <p:cNvPr id="49171" name="Rectangle 19"/>
          <p:cNvSpPr>
            <a:spLocks noChangeArrowheads="1"/>
          </p:cNvSpPr>
          <p:nvPr/>
        </p:nvSpPr>
        <p:spPr bwMode="auto">
          <a:xfrm>
            <a:off x="1765300" y="2349500"/>
            <a:ext cx="1081088"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smtClean="0">
                <a:solidFill>
                  <a:srgbClr val="0000FF"/>
                </a:solidFill>
                <a:latin typeface="Consolas" pitchFamily="49" charset="0"/>
                <a:cs typeface="Consolas" pitchFamily="49" charset="0"/>
              </a:rPr>
              <a:t>col</a:t>
            </a:r>
            <a:endParaRPr lang="en-US" altLang="zh-CN" sz="1800">
              <a:solidFill>
                <a:srgbClr val="0000FF"/>
              </a:solidFill>
              <a:latin typeface="Consolas" pitchFamily="49" charset="0"/>
              <a:cs typeface="Consolas" pitchFamily="49" charset="0"/>
            </a:endParaRPr>
          </a:p>
        </p:txBody>
      </p:sp>
      <p:sp>
        <p:nvSpPr>
          <p:cNvPr id="49172" name="Rectangle 20"/>
          <p:cNvSpPr>
            <a:spLocks noChangeArrowheads="1"/>
          </p:cNvSpPr>
          <p:nvPr/>
        </p:nvSpPr>
        <p:spPr bwMode="auto">
          <a:xfrm>
            <a:off x="2844800" y="2349500"/>
            <a:ext cx="1081088" cy="4318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1800">
                <a:solidFill>
                  <a:srgbClr val="0000FF"/>
                </a:solidFill>
                <a:latin typeface="Consolas" pitchFamily="49" charset="0"/>
                <a:cs typeface="Consolas" pitchFamily="49" charset="0"/>
              </a:rPr>
              <a:t>value</a:t>
            </a:r>
          </a:p>
        </p:txBody>
      </p:sp>
      <p:sp>
        <p:nvSpPr>
          <p:cNvPr id="49173" name="Rectangle 21"/>
          <p:cNvSpPr>
            <a:spLocks noChangeArrowheads="1"/>
          </p:cNvSpPr>
          <p:nvPr/>
        </p:nvSpPr>
        <p:spPr bwMode="auto">
          <a:xfrm>
            <a:off x="684213" y="2781300"/>
            <a:ext cx="16573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a:solidFill>
                  <a:srgbClr val="0000FF"/>
                </a:solidFill>
                <a:latin typeface="Consolas" pitchFamily="49" charset="0"/>
                <a:cs typeface="Consolas" pitchFamily="49" charset="0"/>
              </a:rPr>
              <a:t>down</a:t>
            </a:r>
          </a:p>
        </p:txBody>
      </p:sp>
      <p:sp>
        <p:nvSpPr>
          <p:cNvPr id="49174" name="Rectangle 22"/>
          <p:cNvSpPr>
            <a:spLocks noChangeArrowheads="1"/>
          </p:cNvSpPr>
          <p:nvPr/>
        </p:nvSpPr>
        <p:spPr bwMode="auto">
          <a:xfrm>
            <a:off x="2341563" y="2781300"/>
            <a:ext cx="1584325"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a:solidFill>
                  <a:srgbClr val="0000FF"/>
                </a:solidFill>
                <a:latin typeface="Consolas" pitchFamily="49" charset="0"/>
                <a:cs typeface="Consolas" pitchFamily="49" charset="0"/>
              </a:rPr>
              <a:t>right</a:t>
            </a:r>
          </a:p>
        </p:txBody>
      </p:sp>
      <p:sp>
        <p:nvSpPr>
          <p:cNvPr id="49175" name="Rectangle 23"/>
          <p:cNvSpPr>
            <a:spLocks noChangeArrowheads="1"/>
          </p:cNvSpPr>
          <p:nvPr/>
        </p:nvSpPr>
        <p:spPr bwMode="auto">
          <a:xfrm>
            <a:off x="4786313" y="2349500"/>
            <a:ext cx="1081087"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smtClean="0">
                <a:solidFill>
                  <a:srgbClr val="0000FF"/>
                </a:solidFill>
                <a:latin typeface="Consolas" pitchFamily="49" charset="0"/>
                <a:cs typeface="Consolas" pitchFamily="49" charset="0"/>
              </a:rPr>
              <a:t>row</a:t>
            </a:r>
            <a:endParaRPr lang="en-US" altLang="zh-CN" sz="1800">
              <a:solidFill>
                <a:srgbClr val="0000FF"/>
              </a:solidFill>
              <a:latin typeface="Consolas" pitchFamily="49" charset="0"/>
              <a:cs typeface="Consolas" pitchFamily="49" charset="0"/>
            </a:endParaRPr>
          </a:p>
        </p:txBody>
      </p:sp>
      <p:sp>
        <p:nvSpPr>
          <p:cNvPr id="49176" name="Rectangle 24"/>
          <p:cNvSpPr>
            <a:spLocks noChangeArrowheads="1"/>
          </p:cNvSpPr>
          <p:nvPr/>
        </p:nvSpPr>
        <p:spPr bwMode="auto">
          <a:xfrm>
            <a:off x="5867400" y="2349500"/>
            <a:ext cx="1081088"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smtClean="0">
                <a:solidFill>
                  <a:srgbClr val="0000FF"/>
                </a:solidFill>
                <a:latin typeface="Consolas" pitchFamily="49" charset="0"/>
                <a:cs typeface="Consolas" pitchFamily="49" charset="0"/>
              </a:rPr>
              <a:t>col</a:t>
            </a:r>
            <a:endParaRPr lang="en-US" altLang="zh-CN" sz="1800">
              <a:solidFill>
                <a:srgbClr val="0000FF"/>
              </a:solidFill>
              <a:latin typeface="Consolas" pitchFamily="49" charset="0"/>
              <a:cs typeface="Consolas" pitchFamily="49" charset="0"/>
            </a:endParaRPr>
          </a:p>
        </p:txBody>
      </p:sp>
      <p:sp>
        <p:nvSpPr>
          <p:cNvPr id="49177" name="Rectangle 25"/>
          <p:cNvSpPr>
            <a:spLocks noChangeArrowheads="1"/>
          </p:cNvSpPr>
          <p:nvPr/>
        </p:nvSpPr>
        <p:spPr bwMode="auto">
          <a:xfrm>
            <a:off x="6946900" y="2349500"/>
            <a:ext cx="1081088" cy="4318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1800" smtClean="0">
                <a:solidFill>
                  <a:srgbClr val="0000FF"/>
                </a:solidFill>
                <a:latin typeface="Consolas" pitchFamily="49" charset="0"/>
                <a:cs typeface="Consolas" pitchFamily="49" charset="0"/>
              </a:rPr>
              <a:t>link</a:t>
            </a:r>
            <a:endParaRPr lang="en-US" altLang="zh-CN" sz="1800">
              <a:solidFill>
                <a:srgbClr val="0000FF"/>
              </a:solidFill>
              <a:latin typeface="Consolas" pitchFamily="49" charset="0"/>
              <a:cs typeface="Consolas" pitchFamily="49" charset="0"/>
            </a:endParaRPr>
          </a:p>
        </p:txBody>
      </p:sp>
      <p:sp>
        <p:nvSpPr>
          <p:cNvPr id="49178" name="Rectangle 26"/>
          <p:cNvSpPr>
            <a:spLocks noChangeArrowheads="1"/>
          </p:cNvSpPr>
          <p:nvPr/>
        </p:nvSpPr>
        <p:spPr bwMode="auto">
          <a:xfrm>
            <a:off x="4786313" y="2781300"/>
            <a:ext cx="16573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a:solidFill>
                  <a:srgbClr val="0000FF"/>
                </a:solidFill>
                <a:latin typeface="Consolas" pitchFamily="49" charset="0"/>
                <a:cs typeface="Consolas" pitchFamily="49" charset="0"/>
              </a:rPr>
              <a:t>down</a:t>
            </a:r>
          </a:p>
        </p:txBody>
      </p:sp>
      <p:sp>
        <p:nvSpPr>
          <p:cNvPr id="49179" name="Rectangle 27"/>
          <p:cNvSpPr>
            <a:spLocks noChangeArrowheads="1"/>
          </p:cNvSpPr>
          <p:nvPr/>
        </p:nvSpPr>
        <p:spPr bwMode="auto">
          <a:xfrm>
            <a:off x="6443663" y="2781300"/>
            <a:ext cx="1584325"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a:solidFill>
                  <a:srgbClr val="0000FF"/>
                </a:solidFill>
                <a:latin typeface="Consolas" pitchFamily="49" charset="0"/>
                <a:cs typeface="Consolas" pitchFamily="49" charset="0"/>
              </a:rPr>
              <a:t>right</a:t>
            </a:r>
          </a:p>
        </p:txBody>
      </p:sp>
      <p:sp>
        <p:nvSpPr>
          <p:cNvPr id="49180" name="Text Box 28"/>
          <p:cNvSpPr txBox="1">
            <a:spLocks noChangeArrowheads="1"/>
          </p:cNvSpPr>
          <p:nvPr/>
        </p:nvSpPr>
        <p:spPr bwMode="auto">
          <a:xfrm>
            <a:off x="539750" y="1052513"/>
            <a:ext cx="5040313" cy="369332"/>
          </a:xfrm>
          <a:prstGeom prst="rect">
            <a:avLst/>
          </a:prstGeom>
          <a:noFill/>
          <a:ln w="38100" algn="ctr">
            <a:noFill/>
            <a:miter lim="800000"/>
            <a:headEnd/>
            <a:tailEnd/>
          </a:ln>
          <a:effectLst/>
        </p:spPr>
        <p:txBody>
          <a:bodyPr>
            <a:spAutoFit/>
          </a:bodyPr>
          <a:lstStyle/>
          <a:p>
            <a:pPr algn="l">
              <a:spcBef>
                <a:spcPct val="50000"/>
              </a:spcBef>
            </a:pPr>
            <a:r>
              <a:rPr lang="zh-CN" altLang="en-US" sz="1800" dirty="0">
                <a:latin typeface="楷体" pitchFamily="49" charset="-122"/>
                <a:ea typeface="楷体" pitchFamily="49" charset="-122"/>
              </a:rPr>
              <a:t>为了统一</a:t>
            </a:r>
            <a:r>
              <a:rPr lang="zh-CN" altLang="en-US" sz="1800">
                <a:latin typeface="楷体" pitchFamily="49" charset="-122"/>
                <a:ea typeface="楷体" pitchFamily="49" charset="-122"/>
              </a:rPr>
              <a:t>，</a:t>
            </a:r>
            <a:r>
              <a:rPr lang="zh-CN" altLang="en-US" sz="1800" smtClean="0">
                <a:latin typeface="楷体" pitchFamily="49" charset="-122"/>
                <a:ea typeface="楷体" pitchFamily="49" charset="-122"/>
              </a:rPr>
              <a:t>设计结点类型</a:t>
            </a:r>
            <a:r>
              <a:rPr lang="zh-CN" altLang="en-US" sz="1800" dirty="0">
                <a:latin typeface="楷体" pitchFamily="49" charset="-122"/>
                <a:ea typeface="楷体" pitchFamily="49" charset="-122"/>
              </a:rPr>
              <a:t>如下：</a:t>
            </a:r>
          </a:p>
        </p:txBody>
      </p:sp>
      <p:grpSp>
        <p:nvGrpSpPr>
          <p:cNvPr id="2" name="组合 20"/>
          <p:cNvGrpSpPr/>
          <p:nvPr/>
        </p:nvGrpSpPr>
        <p:grpSpPr>
          <a:xfrm>
            <a:off x="3500430" y="2643182"/>
            <a:ext cx="3714776" cy="1798092"/>
            <a:chOff x="3500430" y="2643182"/>
            <a:chExt cx="3714776" cy="1798092"/>
          </a:xfrm>
        </p:grpSpPr>
        <p:cxnSp>
          <p:nvCxnSpPr>
            <p:cNvPr id="17" name="直接箭头连接符 16"/>
            <p:cNvCxnSpPr/>
            <p:nvPr/>
          </p:nvCxnSpPr>
          <p:spPr>
            <a:xfrm rot="16200000" flipV="1">
              <a:off x="3214678" y="3000372"/>
              <a:ext cx="1357322" cy="78581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V="1">
              <a:off x="4643438" y="2643182"/>
              <a:ext cx="2571768" cy="142876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643306" y="4071942"/>
              <a:ext cx="2071702" cy="369332"/>
            </a:xfrm>
            <a:prstGeom prst="rect">
              <a:avLst/>
            </a:prstGeom>
            <a:noFill/>
          </p:spPr>
          <p:txBody>
            <a:bodyPr wrap="square" rtlCol="0">
              <a:spAutoFit/>
            </a:bodyPr>
            <a:lstStyle/>
            <a:p>
              <a:r>
                <a:rPr lang="zh-CN" altLang="en-US" sz="1800" smtClean="0">
                  <a:latin typeface="楷体" pitchFamily="49" charset="-122"/>
                  <a:ea typeface="楷体" pitchFamily="49" charset="-122"/>
                </a:rPr>
                <a:t>用共用体表示</a:t>
              </a:r>
              <a:endParaRPr lang="zh-CN" altLang="en-US" sz="1800">
                <a:latin typeface="楷体" pitchFamily="49" charset="-122"/>
                <a:ea typeface="楷体" pitchFamily="49" charset="-122"/>
              </a:endParaRPr>
            </a:p>
          </p:txBody>
        </p:sp>
      </p:grpSp>
      <p:sp>
        <p:nvSpPr>
          <p:cNvPr id="21" name="灯片编号占位符 20"/>
          <p:cNvSpPr>
            <a:spLocks noGrp="1"/>
          </p:cNvSpPr>
          <p:nvPr>
            <p:ph type="sldNum" sz="quarter" idx="12"/>
          </p:nvPr>
        </p:nvSpPr>
        <p:spPr/>
        <p:txBody>
          <a:bodyPr/>
          <a:lstStyle/>
          <a:p>
            <a:fld id="{0B959BAE-FEC3-4F92-8031-993DEB8AE092}" type="slidenum">
              <a:rPr lang="en-US" altLang="zh-CN" smtClean="0"/>
              <a:pPr/>
              <a:t>51</a:t>
            </a:fld>
            <a:r>
              <a:rPr lang="en-US" altLang="zh-CN" smtClean="0"/>
              <a:t>/82</a:t>
            </a:r>
            <a:endParaRPr lang="en-US" altLang="zh-CN"/>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827088" y="1171347"/>
            <a:ext cx="7561262" cy="3936050"/>
          </a:xfrm>
          <a:prstGeom prst="rect">
            <a:avLst/>
          </a:prstGeom>
          <a:ln>
            <a:headEnd/>
            <a:tailEnd/>
          </a:ln>
          <a:scene3d>
            <a:camera prst="perspectiveRight"/>
            <a:lightRig rig="threePt" dir="t"/>
          </a:scene3d>
        </p:spPr>
        <p:style>
          <a:lnRef idx="1">
            <a:schemeClr val="accent3"/>
          </a:lnRef>
          <a:fillRef idx="2">
            <a:schemeClr val="accent3"/>
          </a:fillRef>
          <a:effectRef idx="1">
            <a:schemeClr val="accent3"/>
          </a:effectRef>
          <a:fontRef idx="minor">
            <a:schemeClr val="dk1"/>
          </a:fontRef>
        </p:style>
        <p:txBody>
          <a:bodyPr tIns="108000" bIns="108000">
            <a:spAutoFit/>
          </a:bodyPr>
          <a:lstStyle/>
          <a:p>
            <a:pPr algn="just">
              <a:lnSpc>
                <a:spcPct val="80000"/>
              </a:lnSpc>
              <a:spcBef>
                <a:spcPct val="50000"/>
              </a:spcBef>
            </a:pPr>
            <a:r>
              <a:rPr kumimoji="1" lang="en-US" altLang="zh-CN" sz="1600" dirty="0">
                <a:solidFill>
                  <a:srgbClr val="0000FF"/>
                </a:solidFill>
                <a:latin typeface="Consolas" pitchFamily="49" charset="0"/>
                <a:ea typeface="仿宋" pitchFamily="49" charset="-122"/>
                <a:cs typeface="Consolas" pitchFamily="49" charset="0"/>
              </a:rPr>
              <a:t>#define M 3                  	</a:t>
            </a:r>
            <a:r>
              <a:rPr kumimoji="1" lang="en-US" altLang="zh-CN" sz="1600" dirty="0" smtClean="0">
                <a:solidFill>
                  <a:srgbClr val="0000FF"/>
                </a:solidFill>
                <a:latin typeface="Consolas" pitchFamily="49" charset="0"/>
                <a:ea typeface="仿宋" pitchFamily="49" charset="-122"/>
                <a:cs typeface="Consolas" pitchFamily="49" charset="0"/>
              </a:rPr>
              <a:t>	</a:t>
            </a:r>
            <a:r>
              <a:rPr kumimoji="1" lang="en-US" altLang="zh-CN" sz="1600" dirty="0" smtClean="0">
                <a:solidFill>
                  <a:srgbClr val="00B0F0"/>
                </a:solidFill>
                <a:latin typeface="Consolas" pitchFamily="49" charset="0"/>
                <a:ea typeface="仿宋" pitchFamily="49" charset="-122"/>
                <a:cs typeface="Consolas" pitchFamily="49" charset="0"/>
              </a:rPr>
              <a:t>//</a:t>
            </a:r>
            <a:r>
              <a:rPr kumimoji="1" lang="zh-CN" altLang="en-US" sz="1600" dirty="0">
                <a:solidFill>
                  <a:srgbClr val="00B0F0"/>
                </a:solidFill>
                <a:latin typeface="Consolas" pitchFamily="49" charset="0"/>
                <a:ea typeface="仿宋" pitchFamily="49" charset="-122"/>
                <a:cs typeface="Consolas" pitchFamily="49" charset="0"/>
              </a:rPr>
              <a:t>矩阵行</a:t>
            </a:r>
          </a:p>
          <a:p>
            <a:pPr algn="just">
              <a:lnSpc>
                <a:spcPct val="80000"/>
              </a:lnSpc>
              <a:spcBef>
                <a:spcPct val="50000"/>
              </a:spcBef>
            </a:pPr>
            <a:r>
              <a:rPr kumimoji="1" lang="en-US" altLang="zh-CN" sz="1600" dirty="0">
                <a:solidFill>
                  <a:srgbClr val="0000FF"/>
                </a:solidFill>
                <a:latin typeface="Consolas" pitchFamily="49" charset="0"/>
                <a:ea typeface="仿宋" pitchFamily="49" charset="-122"/>
                <a:cs typeface="Consolas" pitchFamily="49" charset="0"/>
              </a:rPr>
              <a:t>#define N 4                  	</a:t>
            </a:r>
            <a:r>
              <a:rPr kumimoji="1" lang="en-US" altLang="zh-CN" sz="1600" dirty="0" smtClean="0">
                <a:solidFill>
                  <a:srgbClr val="0000FF"/>
                </a:solidFill>
                <a:latin typeface="Consolas" pitchFamily="49" charset="0"/>
                <a:ea typeface="仿宋" pitchFamily="49" charset="-122"/>
                <a:cs typeface="Consolas" pitchFamily="49" charset="0"/>
              </a:rPr>
              <a:t>	</a:t>
            </a:r>
            <a:r>
              <a:rPr kumimoji="1" lang="en-US" altLang="zh-CN" sz="1600" dirty="0" smtClean="0">
                <a:solidFill>
                  <a:srgbClr val="00B0F0"/>
                </a:solidFill>
                <a:latin typeface="Consolas" pitchFamily="49" charset="0"/>
                <a:ea typeface="仿宋" pitchFamily="49" charset="-122"/>
                <a:cs typeface="Consolas" pitchFamily="49" charset="0"/>
              </a:rPr>
              <a:t>//</a:t>
            </a:r>
            <a:r>
              <a:rPr kumimoji="1" lang="zh-CN" altLang="en-US" sz="1600" dirty="0">
                <a:solidFill>
                  <a:srgbClr val="00B0F0"/>
                </a:solidFill>
                <a:latin typeface="Consolas" pitchFamily="49" charset="0"/>
                <a:ea typeface="仿宋" pitchFamily="49" charset="-122"/>
                <a:cs typeface="Consolas" pitchFamily="49" charset="0"/>
              </a:rPr>
              <a:t>矩阵列</a:t>
            </a:r>
          </a:p>
          <a:p>
            <a:pPr algn="just">
              <a:lnSpc>
                <a:spcPct val="80000"/>
              </a:lnSpc>
              <a:spcBef>
                <a:spcPct val="50000"/>
              </a:spcBef>
            </a:pPr>
            <a:r>
              <a:rPr kumimoji="1" lang="en-US" altLang="zh-CN" sz="1600" dirty="0">
                <a:solidFill>
                  <a:srgbClr val="0000FF"/>
                </a:solidFill>
                <a:latin typeface="Consolas" pitchFamily="49" charset="0"/>
                <a:ea typeface="仿宋" pitchFamily="49" charset="-122"/>
                <a:cs typeface="Consolas" pitchFamily="49" charset="0"/>
              </a:rPr>
              <a:t>#define Max ((M)&gt;(N)?(M):(N</a:t>
            </a:r>
            <a:r>
              <a:rPr kumimoji="1" lang="en-US" altLang="zh-CN" sz="1600">
                <a:solidFill>
                  <a:srgbClr val="0000FF"/>
                </a:solidFill>
                <a:latin typeface="Consolas" pitchFamily="49" charset="0"/>
                <a:ea typeface="仿宋" pitchFamily="49" charset="-122"/>
                <a:cs typeface="Consolas" pitchFamily="49" charset="0"/>
              </a:rPr>
              <a:t>))</a:t>
            </a:r>
            <a:r>
              <a:rPr kumimoji="1" lang="en-US" altLang="zh-CN" sz="1600">
                <a:solidFill>
                  <a:srgbClr val="00B0F0"/>
                </a:solidFill>
                <a:latin typeface="Consolas" pitchFamily="49" charset="0"/>
                <a:ea typeface="仿宋" pitchFamily="49" charset="-122"/>
                <a:cs typeface="Consolas" pitchFamily="49" charset="0"/>
              </a:rPr>
              <a:t> </a:t>
            </a:r>
            <a:r>
              <a:rPr kumimoji="1" lang="en-US" altLang="zh-CN" sz="1600" smtClean="0">
                <a:solidFill>
                  <a:srgbClr val="00B0F0"/>
                </a:solidFill>
                <a:latin typeface="Consolas" pitchFamily="49" charset="0"/>
                <a:ea typeface="仿宋" pitchFamily="49" charset="-122"/>
                <a:cs typeface="Consolas" pitchFamily="49" charset="0"/>
              </a:rPr>
              <a:t>		//</a:t>
            </a:r>
            <a:r>
              <a:rPr kumimoji="1" lang="zh-CN" altLang="en-US" sz="1600" dirty="0">
                <a:solidFill>
                  <a:srgbClr val="00B0F0"/>
                </a:solidFill>
                <a:latin typeface="Consolas" pitchFamily="49" charset="0"/>
                <a:ea typeface="仿宋" pitchFamily="49" charset="-122"/>
                <a:cs typeface="Consolas" pitchFamily="49" charset="0"/>
              </a:rPr>
              <a:t>矩阵行列较大者</a:t>
            </a:r>
          </a:p>
          <a:p>
            <a:pPr algn="just">
              <a:lnSpc>
                <a:spcPct val="80000"/>
              </a:lnSpc>
              <a:spcBef>
                <a:spcPct val="50000"/>
              </a:spcBef>
            </a:pPr>
            <a:r>
              <a:rPr kumimoji="1" lang="en-US" altLang="zh-CN" sz="1600" dirty="0" err="1">
                <a:solidFill>
                  <a:srgbClr val="0000FF"/>
                </a:solidFill>
                <a:latin typeface="Consolas" pitchFamily="49" charset="0"/>
                <a:ea typeface="仿宋" pitchFamily="49" charset="-122"/>
                <a:cs typeface="Consolas" pitchFamily="49" charset="0"/>
              </a:rPr>
              <a:t>typedef</a:t>
            </a:r>
            <a:r>
              <a:rPr kumimoji="1" lang="en-US" altLang="zh-CN" sz="1600" dirty="0">
                <a:solidFill>
                  <a:srgbClr val="0000FF"/>
                </a:solidFill>
                <a:latin typeface="Consolas" pitchFamily="49" charset="0"/>
                <a:ea typeface="仿宋" pitchFamily="49" charset="-122"/>
                <a:cs typeface="Consolas" pitchFamily="49" charset="0"/>
              </a:rPr>
              <a:t> </a:t>
            </a:r>
            <a:r>
              <a:rPr kumimoji="1" lang="en-US" altLang="zh-CN" sz="1600" dirty="0" err="1">
                <a:solidFill>
                  <a:srgbClr val="0000FF"/>
                </a:solidFill>
                <a:latin typeface="Consolas" pitchFamily="49" charset="0"/>
                <a:ea typeface="仿宋" pitchFamily="49" charset="-122"/>
                <a:cs typeface="Consolas" pitchFamily="49" charset="0"/>
              </a:rPr>
              <a:t>struct</a:t>
            </a:r>
            <a:r>
              <a:rPr kumimoji="1" lang="en-US" altLang="zh-CN" sz="1600" dirty="0">
                <a:solidFill>
                  <a:srgbClr val="0000FF"/>
                </a:solidFill>
                <a:latin typeface="Consolas" pitchFamily="49" charset="0"/>
                <a:ea typeface="仿宋" pitchFamily="49" charset="-122"/>
                <a:cs typeface="Consolas" pitchFamily="49" charset="0"/>
              </a:rPr>
              <a:t> </a:t>
            </a:r>
            <a:r>
              <a:rPr kumimoji="1" lang="en-US" altLang="zh-CN" sz="1600" dirty="0" err="1">
                <a:solidFill>
                  <a:srgbClr val="0000FF"/>
                </a:solidFill>
                <a:latin typeface="Consolas" pitchFamily="49" charset="0"/>
                <a:ea typeface="仿宋" pitchFamily="49" charset="-122"/>
                <a:cs typeface="Consolas" pitchFamily="49" charset="0"/>
              </a:rPr>
              <a:t>mtxn</a:t>
            </a:r>
            <a:r>
              <a:rPr kumimoji="1" lang="en-US" altLang="zh-CN" sz="1600" dirty="0">
                <a:solidFill>
                  <a:srgbClr val="0000FF"/>
                </a:solidFill>
                <a:latin typeface="Consolas" pitchFamily="49" charset="0"/>
                <a:ea typeface="仿宋" pitchFamily="49" charset="-122"/>
                <a:cs typeface="Consolas" pitchFamily="49" charset="0"/>
              </a:rPr>
              <a:t> </a:t>
            </a:r>
          </a:p>
          <a:p>
            <a:pPr algn="just">
              <a:lnSpc>
                <a:spcPct val="80000"/>
              </a:lnSpc>
              <a:spcBef>
                <a:spcPct val="50000"/>
              </a:spcBef>
            </a:pPr>
            <a:r>
              <a:rPr kumimoji="1" lang="en-US" altLang="zh-CN" sz="1600" smtClean="0">
                <a:solidFill>
                  <a:srgbClr val="0000FF"/>
                </a:solidFill>
                <a:latin typeface="Consolas" pitchFamily="49" charset="0"/>
                <a:ea typeface="仿宋" pitchFamily="49" charset="-122"/>
                <a:cs typeface="Consolas" pitchFamily="49" charset="0"/>
              </a:rPr>
              <a:t>{  int </a:t>
            </a:r>
            <a:r>
              <a:rPr kumimoji="1" lang="en-US" altLang="zh-CN" sz="1600" dirty="0">
                <a:solidFill>
                  <a:srgbClr val="0000FF"/>
                </a:solidFill>
                <a:latin typeface="Consolas" pitchFamily="49" charset="0"/>
                <a:ea typeface="仿宋" pitchFamily="49" charset="-122"/>
                <a:cs typeface="Consolas" pitchFamily="49" charset="0"/>
              </a:rPr>
              <a:t>row;		</a:t>
            </a:r>
            <a:r>
              <a:rPr kumimoji="1" lang="en-US" altLang="zh-CN" sz="160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	</a:t>
            </a:r>
            <a:r>
              <a:rPr kumimoji="1" lang="en-US" altLang="zh-CN" sz="1600" smtClean="0">
                <a:solidFill>
                  <a:srgbClr val="00B0F0"/>
                </a:solidFill>
                <a:latin typeface="Consolas" pitchFamily="49" charset="0"/>
                <a:ea typeface="仿宋" pitchFamily="49" charset="-122"/>
                <a:cs typeface="Consolas" pitchFamily="49" charset="0"/>
              </a:rPr>
              <a:t>//</a:t>
            </a:r>
            <a:r>
              <a:rPr kumimoji="1" lang="zh-CN" altLang="en-US" sz="1600" dirty="0">
                <a:solidFill>
                  <a:srgbClr val="00B0F0"/>
                </a:solidFill>
                <a:latin typeface="Consolas" pitchFamily="49" charset="0"/>
                <a:ea typeface="仿宋" pitchFamily="49" charset="-122"/>
                <a:cs typeface="Consolas" pitchFamily="49" charset="0"/>
              </a:rPr>
              <a:t>行号</a:t>
            </a:r>
          </a:p>
          <a:p>
            <a:pPr algn="just">
              <a:lnSpc>
                <a:spcPct val="80000"/>
              </a:lnSpc>
              <a:spcBef>
                <a:spcPct val="50000"/>
              </a:spcBef>
            </a:pPr>
            <a:r>
              <a:rPr kumimoji="1" lang="zh-CN" altLang="en-US" sz="160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int </a:t>
            </a:r>
            <a:r>
              <a:rPr kumimoji="1" lang="en-US" altLang="zh-CN" sz="1600" dirty="0" err="1">
                <a:solidFill>
                  <a:srgbClr val="0000FF"/>
                </a:solidFill>
                <a:latin typeface="Consolas" pitchFamily="49" charset="0"/>
                <a:ea typeface="仿宋" pitchFamily="49" charset="-122"/>
                <a:cs typeface="Consolas" pitchFamily="49" charset="0"/>
              </a:rPr>
              <a:t>col</a:t>
            </a:r>
            <a:r>
              <a:rPr kumimoji="1" lang="en-US" altLang="zh-CN" sz="1600" dirty="0">
                <a:solidFill>
                  <a:srgbClr val="0000FF"/>
                </a:solidFill>
                <a:latin typeface="Consolas" pitchFamily="49" charset="0"/>
                <a:ea typeface="仿宋" pitchFamily="49" charset="-122"/>
                <a:cs typeface="Consolas" pitchFamily="49" charset="0"/>
              </a:rPr>
              <a:t>;		</a:t>
            </a:r>
            <a:r>
              <a:rPr kumimoji="1" lang="en-US" altLang="zh-CN" sz="160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	</a:t>
            </a:r>
            <a:r>
              <a:rPr kumimoji="1" lang="en-US" altLang="zh-CN" sz="1600" smtClean="0">
                <a:solidFill>
                  <a:srgbClr val="00B0F0"/>
                </a:solidFill>
                <a:latin typeface="Consolas" pitchFamily="49" charset="0"/>
                <a:ea typeface="仿宋" pitchFamily="49" charset="-122"/>
                <a:cs typeface="Consolas" pitchFamily="49" charset="0"/>
              </a:rPr>
              <a:t>//</a:t>
            </a:r>
            <a:r>
              <a:rPr kumimoji="1" lang="zh-CN" altLang="en-US" sz="1600" dirty="0">
                <a:solidFill>
                  <a:srgbClr val="00B0F0"/>
                </a:solidFill>
                <a:latin typeface="Consolas" pitchFamily="49" charset="0"/>
                <a:ea typeface="仿宋" pitchFamily="49" charset="-122"/>
                <a:cs typeface="Consolas" pitchFamily="49" charset="0"/>
              </a:rPr>
              <a:t>列号</a:t>
            </a:r>
          </a:p>
          <a:p>
            <a:pPr algn="just">
              <a:lnSpc>
                <a:spcPct val="80000"/>
              </a:lnSpc>
              <a:spcBef>
                <a:spcPct val="50000"/>
              </a:spcBef>
            </a:pPr>
            <a:r>
              <a:rPr kumimoji="1" lang="zh-CN" altLang="en-US" sz="160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struct </a:t>
            </a:r>
            <a:r>
              <a:rPr kumimoji="1" lang="en-US" altLang="zh-CN" sz="1600" dirty="0" err="1">
                <a:solidFill>
                  <a:srgbClr val="0000FF"/>
                </a:solidFill>
                <a:latin typeface="Consolas" pitchFamily="49" charset="0"/>
                <a:ea typeface="仿宋" pitchFamily="49" charset="-122"/>
                <a:cs typeface="Consolas" pitchFamily="49" charset="0"/>
              </a:rPr>
              <a:t>mtxn</a:t>
            </a:r>
            <a:r>
              <a:rPr kumimoji="1" lang="en-US" altLang="zh-CN" sz="1600" dirty="0">
                <a:solidFill>
                  <a:srgbClr val="0000FF"/>
                </a:solidFill>
                <a:latin typeface="Consolas" pitchFamily="49" charset="0"/>
                <a:ea typeface="仿宋" pitchFamily="49" charset="-122"/>
                <a:cs typeface="Consolas" pitchFamily="49" charset="0"/>
              </a:rPr>
              <a:t> *right,*down;</a:t>
            </a:r>
            <a:r>
              <a:rPr kumimoji="1" lang="en-US" altLang="zh-CN" sz="160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	</a:t>
            </a:r>
            <a:r>
              <a:rPr kumimoji="1" lang="en-US" altLang="zh-CN" sz="1600" smtClean="0">
                <a:solidFill>
                  <a:srgbClr val="00B0F0"/>
                </a:solidFill>
                <a:latin typeface="Consolas" pitchFamily="49" charset="0"/>
                <a:ea typeface="仿宋" pitchFamily="49" charset="-122"/>
                <a:cs typeface="Consolas" pitchFamily="49" charset="0"/>
              </a:rPr>
              <a:t>//</a:t>
            </a:r>
            <a:r>
              <a:rPr kumimoji="1" lang="zh-CN" altLang="en-US" sz="1600" dirty="0">
                <a:solidFill>
                  <a:srgbClr val="00B0F0"/>
                </a:solidFill>
                <a:latin typeface="Consolas" pitchFamily="49" charset="0"/>
                <a:ea typeface="仿宋" pitchFamily="49" charset="-122"/>
                <a:cs typeface="Consolas" pitchFamily="49" charset="0"/>
              </a:rPr>
              <a:t>向右和向下的指针</a:t>
            </a:r>
          </a:p>
          <a:p>
            <a:pPr algn="just">
              <a:lnSpc>
                <a:spcPct val="80000"/>
              </a:lnSpc>
              <a:spcBef>
                <a:spcPct val="50000"/>
              </a:spcBef>
            </a:pPr>
            <a:r>
              <a:rPr kumimoji="1" lang="zh-CN" altLang="en-US" sz="1600">
                <a:solidFill>
                  <a:srgbClr val="FF00FF"/>
                </a:solidFill>
                <a:latin typeface="Consolas" pitchFamily="49" charset="0"/>
                <a:ea typeface="仿宋" pitchFamily="49" charset="-122"/>
                <a:cs typeface="Consolas" pitchFamily="49" charset="0"/>
              </a:rPr>
              <a:t>   </a:t>
            </a:r>
            <a:r>
              <a:rPr kumimoji="1" lang="en-US" altLang="zh-CN" sz="1600" smtClean="0">
                <a:solidFill>
                  <a:srgbClr val="FF00FF"/>
                </a:solidFill>
                <a:latin typeface="Consolas" pitchFamily="49" charset="0"/>
                <a:ea typeface="仿宋" pitchFamily="49" charset="-122"/>
                <a:cs typeface="Consolas" pitchFamily="49" charset="0"/>
              </a:rPr>
              <a:t>union 				</a:t>
            </a:r>
            <a:r>
              <a:rPr kumimoji="1" lang="en-US" altLang="zh-CN" sz="1600" smtClean="0">
                <a:solidFill>
                  <a:srgbClr val="00B0F0"/>
                </a:solidFill>
                <a:latin typeface="Consolas" pitchFamily="49" charset="0"/>
                <a:ea typeface="仿宋" pitchFamily="49" charset="-122"/>
                <a:cs typeface="Consolas" pitchFamily="49" charset="0"/>
              </a:rPr>
              <a:t>//</a:t>
            </a:r>
            <a:r>
              <a:rPr kumimoji="1" lang="zh-CN" altLang="en-US" sz="1600" smtClean="0">
                <a:solidFill>
                  <a:srgbClr val="00B0F0"/>
                </a:solidFill>
                <a:latin typeface="Consolas" pitchFamily="49" charset="0"/>
                <a:ea typeface="仿宋" pitchFamily="49" charset="-122"/>
                <a:cs typeface="Consolas" pitchFamily="49" charset="0"/>
              </a:rPr>
              <a:t>共用体类型</a:t>
            </a:r>
            <a:endParaRPr kumimoji="1" lang="en-US" altLang="zh-CN" sz="1600" dirty="0">
              <a:solidFill>
                <a:srgbClr val="00B0F0"/>
              </a:solidFill>
              <a:latin typeface="Consolas" pitchFamily="49" charset="0"/>
              <a:ea typeface="仿宋" pitchFamily="49" charset="-122"/>
              <a:cs typeface="Consolas" pitchFamily="49" charset="0"/>
            </a:endParaRPr>
          </a:p>
          <a:p>
            <a:pPr algn="just">
              <a:lnSpc>
                <a:spcPct val="80000"/>
              </a:lnSpc>
              <a:spcBef>
                <a:spcPct val="50000"/>
              </a:spcBef>
            </a:pPr>
            <a:r>
              <a:rPr kumimoji="1" lang="en-US" altLang="zh-CN" sz="1600">
                <a:solidFill>
                  <a:srgbClr val="FF00FF"/>
                </a:solidFill>
                <a:latin typeface="Consolas" pitchFamily="49" charset="0"/>
                <a:ea typeface="仿宋" pitchFamily="49" charset="-122"/>
                <a:cs typeface="Consolas" pitchFamily="49" charset="0"/>
              </a:rPr>
              <a:t>   </a:t>
            </a:r>
            <a:r>
              <a:rPr kumimoji="1" lang="en-US" altLang="zh-CN" sz="1600" smtClean="0">
                <a:solidFill>
                  <a:srgbClr val="FF00FF"/>
                </a:solidFill>
                <a:latin typeface="Consolas" pitchFamily="49" charset="0"/>
                <a:ea typeface="仿宋" pitchFamily="49" charset="-122"/>
                <a:cs typeface="Consolas" pitchFamily="49" charset="0"/>
              </a:rPr>
              <a:t>{  int </a:t>
            </a:r>
            <a:r>
              <a:rPr kumimoji="1" lang="en-US" altLang="zh-CN" sz="1600" dirty="0">
                <a:solidFill>
                  <a:srgbClr val="FF00FF"/>
                </a:solidFill>
                <a:latin typeface="Consolas" pitchFamily="49" charset="0"/>
                <a:ea typeface="仿宋" pitchFamily="49" charset="-122"/>
                <a:cs typeface="Consolas" pitchFamily="49" charset="0"/>
              </a:rPr>
              <a:t>value;</a:t>
            </a:r>
          </a:p>
          <a:p>
            <a:pPr algn="just">
              <a:lnSpc>
                <a:spcPct val="80000"/>
              </a:lnSpc>
              <a:spcBef>
                <a:spcPct val="50000"/>
              </a:spcBef>
            </a:pPr>
            <a:r>
              <a:rPr kumimoji="1" lang="en-US" altLang="zh-CN" sz="1600">
                <a:solidFill>
                  <a:srgbClr val="FF00FF"/>
                </a:solidFill>
                <a:latin typeface="Consolas" pitchFamily="49" charset="0"/>
                <a:ea typeface="仿宋" pitchFamily="49" charset="-122"/>
                <a:cs typeface="Consolas" pitchFamily="49" charset="0"/>
              </a:rPr>
              <a:t>   </a:t>
            </a:r>
            <a:r>
              <a:rPr kumimoji="1" lang="en-US" altLang="zh-CN" sz="1600" smtClean="0">
                <a:solidFill>
                  <a:srgbClr val="FF00FF"/>
                </a:solidFill>
                <a:latin typeface="Consolas" pitchFamily="49" charset="0"/>
                <a:ea typeface="仿宋" pitchFamily="49" charset="-122"/>
                <a:cs typeface="Consolas" pitchFamily="49" charset="0"/>
              </a:rPr>
              <a:t>   struct </a:t>
            </a:r>
            <a:r>
              <a:rPr kumimoji="1" lang="en-US" altLang="zh-CN" sz="1600" dirty="0" err="1">
                <a:solidFill>
                  <a:srgbClr val="FF00FF"/>
                </a:solidFill>
                <a:latin typeface="Consolas" pitchFamily="49" charset="0"/>
                <a:ea typeface="仿宋" pitchFamily="49" charset="-122"/>
                <a:cs typeface="Consolas" pitchFamily="49" charset="0"/>
              </a:rPr>
              <a:t>mtxn</a:t>
            </a:r>
            <a:r>
              <a:rPr kumimoji="1" lang="en-US" altLang="zh-CN" sz="1600" dirty="0">
                <a:solidFill>
                  <a:srgbClr val="FF00FF"/>
                </a:solidFill>
                <a:latin typeface="Consolas" pitchFamily="49" charset="0"/>
                <a:ea typeface="仿宋" pitchFamily="49" charset="-122"/>
                <a:cs typeface="Consolas" pitchFamily="49" charset="0"/>
              </a:rPr>
              <a:t> *link;</a:t>
            </a:r>
          </a:p>
          <a:p>
            <a:pPr algn="just">
              <a:lnSpc>
                <a:spcPct val="80000"/>
              </a:lnSpc>
              <a:spcBef>
                <a:spcPct val="50000"/>
              </a:spcBef>
            </a:pPr>
            <a:r>
              <a:rPr kumimoji="1" lang="en-US" altLang="zh-CN" sz="1600">
                <a:solidFill>
                  <a:srgbClr val="FF00FF"/>
                </a:solidFill>
                <a:latin typeface="Consolas" pitchFamily="49" charset="0"/>
                <a:ea typeface="仿宋" pitchFamily="49" charset="-122"/>
                <a:cs typeface="Consolas" pitchFamily="49" charset="0"/>
              </a:rPr>
              <a:t>   </a:t>
            </a:r>
            <a:r>
              <a:rPr kumimoji="1" lang="en-US" altLang="zh-CN" sz="1600" smtClean="0">
                <a:solidFill>
                  <a:srgbClr val="FF00FF"/>
                </a:solidFill>
                <a:latin typeface="Consolas" pitchFamily="49" charset="0"/>
                <a:ea typeface="仿宋" pitchFamily="49" charset="-122"/>
                <a:cs typeface="Consolas" pitchFamily="49" charset="0"/>
              </a:rPr>
              <a:t>} </a:t>
            </a:r>
            <a:r>
              <a:rPr kumimoji="1" lang="en-US" altLang="zh-CN" sz="1600" dirty="0">
                <a:solidFill>
                  <a:srgbClr val="FF00FF"/>
                </a:solidFill>
                <a:latin typeface="Consolas" pitchFamily="49" charset="0"/>
                <a:ea typeface="仿宋" pitchFamily="49" charset="-122"/>
                <a:cs typeface="Consolas" pitchFamily="49" charset="0"/>
              </a:rPr>
              <a:t>tag;</a:t>
            </a:r>
          </a:p>
          <a:p>
            <a:pPr algn="just">
              <a:lnSpc>
                <a:spcPct val="80000"/>
              </a:lnSpc>
              <a:spcBef>
                <a:spcPct val="50000"/>
              </a:spcBef>
            </a:pPr>
            <a:r>
              <a:rPr kumimoji="1" lang="en-US" altLang="zh-CN" sz="1600" dirty="0">
                <a:solidFill>
                  <a:srgbClr val="0000FF"/>
                </a:solidFill>
                <a:latin typeface="Consolas" pitchFamily="49" charset="0"/>
                <a:ea typeface="仿宋" pitchFamily="49" charset="-122"/>
                <a:cs typeface="Consolas" pitchFamily="49" charset="0"/>
              </a:rPr>
              <a:t> </a:t>
            </a:r>
            <a:r>
              <a:rPr kumimoji="1" lang="en-US" altLang="zh-CN" sz="160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 </a:t>
            </a:r>
            <a:r>
              <a:rPr kumimoji="1" lang="en-US" altLang="zh-CN" sz="1600" smtClean="0">
                <a:solidFill>
                  <a:srgbClr val="FF0000"/>
                </a:solidFill>
                <a:latin typeface="Consolas" pitchFamily="49" charset="0"/>
                <a:ea typeface="仿宋" pitchFamily="49" charset="-122"/>
                <a:cs typeface="Consolas" pitchFamily="49" charset="0"/>
              </a:rPr>
              <a:t>MatNode</a:t>
            </a:r>
            <a:r>
              <a:rPr kumimoji="1" lang="en-US" altLang="zh-CN" sz="1600" dirty="0">
                <a:solidFill>
                  <a:srgbClr val="0000FF"/>
                </a:solidFill>
                <a:latin typeface="Consolas" pitchFamily="49" charset="0"/>
                <a:ea typeface="仿宋" pitchFamily="49" charset="-122"/>
                <a:cs typeface="Consolas" pitchFamily="49" charset="0"/>
              </a:rPr>
              <a:t>;		</a:t>
            </a:r>
            <a:r>
              <a:rPr kumimoji="1" lang="en-US" altLang="zh-CN" sz="160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	</a:t>
            </a:r>
            <a:r>
              <a:rPr kumimoji="1" lang="en-US" altLang="zh-CN" sz="1600" smtClean="0">
                <a:solidFill>
                  <a:srgbClr val="00B0F0"/>
                </a:solidFill>
                <a:latin typeface="Consolas" pitchFamily="49" charset="0"/>
                <a:ea typeface="仿宋" pitchFamily="49" charset="-122"/>
                <a:cs typeface="Consolas" pitchFamily="49" charset="0"/>
              </a:rPr>
              <a:t>//</a:t>
            </a:r>
            <a:r>
              <a:rPr kumimoji="1" lang="zh-CN" altLang="en-US" sz="1600">
                <a:solidFill>
                  <a:srgbClr val="00B0F0"/>
                </a:solidFill>
                <a:latin typeface="Consolas" pitchFamily="49" charset="0"/>
                <a:ea typeface="仿宋" pitchFamily="49" charset="-122"/>
                <a:cs typeface="Consolas" pitchFamily="49" charset="0"/>
              </a:rPr>
              <a:t>十字</a:t>
            </a:r>
            <a:r>
              <a:rPr kumimoji="1" lang="zh-CN" altLang="en-US" sz="1600" smtClean="0">
                <a:solidFill>
                  <a:srgbClr val="00B0F0"/>
                </a:solidFill>
                <a:latin typeface="Consolas" pitchFamily="49" charset="0"/>
                <a:ea typeface="仿宋" pitchFamily="49" charset="-122"/>
                <a:cs typeface="Consolas" pitchFamily="49" charset="0"/>
              </a:rPr>
              <a:t>链表结点类型</a:t>
            </a:r>
            <a:r>
              <a:rPr kumimoji="1" lang="zh-CN" altLang="en-US" sz="1600" dirty="0">
                <a:solidFill>
                  <a:srgbClr val="00B0F0"/>
                </a:solidFill>
                <a:latin typeface="Consolas" pitchFamily="49" charset="0"/>
                <a:ea typeface="仿宋" pitchFamily="49" charset="-122"/>
                <a:cs typeface="Consolas" pitchFamily="49" charset="0"/>
              </a:rPr>
              <a:t>声明</a:t>
            </a:r>
          </a:p>
        </p:txBody>
      </p:sp>
      <p:sp>
        <p:nvSpPr>
          <p:cNvPr id="51203" name="Text Box 3"/>
          <p:cNvSpPr txBox="1">
            <a:spLocks noChangeArrowheads="1"/>
          </p:cNvSpPr>
          <p:nvPr/>
        </p:nvSpPr>
        <p:spPr bwMode="auto">
          <a:xfrm rot="157679">
            <a:off x="505854" y="523849"/>
            <a:ext cx="7273925" cy="341632"/>
          </a:xfrm>
          <a:prstGeom prst="rect">
            <a:avLst/>
          </a:prstGeom>
          <a:noFill/>
          <a:ln w="9525">
            <a:noFill/>
            <a:miter lim="800000"/>
            <a:headEnd/>
            <a:tailEnd/>
          </a:ln>
          <a:effectLst/>
        </p:spPr>
        <p:txBody>
          <a:bodyPr>
            <a:spAutoFit/>
          </a:bodyPr>
          <a:lstStyle/>
          <a:p>
            <a:pPr algn="just">
              <a:lnSpc>
                <a:spcPct val="90000"/>
              </a:lnSpc>
              <a:spcBef>
                <a:spcPct val="50000"/>
              </a:spcBef>
            </a:pPr>
            <a:r>
              <a:rPr kumimoji="1" lang="zh-CN" altLang="en-US" sz="1800">
                <a:ea typeface="楷体" pitchFamily="49" charset="-122"/>
                <a:cs typeface="Times New Roman" pitchFamily="18" charset="0"/>
              </a:rPr>
              <a:t>十字</a:t>
            </a:r>
            <a:r>
              <a:rPr kumimoji="1" lang="zh-CN" altLang="en-US" sz="1800" smtClean="0">
                <a:ea typeface="楷体" pitchFamily="49" charset="-122"/>
                <a:cs typeface="Times New Roman" pitchFamily="18" charset="0"/>
              </a:rPr>
              <a:t>链表结点结构</a:t>
            </a:r>
            <a:r>
              <a:rPr kumimoji="1" lang="zh-CN" altLang="en-US" sz="1800">
                <a:ea typeface="楷体" pitchFamily="49" charset="-122"/>
                <a:cs typeface="Times New Roman" pitchFamily="18" charset="0"/>
              </a:rPr>
              <a:t>和</a:t>
            </a:r>
            <a:r>
              <a:rPr kumimoji="1" lang="zh-CN" altLang="en-US" sz="1800" smtClean="0">
                <a:ea typeface="楷体" pitchFamily="49" charset="-122"/>
                <a:cs typeface="Times New Roman" pitchFamily="18" charset="0"/>
              </a:rPr>
              <a:t>头结点的</a:t>
            </a:r>
            <a:r>
              <a:rPr kumimoji="1" lang="zh-CN" altLang="en-US" sz="1800" dirty="0">
                <a:ea typeface="楷体" pitchFamily="49" charset="-122"/>
                <a:cs typeface="Times New Roman" pitchFamily="18" charset="0"/>
              </a:rPr>
              <a:t>数据结构可定义如下：</a:t>
            </a:r>
            <a:endParaRPr lang="zh-CN" altLang="en-US" sz="1800" dirty="0">
              <a:ea typeface="楷体" pitchFamily="49" charset="-122"/>
              <a:cs typeface="Times New Roman" pitchFamily="18" charset="0"/>
            </a:endParaRPr>
          </a:p>
        </p:txBody>
      </p:sp>
      <p:sp>
        <p:nvSpPr>
          <p:cNvPr id="4" name="TextBox 3"/>
          <p:cNvSpPr txBox="1"/>
          <p:nvPr/>
        </p:nvSpPr>
        <p:spPr>
          <a:xfrm rot="21314140">
            <a:off x="723428" y="5507614"/>
            <a:ext cx="3622204" cy="369332"/>
          </a:xfrm>
          <a:prstGeom prst="rect">
            <a:avLst/>
          </a:prstGeom>
          <a:noFill/>
        </p:spPr>
        <p:txBody>
          <a:bodyPr wrap="square" rtlCol="0">
            <a:spAutoFit/>
          </a:bodyPr>
          <a:lstStyle/>
          <a:p>
            <a:pPr algn="l"/>
            <a:r>
              <a:rPr lang="zh-CN" altLang="en-US" sz="1800" smtClean="0">
                <a:ea typeface="楷体" pitchFamily="49" charset="-122"/>
                <a:cs typeface="Times New Roman" pitchFamily="18" charset="0"/>
              </a:rPr>
              <a:t>有关算法不做介绍。</a:t>
            </a:r>
            <a:endParaRPr lang="zh-CN" altLang="en-US" sz="1800">
              <a:ea typeface="楷体" pitchFamily="49" charset="-122"/>
              <a:cs typeface="Times New Roman" pitchFamily="18" charset="0"/>
            </a:endParaRPr>
          </a:p>
        </p:txBody>
      </p:sp>
      <p:sp>
        <p:nvSpPr>
          <p:cNvPr id="6" name="灯片编号占位符 5"/>
          <p:cNvSpPr>
            <a:spLocks noGrp="1"/>
          </p:cNvSpPr>
          <p:nvPr>
            <p:ph type="sldNum" sz="quarter" idx="12"/>
          </p:nvPr>
        </p:nvSpPr>
        <p:spPr/>
        <p:txBody>
          <a:bodyPr/>
          <a:lstStyle/>
          <a:p>
            <a:fld id="{0B959BAE-FEC3-4F92-8031-993DEB8AE092}" type="slidenum">
              <a:rPr lang="en-US" altLang="zh-CN" smtClean="0"/>
              <a:pPr/>
              <a:t>52</a:t>
            </a:fld>
            <a:r>
              <a:rPr lang="en-US" altLang="zh-CN" smtClean="0"/>
              <a:t>/82</a:t>
            </a:r>
            <a:endParaRPr lang="en-US" altLang="zh-CN"/>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55"/>
          <p:cNvSpPr txBox="1"/>
          <p:nvPr/>
        </p:nvSpPr>
        <p:spPr>
          <a:xfrm>
            <a:off x="285720" y="571480"/>
            <a:ext cx="8429684" cy="1682512"/>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l">
              <a:lnSpc>
                <a:spcPts val="2800"/>
              </a:lnSpc>
              <a:spcBef>
                <a:spcPts val="1200"/>
              </a:spcBef>
            </a:pPr>
            <a:r>
              <a:rPr lang="en-US" altLang="zh-CN" sz="1800" smtClean="0">
                <a:latin typeface="Consolas" pitchFamily="49" charset="0"/>
                <a:ea typeface="楷体" pitchFamily="49" charset="-122"/>
                <a:cs typeface="Consolas" pitchFamily="49" charset="0"/>
              </a:rPr>
              <a:t>   </a:t>
            </a:r>
            <a:r>
              <a:rPr lang="zh-CN" altLang="zh-CN" sz="1800" smtClean="0">
                <a:solidFill>
                  <a:srgbClr val="FF0000"/>
                </a:solidFill>
                <a:latin typeface="Consolas" pitchFamily="49" charset="0"/>
                <a:ea typeface="楷体" pitchFamily="49" charset="-122"/>
                <a:cs typeface="Consolas" pitchFamily="49" charset="0"/>
              </a:rPr>
              <a:t>【例</a:t>
            </a:r>
            <a:r>
              <a:rPr lang="en-US" altLang="zh-CN" sz="1800" smtClean="0">
                <a:solidFill>
                  <a:srgbClr val="FF0000"/>
                </a:solidFill>
                <a:latin typeface="Consolas" pitchFamily="49" charset="0"/>
                <a:ea typeface="楷体" pitchFamily="49" charset="-122"/>
                <a:cs typeface="Consolas" pitchFamily="49" charset="0"/>
              </a:rPr>
              <a:t>6.2</a:t>
            </a:r>
            <a:r>
              <a:rPr lang="zh-CN" altLang="zh-CN" sz="1800" smtClean="0">
                <a:solidFill>
                  <a:srgbClr val="FF0000"/>
                </a:solidFill>
                <a:latin typeface="Consolas" pitchFamily="49" charset="0"/>
                <a:ea typeface="楷体" pitchFamily="49" charset="-122"/>
                <a:cs typeface="Consolas" pitchFamily="49" charset="0"/>
              </a:rPr>
              <a:t>】</a:t>
            </a:r>
            <a:r>
              <a:rPr lang="zh-CN" altLang="zh-CN" sz="1800" smtClean="0">
                <a:latin typeface="Consolas" pitchFamily="49" charset="0"/>
                <a:ea typeface="楷体" pitchFamily="49" charset="-122"/>
                <a:cs typeface="Consolas" pitchFamily="49" charset="0"/>
              </a:rPr>
              <a:t>设计一个用于存储双层集合的存储结构，所谓双层集合是指这样的集合，其中每个元素又是一个集合（称为集合元素），该集合元素由普通的整数元素构成。</a:t>
            </a:r>
            <a:endParaRPr lang="en-US" altLang="zh-CN" sz="1800" smtClean="0">
              <a:latin typeface="Consolas" pitchFamily="49" charset="0"/>
              <a:ea typeface="楷体" pitchFamily="49" charset="-122"/>
              <a:cs typeface="Consolas" pitchFamily="49" charset="0"/>
            </a:endParaRPr>
          </a:p>
          <a:p>
            <a:pPr algn="l">
              <a:lnSpc>
                <a:spcPts val="2800"/>
              </a:lnSpc>
              <a:spcBef>
                <a:spcPts val="1200"/>
              </a:spcBef>
            </a:pPr>
            <a:r>
              <a:rPr lang="en-US" altLang="zh-CN" sz="1800" smtClean="0">
                <a:latin typeface="Consolas" pitchFamily="49" charset="0"/>
                <a:ea typeface="楷体" pitchFamily="49" charset="-122"/>
                <a:cs typeface="Consolas" pitchFamily="49" charset="0"/>
              </a:rPr>
              <a:t>   </a:t>
            </a:r>
            <a:r>
              <a:rPr lang="zh-CN" altLang="zh-CN" sz="1800" smtClean="0">
                <a:latin typeface="Consolas" pitchFamily="49" charset="0"/>
                <a:ea typeface="楷体" pitchFamily="49" charset="-122"/>
                <a:cs typeface="Consolas" pitchFamily="49" charset="0"/>
              </a:rPr>
              <a:t>例如，</a:t>
            </a:r>
            <a:r>
              <a:rPr lang="en-US" altLang="zh-CN" sz="1800" smtClean="0">
                <a:latin typeface="Consolas" pitchFamily="49" charset="0"/>
                <a:ea typeface="楷体" pitchFamily="49" charset="-122"/>
                <a:cs typeface="Consolas" pitchFamily="49" charset="0"/>
              </a:rPr>
              <a:t>S={{1</a:t>
            </a:r>
            <a:r>
              <a:rPr lang="zh-CN" altLang="zh-CN" sz="1800" smtClean="0">
                <a:latin typeface="Consolas" pitchFamily="49" charset="0"/>
                <a:ea typeface="楷体" pitchFamily="49" charset="-122"/>
                <a:cs typeface="Consolas" pitchFamily="49" charset="0"/>
              </a:rPr>
              <a:t>，</a:t>
            </a:r>
            <a:r>
              <a:rPr lang="en-US" altLang="zh-CN" sz="1800" smtClean="0">
                <a:latin typeface="Consolas" pitchFamily="49" charset="0"/>
                <a:ea typeface="楷体" pitchFamily="49" charset="-122"/>
                <a:cs typeface="Consolas" pitchFamily="49" charset="0"/>
              </a:rPr>
              <a:t>3}</a:t>
            </a:r>
            <a:r>
              <a:rPr lang="zh-CN" altLang="zh-CN" sz="1800" smtClean="0">
                <a:latin typeface="Consolas" pitchFamily="49" charset="0"/>
                <a:ea typeface="楷体" pitchFamily="49" charset="-122"/>
                <a:cs typeface="Consolas" pitchFamily="49" charset="0"/>
              </a:rPr>
              <a:t>，</a:t>
            </a:r>
            <a:r>
              <a:rPr lang="en-US" altLang="zh-CN" sz="1800" smtClean="0">
                <a:latin typeface="Consolas" pitchFamily="49" charset="0"/>
                <a:ea typeface="楷体" pitchFamily="49" charset="-122"/>
                <a:cs typeface="Consolas" pitchFamily="49" charset="0"/>
              </a:rPr>
              <a:t>{1</a:t>
            </a:r>
            <a:r>
              <a:rPr lang="zh-CN" altLang="zh-CN" sz="1800" smtClean="0">
                <a:latin typeface="Consolas" pitchFamily="49" charset="0"/>
                <a:ea typeface="楷体" pitchFamily="49" charset="-122"/>
                <a:cs typeface="Consolas" pitchFamily="49" charset="0"/>
              </a:rPr>
              <a:t>，</a:t>
            </a:r>
            <a:r>
              <a:rPr lang="en-US" altLang="zh-CN" sz="1800" smtClean="0">
                <a:latin typeface="Consolas" pitchFamily="49" charset="0"/>
                <a:ea typeface="楷体" pitchFamily="49" charset="-122"/>
                <a:cs typeface="Consolas" pitchFamily="49" charset="0"/>
              </a:rPr>
              <a:t>7</a:t>
            </a:r>
            <a:r>
              <a:rPr lang="zh-CN" altLang="zh-CN" sz="1800" smtClean="0">
                <a:latin typeface="Consolas" pitchFamily="49" charset="0"/>
                <a:ea typeface="楷体" pitchFamily="49" charset="-122"/>
                <a:cs typeface="Consolas" pitchFamily="49" charset="0"/>
              </a:rPr>
              <a:t>，</a:t>
            </a:r>
            <a:r>
              <a:rPr lang="en-US" altLang="zh-CN" sz="1800" smtClean="0">
                <a:latin typeface="Consolas" pitchFamily="49" charset="0"/>
                <a:ea typeface="楷体" pitchFamily="49" charset="-122"/>
                <a:cs typeface="Consolas" pitchFamily="49" charset="0"/>
              </a:rPr>
              <a:t>8}</a:t>
            </a:r>
            <a:r>
              <a:rPr lang="zh-CN" altLang="zh-CN" sz="1800" smtClean="0">
                <a:latin typeface="Consolas" pitchFamily="49" charset="0"/>
                <a:ea typeface="楷体" pitchFamily="49" charset="-122"/>
                <a:cs typeface="Consolas" pitchFamily="49" charset="0"/>
              </a:rPr>
              <a:t>，</a:t>
            </a:r>
            <a:r>
              <a:rPr lang="en-US" altLang="zh-CN" sz="1800" smtClean="0">
                <a:latin typeface="Consolas" pitchFamily="49" charset="0"/>
                <a:ea typeface="楷体" pitchFamily="49" charset="-122"/>
                <a:cs typeface="Consolas" pitchFamily="49" charset="0"/>
              </a:rPr>
              <a:t>{5</a:t>
            </a:r>
            <a:r>
              <a:rPr lang="zh-CN" altLang="zh-CN" sz="1800" smtClean="0">
                <a:latin typeface="Consolas" pitchFamily="49" charset="0"/>
                <a:ea typeface="楷体" pitchFamily="49" charset="-122"/>
                <a:cs typeface="Consolas" pitchFamily="49" charset="0"/>
              </a:rPr>
              <a:t>，</a:t>
            </a:r>
            <a:r>
              <a:rPr lang="en-US" altLang="zh-CN" sz="1800" smtClean="0">
                <a:latin typeface="Consolas" pitchFamily="49" charset="0"/>
                <a:ea typeface="楷体" pitchFamily="49" charset="-122"/>
                <a:cs typeface="Consolas" pitchFamily="49" charset="0"/>
              </a:rPr>
              <a:t>6}}</a:t>
            </a:r>
            <a:r>
              <a:rPr lang="zh-CN" altLang="zh-CN" sz="1800" smtClean="0">
                <a:latin typeface="Consolas" pitchFamily="49" charset="0"/>
                <a:ea typeface="楷体" pitchFamily="49" charset="-122"/>
                <a:cs typeface="Consolas" pitchFamily="49" charset="0"/>
              </a:rPr>
              <a:t>。</a:t>
            </a:r>
            <a:endParaRPr lang="zh-CN" altLang="zh-CN" sz="1800">
              <a:latin typeface="Consolas" pitchFamily="49" charset="0"/>
              <a:ea typeface="楷体" pitchFamily="49" charset="-122"/>
              <a:cs typeface="Consolas" pitchFamily="49" charset="0"/>
            </a:endParaRPr>
          </a:p>
        </p:txBody>
      </p:sp>
      <p:sp>
        <p:nvSpPr>
          <p:cNvPr id="69" name="TextBox 68"/>
          <p:cNvSpPr txBox="1"/>
          <p:nvPr/>
        </p:nvSpPr>
        <p:spPr>
          <a:xfrm>
            <a:off x="357158" y="2571744"/>
            <a:ext cx="8286808" cy="820866"/>
          </a:xfrm>
          <a:prstGeom prst="rect">
            <a:avLst/>
          </a:prstGeom>
          <a:noFill/>
        </p:spPr>
        <p:txBody>
          <a:bodyPr wrap="square" rtlCol="0">
            <a:spAutoFit/>
          </a:bodyPr>
          <a:lstStyle/>
          <a:p>
            <a:pPr algn="l">
              <a:lnSpc>
                <a:spcPts val="3000"/>
              </a:lnSpc>
            </a:pPr>
            <a:r>
              <a:rPr lang="en-US" altLang="zh-CN" sz="1800" smtClean="0">
                <a:latin typeface="Consolas" pitchFamily="49" charset="0"/>
                <a:ea typeface="楷体" pitchFamily="49" charset="-122"/>
                <a:cs typeface="Consolas" pitchFamily="49" charset="0"/>
              </a:rPr>
              <a:t>    </a:t>
            </a:r>
            <a:r>
              <a:rPr lang="zh-CN" altLang="zh-CN" sz="1800" smtClean="0">
                <a:solidFill>
                  <a:srgbClr val="FF0000"/>
                </a:solidFill>
                <a:latin typeface="Consolas" pitchFamily="49" charset="0"/>
                <a:ea typeface="楷体" pitchFamily="49" charset="-122"/>
                <a:cs typeface="Consolas" pitchFamily="49" charset="0"/>
              </a:rPr>
              <a:t>解：</a:t>
            </a:r>
            <a:r>
              <a:rPr lang="zh-CN" altLang="zh-CN" sz="1800" smtClean="0">
                <a:latin typeface="Consolas" pitchFamily="49" charset="0"/>
                <a:ea typeface="楷体" pitchFamily="49" charset="-122"/>
                <a:cs typeface="Consolas" pitchFamily="49" charset="0"/>
              </a:rPr>
              <a:t>采用类似于十字链表的思路，每个集合元素设计成带头结点的单链表，将这些集合元素头结点串起来构成一个单链表，设置</a:t>
            </a:r>
            <a:r>
              <a:rPr lang="en-US" altLang="zh-CN" sz="1800" i="1" smtClean="0">
                <a:latin typeface="Consolas" pitchFamily="49" charset="0"/>
                <a:ea typeface="楷体" pitchFamily="49" charset="-122"/>
                <a:cs typeface="Consolas" pitchFamily="49" charset="0"/>
              </a:rPr>
              <a:t>h</a:t>
            </a:r>
            <a:r>
              <a:rPr lang="zh-CN" altLang="zh-CN" sz="1800" smtClean="0">
                <a:latin typeface="Consolas" pitchFamily="49" charset="0"/>
                <a:ea typeface="楷体" pitchFamily="49" charset="-122"/>
                <a:cs typeface="Consolas" pitchFamily="49" charset="0"/>
              </a:rPr>
              <a:t>所指结点作为集合头结点。</a:t>
            </a:r>
            <a:endParaRPr lang="zh-CN" altLang="zh-CN" sz="1800">
              <a:latin typeface="Consolas" pitchFamily="49" charset="0"/>
              <a:ea typeface="楷体" pitchFamily="49" charset="-122"/>
              <a:cs typeface="Consolas" pitchFamily="49" charset="0"/>
            </a:endParaRPr>
          </a:p>
        </p:txBody>
      </p:sp>
      <p:sp>
        <p:nvSpPr>
          <p:cNvPr id="6" name="灯片编号占位符 5"/>
          <p:cNvSpPr>
            <a:spLocks noGrp="1"/>
          </p:cNvSpPr>
          <p:nvPr>
            <p:ph type="sldNum" sz="quarter" idx="12"/>
          </p:nvPr>
        </p:nvSpPr>
        <p:spPr/>
        <p:txBody>
          <a:bodyPr/>
          <a:lstStyle/>
          <a:p>
            <a:fld id="{0B959BAE-FEC3-4F92-8031-993DEB8AE092}" type="slidenum">
              <a:rPr lang="en-US" altLang="zh-CN" smtClean="0"/>
              <a:pPr/>
              <a:t>53</a:t>
            </a:fld>
            <a:r>
              <a:rPr lang="en-US" altLang="zh-CN" smtClean="0"/>
              <a:t>/82</a:t>
            </a:r>
            <a:endParaRPr lang="en-US" altLang="zh-CN"/>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96"/>
          <p:cNvGrpSpPr/>
          <p:nvPr/>
        </p:nvGrpSpPr>
        <p:grpSpPr>
          <a:xfrm>
            <a:off x="1071538" y="2602961"/>
            <a:ext cx="4214842" cy="357190"/>
            <a:chOff x="1071538" y="2285992"/>
            <a:chExt cx="4214842" cy="357190"/>
          </a:xfrm>
        </p:grpSpPr>
        <p:sp>
          <p:nvSpPr>
            <p:cNvPr id="17" name="矩形 16"/>
            <p:cNvSpPr/>
            <p:nvPr/>
          </p:nvSpPr>
          <p:spPr>
            <a:xfrm>
              <a:off x="1857356" y="2285992"/>
              <a:ext cx="428628" cy="35719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2000">
                <a:solidFill>
                  <a:srgbClr val="0000FF"/>
                </a:solidFill>
                <a:latin typeface="Consolas" pitchFamily="49" charset="0"/>
                <a:ea typeface="楷体" pitchFamily="49" charset="-122"/>
                <a:cs typeface="Consolas" pitchFamily="49" charset="0"/>
              </a:endParaRPr>
            </a:p>
          </p:txBody>
        </p:sp>
        <p:sp>
          <p:nvSpPr>
            <p:cNvPr id="2" name="矩形 1"/>
            <p:cNvSpPr/>
            <p:nvPr/>
          </p:nvSpPr>
          <p:spPr>
            <a:xfrm>
              <a:off x="2500298" y="2285992"/>
              <a:ext cx="785818" cy="35719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itchFamily="49" charset="0"/>
                  <a:ea typeface="楷体" pitchFamily="49" charset="-122"/>
                  <a:cs typeface="Consolas" pitchFamily="49" charset="0"/>
                </a:rPr>
                <a:t>1</a:t>
              </a:r>
              <a:endParaRPr lang="zh-CN" altLang="en-US" sz="2000">
                <a:solidFill>
                  <a:srgbClr val="0000FF"/>
                </a:solidFill>
                <a:latin typeface="Consolas" pitchFamily="49" charset="0"/>
                <a:ea typeface="楷体" pitchFamily="49" charset="-122"/>
                <a:cs typeface="Consolas" pitchFamily="49" charset="0"/>
              </a:endParaRPr>
            </a:p>
          </p:txBody>
        </p:sp>
        <p:sp>
          <p:nvSpPr>
            <p:cNvPr id="4" name="矩形 3"/>
            <p:cNvSpPr/>
            <p:nvPr/>
          </p:nvSpPr>
          <p:spPr>
            <a:xfrm>
              <a:off x="3286116" y="2285992"/>
              <a:ext cx="428628" cy="35719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2000">
                <a:solidFill>
                  <a:srgbClr val="0000FF"/>
                </a:solidFill>
                <a:latin typeface="Consolas" pitchFamily="49" charset="0"/>
                <a:ea typeface="楷体" pitchFamily="49" charset="-122"/>
                <a:cs typeface="Consolas" pitchFamily="49" charset="0"/>
              </a:endParaRPr>
            </a:p>
          </p:txBody>
        </p:sp>
        <p:sp>
          <p:nvSpPr>
            <p:cNvPr id="7" name="矩形 6"/>
            <p:cNvSpPr/>
            <p:nvPr/>
          </p:nvSpPr>
          <p:spPr>
            <a:xfrm>
              <a:off x="4071934" y="2285992"/>
              <a:ext cx="785818" cy="35719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itchFamily="49" charset="0"/>
                  <a:ea typeface="楷体" pitchFamily="49" charset="-122"/>
                  <a:cs typeface="Consolas" pitchFamily="49" charset="0"/>
                </a:rPr>
                <a:t>3</a:t>
              </a:r>
              <a:endParaRPr lang="zh-CN" altLang="en-US" sz="2000">
                <a:solidFill>
                  <a:srgbClr val="0000FF"/>
                </a:solidFill>
                <a:latin typeface="Consolas" pitchFamily="49" charset="0"/>
                <a:ea typeface="楷体" pitchFamily="49" charset="-122"/>
                <a:cs typeface="Consolas" pitchFamily="49" charset="0"/>
              </a:endParaRPr>
            </a:p>
          </p:txBody>
        </p:sp>
        <p:sp>
          <p:nvSpPr>
            <p:cNvPr id="9" name="矩形 8"/>
            <p:cNvSpPr/>
            <p:nvPr/>
          </p:nvSpPr>
          <p:spPr>
            <a:xfrm>
              <a:off x="4857752" y="2285992"/>
              <a:ext cx="428628" cy="35719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smtClean="0">
                  <a:solidFill>
                    <a:srgbClr val="0000FF"/>
                  </a:solidFill>
                  <a:latin typeface="Consolas" pitchFamily="49" charset="0"/>
                  <a:ea typeface="楷体" pitchFamily="49" charset="-122"/>
                  <a:cs typeface="Consolas" pitchFamily="49" charset="0"/>
                </a:rPr>
                <a:t>∧</a:t>
              </a:r>
              <a:endParaRPr lang="zh-CN" altLang="en-US" sz="1800">
                <a:solidFill>
                  <a:srgbClr val="0000FF"/>
                </a:solidFill>
                <a:latin typeface="Consolas" pitchFamily="49" charset="0"/>
                <a:ea typeface="楷体" pitchFamily="49" charset="-122"/>
                <a:cs typeface="Consolas" pitchFamily="49" charset="0"/>
              </a:endParaRPr>
            </a:p>
          </p:txBody>
        </p:sp>
        <p:cxnSp>
          <p:nvCxnSpPr>
            <p:cNvPr id="11" name="直接箭头连接符 10"/>
            <p:cNvCxnSpPr/>
            <p:nvPr/>
          </p:nvCxnSpPr>
          <p:spPr>
            <a:xfrm flipV="1">
              <a:off x="3500430" y="2464587"/>
              <a:ext cx="571504" cy="0"/>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6" name="矩形 15"/>
            <p:cNvSpPr/>
            <p:nvPr/>
          </p:nvSpPr>
          <p:spPr>
            <a:xfrm>
              <a:off x="1071538" y="2285992"/>
              <a:ext cx="785818" cy="35719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2000">
                <a:solidFill>
                  <a:srgbClr val="0000FF"/>
                </a:solidFill>
                <a:latin typeface="Consolas" pitchFamily="49" charset="0"/>
                <a:ea typeface="楷体" pitchFamily="49" charset="-122"/>
                <a:cs typeface="Consolas" pitchFamily="49" charset="0"/>
              </a:endParaRPr>
            </a:p>
          </p:txBody>
        </p:sp>
        <p:cxnSp>
          <p:nvCxnSpPr>
            <p:cNvPr id="18" name="直接箭头连接符 17"/>
            <p:cNvCxnSpPr/>
            <p:nvPr/>
          </p:nvCxnSpPr>
          <p:spPr>
            <a:xfrm flipV="1">
              <a:off x="1928794" y="2454268"/>
              <a:ext cx="571504" cy="0"/>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grpSp>
      <p:sp>
        <p:nvSpPr>
          <p:cNvPr id="56" name="TextBox 55"/>
          <p:cNvSpPr txBox="1"/>
          <p:nvPr/>
        </p:nvSpPr>
        <p:spPr>
          <a:xfrm>
            <a:off x="357158" y="285728"/>
            <a:ext cx="4786346" cy="416909"/>
          </a:xfrm>
          <a:prstGeom prst="rect">
            <a:avLst/>
          </a:prstGeom>
          <a:noFill/>
        </p:spPr>
        <p:txBody>
          <a:bodyPr wrap="square" rtlCol="0">
            <a:spAutoFit/>
          </a:bodyPr>
          <a:lstStyle/>
          <a:p>
            <a:pPr algn="l">
              <a:lnSpc>
                <a:spcPts val="2800"/>
              </a:lnSpc>
            </a:pPr>
            <a:r>
              <a:rPr lang="en-US" altLang="zh-CN" sz="1800" smtClean="0">
                <a:latin typeface="Consolas" pitchFamily="49" charset="0"/>
                <a:ea typeface="楷体" pitchFamily="49" charset="-122"/>
                <a:cs typeface="Consolas" pitchFamily="49" charset="0"/>
              </a:rPr>
              <a:t>S={{1</a:t>
            </a:r>
            <a:r>
              <a:rPr lang="zh-CN" altLang="zh-CN" sz="1800" smtClean="0">
                <a:latin typeface="Consolas" pitchFamily="49" charset="0"/>
                <a:ea typeface="楷体" pitchFamily="49" charset="-122"/>
                <a:cs typeface="Consolas" pitchFamily="49" charset="0"/>
              </a:rPr>
              <a:t>，</a:t>
            </a:r>
            <a:r>
              <a:rPr lang="en-US" altLang="zh-CN" sz="1800" smtClean="0">
                <a:latin typeface="Consolas" pitchFamily="49" charset="0"/>
                <a:ea typeface="楷体" pitchFamily="49" charset="-122"/>
                <a:cs typeface="Consolas" pitchFamily="49" charset="0"/>
              </a:rPr>
              <a:t>3}</a:t>
            </a:r>
            <a:r>
              <a:rPr lang="zh-CN" altLang="zh-CN" sz="1800" smtClean="0">
                <a:latin typeface="Consolas" pitchFamily="49" charset="0"/>
                <a:ea typeface="楷体" pitchFamily="49" charset="-122"/>
                <a:cs typeface="Consolas" pitchFamily="49" charset="0"/>
              </a:rPr>
              <a:t>，</a:t>
            </a:r>
            <a:r>
              <a:rPr lang="en-US" altLang="zh-CN" sz="1800" smtClean="0">
                <a:latin typeface="Consolas" pitchFamily="49" charset="0"/>
                <a:ea typeface="楷体" pitchFamily="49" charset="-122"/>
                <a:cs typeface="Consolas" pitchFamily="49" charset="0"/>
              </a:rPr>
              <a:t>{1</a:t>
            </a:r>
            <a:r>
              <a:rPr lang="zh-CN" altLang="zh-CN" sz="1800" smtClean="0">
                <a:latin typeface="Consolas" pitchFamily="49" charset="0"/>
                <a:ea typeface="楷体" pitchFamily="49" charset="-122"/>
                <a:cs typeface="Consolas" pitchFamily="49" charset="0"/>
              </a:rPr>
              <a:t>，</a:t>
            </a:r>
            <a:r>
              <a:rPr lang="en-US" altLang="zh-CN" sz="1800" smtClean="0">
                <a:latin typeface="Consolas" pitchFamily="49" charset="0"/>
                <a:ea typeface="楷体" pitchFamily="49" charset="-122"/>
                <a:cs typeface="Consolas" pitchFamily="49" charset="0"/>
              </a:rPr>
              <a:t>7</a:t>
            </a:r>
            <a:r>
              <a:rPr lang="zh-CN" altLang="zh-CN" sz="1800" smtClean="0">
                <a:latin typeface="Consolas" pitchFamily="49" charset="0"/>
                <a:ea typeface="楷体" pitchFamily="49" charset="-122"/>
                <a:cs typeface="Consolas" pitchFamily="49" charset="0"/>
              </a:rPr>
              <a:t>，</a:t>
            </a:r>
            <a:r>
              <a:rPr lang="en-US" altLang="zh-CN" sz="1800" smtClean="0">
                <a:latin typeface="Consolas" pitchFamily="49" charset="0"/>
                <a:ea typeface="楷体" pitchFamily="49" charset="-122"/>
                <a:cs typeface="Consolas" pitchFamily="49" charset="0"/>
              </a:rPr>
              <a:t>8}</a:t>
            </a:r>
            <a:r>
              <a:rPr lang="zh-CN" altLang="zh-CN" sz="1800" smtClean="0">
                <a:latin typeface="Consolas" pitchFamily="49" charset="0"/>
                <a:ea typeface="楷体" pitchFamily="49" charset="-122"/>
                <a:cs typeface="Consolas" pitchFamily="49" charset="0"/>
              </a:rPr>
              <a:t>，</a:t>
            </a:r>
            <a:r>
              <a:rPr lang="en-US" altLang="zh-CN" sz="1800" smtClean="0">
                <a:latin typeface="Consolas" pitchFamily="49" charset="0"/>
                <a:ea typeface="楷体" pitchFamily="49" charset="-122"/>
                <a:cs typeface="Consolas" pitchFamily="49" charset="0"/>
              </a:rPr>
              <a:t>{5</a:t>
            </a:r>
            <a:r>
              <a:rPr lang="zh-CN" altLang="zh-CN" sz="1800" smtClean="0">
                <a:latin typeface="Consolas" pitchFamily="49" charset="0"/>
                <a:ea typeface="楷体" pitchFamily="49" charset="-122"/>
                <a:cs typeface="Consolas" pitchFamily="49" charset="0"/>
              </a:rPr>
              <a:t>，</a:t>
            </a:r>
            <a:r>
              <a:rPr lang="en-US" altLang="zh-CN" sz="1800" smtClean="0">
                <a:latin typeface="Consolas" pitchFamily="49" charset="0"/>
                <a:ea typeface="楷体" pitchFamily="49" charset="-122"/>
                <a:cs typeface="Consolas" pitchFamily="49" charset="0"/>
              </a:rPr>
              <a:t>6}}</a:t>
            </a:r>
            <a:r>
              <a:rPr lang="zh-CN" altLang="zh-CN" sz="1800" smtClean="0">
                <a:latin typeface="Consolas" pitchFamily="49" charset="0"/>
                <a:ea typeface="楷体" pitchFamily="49" charset="-122"/>
                <a:cs typeface="Consolas" pitchFamily="49" charset="0"/>
              </a:rPr>
              <a:t>。</a:t>
            </a:r>
            <a:endParaRPr lang="zh-CN" altLang="zh-CN" sz="1800">
              <a:latin typeface="Consolas" pitchFamily="49" charset="0"/>
              <a:ea typeface="楷体" pitchFamily="49" charset="-122"/>
              <a:cs typeface="Consolas" pitchFamily="49" charset="0"/>
            </a:endParaRPr>
          </a:p>
        </p:txBody>
      </p:sp>
      <p:cxnSp>
        <p:nvCxnSpPr>
          <p:cNvPr id="59" name="直接箭头连接符 58"/>
          <p:cNvCxnSpPr/>
          <p:nvPr/>
        </p:nvCxnSpPr>
        <p:spPr>
          <a:xfrm rot="16200000" flipH="1">
            <a:off x="1250133" y="3067309"/>
            <a:ext cx="500066"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nvGrpSpPr>
          <p:cNvPr id="5" name="组合 95"/>
          <p:cNvGrpSpPr/>
          <p:nvPr/>
        </p:nvGrpSpPr>
        <p:grpSpPr>
          <a:xfrm>
            <a:off x="357158" y="1245639"/>
            <a:ext cx="1928826" cy="1000132"/>
            <a:chOff x="357158" y="928670"/>
            <a:chExt cx="1928826" cy="1000132"/>
          </a:xfrm>
        </p:grpSpPr>
        <p:sp>
          <p:nvSpPr>
            <p:cNvPr id="53" name="矩形 52"/>
            <p:cNvSpPr/>
            <p:nvPr/>
          </p:nvSpPr>
          <p:spPr>
            <a:xfrm>
              <a:off x="1071538" y="1571612"/>
              <a:ext cx="785818" cy="35719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2000">
                <a:solidFill>
                  <a:srgbClr val="0000FF"/>
                </a:solidFill>
                <a:latin typeface="Consolas" pitchFamily="49" charset="0"/>
                <a:ea typeface="楷体" pitchFamily="49" charset="-122"/>
                <a:cs typeface="Consolas" pitchFamily="49" charset="0"/>
              </a:endParaRPr>
            </a:p>
          </p:txBody>
        </p:sp>
        <p:sp>
          <p:nvSpPr>
            <p:cNvPr id="54" name="矩形 53"/>
            <p:cNvSpPr/>
            <p:nvPr/>
          </p:nvSpPr>
          <p:spPr>
            <a:xfrm>
              <a:off x="1857356" y="1571612"/>
              <a:ext cx="428628" cy="35719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r>
                <a:rPr lang="zh-CN" altLang="en-US" sz="1800" smtClean="0">
                  <a:solidFill>
                    <a:srgbClr val="0000FF"/>
                  </a:solidFill>
                  <a:latin typeface="Consolas" pitchFamily="49" charset="0"/>
                  <a:cs typeface="Consolas" pitchFamily="49" charset="0"/>
                </a:rPr>
                <a:t>∧</a:t>
              </a:r>
            </a:p>
          </p:txBody>
        </p:sp>
        <p:grpSp>
          <p:nvGrpSpPr>
            <p:cNvPr id="6" name="组合 69"/>
            <p:cNvGrpSpPr/>
            <p:nvPr/>
          </p:nvGrpSpPr>
          <p:grpSpPr>
            <a:xfrm>
              <a:off x="357158" y="928670"/>
              <a:ext cx="714380" cy="642942"/>
              <a:chOff x="857224" y="1214422"/>
              <a:chExt cx="714380" cy="642942"/>
            </a:xfrm>
          </p:grpSpPr>
          <p:cxnSp>
            <p:nvCxnSpPr>
              <p:cNvPr id="84" name="直接箭头连接符 83"/>
              <p:cNvCxnSpPr/>
              <p:nvPr/>
            </p:nvCxnSpPr>
            <p:spPr>
              <a:xfrm>
                <a:off x="1142976" y="1571612"/>
                <a:ext cx="428628" cy="28575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85" name="TextBox 84"/>
              <p:cNvSpPr txBox="1"/>
              <p:nvPr/>
            </p:nvSpPr>
            <p:spPr>
              <a:xfrm>
                <a:off x="857224" y="1214422"/>
                <a:ext cx="571504" cy="400110"/>
              </a:xfrm>
              <a:prstGeom prst="rect">
                <a:avLst/>
              </a:prstGeom>
              <a:noFill/>
            </p:spPr>
            <p:txBody>
              <a:bodyPr wrap="square" rtlCol="0">
                <a:spAutoFit/>
              </a:bodyPr>
              <a:lstStyle/>
              <a:p>
                <a:r>
                  <a:rPr lang="en-US" altLang="zh-CN" sz="2000" i="1" smtClean="0">
                    <a:latin typeface="Consolas" pitchFamily="49" charset="0"/>
                    <a:cs typeface="Consolas" pitchFamily="49" charset="0"/>
                  </a:rPr>
                  <a:t>h</a:t>
                </a:r>
                <a:endParaRPr lang="zh-CN" altLang="en-US" sz="2000" i="1">
                  <a:latin typeface="Consolas" pitchFamily="49" charset="0"/>
                  <a:cs typeface="Consolas" pitchFamily="49" charset="0"/>
                </a:endParaRPr>
              </a:p>
            </p:txBody>
          </p:sp>
        </p:grpSp>
      </p:grpSp>
      <p:sp>
        <p:nvSpPr>
          <p:cNvPr id="69" name="TextBox 68"/>
          <p:cNvSpPr txBox="1"/>
          <p:nvPr/>
        </p:nvSpPr>
        <p:spPr>
          <a:xfrm>
            <a:off x="785786" y="4746101"/>
            <a:ext cx="4143404" cy="400110"/>
          </a:xfrm>
          <a:prstGeom prst="rect">
            <a:avLst/>
          </a:prstGeom>
          <a:noFill/>
        </p:spPr>
        <p:txBody>
          <a:bodyPr wrap="square" rtlCol="0">
            <a:spAutoFit/>
          </a:bodyPr>
          <a:lstStyle/>
          <a:p>
            <a:pPr algn="l"/>
            <a:r>
              <a:rPr lang="zh-CN" altLang="en-US" sz="2000" smtClean="0">
                <a:latin typeface="Consolas" pitchFamily="49" charset="0"/>
                <a:ea typeface="楷体" pitchFamily="49" charset="-122"/>
                <a:cs typeface="Consolas" pitchFamily="49" charset="0"/>
              </a:rPr>
              <a:t>通过</a:t>
            </a:r>
            <a:r>
              <a:rPr lang="en-US" altLang="zh-CN" sz="2000" i="1" smtClean="0">
                <a:latin typeface="Consolas" pitchFamily="49" charset="0"/>
                <a:ea typeface="楷体" pitchFamily="49" charset="-122"/>
                <a:cs typeface="Consolas" pitchFamily="49" charset="0"/>
              </a:rPr>
              <a:t>h</a:t>
            </a:r>
            <a:r>
              <a:rPr lang="zh-CN" altLang="en-US" sz="2000" smtClean="0">
                <a:latin typeface="Consolas" pitchFamily="49" charset="0"/>
                <a:ea typeface="楷体" pitchFamily="49" charset="-122"/>
                <a:cs typeface="Consolas" pitchFamily="49" charset="0"/>
              </a:rPr>
              <a:t>来唯一标识整个存储结构。</a:t>
            </a:r>
            <a:endParaRPr lang="zh-CN" altLang="en-US" sz="2000">
              <a:latin typeface="Consolas" pitchFamily="49" charset="0"/>
              <a:ea typeface="楷体" pitchFamily="49" charset="-122"/>
              <a:cs typeface="Consolas" pitchFamily="49" charset="0"/>
            </a:endParaRPr>
          </a:p>
        </p:txBody>
      </p:sp>
      <p:grpSp>
        <p:nvGrpSpPr>
          <p:cNvPr id="8" name="组合 93"/>
          <p:cNvGrpSpPr/>
          <p:nvPr/>
        </p:nvGrpSpPr>
        <p:grpSpPr>
          <a:xfrm>
            <a:off x="1071538" y="3317341"/>
            <a:ext cx="5786478" cy="357190"/>
            <a:chOff x="1071538" y="3000372"/>
            <a:chExt cx="5786478" cy="357190"/>
          </a:xfrm>
        </p:grpSpPr>
        <p:sp>
          <p:nvSpPr>
            <p:cNvPr id="32" name="矩形 31"/>
            <p:cNvSpPr/>
            <p:nvPr/>
          </p:nvSpPr>
          <p:spPr>
            <a:xfrm>
              <a:off x="1071538" y="3000372"/>
              <a:ext cx="785818" cy="35719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2000">
                <a:solidFill>
                  <a:srgbClr val="0000FF"/>
                </a:solidFill>
                <a:latin typeface="Consolas" pitchFamily="49" charset="0"/>
                <a:ea typeface="楷体" pitchFamily="49" charset="-122"/>
                <a:cs typeface="Consolas" pitchFamily="49" charset="0"/>
              </a:endParaRPr>
            </a:p>
          </p:txBody>
        </p:sp>
        <p:sp>
          <p:nvSpPr>
            <p:cNvPr id="33" name="矩形 32"/>
            <p:cNvSpPr/>
            <p:nvPr/>
          </p:nvSpPr>
          <p:spPr>
            <a:xfrm>
              <a:off x="1857356" y="3000372"/>
              <a:ext cx="428628" cy="35719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2000">
                <a:solidFill>
                  <a:srgbClr val="0000FF"/>
                </a:solidFill>
                <a:latin typeface="Consolas" pitchFamily="49" charset="0"/>
                <a:ea typeface="楷体" pitchFamily="49" charset="-122"/>
                <a:cs typeface="Consolas" pitchFamily="49" charset="0"/>
              </a:endParaRPr>
            </a:p>
          </p:txBody>
        </p:sp>
        <p:cxnSp>
          <p:nvCxnSpPr>
            <p:cNvPr id="34" name="直接箭头连接符 33"/>
            <p:cNvCxnSpPr/>
            <p:nvPr/>
          </p:nvCxnSpPr>
          <p:spPr>
            <a:xfrm flipV="1">
              <a:off x="1928794" y="3168648"/>
              <a:ext cx="571504" cy="0"/>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71" name="矩形 70"/>
            <p:cNvSpPr/>
            <p:nvPr/>
          </p:nvSpPr>
          <p:spPr>
            <a:xfrm>
              <a:off x="2500298" y="3000372"/>
              <a:ext cx="785818" cy="35719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itchFamily="49" charset="0"/>
                  <a:ea typeface="楷体" pitchFamily="49" charset="-122"/>
                  <a:cs typeface="Consolas" pitchFamily="49" charset="0"/>
                </a:rPr>
                <a:t>1</a:t>
              </a:r>
              <a:endParaRPr lang="zh-CN" altLang="en-US" sz="2000">
                <a:solidFill>
                  <a:srgbClr val="0000FF"/>
                </a:solidFill>
                <a:latin typeface="Consolas" pitchFamily="49" charset="0"/>
                <a:ea typeface="楷体" pitchFamily="49" charset="-122"/>
                <a:cs typeface="Consolas" pitchFamily="49" charset="0"/>
              </a:endParaRPr>
            </a:p>
          </p:txBody>
        </p:sp>
        <p:sp>
          <p:nvSpPr>
            <p:cNvPr id="72" name="矩形 71"/>
            <p:cNvSpPr/>
            <p:nvPr/>
          </p:nvSpPr>
          <p:spPr>
            <a:xfrm>
              <a:off x="3286116" y="3000372"/>
              <a:ext cx="428628" cy="35719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2000">
                <a:solidFill>
                  <a:srgbClr val="0000FF"/>
                </a:solidFill>
                <a:latin typeface="Consolas" pitchFamily="49" charset="0"/>
                <a:ea typeface="楷体" pitchFamily="49" charset="-122"/>
                <a:cs typeface="Consolas" pitchFamily="49" charset="0"/>
              </a:endParaRPr>
            </a:p>
          </p:txBody>
        </p:sp>
        <p:sp>
          <p:nvSpPr>
            <p:cNvPr id="73" name="矩形 72"/>
            <p:cNvSpPr/>
            <p:nvPr/>
          </p:nvSpPr>
          <p:spPr>
            <a:xfrm>
              <a:off x="4071934" y="3000372"/>
              <a:ext cx="785818" cy="35719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itchFamily="49" charset="0"/>
                  <a:ea typeface="楷体" pitchFamily="49" charset="-122"/>
                  <a:cs typeface="Consolas" pitchFamily="49" charset="0"/>
                </a:rPr>
                <a:t>7</a:t>
              </a:r>
              <a:endParaRPr lang="zh-CN" altLang="en-US" sz="2000">
                <a:solidFill>
                  <a:srgbClr val="0000FF"/>
                </a:solidFill>
                <a:latin typeface="Consolas" pitchFamily="49" charset="0"/>
                <a:ea typeface="楷体" pitchFamily="49" charset="-122"/>
                <a:cs typeface="Consolas" pitchFamily="49" charset="0"/>
              </a:endParaRPr>
            </a:p>
          </p:txBody>
        </p:sp>
        <p:sp>
          <p:nvSpPr>
            <p:cNvPr id="74" name="矩形 73"/>
            <p:cNvSpPr/>
            <p:nvPr/>
          </p:nvSpPr>
          <p:spPr>
            <a:xfrm>
              <a:off x="4857752" y="3000372"/>
              <a:ext cx="428628" cy="35719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a:solidFill>
                  <a:srgbClr val="0000FF"/>
                </a:solidFill>
                <a:latin typeface="Consolas" pitchFamily="49" charset="0"/>
                <a:ea typeface="楷体" pitchFamily="49" charset="-122"/>
                <a:cs typeface="Consolas" pitchFamily="49" charset="0"/>
              </a:endParaRPr>
            </a:p>
          </p:txBody>
        </p:sp>
        <p:cxnSp>
          <p:nvCxnSpPr>
            <p:cNvPr id="75" name="直接箭头连接符 74"/>
            <p:cNvCxnSpPr/>
            <p:nvPr/>
          </p:nvCxnSpPr>
          <p:spPr>
            <a:xfrm flipV="1">
              <a:off x="3500430" y="3178967"/>
              <a:ext cx="571504" cy="0"/>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79" name="矩形 78"/>
            <p:cNvSpPr/>
            <p:nvPr/>
          </p:nvSpPr>
          <p:spPr>
            <a:xfrm>
              <a:off x="5643570" y="3000372"/>
              <a:ext cx="785818" cy="35719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itchFamily="49" charset="0"/>
                  <a:ea typeface="楷体" pitchFamily="49" charset="-122"/>
                  <a:cs typeface="Consolas" pitchFamily="49" charset="0"/>
                </a:rPr>
                <a:t>8</a:t>
              </a:r>
              <a:endParaRPr lang="zh-CN" altLang="en-US" sz="2000">
                <a:solidFill>
                  <a:srgbClr val="0000FF"/>
                </a:solidFill>
                <a:latin typeface="Consolas" pitchFamily="49" charset="0"/>
                <a:ea typeface="楷体" pitchFamily="49" charset="-122"/>
                <a:cs typeface="Consolas" pitchFamily="49" charset="0"/>
              </a:endParaRPr>
            </a:p>
          </p:txBody>
        </p:sp>
        <p:sp>
          <p:nvSpPr>
            <p:cNvPr id="80" name="矩形 79"/>
            <p:cNvSpPr/>
            <p:nvPr/>
          </p:nvSpPr>
          <p:spPr>
            <a:xfrm>
              <a:off x="6429388" y="3000372"/>
              <a:ext cx="428628" cy="35719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smtClean="0">
                  <a:solidFill>
                    <a:srgbClr val="0000FF"/>
                  </a:solidFill>
                  <a:latin typeface="Consolas" pitchFamily="49" charset="0"/>
                  <a:ea typeface="楷体" pitchFamily="49" charset="-122"/>
                  <a:cs typeface="Consolas" pitchFamily="49" charset="0"/>
                </a:rPr>
                <a:t>∧</a:t>
              </a:r>
              <a:endParaRPr lang="zh-CN" altLang="en-US" sz="1800">
                <a:solidFill>
                  <a:srgbClr val="0000FF"/>
                </a:solidFill>
                <a:latin typeface="Consolas" pitchFamily="49" charset="0"/>
                <a:ea typeface="楷体" pitchFamily="49" charset="-122"/>
                <a:cs typeface="Consolas" pitchFamily="49" charset="0"/>
              </a:endParaRPr>
            </a:p>
          </p:txBody>
        </p:sp>
        <p:cxnSp>
          <p:nvCxnSpPr>
            <p:cNvPr id="81" name="直接箭头连接符 80"/>
            <p:cNvCxnSpPr/>
            <p:nvPr/>
          </p:nvCxnSpPr>
          <p:spPr>
            <a:xfrm flipV="1">
              <a:off x="5072066" y="3178967"/>
              <a:ext cx="571504" cy="0"/>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grpSp>
      <p:grpSp>
        <p:nvGrpSpPr>
          <p:cNvPr id="10" name="组合 94"/>
          <p:cNvGrpSpPr/>
          <p:nvPr/>
        </p:nvGrpSpPr>
        <p:grpSpPr>
          <a:xfrm>
            <a:off x="1071538" y="4011625"/>
            <a:ext cx="4214842" cy="357190"/>
            <a:chOff x="1071538" y="3694656"/>
            <a:chExt cx="4214842" cy="357190"/>
          </a:xfrm>
        </p:grpSpPr>
        <p:sp>
          <p:nvSpPr>
            <p:cNvPr id="82" name="矩形 81"/>
            <p:cNvSpPr/>
            <p:nvPr/>
          </p:nvSpPr>
          <p:spPr>
            <a:xfrm>
              <a:off x="2500298" y="3694656"/>
              <a:ext cx="785818" cy="35719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itchFamily="49" charset="0"/>
                  <a:ea typeface="楷体" pitchFamily="49" charset="-122"/>
                  <a:cs typeface="Consolas" pitchFamily="49" charset="0"/>
                </a:rPr>
                <a:t>5</a:t>
              </a:r>
              <a:endParaRPr lang="zh-CN" altLang="en-US" sz="2000">
                <a:solidFill>
                  <a:srgbClr val="0000FF"/>
                </a:solidFill>
                <a:latin typeface="Consolas" pitchFamily="49" charset="0"/>
                <a:ea typeface="楷体" pitchFamily="49" charset="-122"/>
                <a:cs typeface="Consolas" pitchFamily="49" charset="0"/>
              </a:endParaRPr>
            </a:p>
          </p:txBody>
        </p:sp>
        <p:sp>
          <p:nvSpPr>
            <p:cNvPr id="83" name="矩形 82"/>
            <p:cNvSpPr/>
            <p:nvPr/>
          </p:nvSpPr>
          <p:spPr>
            <a:xfrm>
              <a:off x="3286116" y="3694656"/>
              <a:ext cx="428628" cy="35719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2000">
                <a:solidFill>
                  <a:srgbClr val="0000FF"/>
                </a:solidFill>
                <a:latin typeface="Consolas" pitchFamily="49" charset="0"/>
                <a:ea typeface="楷体" pitchFamily="49" charset="-122"/>
                <a:cs typeface="Consolas" pitchFamily="49" charset="0"/>
              </a:endParaRPr>
            </a:p>
          </p:txBody>
        </p:sp>
        <p:sp>
          <p:nvSpPr>
            <p:cNvPr id="86" name="矩形 85"/>
            <p:cNvSpPr/>
            <p:nvPr/>
          </p:nvSpPr>
          <p:spPr>
            <a:xfrm>
              <a:off x="4071934" y="3694656"/>
              <a:ext cx="785818" cy="35719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itchFamily="49" charset="0"/>
                  <a:ea typeface="楷体" pitchFamily="49" charset="-122"/>
                  <a:cs typeface="Consolas" pitchFamily="49" charset="0"/>
                </a:rPr>
                <a:t>6</a:t>
              </a:r>
              <a:endParaRPr lang="zh-CN" altLang="en-US" sz="2000">
                <a:solidFill>
                  <a:srgbClr val="0000FF"/>
                </a:solidFill>
                <a:latin typeface="Consolas" pitchFamily="49" charset="0"/>
                <a:ea typeface="楷体" pitchFamily="49" charset="-122"/>
                <a:cs typeface="Consolas" pitchFamily="49" charset="0"/>
              </a:endParaRPr>
            </a:p>
          </p:txBody>
        </p:sp>
        <p:sp>
          <p:nvSpPr>
            <p:cNvPr id="87" name="矩形 86"/>
            <p:cNvSpPr/>
            <p:nvPr/>
          </p:nvSpPr>
          <p:spPr>
            <a:xfrm>
              <a:off x="4857752" y="3694656"/>
              <a:ext cx="428628" cy="35719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smtClean="0">
                  <a:solidFill>
                    <a:srgbClr val="0000FF"/>
                  </a:solidFill>
                  <a:latin typeface="Consolas" pitchFamily="49" charset="0"/>
                  <a:ea typeface="楷体" pitchFamily="49" charset="-122"/>
                  <a:cs typeface="Consolas" pitchFamily="49" charset="0"/>
                </a:rPr>
                <a:t>∧</a:t>
              </a:r>
              <a:endParaRPr lang="zh-CN" altLang="en-US" sz="1800">
                <a:solidFill>
                  <a:srgbClr val="0000FF"/>
                </a:solidFill>
                <a:latin typeface="Consolas" pitchFamily="49" charset="0"/>
                <a:ea typeface="楷体" pitchFamily="49" charset="-122"/>
                <a:cs typeface="Consolas" pitchFamily="49" charset="0"/>
              </a:endParaRPr>
            </a:p>
          </p:txBody>
        </p:sp>
        <p:cxnSp>
          <p:nvCxnSpPr>
            <p:cNvPr id="88" name="直接箭头连接符 87"/>
            <p:cNvCxnSpPr/>
            <p:nvPr/>
          </p:nvCxnSpPr>
          <p:spPr>
            <a:xfrm flipV="1">
              <a:off x="3500430" y="3873251"/>
              <a:ext cx="571504" cy="0"/>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89" name="矩形 88"/>
            <p:cNvSpPr/>
            <p:nvPr/>
          </p:nvSpPr>
          <p:spPr>
            <a:xfrm>
              <a:off x="1071538" y="3694656"/>
              <a:ext cx="785818" cy="35719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r>
                <a:rPr lang="zh-CN" altLang="en-US" sz="1800" smtClean="0">
                  <a:solidFill>
                    <a:srgbClr val="0000FF"/>
                  </a:solidFill>
                  <a:latin typeface="Consolas" pitchFamily="49" charset="0"/>
                  <a:ea typeface="楷体" pitchFamily="49" charset="-122"/>
                  <a:cs typeface="Consolas" pitchFamily="49" charset="0"/>
                </a:rPr>
                <a:t>∧</a:t>
              </a:r>
            </a:p>
          </p:txBody>
        </p:sp>
        <p:sp>
          <p:nvSpPr>
            <p:cNvPr id="90" name="矩形 89"/>
            <p:cNvSpPr/>
            <p:nvPr/>
          </p:nvSpPr>
          <p:spPr>
            <a:xfrm>
              <a:off x="1857356" y="3694656"/>
              <a:ext cx="428628" cy="35719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2000">
                <a:solidFill>
                  <a:srgbClr val="0000FF"/>
                </a:solidFill>
                <a:latin typeface="Consolas" pitchFamily="49" charset="0"/>
                <a:ea typeface="楷体" pitchFamily="49" charset="-122"/>
                <a:cs typeface="Consolas" pitchFamily="49" charset="0"/>
              </a:endParaRPr>
            </a:p>
          </p:txBody>
        </p:sp>
        <p:cxnSp>
          <p:nvCxnSpPr>
            <p:cNvPr id="91" name="直接箭头连接符 90"/>
            <p:cNvCxnSpPr/>
            <p:nvPr/>
          </p:nvCxnSpPr>
          <p:spPr>
            <a:xfrm flipV="1">
              <a:off x="1928794" y="3862932"/>
              <a:ext cx="571504" cy="0"/>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grpSp>
      <p:cxnSp>
        <p:nvCxnSpPr>
          <p:cNvPr id="92" name="直接箭头连接符 91"/>
          <p:cNvCxnSpPr/>
          <p:nvPr/>
        </p:nvCxnSpPr>
        <p:spPr>
          <a:xfrm rot="16200000" flipH="1">
            <a:off x="1250133" y="3761591"/>
            <a:ext cx="500066"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58" name="直接箭头连接符 57"/>
          <p:cNvCxnSpPr/>
          <p:nvPr/>
        </p:nvCxnSpPr>
        <p:spPr>
          <a:xfrm rot="16200000" flipH="1">
            <a:off x="1250133" y="2352927"/>
            <a:ext cx="500066"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nvGrpSpPr>
          <p:cNvPr id="12" name="组合 100"/>
          <p:cNvGrpSpPr/>
          <p:nvPr/>
        </p:nvGrpSpPr>
        <p:grpSpPr>
          <a:xfrm>
            <a:off x="5572132" y="3817407"/>
            <a:ext cx="3357586" cy="1631622"/>
            <a:chOff x="5572132" y="3817407"/>
            <a:chExt cx="3357586" cy="1631622"/>
          </a:xfrm>
        </p:grpSpPr>
        <p:sp>
          <p:nvSpPr>
            <p:cNvPr id="98" name="TextBox 97"/>
            <p:cNvSpPr txBox="1"/>
            <p:nvPr/>
          </p:nvSpPr>
          <p:spPr>
            <a:xfrm>
              <a:off x="5572132" y="4246035"/>
              <a:ext cx="3357586" cy="1202994"/>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square" lIns="180000" tIns="108000" bIns="108000" rtlCol="0">
              <a:spAutoFit/>
            </a:bodyPr>
            <a:lstStyle/>
            <a:p>
              <a:pPr algn="l"/>
              <a:r>
                <a:rPr lang="en-US" altLang="zh-CN" sz="1600" smtClean="0">
                  <a:solidFill>
                    <a:srgbClr val="0000FF"/>
                  </a:solidFill>
                  <a:latin typeface="Consolas" pitchFamily="49" charset="0"/>
                  <a:ea typeface="仿宋" pitchFamily="49" charset="-122"/>
                  <a:cs typeface="Consolas" pitchFamily="49" charset="0"/>
                </a:rPr>
                <a:t>typedef struct dnode</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int data;</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struct dnode *next;</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FF0000"/>
                  </a:solidFill>
                  <a:latin typeface="Consolas" pitchFamily="49" charset="0"/>
                  <a:ea typeface="仿宋" pitchFamily="49" charset="-122"/>
                  <a:cs typeface="Consolas" pitchFamily="49" charset="0"/>
                </a:rPr>
                <a:t>DType</a:t>
              </a:r>
              <a:r>
                <a:rPr lang="en-US" altLang="zh-CN" sz="1600" smtClean="0">
                  <a:solidFill>
                    <a:srgbClr val="0000FF"/>
                  </a:solidFill>
                  <a:latin typeface="Consolas" pitchFamily="49" charset="0"/>
                  <a:ea typeface="仿宋" pitchFamily="49" charset="-122"/>
                  <a:cs typeface="Consolas" pitchFamily="49" charset="0"/>
                </a:rPr>
                <a:t>;</a:t>
              </a:r>
              <a:endParaRPr lang="zh-CN" altLang="en-US" sz="1600">
                <a:solidFill>
                  <a:srgbClr val="0000FF"/>
                </a:solidFill>
                <a:latin typeface="Consolas" pitchFamily="49" charset="0"/>
                <a:ea typeface="仿宋" pitchFamily="49" charset="-122"/>
                <a:cs typeface="Consolas" pitchFamily="49" charset="0"/>
              </a:endParaRPr>
            </a:p>
          </p:txBody>
        </p:sp>
        <p:sp>
          <p:nvSpPr>
            <p:cNvPr id="99" name="下箭头 98"/>
            <p:cNvSpPr/>
            <p:nvPr/>
          </p:nvSpPr>
          <p:spPr>
            <a:xfrm>
              <a:off x="6286512" y="3817407"/>
              <a:ext cx="142876" cy="357190"/>
            </a:xfrm>
            <a:prstGeom prst="downArrow">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pSp>
      <p:grpSp>
        <p:nvGrpSpPr>
          <p:cNvPr id="13" name="组合 104"/>
          <p:cNvGrpSpPr/>
          <p:nvPr/>
        </p:nvGrpSpPr>
        <p:grpSpPr>
          <a:xfrm>
            <a:off x="1734373" y="857232"/>
            <a:ext cx="4266387" cy="1202994"/>
            <a:chOff x="1734373" y="857232"/>
            <a:chExt cx="4266387" cy="1202994"/>
          </a:xfrm>
        </p:grpSpPr>
        <p:sp>
          <p:nvSpPr>
            <p:cNvPr id="100" name="TextBox 99"/>
            <p:cNvSpPr txBox="1"/>
            <p:nvPr/>
          </p:nvSpPr>
          <p:spPr>
            <a:xfrm>
              <a:off x="2643174" y="857232"/>
              <a:ext cx="3357586" cy="1202994"/>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square" lIns="180000" tIns="108000" bIns="108000" rtlCol="0">
              <a:spAutoFit/>
            </a:bodyPr>
            <a:lstStyle/>
            <a:p>
              <a:pPr algn="l"/>
              <a:r>
                <a:rPr lang="en-US" altLang="zh-CN" sz="1600" smtClean="0">
                  <a:solidFill>
                    <a:srgbClr val="0000FF"/>
                  </a:solidFill>
                  <a:latin typeface="Consolas" pitchFamily="49" charset="0"/>
                  <a:cs typeface="Consolas" pitchFamily="49" charset="0"/>
                </a:rPr>
                <a:t>typedef struct hnode</a:t>
              </a:r>
              <a:endParaRPr lang="zh-CN" altLang="zh-CN" sz="1600" smtClean="0">
                <a:solidFill>
                  <a:srgbClr val="0000FF"/>
                </a:solidFill>
                <a:latin typeface="Consolas" pitchFamily="49" charset="0"/>
                <a:cs typeface="Consolas" pitchFamily="49" charset="0"/>
              </a:endParaRPr>
            </a:p>
            <a:p>
              <a:pPr algn="l"/>
              <a:r>
                <a:rPr lang="en-US" altLang="zh-CN" sz="1600" smtClean="0">
                  <a:solidFill>
                    <a:srgbClr val="0000FF"/>
                  </a:solidFill>
                  <a:latin typeface="Consolas" pitchFamily="49" charset="0"/>
                  <a:cs typeface="Consolas" pitchFamily="49" charset="0"/>
                </a:rPr>
                <a:t>{  </a:t>
              </a:r>
              <a:r>
                <a:rPr lang="en-US" altLang="zh-CN" sz="1600" smtClean="0">
                  <a:solidFill>
                    <a:srgbClr val="FF0000"/>
                  </a:solidFill>
                  <a:latin typeface="Consolas" pitchFamily="49" charset="0"/>
                  <a:cs typeface="Consolas" pitchFamily="49" charset="0"/>
                </a:rPr>
                <a:t>DType</a:t>
              </a:r>
              <a:r>
                <a:rPr lang="en-US" altLang="zh-CN" sz="1600" smtClean="0">
                  <a:solidFill>
                    <a:srgbClr val="0000FF"/>
                  </a:solidFill>
                  <a:latin typeface="Consolas" pitchFamily="49" charset="0"/>
                  <a:cs typeface="Consolas" pitchFamily="49" charset="0"/>
                </a:rPr>
                <a:t> *next;</a:t>
              </a:r>
              <a:endParaRPr lang="zh-CN" altLang="zh-CN" sz="1600" smtClean="0">
                <a:solidFill>
                  <a:srgbClr val="0000FF"/>
                </a:solidFill>
                <a:latin typeface="Consolas" pitchFamily="49" charset="0"/>
                <a:cs typeface="Consolas" pitchFamily="49" charset="0"/>
              </a:endParaRPr>
            </a:p>
            <a:p>
              <a:pPr algn="l"/>
              <a:r>
                <a:rPr lang="en-US" altLang="zh-CN" sz="1600" smtClean="0">
                  <a:solidFill>
                    <a:srgbClr val="0000FF"/>
                  </a:solidFill>
                  <a:latin typeface="Consolas" pitchFamily="49" charset="0"/>
                  <a:cs typeface="Consolas" pitchFamily="49" charset="0"/>
                </a:rPr>
                <a:t>   struct hnode *link;</a:t>
              </a:r>
              <a:endParaRPr lang="zh-CN" altLang="zh-CN" sz="1600" smtClean="0">
                <a:solidFill>
                  <a:srgbClr val="0000FF"/>
                </a:solidFill>
                <a:latin typeface="Consolas" pitchFamily="49" charset="0"/>
                <a:cs typeface="Consolas" pitchFamily="49" charset="0"/>
              </a:endParaRPr>
            </a:p>
            <a:p>
              <a:pPr algn="l"/>
              <a:r>
                <a:rPr lang="en-US" altLang="zh-CN" sz="1600" smtClean="0">
                  <a:solidFill>
                    <a:srgbClr val="0000FF"/>
                  </a:solidFill>
                  <a:latin typeface="Consolas" pitchFamily="49" charset="0"/>
                  <a:cs typeface="Consolas" pitchFamily="49" charset="0"/>
                </a:rPr>
                <a:t>} </a:t>
              </a:r>
              <a:r>
                <a:rPr lang="en-US" altLang="zh-CN" sz="1600" smtClean="0">
                  <a:solidFill>
                    <a:srgbClr val="FF0000"/>
                  </a:solidFill>
                  <a:latin typeface="Consolas" pitchFamily="49" charset="0"/>
                  <a:cs typeface="Consolas" pitchFamily="49" charset="0"/>
                </a:rPr>
                <a:t>HType</a:t>
              </a:r>
              <a:r>
                <a:rPr lang="en-US" altLang="zh-CN" sz="1600" smtClean="0">
                  <a:solidFill>
                    <a:srgbClr val="0000FF"/>
                  </a:solidFill>
                  <a:latin typeface="Consolas" pitchFamily="49" charset="0"/>
                  <a:cs typeface="Consolas" pitchFamily="49" charset="0"/>
                </a:rPr>
                <a:t>;</a:t>
              </a:r>
              <a:endParaRPr lang="zh-CN" altLang="zh-CN" sz="1600">
                <a:solidFill>
                  <a:srgbClr val="0000FF"/>
                </a:solidFill>
                <a:latin typeface="Consolas" pitchFamily="49" charset="0"/>
                <a:cs typeface="Consolas" pitchFamily="49" charset="0"/>
              </a:endParaRPr>
            </a:p>
          </p:txBody>
        </p:sp>
        <p:sp>
          <p:nvSpPr>
            <p:cNvPr id="104" name="任意多边形 103"/>
            <p:cNvSpPr/>
            <p:nvPr/>
          </p:nvSpPr>
          <p:spPr>
            <a:xfrm>
              <a:off x="1734373" y="1204128"/>
              <a:ext cx="837363" cy="574430"/>
            </a:xfrm>
            <a:custGeom>
              <a:avLst/>
              <a:gdLst>
                <a:gd name="connsiteX0" fmla="*/ 13398 w 837363"/>
                <a:gd name="connsiteY0" fmla="*/ 574430 h 574430"/>
                <a:gd name="connsiteX1" fmla="*/ 43543 w 837363"/>
                <a:gd name="connsiteY1" fmla="*/ 252883 h 574430"/>
                <a:gd name="connsiteX2" fmla="*/ 274655 w 837363"/>
                <a:gd name="connsiteY2" fmla="*/ 41868 h 574430"/>
                <a:gd name="connsiteX3" fmla="*/ 837363 w 837363"/>
                <a:gd name="connsiteY3" fmla="*/ 1674 h 574430"/>
              </a:gdLst>
              <a:ahLst/>
              <a:cxnLst>
                <a:cxn ang="0">
                  <a:pos x="connsiteX0" y="connsiteY0"/>
                </a:cxn>
                <a:cxn ang="0">
                  <a:pos x="connsiteX1" y="connsiteY1"/>
                </a:cxn>
                <a:cxn ang="0">
                  <a:pos x="connsiteX2" y="connsiteY2"/>
                </a:cxn>
                <a:cxn ang="0">
                  <a:pos x="connsiteX3" y="connsiteY3"/>
                </a:cxn>
              </a:cxnLst>
              <a:rect l="l" t="t" r="r" b="b"/>
              <a:pathLst>
                <a:path w="837363" h="574430">
                  <a:moveTo>
                    <a:pt x="13398" y="574430"/>
                  </a:moveTo>
                  <a:cubicBezTo>
                    <a:pt x="6699" y="458036"/>
                    <a:pt x="0" y="341643"/>
                    <a:pt x="43543" y="252883"/>
                  </a:cubicBezTo>
                  <a:cubicBezTo>
                    <a:pt x="87086" y="164123"/>
                    <a:pt x="142352" y="83736"/>
                    <a:pt x="274655" y="41868"/>
                  </a:cubicBezTo>
                  <a:cubicBezTo>
                    <a:pt x="406958" y="0"/>
                    <a:pt x="622160" y="837"/>
                    <a:pt x="837363" y="1674"/>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sp>
        <p:nvSpPr>
          <p:cNvPr id="51" name="灯片编号占位符 50"/>
          <p:cNvSpPr>
            <a:spLocks noGrp="1"/>
          </p:cNvSpPr>
          <p:nvPr>
            <p:ph type="sldNum" sz="quarter" idx="12"/>
          </p:nvPr>
        </p:nvSpPr>
        <p:spPr/>
        <p:txBody>
          <a:bodyPr/>
          <a:lstStyle/>
          <a:p>
            <a:fld id="{0B959BAE-FEC3-4F92-8031-993DEB8AE092}" type="slidenum">
              <a:rPr lang="en-US" altLang="zh-CN" smtClean="0"/>
              <a:pPr/>
              <a:t>54</a:t>
            </a:fld>
            <a:r>
              <a:rPr lang="en-US" altLang="zh-CN" smtClean="0"/>
              <a:t>/82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par>
                          <p:cTn id="19" fill="hold">
                            <p:stCondLst>
                              <p:cond delay="0"/>
                            </p:stCondLst>
                            <p:childTnLst>
                              <p:par>
                                <p:cTn id="20" presetID="18" presetClass="entr" presetSubtype="12" fill="hold" nodeType="after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strips(downLeft)">
                                      <p:cBhvr>
                                        <p:cTn id="22" dur="500"/>
                                        <p:tgtEl>
                                          <p:spTgt spid="58"/>
                                        </p:tgtEl>
                                      </p:cBhvr>
                                    </p:animEffect>
                                  </p:childTnLst>
                                </p:cTn>
                              </p:par>
                            </p:childTnLst>
                          </p:cTn>
                        </p:par>
                        <p:par>
                          <p:cTn id="23" fill="hold">
                            <p:stCondLst>
                              <p:cond delay="500"/>
                            </p:stCondLst>
                            <p:childTnLst>
                              <p:par>
                                <p:cTn id="24" presetID="18" presetClass="entr" presetSubtype="12" fill="hold" nodeType="afterEffect">
                                  <p:stCondLst>
                                    <p:cond delay="0"/>
                                  </p:stCondLst>
                                  <p:childTnLst>
                                    <p:set>
                                      <p:cBhvr>
                                        <p:cTn id="25" dur="1" fill="hold">
                                          <p:stCondLst>
                                            <p:cond delay="0"/>
                                          </p:stCondLst>
                                        </p:cTn>
                                        <p:tgtEl>
                                          <p:spTgt spid="59"/>
                                        </p:tgtEl>
                                        <p:attrNameLst>
                                          <p:attrName>style.visibility</p:attrName>
                                        </p:attrNameLst>
                                      </p:cBhvr>
                                      <p:to>
                                        <p:strVal val="visible"/>
                                      </p:to>
                                    </p:set>
                                    <p:animEffect transition="in" filter="strips(downLeft)">
                                      <p:cBhvr>
                                        <p:cTn id="26" dur="500"/>
                                        <p:tgtEl>
                                          <p:spTgt spid="59"/>
                                        </p:tgtEl>
                                      </p:cBhvr>
                                    </p:animEffect>
                                  </p:childTnLst>
                                </p:cTn>
                              </p:par>
                            </p:childTnLst>
                          </p:cTn>
                        </p:par>
                        <p:par>
                          <p:cTn id="27" fill="hold">
                            <p:stCondLst>
                              <p:cond delay="1000"/>
                            </p:stCondLst>
                            <p:childTnLst>
                              <p:par>
                                <p:cTn id="28" presetID="18" presetClass="entr" presetSubtype="12" fill="hold" nodeType="afterEffect">
                                  <p:stCondLst>
                                    <p:cond delay="0"/>
                                  </p:stCondLst>
                                  <p:childTnLst>
                                    <p:set>
                                      <p:cBhvr>
                                        <p:cTn id="29" dur="1" fill="hold">
                                          <p:stCondLst>
                                            <p:cond delay="0"/>
                                          </p:stCondLst>
                                        </p:cTn>
                                        <p:tgtEl>
                                          <p:spTgt spid="92"/>
                                        </p:tgtEl>
                                        <p:attrNameLst>
                                          <p:attrName>style.visibility</p:attrName>
                                        </p:attrNameLst>
                                      </p:cBhvr>
                                      <p:to>
                                        <p:strVal val="visible"/>
                                      </p:to>
                                    </p:set>
                                    <p:animEffect transition="in" filter="strips(downLeft)">
                                      <p:cBhvr>
                                        <p:cTn id="30" dur="500"/>
                                        <p:tgtEl>
                                          <p:spTgt spid="92"/>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1364231"/>
            <a:ext cx="8072494" cy="1831500"/>
          </a:xfrm>
          <a:prstGeom prst="rect">
            <a:avLst/>
          </a:prstGeom>
          <a:solidFill>
            <a:schemeClr val="accent6">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44000" tIns="108000" bIns="108000" rtlCol="0">
            <a:spAutoFit/>
          </a:bodyPr>
          <a:lstStyle/>
          <a:p>
            <a:pPr algn="l">
              <a:lnSpc>
                <a:spcPct val="150000"/>
              </a:lnSpc>
            </a:pPr>
            <a:r>
              <a:rPr lang="zh-CN" altLang="en-US" sz="1800" smtClean="0">
                <a:solidFill>
                  <a:srgbClr val="0000FF"/>
                </a:solidFill>
                <a:latin typeface="Consolas" pitchFamily="49" charset="0"/>
                <a:ea typeface="楷体" pitchFamily="49" charset="-122"/>
                <a:cs typeface="Consolas" pitchFamily="49" charset="0"/>
              </a:rPr>
              <a:t>    一个稀疏矩阵采用压缩后，和直接采用二维数组存储相比会失去（  ）特性。</a:t>
            </a:r>
          </a:p>
          <a:p>
            <a:pPr algn="l">
              <a:lnSpc>
                <a:spcPct val="150000"/>
              </a:lnSpc>
            </a:pPr>
            <a:r>
              <a:rPr lang="en-US" sz="1800" smtClean="0">
                <a:solidFill>
                  <a:srgbClr val="0000FF"/>
                </a:solidFill>
                <a:latin typeface="Consolas" pitchFamily="49" charset="0"/>
                <a:ea typeface="楷体" pitchFamily="49" charset="-122"/>
                <a:cs typeface="Consolas" pitchFamily="49" charset="0"/>
              </a:rPr>
              <a:t>    A.</a:t>
            </a:r>
            <a:r>
              <a:rPr lang="zh-CN" altLang="en-US" sz="1800" smtClean="0">
                <a:solidFill>
                  <a:srgbClr val="0000FF"/>
                </a:solidFill>
                <a:latin typeface="Consolas" pitchFamily="49" charset="0"/>
                <a:ea typeface="楷体" pitchFamily="49" charset="-122"/>
                <a:cs typeface="Consolas" pitchFamily="49" charset="0"/>
              </a:rPr>
              <a:t>顺序存储</a:t>
            </a:r>
            <a:r>
              <a:rPr lang="en-US" sz="1800" smtClean="0">
                <a:latin typeface="Consolas" pitchFamily="49" charset="0"/>
                <a:ea typeface="楷体" pitchFamily="49" charset="-122"/>
                <a:cs typeface="Consolas" pitchFamily="49" charset="0"/>
              </a:rPr>
              <a:t>			</a:t>
            </a:r>
            <a:r>
              <a:rPr lang="en-US" sz="1800" smtClean="0">
                <a:solidFill>
                  <a:srgbClr val="FF00FF"/>
                </a:solidFill>
                <a:latin typeface="Consolas" pitchFamily="49" charset="0"/>
                <a:ea typeface="楷体" pitchFamily="49" charset="-122"/>
                <a:cs typeface="Consolas" pitchFamily="49" charset="0"/>
              </a:rPr>
              <a:t>B.</a:t>
            </a:r>
            <a:r>
              <a:rPr lang="zh-CN" altLang="en-US" sz="1800" smtClean="0">
                <a:solidFill>
                  <a:srgbClr val="FF00FF"/>
                </a:solidFill>
                <a:latin typeface="Consolas" pitchFamily="49" charset="0"/>
                <a:ea typeface="楷体" pitchFamily="49" charset="-122"/>
                <a:cs typeface="Consolas" pitchFamily="49" charset="0"/>
              </a:rPr>
              <a:t>随机存取</a:t>
            </a:r>
            <a:r>
              <a:rPr lang="en-US" sz="1800" smtClean="0">
                <a:latin typeface="Consolas" pitchFamily="49" charset="0"/>
                <a:ea typeface="楷体" pitchFamily="49" charset="-122"/>
                <a:cs typeface="Consolas" pitchFamily="49" charset="0"/>
              </a:rPr>
              <a:t>	</a:t>
            </a:r>
          </a:p>
          <a:p>
            <a:pPr algn="l">
              <a:lnSpc>
                <a:spcPct val="150000"/>
              </a:lnSpc>
            </a:pPr>
            <a:r>
              <a:rPr lang="en-US" sz="1800" smtClean="0">
                <a:latin typeface="Consolas" pitchFamily="49" charset="0"/>
                <a:ea typeface="楷体" pitchFamily="49" charset="-122"/>
                <a:cs typeface="Consolas" pitchFamily="49" charset="0"/>
              </a:rPr>
              <a:t>  </a:t>
            </a:r>
            <a:r>
              <a:rPr lang="en-US" sz="1800" smtClean="0">
                <a:solidFill>
                  <a:srgbClr val="0000FF"/>
                </a:solidFill>
                <a:latin typeface="Consolas" pitchFamily="49" charset="0"/>
                <a:ea typeface="楷体" pitchFamily="49" charset="-122"/>
                <a:cs typeface="Consolas" pitchFamily="49" charset="0"/>
              </a:rPr>
              <a:t>  C.</a:t>
            </a:r>
            <a:r>
              <a:rPr lang="zh-CN" altLang="en-US" sz="1800" smtClean="0">
                <a:solidFill>
                  <a:srgbClr val="0000FF"/>
                </a:solidFill>
                <a:latin typeface="Consolas" pitchFamily="49" charset="0"/>
                <a:ea typeface="楷体" pitchFamily="49" charset="-122"/>
                <a:cs typeface="Consolas" pitchFamily="49" charset="0"/>
              </a:rPr>
              <a:t>输入输出</a:t>
            </a:r>
            <a:r>
              <a:rPr lang="en-US" sz="1800" smtClean="0">
                <a:solidFill>
                  <a:srgbClr val="0000FF"/>
                </a:solidFill>
                <a:latin typeface="Consolas" pitchFamily="49" charset="0"/>
                <a:ea typeface="楷体" pitchFamily="49" charset="-122"/>
                <a:cs typeface="Consolas" pitchFamily="49" charset="0"/>
              </a:rPr>
              <a:t>			D.</a:t>
            </a:r>
            <a:r>
              <a:rPr lang="zh-CN" altLang="en-US" sz="1800" smtClean="0">
                <a:solidFill>
                  <a:srgbClr val="0000FF"/>
                </a:solidFill>
                <a:latin typeface="Consolas" pitchFamily="49" charset="0"/>
                <a:ea typeface="楷体" pitchFamily="49" charset="-122"/>
                <a:cs typeface="Consolas" pitchFamily="49" charset="0"/>
              </a:rPr>
              <a:t>以上都不对</a:t>
            </a:r>
            <a:endParaRPr lang="zh-CN" altLang="en-US" sz="1800">
              <a:solidFill>
                <a:srgbClr val="0000FF"/>
              </a:solidFill>
              <a:latin typeface="Consolas" pitchFamily="49" charset="0"/>
              <a:ea typeface="楷体" pitchFamily="49" charset="-122"/>
              <a:cs typeface="Consolas" pitchFamily="49" charset="0"/>
            </a:endParaRPr>
          </a:p>
        </p:txBody>
      </p:sp>
      <p:grpSp>
        <p:nvGrpSpPr>
          <p:cNvPr id="3" name="组合 7"/>
          <p:cNvGrpSpPr/>
          <p:nvPr/>
        </p:nvGrpSpPr>
        <p:grpSpPr>
          <a:xfrm>
            <a:off x="428628" y="578414"/>
            <a:ext cx="1000100" cy="785817"/>
            <a:chOff x="5703182" y="3835411"/>
            <a:chExt cx="1238250" cy="1236663"/>
          </a:xfrm>
        </p:grpSpPr>
        <p:grpSp>
          <p:nvGrpSpPr>
            <p:cNvPr id="4" name="Group 19"/>
            <p:cNvGrpSpPr>
              <a:grpSpLocks/>
            </p:cNvGrpSpPr>
            <p:nvPr/>
          </p:nvGrpSpPr>
          <p:grpSpPr bwMode="auto">
            <a:xfrm>
              <a:off x="5703182" y="3835411"/>
              <a:ext cx="1238250" cy="1236663"/>
              <a:chOff x="810" y="845"/>
              <a:chExt cx="827" cy="826"/>
            </a:xfrm>
          </p:grpSpPr>
          <p:sp>
            <p:nvSpPr>
              <p:cNvPr id="8" name="Oval 20"/>
              <p:cNvSpPr>
                <a:spLocks noChangeArrowheads="1"/>
              </p:cNvSpPr>
              <p:nvPr/>
            </p:nvSpPr>
            <p:spPr bwMode="gray">
              <a:xfrm>
                <a:off x="810" y="845"/>
                <a:ext cx="827" cy="826"/>
              </a:xfrm>
              <a:prstGeom prst="ellipse">
                <a:avLst/>
              </a:prstGeom>
              <a:solidFill>
                <a:srgbClr val="F8F8F8"/>
              </a:solidFill>
              <a:ln w="38100">
                <a:solidFill>
                  <a:schemeClr val="hlink"/>
                </a:solidFill>
                <a:round/>
                <a:headEnd/>
                <a:tailEnd/>
              </a:ln>
            </p:spPr>
            <p:txBody>
              <a:bodyPr wrap="none" anchor="ctr"/>
              <a:lstStyle/>
              <a:p>
                <a:endParaRPr lang="zh-CN" altLang="zh-CN">
                  <a:latin typeface="Calibri" pitchFamily="34" charset="0"/>
                  <a:cs typeface="Arial" pitchFamily="34" charset="0"/>
                </a:endParaRPr>
              </a:p>
            </p:txBody>
          </p:sp>
          <p:sp>
            <p:nvSpPr>
              <p:cNvPr id="9"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p>
                <a:endParaRPr lang="zh-CN" altLang="zh-CN">
                  <a:latin typeface="Calibri" pitchFamily="34" charset="0"/>
                  <a:cs typeface="Arial" pitchFamily="34" charset="0"/>
                </a:endParaRPr>
              </a:p>
            </p:txBody>
          </p:sp>
          <p:sp>
            <p:nvSpPr>
              <p:cNvPr id="10" name="Oval 22"/>
              <p:cNvSpPr>
                <a:spLocks noChangeArrowheads="1"/>
              </p:cNvSpPr>
              <p:nvPr/>
            </p:nvSpPr>
            <p:spPr bwMode="gray">
              <a:xfrm>
                <a:off x="870" y="915"/>
                <a:ext cx="690" cy="690"/>
              </a:xfrm>
              <a:prstGeom prst="ellipse">
                <a:avLst/>
              </a:prstGeom>
              <a:noFill/>
              <a:ln w="38100">
                <a:solidFill>
                  <a:schemeClr val="hlink">
                    <a:alpha val="30196"/>
                  </a:schemeClr>
                </a:solidFill>
                <a:round/>
                <a:headEnd/>
                <a:tailEnd/>
              </a:ln>
            </p:spPr>
            <p:txBody>
              <a:bodyPr wrap="none" anchor="ctr"/>
              <a:lstStyle/>
              <a:p>
                <a:endParaRPr lang="zh-CN" altLang="zh-CN">
                  <a:latin typeface="Calibri" pitchFamily="34" charset="0"/>
                  <a:cs typeface="Arial" pitchFamily="34" charset="0"/>
                </a:endParaRPr>
              </a:p>
            </p:txBody>
          </p:sp>
        </p:grpSp>
        <p:sp>
          <p:nvSpPr>
            <p:cNvPr id="7" name="Text Box 23"/>
            <p:cNvSpPr txBox="1">
              <a:spLocks noChangeArrowheads="1"/>
            </p:cNvSpPr>
            <p:nvPr/>
          </p:nvSpPr>
          <p:spPr bwMode="gray">
            <a:xfrm>
              <a:off x="5762641" y="4214818"/>
              <a:ext cx="1082674" cy="557010"/>
            </a:xfrm>
            <a:prstGeom prst="rect">
              <a:avLst/>
            </a:prstGeom>
            <a:noFill/>
            <a:ln w="9525" algn="ctr">
              <a:noFill/>
              <a:miter lim="800000"/>
              <a:headEnd/>
              <a:tailEnd/>
            </a:ln>
          </p:spPr>
          <p:txBody>
            <a:bodyPr>
              <a:spAutoFit/>
            </a:bodyPr>
            <a:lstStyle/>
            <a:p>
              <a:pPr algn="ctr">
                <a:spcBef>
                  <a:spcPct val="50000"/>
                </a:spcBef>
              </a:pPr>
              <a:r>
                <a:rPr lang="zh-CN" altLang="en-US" sz="2000" b="1" smtClean="0">
                  <a:solidFill>
                    <a:srgbClr val="FF0000"/>
                  </a:solidFill>
                  <a:latin typeface="方正启体简体" pitchFamily="65" charset="-122"/>
                  <a:ea typeface="方正启体简体" pitchFamily="65" charset="-122"/>
                  <a:cs typeface="Consolas" pitchFamily="49" charset="0"/>
                </a:rPr>
                <a:t>示例</a:t>
              </a:r>
              <a:endParaRPr lang="zh-CN" altLang="en-US" sz="2000" b="1">
                <a:solidFill>
                  <a:srgbClr val="FF0000"/>
                </a:solidFill>
                <a:latin typeface="方正启体简体" pitchFamily="65" charset="-122"/>
                <a:ea typeface="方正启体简体" pitchFamily="65" charset="-122"/>
                <a:cs typeface="Consolas" pitchFamily="49" charset="0"/>
              </a:endParaRPr>
            </a:p>
          </p:txBody>
        </p:sp>
      </p:grpSp>
      <p:sp>
        <p:nvSpPr>
          <p:cNvPr id="12" name="灯片编号占位符 11"/>
          <p:cNvSpPr>
            <a:spLocks noGrp="1"/>
          </p:cNvSpPr>
          <p:nvPr>
            <p:ph type="sldNum" sz="quarter" idx="12"/>
          </p:nvPr>
        </p:nvSpPr>
        <p:spPr/>
        <p:txBody>
          <a:bodyPr/>
          <a:lstStyle/>
          <a:p>
            <a:fld id="{0B959BAE-FEC3-4F92-8031-993DEB8AE092}" type="slidenum">
              <a:rPr lang="en-US" altLang="zh-CN" smtClean="0"/>
              <a:pPr/>
              <a:t>55</a:t>
            </a:fld>
            <a:r>
              <a:rPr lang="en-US" altLang="zh-CN" smtClean="0"/>
              <a:t>/82</a:t>
            </a:r>
            <a:endParaRPr lang="en-US" altLang="zh-CN"/>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Text Box 3"/>
          <p:cNvSpPr txBox="1">
            <a:spLocks noChangeArrowheads="1"/>
          </p:cNvSpPr>
          <p:nvPr/>
        </p:nvSpPr>
        <p:spPr bwMode="auto">
          <a:xfrm>
            <a:off x="428596" y="2463196"/>
            <a:ext cx="8358246" cy="888192"/>
          </a:xfrm>
          <a:prstGeom prst="rect">
            <a:avLst/>
          </a:prstGeom>
          <a:noFill/>
          <a:ln w="9525">
            <a:noFill/>
            <a:miter lim="800000"/>
            <a:headEnd/>
            <a:tailEnd/>
          </a:ln>
          <a:effectLst/>
        </p:spPr>
        <p:txBody>
          <a:bodyPr wrap="square">
            <a:spAutoFit/>
          </a:bodyPr>
          <a:lstStyle/>
          <a:p>
            <a:pPr algn="l">
              <a:lnSpc>
                <a:spcPts val="3300"/>
              </a:lnSpc>
            </a:pPr>
            <a:r>
              <a:rPr lang="zh-CN" altLang="en-US" sz="1800" smtClean="0">
                <a:solidFill>
                  <a:srgbClr val="C00000"/>
                </a:solidFill>
                <a:latin typeface="方正启体简体" pitchFamily="65" charset="-122"/>
                <a:ea typeface="方正启体简体" pitchFamily="65" charset="-122"/>
                <a:cs typeface="Consolas" pitchFamily="49" charset="0"/>
              </a:rPr>
              <a:t>         广义表</a:t>
            </a:r>
            <a:r>
              <a:rPr lang="zh-CN" altLang="en-US" sz="1800" smtClean="0">
                <a:latin typeface="Consolas" pitchFamily="49" charset="0"/>
                <a:ea typeface="楷体" pitchFamily="49" charset="-122"/>
                <a:cs typeface="Consolas" pitchFamily="49" charset="0"/>
              </a:rPr>
              <a:t>是线性表的推广，是有限个元素的序列，其逻辑结构采用括号表示法表示如下：</a:t>
            </a:r>
          </a:p>
        </p:txBody>
      </p:sp>
      <p:sp>
        <p:nvSpPr>
          <p:cNvPr id="11" name="Text Box 3" descr="蓝色面巾纸"/>
          <p:cNvSpPr txBox="1">
            <a:spLocks noChangeArrowheads="1"/>
          </p:cNvSpPr>
          <p:nvPr/>
        </p:nvSpPr>
        <p:spPr bwMode="auto">
          <a:xfrm>
            <a:off x="714348" y="1463064"/>
            <a:ext cx="3286148" cy="514738"/>
          </a:xfrm>
          <a:prstGeom prst="rect">
            <a:avLst/>
          </a:prstGeom>
          <a:blipFill dpi="0" rotWithShape="1">
            <a:blip r:embed="rId2" cstate="print"/>
            <a:srcRect/>
            <a:tile tx="0" ty="0" sx="100000" sy="100000" flip="none" algn="tl"/>
          </a:blip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tIns="72000" bIns="72000">
            <a:spAutoFit/>
          </a:bodyPr>
          <a:lstStyle/>
          <a:p>
            <a:pPr>
              <a:spcBef>
                <a:spcPct val="50000"/>
              </a:spcBef>
            </a:pPr>
            <a:r>
              <a:rPr kumimoji="1" lang="en-US" altLang="zh-CN" smtClean="0">
                <a:solidFill>
                  <a:srgbClr val="FF0000"/>
                </a:solidFill>
                <a:latin typeface="Consolas" pitchFamily="49" charset="0"/>
                <a:ea typeface="方正细珊瑚简体" pitchFamily="65" charset="-122"/>
                <a:cs typeface="Consolas" pitchFamily="49" charset="0"/>
              </a:rPr>
              <a:t>6.3.1 </a:t>
            </a:r>
            <a:r>
              <a:rPr kumimoji="1" lang="zh-CN" altLang="en-US" smtClean="0">
                <a:solidFill>
                  <a:srgbClr val="FF0000"/>
                </a:solidFill>
                <a:latin typeface="Consolas" pitchFamily="49" charset="0"/>
                <a:ea typeface="方正细珊瑚简体" pitchFamily="65" charset="-122"/>
                <a:cs typeface="Consolas" pitchFamily="49" charset="0"/>
              </a:rPr>
              <a:t>广义表的定义</a:t>
            </a:r>
            <a:endParaRPr lang="zh-CN" altLang="en-US">
              <a:latin typeface="Consolas" pitchFamily="49" charset="0"/>
              <a:ea typeface="方正细珊瑚简体" pitchFamily="65" charset="-122"/>
              <a:cs typeface="Consolas" pitchFamily="49" charset="0"/>
            </a:endParaRPr>
          </a:p>
        </p:txBody>
      </p:sp>
      <p:sp>
        <p:nvSpPr>
          <p:cNvPr id="12" name="TextBox 11"/>
          <p:cNvSpPr txBox="1"/>
          <p:nvPr/>
        </p:nvSpPr>
        <p:spPr>
          <a:xfrm>
            <a:off x="1928794" y="3534766"/>
            <a:ext cx="3643338" cy="422405"/>
          </a:xfrm>
          <a:prstGeom prst="rect">
            <a:avLst/>
          </a:prstGeom>
        </p:spPr>
        <p:style>
          <a:lnRef idx="1">
            <a:schemeClr val="accent5"/>
          </a:lnRef>
          <a:fillRef idx="2">
            <a:schemeClr val="accent5"/>
          </a:fillRef>
          <a:effectRef idx="1">
            <a:schemeClr val="accent5"/>
          </a:effectRef>
          <a:fontRef idx="minor">
            <a:schemeClr val="dk1"/>
          </a:fontRef>
        </p:style>
        <p:txBody>
          <a:bodyPr wrap="square" tIns="72000" bIns="72000" rtlCol="0">
            <a:spAutoFit/>
          </a:bodyPr>
          <a:lstStyle/>
          <a:p>
            <a:r>
              <a:rPr lang="en-US" sz="1800" smtClean="0">
                <a:solidFill>
                  <a:srgbClr val="0000FF"/>
                </a:solidFill>
                <a:latin typeface="Consolas" pitchFamily="49" charset="0"/>
                <a:cs typeface="Consolas" pitchFamily="49" charset="0"/>
              </a:rPr>
              <a:t>GL=</a:t>
            </a:r>
            <a:r>
              <a:rPr lang="zh-CN" altLang="en-US" sz="1800" smtClean="0">
                <a:solidFill>
                  <a:srgbClr val="0000FF"/>
                </a:solidFill>
                <a:latin typeface="Consolas" pitchFamily="49" charset="0"/>
                <a:cs typeface="Consolas" pitchFamily="49" charset="0"/>
              </a:rPr>
              <a:t>（</a:t>
            </a:r>
            <a:r>
              <a:rPr lang="en-US" sz="1800" i="1" smtClean="0">
                <a:solidFill>
                  <a:srgbClr val="0000FF"/>
                </a:solidFill>
                <a:latin typeface="Consolas" pitchFamily="49" charset="0"/>
                <a:cs typeface="Consolas" pitchFamily="49" charset="0"/>
              </a:rPr>
              <a:t>a</a:t>
            </a:r>
            <a:r>
              <a:rPr lang="en-US" sz="1800" baseline="-25000" smtClean="0">
                <a:solidFill>
                  <a:srgbClr val="0000FF"/>
                </a:solidFill>
                <a:latin typeface="Consolas" pitchFamily="49" charset="0"/>
                <a:cs typeface="Consolas" pitchFamily="49" charset="0"/>
              </a:rPr>
              <a:t>1</a:t>
            </a:r>
            <a:r>
              <a:rPr lang="zh-CN" altLang="en-US" sz="1800" smtClean="0">
                <a:solidFill>
                  <a:srgbClr val="0000FF"/>
                </a:solidFill>
                <a:latin typeface="Consolas" pitchFamily="49" charset="0"/>
                <a:cs typeface="Consolas" pitchFamily="49" charset="0"/>
              </a:rPr>
              <a:t>，</a:t>
            </a:r>
            <a:r>
              <a:rPr lang="en-US" sz="1800" i="1" smtClean="0">
                <a:solidFill>
                  <a:srgbClr val="0000FF"/>
                </a:solidFill>
                <a:latin typeface="Consolas" pitchFamily="49" charset="0"/>
                <a:cs typeface="Consolas" pitchFamily="49" charset="0"/>
              </a:rPr>
              <a:t>a</a:t>
            </a:r>
            <a:r>
              <a:rPr lang="en-US" sz="1800" baseline="-25000" smtClean="0">
                <a:solidFill>
                  <a:srgbClr val="0000FF"/>
                </a:solidFill>
                <a:latin typeface="Consolas" pitchFamily="49" charset="0"/>
                <a:cs typeface="Consolas" pitchFamily="49" charset="0"/>
              </a:rPr>
              <a:t>2</a:t>
            </a:r>
            <a:r>
              <a:rPr lang="zh-CN" altLang="en-US" sz="1800" smtClean="0">
                <a:solidFill>
                  <a:srgbClr val="0000FF"/>
                </a:solidFill>
                <a:latin typeface="Consolas" pitchFamily="49" charset="0"/>
                <a:cs typeface="Consolas" pitchFamily="49" charset="0"/>
              </a:rPr>
              <a:t>，</a:t>
            </a:r>
            <a:r>
              <a:rPr lang="en-US" altLang="zh-CN" sz="1800" smtClean="0">
                <a:solidFill>
                  <a:srgbClr val="0000FF"/>
                </a:solidFill>
                <a:latin typeface="Consolas" pitchFamily="49" charset="0"/>
                <a:cs typeface="Consolas" pitchFamily="49" charset="0"/>
              </a:rPr>
              <a:t>…</a:t>
            </a:r>
            <a:r>
              <a:rPr lang="zh-CN" altLang="en-US" sz="1800" smtClean="0">
                <a:solidFill>
                  <a:srgbClr val="0000FF"/>
                </a:solidFill>
                <a:latin typeface="Consolas" pitchFamily="49" charset="0"/>
                <a:cs typeface="Consolas" pitchFamily="49" charset="0"/>
              </a:rPr>
              <a:t>，</a:t>
            </a:r>
            <a:r>
              <a:rPr lang="en-US" sz="1800" i="1" smtClean="0">
                <a:solidFill>
                  <a:srgbClr val="0000FF"/>
                </a:solidFill>
                <a:latin typeface="Consolas" pitchFamily="49" charset="0"/>
                <a:cs typeface="Consolas" pitchFamily="49" charset="0"/>
              </a:rPr>
              <a:t>a</a:t>
            </a:r>
            <a:r>
              <a:rPr lang="en-US" sz="1800" i="1" baseline="-25000" smtClean="0">
                <a:solidFill>
                  <a:srgbClr val="0000FF"/>
                </a:solidFill>
                <a:latin typeface="Consolas" pitchFamily="49" charset="0"/>
                <a:cs typeface="Consolas" pitchFamily="49" charset="0"/>
              </a:rPr>
              <a:t>i</a:t>
            </a:r>
            <a:r>
              <a:rPr lang="zh-CN" altLang="en-US" sz="1800" smtClean="0">
                <a:solidFill>
                  <a:srgbClr val="0000FF"/>
                </a:solidFill>
                <a:latin typeface="Consolas" pitchFamily="49" charset="0"/>
                <a:cs typeface="Consolas" pitchFamily="49" charset="0"/>
              </a:rPr>
              <a:t>，</a:t>
            </a:r>
            <a:r>
              <a:rPr lang="en-US" altLang="zh-CN" sz="1800" smtClean="0">
                <a:solidFill>
                  <a:srgbClr val="0000FF"/>
                </a:solidFill>
                <a:latin typeface="Consolas" pitchFamily="49" charset="0"/>
                <a:cs typeface="Consolas" pitchFamily="49" charset="0"/>
              </a:rPr>
              <a:t>…</a:t>
            </a:r>
            <a:r>
              <a:rPr lang="zh-CN" altLang="en-US" sz="1800" smtClean="0">
                <a:solidFill>
                  <a:srgbClr val="0000FF"/>
                </a:solidFill>
                <a:latin typeface="Consolas" pitchFamily="49" charset="0"/>
                <a:cs typeface="Consolas" pitchFamily="49" charset="0"/>
              </a:rPr>
              <a:t>，</a:t>
            </a:r>
            <a:r>
              <a:rPr lang="en-US" sz="1800" i="1" smtClean="0">
                <a:solidFill>
                  <a:srgbClr val="0000FF"/>
                </a:solidFill>
                <a:latin typeface="Consolas" pitchFamily="49" charset="0"/>
                <a:cs typeface="Consolas" pitchFamily="49" charset="0"/>
              </a:rPr>
              <a:t>a</a:t>
            </a:r>
            <a:r>
              <a:rPr lang="en-US" sz="1800" i="1" baseline="-25000" smtClean="0">
                <a:solidFill>
                  <a:srgbClr val="0000FF"/>
                </a:solidFill>
                <a:latin typeface="Consolas" pitchFamily="49" charset="0"/>
                <a:cs typeface="Consolas" pitchFamily="49" charset="0"/>
              </a:rPr>
              <a:t>n</a:t>
            </a:r>
            <a:r>
              <a:rPr lang="zh-CN" altLang="en-US" sz="1800" smtClean="0">
                <a:solidFill>
                  <a:srgbClr val="0000FF"/>
                </a:solidFill>
                <a:latin typeface="Consolas" pitchFamily="49" charset="0"/>
                <a:cs typeface="Consolas" pitchFamily="49" charset="0"/>
              </a:rPr>
              <a:t>）</a:t>
            </a:r>
          </a:p>
        </p:txBody>
      </p:sp>
      <p:sp>
        <p:nvSpPr>
          <p:cNvPr id="14" name="TextBox 13"/>
          <p:cNvSpPr txBox="1"/>
          <p:nvPr/>
        </p:nvSpPr>
        <p:spPr>
          <a:xfrm>
            <a:off x="642910" y="4392022"/>
            <a:ext cx="7929618" cy="153730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2"/>
          </a:lnRef>
          <a:fillRef idx="1">
            <a:schemeClr val="lt1"/>
          </a:fillRef>
          <a:effectRef idx="0">
            <a:schemeClr val="accent2"/>
          </a:effectRef>
          <a:fontRef idx="minor">
            <a:schemeClr val="dk1"/>
          </a:fontRef>
        </p:style>
        <p:txBody>
          <a:bodyPr wrap="square" tIns="144000" bIns="144000" rtlCol="0">
            <a:spAutoFit/>
          </a:bodyPr>
          <a:lstStyle/>
          <a:p>
            <a:pPr marL="457200" indent="-457200" algn="l">
              <a:lnSpc>
                <a:spcPct val="150000"/>
              </a:lnSpc>
              <a:buBlip>
                <a:blip r:embed="rId3"/>
              </a:buBlip>
            </a:pPr>
            <a:r>
              <a:rPr lang="zh-CN" altLang="en-US" sz="1800" smtClean="0">
                <a:solidFill>
                  <a:srgbClr val="0000FF"/>
                </a:solidFill>
                <a:latin typeface="Consolas" pitchFamily="49" charset="0"/>
                <a:ea typeface="仿宋" pitchFamily="49" charset="-122"/>
                <a:cs typeface="Consolas" pitchFamily="49" charset="0"/>
              </a:rPr>
              <a:t>若</a:t>
            </a:r>
            <a:r>
              <a:rPr lang="en-US" sz="1800" i="1" smtClean="0">
                <a:solidFill>
                  <a:srgbClr val="0000FF"/>
                </a:solidFill>
                <a:latin typeface="Consolas" pitchFamily="49" charset="0"/>
                <a:ea typeface="仿宋" pitchFamily="49" charset="-122"/>
                <a:cs typeface="Consolas" pitchFamily="49" charset="0"/>
              </a:rPr>
              <a:t>n</a:t>
            </a:r>
            <a:r>
              <a:rPr lang="en-US" sz="1800" smtClean="0">
                <a:solidFill>
                  <a:srgbClr val="0000FF"/>
                </a:solidFill>
                <a:latin typeface="Consolas" pitchFamily="49" charset="0"/>
                <a:ea typeface="仿宋" pitchFamily="49" charset="-122"/>
                <a:cs typeface="Consolas" pitchFamily="49" charset="0"/>
              </a:rPr>
              <a:t>=0</a:t>
            </a:r>
            <a:r>
              <a:rPr lang="zh-CN" altLang="en-US" sz="1800" smtClean="0">
                <a:solidFill>
                  <a:srgbClr val="0000FF"/>
                </a:solidFill>
                <a:latin typeface="Consolas" pitchFamily="49" charset="0"/>
                <a:ea typeface="仿宋" pitchFamily="49" charset="-122"/>
                <a:cs typeface="Consolas" pitchFamily="49" charset="0"/>
              </a:rPr>
              <a:t>时称为空表。</a:t>
            </a:r>
            <a:endParaRPr lang="en-US" altLang="zh-CN" sz="1800" smtClean="0">
              <a:solidFill>
                <a:srgbClr val="0000FF"/>
              </a:solidFill>
              <a:latin typeface="Consolas" pitchFamily="49" charset="0"/>
              <a:ea typeface="仿宋" pitchFamily="49" charset="-122"/>
              <a:cs typeface="Consolas" pitchFamily="49" charset="0"/>
            </a:endParaRPr>
          </a:p>
          <a:p>
            <a:pPr marL="457200" indent="-457200" algn="l">
              <a:lnSpc>
                <a:spcPct val="150000"/>
              </a:lnSpc>
              <a:buBlip>
                <a:blip r:embed="rId3"/>
              </a:buBlip>
            </a:pPr>
            <a:r>
              <a:rPr lang="en-US" sz="1800" i="1" smtClean="0">
                <a:solidFill>
                  <a:srgbClr val="0000FF"/>
                </a:solidFill>
                <a:latin typeface="Consolas" pitchFamily="49" charset="0"/>
                <a:ea typeface="仿宋" pitchFamily="49" charset="-122"/>
                <a:cs typeface="Consolas" pitchFamily="49" charset="0"/>
              </a:rPr>
              <a:t>a</a:t>
            </a:r>
            <a:r>
              <a:rPr lang="en-US" sz="1800" i="1" baseline="-25000" smtClean="0">
                <a:solidFill>
                  <a:srgbClr val="0000FF"/>
                </a:solidFill>
                <a:latin typeface="Consolas" pitchFamily="49" charset="0"/>
                <a:ea typeface="仿宋" pitchFamily="49" charset="-122"/>
                <a:cs typeface="Consolas" pitchFamily="49" charset="0"/>
              </a:rPr>
              <a:t>i</a:t>
            </a:r>
            <a:r>
              <a:rPr lang="zh-CN" altLang="en-US" sz="1800" smtClean="0">
                <a:solidFill>
                  <a:srgbClr val="0000FF"/>
                </a:solidFill>
                <a:latin typeface="Consolas" pitchFamily="49" charset="0"/>
                <a:ea typeface="仿宋" pitchFamily="49" charset="-122"/>
                <a:cs typeface="Consolas" pitchFamily="49" charset="0"/>
              </a:rPr>
              <a:t>为广义表的第</a:t>
            </a:r>
            <a:r>
              <a:rPr lang="en-US" sz="1800" i="1" smtClean="0">
                <a:solidFill>
                  <a:srgbClr val="0000FF"/>
                </a:solidFill>
                <a:latin typeface="Consolas" pitchFamily="49" charset="0"/>
                <a:ea typeface="仿宋" pitchFamily="49" charset="-122"/>
                <a:cs typeface="Consolas" pitchFamily="49" charset="0"/>
              </a:rPr>
              <a:t>i</a:t>
            </a:r>
            <a:r>
              <a:rPr lang="zh-CN" altLang="en-US" sz="1800" smtClean="0">
                <a:solidFill>
                  <a:srgbClr val="0000FF"/>
                </a:solidFill>
                <a:latin typeface="Consolas" pitchFamily="49" charset="0"/>
                <a:ea typeface="仿宋" pitchFamily="49" charset="-122"/>
                <a:cs typeface="Consolas" pitchFamily="49" charset="0"/>
              </a:rPr>
              <a:t>个元素。如果</a:t>
            </a:r>
            <a:r>
              <a:rPr lang="en-US" sz="1800" i="1" smtClean="0">
                <a:solidFill>
                  <a:srgbClr val="0000FF"/>
                </a:solidFill>
                <a:latin typeface="Consolas" pitchFamily="49" charset="0"/>
                <a:ea typeface="仿宋" pitchFamily="49" charset="-122"/>
                <a:cs typeface="Consolas" pitchFamily="49" charset="0"/>
              </a:rPr>
              <a:t>a</a:t>
            </a:r>
            <a:r>
              <a:rPr lang="en-US" sz="1800" i="1" baseline="-25000" smtClean="0">
                <a:solidFill>
                  <a:srgbClr val="0000FF"/>
                </a:solidFill>
                <a:latin typeface="Consolas" pitchFamily="49" charset="0"/>
                <a:ea typeface="仿宋" pitchFamily="49" charset="-122"/>
                <a:cs typeface="Consolas" pitchFamily="49" charset="0"/>
              </a:rPr>
              <a:t>i</a:t>
            </a:r>
            <a:r>
              <a:rPr lang="zh-CN" altLang="en-US" sz="1800" smtClean="0">
                <a:solidFill>
                  <a:srgbClr val="0000FF"/>
                </a:solidFill>
                <a:latin typeface="Consolas" pitchFamily="49" charset="0"/>
                <a:ea typeface="仿宋" pitchFamily="49" charset="-122"/>
                <a:cs typeface="Consolas" pitchFamily="49" charset="0"/>
              </a:rPr>
              <a:t>属于</a:t>
            </a:r>
            <a:r>
              <a:rPr lang="zh-CN" altLang="en-US" sz="1800" smtClean="0">
                <a:solidFill>
                  <a:srgbClr val="FF0000"/>
                </a:solidFill>
                <a:latin typeface="方正启体简体" pitchFamily="65" charset="-122"/>
                <a:ea typeface="方正启体简体" pitchFamily="65" charset="-122"/>
                <a:cs typeface="Consolas" pitchFamily="49" charset="0"/>
              </a:rPr>
              <a:t>原子类型</a:t>
            </a:r>
            <a:r>
              <a:rPr lang="zh-CN" altLang="en-US" sz="1800" smtClean="0">
                <a:solidFill>
                  <a:srgbClr val="0000FF"/>
                </a:solidFill>
                <a:latin typeface="Consolas" pitchFamily="49" charset="0"/>
                <a:ea typeface="仿宋" pitchFamily="49" charset="-122"/>
                <a:cs typeface="Consolas" pitchFamily="49" charset="0"/>
              </a:rPr>
              <a:t>，称之为广义表</a:t>
            </a:r>
            <a:r>
              <a:rPr lang="en-US" sz="1800" smtClean="0">
                <a:solidFill>
                  <a:srgbClr val="0000FF"/>
                </a:solidFill>
                <a:latin typeface="Consolas" pitchFamily="49" charset="0"/>
                <a:ea typeface="仿宋" pitchFamily="49" charset="-122"/>
                <a:cs typeface="Consolas" pitchFamily="49" charset="0"/>
              </a:rPr>
              <a:t>GL</a:t>
            </a:r>
            <a:r>
              <a:rPr lang="zh-CN" altLang="en-US" sz="1800" smtClean="0">
                <a:solidFill>
                  <a:srgbClr val="0000FF"/>
                </a:solidFill>
                <a:latin typeface="Consolas" pitchFamily="49" charset="0"/>
                <a:ea typeface="仿宋" pitchFamily="49" charset="-122"/>
                <a:cs typeface="Consolas" pitchFamily="49" charset="0"/>
              </a:rPr>
              <a:t>的原子。</a:t>
            </a:r>
            <a:endParaRPr kumimoji="1" lang="en-US" altLang="zh-CN" sz="1800" smtClean="0">
              <a:solidFill>
                <a:srgbClr val="0000FF"/>
              </a:solidFill>
              <a:latin typeface="Consolas" pitchFamily="49" charset="0"/>
              <a:ea typeface="仿宋" pitchFamily="49" charset="-122"/>
              <a:cs typeface="Consolas" pitchFamily="49" charset="0"/>
            </a:endParaRPr>
          </a:p>
          <a:p>
            <a:pPr marL="457200" indent="-457200" algn="l">
              <a:lnSpc>
                <a:spcPct val="150000"/>
              </a:lnSpc>
              <a:buBlip>
                <a:blip r:embed="rId3"/>
              </a:buBlip>
            </a:pPr>
            <a:r>
              <a:rPr lang="zh-CN" altLang="en-US" sz="1800" smtClean="0">
                <a:solidFill>
                  <a:srgbClr val="0000FF"/>
                </a:solidFill>
                <a:latin typeface="Consolas" pitchFamily="49" charset="0"/>
                <a:ea typeface="仿宋" pitchFamily="49" charset="-122"/>
                <a:cs typeface="Consolas" pitchFamily="49" charset="0"/>
              </a:rPr>
              <a:t>如果</a:t>
            </a:r>
            <a:r>
              <a:rPr lang="en-US" sz="1800" i="1" smtClean="0">
                <a:solidFill>
                  <a:srgbClr val="0000FF"/>
                </a:solidFill>
                <a:latin typeface="Consolas" pitchFamily="49" charset="0"/>
                <a:ea typeface="仿宋" pitchFamily="49" charset="-122"/>
                <a:cs typeface="Consolas" pitchFamily="49" charset="0"/>
              </a:rPr>
              <a:t>a</a:t>
            </a:r>
            <a:r>
              <a:rPr lang="en-US" sz="1800" i="1" baseline="-25000" smtClean="0">
                <a:solidFill>
                  <a:srgbClr val="0000FF"/>
                </a:solidFill>
                <a:latin typeface="Consolas" pitchFamily="49" charset="0"/>
                <a:ea typeface="仿宋" pitchFamily="49" charset="-122"/>
                <a:cs typeface="Consolas" pitchFamily="49" charset="0"/>
              </a:rPr>
              <a:t>i</a:t>
            </a:r>
            <a:r>
              <a:rPr lang="zh-CN" altLang="en-US" sz="1800" smtClean="0">
                <a:solidFill>
                  <a:srgbClr val="0000FF"/>
                </a:solidFill>
                <a:latin typeface="Consolas" pitchFamily="49" charset="0"/>
                <a:ea typeface="仿宋" pitchFamily="49" charset="-122"/>
                <a:cs typeface="Consolas" pitchFamily="49" charset="0"/>
              </a:rPr>
              <a:t>又是一个广义表，称之为广义表</a:t>
            </a:r>
            <a:r>
              <a:rPr lang="en-US" sz="1800" smtClean="0">
                <a:solidFill>
                  <a:srgbClr val="0000FF"/>
                </a:solidFill>
                <a:latin typeface="Consolas" pitchFamily="49" charset="0"/>
                <a:ea typeface="仿宋" pitchFamily="49" charset="-122"/>
                <a:cs typeface="Consolas" pitchFamily="49" charset="0"/>
              </a:rPr>
              <a:t>GL</a:t>
            </a:r>
            <a:r>
              <a:rPr lang="zh-CN" altLang="en-US" sz="1800" smtClean="0">
                <a:solidFill>
                  <a:srgbClr val="0000FF"/>
                </a:solidFill>
                <a:latin typeface="Consolas" pitchFamily="49" charset="0"/>
                <a:ea typeface="仿宋" pitchFamily="49" charset="-122"/>
                <a:cs typeface="Consolas" pitchFamily="49" charset="0"/>
              </a:rPr>
              <a:t>的</a:t>
            </a:r>
            <a:r>
              <a:rPr lang="zh-CN" altLang="en-US" sz="1800" smtClean="0">
                <a:solidFill>
                  <a:srgbClr val="FF0000"/>
                </a:solidFill>
                <a:latin typeface="方正启体简体" pitchFamily="65" charset="-122"/>
                <a:ea typeface="方正启体简体" pitchFamily="65" charset="-122"/>
                <a:cs typeface="Consolas" pitchFamily="49" charset="0"/>
              </a:rPr>
              <a:t>子表</a:t>
            </a:r>
            <a:r>
              <a:rPr lang="zh-CN" altLang="en-US" sz="1800" smtClean="0">
                <a:solidFill>
                  <a:srgbClr val="0000FF"/>
                </a:solidFill>
                <a:latin typeface="Consolas" pitchFamily="49" charset="0"/>
                <a:ea typeface="仿宋" pitchFamily="49" charset="-122"/>
                <a:cs typeface="Consolas" pitchFamily="49" charset="0"/>
              </a:rPr>
              <a:t>。</a:t>
            </a:r>
            <a:endParaRPr lang="zh-CN" altLang="en-US" sz="1800">
              <a:solidFill>
                <a:srgbClr val="0000FF"/>
              </a:solidFill>
              <a:latin typeface="Consolas" pitchFamily="49" charset="0"/>
              <a:ea typeface="仿宋" pitchFamily="49" charset="-122"/>
              <a:cs typeface="Consolas" pitchFamily="49" charset="0"/>
            </a:endParaRPr>
          </a:p>
        </p:txBody>
      </p:sp>
      <p:sp>
        <p:nvSpPr>
          <p:cNvPr id="8" name="Rectangle 4" descr="新闻纸">
            <a:hlinkClick r:id="" action="ppaction://noaction"/>
          </p:cNvPr>
          <p:cNvSpPr>
            <a:spLocks noChangeArrowheads="1"/>
          </p:cNvSpPr>
          <p:nvPr/>
        </p:nvSpPr>
        <p:spPr bwMode="auto">
          <a:xfrm>
            <a:off x="2643174" y="357166"/>
            <a:ext cx="3240000" cy="52322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lIns="28800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6.3 </a:t>
            </a:r>
            <a:r>
              <a:rPr lang="zh-CN"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广义表</a:t>
            </a:r>
            <a:endParaRPr lang="zh-CN" altLang="en-US" sz="2800" spc="50" dirty="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9" name="灯片编号占位符 8"/>
          <p:cNvSpPr>
            <a:spLocks noGrp="1"/>
          </p:cNvSpPr>
          <p:nvPr>
            <p:ph type="sldNum" sz="quarter" idx="12"/>
          </p:nvPr>
        </p:nvSpPr>
        <p:spPr/>
        <p:txBody>
          <a:bodyPr/>
          <a:lstStyle/>
          <a:p>
            <a:fld id="{0B959BAE-FEC3-4F92-8031-993DEB8AE092}" type="slidenum">
              <a:rPr lang="en-US" altLang="zh-CN" smtClean="0"/>
              <a:pPr/>
              <a:t>56</a:t>
            </a:fld>
            <a:r>
              <a:rPr lang="en-US" altLang="zh-CN" smtClean="0"/>
              <a:t>/82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571480"/>
            <a:ext cx="7858180" cy="400110"/>
          </a:xfrm>
          <a:prstGeom prst="rect">
            <a:avLst/>
          </a:prstGeom>
          <a:noFill/>
        </p:spPr>
        <p:txBody>
          <a:bodyPr wrap="square" rtlCol="0">
            <a:spAutoFit/>
          </a:bodyPr>
          <a:lstStyle/>
          <a:p>
            <a:pPr algn="l"/>
            <a:r>
              <a:rPr kumimoji="1" lang="zh-CN" altLang="en-US" sz="2000" smtClean="0">
                <a:latin typeface="微软雅黑" pitchFamily="34" charset="-122"/>
                <a:ea typeface="微软雅黑" pitchFamily="34" charset="-122"/>
                <a:cs typeface="Times New Roman" pitchFamily="18" charset="0"/>
              </a:rPr>
              <a:t>广义表重要概念：</a:t>
            </a:r>
            <a:endParaRPr lang="zh-CN" altLang="en-US" sz="2000">
              <a:latin typeface="微软雅黑" pitchFamily="34" charset="-122"/>
              <a:ea typeface="微软雅黑" pitchFamily="34" charset="-122"/>
            </a:endParaRPr>
          </a:p>
        </p:txBody>
      </p:sp>
      <p:sp>
        <p:nvSpPr>
          <p:cNvPr id="3" name="TextBox 2"/>
          <p:cNvSpPr txBox="1"/>
          <p:nvPr/>
        </p:nvSpPr>
        <p:spPr>
          <a:xfrm>
            <a:off x="714348" y="1285860"/>
            <a:ext cx="7858180" cy="2319701"/>
          </a:xfrm>
          <a:prstGeom prst="rect">
            <a:avLst/>
          </a:prstGeom>
        </p:spPr>
        <p:style>
          <a:lnRef idx="1">
            <a:schemeClr val="accent5"/>
          </a:lnRef>
          <a:fillRef idx="2">
            <a:schemeClr val="accent5"/>
          </a:fillRef>
          <a:effectRef idx="1">
            <a:schemeClr val="accent5"/>
          </a:effectRef>
          <a:fontRef idx="minor">
            <a:schemeClr val="dk1"/>
          </a:fontRef>
        </p:style>
        <p:txBody>
          <a:bodyPr wrap="square" tIns="144000" bIns="144000" rtlCol="0">
            <a:spAutoFit/>
          </a:bodyPr>
          <a:lstStyle/>
          <a:p>
            <a:pPr marL="457200" indent="-457200" algn="l">
              <a:lnSpc>
                <a:spcPct val="150000"/>
              </a:lnSpc>
              <a:buBlip>
                <a:blip r:embed="rId2"/>
              </a:buBlip>
            </a:pPr>
            <a:r>
              <a:rPr lang="zh-CN" altLang="en-US" sz="1800" smtClean="0">
                <a:solidFill>
                  <a:srgbClr val="0000FF"/>
                </a:solidFill>
                <a:latin typeface="Consolas" pitchFamily="49" charset="0"/>
                <a:ea typeface="仿宋" pitchFamily="49" charset="-122"/>
                <a:cs typeface="Consolas" pitchFamily="49" charset="0"/>
              </a:rPr>
              <a:t>广义表的</a:t>
            </a:r>
            <a:r>
              <a:rPr lang="zh-CN" altLang="en-US" sz="1800" smtClean="0">
                <a:solidFill>
                  <a:srgbClr val="FF0000"/>
                </a:solidFill>
                <a:latin typeface="方正启体简体" pitchFamily="65" charset="-122"/>
                <a:ea typeface="方正启体简体" pitchFamily="65" charset="-122"/>
                <a:cs typeface="Consolas" pitchFamily="49" charset="0"/>
              </a:rPr>
              <a:t>长度</a:t>
            </a:r>
            <a:r>
              <a:rPr lang="zh-CN" altLang="en-US" sz="1800" smtClean="0">
                <a:solidFill>
                  <a:srgbClr val="0000FF"/>
                </a:solidFill>
                <a:latin typeface="Consolas" pitchFamily="49" charset="0"/>
                <a:ea typeface="仿宋" pitchFamily="49" charset="-122"/>
                <a:cs typeface="Consolas" pitchFamily="49" charset="0"/>
              </a:rPr>
              <a:t>定义为最外层包含元素个数</a:t>
            </a:r>
            <a:r>
              <a:rPr kumimoji="1" lang="zh-CN" altLang="en-US" sz="1800" smtClean="0">
                <a:solidFill>
                  <a:srgbClr val="0000FF"/>
                </a:solidFill>
                <a:latin typeface="Consolas" pitchFamily="49" charset="0"/>
                <a:ea typeface="仿宋" pitchFamily="49" charset="-122"/>
                <a:cs typeface="Consolas" pitchFamily="49" charset="0"/>
              </a:rPr>
              <a:t>。</a:t>
            </a:r>
            <a:endParaRPr kumimoji="1" lang="en-US" altLang="zh-CN" sz="1800" smtClean="0">
              <a:solidFill>
                <a:srgbClr val="0000FF"/>
              </a:solidFill>
              <a:latin typeface="Consolas" pitchFamily="49" charset="0"/>
              <a:ea typeface="仿宋" pitchFamily="49" charset="-122"/>
              <a:cs typeface="Consolas" pitchFamily="49" charset="0"/>
            </a:endParaRPr>
          </a:p>
          <a:p>
            <a:pPr marL="457200" indent="-457200" algn="l">
              <a:lnSpc>
                <a:spcPct val="150000"/>
              </a:lnSpc>
              <a:buBlip>
                <a:blip r:embed="rId2"/>
              </a:buBlip>
            </a:pPr>
            <a:r>
              <a:rPr lang="zh-CN" altLang="en-US" sz="1800" smtClean="0">
                <a:solidFill>
                  <a:srgbClr val="0000FF"/>
                </a:solidFill>
                <a:latin typeface="Consolas" pitchFamily="49" charset="0"/>
                <a:ea typeface="仿宋" pitchFamily="49" charset="-122"/>
                <a:cs typeface="Consolas" pitchFamily="49" charset="0"/>
              </a:rPr>
              <a:t>广义表的</a:t>
            </a:r>
            <a:r>
              <a:rPr lang="zh-CN" altLang="en-US" sz="1800" smtClean="0">
                <a:solidFill>
                  <a:srgbClr val="FF0000"/>
                </a:solidFill>
                <a:latin typeface="方正启体简体" pitchFamily="65" charset="-122"/>
                <a:ea typeface="方正启体简体" pitchFamily="65" charset="-122"/>
                <a:cs typeface="Consolas" pitchFamily="49" charset="0"/>
              </a:rPr>
              <a:t>深度</a:t>
            </a:r>
            <a:r>
              <a:rPr lang="zh-CN" altLang="en-US" sz="1800" smtClean="0">
                <a:solidFill>
                  <a:srgbClr val="0000FF"/>
                </a:solidFill>
                <a:latin typeface="Consolas" pitchFamily="49" charset="0"/>
                <a:ea typeface="仿宋" pitchFamily="49" charset="-122"/>
                <a:cs typeface="Consolas" pitchFamily="49" charset="0"/>
              </a:rPr>
              <a:t>定义为所含括弧的重数。其中，原子的深度为</a:t>
            </a:r>
            <a:r>
              <a:rPr lang="en-US" sz="1800" smtClean="0">
                <a:solidFill>
                  <a:srgbClr val="0000FF"/>
                </a:solidFill>
                <a:latin typeface="Consolas" pitchFamily="49" charset="0"/>
                <a:ea typeface="仿宋" pitchFamily="49" charset="-122"/>
                <a:cs typeface="Consolas" pitchFamily="49" charset="0"/>
              </a:rPr>
              <a:t>0</a:t>
            </a:r>
            <a:r>
              <a:rPr lang="zh-CN" altLang="en-US" sz="1800" smtClean="0">
                <a:solidFill>
                  <a:srgbClr val="0000FF"/>
                </a:solidFill>
                <a:latin typeface="Consolas" pitchFamily="49" charset="0"/>
                <a:ea typeface="仿宋" pitchFamily="49" charset="-122"/>
                <a:cs typeface="Consolas" pitchFamily="49" charset="0"/>
              </a:rPr>
              <a:t>，空表的深度为</a:t>
            </a:r>
            <a:r>
              <a:rPr lang="en-US" sz="1800" smtClean="0">
                <a:solidFill>
                  <a:srgbClr val="0000FF"/>
                </a:solidFill>
                <a:latin typeface="Consolas" pitchFamily="49" charset="0"/>
                <a:ea typeface="仿宋" pitchFamily="49" charset="-122"/>
                <a:cs typeface="Consolas" pitchFamily="49" charset="0"/>
              </a:rPr>
              <a:t>1 </a:t>
            </a:r>
            <a:r>
              <a:rPr kumimoji="1" lang="zh-CN" altLang="en-US" sz="1800" smtClean="0">
                <a:solidFill>
                  <a:srgbClr val="0000FF"/>
                </a:solidFill>
                <a:latin typeface="Consolas" pitchFamily="49" charset="0"/>
                <a:ea typeface="仿宋" pitchFamily="49" charset="-122"/>
                <a:cs typeface="Consolas" pitchFamily="49" charset="0"/>
              </a:rPr>
              <a:t>。</a:t>
            </a:r>
            <a:endParaRPr kumimoji="1" lang="en-US" altLang="zh-CN" sz="1800" smtClean="0">
              <a:solidFill>
                <a:srgbClr val="0000FF"/>
              </a:solidFill>
              <a:latin typeface="Consolas" pitchFamily="49" charset="0"/>
              <a:ea typeface="仿宋" pitchFamily="49" charset="-122"/>
              <a:cs typeface="Consolas" pitchFamily="49" charset="0"/>
            </a:endParaRPr>
          </a:p>
          <a:p>
            <a:pPr marL="457200" indent="-457200" algn="l">
              <a:lnSpc>
                <a:spcPct val="150000"/>
              </a:lnSpc>
              <a:buBlip>
                <a:blip r:embed="rId2"/>
              </a:buBlip>
            </a:pPr>
            <a:r>
              <a:rPr lang="zh-CN" altLang="en-US" sz="1800" smtClean="0">
                <a:solidFill>
                  <a:srgbClr val="0000FF"/>
                </a:solidFill>
                <a:latin typeface="Consolas" pitchFamily="49" charset="0"/>
                <a:ea typeface="仿宋" pitchFamily="49" charset="-122"/>
                <a:cs typeface="Consolas" pitchFamily="49" charset="0"/>
              </a:rPr>
              <a:t>广义表</a:t>
            </a:r>
            <a:r>
              <a:rPr lang="en-US" altLang="zh-CN" sz="1800" smtClean="0">
                <a:solidFill>
                  <a:srgbClr val="0000FF"/>
                </a:solidFill>
                <a:latin typeface="Consolas" pitchFamily="49" charset="0"/>
                <a:ea typeface="仿宋" pitchFamily="49" charset="-122"/>
                <a:cs typeface="Consolas" pitchFamily="49" charset="0"/>
              </a:rPr>
              <a:t>GL</a:t>
            </a:r>
            <a:r>
              <a:rPr lang="zh-CN" altLang="en-US" sz="1800" smtClean="0">
                <a:solidFill>
                  <a:srgbClr val="0000FF"/>
                </a:solidFill>
                <a:latin typeface="Consolas" pitchFamily="49" charset="0"/>
                <a:ea typeface="仿宋" pitchFamily="49" charset="-122"/>
                <a:cs typeface="Consolas" pitchFamily="49" charset="0"/>
              </a:rPr>
              <a:t>的</a:t>
            </a:r>
            <a:r>
              <a:rPr lang="zh-CN" altLang="en-US" sz="1800" smtClean="0">
                <a:solidFill>
                  <a:srgbClr val="FF0000"/>
                </a:solidFill>
                <a:latin typeface="方正启体简体" pitchFamily="65" charset="-122"/>
                <a:ea typeface="方正启体简体" pitchFamily="65" charset="-122"/>
                <a:cs typeface="Consolas" pitchFamily="49" charset="0"/>
              </a:rPr>
              <a:t>表头</a:t>
            </a:r>
            <a:r>
              <a:rPr lang="zh-CN" altLang="en-US" sz="1800" smtClean="0">
                <a:solidFill>
                  <a:srgbClr val="0000FF"/>
                </a:solidFill>
                <a:latin typeface="Consolas" pitchFamily="49" charset="0"/>
                <a:ea typeface="仿宋" pitchFamily="49" charset="-122"/>
                <a:cs typeface="Consolas" pitchFamily="49" charset="0"/>
              </a:rPr>
              <a:t>为第一个元素</a:t>
            </a:r>
            <a:r>
              <a:rPr lang="en-US" sz="1800" i="1" smtClean="0">
                <a:solidFill>
                  <a:srgbClr val="0000FF"/>
                </a:solidFill>
                <a:latin typeface="Consolas" pitchFamily="49" charset="0"/>
                <a:ea typeface="仿宋" pitchFamily="49" charset="-122"/>
                <a:cs typeface="Consolas" pitchFamily="49" charset="0"/>
              </a:rPr>
              <a:t>a</a:t>
            </a:r>
            <a:r>
              <a:rPr lang="en-US" sz="1800" baseline="-25000" smtClean="0">
                <a:solidFill>
                  <a:srgbClr val="0000FF"/>
                </a:solidFill>
                <a:latin typeface="Consolas" pitchFamily="49" charset="0"/>
                <a:ea typeface="仿宋" pitchFamily="49" charset="-122"/>
                <a:cs typeface="Consolas" pitchFamily="49" charset="0"/>
              </a:rPr>
              <a:t>1</a:t>
            </a:r>
            <a:r>
              <a:rPr lang="zh-CN" altLang="en-US" sz="1800" smtClean="0">
                <a:solidFill>
                  <a:srgbClr val="0000FF"/>
                </a:solidFill>
                <a:latin typeface="Consolas" pitchFamily="49" charset="0"/>
                <a:ea typeface="仿宋" pitchFamily="49" charset="-122"/>
                <a:cs typeface="Consolas" pitchFamily="49" charset="0"/>
              </a:rPr>
              <a:t>，其余部分</a:t>
            </a:r>
            <a:r>
              <a:rPr lang="en-US" sz="1800" smtClean="0">
                <a:solidFill>
                  <a:srgbClr val="0000FF"/>
                </a:solidFill>
                <a:latin typeface="Consolas" pitchFamily="49" charset="0"/>
                <a:ea typeface="仿宋" pitchFamily="49" charset="-122"/>
                <a:cs typeface="Consolas" pitchFamily="49" charset="0"/>
              </a:rPr>
              <a:t>(</a:t>
            </a:r>
            <a:r>
              <a:rPr lang="en-US" sz="1800" i="1" smtClean="0">
                <a:solidFill>
                  <a:srgbClr val="0000FF"/>
                </a:solidFill>
                <a:latin typeface="Consolas" pitchFamily="49" charset="0"/>
                <a:ea typeface="仿宋" pitchFamily="49" charset="-122"/>
                <a:cs typeface="Consolas" pitchFamily="49" charset="0"/>
              </a:rPr>
              <a:t>a</a:t>
            </a:r>
            <a:r>
              <a:rPr lang="en-US" sz="1800" baseline="-25000" smtClean="0">
                <a:solidFill>
                  <a:srgbClr val="0000FF"/>
                </a:solidFill>
                <a:latin typeface="Consolas" pitchFamily="49" charset="0"/>
                <a:ea typeface="仿宋" pitchFamily="49" charset="-122"/>
                <a:cs typeface="Consolas" pitchFamily="49" charset="0"/>
              </a:rPr>
              <a:t>2</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a:t>
            </a:r>
            <a:r>
              <a:rPr lang="zh-CN" altLang="en-US" sz="1800" smtClean="0">
                <a:solidFill>
                  <a:srgbClr val="0000FF"/>
                </a:solidFill>
                <a:latin typeface="Consolas" pitchFamily="49" charset="0"/>
                <a:ea typeface="仿宋" pitchFamily="49" charset="-122"/>
                <a:cs typeface="Consolas" pitchFamily="49" charset="0"/>
              </a:rPr>
              <a:t>，</a:t>
            </a:r>
            <a:r>
              <a:rPr lang="en-US" sz="1800" i="1" smtClean="0">
                <a:solidFill>
                  <a:srgbClr val="0000FF"/>
                </a:solidFill>
                <a:latin typeface="Consolas" pitchFamily="49" charset="0"/>
                <a:ea typeface="仿宋" pitchFamily="49" charset="-122"/>
                <a:cs typeface="Consolas" pitchFamily="49" charset="0"/>
              </a:rPr>
              <a:t>a</a:t>
            </a:r>
            <a:r>
              <a:rPr lang="en-US" sz="1800" i="1" baseline="-25000" smtClean="0">
                <a:solidFill>
                  <a:srgbClr val="0000FF"/>
                </a:solidFill>
                <a:latin typeface="Consolas" pitchFamily="49" charset="0"/>
                <a:ea typeface="仿宋" pitchFamily="49" charset="-122"/>
                <a:cs typeface="Consolas" pitchFamily="49" charset="0"/>
              </a:rPr>
              <a:t>n</a:t>
            </a:r>
            <a:r>
              <a:rPr lang="en-US" sz="1800" smtClean="0">
                <a:solidFill>
                  <a:srgbClr val="0000FF"/>
                </a:solidFill>
                <a:latin typeface="Consolas" pitchFamily="49" charset="0"/>
                <a:ea typeface="仿宋" pitchFamily="49" charset="-122"/>
                <a:cs typeface="Consolas" pitchFamily="49" charset="0"/>
              </a:rPr>
              <a:t>)</a:t>
            </a:r>
            <a:r>
              <a:rPr lang="zh-CN" altLang="en-US" sz="1800" smtClean="0">
                <a:solidFill>
                  <a:srgbClr val="0000FF"/>
                </a:solidFill>
                <a:latin typeface="Consolas" pitchFamily="49" charset="0"/>
                <a:ea typeface="仿宋" pitchFamily="49" charset="-122"/>
                <a:cs typeface="Consolas" pitchFamily="49" charset="0"/>
              </a:rPr>
              <a:t>为</a:t>
            </a:r>
            <a:r>
              <a:rPr lang="en-US" sz="1800" smtClean="0">
                <a:solidFill>
                  <a:srgbClr val="0000FF"/>
                </a:solidFill>
                <a:latin typeface="Consolas" pitchFamily="49" charset="0"/>
                <a:ea typeface="仿宋" pitchFamily="49" charset="-122"/>
                <a:cs typeface="Consolas" pitchFamily="49" charset="0"/>
              </a:rPr>
              <a:t>GL</a:t>
            </a:r>
            <a:r>
              <a:rPr lang="zh-CN" altLang="en-US" sz="1800" smtClean="0">
                <a:solidFill>
                  <a:srgbClr val="0000FF"/>
                </a:solidFill>
                <a:latin typeface="Consolas" pitchFamily="49" charset="0"/>
                <a:ea typeface="仿宋" pitchFamily="49" charset="-122"/>
                <a:cs typeface="Consolas" pitchFamily="49" charset="0"/>
              </a:rPr>
              <a:t>的</a:t>
            </a:r>
            <a:r>
              <a:rPr lang="zh-CN" altLang="en-US" sz="1800" smtClean="0">
                <a:solidFill>
                  <a:srgbClr val="FF0000"/>
                </a:solidFill>
                <a:latin typeface="方正启体简体" pitchFamily="65" charset="-122"/>
                <a:ea typeface="方正启体简体" pitchFamily="65" charset="-122"/>
                <a:cs typeface="Consolas" pitchFamily="49" charset="0"/>
              </a:rPr>
              <a:t>表尾</a:t>
            </a:r>
            <a:r>
              <a:rPr lang="zh-CN" altLang="en-US" sz="1800" smtClean="0">
                <a:solidFill>
                  <a:srgbClr val="0000FF"/>
                </a:solidFill>
                <a:latin typeface="Consolas" pitchFamily="49" charset="0"/>
                <a:ea typeface="仿宋" pitchFamily="49" charset="-122"/>
                <a:cs typeface="Consolas" pitchFamily="49" charset="0"/>
              </a:rPr>
              <a:t>。一个广义表的表尾始终是一个广义表。空表无表头表尾。</a:t>
            </a:r>
            <a:endParaRPr lang="zh-CN" altLang="en-US" sz="1800">
              <a:solidFill>
                <a:srgbClr val="0000FF"/>
              </a:solidFill>
              <a:latin typeface="Consolas" pitchFamily="49" charset="0"/>
              <a:ea typeface="仿宋" pitchFamily="49" charset="-122"/>
              <a:cs typeface="Consolas" pitchFamily="49" charset="0"/>
            </a:endParaRPr>
          </a:p>
        </p:txBody>
      </p:sp>
      <p:sp>
        <p:nvSpPr>
          <p:cNvPr id="6" name="灯片编号占位符 5"/>
          <p:cNvSpPr>
            <a:spLocks noGrp="1"/>
          </p:cNvSpPr>
          <p:nvPr>
            <p:ph type="sldNum" sz="quarter" idx="12"/>
          </p:nvPr>
        </p:nvSpPr>
        <p:spPr/>
        <p:txBody>
          <a:bodyPr/>
          <a:lstStyle/>
          <a:p>
            <a:fld id="{0B959BAE-FEC3-4F92-8031-993DEB8AE092}" type="slidenum">
              <a:rPr lang="en-US" altLang="zh-CN" smtClean="0"/>
              <a:pPr/>
              <a:t>57</a:t>
            </a:fld>
            <a:r>
              <a:rPr lang="en-US" altLang="zh-CN" smtClean="0"/>
              <a:t>/82</a:t>
            </a:r>
            <a:endParaRPr lang="en-US" altLang="zh-CN"/>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1000108"/>
            <a:ext cx="5000660" cy="2169825"/>
          </a:xfrm>
          <a:prstGeom prst="rect">
            <a:avLst/>
          </a:prstGeom>
          <a:noFill/>
        </p:spPr>
        <p:txBody>
          <a:bodyPr wrap="square" rtlCol="0">
            <a:spAutoFit/>
          </a:bodyPr>
          <a:lstStyle/>
          <a:p>
            <a:pPr algn="l">
              <a:lnSpc>
                <a:spcPct val="150000"/>
              </a:lnSpc>
            </a:pPr>
            <a:r>
              <a:rPr lang="en-US" altLang="zh-CN" sz="1800" i="1" smtClean="0">
                <a:latin typeface="Consolas" pitchFamily="49" charset="0"/>
                <a:cs typeface="Consolas" pitchFamily="49" charset="0"/>
              </a:rPr>
              <a:t>A</a:t>
            </a:r>
            <a:r>
              <a:rPr lang="en-US" altLang="zh-CN" sz="1800" smtClean="0">
                <a:latin typeface="Consolas" pitchFamily="49" charset="0"/>
                <a:cs typeface="Consolas" pitchFamily="49" charset="0"/>
              </a:rPr>
              <a:t>=()</a:t>
            </a:r>
            <a:endParaRPr lang="zh-CN" altLang="zh-CN" sz="1800" smtClean="0">
              <a:latin typeface="Consolas" pitchFamily="49" charset="0"/>
              <a:cs typeface="Consolas" pitchFamily="49" charset="0"/>
            </a:endParaRPr>
          </a:p>
          <a:p>
            <a:pPr algn="l">
              <a:lnSpc>
                <a:spcPct val="150000"/>
              </a:lnSpc>
            </a:pPr>
            <a:r>
              <a:rPr lang="en-US" altLang="zh-CN" sz="1800" i="1" smtClean="0">
                <a:latin typeface="Consolas" pitchFamily="49" charset="0"/>
                <a:cs typeface="Consolas" pitchFamily="49" charset="0"/>
              </a:rPr>
              <a:t>B</a:t>
            </a:r>
            <a:r>
              <a:rPr lang="en-US" altLang="zh-CN" sz="1800" smtClean="0">
                <a:latin typeface="Consolas" pitchFamily="49" charset="0"/>
                <a:cs typeface="Consolas" pitchFamily="49" charset="0"/>
              </a:rPr>
              <a:t>=(</a:t>
            </a:r>
            <a:r>
              <a:rPr lang="en-US" altLang="zh-CN" sz="1800" i="1" smtClean="0">
                <a:latin typeface="Consolas" pitchFamily="49" charset="0"/>
                <a:cs typeface="Consolas" pitchFamily="49" charset="0"/>
              </a:rPr>
              <a:t>e</a:t>
            </a:r>
            <a:r>
              <a:rPr lang="en-US" altLang="zh-CN" sz="1800" smtClean="0">
                <a:latin typeface="Consolas" pitchFamily="49" charset="0"/>
                <a:cs typeface="Consolas" pitchFamily="49" charset="0"/>
              </a:rPr>
              <a:t>)</a:t>
            </a:r>
            <a:endParaRPr lang="zh-CN" altLang="zh-CN" sz="1800" smtClean="0">
              <a:latin typeface="Consolas" pitchFamily="49" charset="0"/>
              <a:cs typeface="Consolas" pitchFamily="49" charset="0"/>
            </a:endParaRPr>
          </a:p>
          <a:p>
            <a:pPr algn="l">
              <a:lnSpc>
                <a:spcPct val="150000"/>
              </a:lnSpc>
            </a:pPr>
            <a:r>
              <a:rPr lang="en-US" altLang="zh-CN" sz="1800" i="1" smtClean="0">
                <a:latin typeface="Consolas" pitchFamily="49" charset="0"/>
                <a:cs typeface="Consolas" pitchFamily="49" charset="0"/>
              </a:rPr>
              <a:t>C</a:t>
            </a:r>
            <a:r>
              <a:rPr lang="en-US" altLang="zh-CN" sz="1800" smtClean="0">
                <a:latin typeface="Consolas" pitchFamily="49" charset="0"/>
                <a:cs typeface="Consolas" pitchFamily="49" charset="0"/>
              </a:rPr>
              <a:t>=(</a:t>
            </a:r>
            <a:r>
              <a:rPr lang="en-US" altLang="zh-CN" sz="1800" i="1" smtClean="0">
                <a:latin typeface="Consolas" pitchFamily="49" charset="0"/>
                <a:cs typeface="Consolas" pitchFamily="49" charset="0"/>
              </a:rPr>
              <a:t>a</a:t>
            </a:r>
            <a:r>
              <a:rPr lang="zh-CN" altLang="zh-CN" sz="1800" smtClean="0">
                <a:latin typeface="Consolas" pitchFamily="49" charset="0"/>
                <a:cs typeface="Consolas" pitchFamily="49" charset="0"/>
              </a:rPr>
              <a:t>，</a:t>
            </a:r>
            <a:r>
              <a:rPr lang="en-US" altLang="zh-CN" sz="1800" smtClean="0">
                <a:latin typeface="Consolas" pitchFamily="49" charset="0"/>
                <a:cs typeface="Consolas" pitchFamily="49" charset="0"/>
              </a:rPr>
              <a:t>(</a:t>
            </a:r>
            <a:r>
              <a:rPr lang="en-US" altLang="zh-CN" sz="1800" i="1" smtClean="0">
                <a:latin typeface="Consolas" pitchFamily="49" charset="0"/>
                <a:cs typeface="Consolas" pitchFamily="49" charset="0"/>
              </a:rPr>
              <a:t>b</a:t>
            </a:r>
            <a:r>
              <a:rPr lang="zh-CN" altLang="zh-CN" sz="1800" smtClean="0">
                <a:latin typeface="Consolas" pitchFamily="49" charset="0"/>
                <a:cs typeface="Consolas" pitchFamily="49" charset="0"/>
              </a:rPr>
              <a:t>，</a:t>
            </a:r>
            <a:r>
              <a:rPr lang="en-US" altLang="zh-CN" sz="1800" i="1" smtClean="0">
                <a:latin typeface="Consolas" pitchFamily="49" charset="0"/>
                <a:cs typeface="Consolas" pitchFamily="49" charset="0"/>
              </a:rPr>
              <a:t>c</a:t>
            </a:r>
            <a:r>
              <a:rPr lang="zh-CN" altLang="zh-CN" sz="1800" smtClean="0">
                <a:latin typeface="Consolas" pitchFamily="49" charset="0"/>
                <a:cs typeface="Consolas" pitchFamily="49" charset="0"/>
              </a:rPr>
              <a:t>，</a:t>
            </a:r>
            <a:r>
              <a:rPr lang="en-US" altLang="zh-CN" sz="1800" i="1" smtClean="0">
                <a:latin typeface="Consolas" pitchFamily="49" charset="0"/>
                <a:cs typeface="Consolas" pitchFamily="49" charset="0"/>
              </a:rPr>
              <a:t>d</a:t>
            </a:r>
            <a:r>
              <a:rPr lang="en-US" altLang="zh-CN" sz="1800" smtClean="0">
                <a:latin typeface="Consolas" pitchFamily="49" charset="0"/>
                <a:cs typeface="Consolas" pitchFamily="49" charset="0"/>
              </a:rPr>
              <a:t>))</a:t>
            </a:r>
            <a:endParaRPr lang="zh-CN" altLang="zh-CN" sz="1800" smtClean="0">
              <a:latin typeface="Consolas" pitchFamily="49" charset="0"/>
              <a:cs typeface="Consolas" pitchFamily="49" charset="0"/>
            </a:endParaRPr>
          </a:p>
          <a:p>
            <a:pPr algn="l">
              <a:lnSpc>
                <a:spcPct val="150000"/>
              </a:lnSpc>
            </a:pPr>
            <a:r>
              <a:rPr lang="en-US" altLang="zh-CN" sz="1800" i="1" smtClean="0">
                <a:latin typeface="Consolas" pitchFamily="49" charset="0"/>
                <a:cs typeface="Consolas" pitchFamily="49" charset="0"/>
              </a:rPr>
              <a:t>D</a:t>
            </a:r>
            <a:r>
              <a:rPr lang="en-US" altLang="zh-CN" sz="1800" smtClean="0">
                <a:latin typeface="Consolas" pitchFamily="49" charset="0"/>
                <a:cs typeface="Consolas" pitchFamily="49" charset="0"/>
              </a:rPr>
              <a:t>=(</a:t>
            </a:r>
            <a:r>
              <a:rPr lang="en-US" altLang="zh-CN" sz="1800" i="1" smtClean="0">
                <a:latin typeface="Consolas" pitchFamily="49" charset="0"/>
                <a:cs typeface="Consolas" pitchFamily="49" charset="0"/>
              </a:rPr>
              <a:t>A</a:t>
            </a:r>
            <a:r>
              <a:rPr lang="zh-CN" altLang="zh-CN" sz="1800" smtClean="0">
                <a:latin typeface="Consolas" pitchFamily="49" charset="0"/>
                <a:cs typeface="Consolas" pitchFamily="49" charset="0"/>
              </a:rPr>
              <a:t>，</a:t>
            </a:r>
            <a:r>
              <a:rPr lang="en-US" altLang="zh-CN" sz="1800" i="1" smtClean="0">
                <a:latin typeface="Consolas" pitchFamily="49" charset="0"/>
                <a:cs typeface="Consolas" pitchFamily="49" charset="0"/>
              </a:rPr>
              <a:t>B</a:t>
            </a:r>
            <a:r>
              <a:rPr lang="zh-CN" altLang="zh-CN" sz="1800" smtClean="0">
                <a:latin typeface="Consolas" pitchFamily="49" charset="0"/>
                <a:cs typeface="Consolas" pitchFamily="49" charset="0"/>
              </a:rPr>
              <a:t>，</a:t>
            </a:r>
            <a:r>
              <a:rPr lang="en-US" altLang="zh-CN" sz="1800" i="1" smtClean="0">
                <a:latin typeface="Consolas" pitchFamily="49" charset="0"/>
                <a:cs typeface="Consolas" pitchFamily="49" charset="0"/>
              </a:rPr>
              <a:t>C</a:t>
            </a:r>
            <a:r>
              <a:rPr lang="en-US" altLang="zh-CN" sz="1800" smtClean="0">
                <a:latin typeface="Consolas" pitchFamily="49" charset="0"/>
                <a:cs typeface="Consolas" pitchFamily="49" charset="0"/>
              </a:rPr>
              <a:t>)=(()</a:t>
            </a:r>
            <a:r>
              <a:rPr lang="zh-CN" altLang="zh-CN" sz="1800" smtClean="0">
                <a:latin typeface="Consolas" pitchFamily="49" charset="0"/>
                <a:cs typeface="Consolas" pitchFamily="49" charset="0"/>
              </a:rPr>
              <a:t>，</a:t>
            </a:r>
            <a:r>
              <a:rPr lang="en-US" altLang="zh-CN" sz="1800" smtClean="0">
                <a:latin typeface="Consolas" pitchFamily="49" charset="0"/>
                <a:cs typeface="Consolas" pitchFamily="49" charset="0"/>
              </a:rPr>
              <a:t>(</a:t>
            </a:r>
            <a:r>
              <a:rPr lang="en-US" altLang="zh-CN" sz="1800" i="1" smtClean="0">
                <a:latin typeface="Consolas" pitchFamily="49" charset="0"/>
                <a:cs typeface="Consolas" pitchFamily="49" charset="0"/>
              </a:rPr>
              <a:t>e</a:t>
            </a:r>
            <a:r>
              <a:rPr lang="en-US" altLang="zh-CN" sz="1800" smtClean="0">
                <a:latin typeface="Consolas" pitchFamily="49" charset="0"/>
                <a:cs typeface="Consolas" pitchFamily="49" charset="0"/>
              </a:rPr>
              <a:t>)</a:t>
            </a:r>
            <a:r>
              <a:rPr lang="zh-CN" altLang="zh-CN" sz="1800" smtClean="0">
                <a:latin typeface="Consolas" pitchFamily="49" charset="0"/>
                <a:cs typeface="Consolas" pitchFamily="49" charset="0"/>
              </a:rPr>
              <a:t>，</a:t>
            </a:r>
            <a:r>
              <a:rPr lang="en-US" altLang="zh-CN" sz="1800" smtClean="0">
                <a:latin typeface="Consolas" pitchFamily="49" charset="0"/>
                <a:cs typeface="Consolas" pitchFamily="49" charset="0"/>
              </a:rPr>
              <a:t>(</a:t>
            </a:r>
            <a:r>
              <a:rPr lang="en-US" altLang="zh-CN" sz="1800" i="1" smtClean="0">
                <a:latin typeface="Consolas" pitchFamily="49" charset="0"/>
                <a:cs typeface="Consolas" pitchFamily="49" charset="0"/>
              </a:rPr>
              <a:t>a</a:t>
            </a:r>
            <a:r>
              <a:rPr lang="zh-CN" altLang="zh-CN" sz="1800" smtClean="0">
                <a:latin typeface="Consolas" pitchFamily="49" charset="0"/>
                <a:cs typeface="Consolas" pitchFamily="49" charset="0"/>
              </a:rPr>
              <a:t>，</a:t>
            </a:r>
            <a:r>
              <a:rPr lang="en-US" altLang="zh-CN" sz="1800" smtClean="0">
                <a:latin typeface="Consolas" pitchFamily="49" charset="0"/>
                <a:cs typeface="Consolas" pitchFamily="49" charset="0"/>
              </a:rPr>
              <a:t>(</a:t>
            </a:r>
            <a:r>
              <a:rPr lang="en-US" altLang="zh-CN" sz="1800" i="1" smtClean="0">
                <a:latin typeface="Consolas" pitchFamily="49" charset="0"/>
                <a:cs typeface="Consolas" pitchFamily="49" charset="0"/>
              </a:rPr>
              <a:t>b</a:t>
            </a:r>
            <a:r>
              <a:rPr lang="zh-CN" altLang="zh-CN" sz="1800" smtClean="0">
                <a:latin typeface="Consolas" pitchFamily="49" charset="0"/>
                <a:cs typeface="Consolas" pitchFamily="49" charset="0"/>
              </a:rPr>
              <a:t>，</a:t>
            </a:r>
            <a:r>
              <a:rPr lang="en-US" altLang="zh-CN" sz="1800" i="1" smtClean="0">
                <a:latin typeface="Consolas" pitchFamily="49" charset="0"/>
                <a:cs typeface="Consolas" pitchFamily="49" charset="0"/>
              </a:rPr>
              <a:t>c</a:t>
            </a:r>
            <a:r>
              <a:rPr lang="zh-CN" altLang="zh-CN" sz="1800" smtClean="0">
                <a:latin typeface="Consolas" pitchFamily="49" charset="0"/>
                <a:cs typeface="Consolas" pitchFamily="49" charset="0"/>
              </a:rPr>
              <a:t>，</a:t>
            </a:r>
            <a:r>
              <a:rPr lang="en-US" altLang="zh-CN" sz="1800" i="1" smtClean="0">
                <a:latin typeface="Consolas" pitchFamily="49" charset="0"/>
                <a:cs typeface="Consolas" pitchFamily="49" charset="0"/>
              </a:rPr>
              <a:t>d</a:t>
            </a:r>
            <a:r>
              <a:rPr lang="en-US" altLang="zh-CN" sz="1800" smtClean="0">
                <a:latin typeface="Consolas" pitchFamily="49" charset="0"/>
                <a:cs typeface="Consolas" pitchFamily="49" charset="0"/>
              </a:rPr>
              <a:t>)))</a:t>
            </a:r>
            <a:endParaRPr lang="zh-CN" altLang="zh-CN" sz="1800" smtClean="0">
              <a:latin typeface="Consolas" pitchFamily="49" charset="0"/>
              <a:cs typeface="Consolas" pitchFamily="49" charset="0"/>
            </a:endParaRPr>
          </a:p>
          <a:p>
            <a:pPr algn="l">
              <a:lnSpc>
                <a:spcPct val="150000"/>
              </a:lnSpc>
            </a:pPr>
            <a:r>
              <a:rPr lang="en-US" altLang="zh-CN" sz="1800" i="1" smtClean="0">
                <a:latin typeface="Consolas" pitchFamily="49" charset="0"/>
                <a:cs typeface="Consolas" pitchFamily="49" charset="0"/>
              </a:rPr>
              <a:t>E</a:t>
            </a:r>
            <a:r>
              <a:rPr lang="en-US" altLang="zh-CN" sz="1800" smtClean="0">
                <a:latin typeface="Consolas" pitchFamily="49" charset="0"/>
                <a:cs typeface="Consolas" pitchFamily="49" charset="0"/>
              </a:rPr>
              <a:t>=((</a:t>
            </a:r>
            <a:r>
              <a:rPr lang="en-US" altLang="zh-CN" sz="1800" i="1" smtClean="0">
                <a:latin typeface="Consolas" pitchFamily="49" charset="0"/>
                <a:cs typeface="Consolas" pitchFamily="49" charset="0"/>
              </a:rPr>
              <a:t>a</a:t>
            </a:r>
            <a:r>
              <a:rPr lang="zh-CN" altLang="zh-CN" sz="1800" smtClean="0">
                <a:latin typeface="Consolas" pitchFamily="49" charset="0"/>
                <a:cs typeface="Consolas" pitchFamily="49" charset="0"/>
              </a:rPr>
              <a:t>，</a:t>
            </a:r>
            <a:r>
              <a:rPr lang="en-US" altLang="zh-CN" sz="1800" smtClean="0">
                <a:latin typeface="Consolas" pitchFamily="49" charset="0"/>
                <a:cs typeface="Consolas" pitchFamily="49" charset="0"/>
              </a:rPr>
              <a:t>(</a:t>
            </a:r>
            <a:r>
              <a:rPr lang="en-US" altLang="zh-CN" sz="1800" i="1" smtClean="0">
                <a:latin typeface="Consolas" pitchFamily="49" charset="0"/>
                <a:cs typeface="Consolas" pitchFamily="49" charset="0"/>
              </a:rPr>
              <a:t>a</a:t>
            </a:r>
            <a:r>
              <a:rPr lang="zh-CN" altLang="zh-CN" sz="1800" smtClean="0">
                <a:latin typeface="Consolas" pitchFamily="49" charset="0"/>
                <a:cs typeface="Consolas" pitchFamily="49" charset="0"/>
              </a:rPr>
              <a:t>，</a:t>
            </a:r>
            <a:r>
              <a:rPr lang="en-US" altLang="zh-CN" sz="1800" i="1" smtClean="0">
                <a:latin typeface="Consolas" pitchFamily="49" charset="0"/>
                <a:cs typeface="Consolas" pitchFamily="49" charset="0"/>
              </a:rPr>
              <a:t>b</a:t>
            </a:r>
            <a:r>
              <a:rPr lang="en-US" altLang="zh-CN" sz="1800" smtClean="0">
                <a:latin typeface="Consolas" pitchFamily="49" charset="0"/>
                <a:cs typeface="Consolas" pitchFamily="49" charset="0"/>
              </a:rPr>
              <a:t>)</a:t>
            </a:r>
            <a:r>
              <a:rPr lang="zh-CN" altLang="zh-CN" sz="1800" smtClean="0">
                <a:latin typeface="Consolas" pitchFamily="49" charset="0"/>
                <a:cs typeface="Consolas" pitchFamily="49" charset="0"/>
              </a:rPr>
              <a:t>，</a:t>
            </a:r>
            <a:r>
              <a:rPr lang="en-US" altLang="zh-CN" sz="1800" smtClean="0">
                <a:latin typeface="Consolas" pitchFamily="49" charset="0"/>
                <a:cs typeface="Consolas" pitchFamily="49" charset="0"/>
              </a:rPr>
              <a:t>((</a:t>
            </a:r>
            <a:r>
              <a:rPr lang="en-US" altLang="zh-CN" sz="1800" i="1" smtClean="0">
                <a:latin typeface="Consolas" pitchFamily="49" charset="0"/>
                <a:cs typeface="Consolas" pitchFamily="49" charset="0"/>
              </a:rPr>
              <a:t>a</a:t>
            </a:r>
            <a:r>
              <a:rPr lang="zh-CN" altLang="zh-CN" sz="1800" smtClean="0">
                <a:latin typeface="Consolas" pitchFamily="49" charset="0"/>
                <a:cs typeface="Consolas" pitchFamily="49" charset="0"/>
              </a:rPr>
              <a:t>，</a:t>
            </a:r>
            <a:r>
              <a:rPr lang="en-US" altLang="zh-CN" sz="1800" i="1" smtClean="0">
                <a:latin typeface="Consolas" pitchFamily="49" charset="0"/>
                <a:cs typeface="Consolas" pitchFamily="49" charset="0"/>
              </a:rPr>
              <a:t>b</a:t>
            </a:r>
            <a:r>
              <a:rPr lang="en-US" altLang="zh-CN" sz="1800" smtClean="0">
                <a:latin typeface="Consolas" pitchFamily="49" charset="0"/>
                <a:cs typeface="Consolas" pitchFamily="49" charset="0"/>
              </a:rPr>
              <a:t>)</a:t>
            </a:r>
            <a:r>
              <a:rPr lang="zh-CN" altLang="zh-CN" sz="1800" smtClean="0">
                <a:latin typeface="Consolas" pitchFamily="49" charset="0"/>
                <a:cs typeface="Consolas" pitchFamily="49" charset="0"/>
              </a:rPr>
              <a:t>，</a:t>
            </a:r>
            <a:r>
              <a:rPr lang="en-US" altLang="zh-CN" sz="1800" i="1" smtClean="0">
                <a:latin typeface="Consolas" pitchFamily="49" charset="0"/>
                <a:cs typeface="Consolas" pitchFamily="49" charset="0"/>
              </a:rPr>
              <a:t>c</a:t>
            </a:r>
            <a:r>
              <a:rPr lang="en-US" altLang="zh-CN" sz="1800" smtClean="0">
                <a:latin typeface="Consolas" pitchFamily="49" charset="0"/>
                <a:cs typeface="Consolas" pitchFamily="49" charset="0"/>
              </a:rPr>
              <a:t>)))</a:t>
            </a:r>
            <a:endParaRPr lang="zh-CN" altLang="zh-CN" sz="1800" smtClean="0">
              <a:latin typeface="Consolas" pitchFamily="49" charset="0"/>
              <a:cs typeface="Consolas" pitchFamily="49" charset="0"/>
            </a:endParaRPr>
          </a:p>
        </p:txBody>
      </p:sp>
      <p:grpSp>
        <p:nvGrpSpPr>
          <p:cNvPr id="2" name="组合 16"/>
          <p:cNvGrpSpPr/>
          <p:nvPr/>
        </p:nvGrpSpPr>
        <p:grpSpPr>
          <a:xfrm>
            <a:off x="1071538" y="1090596"/>
            <a:ext cx="2643206" cy="369332"/>
            <a:chOff x="1071538" y="1090596"/>
            <a:chExt cx="2643206" cy="369332"/>
          </a:xfrm>
        </p:grpSpPr>
        <p:sp>
          <p:nvSpPr>
            <p:cNvPr id="4" name="TextBox 3"/>
            <p:cNvSpPr txBox="1"/>
            <p:nvPr/>
          </p:nvSpPr>
          <p:spPr>
            <a:xfrm>
              <a:off x="1500166" y="1090596"/>
              <a:ext cx="2214578" cy="369332"/>
            </a:xfrm>
            <a:prstGeom prst="rect">
              <a:avLst/>
            </a:prstGeom>
            <a:noFill/>
          </p:spPr>
          <p:txBody>
            <a:bodyPr wrap="square" rtlCol="0">
              <a:spAutoFit/>
            </a:bodyPr>
            <a:lstStyle/>
            <a:p>
              <a:pPr algn="l"/>
              <a:r>
                <a:rPr lang="zh-CN" altLang="zh-CN" sz="1800" smtClean="0">
                  <a:solidFill>
                    <a:srgbClr val="FF00FF"/>
                  </a:solidFill>
                  <a:latin typeface="Consolas" pitchFamily="49" charset="0"/>
                  <a:ea typeface="仿宋" pitchFamily="49" charset="-122"/>
                  <a:cs typeface="Consolas" pitchFamily="49" charset="0"/>
                </a:rPr>
                <a:t>空表，其长度为</a:t>
              </a:r>
              <a:r>
                <a:rPr lang="en-US" altLang="zh-CN" sz="1800" smtClean="0">
                  <a:solidFill>
                    <a:srgbClr val="FF00FF"/>
                  </a:solidFill>
                  <a:latin typeface="Consolas" pitchFamily="49" charset="0"/>
                  <a:ea typeface="仿宋" pitchFamily="49" charset="-122"/>
                  <a:cs typeface="Consolas" pitchFamily="49" charset="0"/>
                </a:rPr>
                <a:t>0</a:t>
              </a:r>
              <a:endParaRPr lang="zh-CN" altLang="en-US" sz="1800" smtClean="0">
                <a:solidFill>
                  <a:srgbClr val="FF00FF"/>
                </a:solidFill>
                <a:latin typeface="Consolas" pitchFamily="49" charset="0"/>
                <a:ea typeface="仿宋" pitchFamily="49" charset="-122"/>
                <a:cs typeface="Consolas" pitchFamily="49" charset="0"/>
              </a:endParaRPr>
            </a:p>
          </p:txBody>
        </p:sp>
        <p:cxnSp>
          <p:nvCxnSpPr>
            <p:cNvPr id="6" name="直接箭头连接符 5"/>
            <p:cNvCxnSpPr/>
            <p:nvPr/>
          </p:nvCxnSpPr>
          <p:spPr>
            <a:xfrm>
              <a:off x="1071538" y="1285860"/>
              <a:ext cx="428628"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5" name="组合 17"/>
          <p:cNvGrpSpPr/>
          <p:nvPr/>
        </p:nvGrpSpPr>
        <p:grpSpPr>
          <a:xfrm>
            <a:off x="1285852" y="1500174"/>
            <a:ext cx="4357718" cy="369332"/>
            <a:chOff x="1285852" y="1500174"/>
            <a:chExt cx="4357718" cy="369332"/>
          </a:xfrm>
        </p:grpSpPr>
        <p:sp>
          <p:nvSpPr>
            <p:cNvPr id="7" name="TextBox 6"/>
            <p:cNvSpPr txBox="1"/>
            <p:nvPr/>
          </p:nvSpPr>
          <p:spPr>
            <a:xfrm>
              <a:off x="1714480" y="1500174"/>
              <a:ext cx="3929090" cy="369332"/>
            </a:xfrm>
            <a:prstGeom prst="rect">
              <a:avLst/>
            </a:prstGeom>
            <a:noFill/>
          </p:spPr>
          <p:txBody>
            <a:bodyPr wrap="square" rtlCol="0">
              <a:spAutoFit/>
            </a:bodyPr>
            <a:lstStyle/>
            <a:p>
              <a:pPr algn="l"/>
              <a:r>
                <a:rPr lang="zh-CN" altLang="zh-CN" sz="1800" smtClean="0">
                  <a:solidFill>
                    <a:srgbClr val="FF00FF"/>
                  </a:solidFill>
                  <a:latin typeface="Consolas" pitchFamily="49" charset="0"/>
                  <a:ea typeface="仿宋" pitchFamily="49" charset="-122"/>
                  <a:cs typeface="Consolas" pitchFamily="49" charset="0"/>
                </a:rPr>
                <a:t>只含有单个原子</a:t>
              </a:r>
              <a:r>
                <a:rPr lang="en-US" altLang="zh-CN" sz="1800" i="1" smtClean="0">
                  <a:solidFill>
                    <a:srgbClr val="FF00FF"/>
                  </a:solidFill>
                  <a:latin typeface="Consolas" pitchFamily="49" charset="0"/>
                  <a:ea typeface="仿宋" pitchFamily="49" charset="-122"/>
                  <a:cs typeface="Consolas" pitchFamily="49" charset="0"/>
                </a:rPr>
                <a:t>e</a:t>
              </a:r>
              <a:r>
                <a:rPr lang="zh-CN" altLang="zh-CN" sz="1800" smtClean="0">
                  <a:solidFill>
                    <a:srgbClr val="FF00FF"/>
                  </a:solidFill>
                  <a:latin typeface="Consolas" pitchFamily="49" charset="0"/>
                  <a:ea typeface="仿宋" pitchFamily="49" charset="-122"/>
                  <a:cs typeface="Consolas" pitchFamily="49" charset="0"/>
                </a:rPr>
                <a:t>的表，其长度为</a:t>
              </a:r>
              <a:r>
                <a:rPr lang="en-US" altLang="zh-CN" sz="1800" smtClean="0">
                  <a:solidFill>
                    <a:srgbClr val="FF00FF"/>
                  </a:solidFill>
                  <a:latin typeface="Consolas" pitchFamily="49" charset="0"/>
                  <a:ea typeface="仿宋" pitchFamily="49" charset="-122"/>
                  <a:cs typeface="Consolas" pitchFamily="49" charset="0"/>
                </a:rPr>
                <a:t>1</a:t>
              </a:r>
              <a:endParaRPr lang="zh-CN" altLang="en-US" sz="1800" smtClean="0">
                <a:solidFill>
                  <a:srgbClr val="FF00FF"/>
                </a:solidFill>
                <a:latin typeface="Consolas" pitchFamily="49" charset="0"/>
                <a:ea typeface="仿宋" pitchFamily="49" charset="-122"/>
                <a:cs typeface="Consolas" pitchFamily="49" charset="0"/>
              </a:endParaRPr>
            </a:p>
          </p:txBody>
        </p:sp>
        <p:cxnSp>
          <p:nvCxnSpPr>
            <p:cNvPr id="8" name="直接箭头连接符 7"/>
            <p:cNvCxnSpPr/>
            <p:nvPr/>
          </p:nvCxnSpPr>
          <p:spPr>
            <a:xfrm>
              <a:off x="1285852" y="1695438"/>
              <a:ext cx="428628"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3" name="组合 18"/>
          <p:cNvGrpSpPr/>
          <p:nvPr/>
        </p:nvGrpSpPr>
        <p:grpSpPr>
          <a:xfrm>
            <a:off x="2571736" y="1926185"/>
            <a:ext cx="6357982" cy="369332"/>
            <a:chOff x="2571736" y="1926185"/>
            <a:chExt cx="6357982" cy="369332"/>
          </a:xfrm>
        </p:grpSpPr>
        <p:sp>
          <p:nvSpPr>
            <p:cNvPr id="9" name="TextBox 8"/>
            <p:cNvSpPr txBox="1"/>
            <p:nvPr/>
          </p:nvSpPr>
          <p:spPr>
            <a:xfrm>
              <a:off x="3000364" y="1926185"/>
              <a:ext cx="5929354" cy="369332"/>
            </a:xfrm>
            <a:prstGeom prst="rect">
              <a:avLst/>
            </a:prstGeom>
            <a:noFill/>
          </p:spPr>
          <p:txBody>
            <a:bodyPr wrap="square" rtlCol="0">
              <a:spAutoFit/>
            </a:bodyPr>
            <a:lstStyle/>
            <a:p>
              <a:pPr algn="l"/>
              <a:r>
                <a:rPr lang="zh-CN" altLang="zh-CN" sz="1800" smtClean="0">
                  <a:solidFill>
                    <a:srgbClr val="FF00FF"/>
                  </a:solidFill>
                  <a:latin typeface="Consolas" pitchFamily="49" charset="0"/>
                  <a:ea typeface="仿宋" pitchFamily="49" charset="-122"/>
                  <a:cs typeface="Consolas" pitchFamily="49" charset="0"/>
                </a:rPr>
                <a:t>有两个元素，一个是原子，另一个是子表，</a:t>
              </a:r>
              <a:r>
                <a:rPr lang="en-US" altLang="zh-CN" sz="1800" i="1" smtClean="0">
                  <a:solidFill>
                    <a:srgbClr val="FF00FF"/>
                  </a:solidFill>
                  <a:latin typeface="Consolas" pitchFamily="49" charset="0"/>
                  <a:ea typeface="仿宋" pitchFamily="49" charset="-122"/>
                  <a:cs typeface="Consolas" pitchFamily="49" charset="0"/>
                </a:rPr>
                <a:t>C</a:t>
              </a:r>
              <a:r>
                <a:rPr lang="zh-CN" altLang="zh-CN" sz="1800" smtClean="0">
                  <a:solidFill>
                    <a:srgbClr val="FF00FF"/>
                  </a:solidFill>
                  <a:latin typeface="Consolas" pitchFamily="49" charset="0"/>
                  <a:ea typeface="仿宋" pitchFamily="49" charset="-122"/>
                  <a:cs typeface="Consolas" pitchFamily="49" charset="0"/>
                </a:rPr>
                <a:t>的长度为</a:t>
              </a:r>
              <a:r>
                <a:rPr lang="en-US" altLang="zh-CN" sz="1800" smtClean="0">
                  <a:solidFill>
                    <a:srgbClr val="FF00FF"/>
                  </a:solidFill>
                  <a:latin typeface="Consolas" pitchFamily="49" charset="0"/>
                  <a:ea typeface="仿宋" pitchFamily="49" charset="-122"/>
                  <a:cs typeface="Consolas" pitchFamily="49" charset="0"/>
                </a:rPr>
                <a:t>2</a:t>
              </a:r>
              <a:endParaRPr lang="zh-CN" altLang="en-US" sz="1800" smtClean="0">
                <a:solidFill>
                  <a:srgbClr val="FF00FF"/>
                </a:solidFill>
                <a:latin typeface="Consolas" pitchFamily="49" charset="0"/>
                <a:ea typeface="仿宋" pitchFamily="49" charset="-122"/>
                <a:cs typeface="Consolas" pitchFamily="49" charset="0"/>
              </a:endParaRPr>
            </a:p>
          </p:txBody>
        </p:sp>
        <p:cxnSp>
          <p:nvCxnSpPr>
            <p:cNvPr id="10" name="直接箭头连接符 9"/>
            <p:cNvCxnSpPr/>
            <p:nvPr/>
          </p:nvCxnSpPr>
          <p:spPr>
            <a:xfrm>
              <a:off x="2571736" y="2121449"/>
              <a:ext cx="428628"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5" name="组合 19"/>
          <p:cNvGrpSpPr/>
          <p:nvPr/>
        </p:nvGrpSpPr>
        <p:grpSpPr>
          <a:xfrm>
            <a:off x="2143108" y="2715414"/>
            <a:ext cx="5929354" cy="868604"/>
            <a:chOff x="2143108" y="2715414"/>
            <a:chExt cx="5929354" cy="868604"/>
          </a:xfrm>
        </p:grpSpPr>
        <p:sp>
          <p:nvSpPr>
            <p:cNvPr id="11" name="TextBox 10"/>
            <p:cNvSpPr txBox="1"/>
            <p:nvPr/>
          </p:nvSpPr>
          <p:spPr>
            <a:xfrm>
              <a:off x="2143108" y="3214686"/>
              <a:ext cx="5929354" cy="369332"/>
            </a:xfrm>
            <a:prstGeom prst="rect">
              <a:avLst/>
            </a:prstGeom>
            <a:noFill/>
          </p:spPr>
          <p:txBody>
            <a:bodyPr wrap="square" rtlCol="0">
              <a:spAutoFit/>
            </a:bodyPr>
            <a:lstStyle/>
            <a:p>
              <a:pPr algn="l"/>
              <a:r>
                <a:rPr lang="zh-CN" altLang="zh-CN" sz="1800" smtClean="0">
                  <a:solidFill>
                    <a:srgbClr val="FF00FF"/>
                  </a:solidFill>
                  <a:latin typeface="Consolas" pitchFamily="49" charset="0"/>
                  <a:ea typeface="仿宋" pitchFamily="49" charset="-122"/>
                  <a:cs typeface="Consolas" pitchFamily="49" charset="0"/>
                </a:rPr>
                <a:t>有</a:t>
              </a:r>
              <a:r>
                <a:rPr lang="en-US" altLang="zh-CN" sz="1800" smtClean="0">
                  <a:solidFill>
                    <a:srgbClr val="FF00FF"/>
                  </a:solidFill>
                  <a:latin typeface="Consolas" pitchFamily="49" charset="0"/>
                  <a:ea typeface="仿宋" pitchFamily="49" charset="-122"/>
                  <a:cs typeface="Consolas" pitchFamily="49" charset="0"/>
                </a:rPr>
                <a:t>3</a:t>
              </a:r>
              <a:r>
                <a:rPr lang="zh-CN" altLang="zh-CN" sz="1800" smtClean="0">
                  <a:solidFill>
                    <a:srgbClr val="FF00FF"/>
                  </a:solidFill>
                  <a:latin typeface="Consolas" pitchFamily="49" charset="0"/>
                  <a:ea typeface="仿宋" pitchFamily="49" charset="-122"/>
                  <a:cs typeface="Consolas" pitchFamily="49" charset="0"/>
                </a:rPr>
                <a:t>个元素，每个元素又都是一个子表，</a:t>
              </a:r>
              <a:r>
                <a:rPr lang="en-US" altLang="zh-CN" sz="1800" i="1" smtClean="0">
                  <a:solidFill>
                    <a:srgbClr val="FF00FF"/>
                  </a:solidFill>
                  <a:latin typeface="Consolas" pitchFamily="49" charset="0"/>
                  <a:ea typeface="仿宋" pitchFamily="49" charset="-122"/>
                  <a:cs typeface="Consolas" pitchFamily="49" charset="0"/>
                </a:rPr>
                <a:t>D</a:t>
              </a:r>
              <a:r>
                <a:rPr lang="zh-CN" altLang="zh-CN" sz="1800" smtClean="0">
                  <a:solidFill>
                    <a:srgbClr val="FF00FF"/>
                  </a:solidFill>
                  <a:latin typeface="Consolas" pitchFamily="49" charset="0"/>
                  <a:ea typeface="仿宋" pitchFamily="49" charset="-122"/>
                  <a:cs typeface="Consolas" pitchFamily="49" charset="0"/>
                </a:rPr>
                <a:t>的长度为</a:t>
              </a:r>
              <a:r>
                <a:rPr lang="en-US" altLang="zh-CN" sz="1800" smtClean="0">
                  <a:solidFill>
                    <a:srgbClr val="FF00FF"/>
                  </a:solidFill>
                  <a:latin typeface="Consolas" pitchFamily="49" charset="0"/>
                  <a:ea typeface="仿宋" pitchFamily="49" charset="-122"/>
                  <a:cs typeface="Consolas" pitchFamily="49" charset="0"/>
                </a:rPr>
                <a:t>3</a:t>
              </a:r>
              <a:endParaRPr lang="zh-CN" altLang="en-US" sz="1800" smtClean="0">
                <a:solidFill>
                  <a:srgbClr val="FF00FF"/>
                </a:solidFill>
                <a:latin typeface="Consolas" pitchFamily="49" charset="0"/>
                <a:ea typeface="仿宋" pitchFamily="49" charset="-122"/>
                <a:cs typeface="Consolas" pitchFamily="49" charset="0"/>
              </a:endParaRPr>
            </a:p>
          </p:txBody>
        </p:sp>
        <p:cxnSp>
          <p:nvCxnSpPr>
            <p:cNvPr id="14" name="直接箭头连接符 13"/>
            <p:cNvCxnSpPr/>
            <p:nvPr/>
          </p:nvCxnSpPr>
          <p:spPr>
            <a:xfrm rot="5400000" flipH="1" flipV="1">
              <a:off x="4107653" y="2964653"/>
              <a:ext cx="500066"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7" name="组合 20"/>
          <p:cNvGrpSpPr/>
          <p:nvPr/>
        </p:nvGrpSpPr>
        <p:grpSpPr>
          <a:xfrm>
            <a:off x="357158" y="3060462"/>
            <a:ext cx="5500726" cy="654290"/>
            <a:chOff x="2428860" y="3715546"/>
            <a:chExt cx="5500726" cy="654290"/>
          </a:xfrm>
        </p:grpSpPr>
        <p:sp>
          <p:nvSpPr>
            <p:cNvPr id="12" name="TextBox 11"/>
            <p:cNvSpPr txBox="1"/>
            <p:nvPr/>
          </p:nvSpPr>
          <p:spPr>
            <a:xfrm>
              <a:off x="2428860" y="4000504"/>
              <a:ext cx="5500726" cy="369332"/>
            </a:xfrm>
            <a:prstGeom prst="rect">
              <a:avLst/>
            </a:prstGeom>
            <a:noFill/>
          </p:spPr>
          <p:txBody>
            <a:bodyPr wrap="square" rtlCol="0">
              <a:spAutoFit/>
            </a:bodyPr>
            <a:lstStyle/>
            <a:p>
              <a:pPr algn="l"/>
              <a:r>
                <a:rPr lang="zh-CN" altLang="zh-CN" sz="1800" smtClean="0">
                  <a:solidFill>
                    <a:srgbClr val="FF00FF"/>
                  </a:solidFill>
                  <a:latin typeface="Consolas" pitchFamily="49" charset="0"/>
                  <a:ea typeface="仿宋" pitchFamily="49" charset="-122"/>
                  <a:cs typeface="Consolas" pitchFamily="49" charset="0"/>
                </a:rPr>
                <a:t>只含有一个元素，该元素是一个子表，</a:t>
              </a:r>
              <a:r>
                <a:rPr lang="en-US" altLang="zh-CN" sz="1800" i="1" smtClean="0">
                  <a:solidFill>
                    <a:srgbClr val="FF00FF"/>
                  </a:solidFill>
                  <a:latin typeface="Consolas" pitchFamily="49" charset="0"/>
                  <a:ea typeface="仿宋" pitchFamily="49" charset="-122"/>
                  <a:cs typeface="Consolas" pitchFamily="49" charset="0"/>
                </a:rPr>
                <a:t>E</a:t>
              </a:r>
              <a:r>
                <a:rPr lang="zh-CN" altLang="zh-CN" sz="1800" smtClean="0">
                  <a:solidFill>
                    <a:srgbClr val="FF00FF"/>
                  </a:solidFill>
                  <a:latin typeface="Consolas" pitchFamily="49" charset="0"/>
                  <a:ea typeface="仿宋" pitchFamily="49" charset="-122"/>
                  <a:cs typeface="Consolas" pitchFamily="49" charset="0"/>
                </a:rPr>
                <a:t>的长度为</a:t>
              </a:r>
              <a:r>
                <a:rPr lang="en-US" altLang="zh-CN" sz="1800" smtClean="0">
                  <a:solidFill>
                    <a:srgbClr val="FF00FF"/>
                  </a:solidFill>
                  <a:latin typeface="Consolas" pitchFamily="49" charset="0"/>
                  <a:ea typeface="仿宋" pitchFamily="49" charset="-122"/>
                  <a:cs typeface="Consolas" pitchFamily="49" charset="0"/>
                </a:rPr>
                <a:t>1</a:t>
              </a:r>
              <a:endParaRPr lang="zh-CN" altLang="en-US" sz="1800" smtClean="0">
                <a:solidFill>
                  <a:srgbClr val="FF00FF"/>
                </a:solidFill>
                <a:latin typeface="Consolas" pitchFamily="49" charset="0"/>
                <a:ea typeface="仿宋" pitchFamily="49" charset="-122"/>
                <a:cs typeface="Consolas" pitchFamily="49" charset="0"/>
              </a:endParaRPr>
            </a:p>
          </p:txBody>
        </p:sp>
        <p:cxnSp>
          <p:nvCxnSpPr>
            <p:cNvPr id="16" name="直接箭头连接符 15"/>
            <p:cNvCxnSpPr/>
            <p:nvPr/>
          </p:nvCxnSpPr>
          <p:spPr>
            <a:xfrm rot="5400000" flipH="1" flipV="1">
              <a:off x="3571868" y="3857628"/>
              <a:ext cx="285752"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9" name="灯片编号占位符 18"/>
          <p:cNvSpPr>
            <a:spLocks noGrp="1"/>
          </p:cNvSpPr>
          <p:nvPr>
            <p:ph type="sldNum" sz="quarter" idx="12"/>
          </p:nvPr>
        </p:nvSpPr>
        <p:spPr/>
        <p:txBody>
          <a:bodyPr/>
          <a:lstStyle/>
          <a:p>
            <a:fld id="{0B959BAE-FEC3-4F92-8031-993DEB8AE092}" type="slidenum">
              <a:rPr lang="en-US" altLang="zh-CN" smtClean="0"/>
              <a:pPr/>
              <a:t>58</a:t>
            </a:fld>
            <a:r>
              <a:rPr lang="en-US" altLang="zh-CN" smtClean="0"/>
              <a:t>/82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xit" presetSubtype="4" fill="hold" nodeType="clickEffect">
                                  <p:stCondLst>
                                    <p:cond delay="0"/>
                                  </p:stCondLst>
                                  <p:childTnLst>
                                    <p:animEffect transition="out" filter="wipe(down)">
                                      <p:cBhvr>
                                        <p:cTn id="10" dur="500"/>
                                        <p:tgtEl>
                                          <p:spTgt spid="2"/>
                                        </p:tgtEl>
                                      </p:cBhvr>
                                    </p:animEffect>
                                    <p:set>
                                      <p:cBhvr>
                                        <p:cTn id="11" dur="1" fill="hold">
                                          <p:stCondLst>
                                            <p:cond delay="499"/>
                                          </p:stCondLst>
                                        </p:cTn>
                                        <p:tgtEl>
                                          <p:spTgt spid="2"/>
                                        </p:tgtEl>
                                        <p:attrNameLst>
                                          <p:attrName>style.visibility</p:attrName>
                                        </p:attrNameLst>
                                      </p:cBhvr>
                                      <p:to>
                                        <p:strVal val="hidden"/>
                                      </p:to>
                                    </p:se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xit" presetSubtype="4" fill="hold" nodeType="clickEffect">
                                  <p:stCondLst>
                                    <p:cond delay="0"/>
                                  </p:stCondLst>
                                  <p:childTnLst>
                                    <p:animEffect transition="out" filter="wipe(down)">
                                      <p:cBhvr>
                                        <p:cTn id="18" dur="500"/>
                                        <p:tgtEl>
                                          <p:spTgt spid="5"/>
                                        </p:tgtEl>
                                      </p:cBhvr>
                                    </p:animEffect>
                                    <p:set>
                                      <p:cBhvr>
                                        <p:cTn id="19" dur="1" fill="hold">
                                          <p:stCondLst>
                                            <p:cond delay="499"/>
                                          </p:stCondLst>
                                        </p:cTn>
                                        <p:tgtEl>
                                          <p:spTgt spid="5"/>
                                        </p:tgtEl>
                                        <p:attrNameLst>
                                          <p:attrName>style.visibility</p:attrName>
                                        </p:attrNameLst>
                                      </p:cBhvr>
                                      <p:to>
                                        <p:strVal val="hidden"/>
                                      </p:to>
                                    </p:set>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xit" presetSubtype="4" fill="hold" nodeType="clickEffect">
                                  <p:stCondLst>
                                    <p:cond delay="0"/>
                                  </p:stCondLst>
                                  <p:childTnLst>
                                    <p:animEffect transition="out" filter="wipe(down)">
                                      <p:cBhvr>
                                        <p:cTn id="26" dur="500"/>
                                        <p:tgtEl>
                                          <p:spTgt spid="13"/>
                                        </p:tgtEl>
                                      </p:cBhvr>
                                    </p:animEffect>
                                    <p:set>
                                      <p:cBhvr>
                                        <p:cTn id="27" dur="1" fill="hold">
                                          <p:stCondLst>
                                            <p:cond delay="499"/>
                                          </p:stCondLst>
                                        </p:cTn>
                                        <p:tgtEl>
                                          <p:spTgt spid="13"/>
                                        </p:tgtEl>
                                        <p:attrNameLst>
                                          <p:attrName>style.visibility</p:attrName>
                                        </p:attrNameLst>
                                      </p:cBhvr>
                                      <p:to>
                                        <p:strVal val="hidden"/>
                                      </p:to>
                                    </p:set>
                                  </p:childTnLst>
                                </p:cTn>
                              </p:par>
                            </p:childTnLst>
                          </p:cTn>
                        </p:par>
                        <p:par>
                          <p:cTn id="28" fill="hold">
                            <p:stCondLst>
                              <p:cond delay="500"/>
                            </p:stCondLst>
                            <p:childTnLst>
                              <p:par>
                                <p:cTn id="29" presetID="1" presetClass="entr" presetSubtype="0" fill="hold" nodeType="after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xit" presetSubtype="4" fill="hold" nodeType="clickEffect">
                                  <p:stCondLst>
                                    <p:cond delay="0"/>
                                  </p:stCondLst>
                                  <p:childTnLst>
                                    <p:animEffect transition="out" filter="wipe(down)">
                                      <p:cBhvr>
                                        <p:cTn id="34" dur="500"/>
                                        <p:tgtEl>
                                          <p:spTgt spid="15"/>
                                        </p:tgtEl>
                                      </p:cBhvr>
                                    </p:animEffect>
                                    <p:set>
                                      <p:cBhvr>
                                        <p:cTn id="35" dur="1" fill="hold">
                                          <p:stCondLst>
                                            <p:cond delay="499"/>
                                          </p:stCondLst>
                                        </p:cTn>
                                        <p:tgtEl>
                                          <p:spTgt spid="15"/>
                                        </p:tgtEl>
                                        <p:attrNameLst>
                                          <p:attrName>style.visibility</p:attrName>
                                        </p:attrNameLst>
                                      </p:cBhvr>
                                      <p:to>
                                        <p:strVal val="hidden"/>
                                      </p:to>
                                    </p:set>
                                  </p:childTnLst>
                                </p:cTn>
                              </p:par>
                            </p:childTnLst>
                          </p:cTn>
                        </p:par>
                        <p:par>
                          <p:cTn id="36" fill="hold">
                            <p:stCondLst>
                              <p:cond delay="500"/>
                            </p:stCondLst>
                            <p:childTnLst>
                              <p:par>
                                <p:cTn id="37" presetID="1" presetClass="entr" presetSubtype="0" fill="hold" nodeType="after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1000108"/>
            <a:ext cx="5000660" cy="2169825"/>
          </a:xfrm>
          <a:prstGeom prst="rect">
            <a:avLst/>
          </a:prstGeom>
          <a:noFill/>
        </p:spPr>
        <p:txBody>
          <a:bodyPr wrap="square" rtlCol="0">
            <a:spAutoFit/>
          </a:bodyPr>
          <a:lstStyle/>
          <a:p>
            <a:pPr algn="l">
              <a:lnSpc>
                <a:spcPct val="150000"/>
              </a:lnSpc>
            </a:pPr>
            <a:r>
              <a:rPr lang="en-US" altLang="zh-CN" sz="1800" i="1" smtClean="0">
                <a:latin typeface="Consolas" pitchFamily="49" charset="0"/>
                <a:cs typeface="Consolas" pitchFamily="49" charset="0"/>
              </a:rPr>
              <a:t>A</a:t>
            </a:r>
            <a:r>
              <a:rPr lang="en-US" altLang="zh-CN" sz="1800" smtClean="0">
                <a:latin typeface="Consolas" pitchFamily="49" charset="0"/>
                <a:cs typeface="Consolas" pitchFamily="49" charset="0"/>
              </a:rPr>
              <a:t>=()</a:t>
            </a:r>
            <a:endParaRPr lang="zh-CN" altLang="zh-CN" sz="1800" smtClean="0">
              <a:latin typeface="Consolas" pitchFamily="49" charset="0"/>
              <a:cs typeface="Consolas" pitchFamily="49" charset="0"/>
            </a:endParaRPr>
          </a:p>
          <a:p>
            <a:pPr algn="l">
              <a:lnSpc>
                <a:spcPct val="150000"/>
              </a:lnSpc>
            </a:pPr>
            <a:r>
              <a:rPr lang="en-US" altLang="zh-CN" sz="1800" i="1" smtClean="0">
                <a:latin typeface="Consolas" pitchFamily="49" charset="0"/>
                <a:cs typeface="Consolas" pitchFamily="49" charset="0"/>
              </a:rPr>
              <a:t>B</a:t>
            </a:r>
            <a:r>
              <a:rPr lang="en-US" altLang="zh-CN" sz="1800" smtClean="0">
                <a:latin typeface="Consolas" pitchFamily="49" charset="0"/>
                <a:cs typeface="Consolas" pitchFamily="49" charset="0"/>
              </a:rPr>
              <a:t>=(</a:t>
            </a:r>
            <a:r>
              <a:rPr lang="en-US" altLang="zh-CN" sz="1800" i="1" smtClean="0">
                <a:latin typeface="Consolas" pitchFamily="49" charset="0"/>
                <a:cs typeface="Consolas" pitchFamily="49" charset="0"/>
              </a:rPr>
              <a:t>e</a:t>
            </a:r>
            <a:r>
              <a:rPr lang="en-US" altLang="zh-CN" sz="1800" smtClean="0">
                <a:latin typeface="Consolas" pitchFamily="49" charset="0"/>
                <a:cs typeface="Consolas" pitchFamily="49" charset="0"/>
              </a:rPr>
              <a:t>)</a:t>
            </a:r>
            <a:endParaRPr lang="zh-CN" altLang="zh-CN" sz="1800" smtClean="0">
              <a:latin typeface="Consolas" pitchFamily="49" charset="0"/>
              <a:cs typeface="Consolas" pitchFamily="49" charset="0"/>
            </a:endParaRPr>
          </a:p>
          <a:p>
            <a:pPr algn="l">
              <a:lnSpc>
                <a:spcPct val="150000"/>
              </a:lnSpc>
            </a:pPr>
            <a:r>
              <a:rPr lang="en-US" altLang="zh-CN" sz="1800" i="1" smtClean="0">
                <a:latin typeface="Consolas" pitchFamily="49" charset="0"/>
                <a:cs typeface="Consolas" pitchFamily="49" charset="0"/>
              </a:rPr>
              <a:t>C</a:t>
            </a:r>
            <a:r>
              <a:rPr lang="en-US" altLang="zh-CN" sz="1800" smtClean="0">
                <a:latin typeface="Consolas" pitchFamily="49" charset="0"/>
                <a:cs typeface="Consolas" pitchFamily="49" charset="0"/>
              </a:rPr>
              <a:t>=(</a:t>
            </a:r>
            <a:r>
              <a:rPr lang="en-US" altLang="zh-CN" sz="1800" i="1" smtClean="0">
                <a:latin typeface="Consolas" pitchFamily="49" charset="0"/>
                <a:cs typeface="Consolas" pitchFamily="49" charset="0"/>
              </a:rPr>
              <a:t>a</a:t>
            </a:r>
            <a:r>
              <a:rPr lang="zh-CN" altLang="zh-CN" sz="1800" smtClean="0">
                <a:latin typeface="Consolas" pitchFamily="49" charset="0"/>
                <a:cs typeface="Consolas" pitchFamily="49" charset="0"/>
              </a:rPr>
              <a:t>，</a:t>
            </a:r>
            <a:r>
              <a:rPr lang="en-US" altLang="zh-CN" sz="1800" smtClean="0">
                <a:latin typeface="Consolas" pitchFamily="49" charset="0"/>
                <a:cs typeface="Consolas" pitchFamily="49" charset="0"/>
              </a:rPr>
              <a:t>(</a:t>
            </a:r>
            <a:r>
              <a:rPr lang="en-US" altLang="zh-CN" sz="1800" i="1" smtClean="0">
                <a:latin typeface="Consolas" pitchFamily="49" charset="0"/>
                <a:cs typeface="Consolas" pitchFamily="49" charset="0"/>
              </a:rPr>
              <a:t>b</a:t>
            </a:r>
            <a:r>
              <a:rPr lang="zh-CN" altLang="zh-CN" sz="1800" smtClean="0">
                <a:latin typeface="Consolas" pitchFamily="49" charset="0"/>
                <a:cs typeface="Consolas" pitchFamily="49" charset="0"/>
              </a:rPr>
              <a:t>，</a:t>
            </a:r>
            <a:r>
              <a:rPr lang="en-US" altLang="zh-CN" sz="1800" i="1" smtClean="0">
                <a:latin typeface="Consolas" pitchFamily="49" charset="0"/>
                <a:cs typeface="Consolas" pitchFamily="49" charset="0"/>
              </a:rPr>
              <a:t>c</a:t>
            </a:r>
            <a:r>
              <a:rPr lang="zh-CN" altLang="zh-CN" sz="1800" smtClean="0">
                <a:latin typeface="Consolas" pitchFamily="49" charset="0"/>
                <a:cs typeface="Consolas" pitchFamily="49" charset="0"/>
              </a:rPr>
              <a:t>，</a:t>
            </a:r>
            <a:r>
              <a:rPr lang="en-US" altLang="zh-CN" sz="1800" i="1" smtClean="0">
                <a:latin typeface="Consolas" pitchFamily="49" charset="0"/>
                <a:cs typeface="Consolas" pitchFamily="49" charset="0"/>
              </a:rPr>
              <a:t>d</a:t>
            </a:r>
            <a:r>
              <a:rPr lang="en-US" altLang="zh-CN" sz="1800" smtClean="0">
                <a:latin typeface="Consolas" pitchFamily="49" charset="0"/>
                <a:cs typeface="Consolas" pitchFamily="49" charset="0"/>
              </a:rPr>
              <a:t>))</a:t>
            </a:r>
            <a:endParaRPr lang="zh-CN" altLang="zh-CN" sz="1800" smtClean="0">
              <a:latin typeface="Consolas" pitchFamily="49" charset="0"/>
              <a:cs typeface="Consolas" pitchFamily="49" charset="0"/>
            </a:endParaRPr>
          </a:p>
          <a:p>
            <a:pPr algn="l">
              <a:lnSpc>
                <a:spcPct val="150000"/>
              </a:lnSpc>
            </a:pPr>
            <a:r>
              <a:rPr lang="en-US" altLang="zh-CN" sz="1800" i="1" smtClean="0">
                <a:latin typeface="Consolas" pitchFamily="49" charset="0"/>
                <a:cs typeface="Consolas" pitchFamily="49" charset="0"/>
              </a:rPr>
              <a:t>D</a:t>
            </a:r>
            <a:r>
              <a:rPr lang="en-US" altLang="zh-CN" sz="1800" smtClean="0">
                <a:latin typeface="Consolas" pitchFamily="49" charset="0"/>
                <a:cs typeface="Consolas" pitchFamily="49" charset="0"/>
              </a:rPr>
              <a:t>=(</a:t>
            </a:r>
            <a:r>
              <a:rPr lang="en-US" altLang="zh-CN" sz="1800" i="1" smtClean="0">
                <a:latin typeface="Consolas" pitchFamily="49" charset="0"/>
                <a:cs typeface="Consolas" pitchFamily="49" charset="0"/>
              </a:rPr>
              <a:t>A</a:t>
            </a:r>
            <a:r>
              <a:rPr lang="zh-CN" altLang="zh-CN" sz="1800" smtClean="0">
                <a:latin typeface="Consolas" pitchFamily="49" charset="0"/>
                <a:cs typeface="Consolas" pitchFamily="49" charset="0"/>
              </a:rPr>
              <a:t>，</a:t>
            </a:r>
            <a:r>
              <a:rPr lang="en-US" altLang="zh-CN" sz="1800" i="1" smtClean="0">
                <a:latin typeface="Consolas" pitchFamily="49" charset="0"/>
                <a:cs typeface="Consolas" pitchFamily="49" charset="0"/>
              </a:rPr>
              <a:t>B</a:t>
            </a:r>
            <a:r>
              <a:rPr lang="zh-CN" altLang="zh-CN" sz="1800" smtClean="0">
                <a:latin typeface="Consolas" pitchFamily="49" charset="0"/>
                <a:cs typeface="Consolas" pitchFamily="49" charset="0"/>
              </a:rPr>
              <a:t>，</a:t>
            </a:r>
            <a:r>
              <a:rPr lang="en-US" altLang="zh-CN" sz="1800" i="1" smtClean="0">
                <a:latin typeface="Consolas" pitchFamily="49" charset="0"/>
                <a:cs typeface="Consolas" pitchFamily="49" charset="0"/>
              </a:rPr>
              <a:t>C</a:t>
            </a:r>
            <a:r>
              <a:rPr lang="en-US" altLang="zh-CN" sz="1800" smtClean="0">
                <a:latin typeface="Consolas" pitchFamily="49" charset="0"/>
                <a:cs typeface="Consolas" pitchFamily="49" charset="0"/>
              </a:rPr>
              <a:t>)=(()</a:t>
            </a:r>
            <a:r>
              <a:rPr lang="zh-CN" altLang="zh-CN" sz="1800" smtClean="0">
                <a:latin typeface="Consolas" pitchFamily="49" charset="0"/>
                <a:cs typeface="Consolas" pitchFamily="49" charset="0"/>
              </a:rPr>
              <a:t>，</a:t>
            </a:r>
            <a:r>
              <a:rPr lang="en-US" altLang="zh-CN" sz="1800" smtClean="0">
                <a:latin typeface="Consolas" pitchFamily="49" charset="0"/>
                <a:cs typeface="Consolas" pitchFamily="49" charset="0"/>
              </a:rPr>
              <a:t>(</a:t>
            </a:r>
            <a:r>
              <a:rPr lang="en-US" altLang="zh-CN" sz="1800" i="1" smtClean="0">
                <a:latin typeface="Consolas" pitchFamily="49" charset="0"/>
                <a:cs typeface="Consolas" pitchFamily="49" charset="0"/>
              </a:rPr>
              <a:t>e</a:t>
            </a:r>
            <a:r>
              <a:rPr lang="en-US" altLang="zh-CN" sz="1800" smtClean="0">
                <a:latin typeface="Consolas" pitchFamily="49" charset="0"/>
                <a:cs typeface="Consolas" pitchFamily="49" charset="0"/>
              </a:rPr>
              <a:t>)</a:t>
            </a:r>
            <a:r>
              <a:rPr lang="zh-CN" altLang="zh-CN" sz="1800" smtClean="0">
                <a:latin typeface="Consolas" pitchFamily="49" charset="0"/>
                <a:cs typeface="Consolas" pitchFamily="49" charset="0"/>
              </a:rPr>
              <a:t>，</a:t>
            </a:r>
            <a:r>
              <a:rPr lang="en-US" altLang="zh-CN" sz="1800" smtClean="0">
                <a:latin typeface="Consolas" pitchFamily="49" charset="0"/>
                <a:cs typeface="Consolas" pitchFamily="49" charset="0"/>
              </a:rPr>
              <a:t>(</a:t>
            </a:r>
            <a:r>
              <a:rPr lang="en-US" altLang="zh-CN" sz="1800" i="1" smtClean="0">
                <a:latin typeface="Consolas" pitchFamily="49" charset="0"/>
                <a:cs typeface="Consolas" pitchFamily="49" charset="0"/>
              </a:rPr>
              <a:t>a</a:t>
            </a:r>
            <a:r>
              <a:rPr lang="zh-CN" altLang="zh-CN" sz="1800" smtClean="0">
                <a:latin typeface="Consolas" pitchFamily="49" charset="0"/>
                <a:cs typeface="Consolas" pitchFamily="49" charset="0"/>
              </a:rPr>
              <a:t>，</a:t>
            </a:r>
            <a:r>
              <a:rPr lang="en-US" altLang="zh-CN" sz="1800" smtClean="0">
                <a:latin typeface="Consolas" pitchFamily="49" charset="0"/>
                <a:cs typeface="Consolas" pitchFamily="49" charset="0"/>
              </a:rPr>
              <a:t>(</a:t>
            </a:r>
            <a:r>
              <a:rPr lang="en-US" altLang="zh-CN" sz="1800" i="1" smtClean="0">
                <a:latin typeface="Consolas" pitchFamily="49" charset="0"/>
                <a:cs typeface="Consolas" pitchFamily="49" charset="0"/>
              </a:rPr>
              <a:t>b</a:t>
            </a:r>
            <a:r>
              <a:rPr lang="zh-CN" altLang="zh-CN" sz="1800" smtClean="0">
                <a:latin typeface="Consolas" pitchFamily="49" charset="0"/>
                <a:cs typeface="Consolas" pitchFamily="49" charset="0"/>
              </a:rPr>
              <a:t>，</a:t>
            </a:r>
            <a:r>
              <a:rPr lang="en-US" altLang="zh-CN" sz="1800" i="1" smtClean="0">
                <a:latin typeface="Consolas" pitchFamily="49" charset="0"/>
                <a:cs typeface="Consolas" pitchFamily="49" charset="0"/>
              </a:rPr>
              <a:t>c</a:t>
            </a:r>
            <a:r>
              <a:rPr lang="zh-CN" altLang="zh-CN" sz="1800" smtClean="0">
                <a:latin typeface="Consolas" pitchFamily="49" charset="0"/>
                <a:cs typeface="Consolas" pitchFamily="49" charset="0"/>
              </a:rPr>
              <a:t>，</a:t>
            </a:r>
            <a:r>
              <a:rPr lang="en-US" altLang="zh-CN" sz="1800" i="1" smtClean="0">
                <a:latin typeface="Consolas" pitchFamily="49" charset="0"/>
                <a:cs typeface="Consolas" pitchFamily="49" charset="0"/>
              </a:rPr>
              <a:t>d</a:t>
            </a:r>
            <a:r>
              <a:rPr lang="en-US" altLang="zh-CN" sz="1800" smtClean="0">
                <a:latin typeface="Consolas" pitchFamily="49" charset="0"/>
                <a:cs typeface="Consolas" pitchFamily="49" charset="0"/>
              </a:rPr>
              <a:t>)))</a:t>
            </a:r>
            <a:endParaRPr lang="zh-CN" altLang="zh-CN" sz="1800" smtClean="0">
              <a:latin typeface="Consolas" pitchFamily="49" charset="0"/>
              <a:cs typeface="Consolas" pitchFamily="49" charset="0"/>
            </a:endParaRPr>
          </a:p>
          <a:p>
            <a:pPr algn="l">
              <a:lnSpc>
                <a:spcPct val="150000"/>
              </a:lnSpc>
            </a:pPr>
            <a:r>
              <a:rPr lang="en-US" altLang="zh-CN" sz="1800" i="1" smtClean="0">
                <a:latin typeface="Consolas" pitchFamily="49" charset="0"/>
                <a:cs typeface="Consolas" pitchFamily="49" charset="0"/>
              </a:rPr>
              <a:t>E</a:t>
            </a:r>
            <a:r>
              <a:rPr lang="en-US" altLang="zh-CN" sz="1800" smtClean="0">
                <a:latin typeface="Consolas" pitchFamily="49" charset="0"/>
                <a:cs typeface="Consolas" pitchFamily="49" charset="0"/>
              </a:rPr>
              <a:t>=(</a:t>
            </a:r>
            <a:r>
              <a:rPr lang="en-US" altLang="zh-CN" sz="1800" smtClean="0">
                <a:solidFill>
                  <a:srgbClr val="C00000"/>
                </a:solidFill>
                <a:latin typeface="Consolas" pitchFamily="49" charset="0"/>
                <a:cs typeface="Consolas" pitchFamily="49" charset="0"/>
              </a:rPr>
              <a:t>(</a:t>
            </a:r>
            <a:r>
              <a:rPr lang="en-US" altLang="zh-CN" sz="1800" i="1" smtClean="0">
                <a:latin typeface="Consolas" pitchFamily="49" charset="0"/>
                <a:cs typeface="Consolas" pitchFamily="49" charset="0"/>
              </a:rPr>
              <a:t>a</a:t>
            </a:r>
            <a:r>
              <a:rPr lang="zh-CN" altLang="zh-CN" sz="1800" smtClean="0">
                <a:latin typeface="Consolas" pitchFamily="49" charset="0"/>
                <a:cs typeface="Consolas" pitchFamily="49" charset="0"/>
              </a:rPr>
              <a:t>，</a:t>
            </a:r>
            <a:r>
              <a:rPr lang="en-US" altLang="zh-CN" sz="1800" smtClean="0">
                <a:latin typeface="Consolas" pitchFamily="49" charset="0"/>
                <a:cs typeface="Consolas" pitchFamily="49" charset="0"/>
              </a:rPr>
              <a:t>(</a:t>
            </a:r>
            <a:r>
              <a:rPr lang="en-US" altLang="zh-CN" sz="1800" i="1" smtClean="0">
                <a:latin typeface="Consolas" pitchFamily="49" charset="0"/>
                <a:cs typeface="Consolas" pitchFamily="49" charset="0"/>
              </a:rPr>
              <a:t>a</a:t>
            </a:r>
            <a:r>
              <a:rPr lang="zh-CN" altLang="zh-CN" sz="1800" smtClean="0">
                <a:latin typeface="Consolas" pitchFamily="49" charset="0"/>
                <a:cs typeface="Consolas" pitchFamily="49" charset="0"/>
              </a:rPr>
              <a:t>，</a:t>
            </a:r>
            <a:r>
              <a:rPr lang="en-US" altLang="zh-CN" sz="1800" i="1" smtClean="0">
                <a:latin typeface="Consolas" pitchFamily="49" charset="0"/>
                <a:cs typeface="Consolas" pitchFamily="49" charset="0"/>
              </a:rPr>
              <a:t>b</a:t>
            </a:r>
            <a:r>
              <a:rPr lang="en-US" altLang="zh-CN" sz="1800" smtClean="0">
                <a:latin typeface="Consolas" pitchFamily="49" charset="0"/>
                <a:cs typeface="Consolas" pitchFamily="49" charset="0"/>
              </a:rPr>
              <a:t>)</a:t>
            </a:r>
            <a:r>
              <a:rPr lang="zh-CN" altLang="zh-CN" sz="1800" smtClean="0">
                <a:latin typeface="Consolas" pitchFamily="49" charset="0"/>
                <a:cs typeface="Consolas" pitchFamily="49" charset="0"/>
              </a:rPr>
              <a:t>，</a:t>
            </a:r>
            <a:r>
              <a:rPr lang="en-US" altLang="zh-CN" sz="1800" smtClean="0">
                <a:latin typeface="Consolas" pitchFamily="49" charset="0"/>
                <a:cs typeface="Consolas" pitchFamily="49" charset="0"/>
              </a:rPr>
              <a:t>((</a:t>
            </a:r>
            <a:r>
              <a:rPr lang="en-US" altLang="zh-CN" sz="1800" i="1" smtClean="0">
                <a:latin typeface="Consolas" pitchFamily="49" charset="0"/>
                <a:cs typeface="Consolas" pitchFamily="49" charset="0"/>
              </a:rPr>
              <a:t>a</a:t>
            </a:r>
            <a:r>
              <a:rPr lang="zh-CN" altLang="zh-CN" sz="1800" smtClean="0">
                <a:latin typeface="Consolas" pitchFamily="49" charset="0"/>
                <a:cs typeface="Consolas" pitchFamily="49" charset="0"/>
              </a:rPr>
              <a:t>，</a:t>
            </a:r>
            <a:r>
              <a:rPr lang="en-US" altLang="zh-CN" sz="1800" i="1" smtClean="0">
                <a:latin typeface="Consolas" pitchFamily="49" charset="0"/>
                <a:cs typeface="Consolas" pitchFamily="49" charset="0"/>
              </a:rPr>
              <a:t>b</a:t>
            </a:r>
            <a:r>
              <a:rPr lang="en-US" altLang="zh-CN" sz="1800" smtClean="0">
                <a:latin typeface="Consolas" pitchFamily="49" charset="0"/>
                <a:cs typeface="Consolas" pitchFamily="49" charset="0"/>
              </a:rPr>
              <a:t>)</a:t>
            </a:r>
            <a:r>
              <a:rPr lang="zh-CN" altLang="zh-CN" sz="1800" smtClean="0">
                <a:latin typeface="Consolas" pitchFamily="49" charset="0"/>
                <a:cs typeface="Consolas" pitchFamily="49" charset="0"/>
              </a:rPr>
              <a:t>，</a:t>
            </a:r>
            <a:r>
              <a:rPr lang="en-US" altLang="zh-CN" sz="1800" i="1" smtClean="0">
                <a:latin typeface="Consolas" pitchFamily="49" charset="0"/>
                <a:cs typeface="Consolas" pitchFamily="49" charset="0"/>
              </a:rPr>
              <a:t>c</a:t>
            </a:r>
            <a:r>
              <a:rPr lang="en-US" altLang="zh-CN" sz="1800" smtClean="0">
                <a:latin typeface="Consolas" pitchFamily="49" charset="0"/>
                <a:cs typeface="Consolas" pitchFamily="49" charset="0"/>
              </a:rPr>
              <a:t>)</a:t>
            </a:r>
            <a:r>
              <a:rPr lang="en-US" altLang="zh-CN" sz="1800" smtClean="0">
                <a:solidFill>
                  <a:srgbClr val="C00000"/>
                </a:solidFill>
                <a:latin typeface="Consolas" pitchFamily="49" charset="0"/>
                <a:cs typeface="Consolas" pitchFamily="49" charset="0"/>
              </a:rPr>
              <a:t>)</a:t>
            </a:r>
            <a:r>
              <a:rPr lang="en-US" altLang="zh-CN" sz="1800" smtClean="0">
                <a:latin typeface="Consolas" pitchFamily="49" charset="0"/>
                <a:cs typeface="Consolas" pitchFamily="49" charset="0"/>
              </a:rPr>
              <a:t>)</a:t>
            </a:r>
            <a:endParaRPr lang="zh-CN" altLang="zh-CN" sz="1800" smtClean="0">
              <a:latin typeface="Consolas" pitchFamily="49" charset="0"/>
              <a:cs typeface="Consolas" pitchFamily="49" charset="0"/>
            </a:endParaRPr>
          </a:p>
        </p:txBody>
      </p:sp>
      <p:grpSp>
        <p:nvGrpSpPr>
          <p:cNvPr id="2" name="组合 3"/>
          <p:cNvGrpSpPr/>
          <p:nvPr/>
        </p:nvGrpSpPr>
        <p:grpSpPr>
          <a:xfrm>
            <a:off x="1071538" y="1090596"/>
            <a:ext cx="2286016" cy="369332"/>
            <a:chOff x="1071538" y="1090596"/>
            <a:chExt cx="2286016" cy="369332"/>
          </a:xfrm>
        </p:grpSpPr>
        <p:sp>
          <p:nvSpPr>
            <p:cNvPr id="5" name="TextBox 4"/>
            <p:cNvSpPr txBox="1"/>
            <p:nvPr/>
          </p:nvSpPr>
          <p:spPr>
            <a:xfrm>
              <a:off x="1500166" y="1090596"/>
              <a:ext cx="1857388" cy="369332"/>
            </a:xfrm>
            <a:prstGeom prst="rect">
              <a:avLst/>
            </a:prstGeom>
            <a:noFill/>
          </p:spPr>
          <p:txBody>
            <a:bodyPr wrap="square" rtlCol="0">
              <a:spAutoFit/>
            </a:bodyPr>
            <a:lstStyle/>
            <a:p>
              <a:pPr algn="l"/>
              <a:r>
                <a:rPr lang="zh-CN" altLang="zh-CN" sz="1800" smtClean="0">
                  <a:solidFill>
                    <a:srgbClr val="FF00FF"/>
                  </a:solidFill>
                  <a:latin typeface="Consolas" pitchFamily="49" charset="0"/>
                  <a:ea typeface="仿宋" pitchFamily="49" charset="-122"/>
                  <a:cs typeface="Consolas" pitchFamily="49" charset="0"/>
                </a:rPr>
                <a:t>空表</a:t>
              </a:r>
              <a:r>
                <a:rPr lang="zh-CN" altLang="en-US" sz="1800" smtClean="0">
                  <a:solidFill>
                    <a:srgbClr val="FF00FF"/>
                  </a:solidFill>
                  <a:latin typeface="Consolas" pitchFamily="49" charset="0"/>
                  <a:ea typeface="仿宋" pitchFamily="49" charset="-122"/>
                  <a:cs typeface="Consolas" pitchFamily="49" charset="0"/>
                </a:rPr>
                <a:t>无表头表尾</a:t>
              </a:r>
            </a:p>
          </p:txBody>
        </p:sp>
        <p:cxnSp>
          <p:nvCxnSpPr>
            <p:cNvPr id="6" name="直接箭头连接符 5"/>
            <p:cNvCxnSpPr/>
            <p:nvPr/>
          </p:nvCxnSpPr>
          <p:spPr>
            <a:xfrm>
              <a:off x="1071538" y="1285860"/>
              <a:ext cx="428628"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4" name="组合 6"/>
          <p:cNvGrpSpPr/>
          <p:nvPr/>
        </p:nvGrpSpPr>
        <p:grpSpPr>
          <a:xfrm>
            <a:off x="1428728" y="1510222"/>
            <a:ext cx="2643206" cy="369332"/>
            <a:chOff x="1071538" y="1090596"/>
            <a:chExt cx="2286016" cy="369332"/>
          </a:xfrm>
        </p:grpSpPr>
        <p:sp>
          <p:nvSpPr>
            <p:cNvPr id="8" name="TextBox 7"/>
            <p:cNvSpPr txBox="1"/>
            <p:nvPr/>
          </p:nvSpPr>
          <p:spPr>
            <a:xfrm>
              <a:off x="1500166" y="1090596"/>
              <a:ext cx="1857388" cy="369332"/>
            </a:xfrm>
            <a:prstGeom prst="rect">
              <a:avLst/>
            </a:prstGeom>
            <a:noFill/>
          </p:spPr>
          <p:txBody>
            <a:bodyPr wrap="square" rtlCol="0">
              <a:spAutoFit/>
            </a:bodyPr>
            <a:lstStyle/>
            <a:p>
              <a:pPr algn="l"/>
              <a:r>
                <a:rPr lang="zh-CN" altLang="en-US" sz="1800" smtClean="0">
                  <a:solidFill>
                    <a:srgbClr val="FF00FF"/>
                  </a:solidFill>
                  <a:latin typeface="Consolas" pitchFamily="49" charset="0"/>
                  <a:ea typeface="仿宋" pitchFamily="49" charset="-122"/>
                  <a:cs typeface="Consolas" pitchFamily="49" charset="0"/>
                </a:rPr>
                <a:t>表头</a:t>
              </a:r>
              <a:r>
                <a:rPr lang="en-US" altLang="zh-CN" sz="1800" smtClean="0">
                  <a:solidFill>
                    <a:srgbClr val="FF00FF"/>
                  </a:solidFill>
                  <a:latin typeface="Consolas" pitchFamily="49" charset="0"/>
                  <a:ea typeface="仿宋" pitchFamily="49" charset="-122"/>
                  <a:cs typeface="Consolas" pitchFamily="49" charset="0"/>
                </a:rPr>
                <a:t>=</a:t>
              </a:r>
              <a:r>
                <a:rPr lang="en-US" altLang="zh-CN" sz="1800" i="1" smtClean="0">
                  <a:solidFill>
                    <a:srgbClr val="FF00FF"/>
                  </a:solidFill>
                  <a:latin typeface="Consolas" pitchFamily="49" charset="0"/>
                  <a:ea typeface="仿宋" pitchFamily="49" charset="-122"/>
                  <a:cs typeface="Consolas" pitchFamily="49" charset="0"/>
                </a:rPr>
                <a:t>e</a:t>
              </a:r>
              <a:r>
                <a:rPr lang="zh-CN" altLang="en-US" sz="1800" smtClean="0">
                  <a:solidFill>
                    <a:srgbClr val="FF00FF"/>
                  </a:solidFill>
                  <a:latin typeface="Consolas" pitchFamily="49" charset="0"/>
                  <a:ea typeface="仿宋" pitchFamily="49" charset="-122"/>
                  <a:cs typeface="Consolas" pitchFamily="49" charset="0"/>
                </a:rPr>
                <a:t>，表尾</a:t>
              </a:r>
              <a:r>
                <a:rPr lang="en-US" altLang="zh-CN" sz="1800" smtClean="0">
                  <a:solidFill>
                    <a:srgbClr val="FF00FF"/>
                  </a:solidFill>
                  <a:latin typeface="Consolas" pitchFamily="49" charset="0"/>
                  <a:ea typeface="仿宋" pitchFamily="49" charset="-122"/>
                  <a:cs typeface="Consolas" pitchFamily="49" charset="0"/>
                </a:rPr>
                <a:t>=()</a:t>
              </a:r>
              <a:endParaRPr lang="zh-CN" altLang="en-US" sz="1800" smtClean="0">
                <a:solidFill>
                  <a:srgbClr val="FF00FF"/>
                </a:solidFill>
                <a:latin typeface="Consolas" pitchFamily="49" charset="0"/>
                <a:ea typeface="仿宋" pitchFamily="49" charset="-122"/>
                <a:cs typeface="Consolas" pitchFamily="49" charset="0"/>
              </a:endParaRPr>
            </a:p>
          </p:txBody>
        </p:sp>
        <p:cxnSp>
          <p:nvCxnSpPr>
            <p:cNvPr id="9" name="直接箭头连接符 8"/>
            <p:cNvCxnSpPr/>
            <p:nvPr/>
          </p:nvCxnSpPr>
          <p:spPr>
            <a:xfrm>
              <a:off x="1071538" y="1285860"/>
              <a:ext cx="428628"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7" name="组合 9"/>
          <p:cNvGrpSpPr/>
          <p:nvPr/>
        </p:nvGrpSpPr>
        <p:grpSpPr>
          <a:xfrm>
            <a:off x="2571736" y="1928802"/>
            <a:ext cx="3429024" cy="369332"/>
            <a:chOff x="1071538" y="1090596"/>
            <a:chExt cx="2965642" cy="369332"/>
          </a:xfrm>
        </p:grpSpPr>
        <p:sp>
          <p:nvSpPr>
            <p:cNvPr id="11" name="TextBox 10"/>
            <p:cNvSpPr txBox="1"/>
            <p:nvPr/>
          </p:nvSpPr>
          <p:spPr>
            <a:xfrm>
              <a:off x="1500166" y="1090596"/>
              <a:ext cx="2537014" cy="369332"/>
            </a:xfrm>
            <a:prstGeom prst="rect">
              <a:avLst/>
            </a:prstGeom>
            <a:noFill/>
          </p:spPr>
          <p:txBody>
            <a:bodyPr wrap="square" rtlCol="0">
              <a:spAutoFit/>
            </a:bodyPr>
            <a:lstStyle/>
            <a:p>
              <a:pPr algn="l"/>
              <a:r>
                <a:rPr lang="zh-CN" altLang="en-US" sz="1800" smtClean="0">
                  <a:solidFill>
                    <a:srgbClr val="FF00FF"/>
                  </a:solidFill>
                  <a:latin typeface="Consolas" pitchFamily="49" charset="0"/>
                  <a:ea typeface="仿宋" pitchFamily="49" charset="-122"/>
                  <a:cs typeface="Consolas" pitchFamily="49" charset="0"/>
                </a:rPr>
                <a:t>表头</a:t>
              </a:r>
              <a:r>
                <a:rPr lang="en-US" altLang="zh-CN" sz="1800" smtClean="0">
                  <a:solidFill>
                    <a:srgbClr val="FF00FF"/>
                  </a:solidFill>
                  <a:latin typeface="Consolas" pitchFamily="49" charset="0"/>
                  <a:ea typeface="仿宋" pitchFamily="49" charset="-122"/>
                  <a:cs typeface="Consolas" pitchFamily="49" charset="0"/>
                </a:rPr>
                <a:t>=</a:t>
              </a:r>
              <a:r>
                <a:rPr lang="en-US" altLang="zh-CN" sz="1800" i="1" smtClean="0">
                  <a:solidFill>
                    <a:srgbClr val="FF00FF"/>
                  </a:solidFill>
                  <a:latin typeface="Consolas" pitchFamily="49" charset="0"/>
                  <a:ea typeface="仿宋" pitchFamily="49" charset="-122"/>
                  <a:cs typeface="Consolas" pitchFamily="49" charset="0"/>
                </a:rPr>
                <a:t>a</a:t>
              </a:r>
              <a:r>
                <a:rPr lang="zh-CN" altLang="en-US" sz="1800" smtClean="0">
                  <a:solidFill>
                    <a:srgbClr val="FF00FF"/>
                  </a:solidFill>
                  <a:latin typeface="Consolas" pitchFamily="49" charset="0"/>
                  <a:ea typeface="仿宋" pitchFamily="49" charset="-122"/>
                  <a:cs typeface="Consolas" pitchFamily="49" charset="0"/>
                </a:rPr>
                <a:t>，表尾</a:t>
              </a:r>
              <a:r>
                <a:rPr lang="en-US" altLang="zh-CN" sz="1800" smtClean="0">
                  <a:solidFill>
                    <a:srgbClr val="FF00FF"/>
                  </a:solidFill>
                  <a:latin typeface="Consolas" pitchFamily="49" charset="0"/>
                  <a:ea typeface="仿宋" pitchFamily="49" charset="-122"/>
                  <a:cs typeface="Consolas" pitchFamily="49" charset="0"/>
                </a:rPr>
                <a:t>=((</a:t>
              </a:r>
              <a:r>
                <a:rPr lang="en-US" altLang="zh-CN" sz="1800" i="1" smtClean="0">
                  <a:solidFill>
                    <a:srgbClr val="FF00FF"/>
                  </a:solidFill>
                  <a:latin typeface="Consolas" pitchFamily="49" charset="0"/>
                  <a:ea typeface="仿宋" pitchFamily="49" charset="-122"/>
                  <a:cs typeface="Consolas" pitchFamily="49" charset="0"/>
                </a:rPr>
                <a:t>b</a:t>
              </a:r>
              <a:r>
                <a:rPr lang="en-US" altLang="zh-CN" sz="1800" smtClean="0">
                  <a:solidFill>
                    <a:srgbClr val="FF00FF"/>
                  </a:solidFill>
                  <a:latin typeface="Consolas" pitchFamily="49" charset="0"/>
                  <a:ea typeface="仿宋" pitchFamily="49" charset="-122"/>
                  <a:cs typeface="Consolas" pitchFamily="49" charset="0"/>
                </a:rPr>
                <a:t>,</a:t>
              </a:r>
              <a:r>
                <a:rPr lang="en-US" altLang="zh-CN" sz="1800" i="1" smtClean="0">
                  <a:solidFill>
                    <a:srgbClr val="FF00FF"/>
                  </a:solidFill>
                  <a:latin typeface="Consolas" pitchFamily="49" charset="0"/>
                  <a:ea typeface="仿宋" pitchFamily="49" charset="-122"/>
                  <a:cs typeface="Consolas" pitchFamily="49" charset="0"/>
                </a:rPr>
                <a:t>c</a:t>
              </a:r>
              <a:r>
                <a:rPr lang="en-US" altLang="zh-CN" sz="1800" smtClean="0">
                  <a:solidFill>
                    <a:srgbClr val="FF00FF"/>
                  </a:solidFill>
                  <a:latin typeface="Consolas" pitchFamily="49" charset="0"/>
                  <a:ea typeface="仿宋" pitchFamily="49" charset="-122"/>
                  <a:cs typeface="Consolas" pitchFamily="49" charset="0"/>
                </a:rPr>
                <a:t>,</a:t>
              </a:r>
              <a:r>
                <a:rPr lang="en-US" altLang="zh-CN" sz="1800" i="1" smtClean="0">
                  <a:solidFill>
                    <a:srgbClr val="FF00FF"/>
                  </a:solidFill>
                  <a:latin typeface="Consolas" pitchFamily="49" charset="0"/>
                  <a:ea typeface="仿宋" pitchFamily="49" charset="-122"/>
                  <a:cs typeface="Consolas" pitchFamily="49" charset="0"/>
                </a:rPr>
                <a:t>d</a:t>
              </a:r>
              <a:r>
                <a:rPr lang="en-US" altLang="zh-CN" sz="1800" smtClean="0">
                  <a:solidFill>
                    <a:srgbClr val="FF00FF"/>
                  </a:solidFill>
                  <a:latin typeface="Consolas" pitchFamily="49" charset="0"/>
                  <a:ea typeface="仿宋" pitchFamily="49" charset="-122"/>
                  <a:cs typeface="Consolas" pitchFamily="49" charset="0"/>
                </a:rPr>
                <a:t>))</a:t>
              </a:r>
              <a:endParaRPr lang="zh-CN" altLang="en-US" sz="1800" smtClean="0">
                <a:solidFill>
                  <a:srgbClr val="FF00FF"/>
                </a:solidFill>
                <a:latin typeface="Consolas" pitchFamily="49" charset="0"/>
                <a:ea typeface="仿宋" pitchFamily="49" charset="-122"/>
                <a:cs typeface="Consolas" pitchFamily="49" charset="0"/>
              </a:endParaRPr>
            </a:p>
          </p:txBody>
        </p:sp>
        <p:cxnSp>
          <p:nvCxnSpPr>
            <p:cNvPr id="12" name="直接箭头连接符 11"/>
            <p:cNvCxnSpPr/>
            <p:nvPr/>
          </p:nvCxnSpPr>
          <p:spPr>
            <a:xfrm>
              <a:off x="1071538" y="1285860"/>
              <a:ext cx="428628"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0" name="组合 19"/>
          <p:cNvGrpSpPr/>
          <p:nvPr/>
        </p:nvGrpSpPr>
        <p:grpSpPr>
          <a:xfrm>
            <a:off x="3286116" y="2715414"/>
            <a:ext cx="4214842" cy="940042"/>
            <a:chOff x="3286116" y="2715414"/>
            <a:chExt cx="4214842" cy="940042"/>
          </a:xfrm>
        </p:grpSpPr>
        <p:sp>
          <p:nvSpPr>
            <p:cNvPr id="13" name="TextBox 12"/>
            <p:cNvSpPr txBox="1"/>
            <p:nvPr/>
          </p:nvSpPr>
          <p:spPr>
            <a:xfrm>
              <a:off x="3286116" y="3286124"/>
              <a:ext cx="4214842" cy="369332"/>
            </a:xfrm>
            <a:prstGeom prst="rect">
              <a:avLst/>
            </a:prstGeom>
            <a:noFill/>
          </p:spPr>
          <p:txBody>
            <a:bodyPr wrap="square" rtlCol="0">
              <a:spAutoFit/>
            </a:bodyPr>
            <a:lstStyle/>
            <a:p>
              <a:pPr algn="l"/>
              <a:r>
                <a:rPr lang="zh-CN" altLang="en-US" sz="1800" smtClean="0">
                  <a:solidFill>
                    <a:srgbClr val="FF00FF"/>
                  </a:solidFill>
                  <a:latin typeface="Consolas" pitchFamily="49" charset="0"/>
                  <a:ea typeface="仿宋" pitchFamily="49" charset="-122"/>
                  <a:cs typeface="Consolas" pitchFamily="49" charset="0"/>
                </a:rPr>
                <a:t>表头</a:t>
              </a:r>
              <a:r>
                <a:rPr lang="en-US" altLang="zh-CN" sz="1800" smtClean="0">
                  <a:solidFill>
                    <a:srgbClr val="FF00FF"/>
                  </a:solidFill>
                  <a:latin typeface="Consolas" pitchFamily="49" charset="0"/>
                  <a:ea typeface="仿宋" pitchFamily="49" charset="-122"/>
                  <a:cs typeface="Consolas" pitchFamily="49" charset="0"/>
                </a:rPr>
                <a:t>=()</a:t>
              </a:r>
              <a:r>
                <a:rPr lang="zh-CN" altLang="en-US" sz="1800" smtClean="0">
                  <a:solidFill>
                    <a:srgbClr val="FF00FF"/>
                  </a:solidFill>
                  <a:latin typeface="Consolas" pitchFamily="49" charset="0"/>
                  <a:ea typeface="仿宋" pitchFamily="49" charset="-122"/>
                  <a:cs typeface="Consolas" pitchFamily="49" charset="0"/>
                </a:rPr>
                <a:t>，表尾</a:t>
              </a:r>
              <a:r>
                <a:rPr lang="en-US" altLang="zh-CN" sz="1800" smtClean="0">
                  <a:solidFill>
                    <a:srgbClr val="FF00FF"/>
                  </a:solidFill>
                  <a:latin typeface="Consolas" pitchFamily="49" charset="0"/>
                  <a:ea typeface="仿宋" pitchFamily="49" charset="-122"/>
                  <a:cs typeface="Consolas" pitchFamily="49" charset="0"/>
                </a:rPr>
                <a:t>=(</a:t>
              </a:r>
              <a:r>
                <a:rPr lang="en-US" altLang="zh-CN" sz="1800" smtClean="0">
                  <a:solidFill>
                    <a:srgbClr val="FF00FF"/>
                  </a:solidFill>
                  <a:latin typeface="Consolas" pitchFamily="49" charset="0"/>
                  <a:cs typeface="Consolas" pitchFamily="49" charset="0"/>
                </a:rPr>
                <a:t>(</a:t>
              </a:r>
              <a:r>
                <a:rPr lang="en-US" altLang="zh-CN" sz="1800" i="1" smtClean="0">
                  <a:solidFill>
                    <a:srgbClr val="FF00FF"/>
                  </a:solidFill>
                  <a:latin typeface="Consolas" pitchFamily="49" charset="0"/>
                  <a:cs typeface="Consolas" pitchFamily="49" charset="0"/>
                </a:rPr>
                <a:t>e</a:t>
              </a:r>
              <a:r>
                <a:rPr lang="en-US" altLang="zh-CN" sz="1800" smtClean="0">
                  <a:solidFill>
                    <a:srgbClr val="FF00FF"/>
                  </a:solidFill>
                  <a:latin typeface="Consolas" pitchFamily="49" charset="0"/>
                  <a:cs typeface="Consolas" pitchFamily="49" charset="0"/>
                </a:rPr>
                <a:t>),(</a:t>
              </a:r>
              <a:r>
                <a:rPr lang="en-US" altLang="zh-CN" sz="1800" i="1" smtClean="0">
                  <a:solidFill>
                    <a:srgbClr val="FF00FF"/>
                  </a:solidFill>
                  <a:latin typeface="Consolas" pitchFamily="49" charset="0"/>
                  <a:cs typeface="Consolas" pitchFamily="49" charset="0"/>
                </a:rPr>
                <a:t>a</a:t>
              </a:r>
              <a:r>
                <a:rPr lang="en-US" altLang="zh-CN" sz="1800" smtClean="0">
                  <a:solidFill>
                    <a:srgbClr val="FF00FF"/>
                  </a:solidFill>
                  <a:latin typeface="Consolas" pitchFamily="49" charset="0"/>
                  <a:cs typeface="Consolas" pitchFamily="49" charset="0"/>
                </a:rPr>
                <a:t>,(</a:t>
              </a:r>
              <a:r>
                <a:rPr lang="en-US" altLang="zh-CN" sz="1800" i="1" smtClean="0">
                  <a:solidFill>
                    <a:srgbClr val="FF00FF"/>
                  </a:solidFill>
                  <a:latin typeface="Consolas" pitchFamily="49" charset="0"/>
                  <a:cs typeface="Consolas" pitchFamily="49" charset="0"/>
                </a:rPr>
                <a:t>b</a:t>
              </a:r>
              <a:r>
                <a:rPr lang="en-US" altLang="zh-CN" sz="1800" smtClean="0">
                  <a:solidFill>
                    <a:srgbClr val="FF00FF"/>
                  </a:solidFill>
                  <a:latin typeface="Consolas" pitchFamily="49" charset="0"/>
                  <a:cs typeface="Consolas" pitchFamily="49" charset="0"/>
                </a:rPr>
                <a:t>,</a:t>
              </a:r>
              <a:r>
                <a:rPr lang="en-US" altLang="zh-CN" sz="1800" i="1" smtClean="0">
                  <a:solidFill>
                    <a:srgbClr val="FF00FF"/>
                  </a:solidFill>
                  <a:latin typeface="Consolas" pitchFamily="49" charset="0"/>
                  <a:cs typeface="Consolas" pitchFamily="49" charset="0"/>
                </a:rPr>
                <a:t>c</a:t>
              </a:r>
              <a:r>
                <a:rPr lang="en-US" altLang="zh-CN" sz="1800" smtClean="0">
                  <a:solidFill>
                    <a:srgbClr val="FF00FF"/>
                  </a:solidFill>
                  <a:latin typeface="Consolas" pitchFamily="49" charset="0"/>
                  <a:cs typeface="Consolas" pitchFamily="49" charset="0"/>
                </a:rPr>
                <a:t>,</a:t>
              </a:r>
              <a:r>
                <a:rPr lang="en-US" altLang="zh-CN" sz="1800" i="1" smtClean="0">
                  <a:solidFill>
                    <a:srgbClr val="FF00FF"/>
                  </a:solidFill>
                  <a:latin typeface="Consolas" pitchFamily="49" charset="0"/>
                  <a:cs typeface="Consolas" pitchFamily="49" charset="0"/>
                </a:rPr>
                <a:t>d</a:t>
              </a:r>
              <a:r>
                <a:rPr lang="en-US" altLang="zh-CN" sz="1800" smtClean="0">
                  <a:solidFill>
                    <a:srgbClr val="FF00FF"/>
                  </a:solidFill>
                  <a:latin typeface="Consolas" pitchFamily="49" charset="0"/>
                  <a:cs typeface="Consolas" pitchFamily="49" charset="0"/>
                </a:rPr>
                <a:t>))</a:t>
              </a:r>
              <a:r>
                <a:rPr lang="en-US" altLang="zh-CN" sz="1800" smtClean="0">
                  <a:solidFill>
                    <a:srgbClr val="FF00FF"/>
                  </a:solidFill>
                  <a:latin typeface="Consolas" pitchFamily="49" charset="0"/>
                  <a:ea typeface="仿宋" pitchFamily="49" charset="-122"/>
                  <a:cs typeface="Consolas" pitchFamily="49" charset="0"/>
                </a:rPr>
                <a:t>)</a:t>
              </a:r>
              <a:endParaRPr lang="zh-CN" altLang="en-US" sz="1800" smtClean="0">
                <a:solidFill>
                  <a:srgbClr val="FF00FF"/>
                </a:solidFill>
                <a:latin typeface="Consolas" pitchFamily="49" charset="0"/>
                <a:ea typeface="仿宋" pitchFamily="49" charset="-122"/>
                <a:cs typeface="Consolas" pitchFamily="49" charset="0"/>
              </a:endParaRPr>
            </a:p>
          </p:txBody>
        </p:sp>
        <p:cxnSp>
          <p:nvCxnSpPr>
            <p:cNvPr id="15" name="直接箭头连接符 14"/>
            <p:cNvCxnSpPr/>
            <p:nvPr/>
          </p:nvCxnSpPr>
          <p:spPr>
            <a:xfrm rot="5400000" flipH="1" flipV="1">
              <a:off x="4036215" y="2964653"/>
              <a:ext cx="500066"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4" name="组合 18"/>
          <p:cNvGrpSpPr/>
          <p:nvPr/>
        </p:nvGrpSpPr>
        <p:grpSpPr>
          <a:xfrm>
            <a:off x="214282" y="3143248"/>
            <a:ext cx="5429288" cy="725728"/>
            <a:chOff x="857224" y="3786984"/>
            <a:chExt cx="5429288" cy="725728"/>
          </a:xfrm>
        </p:grpSpPr>
        <p:sp>
          <p:nvSpPr>
            <p:cNvPr id="16" name="TextBox 15"/>
            <p:cNvSpPr txBox="1"/>
            <p:nvPr/>
          </p:nvSpPr>
          <p:spPr>
            <a:xfrm>
              <a:off x="857224" y="4143380"/>
              <a:ext cx="5429288" cy="369332"/>
            </a:xfrm>
            <a:prstGeom prst="rect">
              <a:avLst/>
            </a:prstGeom>
            <a:noFill/>
          </p:spPr>
          <p:txBody>
            <a:bodyPr wrap="square" rtlCol="0">
              <a:spAutoFit/>
            </a:bodyPr>
            <a:lstStyle/>
            <a:p>
              <a:pPr algn="l"/>
              <a:r>
                <a:rPr lang="zh-CN" altLang="en-US" sz="1800" smtClean="0">
                  <a:solidFill>
                    <a:srgbClr val="FF00FF"/>
                  </a:solidFill>
                  <a:latin typeface="Consolas" pitchFamily="49" charset="0"/>
                  <a:ea typeface="仿宋" pitchFamily="49" charset="-122"/>
                  <a:cs typeface="Consolas" pitchFamily="49" charset="0"/>
                </a:rPr>
                <a:t>表头</a:t>
              </a:r>
              <a:r>
                <a:rPr lang="en-US" altLang="zh-CN" sz="1800" smtClean="0">
                  <a:solidFill>
                    <a:srgbClr val="FF00FF"/>
                  </a:solidFill>
                  <a:latin typeface="Consolas" pitchFamily="49" charset="0"/>
                  <a:ea typeface="仿宋" pitchFamily="49" charset="-122"/>
                  <a:cs typeface="Consolas" pitchFamily="49" charset="0"/>
                </a:rPr>
                <a:t>=</a:t>
              </a:r>
              <a:r>
                <a:rPr lang="en-US" altLang="zh-CN" sz="1800" smtClean="0">
                  <a:solidFill>
                    <a:srgbClr val="FF00FF"/>
                  </a:solidFill>
                  <a:latin typeface="Consolas" pitchFamily="49" charset="0"/>
                  <a:cs typeface="Consolas" pitchFamily="49" charset="0"/>
                </a:rPr>
                <a:t>(</a:t>
              </a:r>
              <a:r>
                <a:rPr lang="en-US" altLang="zh-CN" sz="1800" i="1" smtClean="0">
                  <a:solidFill>
                    <a:srgbClr val="FF00FF"/>
                  </a:solidFill>
                  <a:latin typeface="Consolas" pitchFamily="49" charset="0"/>
                  <a:cs typeface="Consolas" pitchFamily="49" charset="0"/>
                </a:rPr>
                <a:t>a</a:t>
              </a:r>
              <a:r>
                <a:rPr lang="zh-CN" altLang="zh-CN" sz="1800" smtClean="0">
                  <a:solidFill>
                    <a:srgbClr val="FF00FF"/>
                  </a:solidFill>
                  <a:latin typeface="Consolas" pitchFamily="49" charset="0"/>
                  <a:cs typeface="Consolas" pitchFamily="49" charset="0"/>
                </a:rPr>
                <a:t>，</a:t>
              </a:r>
              <a:r>
                <a:rPr lang="en-US" altLang="zh-CN" sz="1800" smtClean="0">
                  <a:solidFill>
                    <a:srgbClr val="FF00FF"/>
                  </a:solidFill>
                  <a:latin typeface="Consolas" pitchFamily="49" charset="0"/>
                  <a:cs typeface="Consolas" pitchFamily="49" charset="0"/>
                </a:rPr>
                <a:t>(</a:t>
              </a:r>
              <a:r>
                <a:rPr lang="en-US" altLang="zh-CN" sz="1800" i="1" smtClean="0">
                  <a:solidFill>
                    <a:srgbClr val="FF00FF"/>
                  </a:solidFill>
                  <a:latin typeface="Consolas" pitchFamily="49" charset="0"/>
                  <a:cs typeface="Consolas" pitchFamily="49" charset="0"/>
                </a:rPr>
                <a:t>a</a:t>
              </a:r>
              <a:r>
                <a:rPr lang="zh-CN" altLang="zh-CN" sz="1800" smtClean="0">
                  <a:solidFill>
                    <a:srgbClr val="FF00FF"/>
                  </a:solidFill>
                  <a:latin typeface="Consolas" pitchFamily="49" charset="0"/>
                  <a:cs typeface="Consolas" pitchFamily="49" charset="0"/>
                </a:rPr>
                <a:t>，</a:t>
              </a:r>
              <a:r>
                <a:rPr lang="en-US" altLang="zh-CN" sz="1800" i="1" smtClean="0">
                  <a:solidFill>
                    <a:srgbClr val="FF00FF"/>
                  </a:solidFill>
                  <a:latin typeface="Consolas" pitchFamily="49" charset="0"/>
                  <a:cs typeface="Consolas" pitchFamily="49" charset="0"/>
                </a:rPr>
                <a:t>b</a:t>
              </a:r>
              <a:r>
                <a:rPr lang="en-US" altLang="zh-CN" sz="1800" smtClean="0">
                  <a:solidFill>
                    <a:srgbClr val="FF00FF"/>
                  </a:solidFill>
                  <a:latin typeface="Consolas" pitchFamily="49" charset="0"/>
                  <a:cs typeface="Consolas" pitchFamily="49" charset="0"/>
                </a:rPr>
                <a:t>)</a:t>
              </a:r>
              <a:r>
                <a:rPr lang="zh-CN" altLang="zh-CN" sz="1800" smtClean="0">
                  <a:solidFill>
                    <a:srgbClr val="FF00FF"/>
                  </a:solidFill>
                  <a:latin typeface="Consolas" pitchFamily="49" charset="0"/>
                  <a:cs typeface="Consolas" pitchFamily="49" charset="0"/>
                </a:rPr>
                <a:t>，</a:t>
              </a:r>
              <a:r>
                <a:rPr lang="en-US" altLang="zh-CN" sz="1800" smtClean="0">
                  <a:solidFill>
                    <a:srgbClr val="FF00FF"/>
                  </a:solidFill>
                  <a:latin typeface="Consolas" pitchFamily="49" charset="0"/>
                  <a:cs typeface="Consolas" pitchFamily="49" charset="0"/>
                </a:rPr>
                <a:t>((</a:t>
              </a:r>
              <a:r>
                <a:rPr lang="en-US" altLang="zh-CN" sz="1800" i="1" smtClean="0">
                  <a:solidFill>
                    <a:srgbClr val="FF00FF"/>
                  </a:solidFill>
                  <a:latin typeface="Consolas" pitchFamily="49" charset="0"/>
                  <a:cs typeface="Consolas" pitchFamily="49" charset="0"/>
                </a:rPr>
                <a:t>a</a:t>
              </a:r>
              <a:r>
                <a:rPr lang="zh-CN" altLang="zh-CN" sz="1800" smtClean="0">
                  <a:solidFill>
                    <a:srgbClr val="FF00FF"/>
                  </a:solidFill>
                  <a:latin typeface="Consolas" pitchFamily="49" charset="0"/>
                  <a:cs typeface="Consolas" pitchFamily="49" charset="0"/>
                </a:rPr>
                <a:t>，</a:t>
              </a:r>
              <a:r>
                <a:rPr lang="en-US" altLang="zh-CN" sz="1800" i="1" smtClean="0">
                  <a:solidFill>
                    <a:srgbClr val="FF00FF"/>
                  </a:solidFill>
                  <a:latin typeface="Consolas" pitchFamily="49" charset="0"/>
                  <a:cs typeface="Consolas" pitchFamily="49" charset="0"/>
                </a:rPr>
                <a:t>b</a:t>
              </a:r>
              <a:r>
                <a:rPr lang="en-US" altLang="zh-CN" sz="1800" smtClean="0">
                  <a:solidFill>
                    <a:srgbClr val="FF00FF"/>
                  </a:solidFill>
                  <a:latin typeface="Consolas" pitchFamily="49" charset="0"/>
                  <a:cs typeface="Consolas" pitchFamily="49" charset="0"/>
                </a:rPr>
                <a:t>)</a:t>
              </a:r>
              <a:r>
                <a:rPr lang="zh-CN" altLang="zh-CN" sz="1800" smtClean="0">
                  <a:solidFill>
                    <a:srgbClr val="FF00FF"/>
                  </a:solidFill>
                  <a:latin typeface="Consolas" pitchFamily="49" charset="0"/>
                  <a:cs typeface="Consolas" pitchFamily="49" charset="0"/>
                </a:rPr>
                <a:t>，</a:t>
              </a:r>
              <a:r>
                <a:rPr lang="en-US" altLang="zh-CN" sz="1800" i="1" smtClean="0">
                  <a:solidFill>
                    <a:srgbClr val="FF00FF"/>
                  </a:solidFill>
                  <a:latin typeface="Consolas" pitchFamily="49" charset="0"/>
                  <a:cs typeface="Consolas" pitchFamily="49" charset="0"/>
                </a:rPr>
                <a:t>c</a:t>
              </a:r>
              <a:r>
                <a:rPr lang="en-US" altLang="zh-CN" sz="1800" smtClean="0">
                  <a:solidFill>
                    <a:srgbClr val="FF00FF"/>
                  </a:solidFill>
                  <a:latin typeface="Consolas" pitchFamily="49" charset="0"/>
                  <a:cs typeface="Consolas" pitchFamily="49" charset="0"/>
                </a:rPr>
                <a:t>))</a:t>
              </a:r>
              <a:r>
                <a:rPr lang="zh-CN" altLang="en-US" sz="1800" smtClean="0">
                  <a:solidFill>
                    <a:srgbClr val="FF00FF"/>
                  </a:solidFill>
                  <a:latin typeface="Consolas" pitchFamily="49" charset="0"/>
                  <a:ea typeface="仿宋" pitchFamily="49" charset="-122"/>
                  <a:cs typeface="Consolas" pitchFamily="49" charset="0"/>
                </a:rPr>
                <a:t>，表尾</a:t>
              </a:r>
              <a:r>
                <a:rPr lang="en-US" altLang="zh-CN" sz="1800" smtClean="0">
                  <a:solidFill>
                    <a:srgbClr val="FF00FF"/>
                  </a:solidFill>
                  <a:latin typeface="Consolas" pitchFamily="49" charset="0"/>
                  <a:ea typeface="仿宋" pitchFamily="49" charset="-122"/>
                  <a:cs typeface="Consolas" pitchFamily="49" charset="0"/>
                </a:rPr>
                <a:t>=()</a:t>
              </a:r>
              <a:endParaRPr lang="zh-CN" altLang="en-US" sz="1800" smtClean="0">
                <a:solidFill>
                  <a:srgbClr val="FF00FF"/>
                </a:solidFill>
                <a:latin typeface="Consolas" pitchFamily="49" charset="0"/>
                <a:ea typeface="仿宋" pitchFamily="49" charset="-122"/>
                <a:cs typeface="Consolas" pitchFamily="49" charset="0"/>
              </a:endParaRPr>
            </a:p>
          </p:txBody>
        </p:sp>
        <p:cxnSp>
          <p:nvCxnSpPr>
            <p:cNvPr id="18" name="直接箭头连接符 17"/>
            <p:cNvCxnSpPr/>
            <p:nvPr/>
          </p:nvCxnSpPr>
          <p:spPr>
            <a:xfrm rot="5400000" flipH="1" flipV="1">
              <a:off x="1821637" y="3964785"/>
              <a:ext cx="35719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9" name="灯片编号占位符 18"/>
          <p:cNvSpPr>
            <a:spLocks noGrp="1"/>
          </p:cNvSpPr>
          <p:nvPr>
            <p:ph type="sldNum" sz="quarter" idx="12"/>
          </p:nvPr>
        </p:nvSpPr>
        <p:spPr/>
        <p:txBody>
          <a:bodyPr/>
          <a:lstStyle/>
          <a:p>
            <a:fld id="{0B959BAE-FEC3-4F92-8031-993DEB8AE092}" type="slidenum">
              <a:rPr lang="en-US" altLang="zh-CN" smtClean="0"/>
              <a:pPr/>
              <a:t>59</a:t>
            </a:fld>
            <a:r>
              <a:rPr lang="en-US" altLang="zh-CN" smtClean="0"/>
              <a:t>/82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xit" presetSubtype="4" fill="hold" nodeType="clickEffect">
                                  <p:stCondLst>
                                    <p:cond delay="0"/>
                                  </p:stCondLst>
                                  <p:childTnLst>
                                    <p:animEffect transition="out" filter="wipe(down)">
                                      <p:cBhvr>
                                        <p:cTn id="10" dur="500"/>
                                        <p:tgtEl>
                                          <p:spTgt spid="2"/>
                                        </p:tgtEl>
                                      </p:cBhvr>
                                    </p:animEffect>
                                    <p:set>
                                      <p:cBhvr>
                                        <p:cTn id="11" dur="1" fill="hold">
                                          <p:stCondLst>
                                            <p:cond delay="499"/>
                                          </p:stCondLst>
                                        </p:cTn>
                                        <p:tgtEl>
                                          <p:spTgt spid="2"/>
                                        </p:tgtEl>
                                        <p:attrNameLst>
                                          <p:attrName>style.visibility</p:attrName>
                                        </p:attrNameLst>
                                      </p:cBhvr>
                                      <p:to>
                                        <p:strVal val="hidden"/>
                                      </p:to>
                                    </p:se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xit" presetSubtype="4" fill="hold" nodeType="clickEffect">
                                  <p:stCondLst>
                                    <p:cond delay="0"/>
                                  </p:stCondLst>
                                  <p:childTnLst>
                                    <p:animEffect transition="out" filter="wipe(down)">
                                      <p:cBhvr>
                                        <p:cTn id="18" dur="500"/>
                                        <p:tgtEl>
                                          <p:spTgt spid="4"/>
                                        </p:tgtEl>
                                      </p:cBhvr>
                                    </p:animEffect>
                                    <p:set>
                                      <p:cBhvr>
                                        <p:cTn id="19" dur="1" fill="hold">
                                          <p:stCondLst>
                                            <p:cond delay="499"/>
                                          </p:stCondLst>
                                        </p:cTn>
                                        <p:tgtEl>
                                          <p:spTgt spid="4"/>
                                        </p:tgtEl>
                                        <p:attrNameLst>
                                          <p:attrName>style.visibility</p:attrName>
                                        </p:attrNameLst>
                                      </p:cBhvr>
                                      <p:to>
                                        <p:strVal val="hidden"/>
                                      </p:to>
                                    </p:set>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xit" presetSubtype="4" fill="hold" nodeType="clickEffect">
                                  <p:stCondLst>
                                    <p:cond delay="0"/>
                                  </p:stCondLst>
                                  <p:childTnLst>
                                    <p:animEffect transition="out" filter="wipe(down)">
                                      <p:cBhvr>
                                        <p:cTn id="26" dur="500"/>
                                        <p:tgtEl>
                                          <p:spTgt spid="7"/>
                                        </p:tgtEl>
                                      </p:cBhvr>
                                    </p:animEffect>
                                    <p:set>
                                      <p:cBhvr>
                                        <p:cTn id="27" dur="1" fill="hold">
                                          <p:stCondLst>
                                            <p:cond delay="499"/>
                                          </p:stCondLst>
                                        </p:cTn>
                                        <p:tgtEl>
                                          <p:spTgt spid="7"/>
                                        </p:tgtEl>
                                        <p:attrNameLst>
                                          <p:attrName>style.visibility</p:attrName>
                                        </p:attrNameLst>
                                      </p:cBhvr>
                                      <p:to>
                                        <p:strVal val="hidden"/>
                                      </p:to>
                                    </p:set>
                                  </p:childTnLst>
                                </p:cTn>
                              </p:par>
                            </p:childTnLst>
                          </p:cTn>
                        </p:par>
                        <p:par>
                          <p:cTn id="28" fill="hold">
                            <p:stCondLst>
                              <p:cond delay="500"/>
                            </p:stCondLst>
                            <p:childTnLst>
                              <p:par>
                                <p:cTn id="29" presetID="1" presetClass="entr" presetSubtype="0" fill="hold" nodeType="after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xit" presetSubtype="4" fill="hold" nodeType="clickEffect">
                                  <p:stCondLst>
                                    <p:cond delay="0"/>
                                  </p:stCondLst>
                                  <p:childTnLst>
                                    <p:animEffect transition="out" filter="wipe(down)">
                                      <p:cBhvr>
                                        <p:cTn id="34" dur="500"/>
                                        <p:tgtEl>
                                          <p:spTgt spid="10"/>
                                        </p:tgtEl>
                                      </p:cBhvr>
                                    </p:animEffect>
                                    <p:set>
                                      <p:cBhvr>
                                        <p:cTn id="35" dur="1" fill="hold">
                                          <p:stCondLst>
                                            <p:cond delay="499"/>
                                          </p:stCondLst>
                                        </p:cTn>
                                        <p:tgtEl>
                                          <p:spTgt spid="10"/>
                                        </p:tgtEl>
                                        <p:attrNameLst>
                                          <p:attrName>style.visibility</p:attrName>
                                        </p:attrNameLst>
                                      </p:cBhvr>
                                      <p:to>
                                        <p:strVal val="hidden"/>
                                      </p:to>
                                    </p:set>
                                  </p:childTnLst>
                                </p:cTn>
                              </p:par>
                            </p:childTnLst>
                          </p:cTn>
                        </p:par>
                        <p:par>
                          <p:cTn id="36" fill="hold">
                            <p:stCondLst>
                              <p:cond delay="500"/>
                            </p:stCondLst>
                            <p:childTnLst>
                              <p:par>
                                <p:cTn id="37" presetID="1" presetClass="entr" presetSubtype="0" fill="hold" nodeType="after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642918"/>
            <a:ext cx="8286808" cy="3543471"/>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l">
              <a:lnSpc>
                <a:spcPts val="2800"/>
              </a:lnSpc>
              <a:spcBef>
                <a:spcPts val="1200"/>
              </a:spcBef>
            </a:pPr>
            <a:r>
              <a:rPr lang="en-US" altLang="zh-CN" sz="1800" smtClean="0">
                <a:latin typeface="Consolas" pitchFamily="49" charset="0"/>
                <a:ea typeface="楷体" pitchFamily="49" charset="-122"/>
                <a:cs typeface="Consolas" pitchFamily="49" charset="0"/>
              </a:rPr>
              <a:t>    </a:t>
            </a:r>
            <a:r>
              <a:rPr lang="zh-CN" altLang="zh-CN" sz="1800" smtClean="0">
                <a:solidFill>
                  <a:srgbClr val="FF0000"/>
                </a:solidFill>
                <a:latin typeface="Consolas" pitchFamily="49" charset="0"/>
                <a:ea typeface="楷体" pitchFamily="49" charset="-122"/>
                <a:cs typeface="Consolas" pitchFamily="49" charset="0"/>
              </a:rPr>
              <a:t>【例</a:t>
            </a:r>
            <a:r>
              <a:rPr lang="en-US" altLang="zh-CN" sz="1800" smtClean="0">
                <a:solidFill>
                  <a:srgbClr val="FF0000"/>
                </a:solidFill>
                <a:latin typeface="Consolas" pitchFamily="49" charset="0"/>
                <a:ea typeface="楷体" pitchFamily="49" charset="-122"/>
                <a:cs typeface="Consolas" pitchFamily="49" charset="0"/>
              </a:rPr>
              <a:t>6.1</a:t>
            </a:r>
            <a:r>
              <a:rPr lang="zh-CN" altLang="zh-CN" sz="1800" smtClean="0">
                <a:solidFill>
                  <a:srgbClr val="FF0000"/>
                </a:solidFill>
                <a:latin typeface="Consolas" pitchFamily="49" charset="0"/>
                <a:ea typeface="楷体" pitchFamily="49" charset="-122"/>
                <a:cs typeface="Consolas" pitchFamily="49" charset="0"/>
              </a:rPr>
              <a:t>】</a:t>
            </a:r>
            <a:r>
              <a:rPr lang="zh-CN" altLang="zh-CN" sz="1800" smtClean="0">
                <a:latin typeface="Consolas" pitchFamily="49" charset="0"/>
                <a:ea typeface="楷体" pitchFamily="49" charset="-122"/>
                <a:cs typeface="Consolas" pitchFamily="49" charset="0"/>
              </a:rPr>
              <a:t>利用数组求解</a:t>
            </a:r>
            <a:r>
              <a:rPr lang="zh-CN" altLang="zh-CN" sz="1800" smtClean="0">
                <a:solidFill>
                  <a:srgbClr val="C00000"/>
                </a:solidFill>
                <a:latin typeface="方正启体简体" pitchFamily="65" charset="-122"/>
                <a:ea typeface="方正启体简体" pitchFamily="65" charset="-122"/>
                <a:cs typeface="Consolas" pitchFamily="49" charset="0"/>
              </a:rPr>
              <a:t>约瑟夫问题</a:t>
            </a:r>
            <a:r>
              <a:rPr lang="zh-CN" altLang="zh-CN" sz="1800" smtClean="0">
                <a:latin typeface="Consolas" pitchFamily="49" charset="0"/>
                <a:ea typeface="楷体" pitchFamily="49" charset="-122"/>
                <a:cs typeface="Consolas" pitchFamily="49" charset="0"/>
              </a:rPr>
              <a:t>：设有</a:t>
            </a:r>
            <a:r>
              <a:rPr lang="en-US" altLang="zh-CN" sz="1800" i="1" smtClean="0">
                <a:latin typeface="Consolas" pitchFamily="49" charset="0"/>
                <a:ea typeface="楷体" pitchFamily="49" charset="-122"/>
                <a:cs typeface="Consolas" pitchFamily="49" charset="0"/>
              </a:rPr>
              <a:t>n</a:t>
            </a:r>
            <a:r>
              <a:rPr lang="zh-CN" altLang="zh-CN" sz="1800" smtClean="0">
                <a:latin typeface="Consolas" pitchFamily="49" charset="0"/>
                <a:ea typeface="楷体" pitchFamily="49" charset="-122"/>
                <a:cs typeface="Consolas" pitchFamily="49" charset="0"/>
              </a:rPr>
              <a:t>个人站成一圈，其编号从</a:t>
            </a:r>
            <a:r>
              <a:rPr lang="en-US" altLang="zh-CN" sz="1800" smtClean="0">
                <a:latin typeface="Consolas" pitchFamily="49" charset="0"/>
                <a:ea typeface="楷体" pitchFamily="49" charset="-122"/>
                <a:cs typeface="Consolas" pitchFamily="49" charset="0"/>
              </a:rPr>
              <a:t>1</a:t>
            </a:r>
            <a:r>
              <a:rPr lang="zh-CN" altLang="zh-CN" sz="1800" smtClean="0">
                <a:latin typeface="Consolas" pitchFamily="49" charset="0"/>
                <a:ea typeface="楷体" pitchFamily="49" charset="-122"/>
                <a:cs typeface="Consolas" pitchFamily="49" charset="0"/>
              </a:rPr>
              <a:t>～</a:t>
            </a:r>
            <a:r>
              <a:rPr lang="en-US" altLang="zh-CN" sz="1800" i="1" smtClean="0">
                <a:latin typeface="Consolas" pitchFamily="49" charset="0"/>
                <a:ea typeface="楷体" pitchFamily="49" charset="-122"/>
                <a:cs typeface="Consolas" pitchFamily="49" charset="0"/>
              </a:rPr>
              <a:t>n</a:t>
            </a:r>
            <a:r>
              <a:rPr lang="zh-CN" altLang="zh-CN" sz="1800" smtClean="0">
                <a:latin typeface="Consolas" pitchFamily="49" charset="0"/>
                <a:ea typeface="楷体" pitchFamily="49" charset="-122"/>
                <a:cs typeface="Consolas" pitchFamily="49" charset="0"/>
              </a:rPr>
              <a:t>。从编号为</a:t>
            </a:r>
            <a:r>
              <a:rPr lang="en-US" altLang="zh-CN" sz="1800" smtClean="0">
                <a:latin typeface="Consolas" pitchFamily="49" charset="0"/>
                <a:ea typeface="楷体" pitchFamily="49" charset="-122"/>
                <a:cs typeface="Consolas" pitchFamily="49" charset="0"/>
              </a:rPr>
              <a:t>1</a:t>
            </a:r>
            <a:r>
              <a:rPr lang="zh-CN" altLang="zh-CN" sz="1800" smtClean="0">
                <a:latin typeface="Consolas" pitchFamily="49" charset="0"/>
                <a:ea typeface="楷体" pitchFamily="49" charset="-122"/>
                <a:cs typeface="Consolas" pitchFamily="49" charset="0"/>
              </a:rPr>
              <a:t>的人开始按顺时针方向“</a:t>
            </a:r>
            <a:r>
              <a:rPr lang="en-US" altLang="zh-CN" sz="1800" smtClean="0">
                <a:latin typeface="Consolas" pitchFamily="49" charset="0"/>
                <a:ea typeface="楷体" pitchFamily="49" charset="-122"/>
                <a:cs typeface="Consolas" pitchFamily="49" charset="0"/>
              </a:rPr>
              <a:t>1</a:t>
            </a:r>
            <a:r>
              <a:rPr lang="zh-CN" altLang="zh-CN" sz="1800" smtClean="0">
                <a:latin typeface="Consolas" pitchFamily="49" charset="0"/>
                <a:ea typeface="楷体" pitchFamily="49" charset="-122"/>
                <a:cs typeface="Consolas" pitchFamily="49" charset="0"/>
              </a:rPr>
              <a:t>，</a:t>
            </a:r>
            <a:r>
              <a:rPr lang="en-US" altLang="zh-CN" sz="1800" smtClean="0">
                <a:latin typeface="Consolas" pitchFamily="49" charset="0"/>
                <a:ea typeface="楷体" pitchFamily="49" charset="-122"/>
                <a:cs typeface="Consolas" pitchFamily="49" charset="0"/>
              </a:rPr>
              <a:t>2</a:t>
            </a:r>
            <a:r>
              <a:rPr lang="zh-CN" altLang="zh-CN" sz="1800" smtClean="0">
                <a:latin typeface="Consolas" pitchFamily="49" charset="0"/>
                <a:ea typeface="楷体" pitchFamily="49" charset="-122"/>
                <a:cs typeface="Consolas" pitchFamily="49" charset="0"/>
              </a:rPr>
              <a:t>，</a:t>
            </a:r>
            <a:r>
              <a:rPr lang="en-US" altLang="zh-CN" sz="1800" smtClean="0">
                <a:latin typeface="Consolas" pitchFamily="49" charset="0"/>
                <a:ea typeface="楷体" pitchFamily="49" charset="-122"/>
                <a:cs typeface="Consolas" pitchFamily="49" charset="0"/>
              </a:rPr>
              <a:t>3</a:t>
            </a:r>
            <a:r>
              <a:rPr lang="zh-CN" altLang="zh-CN" sz="1800" smtClean="0">
                <a:latin typeface="Consolas" pitchFamily="49" charset="0"/>
                <a:ea typeface="楷体" pitchFamily="49" charset="-122"/>
                <a:cs typeface="Consolas" pitchFamily="49" charset="0"/>
              </a:rPr>
              <a:t>，</a:t>
            </a:r>
            <a:r>
              <a:rPr lang="en-US" altLang="zh-CN" sz="1800" smtClean="0">
                <a:latin typeface="Consolas" pitchFamily="49" charset="0"/>
                <a:ea typeface="楷体" pitchFamily="49" charset="-122"/>
                <a:cs typeface="Consolas" pitchFamily="49" charset="0"/>
              </a:rPr>
              <a:t>4</a:t>
            </a:r>
            <a:r>
              <a:rPr lang="zh-CN" altLang="zh-CN" sz="1800" smtClean="0">
                <a:latin typeface="Consolas" pitchFamily="49" charset="0"/>
                <a:ea typeface="楷体" pitchFamily="49" charset="-122"/>
                <a:cs typeface="Consolas" pitchFamily="49" charset="0"/>
              </a:rPr>
              <a:t>，…”循环报数，数到</a:t>
            </a:r>
            <a:r>
              <a:rPr lang="en-US" altLang="zh-CN" sz="1800" i="1" smtClean="0">
                <a:latin typeface="Consolas" pitchFamily="49" charset="0"/>
                <a:ea typeface="楷体" pitchFamily="49" charset="-122"/>
                <a:cs typeface="Consolas" pitchFamily="49" charset="0"/>
              </a:rPr>
              <a:t>m</a:t>
            </a:r>
            <a:r>
              <a:rPr lang="zh-CN" altLang="zh-CN" sz="1800" smtClean="0">
                <a:latin typeface="Consolas" pitchFamily="49" charset="0"/>
                <a:ea typeface="楷体" pitchFamily="49" charset="-122"/>
                <a:cs typeface="Consolas" pitchFamily="49" charset="0"/>
              </a:rPr>
              <a:t>的人出列，然后从出列者的下一个人重新开始报数，数到</a:t>
            </a:r>
            <a:r>
              <a:rPr lang="en-US" altLang="zh-CN" sz="1800" i="1" smtClean="0">
                <a:latin typeface="Consolas" pitchFamily="49" charset="0"/>
                <a:ea typeface="楷体" pitchFamily="49" charset="-122"/>
                <a:cs typeface="Consolas" pitchFamily="49" charset="0"/>
              </a:rPr>
              <a:t>m</a:t>
            </a:r>
            <a:r>
              <a:rPr lang="zh-CN" altLang="zh-CN" sz="1800" smtClean="0">
                <a:latin typeface="Consolas" pitchFamily="49" charset="0"/>
                <a:ea typeface="楷体" pitchFamily="49" charset="-122"/>
                <a:cs typeface="Consolas" pitchFamily="49" charset="0"/>
              </a:rPr>
              <a:t>的人又出列，如此重复进行，直到</a:t>
            </a:r>
            <a:r>
              <a:rPr lang="en-US" altLang="zh-CN" sz="1800" i="1" smtClean="0">
                <a:latin typeface="Consolas" pitchFamily="49" charset="0"/>
                <a:ea typeface="楷体" pitchFamily="49" charset="-122"/>
                <a:cs typeface="Consolas" pitchFamily="49" charset="0"/>
              </a:rPr>
              <a:t>n</a:t>
            </a:r>
            <a:r>
              <a:rPr lang="zh-CN" altLang="zh-CN" sz="1800" smtClean="0">
                <a:latin typeface="Consolas" pitchFamily="49" charset="0"/>
                <a:ea typeface="楷体" pitchFamily="49" charset="-122"/>
                <a:cs typeface="Consolas" pitchFamily="49" charset="0"/>
              </a:rPr>
              <a:t>个人都出列为止。要求输出这</a:t>
            </a:r>
            <a:r>
              <a:rPr lang="en-US" altLang="zh-CN" sz="1800" i="1" smtClean="0">
                <a:latin typeface="Consolas" pitchFamily="49" charset="0"/>
                <a:ea typeface="楷体" pitchFamily="49" charset="-122"/>
                <a:cs typeface="Consolas" pitchFamily="49" charset="0"/>
              </a:rPr>
              <a:t>n</a:t>
            </a:r>
            <a:r>
              <a:rPr lang="zh-CN" altLang="zh-CN" sz="1800" smtClean="0">
                <a:latin typeface="Consolas" pitchFamily="49" charset="0"/>
                <a:ea typeface="楷体" pitchFamily="49" charset="-122"/>
                <a:cs typeface="Consolas" pitchFamily="49" charset="0"/>
              </a:rPr>
              <a:t>个人的出列顺序。</a:t>
            </a:r>
          </a:p>
          <a:p>
            <a:pPr algn="l">
              <a:lnSpc>
                <a:spcPts val="2800"/>
              </a:lnSpc>
              <a:spcBef>
                <a:spcPts val="1200"/>
              </a:spcBef>
            </a:pPr>
            <a:r>
              <a:rPr lang="en-US" altLang="zh-CN" sz="1800" smtClean="0">
                <a:latin typeface="Consolas" pitchFamily="49" charset="0"/>
                <a:ea typeface="楷体" pitchFamily="49" charset="-122"/>
                <a:cs typeface="Consolas" pitchFamily="49" charset="0"/>
              </a:rPr>
              <a:t>    </a:t>
            </a:r>
            <a:r>
              <a:rPr lang="zh-CN" altLang="zh-CN" sz="1800" smtClean="0">
                <a:latin typeface="Consolas" pitchFamily="49" charset="0"/>
                <a:ea typeface="楷体" pitchFamily="49" charset="-122"/>
                <a:cs typeface="Consolas" pitchFamily="49" charset="0"/>
              </a:rPr>
              <a:t>例如，有</a:t>
            </a:r>
            <a:r>
              <a:rPr lang="en-US" altLang="zh-CN" sz="1800" smtClean="0">
                <a:latin typeface="Consolas" pitchFamily="49" charset="0"/>
                <a:ea typeface="楷体" pitchFamily="49" charset="-122"/>
                <a:cs typeface="Consolas" pitchFamily="49" charset="0"/>
              </a:rPr>
              <a:t>8</a:t>
            </a:r>
            <a:r>
              <a:rPr lang="zh-CN" altLang="zh-CN" sz="1800" smtClean="0">
                <a:latin typeface="Consolas" pitchFamily="49" charset="0"/>
                <a:ea typeface="楷体" pitchFamily="49" charset="-122"/>
                <a:cs typeface="Consolas" pitchFamily="49" charset="0"/>
              </a:rPr>
              <a:t>个人的初始序列为</a:t>
            </a:r>
          </a:p>
          <a:p>
            <a:pPr algn="l">
              <a:lnSpc>
                <a:spcPts val="2800"/>
              </a:lnSpc>
              <a:spcBef>
                <a:spcPts val="1200"/>
              </a:spcBef>
            </a:pPr>
            <a:r>
              <a:rPr lang="en-US" altLang="zh-CN" sz="1800" smtClean="0">
                <a:solidFill>
                  <a:srgbClr val="00B050"/>
                </a:solidFill>
                <a:latin typeface="Consolas" pitchFamily="49" charset="0"/>
                <a:ea typeface="楷体" pitchFamily="49" charset="-122"/>
                <a:cs typeface="Consolas" pitchFamily="49" charset="0"/>
              </a:rPr>
              <a:t>      1  2  3  4  5  6  7  8</a:t>
            </a:r>
            <a:endParaRPr lang="zh-CN" altLang="zh-CN" sz="1800" smtClean="0">
              <a:solidFill>
                <a:srgbClr val="00B050"/>
              </a:solidFill>
              <a:latin typeface="Consolas" pitchFamily="49" charset="0"/>
              <a:ea typeface="楷体" pitchFamily="49" charset="-122"/>
              <a:cs typeface="Consolas" pitchFamily="49" charset="0"/>
            </a:endParaRPr>
          </a:p>
          <a:p>
            <a:pPr algn="l">
              <a:lnSpc>
                <a:spcPts val="2800"/>
              </a:lnSpc>
              <a:spcBef>
                <a:spcPts val="1200"/>
              </a:spcBef>
            </a:pPr>
            <a:r>
              <a:rPr lang="en-US" altLang="zh-CN" sz="1800" smtClean="0">
                <a:latin typeface="Consolas" pitchFamily="49" charset="0"/>
                <a:ea typeface="楷体" pitchFamily="49" charset="-122"/>
                <a:cs typeface="Consolas" pitchFamily="49" charset="0"/>
              </a:rPr>
              <a:t>    </a:t>
            </a:r>
            <a:r>
              <a:rPr lang="zh-CN" altLang="zh-CN" sz="1800" smtClean="0">
                <a:latin typeface="Consolas" pitchFamily="49" charset="0"/>
                <a:ea typeface="楷体" pitchFamily="49" charset="-122"/>
                <a:cs typeface="Consolas" pitchFamily="49" charset="0"/>
              </a:rPr>
              <a:t>当</a:t>
            </a:r>
            <a:r>
              <a:rPr lang="en-US" altLang="zh-CN" sz="1800" smtClean="0">
                <a:latin typeface="Consolas" pitchFamily="49" charset="0"/>
                <a:ea typeface="楷体" pitchFamily="49" charset="-122"/>
                <a:cs typeface="Consolas" pitchFamily="49" charset="0"/>
              </a:rPr>
              <a:t>m=4</a:t>
            </a:r>
            <a:r>
              <a:rPr lang="zh-CN" altLang="zh-CN" sz="1800" smtClean="0">
                <a:latin typeface="Consolas" pitchFamily="49" charset="0"/>
                <a:ea typeface="楷体" pitchFamily="49" charset="-122"/>
                <a:cs typeface="Consolas" pitchFamily="49" charset="0"/>
              </a:rPr>
              <a:t>时，出列顺序为</a:t>
            </a:r>
          </a:p>
          <a:p>
            <a:pPr algn="l">
              <a:lnSpc>
                <a:spcPts val="2800"/>
              </a:lnSpc>
              <a:spcBef>
                <a:spcPts val="1200"/>
              </a:spcBef>
            </a:pPr>
            <a:r>
              <a:rPr lang="en-US" altLang="zh-CN" sz="1800" smtClean="0">
                <a:latin typeface="Consolas" pitchFamily="49" charset="0"/>
                <a:ea typeface="楷体" pitchFamily="49" charset="-122"/>
                <a:cs typeface="Consolas" pitchFamily="49" charset="0"/>
              </a:rPr>
              <a:t>      </a:t>
            </a:r>
            <a:r>
              <a:rPr lang="en-US" altLang="zh-CN" sz="1800" smtClean="0">
                <a:solidFill>
                  <a:srgbClr val="FF00FF"/>
                </a:solidFill>
                <a:latin typeface="Consolas" pitchFamily="49" charset="0"/>
                <a:ea typeface="楷体" pitchFamily="49" charset="-122"/>
                <a:cs typeface="Consolas" pitchFamily="49" charset="0"/>
              </a:rPr>
              <a:t>4  8  5  2  1  3  7  6</a:t>
            </a:r>
            <a:endParaRPr lang="zh-CN" altLang="zh-CN" sz="1800" smtClean="0">
              <a:solidFill>
                <a:srgbClr val="FF00FF"/>
              </a:solidFill>
              <a:latin typeface="Consolas" pitchFamily="49" charset="0"/>
              <a:ea typeface="楷体" pitchFamily="49" charset="-122"/>
              <a:cs typeface="Consolas" pitchFamily="49" charset="0"/>
            </a:endParaRPr>
          </a:p>
        </p:txBody>
      </p:sp>
      <p:sp>
        <p:nvSpPr>
          <p:cNvPr id="5" name="灯片编号占位符 4"/>
          <p:cNvSpPr>
            <a:spLocks noGrp="1"/>
          </p:cNvSpPr>
          <p:nvPr>
            <p:ph type="sldNum" sz="quarter" idx="12"/>
          </p:nvPr>
        </p:nvSpPr>
        <p:spPr/>
        <p:txBody>
          <a:bodyPr/>
          <a:lstStyle/>
          <a:p>
            <a:fld id="{0B959BAE-FEC3-4F92-8031-993DEB8AE092}" type="slidenum">
              <a:rPr lang="en-US" altLang="zh-CN" smtClean="0"/>
              <a:pPr/>
              <a:t>6</a:t>
            </a:fld>
            <a:r>
              <a:rPr lang="en-US" altLang="zh-CN" smtClean="0"/>
              <a:t>/82</a:t>
            </a:r>
            <a:endParaRPr lang="en-US" altLang="zh-CN"/>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ext Box 3" descr="蓝色面巾纸"/>
          <p:cNvSpPr txBox="1">
            <a:spLocks noChangeArrowheads="1"/>
          </p:cNvSpPr>
          <p:nvPr/>
        </p:nvSpPr>
        <p:spPr bwMode="auto">
          <a:xfrm>
            <a:off x="500034" y="357166"/>
            <a:ext cx="4071966" cy="514738"/>
          </a:xfrm>
          <a:prstGeom prst="rect">
            <a:avLst/>
          </a:prstGeom>
          <a:blipFill dpi="0" rotWithShape="1">
            <a:blip r:embed="rId2" cstate="print"/>
            <a:srcRect/>
            <a:tile tx="0" ty="0" sx="100000" sy="100000" flip="none" algn="tl"/>
          </a:blip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tIns="72000" bIns="72000">
            <a:spAutoFit/>
          </a:bodyPr>
          <a:lstStyle/>
          <a:p>
            <a:pPr>
              <a:spcBef>
                <a:spcPct val="50000"/>
              </a:spcBef>
            </a:pPr>
            <a:r>
              <a:rPr kumimoji="1" lang="en-US" altLang="zh-CN" smtClean="0">
                <a:solidFill>
                  <a:srgbClr val="FF0000"/>
                </a:solidFill>
                <a:latin typeface="Consolas" pitchFamily="49" charset="0"/>
                <a:ea typeface="方正细珊瑚简体" pitchFamily="65" charset="-122"/>
                <a:cs typeface="Consolas" pitchFamily="49" charset="0"/>
              </a:rPr>
              <a:t>6.3.2 </a:t>
            </a:r>
            <a:r>
              <a:rPr kumimoji="1" lang="zh-CN" altLang="en-US" smtClean="0">
                <a:solidFill>
                  <a:srgbClr val="FF0000"/>
                </a:solidFill>
                <a:latin typeface="Consolas" pitchFamily="49" charset="0"/>
                <a:ea typeface="方正细珊瑚简体" pitchFamily="65" charset="-122"/>
                <a:cs typeface="Consolas" pitchFamily="49" charset="0"/>
              </a:rPr>
              <a:t>广义表的存储结构</a:t>
            </a:r>
            <a:endParaRPr lang="zh-CN" altLang="en-US">
              <a:latin typeface="Consolas" pitchFamily="49" charset="0"/>
              <a:ea typeface="方正细珊瑚简体" pitchFamily="65" charset="-122"/>
              <a:cs typeface="Consolas" pitchFamily="49" charset="0"/>
            </a:endParaRPr>
          </a:p>
        </p:txBody>
      </p:sp>
      <p:grpSp>
        <p:nvGrpSpPr>
          <p:cNvPr id="2" name="组合 32"/>
          <p:cNvGrpSpPr/>
          <p:nvPr/>
        </p:nvGrpSpPr>
        <p:grpSpPr>
          <a:xfrm>
            <a:off x="2143108" y="1857364"/>
            <a:ext cx="5786478" cy="400110"/>
            <a:chOff x="2143108" y="1857364"/>
            <a:chExt cx="5786478" cy="400110"/>
          </a:xfrm>
        </p:grpSpPr>
        <p:sp>
          <p:nvSpPr>
            <p:cNvPr id="30722" name="Text Box 2"/>
            <p:cNvSpPr txBox="1">
              <a:spLocks noChangeArrowheads="1"/>
            </p:cNvSpPr>
            <p:nvPr/>
          </p:nvSpPr>
          <p:spPr bwMode="auto">
            <a:xfrm>
              <a:off x="2143108" y="1857364"/>
              <a:ext cx="2714644" cy="400110"/>
            </a:xfrm>
            <a:prstGeom prst="rect">
              <a:avLst/>
            </a:prstGeom>
            <a:noFill/>
            <a:ln w="9525">
              <a:noFill/>
              <a:miter lim="800000"/>
              <a:headEnd/>
              <a:tailEnd/>
            </a:ln>
            <a:effectLst/>
          </p:spPr>
          <p:txBody>
            <a:bodyPr wrap="square">
              <a:spAutoFit/>
            </a:bodyPr>
            <a:lstStyle/>
            <a:p>
              <a:pPr algn="l"/>
              <a:r>
                <a:rPr lang="en-US" sz="2000" i="1" smtClean="0">
                  <a:latin typeface="Consolas" pitchFamily="49" charset="0"/>
                  <a:cs typeface="Consolas" pitchFamily="49" charset="0"/>
                </a:rPr>
                <a:t>C</a:t>
              </a:r>
              <a:r>
                <a:rPr lang="en-US" sz="2000" smtClean="0">
                  <a:latin typeface="Consolas" pitchFamily="49" charset="0"/>
                  <a:cs typeface="Consolas" pitchFamily="49" charset="0"/>
                </a:rPr>
                <a:t>=(</a:t>
              </a:r>
              <a:r>
                <a:rPr lang="en-US" sz="2000" i="1" smtClean="0">
                  <a:latin typeface="Consolas" pitchFamily="49" charset="0"/>
                  <a:cs typeface="Consolas" pitchFamily="49" charset="0"/>
                </a:rPr>
                <a:t>a</a:t>
              </a:r>
              <a:r>
                <a:rPr lang="zh-CN" altLang="en-US" sz="2000" smtClean="0">
                  <a:latin typeface="Consolas" pitchFamily="49" charset="0"/>
                  <a:cs typeface="Consolas" pitchFamily="49" charset="0"/>
                </a:rPr>
                <a:t>，</a:t>
              </a:r>
              <a:r>
                <a:rPr lang="en-US" sz="2000" smtClean="0">
                  <a:latin typeface="Consolas" pitchFamily="49" charset="0"/>
                  <a:cs typeface="Consolas" pitchFamily="49" charset="0"/>
                </a:rPr>
                <a:t>(</a:t>
              </a:r>
              <a:r>
                <a:rPr lang="en-US" sz="2000" i="1" smtClean="0">
                  <a:latin typeface="Consolas" pitchFamily="49" charset="0"/>
                  <a:cs typeface="Consolas" pitchFamily="49" charset="0"/>
                </a:rPr>
                <a:t>b</a:t>
              </a:r>
              <a:r>
                <a:rPr lang="zh-CN" altLang="en-US" sz="2000" smtClean="0">
                  <a:latin typeface="Consolas" pitchFamily="49" charset="0"/>
                  <a:cs typeface="Consolas" pitchFamily="49" charset="0"/>
                </a:rPr>
                <a:t>，</a:t>
              </a:r>
              <a:r>
                <a:rPr lang="en-US" sz="2000" i="1" smtClean="0">
                  <a:latin typeface="Consolas" pitchFamily="49" charset="0"/>
                  <a:cs typeface="Consolas" pitchFamily="49" charset="0"/>
                </a:rPr>
                <a:t>c</a:t>
              </a:r>
              <a:r>
                <a:rPr lang="zh-CN" altLang="en-US" sz="2000" smtClean="0">
                  <a:latin typeface="Consolas" pitchFamily="49" charset="0"/>
                  <a:cs typeface="Consolas" pitchFamily="49" charset="0"/>
                </a:rPr>
                <a:t>，</a:t>
              </a:r>
              <a:r>
                <a:rPr lang="en-US" sz="2000" i="1" smtClean="0">
                  <a:latin typeface="Consolas" pitchFamily="49" charset="0"/>
                  <a:cs typeface="Consolas" pitchFamily="49" charset="0"/>
                </a:rPr>
                <a:t>d</a:t>
              </a:r>
              <a:r>
                <a:rPr lang="en-US" sz="2000" smtClean="0">
                  <a:latin typeface="Consolas" pitchFamily="49" charset="0"/>
                  <a:cs typeface="Consolas" pitchFamily="49" charset="0"/>
                </a:rPr>
                <a:t>))</a:t>
              </a:r>
              <a:endParaRPr lang="zh-CN" altLang="en-US" sz="2000">
                <a:latin typeface="Consolas" pitchFamily="49" charset="0"/>
                <a:cs typeface="Consolas" pitchFamily="49" charset="0"/>
              </a:endParaRPr>
            </a:p>
          </p:txBody>
        </p:sp>
        <p:sp>
          <p:nvSpPr>
            <p:cNvPr id="6" name="TextBox 5"/>
            <p:cNvSpPr txBox="1"/>
            <p:nvPr/>
          </p:nvSpPr>
          <p:spPr>
            <a:xfrm>
              <a:off x="6000760" y="1857364"/>
              <a:ext cx="1928826" cy="369332"/>
            </a:xfrm>
            <a:prstGeom prst="rect">
              <a:avLst/>
            </a:prstGeom>
            <a:noFill/>
          </p:spPr>
          <p:txBody>
            <a:bodyPr wrap="square" rtlCol="0">
              <a:spAutoFit/>
            </a:bodyPr>
            <a:lstStyle/>
            <a:p>
              <a:pPr algn="l"/>
              <a:r>
                <a:rPr lang="zh-CN" altLang="en-US" sz="1800" smtClean="0">
                  <a:solidFill>
                    <a:srgbClr val="C00000"/>
                  </a:solidFill>
                  <a:latin typeface="Consolas" pitchFamily="49" charset="0"/>
                  <a:ea typeface="仿宋" pitchFamily="49" charset="-122"/>
                  <a:cs typeface="Consolas" pitchFamily="49" charset="0"/>
                  <a:sym typeface="Wingdings"/>
                </a:rPr>
                <a:t></a:t>
              </a:r>
              <a:r>
                <a:rPr lang="zh-CN" altLang="en-US" sz="1800" smtClean="0">
                  <a:latin typeface="Consolas" pitchFamily="49" charset="0"/>
                  <a:ea typeface="仿宋" pitchFamily="49" charset="-122"/>
                  <a:cs typeface="Consolas" pitchFamily="49" charset="0"/>
                  <a:sym typeface="Wingdings"/>
                </a:rPr>
                <a:t> 括号表示</a:t>
              </a:r>
              <a:endParaRPr lang="zh-CN" altLang="en-US" sz="1800" smtClean="0">
                <a:latin typeface="Consolas" pitchFamily="49" charset="0"/>
                <a:ea typeface="仿宋" pitchFamily="49" charset="-122"/>
                <a:cs typeface="Consolas" pitchFamily="49" charset="0"/>
              </a:endParaRPr>
            </a:p>
          </p:txBody>
        </p:sp>
      </p:grpSp>
      <p:sp>
        <p:nvSpPr>
          <p:cNvPr id="30" name="TextBox 29"/>
          <p:cNvSpPr txBox="1"/>
          <p:nvPr/>
        </p:nvSpPr>
        <p:spPr>
          <a:xfrm>
            <a:off x="500034" y="1142984"/>
            <a:ext cx="5786478" cy="369332"/>
          </a:xfrm>
          <a:prstGeom prst="rect">
            <a:avLst/>
          </a:prstGeom>
          <a:noFill/>
        </p:spPr>
        <p:txBody>
          <a:bodyPr wrap="square" rtlCol="0">
            <a:spAutoFit/>
          </a:bodyPr>
          <a:lstStyle/>
          <a:p>
            <a:pPr algn="l"/>
            <a:r>
              <a:rPr lang="zh-CN" altLang="en-US" sz="1800" smtClean="0">
                <a:latin typeface="Consolas" pitchFamily="49" charset="0"/>
                <a:ea typeface="楷体" pitchFamily="49" charset="-122"/>
                <a:cs typeface="Consolas" pitchFamily="49" charset="0"/>
              </a:rPr>
              <a:t>广义表的几种逻辑结构的演变，例如：</a:t>
            </a:r>
            <a:endParaRPr lang="zh-CN" altLang="en-US" sz="1800">
              <a:latin typeface="Consolas" pitchFamily="49" charset="0"/>
              <a:ea typeface="楷体" pitchFamily="49" charset="-122"/>
              <a:cs typeface="Consolas" pitchFamily="49" charset="0"/>
            </a:endParaRPr>
          </a:p>
        </p:txBody>
      </p:sp>
      <p:grpSp>
        <p:nvGrpSpPr>
          <p:cNvPr id="3" name="组合 33"/>
          <p:cNvGrpSpPr/>
          <p:nvPr/>
        </p:nvGrpSpPr>
        <p:grpSpPr>
          <a:xfrm>
            <a:off x="2143108" y="2357430"/>
            <a:ext cx="6286544" cy="828738"/>
            <a:chOff x="2143108" y="2357430"/>
            <a:chExt cx="6286544" cy="828738"/>
          </a:xfrm>
        </p:grpSpPr>
        <p:sp>
          <p:nvSpPr>
            <p:cNvPr id="27" name="TextBox 26"/>
            <p:cNvSpPr txBox="1"/>
            <p:nvPr/>
          </p:nvSpPr>
          <p:spPr>
            <a:xfrm>
              <a:off x="6000760" y="2786058"/>
              <a:ext cx="2428892" cy="369332"/>
            </a:xfrm>
            <a:prstGeom prst="rect">
              <a:avLst/>
            </a:prstGeom>
            <a:noFill/>
          </p:spPr>
          <p:txBody>
            <a:bodyPr wrap="square" rtlCol="0">
              <a:spAutoFit/>
            </a:bodyPr>
            <a:lstStyle/>
            <a:p>
              <a:pPr algn="l"/>
              <a:r>
                <a:rPr lang="zh-CN" altLang="en-US" sz="1800" smtClean="0">
                  <a:solidFill>
                    <a:srgbClr val="C00000"/>
                  </a:solidFill>
                  <a:latin typeface="Consolas" pitchFamily="49" charset="0"/>
                  <a:ea typeface="仿宋" pitchFamily="49" charset="-122"/>
                  <a:cs typeface="Consolas" pitchFamily="49" charset="0"/>
                  <a:sym typeface="Wingdings"/>
                </a:rPr>
                <a:t></a:t>
              </a:r>
              <a:r>
                <a:rPr lang="zh-CN" altLang="en-US" sz="1800" smtClean="0">
                  <a:latin typeface="Consolas" pitchFamily="49" charset="0"/>
                  <a:ea typeface="仿宋" pitchFamily="49" charset="-122"/>
                  <a:cs typeface="Consolas" pitchFamily="49" charset="0"/>
                </a:rPr>
                <a:t>子表加匿名“</a:t>
              </a:r>
              <a:r>
                <a:rPr lang="en-US" sz="1800" smtClean="0">
                  <a:latin typeface="Consolas" pitchFamily="49" charset="0"/>
                  <a:ea typeface="仿宋" pitchFamily="49" charset="-122"/>
                  <a:cs typeface="Consolas" pitchFamily="49" charset="0"/>
                  <a:sym typeface="Symbol"/>
                </a:rPr>
                <a:t></a:t>
              </a:r>
              <a:r>
                <a:rPr lang="zh-CN" altLang="en-US" sz="1800" smtClean="0">
                  <a:latin typeface="Consolas" pitchFamily="49" charset="0"/>
                  <a:ea typeface="仿宋" pitchFamily="49" charset="-122"/>
                  <a:cs typeface="Consolas" pitchFamily="49" charset="0"/>
                  <a:sym typeface="Symbol"/>
                </a:rPr>
                <a:t>”</a:t>
              </a:r>
              <a:endParaRPr lang="zh-CN" altLang="en-US" sz="1800">
                <a:latin typeface="Consolas" pitchFamily="49" charset="0"/>
                <a:ea typeface="仿宋" pitchFamily="49" charset="-122"/>
                <a:cs typeface="Consolas" pitchFamily="49" charset="0"/>
              </a:endParaRPr>
            </a:p>
          </p:txBody>
        </p:sp>
        <p:sp>
          <p:nvSpPr>
            <p:cNvPr id="28" name="Text Box 2"/>
            <p:cNvSpPr txBox="1">
              <a:spLocks noChangeArrowheads="1"/>
            </p:cNvSpPr>
            <p:nvPr/>
          </p:nvSpPr>
          <p:spPr bwMode="auto">
            <a:xfrm>
              <a:off x="2143108" y="2786058"/>
              <a:ext cx="2714644" cy="400110"/>
            </a:xfrm>
            <a:prstGeom prst="rect">
              <a:avLst/>
            </a:prstGeom>
            <a:noFill/>
            <a:ln w="9525">
              <a:noFill/>
              <a:miter lim="800000"/>
              <a:headEnd/>
              <a:tailEnd/>
            </a:ln>
            <a:effectLst/>
          </p:spPr>
          <p:txBody>
            <a:bodyPr wrap="square">
              <a:spAutoFit/>
            </a:bodyPr>
            <a:lstStyle/>
            <a:p>
              <a:pPr algn="l"/>
              <a:r>
                <a:rPr lang="en-US" sz="2000" i="1" smtClean="0">
                  <a:latin typeface="Consolas" pitchFamily="49" charset="0"/>
                  <a:cs typeface="Consolas" pitchFamily="49" charset="0"/>
                </a:rPr>
                <a:t>C</a:t>
              </a:r>
              <a:r>
                <a:rPr lang="en-US" sz="2000" smtClean="0">
                  <a:latin typeface="Consolas" pitchFamily="49" charset="0"/>
                  <a:cs typeface="Consolas" pitchFamily="49" charset="0"/>
                </a:rPr>
                <a:t>(</a:t>
              </a:r>
              <a:r>
                <a:rPr lang="en-US" sz="2000" i="1" smtClean="0">
                  <a:latin typeface="Consolas" pitchFamily="49" charset="0"/>
                  <a:cs typeface="Consolas" pitchFamily="49" charset="0"/>
                </a:rPr>
                <a:t>a</a:t>
              </a:r>
              <a:r>
                <a:rPr lang="zh-CN" altLang="en-US" sz="2000" smtClean="0">
                  <a:latin typeface="Consolas" pitchFamily="49" charset="0"/>
                  <a:cs typeface="Consolas" pitchFamily="49" charset="0"/>
                </a:rPr>
                <a:t>，</a:t>
              </a:r>
              <a:r>
                <a:rPr lang="en-US" sz="2000" smtClean="0">
                  <a:latin typeface="Consolas" pitchFamily="49" charset="0"/>
                  <a:cs typeface="Consolas" pitchFamily="49" charset="0"/>
                  <a:sym typeface="Symbol"/>
                </a:rPr>
                <a:t> </a:t>
              </a:r>
              <a:r>
                <a:rPr lang="en-US" sz="2000" smtClean="0">
                  <a:latin typeface="Consolas" pitchFamily="49" charset="0"/>
                  <a:cs typeface="Consolas" pitchFamily="49" charset="0"/>
                </a:rPr>
                <a:t>(</a:t>
              </a:r>
              <a:r>
                <a:rPr lang="en-US" sz="2000" i="1" smtClean="0">
                  <a:latin typeface="Consolas" pitchFamily="49" charset="0"/>
                  <a:cs typeface="Consolas" pitchFamily="49" charset="0"/>
                </a:rPr>
                <a:t>b</a:t>
              </a:r>
              <a:r>
                <a:rPr lang="zh-CN" altLang="en-US" sz="2000" smtClean="0">
                  <a:latin typeface="Consolas" pitchFamily="49" charset="0"/>
                  <a:cs typeface="Consolas" pitchFamily="49" charset="0"/>
                </a:rPr>
                <a:t>，</a:t>
              </a:r>
              <a:r>
                <a:rPr lang="en-US" sz="2000" i="1" smtClean="0">
                  <a:latin typeface="Consolas" pitchFamily="49" charset="0"/>
                  <a:cs typeface="Consolas" pitchFamily="49" charset="0"/>
                </a:rPr>
                <a:t>c</a:t>
              </a:r>
              <a:r>
                <a:rPr lang="zh-CN" altLang="en-US" sz="2000" smtClean="0">
                  <a:latin typeface="Consolas" pitchFamily="49" charset="0"/>
                  <a:cs typeface="Consolas" pitchFamily="49" charset="0"/>
                </a:rPr>
                <a:t>，</a:t>
              </a:r>
              <a:r>
                <a:rPr lang="en-US" sz="2000" i="1" smtClean="0">
                  <a:latin typeface="Consolas" pitchFamily="49" charset="0"/>
                  <a:cs typeface="Consolas" pitchFamily="49" charset="0"/>
                </a:rPr>
                <a:t>d</a:t>
              </a:r>
              <a:r>
                <a:rPr lang="en-US" sz="2000" smtClean="0">
                  <a:latin typeface="Consolas" pitchFamily="49" charset="0"/>
                  <a:cs typeface="Consolas" pitchFamily="49" charset="0"/>
                </a:rPr>
                <a:t>))</a:t>
              </a:r>
              <a:endParaRPr lang="zh-CN" altLang="en-US" sz="2000">
                <a:latin typeface="Consolas" pitchFamily="49" charset="0"/>
                <a:cs typeface="Consolas" pitchFamily="49" charset="0"/>
              </a:endParaRPr>
            </a:p>
          </p:txBody>
        </p:sp>
        <p:sp>
          <p:nvSpPr>
            <p:cNvPr id="31" name="下箭头 30"/>
            <p:cNvSpPr/>
            <p:nvPr/>
          </p:nvSpPr>
          <p:spPr>
            <a:xfrm>
              <a:off x="3428992" y="2357430"/>
              <a:ext cx="214314" cy="428628"/>
            </a:xfrm>
            <a:prstGeom prst="downArrow">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sz="2000">
                <a:latin typeface="Consolas" pitchFamily="49" charset="0"/>
                <a:cs typeface="Consolas" pitchFamily="49" charset="0"/>
              </a:endParaRPr>
            </a:p>
          </p:txBody>
        </p:sp>
      </p:grpSp>
      <p:grpSp>
        <p:nvGrpSpPr>
          <p:cNvPr id="4" name="组合 34"/>
          <p:cNvGrpSpPr/>
          <p:nvPr/>
        </p:nvGrpSpPr>
        <p:grpSpPr>
          <a:xfrm>
            <a:off x="2357422" y="3357562"/>
            <a:ext cx="5572164" cy="2786082"/>
            <a:chOff x="2357422" y="3357562"/>
            <a:chExt cx="5572164" cy="2786082"/>
          </a:xfrm>
        </p:grpSpPr>
        <p:sp>
          <p:nvSpPr>
            <p:cNvPr id="7" name="椭圆 6"/>
            <p:cNvSpPr/>
            <p:nvPr/>
          </p:nvSpPr>
          <p:spPr>
            <a:xfrm>
              <a:off x="3071802" y="3929066"/>
              <a:ext cx="500066" cy="428628"/>
            </a:xfrm>
            <a:prstGeom prst="ellipse">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latin typeface="Consolas" pitchFamily="49" charset="0"/>
                <a:cs typeface="Consolas" pitchFamily="49" charset="0"/>
              </a:endParaRPr>
            </a:p>
          </p:txBody>
        </p:sp>
        <p:sp>
          <p:nvSpPr>
            <p:cNvPr id="8" name="TextBox 7"/>
            <p:cNvSpPr txBox="1"/>
            <p:nvPr/>
          </p:nvSpPr>
          <p:spPr>
            <a:xfrm>
              <a:off x="2714612" y="3753153"/>
              <a:ext cx="428628" cy="400110"/>
            </a:xfrm>
            <a:prstGeom prst="rect">
              <a:avLst/>
            </a:prstGeom>
            <a:noFill/>
          </p:spPr>
          <p:txBody>
            <a:bodyPr wrap="square" rtlCol="0">
              <a:spAutoFit/>
            </a:bodyPr>
            <a:lstStyle/>
            <a:p>
              <a:r>
                <a:rPr lang="en-US" altLang="zh-CN" sz="2000" smtClean="0">
                  <a:latin typeface="Consolas" pitchFamily="49" charset="0"/>
                  <a:cs typeface="Consolas" pitchFamily="49" charset="0"/>
                </a:rPr>
                <a:t>C</a:t>
              </a:r>
              <a:endParaRPr lang="zh-CN" altLang="en-US" sz="2000">
                <a:latin typeface="Consolas" pitchFamily="49" charset="0"/>
                <a:cs typeface="Consolas" pitchFamily="49" charset="0"/>
              </a:endParaRPr>
            </a:p>
          </p:txBody>
        </p:sp>
        <p:sp>
          <p:nvSpPr>
            <p:cNvPr id="9" name="矩形 8"/>
            <p:cNvSpPr/>
            <p:nvPr/>
          </p:nvSpPr>
          <p:spPr>
            <a:xfrm>
              <a:off x="2357422" y="4786322"/>
              <a:ext cx="571504" cy="500066"/>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a</a:t>
              </a:r>
              <a:endParaRPr lang="zh-CN" altLang="en-US" sz="1800" i="1">
                <a:solidFill>
                  <a:srgbClr val="0000FF"/>
                </a:solidFill>
                <a:latin typeface="Consolas" pitchFamily="49" charset="0"/>
                <a:cs typeface="Consolas" pitchFamily="49" charset="0"/>
              </a:endParaRPr>
            </a:p>
          </p:txBody>
        </p:sp>
        <p:sp>
          <p:nvSpPr>
            <p:cNvPr id="10" name="椭圆 9"/>
            <p:cNvSpPr/>
            <p:nvPr/>
          </p:nvSpPr>
          <p:spPr>
            <a:xfrm>
              <a:off x="3960590" y="4786322"/>
              <a:ext cx="500066" cy="428628"/>
            </a:xfrm>
            <a:prstGeom prst="ellipse">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latin typeface="Consolas" pitchFamily="49" charset="0"/>
                <a:cs typeface="Consolas" pitchFamily="49" charset="0"/>
              </a:endParaRPr>
            </a:p>
          </p:txBody>
        </p:sp>
        <p:sp>
          <p:nvSpPr>
            <p:cNvPr id="11" name="TextBox 10"/>
            <p:cNvSpPr txBox="1"/>
            <p:nvPr/>
          </p:nvSpPr>
          <p:spPr>
            <a:xfrm>
              <a:off x="4429124" y="4538971"/>
              <a:ext cx="428628" cy="461665"/>
            </a:xfrm>
            <a:prstGeom prst="rect">
              <a:avLst/>
            </a:prstGeom>
            <a:noFill/>
          </p:spPr>
          <p:txBody>
            <a:bodyPr wrap="square" rtlCol="0">
              <a:spAutoFit/>
            </a:bodyPr>
            <a:lstStyle/>
            <a:p>
              <a:r>
                <a:rPr lang="en-US" smtClean="0">
                  <a:latin typeface="Consolas" pitchFamily="49" charset="0"/>
                  <a:cs typeface="Consolas" pitchFamily="49" charset="0"/>
                  <a:sym typeface="Symbol"/>
                </a:rPr>
                <a:t></a:t>
              </a:r>
              <a:endParaRPr lang="zh-CN" altLang="en-US">
                <a:latin typeface="Consolas" pitchFamily="49" charset="0"/>
                <a:cs typeface="Consolas" pitchFamily="49" charset="0"/>
              </a:endParaRPr>
            </a:p>
          </p:txBody>
        </p:sp>
        <p:sp>
          <p:nvSpPr>
            <p:cNvPr id="12" name="矩形 11"/>
            <p:cNvSpPr/>
            <p:nvPr/>
          </p:nvSpPr>
          <p:spPr>
            <a:xfrm>
              <a:off x="2928926" y="5643578"/>
              <a:ext cx="571504" cy="500066"/>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b</a:t>
              </a:r>
              <a:endParaRPr lang="zh-CN" altLang="en-US" sz="1800" i="1">
                <a:solidFill>
                  <a:srgbClr val="0000FF"/>
                </a:solidFill>
                <a:latin typeface="Consolas" pitchFamily="49" charset="0"/>
                <a:cs typeface="Consolas" pitchFamily="49" charset="0"/>
              </a:endParaRPr>
            </a:p>
          </p:txBody>
        </p:sp>
        <p:sp>
          <p:nvSpPr>
            <p:cNvPr id="13" name="矩形 12"/>
            <p:cNvSpPr/>
            <p:nvPr/>
          </p:nvSpPr>
          <p:spPr>
            <a:xfrm>
              <a:off x="3929058" y="5643578"/>
              <a:ext cx="571504" cy="500066"/>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c</a:t>
              </a:r>
              <a:endParaRPr lang="zh-CN" altLang="en-US" sz="1800" i="1">
                <a:solidFill>
                  <a:srgbClr val="0000FF"/>
                </a:solidFill>
                <a:latin typeface="Consolas" pitchFamily="49" charset="0"/>
                <a:cs typeface="Consolas" pitchFamily="49" charset="0"/>
              </a:endParaRPr>
            </a:p>
          </p:txBody>
        </p:sp>
        <p:sp>
          <p:nvSpPr>
            <p:cNvPr id="14" name="矩形 13"/>
            <p:cNvSpPr/>
            <p:nvPr/>
          </p:nvSpPr>
          <p:spPr>
            <a:xfrm>
              <a:off x="4929190" y="5643578"/>
              <a:ext cx="571504" cy="500066"/>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d</a:t>
              </a:r>
              <a:endParaRPr lang="zh-CN" altLang="en-US" sz="1800" i="1">
                <a:solidFill>
                  <a:srgbClr val="0000FF"/>
                </a:solidFill>
                <a:latin typeface="Consolas" pitchFamily="49" charset="0"/>
                <a:cs typeface="Consolas" pitchFamily="49" charset="0"/>
              </a:endParaRPr>
            </a:p>
          </p:txBody>
        </p:sp>
        <p:cxnSp>
          <p:nvCxnSpPr>
            <p:cNvPr id="16" name="直接连接符 15"/>
            <p:cNvCxnSpPr>
              <a:stCxn id="10" idx="3"/>
              <a:endCxn id="12" idx="0"/>
            </p:cNvCxnSpPr>
            <p:nvPr/>
          </p:nvCxnSpPr>
          <p:spPr>
            <a:xfrm rot="5400000">
              <a:off x="3378552" y="4988306"/>
              <a:ext cx="491399" cy="819145"/>
            </a:xfrm>
            <a:prstGeom prst="line">
              <a:avLst/>
            </a:prstGeom>
            <a:ln w="28575">
              <a:solidFill>
                <a:schemeClr val="accent6">
                  <a:lumMod val="60000"/>
                  <a:lumOff val="4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10" idx="4"/>
              <a:endCxn id="13" idx="0"/>
            </p:cNvCxnSpPr>
            <p:nvPr/>
          </p:nvCxnSpPr>
          <p:spPr>
            <a:xfrm rot="16200000" flipH="1">
              <a:off x="3998402" y="5427170"/>
              <a:ext cx="428628" cy="4187"/>
            </a:xfrm>
            <a:prstGeom prst="line">
              <a:avLst/>
            </a:prstGeom>
            <a:ln w="28575">
              <a:solidFill>
                <a:schemeClr val="accent6">
                  <a:lumMod val="60000"/>
                  <a:lumOff val="4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0" idx="5"/>
              <a:endCxn id="14" idx="0"/>
            </p:cNvCxnSpPr>
            <p:nvPr/>
          </p:nvCxnSpPr>
          <p:spPr>
            <a:xfrm rot="16200000" flipH="1">
              <a:off x="4555483" y="4984118"/>
              <a:ext cx="491399" cy="827519"/>
            </a:xfrm>
            <a:prstGeom prst="line">
              <a:avLst/>
            </a:prstGeom>
            <a:ln w="28575">
              <a:solidFill>
                <a:schemeClr val="accent6">
                  <a:lumMod val="60000"/>
                  <a:lumOff val="4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7" idx="3"/>
              <a:endCxn id="9" idx="0"/>
            </p:cNvCxnSpPr>
            <p:nvPr/>
          </p:nvCxnSpPr>
          <p:spPr>
            <a:xfrm rot="5400000">
              <a:off x="2648406" y="4289692"/>
              <a:ext cx="491399" cy="501861"/>
            </a:xfrm>
            <a:prstGeom prst="line">
              <a:avLst/>
            </a:prstGeom>
            <a:ln w="28575">
              <a:solidFill>
                <a:schemeClr val="accent6">
                  <a:lumMod val="60000"/>
                  <a:lumOff val="4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7" idx="5"/>
              <a:endCxn id="10" idx="1"/>
            </p:cNvCxnSpPr>
            <p:nvPr/>
          </p:nvCxnSpPr>
          <p:spPr>
            <a:xfrm rot="16200000" flipH="1">
              <a:off x="3489144" y="4304414"/>
              <a:ext cx="554170" cy="535188"/>
            </a:xfrm>
            <a:prstGeom prst="line">
              <a:avLst/>
            </a:prstGeom>
            <a:ln w="28575">
              <a:solidFill>
                <a:schemeClr val="accent6">
                  <a:lumMod val="60000"/>
                  <a:lumOff val="40000"/>
                </a:schemeClr>
              </a:solidFill>
              <a:tailEnd type="non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000760" y="4500570"/>
              <a:ext cx="1928826" cy="369332"/>
            </a:xfrm>
            <a:prstGeom prst="rect">
              <a:avLst/>
            </a:prstGeom>
            <a:noFill/>
          </p:spPr>
          <p:txBody>
            <a:bodyPr wrap="square" rtlCol="0">
              <a:spAutoFit/>
            </a:bodyPr>
            <a:lstStyle/>
            <a:p>
              <a:pPr algn="l"/>
              <a:r>
                <a:rPr lang="zh-CN" altLang="en-US" sz="1800" smtClean="0">
                  <a:solidFill>
                    <a:srgbClr val="C00000"/>
                  </a:solidFill>
                  <a:latin typeface="Consolas" pitchFamily="49" charset="0"/>
                  <a:ea typeface="仿宋" pitchFamily="49" charset="-122"/>
                  <a:cs typeface="Consolas" pitchFamily="49" charset="0"/>
                  <a:sym typeface="Wingdings"/>
                </a:rPr>
                <a:t></a:t>
              </a:r>
              <a:r>
                <a:rPr lang="zh-CN" altLang="en-US" sz="1800" smtClean="0">
                  <a:latin typeface="Consolas" pitchFamily="49" charset="0"/>
                  <a:ea typeface="仿宋" pitchFamily="49" charset="-122"/>
                  <a:cs typeface="Consolas" pitchFamily="49" charset="0"/>
                  <a:sym typeface="Wingdings"/>
                </a:rPr>
                <a:t> 树形表示</a:t>
              </a:r>
              <a:endParaRPr lang="zh-CN" altLang="en-US" sz="1800" smtClean="0">
                <a:latin typeface="Consolas" pitchFamily="49" charset="0"/>
                <a:ea typeface="仿宋" pitchFamily="49" charset="-122"/>
                <a:cs typeface="Consolas" pitchFamily="49" charset="0"/>
              </a:endParaRPr>
            </a:p>
          </p:txBody>
        </p:sp>
        <p:sp>
          <p:nvSpPr>
            <p:cNvPr id="32" name="下箭头 31"/>
            <p:cNvSpPr/>
            <p:nvPr/>
          </p:nvSpPr>
          <p:spPr>
            <a:xfrm>
              <a:off x="3428992" y="3357562"/>
              <a:ext cx="214314" cy="428628"/>
            </a:xfrm>
            <a:prstGeom prst="downArrow">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sp>
        <p:nvSpPr>
          <p:cNvPr id="33" name="灯片编号占位符 32"/>
          <p:cNvSpPr>
            <a:spLocks noGrp="1"/>
          </p:cNvSpPr>
          <p:nvPr>
            <p:ph type="sldNum" sz="quarter" idx="12"/>
          </p:nvPr>
        </p:nvSpPr>
        <p:spPr/>
        <p:txBody>
          <a:bodyPr/>
          <a:lstStyle/>
          <a:p>
            <a:fld id="{0B959BAE-FEC3-4F92-8031-993DEB8AE092}" type="slidenum">
              <a:rPr lang="en-US" altLang="zh-CN" smtClean="0"/>
              <a:pPr/>
              <a:t>60</a:t>
            </a:fld>
            <a:r>
              <a:rPr lang="en-US" altLang="zh-CN" smtClean="0"/>
              <a:t>/82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4"/>
          <p:cNvGrpSpPr/>
          <p:nvPr/>
        </p:nvGrpSpPr>
        <p:grpSpPr>
          <a:xfrm>
            <a:off x="142844" y="357166"/>
            <a:ext cx="3143272" cy="2428892"/>
            <a:chOff x="142844" y="357166"/>
            <a:chExt cx="3143272" cy="2428892"/>
          </a:xfrm>
        </p:grpSpPr>
        <p:sp>
          <p:nvSpPr>
            <p:cNvPr id="40" name="椭圆 39"/>
            <p:cNvSpPr/>
            <p:nvPr/>
          </p:nvSpPr>
          <p:spPr>
            <a:xfrm>
              <a:off x="857224" y="533079"/>
              <a:ext cx="500066" cy="428628"/>
            </a:xfrm>
            <a:prstGeom prst="ellipse">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latin typeface="Consolas" pitchFamily="49" charset="0"/>
                <a:cs typeface="Consolas" pitchFamily="49" charset="0"/>
              </a:endParaRPr>
            </a:p>
          </p:txBody>
        </p:sp>
        <p:sp>
          <p:nvSpPr>
            <p:cNvPr id="41" name="TextBox 40"/>
            <p:cNvSpPr txBox="1"/>
            <p:nvPr/>
          </p:nvSpPr>
          <p:spPr>
            <a:xfrm>
              <a:off x="500034" y="357166"/>
              <a:ext cx="428628" cy="400110"/>
            </a:xfrm>
            <a:prstGeom prst="rect">
              <a:avLst/>
            </a:prstGeom>
            <a:noFill/>
          </p:spPr>
          <p:txBody>
            <a:bodyPr wrap="square" rtlCol="0">
              <a:spAutoFit/>
            </a:bodyPr>
            <a:lstStyle/>
            <a:p>
              <a:r>
                <a:rPr lang="en-US" altLang="zh-CN" sz="2000" smtClean="0">
                  <a:latin typeface="Consolas" pitchFamily="49" charset="0"/>
                  <a:cs typeface="Consolas" pitchFamily="49" charset="0"/>
                </a:rPr>
                <a:t>C</a:t>
              </a:r>
              <a:endParaRPr lang="zh-CN" altLang="en-US" sz="2000">
                <a:latin typeface="Consolas" pitchFamily="49" charset="0"/>
                <a:cs typeface="Consolas" pitchFamily="49" charset="0"/>
              </a:endParaRPr>
            </a:p>
          </p:txBody>
        </p:sp>
        <p:sp>
          <p:nvSpPr>
            <p:cNvPr id="42" name="矩形 41"/>
            <p:cNvSpPr/>
            <p:nvPr/>
          </p:nvSpPr>
          <p:spPr>
            <a:xfrm>
              <a:off x="142844" y="1428736"/>
              <a:ext cx="571504" cy="500066"/>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a</a:t>
              </a:r>
              <a:endParaRPr lang="zh-CN" altLang="en-US" sz="1800" i="1">
                <a:solidFill>
                  <a:srgbClr val="0000FF"/>
                </a:solidFill>
                <a:latin typeface="Consolas" pitchFamily="49" charset="0"/>
                <a:cs typeface="Consolas" pitchFamily="49" charset="0"/>
              </a:endParaRPr>
            </a:p>
          </p:txBody>
        </p:sp>
        <p:sp>
          <p:nvSpPr>
            <p:cNvPr id="43" name="椭圆 42"/>
            <p:cNvSpPr/>
            <p:nvPr/>
          </p:nvSpPr>
          <p:spPr>
            <a:xfrm>
              <a:off x="1746012" y="1390335"/>
              <a:ext cx="500066" cy="428628"/>
            </a:xfrm>
            <a:prstGeom prst="ellipse">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latin typeface="Consolas" pitchFamily="49" charset="0"/>
                <a:cs typeface="Consolas" pitchFamily="49" charset="0"/>
              </a:endParaRPr>
            </a:p>
          </p:txBody>
        </p:sp>
        <p:sp>
          <p:nvSpPr>
            <p:cNvPr id="44" name="TextBox 43"/>
            <p:cNvSpPr txBox="1"/>
            <p:nvPr/>
          </p:nvSpPr>
          <p:spPr>
            <a:xfrm>
              <a:off x="2214546" y="1142984"/>
              <a:ext cx="428628" cy="461665"/>
            </a:xfrm>
            <a:prstGeom prst="rect">
              <a:avLst/>
            </a:prstGeom>
            <a:noFill/>
          </p:spPr>
          <p:txBody>
            <a:bodyPr wrap="square" rtlCol="0">
              <a:spAutoFit/>
            </a:bodyPr>
            <a:lstStyle/>
            <a:p>
              <a:r>
                <a:rPr lang="en-US" smtClean="0">
                  <a:latin typeface="Consolas" pitchFamily="49" charset="0"/>
                  <a:cs typeface="Consolas" pitchFamily="49" charset="0"/>
                  <a:sym typeface="Symbol"/>
                </a:rPr>
                <a:t></a:t>
              </a:r>
              <a:endParaRPr lang="zh-CN" altLang="en-US">
                <a:latin typeface="Consolas" pitchFamily="49" charset="0"/>
                <a:cs typeface="Consolas" pitchFamily="49" charset="0"/>
              </a:endParaRPr>
            </a:p>
          </p:txBody>
        </p:sp>
        <p:sp>
          <p:nvSpPr>
            <p:cNvPr id="45" name="矩形 44"/>
            <p:cNvSpPr/>
            <p:nvPr/>
          </p:nvSpPr>
          <p:spPr>
            <a:xfrm>
              <a:off x="714348" y="2285992"/>
              <a:ext cx="571504" cy="500066"/>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b</a:t>
              </a:r>
              <a:endParaRPr lang="zh-CN" altLang="en-US" sz="1800" i="1">
                <a:solidFill>
                  <a:srgbClr val="0000FF"/>
                </a:solidFill>
                <a:latin typeface="Consolas" pitchFamily="49" charset="0"/>
                <a:cs typeface="Consolas" pitchFamily="49" charset="0"/>
              </a:endParaRPr>
            </a:p>
          </p:txBody>
        </p:sp>
        <p:sp>
          <p:nvSpPr>
            <p:cNvPr id="46" name="矩形 45"/>
            <p:cNvSpPr/>
            <p:nvPr/>
          </p:nvSpPr>
          <p:spPr>
            <a:xfrm>
              <a:off x="1714480" y="2285992"/>
              <a:ext cx="571504" cy="500066"/>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c</a:t>
              </a:r>
              <a:endParaRPr lang="zh-CN" altLang="en-US" sz="1800" i="1">
                <a:solidFill>
                  <a:srgbClr val="0000FF"/>
                </a:solidFill>
                <a:latin typeface="Consolas" pitchFamily="49" charset="0"/>
                <a:cs typeface="Consolas" pitchFamily="49" charset="0"/>
              </a:endParaRPr>
            </a:p>
          </p:txBody>
        </p:sp>
        <p:sp>
          <p:nvSpPr>
            <p:cNvPr id="47" name="矩形 46"/>
            <p:cNvSpPr/>
            <p:nvPr/>
          </p:nvSpPr>
          <p:spPr>
            <a:xfrm>
              <a:off x="2714612" y="2247591"/>
              <a:ext cx="571504" cy="500066"/>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d</a:t>
              </a:r>
              <a:endParaRPr lang="zh-CN" altLang="en-US" sz="1800" i="1">
                <a:solidFill>
                  <a:srgbClr val="0000FF"/>
                </a:solidFill>
                <a:latin typeface="Consolas" pitchFamily="49" charset="0"/>
                <a:cs typeface="Consolas" pitchFamily="49" charset="0"/>
              </a:endParaRPr>
            </a:p>
          </p:txBody>
        </p:sp>
        <p:cxnSp>
          <p:nvCxnSpPr>
            <p:cNvPr id="48" name="直接连接符 47"/>
            <p:cNvCxnSpPr>
              <a:stCxn id="43" idx="3"/>
              <a:endCxn id="45" idx="0"/>
            </p:cNvCxnSpPr>
            <p:nvPr/>
          </p:nvCxnSpPr>
          <p:spPr>
            <a:xfrm rot="5400000">
              <a:off x="1144773" y="1611520"/>
              <a:ext cx="529800" cy="819145"/>
            </a:xfrm>
            <a:prstGeom prst="line">
              <a:avLst/>
            </a:prstGeom>
            <a:ln w="28575">
              <a:solidFill>
                <a:schemeClr val="accent6">
                  <a:lumMod val="60000"/>
                  <a:lumOff val="4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43" idx="4"/>
              <a:endCxn id="46" idx="0"/>
            </p:cNvCxnSpPr>
            <p:nvPr/>
          </p:nvCxnSpPr>
          <p:spPr>
            <a:xfrm rot="16200000" flipH="1">
              <a:off x="1764624" y="2050383"/>
              <a:ext cx="467029" cy="4187"/>
            </a:xfrm>
            <a:prstGeom prst="line">
              <a:avLst/>
            </a:prstGeom>
            <a:ln w="28575">
              <a:solidFill>
                <a:schemeClr val="accent6">
                  <a:lumMod val="60000"/>
                  <a:lumOff val="4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43" idx="5"/>
              <a:endCxn id="47" idx="0"/>
            </p:cNvCxnSpPr>
            <p:nvPr/>
          </p:nvCxnSpPr>
          <p:spPr>
            <a:xfrm rot="16200000" flipH="1">
              <a:off x="2340905" y="1588131"/>
              <a:ext cx="491399" cy="827519"/>
            </a:xfrm>
            <a:prstGeom prst="line">
              <a:avLst/>
            </a:prstGeom>
            <a:ln w="28575">
              <a:solidFill>
                <a:schemeClr val="accent6">
                  <a:lumMod val="60000"/>
                  <a:lumOff val="4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40" idx="3"/>
              <a:endCxn id="42" idx="0"/>
            </p:cNvCxnSpPr>
            <p:nvPr/>
          </p:nvCxnSpPr>
          <p:spPr>
            <a:xfrm rot="5400000">
              <a:off x="414627" y="912906"/>
              <a:ext cx="529800" cy="501861"/>
            </a:xfrm>
            <a:prstGeom prst="line">
              <a:avLst/>
            </a:prstGeom>
            <a:ln w="28575">
              <a:solidFill>
                <a:schemeClr val="accent6">
                  <a:lumMod val="60000"/>
                  <a:lumOff val="4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40" idx="5"/>
              <a:endCxn id="43" idx="1"/>
            </p:cNvCxnSpPr>
            <p:nvPr/>
          </p:nvCxnSpPr>
          <p:spPr>
            <a:xfrm rot="16200000" flipH="1">
              <a:off x="1274566" y="908427"/>
              <a:ext cx="554170" cy="535188"/>
            </a:xfrm>
            <a:prstGeom prst="line">
              <a:avLst/>
            </a:prstGeom>
            <a:ln w="28575">
              <a:solidFill>
                <a:schemeClr val="accent6">
                  <a:lumMod val="60000"/>
                  <a:lumOff val="40000"/>
                </a:schemeClr>
              </a:solidFill>
              <a:tailEnd type="none"/>
            </a:ln>
          </p:spPr>
          <p:style>
            <a:lnRef idx="1">
              <a:schemeClr val="accent1"/>
            </a:lnRef>
            <a:fillRef idx="0">
              <a:schemeClr val="accent1"/>
            </a:fillRef>
            <a:effectRef idx="0">
              <a:schemeClr val="accent1"/>
            </a:effectRef>
            <a:fontRef idx="minor">
              <a:schemeClr val="tx1"/>
            </a:fontRef>
          </p:style>
        </p:cxnSp>
      </p:grpSp>
      <p:graphicFrame>
        <p:nvGraphicFramePr>
          <p:cNvPr id="55" name="表格 54"/>
          <p:cNvGraphicFramePr>
            <a:graphicFrameLocks noGrp="1"/>
          </p:cNvGraphicFramePr>
          <p:nvPr/>
        </p:nvGraphicFramePr>
        <p:xfrm>
          <a:off x="3929059" y="1000108"/>
          <a:ext cx="3571899" cy="428628"/>
        </p:xfrm>
        <a:graphic>
          <a:graphicData uri="http://schemas.openxmlformats.org/drawingml/2006/table">
            <a:tbl>
              <a:tblPr firstRow="1" bandRow="1">
                <a:tableStyleId>{5C22544A-7EE6-4342-B048-85BDC9FD1C3A}</a:tableStyleId>
              </a:tblPr>
              <a:tblGrid>
                <a:gridCol w="1190633"/>
                <a:gridCol w="1452573"/>
                <a:gridCol w="928693"/>
              </a:tblGrid>
              <a:tr h="428628">
                <a:tc>
                  <a:txBody>
                    <a:bodyPr/>
                    <a:lstStyle/>
                    <a:p>
                      <a:pPr algn="ctr"/>
                      <a:r>
                        <a:rPr lang="en-US" altLang="zh-CN" smtClean="0"/>
                        <a:t>tag</a:t>
                      </a:r>
                      <a:endParaRPr lang="zh-CN" altLang="en-US"/>
                    </a:p>
                  </a:txBody>
                  <a:tcPr>
                    <a:solidFill>
                      <a:srgbClr val="002060"/>
                    </a:solidFill>
                  </a:tcPr>
                </a:tc>
                <a:tc>
                  <a:txBody>
                    <a:bodyPr/>
                    <a:lstStyle/>
                    <a:p>
                      <a:pPr algn="ctr"/>
                      <a:r>
                        <a:rPr lang="en-US" altLang="zh-CN" smtClean="0"/>
                        <a:t>Sublist/data</a:t>
                      </a:r>
                      <a:endParaRPr lang="zh-CN" altLang="en-US"/>
                    </a:p>
                  </a:txBody>
                  <a:tcPr>
                    <a:solidFill>
                      <a:srgbClr val="002060"/>
                    </a:solidFill>
                  </a:tcPr>
                </a:tc>
                <a:tc>
                  <a:txBody>
                    <a:bodyPr/>
                    <a:lstStyle/>
                    <a:p>
                      <a:pPr algn="ctr"/>
                      <a:r>
                        <a:rPr lang="en-US" altLang="zh-CN" smtClean="0"/>
                        <a:t>link</a:t>
                      </a:r>
                      <a:endParaRPr lang="zh-CN" altLang="en-US"/>
                    </a:p>
                  </a:txBody>
                  <a:tcPr>
                    <a:solidFill>
                      <a:srgbClr val="002060"/>
                    </a:solidFill>
                  </a:tcPr>
                </a:tc>
              </a:tr>
            </a:tbl>
          </a:graphicData>
        </a:graphic>
      </p:graphicFrame>
      <p:sp>
        <p:nvSpPr>
          <p:cNvPr id="56" name="TextBox 55"/>
          <p:cNvSpPr txBox="1"/>
          <p:nvPr/>
        </p:nvSpPr>
        <p:spPr>
          <a:xfrm>
            <a:off x="3857620" y="428604"/>
            <a:ext cx="1714512" cy="369332"/>
          </a:xfrm>
          <a:prstGeom prst="rect">
            <a:avLst/>
          </a:prstGeom>
          <a:noFill/>
        </p:spPr>
        <p:txBody>
          <a:bodyPr wrap="square" rtlCol="0">
            <a:spAutoFit/>
          </a:bodyPr>
          <a:lstStyle/>
          <a:p>
            <a:pPr algn="l"/>
            <a:r>
              <a:rPr lang="zh-CN" altLang="en-US" sz="1800" smtClean="0">
                <a:latin typeface="Consolas" pitchFamily="49" charset="0"/>
                <a:ea typeface="楷体" pitchFamily="49" charset="-122"/>
                <a:cs typeface="Consolas" pitchFamily="49" charset="0"/>
              </a:rPr>
              <a:t>结点类型：</a:t>
            </a:r>
            <a:endParaRPr lang="zh-CN" altLang="en-US" sz="1800">
              <a:latin typeface="Consolas" pitchFamily="49" charset="0"/>
              <a:ea typeface="楷体" pitchFamily="49" charset="-122"/>
              <a:cs typeface="Consolas" pitchFamily="49" charset="0"/>
            </a:endParaRPr>
          </a:p>
        </p:txBody>
      </p:sp>
      <p:sp>
        <p:nvSpPr>
          <p:cNvPr id="58" name="TextBox 57"/>
          <p:cNvSpPr txBox="1"/>
          <p:nvPr/>
        </p:nvSpPr>
        <p:spPr>
          <a:xfrm>
            <a:off x="3857620" y="1643050"/>
            <a:ext cx="4929222" cy="1060254"/>
          </a:xfrm>
          <a:prstGeom prst="rect">
            <a:avLst/>
          </a:prstGeom>
        </p:spPr>
        <p:style>
          <a:lnRef idx="2">
            <a:schemeClr val="accent2"/>
          </a:lnRef>
          <a:fillRef idx="1">
            <a:schemeClr val="lt1"/>
          </a:fillRef>
          <a:effectRef idx="0">
            <a:schemeClr val="accent2"/>
          </a:effectRef>
          <a:fontRef idx="minor">
            <a:schemeClr val="dk1"/>
          </a:fontRef>
        </p:style>
        <p:txBody>
          <a:bodyPr wrap="square" tIns="144000" bIns="144000" rtlCol="0">
            <a:spAutoFit/>
          </a:bodyPr>
          <a:lstStyle/>
          <a:p>
            <a:pPr marL="457200" indent="-457200" algn="l">
              <a:lnSpc>
                <a:spcPts val="3000"/>
              </a:lnSpc>
              <a:buBlip>
                <a:blip r:embed="rId2"/>
              </a:buBlip>
            </a:pPr>
            <a:r>
              <a:rPr lang="zh-CN" altLang="en-US" sz="1800" smtClean="0">
                <a:solidFill>
                  <a:srgbClr val="0000FF"/>
                </a:solidFill>
                <a:latin typeface="Consolas" pitchFamily="49" charset="0"/>
                <a:ea typeface="仿宋" pitchFamily="49" charset="-122"/>
                <a:cs typeface="Consolas" pitchFamily="49" charset="0"/>
              </a:rPr>
              <a:t>若</a:t>
            </a:r>
            <a:r>
              <a:rPr lang="en-US" sz="1800" smtClean="0">
                <a:solidFill>
                  <a:srgbClr val="0000FF"/>
                </a:solidFill>
                <a:latin typeface="Consolas" pitchFamily="49" charset="0"/>
                <a:ea typeface="仿宋" pitchFamily="49" charset="-122"/>
                <a:cs typeface="Consolas" pitchFamily="49" charset="0"/>
              </a:rPr>
              <a:t>tag=</a:t>
            </a:r>
            <a:r>
              <a:rPr lang="en-US" sz="1800" smtClean="0">
                <a:solidFill>
                  <a:srgbClr val="FF0000"/>
                </a:solidFill>
                <a:latin typeface="Consolas" pitchFamily="49" charset="0"/>
                <a:ea typeface="仿宋" pitchFamily="49" charset="-122"/>
                <a:cs typeface="Consolas" pitchFamily="49" charset="0"/>
              </a:rPr>
              <a:t>0</a:t>
            </a:r>
            <a:r>
              <a:rPr lang="zh-CN" altLang="en-US" sz="1800" smtClean="0">
                <a:solidFill>
                  <a:srgbClr val="0000FF"/>
                </a:solidFill>
                <a:latin typeface="Consolas" pitchFamily="49" charset="0"/>
                <a:ea typeface="仿宋" pitchFamily="49" charset="-122"/>
                <a:cs typeface="Consolas" pitchFamily="49" charset="0"/>
              </a:rPr>
              <a:t>，表示该结点为原子结点</a:t>
            </a:r>
            <a:endParaRPr lang="en-US" altLang="zh-CN" sz="1800" smtClean="0">
              <a:solidFill>
                <a:srgbClr val="0000FF"/>
              </a:solidFill>
              <a:latin typeface="Consolas" pitchFamily="49" charset="0"/>
              <a:ea typeface="仿宋" pitchFamily="49" charset="-122"/>
              <a:cs typeface="Consolas" pitchFamily="49" charset="0"/>
            </a:endParaRPr>
          </a:p>
          <a:p>
            <a:pPr marL="457200" indent="-457200" algn="l">
              <a:lnSpc>
                <a:spcPts val="3000"/>
              </a:lnSpc>
              <a:buBlip>
                <a:blip r:embed="rId2"/>
              </a:buBlip>
            </a:pPr>
            <a:r>
              <a:rPr lang="zh-CN" altLang="en-US" sz="1800" smtClean="0">
                <a:solidFill>
                  <a:srgbClr val="0000FF"/>
                </a:solidFill>
                <a:latin typeface="Consolas" pitchFamily="49" charset="0"/>
                <a:ea typeface="仿宋" pitchFamily="49" charset="-122"/>
                <a:cs typeface="Consolas" pitchFamily="49" charset="0"/>
              </a:rPr>
              <a:t>若</a:t>
            </a:r>
            <a:r>
              <a:rPr lang="en-US" sz="1800" smtClean="0">
                <a:solidFill>
                  <a:srgbClr val="0000FF"/>
                </a:solidFill>
                <a:latin typeface="Consolas" pitchFamily="49" charset="0"/>
                <a:ea typeface="仿宋" pitchFamily="49" charset="-122"/>
                <a:cs typeface="Consolas" pitchFamily="49" charset="0"/>
              </a:rPr>
              <a:t>tag=</a:t>
            </a:r>
            <a:r>
              <a:rPr lang="en-US" sz="1800" smtClean="0">
                <a:solidFill>
                  <a:srgbClr val="FF0000"/>
                </a:solidFill>
                <a:latin typeface="Consolas" pitchFamily="49" charset="0"/>
                <a:ea typeface="仿宋" pitchFamily="49" charset="-122"/>
                <a:cs typeface="Consolas" pitchFamily="49" charset="0"/>
              </a:rPr>
              <a:t>1</a:t>
            </a:r>
            <a:r>
              <a:rPr lang="zh-CN" altLang="en-US" sz="1800" smtClean="0">
                <a:solidFill>
                  <a:srgbClr val="0000FF"/>
                </a:solidFill>
                <a:latin typeface="Consolas" pitchFamily="49" charset="0"/>
                <a:ea typeface="仿宋" pitchFamily="49" charset="-122"/>
                <a:cs typeface="Consolas" pitchFamily="49" charset="0"/>
              </a:rPr>
              <a:t>，表示该结点为表</a:t>
            </a:r>
            <a:r>
              <a:rPr lang="en-US" sz="1800" smtClean="0">
                <a:solidFill>
                  <a:srgbClr val="0000FF"/>
                </a:solidFill>
                <a:latin typeface="Consolas" pitchFamily="49" charset="0"/>
                <a:ea typeface="仿宋" pitchFamily="49" charset="-122"/>
                <a:cs typeface="Consolas" pitchFamily="49" charset="0"/>
              </a:rPr>
              <a:t>/</a:t>
            </a:r>
            <a:r>
              <a:rPr lang="zh-CN" altLang="en-US" sz="1800" smtClean="0">
                <a:solidFill>
                  <a:srgbClr val="0000FF"/>
                </a:solidFill>
                <a:latin typeface="Consolas" pitchFamily="49" charset="0"/>
                <a:ea typeface="仿宋" pitchFamily="49" charset="-122"/>
                <a:cs typeface="Consolas" pitchFamily="49" charset="0"/>
              </a:rPr>
              <a:t>子表结点</a:t>
            </a:r>
            <a:endParaRPr lang="zh-CN" altLang="en-US" sz="1800">
              <a:solidFill>
                <a:srgbClr val="0000FF"/>
              </a:solidFill>
              <a:latin typeface="Consolas" pitchFamily="49" charset="0"/>
              <a:ea typeface="仿宋" pitchFamily="49" charset="-122"/>
              <a:cs typeface="Consolas" pitchFamily="49" charset="0"/>
            </a:endParaRPr>
          </a:p>
        </p:txBody>
      </p:sp>
      <p:sp>
        <p:nvSpPr>
          <p:cNvPr id="59" name="下箭头 58"/>
          <p:cNvSpPr/>
          <p:nvPr/>
        </p:nvSpPr>
        <p:spPr>
          <a:xfrm>
            <a:off x="2786050" y="3143248"/>
            <a:ext cx="285752" cy="642942"/>
          </a:xfrm>
          <a:prstGeom prst="downArrow">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latin typeface="Consolas" pitchFamily="49" charset="0"/>
              <a:cs typeface="Consolas" pitchFamily="49" charset="0"/>
            </a:endParaRPr>
          </a:p>
        </p:txBody>
      </p:sp>
      <p:graphicFrame>
        <p:nvGraphicFramePr>
          <p:cNvPr id="60" name="表格 59"/>
          <p:cNvGraphicFramePr>
            <a:graphicFrameLocks noGrp="1"/>
          </p:cNvGraphicFramePr>
          <p:nvPr/>
        </p:nvGraphicFramePr>
        <p:xfrm>
          <a:off x="571472" y="3786190"/>
          <a:ext cx="1500198" cy="428628"/>
        </p:xfrm>
        <a:graphic>
          <a:graphicData uri="http://schemas.openxmlformats.org/drawingml/2006/table">
            <a:tbl>
              <a:tblPr firstRow="1" bandRow="1">
                <a:tableStyleId>{5C22544A-7EE6-4342-B048-85BDC9FD1C3A}</a:tableStyleId>
              </a:tblPr>
              <a:tblGrid>
                <a:gridCol w="444503"/>
                <a:gridCol w="388940"/>
                <a:gridCol w="666755"/>
              </a:tblGrid>
              <a:tr h="428628">
                <a:tc>
                  <a:txBody>
                    <a:bodyPr/>
                    <a:lstStyle/>
                    <a:p>
                      <a:pPr algn="ctr"/>
                      <a:r>
                        <a:rPr lang="en-US" altLang="zh-CN" sz="1800" smtClean="0">
                          <a:solidFill>
                            <a:srgbClr val="9900FF"/>
                          </a:solidFill>
                          <a:latin typeface="Consolas" pitchFamily="49" charset="0"/>
                          <a:cs typeface="Consolas" pitchFamily="49" charset="0"/>
                        </a:rPr>
                        <a:t>1</a:t>
                      </a:r>
                      <a:endParaRPr lang="zh-CN" altLang="en-US" sz="1800">
                        <a:solidFill>
                          <a:srgbClr val="9900FF"/>
                        </a:solidFill>
                        <a:latin typeface="Consolas" pitchFamily="49" charset="0"/>
                        <a:cs typeface="Consolas" pitchFamily="49" charset="0"/>
                      </a:endParaRPr>
                    </a:p>
                  </a:txBody>
                  <a:tcPr>
                    <a:solidFill>
                      <a:schemeClr val="tx2">
                        <a:lumMod val="40000"/>
                        <a:lumOff val="60000"/>
                      </a:schemeClr>
                    </a:solidFill>
                  </a:tcPr>
                </a:tc>
                <a:tc>
                  <a:txBody>
                    <a:bodyPr/>
                    <a:lstStyle/>
                    <a:p>
                      <a:pPr algn="ctr"/>
                      <a:endParaRPr lang="zh-CN" altLang="en-US" sz="1800">
                        <a:solidFill>
                          <a:srgbClr val="9900FF"/>
                        </a:solidFill>
                        <a:latin typeface="Consolas" pitchFamily="49" charset="0"/>
                        <a:cs typeface="Consolas" pitchFamily="49" charset="0"/>
                      </a:endParaRPr>
                    </a:p>
                  </a:txBody>
                  <a:tcPr>
                    <a:solidFill>
                      <a:schemeClr val="tx2">
                        <a:lumMod val="40000"/>
                        <a:lumOff val="60000"/>
                      </a:schemeClr>
                    </a:solidFill>
                  </a:tcPr>
                </a:tc>
                <a:tc>
                  <a:txBody>
                    <a:bodyPr/>
                    <a:lstStyle/>
                    <a:p>
                      <a:pPr algn="ctr"/>
                      <a:r>
                        <a:rPr lang="zh-CN" altLang="en-US" sz="1800" b="1" kern="1200" smtClean="0">
                          <a:solidFill>
                            <a:srgbClr val="9900FF"/>
                          </a:solidFill>
                          <a:latin typeface="Consolas" pitchFamily="49" charset="0"/>
                          <a:ea typeface="+mn-ea"/>
                          <a:cs typeface="Consolas" pitchFamily="49" charset="0"/>
                        </a:rPr>
                        <a:t>∧</a:t>
                      </a:r>
                      <a:endParaRPr lang="zh-CN" altLang="en-US" sz="1800">
                        <a:solidFill>
                          <a:srgbClr val="9900FF"/>
                        </a:solidFill>
                        <a:latin typeface="Consolas" pitchFamily="49" charset="0"/>
                        <a:cs typeface="Consolas" pitchFamily="49" charset="0"/>
                      </a:endParaRPr>
                    </a:p>
                  </a:txBody>
                  <a:tcPr>
                    <a:solidFill>
                      <a:schemeClr val="tx2">
                        <a:lumMod val="40000"/>
                        <a:lumOff val="60000"/>
                      </a:schemeClr>
                    </a:solidFill>
                  </a:tcPr>
                </a:tc>
              </a:tr>
            </a:tbl>
          </a:graphicData>
        </a:graphic>
      </p:graphicFrame>
      <p:graphicFrame>
        <p:nvGraphicFramePr>
          <p:cNvPr id="61" name="表格 60"/>
          <p:cNvGraphicFramePr>
            <a:graphicFrameLocks noGrp="1"/>
          </p:cNvGraphicFramePr>
          <p:nvPr/>
        </p:nvGraphicFramePr>
        <p:xfrm>
          <a:off x="1500165" y="4643446"/>
          <a:ext cx="1214447" cy="428628"/>
        </p:xfrm>
        <a:graphic>
          <a:graphicData uri="http://schemas.openxmlformats.org/drawingml/2006/table">
            <a:tbl>
              <a:tblPr firstRow="1" bandRow="1">
                <a:tableStyleId>{93296810-A885-4BE3-A3E7-6D5BEEA58F35}</a:tableStyleId>
              </a:tblPr>
              <a:tblGrid>
                <a:gridCol w="359836"/>
                <a:gridCol w="497421"/>
                <a:gridCol w="357190"/>
              </a:tblGrid>
              <a:tr h="428628">
                <a:tc>
                  <a:txBody>
                    <a:bodyPr/>
                    <a:lstStyle/>
                    <a:p>
                      <a:pPr algn="ctr"/>
                      <a:r>
                        <a:rPr lang="en-US" altLang="zh-CN" sz="1800" smtClean="0">
                          <a:latin typeface="Consolas" pitchFamily="49" charset="0"/>
                          <a:ea typeface="仿宋" pitchFamily="49" charset="-122"/>
                          <a:cs typeface="Consolas" pitchFamily="49" charset="0"/>
                        </a:rPr>
                        <a:t>0</a:t>
                      </a:r>
                      <a:endParaRPr lang="zh-CN" altLang="en-US" sz="1800" i="0">
                        <a:solidFill>
                          <a:srgbClr val="9900FF"/>
                        </a:solidFill>
                        <a:latin typeface="Consolas" pitchFamily="49" charset="0"/>
                        <a:ea typeface="仿宋" pitchFamily="49" charset="-122"/>
                        <a:cs typeface="Consolas" pitchFamily="49" charset="0"/>
                      </a:endParaRPr>
                    </a:p>
                  </a:txBody>
                  <a:tcPr/>
                </a:tc>
                <a:tc>
                  <a:txBody>
                    <a:bodyPr/>
                    <a:lstStyle/>
                    <a:p>
                      <a:pPr algn="ctr"/>
                      <a:r>
                        <a:rPr lang="en-US" altLang="zh-CN" sz="1800" i="1" smtClean="0">
                          <a:latin typeface="Consolas" pitchFamily="49" charset="0"/>
                          <a:ea typeface="仿宋" pitchFamily="49" charset="-122"/>
                          <a:cs typeface="Consolas" pitchFamily="49" charset="0"/>
                        </a:rPr>
                        <a:t>a</a:t>
                      </a:r>
                      <a:endParaRPr lang="zh-CN" altLang="en-US" sz="1800" i="1">
                        <a:solidFill>
                          <a:srgbClr val="9900FF"/>
                        </a:solidFill>
                        <a:latin typeface="Consolas" pitchFamily="49" charset="0"/>
                        <a:ea typeface="仿宋" pitchFamily="49" charset="-122"/>
                        <a:cs typeface="Consolas" pitchFamily="49" charset="0"/>
                      </a:endParaRPr>
                    </a:p>
                  </a:txBody>
                  <a:tcPr/>
                </a:tc>
                <a:tc>
                  <a:txBody>
                    <a:bodyPr/>
                    <a:lstStyle/>
                    <a:p>
                      <a:pPr algn="ctr"/>
                      <a:endParaRPr lang="zh-CN" altLang="en-US" sz="1800" i="0">
                        <a:solidFill>
                          <a:srgbClr val="9900FF"/>
                        </a:solidFill>
                        <a:latin typeface="Consolas" pitchFamily="49" charset="0"/>
                        <a:ea typeface="仿宋" pitchFamily="49" charset="-122"/>
                        <a:cs typeface="Consolas" pitchFamily="49" charset="0"/>
                      </a:endParaRPr>
                    </a:p>
                  </a:txBody>
                  <a:tcPr/>
                </a:tc>
              </a:tr>
            </a:tbl>
          </a:graphicData>
        </a:graphic>
      </p:graphicFrame>
      <p:graphicFrame>
        <p:nvGraphicFramePr>
          <p:cNvPr id="62" name="表格 61"/>
          <p:cNvGraphicFramePr>
            <a:graphicFrameLocks noGrp="1"/>
          </p:cNvGraphicFramePr>
          <p:nvPr/>
        </p:nvGraphicFramePr>
        <p:xfrm>
          <a:off x="3000364" y="4643446"/>
          <a:ext cx="1500197" cy="428628"/>
        </p:xfrm>
        <a:graphic>
          <a:graphicData uri="http://schemas.openxmlformats.org/drawingml/2006/table">
            <a:tbl>
              <a:tblPr firstRow="1" bandRow="1">
                <a:tableStyleId>{5C22544A-7EE6-4342-B048-85BDC9FD1C3A}</a:tableStyleId>
              </a:tblPr>
              <a:tblGrid>
                <a:gridCol w="444502"/>
                <a:gridCol w="510168"/>
                <a:gridCol w="545527"/>
              </a:tblGrid>
              <a:tr h="428628">
                <a:tc>
                  <a:txBody>
                    <a:bodyPr/>
                    <a:lstStyle/>
                    <a:p>
                      <a:pPr algn="ctr"/>
                      <a:r>
                        <a:rPr lang="en-US" altLang="zh-CN" sz="1800" smtClean="0">
                          <a:solidFill>
                            <a:srgbClr val="9900FF"/>
                          </a:solidFill>
                          <a:latin typeface="Consolas" pitchFamily="49" charset="0"/>
                          <a:cs typeface="Consolas" pitchFamily="49" charset="0"/>
                        </a:rPr>
                        <a:t>1</a:t>
                      </a:r>
                      <a:endParaRPr lang="zh-CN" altLang="en-US" sz="1800">
                        <a:solidFill>
                          <a:srgbClr val="9900FF"/>
                        </a:solidFill>
                        <a:latin typeface="Consolas" pitchFamily="49" charset="0"/>
                        <a:cs typeface="Consolas" pitchFamily="49" charset="0"/>
                      </a:endParaRPr>
                    </a:p>
                  </a:txBody>
                  <a:tcPr>
                    <a:solidFill>
                      <a:schemeClr val="tx2">
                        <a:lumMod val="40000"/>
                        <a:lumOff val="60000"/>
                      </a:schemeClr>
                    </a:solidFill>
                  </a:tcPr>
                </a:tc>
                <a:tc>
                  <a:txBody>
                    <a:bodyPr/>
                    <a:lstStyle/>
                    <a:p>
                      <a:pPr algn="ctr"/>
                      <a:endParaRPr lang="zh-CN" altLang="en-US" sz="1800">
                        <a:solidFill>
                          <a:srgbClr val="9900FF"/>
                        </a:solidFill>
                        <a:latin typeface="Consolas" pitchFamily="49" charset="0"/>
                        <a:cs typeface="Consolas" pitchFamily="49" charset="0"/>
                      </a:endParaRPr>
                    </a:p>
                  </a:txBody>
                  <a:tcPr>
                    <a:solidFill>
                      <a:schemeClr val="tx2">
                        <a:lumMod val="40000"/>
                        <a:lumOff val="60000"/>
                      </a:schemeClr>
                    </a:solidFill>
                  </a:tcPr>
                </a:tc>
                <a:tc>
                  <a:txBody>
                    <a:bodyPr/>
                    <a:lstStyle/>
                    <a:p>
                      <a:pPr algn="ctr"/>
                      <a:r>
                        <a:rPr lang="zh-CN" altLang="en-US" sz="1800" b="1" kern="1200" smtClean="0">
                          <a:solidFill>
                            <a:srgbClr val="9900FF"/>
                          </a:solidFill>
                          <a:latin typeface="Consolas" pitchFamily="49" charset="0"/>
                          <a:ea typeface="+mn-ea"/>
                          <a:cs typeface="Consolas" pitchFamily="49" charset="0"/>
                        </a:rPr>
                        <a:t>∧</a:t>
                      </a:r>
                      <a:endParaRPr lang="zh-CN" altLang="en-US" sz="1800">
                        <a:solidFill>
                          <a:srgbClr val="9900FF"/>
                        </a:solidFill>
                        <a:latin typeface="Consolas" pitchFamily="49" charset="0"/>
                        <a:cs typeface="Consolas" pitchFamily="49" charset="0"/>
                      </a:endParaRPr>
                    </a:p>
                  </a:txBody>
                  <a:tcPr>
                    <a:solidFill>
                      <a:schemeClr val="tx2">
                        <a:lumMod val="40000"/>
                        <a:lumOff val="60000"/>
                      </a:schemeClr>
                    </a:solidFill>
                  </a:tcPr>
                </a:tc>
              </a:tr>
            </a:tbl>
          </a:graphicData>
        </a:graphic>
      </p:graphicFrame>
      <p:graphicFrame>
        <p:nvGraphicFramePr>
          <p:cNvPr id="63" name="表格 62"/>
          <p:cNvGraphicFramePr>
            <a:graphicFrameLocks noGrp="1"/>
          </p:cNvGraphicFramePr>
          <p:nvPr/>
        </p:nvGraphicFramePr>
        <p:xfrm>
          <a:off x="5715011" y="5472130"/>
          <a:ext cx="1428759" cy="428628"/>
        </p:xfrm>
        <a:graphic>
          <a:graphicData uri="http://schemas.openxmlformats.org/drawingml/2006/table">
            <a:tbl>
              <a:tblPr firstRow="1" bandRow="1">
                <a:tableStyleId>{93296810-A885-4BE3-A3E7-6D5BEEA58F35}</a:tableStyleId>
              </a:tblPr>
              <a:tblGrid>
                <a:gridCol w="423336"/>
                <a:gridCol w="648233"/>
                <a:gridCol w="357190"/>
              </a:tblGrid>
              <a:tr h="428628">
                <a:tc>
                  <a:txBody>
                    <a:bodyPr/>
                    <a:lstStyle/>
                    <a:p>
                      <a:pPr algn="ctr"/>
                      <a:r>
                        <a:rPr lang="en-US" altLang="zh-CN" sz="1800" smtClean="0">
                          <a:latin typeface="Consolas" pitchFamily="49" charset="0"/>
                          <a:cs typeface="Consolas" pitchFamily="49" charset="0"/>
                        </a:rPr>
                        <a:t>0</a:t>
                      </a:r>
                      <a:endParaRPr lang="zh-CN" altLang="en-US" sz="1800" i="0">
                        <a:solidFill>
                          <a:srgbClr val="9900FF"/>
                        </a:solidFill>
                        <a:latin typeface="Consolas" pitchFamily="49" charset="0"/>
                        <a:cs typeface="Consolas" pitchFamily="49" charset="0"/>
                      </a:endParaRPr>
                    </a:p>
                  </a:txBody>
                  <a:tcPr/>
                </a:tc>
                <a:tc>
                  <a:txBody>
                    <a:bodyPr/>
                    <a:lstStyle/>
                    <a:p>
                      <a:pPr algn="ctr"/>
                      <a:r>
                        <a:rPr lang="en-US" altLang="zh-CN" sz="1800" i="1" smtClean="0">
                          <a:latin typeface="Consolas" pitchFamily="49" charset="0"/>
                          <a:cs typeface="Consolas" pitchFamily="49" charset="0"/>
                        </a:rPr>
                        <a:t>c</a:t>
                      </a:r>
                      <a:endParaRPr lang="zh-CN" altLang="en-US" sz="1800" i="1">
                        <a:solidFill>
                          <a:srgbClr val="9900FF"/>
                        </a:solidFill>
                        <a:latin typeface="Consolas" pitchFamily="49" charset="0"/>
                        <a:cs typeface="Consolas" pitchFamily="49" charset="0"/>
                      </a:endParaRPr>
                    </a:p>
                  </a:txBody>
                  <a:tcPr/>
                </a:tc>
                <a:tc>
                  <a:txBody>
                    <a:bodyPr/>
                    <a:lstStyle/>
                    <a:p>
                      <a:pPr algn="ctr"/>
                      <a:endParaRPr lang="zh-CN" altLang="en-US" sz="1800" i="0">
                        <a:solidFill>
                          <a:srgbClr val="9900FF"/>
                        </a:solidFill>
                        <a:latin typeface="Consolas" pitchFamily="49" charset="0"/>
                        <a:cs typeface="Consolas" pitchFamily="49" charset="0"/>
                      </a:endParaRPr>
                    </a:p>
                  </a:txBody>
                  <a:tcPr/>
                </a:tc>
              </a:tr>
            </a:tbl>
          </a:graphicData>
        </a:graphic>
      </p:graphicFrame>
      <p:graphicFrame>
        <p:nvGraphicFramePr>
          <p:cNvPr id="64" name="表格 63"/>
          <p:cNvGraphicFramePr>
            <a:graphicFrameLocks noGrp="1"/>
          </p:cNvGraphicFramePr>
          <p:nvPr/>
        </p:nvGraphicFramePr>
        <p:xfrm>
          <a:off x="7429522" y="5472130"/>
          <a:ext cx="1428758" cy="428628"/>
        </p:xfrm>
        <a:graphic>
          <a:graphicData uri="http://schemas.openxmlformats.org/drawingml/2006/table">
            <a:tbl>
              <a:tblPr firstRow="1" bandRow="1">
                <a:tableStyleId>{93296810-A885-4BE3-A3E7-6D5BEEA58F35}</a:tableStyleId>
              </a:tblPr>
              <a:tblGrid>
                <a:gridCol w="423335"/>
                <a:gridCol w="433920"/>
                <a:gridCol w="571503"/>
              </a:tblGrid>
              <a:tr h="428628">
                <a:tc>
                  <a:txBody>
                    <a:bodyPr/>
                    <a:lstStyle/>
                    <a:p>
                      <a:pPr algn="ctr"/>
                      <a:r>
                        <a:rPr lang="en-US" altLang="zh-CN" sz="1800" smtClean="0">
                          <a:latin typeface="Consolas" pitchFamily="49" charset="0"/>
                          <a:cs typeface="Consolas" pitchFamily="49" charset="0"/>
                        </a:rPr>
                        <a:t>0</a:t>
                      </a:r>
                      <a:endParaRPr lang="zh-CN" altLang="en-US" sz="1800" i="0">
                        <a:solidFill>
                          <a:srgbClr val="9900FF"/>
                        </a:solidFill>
                        <a:latin typeface="Consolas" pitchFamily="49" charset="0"/>
                        <a:cs typeface="Consolas" pitchFamily="49" charset="0"/>
                      </a:endParaRPr>
                    </a:p>
                  </a:txBody>
                  <a:tcPr/>
                </a:tc>
                <a:tc>
                  <a:txBody>
                    <a:bodyPr/>
                    <a:lstStyle/>
                    <a:p>
                      <a:pPr algn="ctr"/>
                      <a:r>
                        <a:rPr lang="en-US" altLang="zh-CN" sz="1800" i="1" smtClean="0">
                          <a:latin typeface="Consolas" pitchFamily="49" charset="0"/>
                          <a:cs typeface="Consolas" pitchFamily="49" charset="0"/>
                        </a:rPr>
                        <a:t>d</a:t>
                      </a:r>
                      <a:endParaRPr lang="zh-CN" altLang="en-US" sz="1800" i="1">
                        <a:solidFill>
                          <a:srgbClr val="9900FF"/>
                        </a:solidFill>
                        <a:latin typeface="Consolas" pitchFamily="49" charset="0"/>
                        <a:cs typeface="Consolas" pitchFamily="49" charset="0"/>
                      </a:endParaRPr>
                    </a:p>
                  </a:txBody>
                  <a:tcPr/>
                </a:tc>
                <a:tc>
                  <a:txBody>
                    <a:bodyPr/>
                    <a:lstStyle/>
                    <a:p>
                      <a:pPr algn="ctr"/>
                      <a:r>
                        <a:rPr lang="zh-CN" altLang="en-US" sz="1800" kern="1200" smtClean="0">
                          <a:latin typeface="Consolas" pitchFamily="49" charset="0"/>
                          <a:cs typeface="Consolas" pitchFamily="49" charset="0"/>
                        </a:rPr>
                        <a:t>∧</a:t>
                      </a:r>
                      <a:endParaRPr lang="zh-CN" altLang="en-US" sz="1800" i="0">
                        <a:solidFill>
                          <a:srgbClr val="9900FF"/>
                        </a:solidFill>
                        <a:latin typeface="Consolas" pitchFamily="49" charset="0"/>
                        <a:cs typeface="Consolas" pitchFamily="49" charset="0"/>
                      </a:endParaRPr>
                    </a:p>
                  </a:txBody>
                  <a:tcPr/>
                </a:tc>
              </a:tr>
            </a:tbl>
          </a:graphicData>
        </a:graphic>
      </p:graphicFrame>
      <p:graphicFrame>
        <p:nvGraphicFramePr>
          <p:cNvPr id="65" name="表格 64"/>
          <p:cNvGraphicFramePr>
            <a:graphicFrameLocks noGrp="1"/>
          </p:cNvGraphicFramePr>
          <p:nvPr/>
        </p:nvGraphicFramePr>
        <p:xfrm>
          <a:off x="3929061" y="5472130"/>
          <a:ext cx="1500197" cy="428628"/>
        </p:xfrm>
        <a:graphic>
          <a:graphicData uri="http://schemas.openxmlformats.org/drawingml/2006/table">
            <a:tbl>
              <a:tblPr firstRow="1" bandRow="1">
                <a:tableStyleId>{93296810-A885-4BE3-A3E7-6D5BEEA58F35}</a:tableStyleId>
              </a:tblPr>
              <a:tblGrid>
                <a:gridCol w="444503"/>
                <a:gridCol w="627066"/>
                <a:gridCol w="428628"/>
              </a:tblGrid>
              <a:tr h="428628">
                <a:tc>
                  <a:txBody>
                    <a:bodyPr/>
                    <a:lstStyle/>
                    <a:p>
                      <a:pPr algn="ctr"/>
                      <a:r>
                        <a:rPr lang="en-US" altLang="zh-CN" sz="1800" smtClean="0">
                          <a:latin typeface="Consolas" pitchFamily="49" charset="0"/>
                          <a:ea typeface="仿宋" pitchFamily="49" charset="-122"/>
                          <a:cs typeface="Consolas" pitchFamily="49" charset="0"/>
                        </a:rPr>
                        <a:t>0</a:t>
                      </a:r>
                      <a:endParaRPr lang="zh-CN" altLang="en-US" sz="1800" i="0">
                        <a:solidFill>
                          <a:srgbClr val="9900FF"/>
                        </a:solidFill>
                        <a:latin typeface="Consolas" pitchFamily="49" charset="0"/>
                        <a:ea typeface="仿宋" pitchFamily="49" charset="-122"/>
                        <a:cs typeface="Consolas" pitchFamily="49" charset="0"/>
                      </a:endParaRPr>
                    </a:p>
                  </a:txBody>
                  <a:tcPr/>
                </a:tc>
                <a:tc>
                  <a:txBody>
                    <a:bodyPr/>
                    <a:lstStyle/>
                    <a:p>
                      <a:pPr algn="ctr"/>
                      <a:r>
                        <a:rPr lang="en-US" altLang="zh-CN" sz="1800" i="1" smtClean="0">
                          <a:latin typeface="Consolas" pitchFamily="49" charset="0"/>
                          <a:ea typeface="仿宋" pitchFamily="49" charset="-122"/>
                          <a:cs typeface="Consolas" pitchFamily="49" charset="0"/>
                        </a:rPr>
                        <a:t>b</a:t>
                      </a:r>
                      <a:endParaRPr lang="zh-CN" altLang="en-US" sz="1800" i="1">
                        <a:solidFill>
                          <a:srgbClr val="9900FF"/>
                        </a:solidFill>
                        <a:latin typeface="Consolas" pitchFamily="49" charset="0"/>
                        <a:ea typeface="仿宋" pitchFamily="49" charset="-122"/>
                        <a:cs typeface="Consolas" pitchFamily="49" charset="0"/>
                      </a:endParaRPr>
                    </a:p>
                  </a:txBody>
                  <a:tcPr/>
                </a:tc>
                <a:tc>
                  <a:txBody>
                    <a:bodyPr/>
                    <a:lstStyle/>
                    <a:p>
                      <a:pPr algn="ctr"/>
                      <a:endParaRPr lang="zh-CN" altLang="en-US" sz="1800" i="0">
                        <a:solidFill>
                          <a:srgbClr val="9900FF"/>
                        </a:solidFill>
                        <a:latin typeface="Consolas" pitchFamily="49" charset="0"/>
                        <a:ea typeface="仿宋" pitchFamily="49" charset="-122"/>
                        <a:cs typeface="Consolas" pitchFamily="49" charset="0"/>
                      </a:endParaRPr>
                    </a:p>
                  </a:txBody>
                  <a:tcPr/>
                </a:tc>
              </a:tr>
            </a:tbl>
          </a:graphicData>
        </a:graphic>
      </p:graphicFrame>
      <p:cxnSp>
        <p:nvCxnSpPr>
          <p:cNvPr id="67" name="直接箭头连接符 66"/>
          <p:cNvCxnSpPr/>
          <p:nvPr/>
        </p:nvCxnSpPr>
        <p:spPr>
          <a:xfrm>
            <a:off x="5214944" y="5715016"/>
            <a:ext cx="500066" cy="1588"/>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a:xfrm>
            <a:off x="6929456" y="5715016"/>
            <a:ext cx="500066" cy="1588"/>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p:nvPr/>
        </p:nvCxnSpPr>
        <p:spPr>
          <a:xfrm>
            <a:off x="2500298" y="4889292"/>
            <a:ext cx="500066" cy="1588"/>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73" name="任意多边形 72"/>
          <p:cNvSpPr/>
          <p:nvPr/>
        </p:nvSpPr>
        <p:spPr>
          <a:xfrm>
            <a:off x="3576145" y="4871545"/>
            <a:ext cx="365234" cy="819807"/>
          </a:xfrm>
          <a:custGeom>
            <a:avLst/>
            <a:gdLst>
              <a:gd name="connsiteX0" fmla="*/ 65689 w 365234"/>
              <a:gd name="connsiteY0" fmla="*/ 0 h 819807"/>
              <a:gd name="connsiteX1" fmla="*/ 49924 w 365234"/>
              <a:gd name="connsiteY1" fmla="*/ 630621 h 819807"/>
              <a:gd name="connsiteX2" fmla="*/ 365234 w 365234"/>
              <a:gd name="connsiteY2" fmla="*/ 819807 h 819807"/>
            </a:gdLst>
            <a:ahLst/>
            <a:cxnLst>
              <a:cxn ang="0">
                <a:pos x="connsiteX0" y="connsiteY0"/>
              </a:cxn>
              <a:cxn ang="0">
                <a:pos x="connsiteX1" y="connsiteY1"/>
              </a:cxn>
              <a:cxn ang="0">
                <a:pos x="connsiteX2" y="connsiteY2"/>
              </a:cxn>
            </a:cxnLst>
            <a:rect l="l" t="t" r="r" b="b"/>
            <a:pathLst>
              <a:path w="365234" h="819807">
                <a:moveTo>
                  <a:pt x="65689" y="0"/>
                </a:moveTo>
                <a:cubicBezTo>
                  <a:pt x="32844" y="246993"/>
                  <a:pt x="0" y="493987"/>
                  <a:pt x="49924" y="630621"/>
                </a:cubicBezTo>
                <a:cubicBezTo>
                  <a:pt x="99848" y="767256"/>
                  <a:pt x="232541" y="793531"/>
                  <a:pt x="365234" y="819807"/>
                </a:cubicBezTo>
              </a:path>
            </a:pathLst>
          </a:cu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800">
              <a:latin typeface="Consolas" pitchFamily="49" charset="0"/>
              <a:cs typeface="Consolas" pitchFamily="49" charset="0"/>
            </a:endParaRPr>
          </a:p>
        </p:txBody>
      </p:sp>
      <p:sp>
        <p:nvSpPr>
          <p:cNvPr id="74" name="任意多边形 73"/>
          <p:cNvSpPr/>
          <p:nvPr/>
        </p:nvSpPr>
        <p:spPr>
          <a:xfrm>
            <a:off x="1134932" y="4071942"/>
            <a:ext cx="365234" cy="819807"/>
          </a:xfrm>
          <a:custGeom>
            <a:avLst/>
            <a:gdLst>
              <a:gd name="connsiteX0" fmla="*/ 65689 w 365234"/>
              <a:gd name="connsiteY0" fmla="*/ 0 h 819807"/>
              <a:gd name="connsiteX1" fmla="*/ 49924 w 365234"/>
              <a:gd name="connsiteY1" fmla="*/ 630621 h 819807"/>
              <a:gd name="connsiteX2" fmla="*/ 365234 w 365234"/>
              <a:gd name="connsiteY2" fmla="*/ 819807 h 819807"/>
            </a:gdLst>
            <a:ahLst/>
            <a:cxnLst>
              <a:cxn ang="0">
                <a:pos x="connsiteX0" y="connsiteY0"/>
              </a:cxn>
              <a:cxn ang="0">
                <a:pos x="connsiteX1" y="connsiteY1"/>
              </a:cxn>
              <a:cxn ang="0">
                <a:pos x="connsiteX2" y="connsiteY2"/>
              </a:cxn>
            </a:cxnLst>
            <a:rect l="l" t="t" r="r" b="b"/>
            <a:pathLst>
              <a:path w="365234" h="819807">
                <a:moveTo>
                  <a:pt x="65689" y="0"/>
                </a:moveTo>
                <a:cubicBezTo>
                  <a:pt x="32844" y="246993"/>
                  <a:pt x="0" y="493987"/>
                  <a:pt x="49924" y="630621"/>
                </a:cubicBezTo>
                <a:cubicBezTo>
                  <a:pt x="99848" y="767256"/>
                  <a:pt x="232541" y="793531"/>
                  <a:pt x="365234" y="819807"/>
                </a:cubicBezTo>
              </a:path>
            </a:pathLst>
          </a:cu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800">
              <a:latin typeface="Consolas" pitchFamily="49" charset="0"/>
              <a:cs typeface="Consolas" pitchFamily="49" charset="0"/>
            </a:endParaRPr>
          </a:p>
        </p:txBody>
      </p:sp>
      <p:sp>
        <p:nvSpPr>
          <p:cNvPr id="76" name="TextBox 75"/>
          <p:cNvSpPr txBox="1"/>
          <p:nvPr/>
        </p:nvSpPr>
        <p:spPr>
          <a:xfrm>
            <a:off x="728636" y="3262612"/>
            <a:ext cx="428628" cy="400110"/>
          </a:xfrm>
          <a:prstGeom prst="rect">
            <a:avLst/>
          </a:prstGeom>
          <a:noFill/>
        </p:spPr>
        <p:txBody>
          <a:bodyPr wrap="square" rtlCol="0">
            <a:spAutoFit/>
          </a:bodyPr>
          <a:lstStyle/>
          <a:p>
            <a:r>
              <a:rPr lang="en-US" altLang="zh-CN" sz="2000" smtClean="0">
                <a:latin typeface="Consolas" pitchFamily="49" charset="0"/>
                <a:cs typeface="Consolas" pitchFamily="49" charset="0"/>
              </a:rPr>
              <a:t>C</a:t>
            </a:r>
            <a:endParaRPr lang="zh-CN" altLang="en-US" sz="2000">
              <a:latin typeface="Consolas" pitchFamily="49" charset="0"/>
              <a:cs typeface="Consolas" pitchFamily="49" charset="0"/>
            </a:endParaRPr>
          </a:p>
        </p:txBody>
      </p:sp>
      <p:cxnSp>
        <p:nvCxnSpPr>
          <p:cNvPr id="78" name="直接箭头连接符 77"/>
          <p:cNvCxnSpPr/>
          <p:nvPr/>
        </p:nvCxnSpPr>
        <p:spPr>
          <a:xfrm rot="16200000" flipH="1">
            <a:off x="1000100" y="3571876"/>
            <a:ext cx="285752" cy="14287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5" name="灯片编号占位符 34"/>
          <p:cNvSpPr>
            <a:spLocks noGrp="1"/>
          </p:cNvSpPr>
          <p:nvPr>
            <p:ph type="sldNum" sz="quarter" idx="12"/>
          </p:nvPr>
        </p:nvSpPr>
        <p:spPr/>
        <p:txBody>
          <a:bodyPr/>
          <a:lstStyle/>
          <a:p>
            <a:fld id="{0B959BAE-FEC3-4F92-8031-993DEB8AE092}" type="slidenum">
              <a:rPr lang="en-US" altLang="zh-CN" smtClean="0"/>
              <a:pPr/>
              <a:t>61</a:t>
            </a:fld>
            <a:r>
              <a:rPr lang="en-US" altLang="zh-CN" smtClean="0"/>
              <a:t>/82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8" grpId="0" animBg="1"/>
      <p:bldP spid="59" grpId="0" animBg="1"/>
      <p:bldP spid="73" grpId="0" animBg="1"/>
      <p:bldP spid="74" grpId="0" animBg="1"/>
      <p:bldP spid="7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571472" y="571480"/>
            <a:ext cx="4143404" cy="400110"/>
          </a:xfrm>
          <a:prstGeom prst="rect">
            <a:avLst/>
          </a:prstGeom>
          <a:noFill/>
        </p:spPr>
        <p:txBody>
          <a:bodyPr wrap="square" rtlCol="0">
            <a:spAutoFit/>
          </a:bodyPr>
          <a:lstStyle/>
          <a:p>
            <a:pPr algn="l"/>
            <a:r>
              <a:rPr lang="zh-CN" altLang="en-US" sz="2000" smtClean="0">
                <a:latin typeface="Consolas" pitchFamily="49" charset="0"/>
                <a:ea typeface="楷体" pitchFamily="49" charset="-122"/>
                <a:cs typeface="Consolas" pitchFamily="49" charset="0"/>
              </a:rPr>
              <a:t>广义表的结点类型</a:t>
            </a:r>
            <a:r>
              <a:rPr lang="en-US" sz="2000" smtClean="0">
                <a:latin typeface="Consolas" pitchFamily="49" charset="0"/>
                <a:ea typeface="楷体" pitchFamily="49" charset="-122"/>
                <a:cs typeface="Consolas" pitchFamily="49" charset="0"/>
              </a:rPr>
              <a:t>GLNode</a:t>
            </a:r>
            <a:endParaRPr lang="zh-CN" altLang="en-US" sz="2000">
              <a:latin typeface="Consolas" pitchFamily="49" charset="0"/>
              <a:ea typeface="楷体" pitchFamily="49" charset="-122"/>
              <a:cs typeface="Consolas" pitchFamily="49" charset="0"/>
            </a:endParaRPr>
          </a:p>
        </p:txBody>
      </p:sp>
      <p:sp>
        <p:nvSpPr>
          <p:cNvPr id="16" name="TextBox 15"/>
          <p:cNvSpPr txBox="1"/>
          <p:nvPr/>
        </p:nvSpPr>
        <p:spPr>
          <a:xfrm>
            <a:off x="571472" y="1214422"/>
            <a:ext cx="7429552" cy="2333286"/>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52000" tIns="180000" bIns="180000" rtlCol="0">
            <a:spAutoFit/>
          </a:bodyPr>
          <a:lstStyle/>
          <a:p>
            <a:pPr algn="l"/>
            <a:r>
              <a:rPr lang="en-US" sz="1600" smtClean="0">
                <a:solidFill>
                  <a:srgbClr val="0000FF"/>
                </a:solidFill>
                <a:latin typeface="Consolas" pitchFamily="49" charset="0"/>
                <a:ea typeface="仿宋" pitchFamily="49" charset="-122"/>
                <a:cs typeface="Consolas" pitchFamily="49" charset="0"/>
              </a:rPr>
              <a:t>typedef </a:t>
            </a:r>
            <a:r>
              <a:rPr lang="en-US" sz="1600" smtClean="0">
                <a:solidFill>
                  <a:srgbClr val="00B050"/>
                </a:solidFill>
                <a:latin typeface="Consolas" pitchFamily="49" charset="0"/>
                <a:ea typeface="仿宋" pitchFamily="49" charset="-122"/>
                <a:cs typeface="Consolas" pitchFamily="49" charset="0"/>
              </a:rPr>
              <a:t>struct lnode</a:t>
            </a:r>
            <a:endParaRPr lang="zh-CN" altLang="en-US" sz="1600" smtClean="0">
              <a:solidFill>
                <a:srgbClr val="00B050"/>
              </a:solidFill>
              <a:latin typeface="Consolas" pitchFamily="49" charset="0"/>
              <a:ea typeface="仿宋" pitchFamily="49" charset="-122"/>
              <a:cs typeface="Consolas" pitchFamily="49" charset="0"/>
            </a:endParaRPr>
          </a:p>
          <a:p>
            <a:pPr algn="l"/>
            <a:r>
              <a:rPr lang="en-US" sz="1600" smtClean="0">
                <a:solidFill>
                  <a:srgbClr val="0000FF"/>
                </a:solidFill>
                <a:latin typeface="Consolas" pitchFamily="49" charset="0"/>
                <a:ea typeface="仿宋" pitchFamily="49" charset="-122"/>
                <a:cs typeface="Consolas" pitchFamily="49" charset="0"/>
              </a:rPr>
              <a:t>{  int tag;				</a:t>
            </a:r>
            <a:r>
              <a:rPr lang="en-US"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结点类型标识</a:t>
            </a:r>
          </a:p>
          <a:p>
            <a:pPr algn="l"/>
            <a:r>
              <a:rPr lang="en-US" sz="1600" smtClean="0">
                <a:solidFill>
                  <a:srgbClr val="0000FF"/>
                </a:solidFill>
                <a:latin typeface="Consolas" pitchFamily="49" charset="0"/>
                <a:ea typeface="仿宋" pitchFamily="49" charset="-122"/>
                <a:cs typeface="Consolas" pitchFamily="49" charset="0"/>
              </a:rPr>
              <a:t>   union </a:t>
            </a:r>
            <a:endParaRPr lang="zh-CN" altLang="en-US" sz="1600" smtClean="0">
              <a:solidFill>
                <a:srgbClr val="0000FF"/>
              </a:solidFill>
              <a:latin typeface="Consolas" pitchFamily="49" charset="0"/>
              <a:ea typeface="仿宋" pitchFamily="49" charset="-122"/>
              <a:cs typeface="Consolas" pitchFamily="49" charset="0"/>
            </a:endParaRPr>
          </a:p>
          <a:p>
            <a:pPr algn="l"/>
            <a:r>
              <a:rPr lang="en-US" sz="1600" smtClean="0">
                <a:solidFill>
                  <a:srgbClr val="0000FF"/>
                </a:solidFill>
                <a:latin typeface="Consolas" pitchFamily="49" charset="0"/>
                <a:ea typeface="仿宋" pitchFamily="49" charset="-122"/>
                <a:cs typeface="Consolas" pitchFamily="49" charset="0"/>
              </a:rPr>
              <a:t>   {	ElemType data;			</a:t>
            </a:r>
            <a:r>
              <a:rPr lang="en-US"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存放原子值</a:t>
            </a:r>
          </a:p>
          <a:p>
            <a:pPr algn="l"/>
            <a:r>
              <a:rPr lang="en-US" sz="1600" smtClean="0">
                <a:solidFill>
                  <a:srgbClr val="0000FF"/>
                </a:solidFill>
                <a:latin typeface="Consolas" pitchFamily="49" charset="0"/>
                <a:ea typeface="仿宋" pitchFamily="49" charset="-122"/>
                <a:cs typeface="Consolas" pitchFamily="49" charset="0"/>
              </a:rPr>
              <a:t>	</a:t>
            </a:r>
            <a:r>
              <a:rPr lang="en-US" sz="1600" smtClean="0">
                <a:solidFill>
                  <a:srgbClr val="00B050"/>
                </a:solidFill>
                <a:latin typeface="Consolas" pitchFamily="49" charset="0"/>
                <a:ea typeface="仿宋" pitchFamily="49" charset="-122"/>
                <a:cs typeface="Consolas" pitchFamily="49" charset="0"/>
              </a:rPr>
              <a:t>struct lnode </a:t>
            </a:r>
            <a:r>
              <a:rPr lang="en-US" sz="1600" smtClean="0">
                <a:solidFill>
                  <a:srgbClr val="0000FF"/>
                </a:solidFill>
                <a:latin typeface="Consolas" pitchFamily="49" charset="0"/>
                <a:ea typeface="仿宋" pitchFamily="49" charset="-122"/>
                <a:cs typeface="Consolas" pitchFamily="49" charset="0"/>
              </a:rPr>
              <a:t>*sublist;		</a:t>
            </a:r>
            <a:r>
              <a:rPr lang="en-US"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指向子表的指针</a:t>
            </a:r>
          </a:p>
          <a:p>
            <a:pPr algn="l"/>
            <a:r>
              <a:rPr lang="en-US" sz="1600" smtClean="0">
                <a:solidFill>
                  <a:srgbClr val="0000FF"/>
                </a:solidFill>
                <a:latin typeface="Consolas" pitchFamily="49" charset="0"/>
                <a:ea typeface="仿宋" pitchFamily="49" charset="-122"/>
                <a:cs typeface="Consolas" pitchFamily="49" charset="0"/>
              </a:rPr>
              <a:t>   } val;</a:t>
            </a:r>
            <a:endParaRPr lang="zh-CN" altLang="en-US" sz="1600" smtClean="0">
              <a:solidFill>
                <a:srgbClr val="0000FF"/>
              </a:solidFill>
              <a:latin typeface="Consolas" pitchFamily="49" charset="0"/>
              <a:ea typeface="仿宋" pitchFamily="49" charset="-122"/>
              <a:cs typeface="Consolas" pitchFamily="49" charset="0"/>
            </a:endParaRPr>
          </a:p>
          <a:p>
            <a:pPr algn="l"/>
            <a:r>
              <a:rPr lang="en-US" sz="1600" smtClean="0">
                <a:solidFill>
                  <a:srgbClr val="0000FF"/>
                </a:solidFill>
                <a:latin typeface="Consolas" pitchFamily="49" charset="0"/>
                <a:ea typeface="仿宋" pitchFamily="49" charset="-122"/>
                <a:cs typeface="Consolas" pitchFamily="49" charset="0"/>
              </a:rPr>
              <a:t>   </a:t>
            </a:r>
            <a:r>
              <a:rPr lang="en-US" sz="1600" smtClean="0">
                <a:solidFill>
                  <a:srgbClr val="00B050"/>
                </a:solidFill>
                <a:latin typeface="Consolas" pitchFamily="49" charset="0"/>
                <a:ea typeface="仿宋" pitchFamily="49" charset="-122"/>
                <a:cs typeface="Consolas" pitchFamily="49" charset="0"/>
              </a:rPr>
              <a:t>struct lnode </a:t>
            </a:r>
            <a:r>
              <a:rPr lang="en-US" sz="1600" smtClean="0">
                <a:solidFill>
                  <a:srgbClr val="0000FF"/>
                </a:solidFill>
                <a:latin typeface="Consolas" pitchFamily="49" charset="0"/>
                <a:ea typeface="仿宋" pitchFamily="49" charset="-122"/>
                <a:cs typeface="Consolas" pitchFamily="49" charset="0"/>
              </a:rPr>
              <a:t>*link;			</a:t>
            </a:r>
            <a:r>
              <a:rPr lang="en-US"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指向下一个元素</a:t>
            </a:r>
          </a:p>
          <a:p>
            <a:pPr algn="l"/>
            <a:r>
              <a:rPr lang="en-US" sz="1600" smtClean="0">
                <a:solidFill>
                  <a:srgbClr val="0000FF"/>
                </a:solidFill>
                <a:latin typeface="Consolas" pitchFamily="49" charset="0"/>
                <a:ea typeface="仿宋" pitchFamily="49" charset="-122"/>
                <a:cs typeface="Consolas" pitchFamily="49" charset="0"/>
              </a:rPr>
              <a:t>} </a:t>
            </a:r>
            <a:r>
              <a:rPr lang="en-US" sz="1600" smtClean="0">
                <a:solidFill>
                  <a:srgbClr val="C00000"/>
                </a:solidFill>
                <a:latin typeface="Consolas" pitchFamily="49" charset="0"/>
                <a:ea typeface="仿宋" pitchFamily="49" charset="-122"/>
                <a:cs typeface="Consolas" pitchFamily="49" charset="0"/>
              </a:rPr>
              <a:t>GLNode</a:t>
            </a:r>
            <a:r>
              <a:rPr lang="en-US" sz="1600" smtClean="0">
                <a:solidFill>
                  <a:srgbClr val="0000FF"/>
                </a:solidFill>
                <a:latin typeface="Consolas" pitchFamily="49" charset="0"/>
                <a:ea typeface="仿宋" pitchFamily="49" charset="-122"/>
                <a:cs typeface="Consolas" pitchFamily="49" charset="0"/>
              </a:rPr>
              <a:t>;				</a:t>
            </a:r>
            <a:r>
              <a:rPr lang="en-US"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广义表的结点类型</a:t>
            </a:r>
            <a:endParaRPr lang="zh-CN" altLang="en-US" sz="1600">
              <a:solidFill>
                <a:srgbClr val="0000FF"/>
              </a:solidFill>
              <a:latin typeface="Consolas" pitchFamily="49" charset="0"/>
              <a:ea typeface="仿宋" pitchFamily="49" charset="-122"/>
              <a:cs typeface="Consolas" pitchFamily="49" charset="0"/>
            </a:endParaRPr>
          </a:p>
        </p:txBody>
      </p:sp>
      <p:grpSp>
        <p:nvGrpSpPr>
          <p:cNvPr id="2" name="组合 7"/>
          <p:cNvGrpSpPr/>
          <p:nvPr/>
        </p:nvGrpSpPr>
        <p:grpSpPr>
          <a:xfrm>
            <a:off x="2285984" y="3071810"/>
            <a:ext cx="1214446" cy="1225794"/>
            <a:chOff x="2428860" y="3429794"/>
            <a:chExt cx="1214446" cy="1225794"/>
          </a:xfrm>
        </p:grpSpPr>
        <p:cxnSp>
          <p:nvCxnSpPr>
            <p:cNvPr id="6" name="直接箭头连接符 5"/>
            <p:cNvCxnSpPr/>
            <p:nvPr/>
          </p:nvCxnSpPr>
          <p:spPr>
            <a:xfrm rot="5400000" flipH="1" flipV="1">
              <a:off x="2607455" y="3821909"/>
              <a:ext cx="785818"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428860" y="4286256"/>
              <a:ext cx="1214446" cy="369332"/>
            </a:xfrm>
            <a:prstGeom prst="rect">
              <a:avLst/>
            </a:prstGeom>
            <a:noFill/>
          </p:spPr>
          <p:txBody>
            <a:bodyPr wrap="square" rtlCol="0">
              <a:spAutoFit/>
            </a:bodyPr>
            <a:lstStyle/>
            <a:p>
              <a:pPr algn="l"/>
              <a:r>
                <a:rPr lang="zh-CN" altLang="en-US" sz="1800" smtClean="0">
                  <a:solidFill>
                    <a:srgbClr val="FF00FF"/>
                  </a:solidFill>
                  <a:latin typeface="方正启体简体" pitchFamily="65" charset="-122"/>
                  <a:ea typeface="方正启体简体" pitchFamily="65" charset="-122"/>
                  <a:cs typeface="Times New Roman" pitchFamily="18" charset="0"/>
                </a:rPr>
                <a:t>指向兄弟</a:t>
              </a:r>
            </a:p>
          </p:txBody>
        </p:sp>
      </p:grpSp>
      <p:grpSp>
        <p:nvGrpSpPr>
          <p:cNvPr id="3" name="组合 8"/>
          <p:cNvGrpSpPr/>
          <p:nvPr/>
        </p:nvGrpSpPr>
        <p:grpSpPr>
          <a:xfrm>
            <a:off x="3428992" y="2571744"/>
            <a:ext cx="1857388" cy="1726654"/>
            <a:chOff x="2214546" y="2858290"/>
            <a:chExt cx="1857388" cy="1726654"/>
          </a:xfrm>
        </p:grpSpPr>
        <p:cxnSp>
          <p:nvCxnSpPr>
            <p:cNvPr id="10" name="直接箭头连接符 9"/>
            <p:cNvCxnSpPr/>
            <p:nvPr/>
          </p:nvCxnSpPr>
          <p:spPr>
            <a:xfrm rot="16200000" flipV="1">
              <a:off x="2142711" y="3358753"/>
              <a:ext cx="1357322" cy="35639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214546" y="4215612"/>
              <a:ext cx="1857388" cy="369332"/>
            </a:xfrm>
            <a:prstGeom prst="rect">
              <a:avLst/>
            </a:prstGeom>
            <a:noFill/>
          </p:spPr>
          <p:txBody>
            <a:bodyPr wrap="square" rtlCol="0">
              <a:spAutoFit/>
            </a:bodyPr>
            <a:lstStyle/>
            <a:p>
              <a:pPr algn="l"/>
              <a:r>
                <a:rPr lang="zh-CN" altLang="en-US" sz="1800" smtClean="0">
                  <a:solidFill>
                    <a:srgbClr val="FF00FF"/>
                  </a:solidFill>
                  <a:latin typeface="方正启体简体" pitchFamily="65" charset="-122"/>
                  <a:ea typeface="方正启体简体" pitchFamily="65" charset="-122"/>
                  <a:cs typeface="Times New Roman" pitchFamily="18" charset="0"/>
                </a:rPr>
                <a:t>指向第一个孩子</a:t>
              </a:r>
            </a:p>
          </p:txBody>
        </p:sp>
      </p:grpSp>
      <p:sp>
        <p:nvSpPr>
          <p:cNvPr id="15" name="灯片编号占位符 14"/>
          <p:cNvSpPr>
            <a:spLocks noGrp="1"/>
          </p:cNvSpPr>
          <p:nvPr>
            <p:ph type="sldNum" sz="quarter" idx="12"/>
          </p:nvPr>
        </p:nvSpPr>
        <p:spPr/>
        <p:txBody>
          <a:bodyPr/>
          <a:lstStyle/>
          <a:p>
            <a:fld id="{0B959BAE-FEC3-4F92-8031-993DEB8AE092}" type="slidenum">
              <a:rPr lang="en-US" altLang="zh-CN" smtClean="0"/>
              <a:pPr/>
              <a:t>62</a:t>
            </a:fld>
            <a:r>
              <a:rPr lang="en-US" altLang="zh-CN" smtClean="0"/>
              <a:t>/82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3" descr="蓝色面巾纸"/>
          <p:cNvSpPr txBox="1">
            <a:spLocks noChangeArrowheads="1"/>
          </p:cNvSpPr>
          <p:nvPr/>
        </p:nvSpPr>
        <p:spPr bwMode="auto">
          <a:xfrm>
            <a:off x="428596" y="285728"/>
            <a:ext cx="3714776" cy="514738"/>
          </a:xfrm>
          <a:prstGeom prst="rect">
            <a:avLst/>
          </a:prstGeom>
          <a:blipFill dpi="0" rotWithShape="1">
            <a:blip r:embed="rId3" cstate="print"/>
            <a:srcRect/>
            <a:tile tx="0" ty="0" sx="100000" sy="100000" flip="none" algn="tl"/>
          </a:blip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tIns="72000" bIns="72000">
            <a:spAutoFit/>
          </a:bodyPr>
          <a:lstStyle/>
          <a:p>
            <a:pPr>
              <a:spcBef>
                <a:spcPct val="50000"/>
              </a:spcBef>
            </a:pPr>
            <a:r>
              <a:rPr kumimoji="1" lang="en-US" altLang="zh-CN" smtClean="0">
                <a:solidFill>
                  <a:srgbClr val="FF0000"/>
                </a:solidFill>
                <a:latin typeface="Consolas" pitchFamily="49" charset="0"/>
                <a:ea typeface="方正细珊瑚简体" pitchFamily="65" charset="-122"/>
                <a:cs typeface="Consolas" pitchFamily="49" charset="0"/>
              </a:rPr>
              <a:t>6.3.3  </a:t>
            </a:r>
            <a:r>
              <a:rPr kumimoji="1" lang="zh-CN" altLang="en-US" smtClean="0">
                <a:solidFill>
                  <a:srgbClr val="FF0000"/>
                </a:solidFill>
                <a:latin typeface="Consolas" pitchFamily="49" charset="0"/>
                <a:ea typeface="方正细珊瑚简体" pitchFamily="65" charset="-122"/>
                <a:cs typeface="Consolas" pitchFamily="49" charset="0"/>
              </a:rPr>
              <a:t>广义表的运算</a:t>
            </a:r>
            <a:endParaRPr lang="zh-CN" altLang="en-US">
              <a:latin typeface="Consolas" pitchFamily="49" charset="0"/>
              <a:ea typeface="方正细珊瑚简体" pitchFamily="65" charset="-122"/>
              <a:cs typeface="Consolas" pitchFamily="49" charset="0"/>
            </a:endParaRPr>
          </a:p>
        </p:txBody>
      </p:sp>
      <p:sp>
        <p:nvSpPr>
          <p:cNvPr id="12" name="TextBox 11"/>
          <p:cNvSpPr txBox="1"/>
          <p:nvPr/>
        </p:nvSpPr>
        <p:spPr>
          <a:xfrm>
            <a:off x="1142976" y="1500174"/>
            <a:ext cx="3143272" cy="430887"/>
          </a:xfrm>
          <a:prstGeom prst="rect">
            <a:avLst/>
          </a:prstGeom>
          <a:noFill/>
        </p:spPr>
        <p:txBody>
          <a:bodyPr wrap="square" rtlCol="0">
            <a:spAutoFit/>
          </a:bodyPr>
          <a:lstStyle/>
          <a:p>
            <a:pPr algn="l"/>
            <a:r>
              <a:rPr lang="en-US" sz="2200" smtClean="0">
                <a:solidFill>
                  <a:srgbClr val="FF0000"/>
                </a:solidFill>
                <a:latin typeface="Consolas" pitchFamily="49" charset="0"/>
                <a:ea typeface="微软雅黑" pitchFamily="34" charset="-122"/>
                <a:cs typeface="Consolas" pitchFamily="49" charset="0"/>
              </a:rPr>
              <a:t> </a:t>
            </a:r>
            <a:r>
              <a:rPr lang="zh-CN" altLang="en-US" sz="2200" smtClean="0">
                <a:solidFill>
                  <a:srgbClr val="FF0000"/>
                </a:solidFill>
                <a:latin typeface="Consolas" pitchFamily="49" charset="0"/>
                <a:ea typeface="微软雅黑" pitchFamily="34" charset="-122"/>
                <a:cs typeface="Consolas" pitchFamily="49" charset="0"/>
              </a:rPr>
              <a:t>广义表算法设计方法</a:t>
            </a:r>
            <a:endParaRPr lang="zh-CN" altLang="en-US" sz="2200">
              <a:solidFill>
                <a:srgbClr val="FF0000"/>
              </a:solidFill>
              <a:latin typeface="Consolas" pitchFamily="49" charset="0"/>
              <a:ea typeface="微软雅黑" pitchFamily="34" charset="-122"/>
              <a:cs typeface="Consolas" pitchFamily="49" charset="0"/>
            </a:endParaRPr>
          </a:p>
        </p:txBody>
      </p:sp>
      <p:graphicFrame>
        <p:nvGraphicFramePr>
          <p:cNvPr id="13" name="表格 12"/>
          <p:cNvGraphicFramePr>
            <a:graphicFrameLocks noGrp="1"/>
          </p:cNvGraphicFramePr>
          <p:nvPr/>
        </p:nvGraphicFramePr>
        <p:xfrm>
          <a:off x="571472" y="3786190"/>
          <a:ext cx="1500198" cy="428628"/>
        </p:xfrm>
        <a:graphic>
          <a:graphicData uri="http://schemas.openxmlformats.org/drawingml/2006/table">
            <a:tbl>
              <a:tblPr firstRow="1" bandRow="1">
                <a:tableStyleId>{5C22544A-7EE6-4342-B048-85BDC9FD1C3A}</a:tableStyleId>
              </a:tblPr>
              <a:tblGrid>
                <a:gridCol w="444503"/>
                <a:gridCol w="388940"/>
                <a:gridCol w="666755"/>
              </a:tblGrid>
              <a:tr h="428628">
                <a:tc>
                  <a:txBody>
                    <a:bodyPr/>
                    <a:lstStyle/>
                    <a:p>
                      <a:pPr algn="ctr"/>
                      <a:r>
                        <a:rPr lang="en-US" altLang="zh-CN" sz="1800" smtClean="0">
                          <a:solidFill>
                            <a:srgbClr val="9900FF"/>
                          </a:solidFill>
                          <a:latin typeface="Consolas" pitchFamily="49" charset="0"/>
                          <a:cs typeface="Consolas" pitchFamily="49" charset="0"/>
                        </a:rPr>
                        <a:t>1</a:t>
                      </a:r>
                      <a:endParaRPr lang="zh-CN" altLang="en-US" sz="1800">
                        <a:solidFill>
                          <a:srgbClr val="9900FF"/>
                        </a:solidFill>
                        <a:latin typeface="Consolas" pitchFamily="49" charset="0"/>
                        <a:cs typeface="Consolas" pitchFamily="49" charset="0"/>
                      </a:endParaRPr>
                    </a:p>
                  </a:txBody>
                  <a:tcPr>
                    <a:solidFill>
                      <a:schemeClr val="tx2">
                        <a:lumMod val="40000"/>
                        <a:lumOff val="60000"/>
                      </a:schemeClr>
                    </a:solidFill>
                  </a:tcPr>
                </a:tc>
                <a:tc>
                  <a:txBody>
                    <a:bodyPr/>
                    <a:lstStyle/>
                    <a:p>
                      <a:pPr algn="ctr"/>
                      <a:endParaRPr lang="zh-CN" altLang="en-US" sz="1800">
                        <a:solidFill>
                          <a:srgbClr val="9900FF"/>
                        </a:solidFill>
                        <a:latin typeface="Consolas" pitchFamily="49" charset="0"/>
                        <a:cs typeface="Consolas" pitchFamily="49" charset="0"/>
                      </a:endParaRPr>
                    </a:p>
                  </a:txBody>
                  <a:tcPr>
                    <a:solidFill>
                      <a:schemeClr val="tx2">
                        <a:lumMod val="40000"/>
                        <a:lumOff val="60000"/>
                      </a:schemeClr>
                    </a:solidFill>
                  </a:tcPr>
                </a:tc>
                <a:tc>
                  <a:txBody>
                    <a:bodyPr/>
                    <a:lstStyle/>
                    <a:p>
                      <a:pPr algn="ctr"/>
                      <a:r>
                        <a:rPr lang="zh-CN" altLang="en-US" sz="1800" b="1" kern="1200" smtClean="0">
                          <a:solidFill>
                            <a:srgbClr val="9900FF"/>
                          </a:solidFill>
                          <a:latin typeface="Consolas" pitchFamily="49" charset="0"/>
                          <a:ea typeface="+mn-ea"/>
                          <a:cs typeface="Consolas" pitchFamily="49" charset="0"/>
                        </a:rPr>
                        <a:t>∧</a:t>
                      </a:r>
                      <a:endParaRPr lang="zh-CN" altLang="en-US" sz="1800">
                        <a:solidFill>
                          <a:srgbClr val="9900FF"/>
                        </a:solidFill>
                        <a:latin typeface="Consolas" pitchFamily="49" charset="0"/>
                        <a:cs typeface="Consolas" pitchFamily="49" charset="0"/>
                      </a:endParaRPr>
                    </a:p>
                  </a:txBody>
                  <a:tcPr>
                    <a:solidFill>
                      <a:schemeClr val="tx2">
                        <a:lumMod val="40000"/>
                        <a:lumOff val="60000"/>
                      </a:schemeClr>
                    </a:solidFill>
                  </a:tcPr>
                </a:tc>
              </a:tr>
            </a:tbl>
          </a:graphicData>
        </a:graphic>
      </p:graphicFrame>
      <p:graphicFrame>
        <p:nvGraphicFramePr>
          <p:cNvPr id="14" name="表格 13"/>
          <p:cNvGraphicFramePr>
            <a:graphicFrameLocks noGrp="1"/>
          </p:cNvGraphicFramePr>
          <p:nvPr/>
        </p:nvGraphicFramePr>
        <p:xfrm>
          <a:off x="1500165" y="4643446"/>
          <a:ext cx="1214447" cy="428628"/>
        </p:xfrm>
        <a:graphic>
          <a:graphicData uri="http://schemas.openxmlformats.org/drawingml/2006/table">
            <a:tbl>
              <a:tblPr firstRow="1" bandRow="1">
                <a:tableStyleId>{93296810-A885-4BE3-A3E7-6D5BEEA58F35}</a:tableStyleId>
              </a:tblPr>
              <a:tblGrid>
                <a:gridCol w="359836"/>
                <a:gridCol w="497421"/>
                <a:gridCol w="357190"/>
              </a:tblGrid>
              <a:tr h="428628">
                <a:tc>
                  <a:txBody>
                    <a:bodyPr/>
                    <a:lstStyle/>
                    <a:p>
                      <a:pPr algn="ctr"/>
                      <a:r>
                        <a:rPr lang="en-US" altLang="zh-CN" sz="1800" smtClean="0">
                          <a:latin typeface="Consolas" pitchFamily="49" charset="0"/>
                          <a:cs typeface="Consolas" pitchFamily="49" charset="0"/>
                        </a:rPr>
                        <a:t>0</a:t>
                      </a:r>
                      <a:endParaRPr lang="zh-CN" altLang="en-US" sz="1800" i="0">
                        <a:solidFill>
                          <a:srgbClr val="9900FF"/>
                        </a:solidFill>
                        <a:latin typeface="Consolas" pitchFamily="49" charset="0"/>
                        <a:cs typeface="Consolas" pitchFamily="49" charset="0"/>
                      </a:endParaRPr>
                    </a:p>
                  </a:txBody>
                  <a:tcPr/>
                </a:tc>
                <a:tc>
                  <a:txBody>
                    <a:bodyPr/>
                    <a:lstStyle/>
                    <a:p>
                      <a:pPr algn="ctr"/>
                      <a:r>
                        <a:rPr lang="en-US" altLang="zh-CN" sz="1800" i="1" smtClean="0">
                          <a:latin typeface="Consolas" pitchFamily="49" charset="0"/>
                          <a:cs typeface="Consolas" pitchFamily="49" charset="0"/>
                        </a:rPr>
                        <a:t>a</a:t>
                      </a:r>
                      <a:endParaRPr lang="zh-CN" altLang="en-US" sz="1800" i="1">
                        <a:solidFill>
                          <a:srgbClr val="9900FF"/>
                        </a:solidFill>
                        <a:latin typeface="Consolas" pitchFamily="49" charset="0"/>
                        <a:cs typeface="Consolas" pitchFamily="49" charset="0"/>
                      </a:endParaRPr>
                    </a:p>
                  </a:txBody>
                  <a:tcPr/>
                </a:tc>
                <a:tc>
                  <a:txBody>
                    <a:bodyPr/>
                    <a:lstStyle/>
                    <a:p>
                      <a:pPr algn="ctr"/>
                      <a:endParaRPr lang="zh-CN" altLang="en-US" sz="1800" i="0">
                        <a:solidFill>
                          <a:srgbClr val="9900FF"/>
                        </a:solidFill>
                        <a:latin typeface="Consolas" pitchFamily="49" charset="0"/>
                        <a:cs typeface="Consolas" pitchFamily="49" charset="0"/>
                      </a:endParaRPr>
                    </a:p>
                  </a:txBody>
                  <a:tcPr/>
                </a:tc>
              </a:tr>
            </a:tbl>
          </a:graphicData>
        </a:graphic>
      </p:graphicFrame>
      <p:graphicFrame>
        <p:nvGraphicFramePr>
          <p:cNvPr id="15" name="表格 14"/>
          <p:cNvGraphicFramePr>
            <a:graphicFrameLocks noGrp="1"/>
          </p:cNvGraphicFramePr>
          <p:nvPr/>
        </p:nvGraphicFramePr>
        <p:xfrm>
          <a:off x="3000364" y="4643446"/>
          <a:ext cx="1500197" cy="428628"/>
        </p:xfrm>
        <a:graphic>
          <a:graphicData uri="http://schemas.openxmlformats.org/drawingml/2006/table">
            <a:tbl>
              <a:tblPr firstRow="1" bandRow="1">
                <a:tableStyleId>{5C22544A-7EE6-4342-B048-85BDC9FD1C3A}</a:tableStyleId>
              </a:tblPr>
              <a:tblGrid>
                <a:gridCol w="444502"/>
                <a:gridCol w="510168"/>
                <a:gridCol w="545527"/>
              </a:tblGrid>
              <a:tr h="428628">
                <a:tc>
                  <a:txBody>
                    <a:bodyPr/>
                    <a:lstStyle/>
                    <a:p>
                      <a:pPr algn="ctr"/>
                      <a:r>
                        <a:rPr lang="en-US" altLang="zh-CN" sz="1800" smtClean="0">
                          <a:solidFill>
                            <a:srgbClr val="9900FF"/>
                          </a:solidFill>
                          <a:latin typeface="Consolas" pitchFamily="49" charset="0"/>
                          <a:cs typeface="Consolas" pitchFamily="49" charset="0"/>
                        </a:rPr>
                        <a:t>1</a:t>
                      </a:r>
                      <a:endParaRPr lang="zh-CN" altLang="en-US" sz="1800">
                        <a:solidFill>
                          <a:srgbClr val="9900FF"/>
                        </a:solidFill>
                        <a:latin typeface="Consolas" pitchFamily="49" charset="0"/>
                        <a:cs typeface="Consolas" pitchFamily="49" charset="0"/>
                      </a:endParaRPr>
                    </a:p>
                  </a:txBody>
                  <a:tcPr>
                    <a:solidFill>
                      <a:schemeClr val="tx2">
                        <a:lumMod val="40000"/>
                        <a:lumOff val="60000"/>
                      </a:schemeClr>
                    </a:solidFill>
                  </a:tcPr>
                </a:tc>
                <a:tc>
                  <a:txBody>
                    <a:bodyPr/>
                    <a:lstStyle/>
                    <a:p>
                      <a:pPr algn="ctr"/>
                      <a:endParaRPr lang="zh-CN" altLang="en-US" sz="1800">
                        <a:solidFill>
                          <a:srgbClr val="9900FF"/>
                        </a:solidFill>
                        <a:latin typeface="Consolas" pitchFamily="49" charset="0"/>
                        <a:cs typeface="Consolas" pitchFamily="49" charset="0"/>
                      </a:endParaRPr>
                    </a:p>
                  </a:txBody>
                  <a:tcPr>
                    <a:solidFill>
                      <a:schemeClr val="tx2">
                        <a:lumMod val="40000"/>
                        <a:lumOff val="60000"/>
                      </a:schemeClr>
                    </a:solidFill>
                  </a:tcPr>
                </a:tc>
                <a:tc>
                  <a:txBody>
                    <a:bodyPr/>
                    <a:lstStyle/>
                    <a:p>
                      <a:pPr algn="ctr"/>
                      <a:r>
                        <a:rPr lang="zh-CN" altLang="en-US" sz="1800" b="1" kern="1200" smtClean="0">
                          <a:solidFill>
                            <a:srgbClr val="9900FF"/>
                          </a:solidFill>
                          <a:latin typeface="Consolas" pitchFamily="49" charset="0"/>
                          <a:ea typeface="+mn-ea"/>
                          <a:cs typeface="Consolas" pitchFamily="49" charset="0"/>
                        </a:rPr>
                        <a:t>∧</a:t>
                      </a:r>
                      <a:endParaRPr lang="zh-CN" altLang="en-US" sz="1800">
                        <a:solidFill>
                          <a:srgbClr val="9900FF"/>
                        </a:solidFill>
                        <a:latin typeface="Consolas" pitchFamily="49" charset="0"/>
                        <a:cs typeface="Consolas" pitchFamily="49" charset="0"/>
                      </a:endParaRPr>
                    </a:p>
                  </a:txBody>
                  <a:tcPr>
                    <a:solidFill>
                      <a:schemeClr val="tx2">
                        <a:lumMod val="40000"/>
                        <a:lumOff val="60000"/>
                      </a:schemeClr>
                    </a:solidFill>
                  </a:tcPr>
                </a:tc>
              </a:tr>
            </a:tbl>
          </a:graphicData>
        </a:graphic>
      </p:graphicFrame>
      <p:graphicFrame>
        <p:nvGraphicFramePr>
          <p:cNvPr id="16" name="表格 15"/>
          <p:cNvGraphicFramePr>
            <a:graphicFrameLocks noGrp="1"/>
          </p:cNvGraphicFramePr>
          <p:nvPr/>
        </p:nvGraphicFramePr>
        <p:xfrm>
          <a:off x="5715011" y="5472130"/>
          <a:ext cx="1428759" cy="428628"/>
        </p:xfrm>
        <a:graphic>
          <a:graphicData uri="http://schemas.openxmlformats.org/drawingml/2006/table">
            <a:tbl>
              <a:tblPr firstRow="1" bandRow="1">
                <a:tableStyleId>{93296810-A885-4BE3-A3E7-6D5BEEA58F35}</a:tableStyleId>
              </a:tblPr>
              <a:tblGrid>
                <a:gridCol w="423336"/>
                <a:gridCol w="648233"/>
                <a:gridCol w="357190"/>
              </a:tblGrid>
              <a:tr h="428628">
                <a:tc>
                  <a:txBody>
                    <a:bodyPr/>
                    <a:lstStyle/>
                    <a:p>
                      <a:pPr algn="ctr"/>
                      <a:r>
                        <a:rPr lang="en-US" altLang="zh-CN" sz="1800" smtClean="0">
                          <a:latin typeface="Consolas" pitchFamily="49" charset="0"/>
                          <a:cs typeface="Consolas" pitchFamily="49" charset="0"/>
                        </a:rPr>
                        <a:t>0</a:t>
                      </a:r>
                      <a:endParaRPr lang="zh-CN" altLang="en-US" sz="1800" i="0">
                        <a:solidFill>
                          <a:srgbClr val="9900FF"/>
                        </a:solidFill>
                        <a:latin typeface="Consolas" pitchFamily="49" charset="0"/>
                        <a:cs typeface="Consolas" pitchFamily="49" charset="0"/>
                      </a:endParaRPr>
                    </a:p>
                  </a:txBody>
                  <a:tcPr/>
                </a:tc>
                <a:tc>
                  <a:txBody>
                    <a:bodyPr/>
                    <a:lstStyle/>
                    <a:p>
                      <a:pPr algn="ctr"/>
                      <a:r>
                        <a:rPr lang="en-US" altLang="zh-CN" sz="1800" i="1" smtClean="0">
                          <a:latin typeface="Consolas" pitchFamily="49" charset="0"/>
                          <a:cs typeface="Consolas" pitchFamily="49" charset="0"/>
                        </a:rPr>
                        <a:t>c</a:t>
                      </a:r>
                      <a:endParaRPr lang="zh-CN" altLang="en-US" sz="1800" i="1">
                        <a:solidFill>
                          <a:srgbClr val="9900FF"/>
                        </a:solidFill>
                        <a:latin typeface="Consolas" pitchFamily="49" charset="0"/>
                        <a:cs typeface="Consolas" pitchFamily="49" charset="0"/>
                      </a:endParaRPr>
                    </a:p>
                  </a:txBody>
                  <a:tcPr/>
                </a:tc>
                <a:tc>
                  <a:txBody>
                    <a:bodyPr/>
                    <a:lstStyle/>
                    <a:p>
                      <a:pPr algn="ctr"/>
                      <a:endParaRPr lang="zh-CN" altLang="en-US" sz="1800" i="0">
                        <a:solidFill>
                          <a:srgbClr val="9900FF"/>
                        </a:solidFill>
                        <a:latin typeface="Consolas" pitchFamily="49" charset="0"/>
                        <a:cs typeface="Consolas" pitchFamily="49" charset="0"/>
                      </a:endParaRPr>
                    </a:p>
                  </a:txBody>
                  <a:tcPr/>
                </a:tc>
              </a:tr>
            </a:tbl>
          </a:graphicData>
        </a:graphic>
      </p:graphicFrame>
      <p:graphicFrame>
        <p:nvGraphicFramePr>
          <p:cNvPr id="17" name="表格 16"/>
          <p:cNvGraphicFramePr>
            <a:graphicFrameLocks noGrp="1"/>
          </p:cNvGraphicFramePr>
          <p:nvPr/>
        </p:nvGraphicFramePr>
        <p:xfrm>
          <a:off x="7429522" y="5472130"/>
          <a:ext cx="1428758" cy="428628"/>
        </p:xfrm>
        <a:graphic>
          <a:graphicData uri="http://schemas.openxmlformats.org/drawingml/2006/table">
            <a:tbl>
              <a:tblPr firstRow="1" bandRow="1">
                <a:tableStyleId>{93296810-A885-4BE3-A3E7-6D5BEEA58F35}</a:tableStyleId>
              </a:tblPr>
              <a:tblGrid>
                <a:gridCol w="423335"/>
                <a:gridCol w="433920"/>
                <a:gridCol w="571503"/>
              </a:tblGrid>
              <a:tr h="428628">
                <a:tc>
                  <a:txBody>
                    <a:bodyPr/>
                    <a:lstStyle/>
                    <a:p>
                      <a:pPr algn="ctr"/>
                      <a:r>
                        <a:rPr lang="en-US" altLang="zh-CN" sz="1800" smtClean="0">
                          <a:latin typeface="Consolas" pitchFamily="49" charset="0"/>
                          <a:cs typeface="Consolas" pitchFamily="49" charset="0"/>
                        </a:rPr>
                        <a:t>0</a:t>
                      </a:r>
                      <a:endParaRPr lang="zh-CN" altLang="en-US" sz="1800" i="0">
                        <a:solidFill>
                          <a:srgbClr val="9900FF"/>
                        </a:solidFill>
                        <a:latin typeface="Consolas" pitchFamily="49" charset="0"/>
                        <a:cs typeface="Consolas" pitchFamily="49" charset="0"/>
                      </a:endParaRPr>
                    </a:p>
                  </a:txBody>
                  <a:tcPr/>
                </a:tc>
                <a:tc>
                  <a:txBody>
                    <a:bodyPr/>
                    <a:lstStyle/>
                    <a:p>
                      <a:pPr algn="ctr"/>
                      <a:r>
                        <a:rPr lang="en-US" altLang="zh-CN" sz="1800" i="1" smtClean="0">
                          <a:latin typeface="Consolas" pitchFamily="49" charset="0"/>
                          <a:cs typeface="Consolas" pitchFamily="49" charset="0"/>
                        </a:rPr>
                        <a:t>d</a:t>
                      </a:r>
                      <a:endParaRPr lang="zh-CN" altLang="en-US" sz="1800" i="1">
                        <a:solidFill>
                          <a:srgbClr val="9900FF"/>
                        </a:solidFill>
                        <a:latin typeface="Consolas" pitchFamily="49" charset="0"/>
                        <a:cs typeface="Consolas" pitchFamily="49" charset="0"/>
                      </a:endParaRPr>
                    </a:p>
                  </a:txBody>
                  <a:tcPr/>
                </a:tc>
                <a:tc>
                  <a:txBody>
                    <a:bodyPr/>
                    <a:lstStyle/>
                    <a:p>
                      <a:pPr algn="ctr"/>
                      <a:r>
                        <a:rPr lang="zh-CN" altLang="en-US" sz="1800" kern="1200" smtClean="0">
                          <a:latin typeface="Consolas" pitchFamily="49" charset="0"/>
                          <a:cs typeface="Consolas" pitchFamily="49" charset="0"/>
                        </a:rPr>
                        <a:t>∧</a:t>
                      </a:r>
                      <a:endParaRPr lang="zh-CN" altLang="en-US" sz="1800" i="0">
                        <a:solidFill>
                          <a:srgbClr val="9900FF"/>
                        </a:solidFill>
                        <a:latin typeface="Consolas" pitchFamily="49" charset="0"/>
                        <a:cs typeface="Consolas" pitchFamily="49" charset="0"/>
                      </a:endParaRPr>
                    </a:p>
                  </a:txBody>
                  <a:tcPr/>
                </a:tc>
              </a:tr>
            </a:tbl>
          </a:graphicData>
        </a:graphic>
      </p:graphicFrame>
      <p:graphicFrame>
        <p:nvGraphicFramePr>
          <p:cNvPr id="18" name="表格 17"/>
          <p:cNvGraphicFramePr>
            <a:graphicFrameLocks noGrp="1"/>
          </p:cNvGraphicFramePr>
          <p:nvPr/>
        </p:nvGraphicFramePr>
        <p:xfrm>
          <a:off x="3929061" y="5472130"/>
          <a:ext cx="1500197" cy="428628"/>
        </p:xfrm>
        <a:graphic>
          <a:graphicData uri="http://schemas.openxmlformats.org/drawingml/2006/table">
            <a:tbl>
              <a:tblPr firstRow="1" bandRow="1">
                <a:tableStyleId>{93296810-A885-4BE3-A3E7-6D5BEEA58F35}</a:tableStyleId>
              </a:tblPr>
              <a:tblGrid>
                <a:gridCol w="444503"/>
                <a:gridCol w="627066"/>
                <a:gridCol w="428628"/>
              </a:tblGrid>
              <a:tr h="428628">
                <a:tc>
                  <a:txBody>
                    <a:bodyPr/>
                    <a:lstStyle/>
                    <a:p>
                      <a:pPr algn="ctr"/>
                      <a:r>
                        <a:rPr lang="en-US" altLang="zh-CN" sz="1800" smtClean="0">
                          <a:latin typeface="Consolas" pitchFamily="49" charset="0"/>
                          <a:cs typeface="Consolas" pitchFamily="49" charset="0"/>
                        </a:rPr>
                        <a:t>0</a:t>
                      </a:r>
                      <a:endParaRPr lang="zh-CN" altLang="en-US" sz="1800" i="0">
                        <a:solidFill>
                          <a:srgbClr val="9900FF"/>
                        </a:solidFill>
                        <a:latin typeface="Consolas" pitchFamily="49" charset="0"/>
                        <a:cs typeface="Consolas" pitchFamily="49" charset="0"/>
                      </a:endParaRPr>
                    </a:p>
                  </a:txBody>
                  <a:tcPr/>
                </a:tc>
                <a:tc>
                  <a:txBody>
                    <a:bodyPr/>
                    <a:lstStyle/>
                    <a:p>
                      <a:pPr algn="ctr"/>
                      <a:r>
                        <a:rPr lang="en-US" altLang="zh-CN" sz="1800" i="1" smtClean="0">
                          <a:latin typeface="Consolas" pitchFamily="49" charset="0"/>
                          <a:cs typeface="Consolas" pitchFamily="49" charset="0"/>
                        </a:rPr>
                        <a:t>b</a:t>
                      </a:r>
                      <a:endParaRPr lang="zh-CN" altLang="en-US" sz="1800" i="1">
                        <a:solidFill>
                          <a:srgbClr val="9900FF"/>
                        </a:solidFill>
                        <a:latin typeface="Consolas" pitchFamily="49" charset="0"/>
                        <a:cs typeface="Consolas" pitchFamily="49" charset="0"/>
                      </a:endParaRPr>
                    </a:p>
                  </a:txBody>
                  <a:tcPr/>
                </a:tc>
                <a:tc>
                  <a:txBody>
                    <a:bodyPr/>
                    <a:lstStyle/>
                    <a:p>
                      <a:pPr algn="ctr"/>
                      <a:endParaRPr lang="zh-CN" altLang="en-US" sz="1800" i="0">
                        <a:solidFill>
                          <a:srgbClr val="9900FF"/>
                        </a:solidFill>
                        <a:latin typeface="Consolas" pitchFamily="49" charset="0"/>
                        <a:cs typeface="Consolas" pitchFamily="49" charset="0"/>
                      </a:endParaRPr>
                    </a:p>
                  </a:txBody>
                  <a:tcPr/>
                </a:tc>
              </a:tr>
            </a:tbl>
          </a:graphicData>
        </a:graphic>
      </p:graphicFrame>
      <p:cxnSp>
        <p:nvCxnSpPr>
          <p:cNvPr id="19" name="直接箭头连接符 18"/>
          <p:cNvCxnSpPr/>
          <p:nvPr/>
        </p:nvCxnSpPr>
        <p:spPr>
          <a:xfrm>
            <a:off x="5214944" y="5715016"/>
            <a:ext cx="500066" cy="1588"/>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6929456" y="5715016"/>
            <a:ext cx="500066" cy="1588"/>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2500298" y="4889292"/>
            <a:ext cx="500066" cy="1588"/>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22" name="任意多边形 21"/>
          <p:cNvSpPr/>
          <p:nvPr/>
        </p:nvSpPr>
        <p:spPr>
          <a:xfrm>
            <a:off x="3576145" y="4871545"/>
            <a:ext cx="365234" cy="819807"/>
          </a:xfrm>
          <a:custGeom>
            <a:avLst/>
            <a:gdLst>
              <a:gd name="connsiteX0" fmla="*/ 65689 w 365234"/>
              <a:gd name="connsiteY0" fmla="*/ 0 h 819807"/>
              <a:gd name="connsiteX1" fmla="*/ 49924 w 365234"/>
              <a:gd name="connsiteY1" fmla="*/ 630621 h 819807"/>
              <a:gd name="connsiteX2" fmla="*/ 365234 w 365234"/>
              <a:gd name="connsiteY2" fmla="*/ 819807 h 819807"/>
            </a:gdLst>
            <a:ahLst/>
            <a:cxnLst>
              <a:cxn ang="0">
                <a:pos x="connsiteX0" y="connsiteY0"/>
              </a:cxn>
              <a:cxn ang="0">
                <a:pos x="connsiteX1" y="connsiteY1"/>
              </a:cxn>
              <a:cxn ang="0">
                <a:pos x="connsiteX2" y="connsiteY2"/>
              </a:cxn>
            </a:cxnLst>
            <a:rect l="l" t="t" r="r" b="b"/>
            <a:pathLst>
              <a:path w="365234" h="819807">
                <a:moveTo>
                  <a:pt x="65689" y="0"/>
                </a:moveTo>
                <a:cubicBezTo>
                  <a:pt x="32844" y="246993"/>
                  <a:pt x="0" y="493987"/>
                  <a:pt x="49924" y="630621"/>
                </a:cubicBezTo>
                <a:cubicBezTo>
                  <a:pt x="99848" y="767256"/>
                  <a:pt x="232541" y="793531"/>
                  <a:pt x="365234" y="819807"/>
                </a:cubicBezTo>
              </a:path>
            </a:pathLst>
          </a:cu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latin typeface="Consolas" pitchFamily="49" charset="0"/>
              <a:cs typeface="Consolas" pitchFamily="49" charset="0"/>
            </a:endParaRPr>
          </a:p>
        </p:txBody>
      </p:sp>
      <p:sp>
        <p:nvSpPr>
          <p:cNvPr id="23" name="任意多边形 22"/>
          <p:cNvSpPr/>
          <p:nvPr/>
        </p:nvSpPr>
        <p:spPr>
          <a:xfrm>
            <a:off x="1134932" y="4071942"/>
            <a:ext cx="365234" cy="819807"/>
          </a:xfrm>
          <a:custGeom>
            <a:avLst/>
            <a:gdLst>
              <a:gd name="connsiteX0" fmla="*/ 65689 w 365234"/>
              <a:gd name="connsiteY0" fmla="*/ 0 h 819807"/>
              <a:gd name="connsiteX1" fmla="*/ 49924 w 365234"/>
              <a:gd name="connsiteY1" fmla="*/ 630621 h 819807"/>
              <a:gd name="connsiteX2" fmla="*/ 365234 w 365234"/>
              <a:gd name="connsiteY2" fmla="*/ 819807 h 819807"/>
            </a:gdLst>
            <a:ahLst/>
            <a:cxnLst>
              <a:cxn ang="0">
                <a:pos x="connsiteX0" y="connsiteY0"/>
              </a:cxn>
              <a:cxn ang="0">
                <a:pos x="connsiteX1" y="connsiteY1"/>
              </a:cxn>
              <a:cxn ang="0">
                <a:pos x="connsiteX2" y="connsiteY2"/>
              </a:cxn>
            </a:cxnLst>
            <a:rect l="l" t="t" r="r" b="b"/>
            <a:pathLst>
              <a:path w="365234" h="819807">
                <a:moveTo>
                  <a:pt x="65689" y="0"/>
                </a:moveTo>
                <a:cubicBezTo>
                  <a:pt x="32844" y="246993"/>
                  <a:pt x="0" y="493987"/>
                  <a:pt x="49924" y="630621"/>
                </a:cubicBezTo>
                <a:cubicBezTo>
                  <a:pt x="99848" y="767256"/>
                  <a:pt x="232541" y="793531"/>
                  <a:pt x="365234" y="819807"/>
                </a:cubicBezTo>
              </a:path>
            </a:pathLst>
          </a:cu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latin typeface="Consolas" pitchFamily="49" charset="0"/>
              <a:cs typeface="Consolas" pitchFamily="49" charset="0"/>
            </a:endParaRPr>
          </a:p>
        </p:txBody>
      </p:sp>
      <p:sp>
        <p:nvSpPr>
          <p:cNvPr id="24" name="TextBox 23"/>
          <p:cNvSpPr txBox="1"/>
          <p:nvPr/>
        </p:nvSpPr>
        <p:spPr>
          <a:xfrm>
            <a:off x="285720" y="3071810"/>
            <a:ext cx="2286016" cy="369332"/>
          </a:xfrm>
          <a:prstGeom prst="rect">
            <a:avLst/>
          </a:prstGeom>
          <a:noFill/>
        </p:spPr>
        <p:txBody>
          <a:bodyPr wrap="square" rtlCol="0">
            <a:spAutoFit/>
          </a:bodyPr>
          <a:lstStyle/>
          <a:p>
            <a:pPr algn="l"/>
            <a:r>
              <a:rPr lang="zh-CN" altLang="en-US" sz="1800" smtClean="0">
                <a:latin typeface="Consolas" pitchFamily="49" charset="0"/>
                <a:ea typeface="仿宋" pitchFamily="49" charset="-122"/>
                <a:cs typeface="Consolas" pitchFamily="49" charset="0"/>
              </a:rPr>
              <a:t>整个广义表的头结点</a:t>
            </a:r>
            <a:endParaRPr lang="zh-CN" altLang="en-US" sz="1800">
              <a:latin typeface="Consolas" pitchFamily="49" charset="0"/>
              <a:ea typeface="仿宋" pitchFamily="49" charset="-122"/>
              <a:cs typeface="Consolas" pitchFamily="49" charset="0"/>
            </a:endParaRPr>
          </a:p>
        </p:txBody>
      </p:sp>
      <p:cxnSp>
        <p:nvCxnSpPr>
          <p:cNvPr id="25" name="直接箭头连接符 24"/>
          <p:cNvCxnSpPr/>
          <p:nvPr/>
        </p:nvCxnSpPr>
        <p:spPr>
          <a:xfrm rot="16200000" flipH="1">
            <a:off x="1000100" y="3571876"/>
            <a:ext cx="285752" cy="14287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857752" y="3957584"/>
            <a:ext cx="1714512" cy="369332"/>
          </a:xfrm>
          <a:prstGeom prst="rect">
            <a:avLst/>
          </a:prstGeom>
          <a:noFill/>
        </p:spPr>
        <p:txBody>
          <a:bodyPr wrap="square" rtlCol="0">
            <a:spAutoFit/>
          </a:bodyPr>
          <a:lstStyle/>
          <a:p>
            <a:pPr algn="l"/>
            <a:r>
              <a:rPr lang="zh-CN" altLang="en-US" sz="1800" smtClean="0">
                <a:latin typeface="Consolas" pitchFamily="49" charset="0"/>
                <a:ea typeface="仿宋" pitchFamily="49" charset="-122"/>
                <a:cs typeface="Consolas" pitchFamily="49" charset="0"/>
              </a:rPr>
              <a:t>子表的头结点</a:t>
            </a:r>
            <a:endParaRPr lang="zh-CN" altLang="en-US" sz="1800">
              <a:latin typeface="Consolas" pitchFamily="49" charset="0"/>
              <a:ea typeface="仿宋" pitchFamily="49" charset="-122"/>
              <a:cs typeface="Consolas" pitchFamily="49" charset="0"/>
            </a:endParaRPr>
          </a:p>
        </p:txBody>
      </p:sp>
      <p:sp>
        <p:nvSpPr>
          <p:cNvPr id="27" name="TextBox 26"/>
          <p:cNvSpPr txBox="1"/>
          <p:nvPr/>
        </p:nvSpPr>
        <p:spPr>
          <a:xfrm>
            <a:off x="1428728" y="4246350"/>
            <a:ext cx="1428760" cy="369332"/>
          </a:xfrm>
          <a:prstGeom prst="rect">
            <a:avLst/>
          </a:prstGeom>
          <a:noFill/>
        </p:spPr>
        <p:txBody>
          <a:bodyPr wrap="square" rtlCol="0">
            <a:spAutoFit/>
          </a:bodyPr>
          <a:lstStyle/>
          <a:p>
            <a:r>
              <a:rPr lang="zh-CN" altLang="en-US" sz="1800" smtClean="0">
                <a:solidFill>
                  <a:srgbClr val="9900CC"/>
                </a:solidFill>
                <a:latin typeface="Consolas" pitchFamily="49" charset="0"/>
                <a:ea typeface="仿宋" pitchFamily="49" charset="-122"/>
                <a:cs typeface="Consolas" pitchFamily="49" charset="0"/>
              </a:rPr>
              <a:t>第</a:t>
            </a:r>
            <a:r>
              <a:rPr lang="en-US" altLang="zh-CN" sz="1800" smtClean="0">
                <a:solidFill>
                  <a:srgbClr val="9900CC"/>
                </a:solidFill>
                <a:latin typeface="Consolas" pitchFamily="49" charset="0"/>
                <a:ea typeface="仿宋" pitchFamily="49" charset="-122"/>
                <a:cs typeface="Consolas" pitchFamily="49" charset="0"/>
              </a:rPr>
              <a:t>1</a:t>
            </a:r>
            <a:r>
              <a:rPr lang="zh-CN" altLang="en-US" sz="1800" smtClean="0">
                <a:solidFill>
                  <a:srgbClr val="9900CC"/>
                </a:solidFill>
                <a:latin typeface="Consolas" pitchFamily="49" charset="0"/>
                <a:ea typeface="仿宋" pitchFamily="49" charset="-122"/>
                <a:cs typeface="Consolas" pitchFamily="49" charset="0"/>
              </a:rPr>
              <a:t>个元素</a:t>
            </a:r>
            <a:endParaRPr lang="zh-CN" altLang="en-US" sz="1800">
              <a:solidFill>
                <a:srgbClr val="9900CC"/>
              </a:solidFill>
              <a:latin typeface="Consolas" pitchFamily="49" charset="0"/>
              <a:ea typeface="仿宋" pitchFamily="49" charset="-122"/>
              <a:cs typeface="Consolas" pitchFamily="49" charset="0"/>
            </a:endParaRPr>
          </a:p>
        </p:txBody>
      </p:sp>
      <p:grpSp>
        <p:nvGrpSpPr>
          <p:cNvPr id="2" name="组合 7"/>
          <p:cNvGrpSpPr/>
          <p:nvPr/>
        </p:nvGrpSpPr>
        <p:grpSpPr>
          <a:xfrm>
            <a:off x="285720" y="1285861"/>
            <a:ext cx="807401" cy="785817"/>
            <a:chOff x="535940" y="314960"/>
            <a:chExt cx="1021715" cy="1021715"/>
          </a:xfrm>
        </p:grpSpPr>
        <p:grpSp>
          <p:nvGrpSpPr>
            <p:cNvPr id="3" name="组合 24"/>
            <p:cNvGrpSpPr/>
            <p:nvPr/>
          </p:nvGrpSpPr>
          <p:grpSpPr>
            <a:xfrm>
              <a:off x="535940" y="314960"/>
              <a:ext cx="1021715" cy="1021715"/>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a:endParaRPr lang="zh-CN" altLang="en-US" sz="2400">
                  <a:solidFill>
                    <a:srgbClr val="080808"/>
                  </a:solidFill>
                  <a:latin typeface="Consolas" pitchFamily="49" charset="0"/>
                  <a:ea typeface="微软雅黑" panose="020B0503020204020204" charset="-122"/>
                  <a:cs typeface="Consolas" pitchFamily="49" charset="0"/>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a:endParaRPr lang="zh-CN" altLang="en-US" sz="2400">
                  <a:solidFill>
                    <a:srgbClr val="080808"/>
                  </a:solidFill>
                  <a:latin typeface="Consolas" pitchFamily="49" charset="0"/>
                  <a:ea typeface="微软雅黑" panose="020B0503020204020204" charset="-122"/>
                  <a:cs typeface="Consolas" pitchFamily="49" charset="0"/>
                </a:endParaRPr>
              </a:p>
            </p:txBody>
          </p:sp>
        </p:grpSp>
        <p:sp>
          <p:nvSpPr>
            <p:cNvPr id="30" name="TextBox 13"/>
            <p:cNvSpPr txBox="1"/>
            <p:nvPr/>
          </p:nvSpPr>
          <p:spPr>
            <a:xfrm>
              <a:off x="817777" y="555363"/>
              <a:ext cx="537845" cy="560237"/>
            </a:xfrm>
            <a:prstGeom prst="rect">
              <a:avLst/>
            </a:prstGeom>
            <a:noFill/>
          </p:spPr>
          <p:txBody>
            <a:bodyPr wrap="square" lIns="0" tIns="0" rIns="0" bIns="0" rtlCol="0">
              <a:spAutoFit/>
            </a:bodyPr>
            <a:lstStyle/>
            <a:p>
              <a:pPr algn="ctr"/>
              <a:r>
                <a:rPr lang="en-US" altLang="zh-CN" sz="2800" smtClean="0">
                  <a:solidFill>
                    <a:srgbClr val="C00002"/>
                  </a:solidFill>
                  <a:latin typeface="Consolas" pitchFamily="49" charset="0"/>
                  <a:ea typeface="微软雅黑" panose="020B0503020204020204" charset="-122"/>
                  <a:cs typeface="Consolas" pitchFamily="49" charset="0"/>
                </a:rPr>
                <a:t>1</a:t>
              </a:r>
              <a:endParaRPr lang="en-US" altLang="zh-CN" sz="2800" b="1" smtClean="0">
                <a:solidFill>
                  <a:srgbClr val="C00002"/>
                </a:solidFill>
                <a:latin typeface="Consolas" pitchFamily="49" charset="0"/>
                <a:ea typeface="微软雅黑" panose="020B0503020204020204" charset="-122"/>
                <a:cs typeface="Consolas" pitchFamily="49" charset="0"/>
              </a:endParaRPr>
            </a:p>
          </p:txBody>
        </p:sp>
      </p:grpSp>
      <p:sp>
        <p:nvSpPr>
          <p:cNvPr id="33" name="TextBox 32"/>
          <p:cNvSpPr txBox="1"/>
          <p:nvPr/>
        </p:nvSpPr>
        <p:spPr>
          <a:xfrm>
            <a:off x="2928926" y="4234208"/>
            <a:ext cx="1428760" cy="369332"/>
          </a:xfrm>
          <a:prstGeom prst="rect">
            <a:avLst/>
          </a:prstGeom>
          <a:noFill/>
        </p:spPr>
        <p:txBody>
          <a:bodyPr wrap="square" rtlCol="0">
            <a:spAutoFit/>
          </a:bodyPr>
          <a:lstStyle/>
          <a:p>
            <a:r>
              <a:rPr lang="zh-CN" altLang="en-US" sz="1800" smtClean="0">
                <a:solidFill>
                  <a:srgbClr val="9900CC"/>
                </a:solidFill>
                <a:latin typeface="Consolas" pitchFamily="49" charset="0"/>
                <a:ea typeface="仿宋" pitchFamily="49" charset="-122"/>
                <a:cs typeface="Consolas" pitchFamily="49" charset="0"/>
              </a:rPr>
              <a:t>第</a:t>
            </a:r>
            <a:r>
              <a:rPr lang="en-US" altLang="zh-CN" sz="1800" smtClean="0">
                <a:solidFill>
                  <a:srgbClr val="9900CC"/>
                </a:solidFill>
                <a:latin typeface="Consolas" pitchFamily="49" charset="0"/>
                <a:ea typeface="仿宋" pitchFamily="49" charset="-122"/>
                <a:cs typeface="Consolas" pitchFamily="49" charset="0"/>
              </a:rPr>
              <a:t>2</a:t>
            </a:r>
            <a:r>
              <a:rPr lang="zh-CN" altLang="en-US" sz="1800" smtClean="0">
                <a:solidFill>
                  <a:srgbClr val="9900CC"/>
                </a:solidFill>
                <a:latin typeface="Consolas" pitchFamily="49" charset="0"/>
                <a:ea typeface="仿宋" pitchFamily="49" charset="-122"/>
                <a:cs typeface="Consolas" pitchFamily="49" charset="0"/>
              </a:rPr>
              <a:t>个元素</a:t>
            </a:r>
            <a:endParaRPr lang="zh-CN" altLang="en-US" sz="1800">
              <a:solidFill>
                <a:srgbClr val="9900CC"/>
              </a:solidFill>
              <a:latin typeface="Consolas" pitchFamily="49" charset="0"/>
              <a:ea typeface="仿宋" pitchFamily="49" charset="-122"/>
              <a:cs typeface="Consolas" pitchFamily="49" charset="0"/>
            </a:endParaRPr>
          </a:p>
        </p:txBody>
      </p:sp>
      <p:cxnSp>
        <p:nvCxnSpPr>
          <p:cNvPr id="35" name="直接箭头连接符 34"/>
          <p:cNvCxnSpPr>
            <a:stCxn id="26" idx="1"/>
          </p:cNvCxnSpPr>
          <p:nvPr/>
        </p:nvCxnSpPr>
        <p:spPr>
          <a:xfrm rot="10800000" flipV="1">
            <a:off x="4429124" y="4142249"/>
            <a:ext cx="428628" cy="50119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85720" y="2365053"/>
            <a:ext cx="1071570" cy="400110"/>
          </a:xfrm>
          <a:prstGeom prst="rect">
            <a:avLst/>
          </a:prstGeom>
          <a:noFill/>
        </p:spPr>
        <p:txBody>
          <a:bodyPr wrap="square" rtlCol="0">
            <a:spAutoFit/>
          </a:bodyPr>
          <a:lstStyle/>
          <a:p>
            <a:pPr algn="l"/>
            <a:r>
              <a:rPr lang="zh-CN" altLang="en-US" sz="2000" smtClean="0">
                <a:solidFill>
                  <a:srgbClr val="FF0000"/>
                </a:solidFill>
                <a:latin typeface="Consolas" pitchFamily="49" charset="0"/>
                <a:ea typeface="华文中宋" pitchFamily="2" charset="-122"/>
                <a:cs typeface="Consolas" pitchFamily="49" charset="0"/>
              </a:rPr>
              <a:t>解法</a:t>
            </a:r>
            <a:r>
              <a:rPr lang="en-US" altLang="zh-CN" sz="2000" smtClean="0">
                <a:solidFill>
                  <a:srgbClr val="FF0000"/>
                </a:solidFill>
                <a:latin typeface="Consolas" pitchFamily="49" charset="0"/>
                <a:ea typeface="华文中宋" pitchFamily="2" charset="-122"/>
                <a:cs typeface="Consolas" pitchFamily="49" charset="0"/>
              </a:rPr>
              <a:t>1</a:t>
            </a:r>
            <a:endParaRPr lang="zh-CN" altLang="en-US" sz="2000">
              <a:solidFill>
                <a:srgbClr val="FF0000"/>
              </a:solidFill>
              <a:latin typeface="Consolas" pitchFamily="49" charset="0"/>
              <a:ea typeface="华文中宋" pitchFamily="2" charset="-122"/>
              <a:cs typeface="Consolas" pitchFamily="49" charset="0"/>
            </a:endParaRPr>
          </a:p>
        </p:txBody>
      </p:sp>
      <p:sp>
        <p:nvSpPr>
          <p:cNvPr id="28" name="灯片编号占位符 27"/>
          <p:cNvSpPr>
            <a:spLocks noGrp="1"/>
          </p:cNvSpPr>
          <p:nvPr>
            <p:ph type="sldNum" sz="quarter" idx="12"/>
          </p:nvPr>
        </p:nvSpPr>
        <p:spPr/>
        <p:txBody>
          <a:bodyPr/>
          <a:lstStyle/>
          <a:p>
            <a:fld id="{8BDA724C-88FF-4E6D-8C54-367E29F75057}" type="slidenum">
              <a:rPr lang="en-US" altLang="zh-CN" smtClean="0"/>
              <a:pPr/>
              <a:t>63</a:t>
            </a:fld>
            <a:r>
              <a:rPr lang="en-US" altLang="zh-CN" smtClean="0"/>
              <a:t>/82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p:bldP spid="26" grpId="0"/>
      <p:bldP spid="27" grpId="0"/>
      <p:bldP spid="33" grpId="0"/>
      <p:bldP spid="3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428596" y="1785926"/>
            <a:ext cx="7848600" cy="810478"/>
          </a:xfrm>
          <a:prstGeom prst="rect">
            <a:avLst/>
          </a:prstGeom>
          <a:noFill/>
          <a:ln w="9525">
            <a:noFill/>
            <a:miter lim="800000"/>
            <a:headEnd/>
            <a:tailEnd/>
          </a:ln>
          <a:effectLst/>
        </p:spPr>
        <p:txBody>
          <a:bodyPr>
            <a:spAutoFit/>
          </a:bodyPr>
          <a:lstStyle/>
          <a:p>
            <a:pPr algn="just">
              <a:lnSpc>
                <a:spcPts val="2800"/>
              </a:lnSpc>
              <a:spcBef>
                <a:spcPts val="0"/>
              </a:spcBef>
            </a:pPr>
            <a:r>
              <a:rPr lang="zh-CN" altLang="en-US" sz="1800" smtClean="0">
                <a:latin typeface="楷体" pitchFamily="49" charset="-122"/>
                <a:ea typeface="楷体" pitchFamily="49" charset="-122"/>
              </a:rPr>
              <a:t>    </a:t>
            </a:r>
            <a:r>
              <a:rPr lang="zh-CN" altLang="en-US" sz="1800" smtClean="0">
                <a:solidFill>
                  <a:srgbClr val="FF0000"/>
                </a:solidFill>
                <a:latin typeface="方正启体简体" pitchFamily="65" charset="-122"/>
                <a:ea typeface="方正启体简体" pitchFamily="65" charset="-122"/>
              </a:rPr>
              <a:t>子表的处理和整个广义表的处理是相似的</a:t>
            </a:r>
            <a:r>
              <a:rPr lang="zh-CN" altLang="en-US" sz="1800" smtClean="0">
                <a:latin typeface="楷体" pitchFamily="49" charset="-122"/>
                <a:ea typeface="楷体" pitchFamily="49" charset="-122"/>
              </a:rPr>
              <a:t>。从这个角度出发设计求解广义表递归算法的一般格式如下：</a:t>
            </a:r>
            <a:endParaRPr kumimoji="1" lang="zh-CN" altLang="en-US" sz="1800">
              <a:latin typeface="楷体" pitchFamily="49" charset="-122"/>
              <a:ea typeface="楷体" pitchFamily="49" charset="-122"/>
              <a:cs typeface="Times New Roman" pitchFamily="18" charset="0"/>
            </a:endParaRPr>
          </a:p>
        </p:txBody>
      </p:sp>
      <p:sp>
        <p:nvSpPr>
          <p:cNvPr id="5" name="TextBox 4"/>
          <p:cNvSpPr txBox="1"/>
          <p:nvPr/>
        </p:nvSpPr>
        <p:spPr>
          <a:xfrm>
            <a:off x="571472" y="2714620"/>
            <a:ext cx="7572428" cy="3387361"/>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52000" tIns="108000" bIns="108000" rtlCol="0">
            <a:spAutoFit/>
          </a:bodyPr>
          <a:lstStyle/>
          <a:p>
            <a:pPr algn="l">
              <a:lnSpc>
                <a:spcPts val="2400"/>
              </a:lnSpc>
            </a:pPr>
            <a:r>
              <a:rPr lang="en-US" sz="1600" smtClean="0">
                <a:solidFill>
                  <a:srgbClr val="0000FF"/>
                </a:solidFill>
                <a:latin typeface="Consolas" pitchFamily="49" charset="0"/>
                <a:ea typeface="仿宋" pitchFamily="49" charset="-122"/>
                <a:cs typeface="Consolas" pitchFamily="49" charset="0"/>
              </a:rPr>
              <a:t>void </a:t>
            </a:r>
            <a:r>
              <a:rPr lang="en-US" sz="1600" smtClean="0">
                <a:solidFill>
                  <a:srgbClr val="FF0000"/>
                </a:solidFill>
                <a:latin typeface="Consolas" pitchFamily="49" charset="0"/>
                <a:ea typeface="仿宋" pitchFamily="49" charset="-122"/>
                <a:cs typeface="Consolas" pitchFamily="49" charset="0"/>
              </a:rPr>
              <a:t>fun1</a:t>
            </a:r>
            <a:r>
              <a:rPr lang="en-US" sz="1600" smtClean="0">
                <a:solidFill>
                  <a:srgbClr val="0000FF"/>
                </a:solidFill>
                <a:latin typeface="Consolas" pitchFamily="49" charset="0"/>
                <a:ea typeface="仿宋" pitchFamily="49" charset="-122"/>
                <a:cs typeface="Consolas" pitchFamily="49" charset="0"/>
              </a:rPr>
              <a:t>(GLNode *g)			</a:t>
            </a:r>
            <a:r>
              <a:rPr lang="en-US" sz="1600" smtClean="0">
                <a:solidFill>
                  <a:srgbClr val="00B0F0"/>
                </a:solidFill>
                <a:latin typeface="Consolas" pitchFamily="49" charset="0"/>
                <a:ea typeface="仿宋" pitchFamily="49" charset="-122"/>
                <a:cs typeface="Consolas" pitchFamily="49" charset="0"/>
              </a:rPr>
              <a:t>//g</a:t>
            </a:r>
            <a:r>
              <a:rPr lang="zh-CN" altLang="en-US" sz="1600" smtClean="0">
                <a:solidFill>
                  <a:srgbClr val="00B0F0"/>
                </a:solidFill>
                <a:latin typeface="Consolas" pitchFamily="49" charset="0"/>
                <a:ea typeface="仿宋" pitchFamily="49" charset="-122"/>
                <a:cs typeface="Consolas" pitchFamily="49" charset="0"/>
              </a:rPr>
              <a:t>为广义表头结点指针</a:t>
            </a:r>
          </a:p>
          <a:p>
            <a:pPr algn="l">
              <a:lnSpc>
                <a:spcPts val="2400"/>
              </a:lnSpc>
            </a:pPr>
            <a:r>
              <a:rPr lang="en-US" sz="1600" smtClean="0">
                <a:solidFill>
                  <a:srgbClr val="0000FF"/>
                </a:solidFill>
                <a:latin typeface="Consolas" pitchFamily="49" charset="0"/>
                <a:ea typeface="仿宋" pitchFamily="49" charset="-122"/>
                <a:cs typeface="Consolas" pitchFamily="49" charset="0"/>
              </a:rPr>
              <a:t>{  GLNode *g1=g-&gt;val.sublist;		</a:t>
            </a:r>
            <a:r>
              <a:rPr lang="en-US" sz="1600" smtClean="0">
                <a:solidFill>
                  <a:srgbClr val="00B0F0"/>
                </a:solidFill>
                <a:latin typeface="Consolas" pitchFamily="49" charset="0"/>
                <a:ea typeface="仿宋" pitchFamily="49" charset="-122"/>
                <a:cs typeface="Consolas" pitchFamily="49" charset="0"/>
              </a:rPr>
              <a:t>//g1</a:t>
            </a:r>
            <a:r>
              <a:rPr lang="zh-CN" altLang="en-US" sz="1600" smtClean="0">
                <a:solidFill>
                  <a:srgbClr val="00B0F0"/>
                </a:solidFill>
                <a:latin typeface="Consolas" pitchFamily="49" charset="0"/>
                <a:ea typeface="仿宋" pitchFamily="49" charset="-122"/>
                <a:cs typeface="Consolas" pitchFamily="49" charset="0"/>
              </a:rPr>
              <a:t>指向第一个元素</a:t>
            </a:r>
          </a:p>
          <a:p>
            <a:pPr algn="l">
              <a:lnSpc>
                <a:spcPts val="2400"/>
              </a:lnSpc>
            </a:pPr>
            <a:r>
              <a:rPr lang="en-US" sz="1600" smtClean="0">
                <a:solidFill>
                  <a:srgbClr val="0000FF"/>
                </a:solidFill>
                <a:latin typeface="Consolas" pitchFamily="49" charset="0"/>
                <a:ea typeface="仿宋" pitchFamily="49" charset="-122"/>
                <a:cs typeface="Consolas" pitchFamily="49" charset="0"/>
              </a:rPr>
              <a:t>   while (g1!=NULL)			</a:t>
            </a:r>
            <a:r>
              <a:rPr lang="en-US"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元素未处理完循环</a:t>
            </a:r>
          </a:p>
          <a:p>
            <a:pPr algn="l">
              <a:lnSpc>
                <a:spcPts val="2400"/>
              </a:lnSpc>
            </a:pPr>
            <a:r>
              <a:rPr lang="en-US" sz="1600" smtClean="0">
                <a:solidFill>
                  <a:srgbClr val="0000FF"/>
                </a:solidFill>
                <a:latin typeface="Consolas" pitchFamily="49" charset="0"/>
                <a:ea typeface="仿宋" pitchFamily="49" charset="-122"/>
                <a:cs typeface="Consolas" pitchFamily="49" charset="0"/>
              </a:rPr>
              <a:t>   {  if (g1-&gt;tag==1)			</a:t>
            </a:r>
            <a:r>
              <a:rPr lang="en-US"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为子表时</a:t>
            </a:r>
          </a:p>
          <a:p>
            <a:pPr algn="l">
              <a:lnSpc>
                <a:spcPts val="2400"/>
              </a:lnSpc>
            </a:pPr>
            <a:r>
              <a:rPr lang="en-US" sz="1600" smtClean="0">
                <a:solidFill>
                  <a:srgbClr val="0000FF"/>
                </a:solidFill>
                <a:latin typeface="Consolas" pitchFamily="49" charset="0"/>
                <a:ea typeface="仿宋" pitchFamily="49" charset="-122"/>
                <a:cs typeface="Consolas" pitchFamily="49" charset="0"/>
              </a:rPr>
              <a:t> 	</a:t>
            </a:r>
            <a:r>
              <a:rPr lang="en-US" sz="1600" smtClean="0">
                <a:solidFill>
                  <a:srgbClr val="FF0000"/>
                </a:solidFill>
                <a:effectLst>
                  <a:outerShdw blurRad="38100" dist="38100" dir="2700000" algn="tl">
                    <a:srgbClr val="000000">
                      <a:alpha val="43137"/>
                    </a:srgbClr>
                  </a:outerShdw>
                </a:effectLst>
                <a:latin typeface="Consolas" pitchFamily="49" charset="0"/>
                <a:ea typeface="仿宋" pitchFamily="49" charset="-122"/>
                <a:cs typeface="Consolas" pitchFamily="49" charset="0"/>
              </a:rPr>
              <a:t>  </a:t>
            </a:r>
            <a:r>
              <a:rPr lang="en-US" sz="1600" smtClean="0">
                <a:solidFill>
                  <a:srgbClr val="FF0000"/>
                </a:solidFill>
                <a:latin typeface="Consolas" pitchFamily="49" charset="0"/>
                <a:ea typeface="仿宋" pitchFamily="49" charset="-122"/>
                <a:cs typeface="Consolas" pitchFamily="49" charset="0"/>
              </a:rPr>
              <a:t>fun1</a:t>
            </a:r>
            <a:r>
              <a:rPr lang="en-US" sz="1600" smtClean="0">
                <a:solidFill>
                  <a:srgbClr val="0000FF"/>
                </a:solidFill>
                <a:latin typeface="Consolas" pitchFamily="49" charset="0"/>
                <a:ea typeface="仿宋" pitchFamily="49" charset="-122"/>
                <a:cs typeface="Consolas" pitchFamily="49" charset="0"/>
              </a:rPr>
              <a:t>(g1);			</a:t>
            </a:r>
            <a:r>
              <a:rPr lang="en-US"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递归处理子表</a:t>
            </a:r>
          </a:p>
          <a:p>
            <a:pPr algn="l">
              <a:lnSpc>
                <a:spcPts val="2400"/>
              </a:lnSpc>
            </a:pPr>
            <a:r>
              <a:rPr lang="en-US" sz="1600" smtClean="0">
                <a:solidFill>
                  <a:srgbClr val="0000FF"/>
                </a:solidFill>
                <a:latin typeface="Consolas" pitchFamily="49" charset="0"/>
                <a:ea typeface="仿宋" pitchFamily="49" charset="-122"/>
                <a:cs typeface="Consolas" pitchFamily="49" charset="0"/>
              </a:rPr>
              <a:t>      else				</a:t>
            </a:r>
            <a:r>
              <a:rPr lang="en-US"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为原子时</a:t>
            </a:r>
          </a:p>
          <a:p>
            <a:pPr algn="l">
              <a:lnSpc>
                <a:spcPts val="2400"/>
              </a:lnSpc>
            </a:pPr>
            <a:r>
              <a:rPr lang="en-US" sz="1600" smtClean="0">
                <a:solidFill>
                  <a:srgbClr val="0000FF"/>
                </a:solidFill>
                <a:latin typeface="Consolas" pitchFamily="49" charset="0"/>
                <a:ea typeface="仿宋" pitchFamily="49" charset="-122"/>
                <a:cs typeface="Consolas" pitchFamily="49" charset="0"/>
              </a:rPr>
              <a:t>	  </a:t>
            </a:r>
            <a:r>
              <a:rPr lang="zh-CN" altLang="en-US" sz="1600" smtClean="0">
                <a:solidFill>
                  <a:srgbClr val="0000FF"/>
                </a:solidFill>
                <a:latin typeface="Consolas" pitchFamily="49" charset="0"/>
                <a:ea typeface="仿宋" pitchFamily="49" charset="-122"/>
                <a:cs typeface="Consolas" pitchFamily="49" charset="0"/>
              </a:rPr>
              <a:t>原子处理语句</a:t>
            </a:r>
            <a:r>
              <a:rPr lang="en-US" sz="1600" smtClean="0">
                <a:solidFill>
                  <a:srgbClr val="0000FF"/>
                </a:solidFill>
                <a:latin typeface="Consolas" pitchFamily="49" charset="0"/>
                <a:ea typeface="仿宋" pitchFamily="49" charset="-122"/>
                <a:cs typeface="Consolas" pitchFamily="49" charset="0"/>
              </a:rPr>
              <a:t>;			</a:t>
            </a:r>
            <a:r>
              <a:rPr lang="en-US"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实现原子操作</a:t>
            </a:r>
          </a:p>
          <a:p>
            <a:pPr algn="l">
              <a:lnSpc>
                <a:spcPct val="150000"/>
              </a:lnSpc>
            </a:pPr>
            <a:r>
              <a:rPr lang="en-US" sz="1600" smtClean="0">
                <a:solidFill>
                  <a:srgbClr val="0000FF"/>
                </a:solidFill>
                <a:latin typeface="Consolas" pitchFamily="49" charset="0"/>
                <a:ea typeface="仿宋" pitchFamily="49" charset="-122"/>
                <a:cs typeface="Consolas" pitchFamily="49" charset="0"/>
              </a:rPr>
              <a:t>      gl=g1-&gt;link;			</a:t>
            </a:r>
            <a:r>
              <a:rPr lang="en-US"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处理兄弟</a:t>
            </a:r>
          </a:p>
          <a:p>
            <a:pPr algn="l">
              <a:lnSpc>
                <a:spcPts val="2400"/>
              </a:lnSpc>
            </a:pPr>
            <a:r>
              <a:rPr lang="en-US" sz="1600" smtClean="0">
                <a:solidFill>
                  <a:srgbClr val="0000FF"/>
                </a:solidFill>
                <a:latin typeface="Consolas" pitchFamily="49" charset="0"/>
                <a:ea typeface="仿宋" pitchFamily="49" charset="-122"/>
                <a:cs typeface="Consolas" pitchFamily="49" charset="0"/>
              </a:rPr>
              <a:t>   }</a:t>
            </a:r>
            <a:endParaRPr lang="zh-CN" altLang="en-US" sz="1600" smtClean="0">
              <a:solidFill>
                <a:srgbClr val="0000FF"/>
              </a:solidFill>
              <a:latin typeface="Consolas" pitchFamily="49" charset="0"/>
              <a:ea typeface="仿宋" pitchFamily="49" charset="-122"/>
              <a:cs typeface="Consolas" pitchFamily="49" charset="0"/>
            </a:endParaRPr>
          </a:p>
          <a:p>
            <a:pPr algn="l">
              <a:lnSpc>
                <a:spcPts val="2400"/>
              </a:lnSpc>
            </a:pPr>
            <a:r>
              <a:rPr lang="en-US" sz="1600" smtClean="0">
                <a:solidFill>
                  <a:srgbClr val="0000FF"/>
                </a:solidFill>
                <a:latin typeface="Consolas" pitchFamily="49" charset="0"/>
                <a:ea typeface="仿宋" pitchFamily="49" charset="-122"/>
                <a:cs typeface="Consolas" pitchFamily="49" charset="0"/>
              </a:rPr>
              <a:t>}</a:t>
            </a:r>
            <a:endParaRPr lang="zh-CN" altLang="en-US" sz="1600">
              <a:solidFill>
                <a:srgbClr val="0000FF"/>
              </a:solidFill>
              <a:latin typeface="Consolas" pitchFamily="49" charset="0"/>
              <a:ea typeface="仿宋" pitchFamily="49" charset="-122"/>
              <a:cs typeface="Consolas" pitchFamily="49" charset="0"/>
            </a:endParaRPr>
          </a:p>
        </p:txBody>
      </p:sp>
      <p:graphicFrame>
        <p:nvGraphicFramePr>
          <p:cNvPr id="7" name="表格 6"/>
          <p:cNvGraphicFramePr>
            <a:graphicFrameLocks noGrp="1"/>
          </p:cNvGraphicFramePr>
          <p:nvPr/>
        </p:nvGraphicFramePr>
        <p:xfrm>
          <a:off x="1285853" y="214290"/>
          <a:ext cx="1500198" cy="428628"/>
        </p:xfrm>
        <a:graphic>
          <a:graphicData uri="http://schemas.openxmlformats.org/drawingml/2006/table">
            <a:tbl>
              <a:tblPr firstRow="1" bandRow="1">
                <a:tableStyleId>{5C22544A-7EE6-4342-B048-85BDC9FD1C3A}</a:tableStyleId>
              </a:tblPr>
              <a:tblGrid>
                <a:gridCol w="444503"/>
                <a:gridCol w="388940"/>
                <a:gridCol w="666755"/>
              </a:tblGrid>
              <a:tr h="428628">
                <a:tc>
                  <a:txBody>
                    <a:bodyPr/>
                    <a:lstStyle/>
                    <a:p>
                      <a:pPr algn="ctr"/>
                      <a:r>
                        <a:rPr lang="en-US" altLang="zh-CN" sz="1800" smtClean="0">
                          <a:solidFill>
                            <a:srgbClr val="9900FF"/>
                          </a:solidFill>
                          <a:latin typeface="Consolas" pitchFamily="49" charset="0"/>
                          <a:cs typeface="Consolas" pitchFamily="49" charset="0"/>
                        </a:rPr>
                        <a:t>1</a:t>
                      </a:r>
                      <a:endParaRPr lang="zh-CN" altLang="en-US" sz="1800">
                        <a:solidFill>
                          <a:srgbClr val="9900FF"/>
                        </a:solidFill>
                        <a:latin typeface="Consolas" pitchFamily="49" charset="0"/>
                        <a:cs typeface="Consolas" pitchFamily="49" charset="0"/>
                      </a:endParaRPr>
                    </a:p>
                  </a:txBody>
                  <a:tcPr>
                    <a:solidFill>
                      <a:schemeClr val="tx2">
                        <a:lumMod val="40000"/>
                        <a:lumOff val="60000"/>
                      </a:schemeClr>
                    </a:solidFill>
                  </a:tcPr>
                </a:tc>
                <a:tc>
                  <a:txBody>
                    <a:bodyPr/>
                    <a:lstStyle/>
                    <a:p>
                      <a:pPr algn="ctr"/>
                      <a:endParaRPr lang="zh-CN" altLang="en-US" sz="1800">
                        <a:solidFill>
                          <a:srgbClr val="9900FF"/>
                        </a:solidFill>
                        <a:latin typeface="Consolas" pitchFamily="49" charset="0"/>
                        <a:cs typeface="Consolas" pitchFamily="49" charset="0"/>
                      </a:endParaRPr>
                    </a:p>
                  </a:txBody>
                  <a:tcPr>
                    <a:solidFill>
                      <a:schemeClr val="tx2">
                        <a:lumMod val="40000"/>
                        <a:lumOff val="60000"/>
                      </a:schemeClr>
                    </a:solidFill>
                  </a:tcPr>
                </a:tc>
                <a:tc>
                  <a:txBody>
                    <a:bodyPr/>
                    <a:lstStyle/>
                    <a:p>
                      <a:pPr algn="ctr"/>
                      <a:r>
                        <a:rPr lang="zh-CN" altLang="en-US" sz="1800" b="1" kern="1200" smtClean="0">
                          <a:solidFill>
                            <a:srgbClr val="9900FF"/>
                          </a:solidFill>
                          <a:latin typeface="Consolas" pitchFamily="49" charset="0"/>
                          <a:ea typeface="+mn-ea"/>
                          <a:cs typeface="Consolas" pitchFamily="49" charset="0"/>
                        </a:rPr>
                        <a:t>∧</a:t>
                      </a:r>
                      <a:endParaRPr lang="zh-CN" altLang="en-US" sz="1800">
                        <a:solidFill>
                          <a:srgbClr val="9900FF"/>
                        </a:solidFill>
                        <a:latin typeface="Consolas" pitchFamily="49" charset="0"/>
                        <a:cs typeface="Consolas" pitchFamily="49" charset="0"/>
                      </a:endParaRPr>
                    </a:p>
                  </a:txBody>
                  <a:tcPr>
                    <a:solidFill>
                      <a:schemeClr val="tx2">
                        <a:lumMod val="40000"/>
                        <a:lumOff val="60000"/>
                      </a:schemeClr>
                    </a:solidFill>
                  </a:tcPr>
                </a:tc>
              </a:tr>
            </a:tbl>
          </a:graphicData>
        </a:graphic>
      </p:graphicFrame>
      <p:graphicFrame>
        <p:nvGraphicFramePr>
          <p:cNvPr id="8" name="表格 7"/>
          <p:cNvGraphicFramePr>
            <a:graphicFrameLocks noGrp="1"/>
          </p:cNvGraphicFramePr>
          <p:nvPr/>
        </p:nvGraphicFramePr>
        <p:xfrm>
          <a:off x="2214546" y="1071546"/>
          <a:ext cx="1214447" cy="428628"/>
        </p:xfrm>
        <a:graphic>
          <a:graphicData uri="http://schemas.openxmlformats.org/drawingml/2006/table">
            <a:tbl>
              <a:tblPr firstRow="1" bandRow="1">
                <a:tableStyleId>{BC89EF96-8CEA-46FF-86C4-4CE0E7609802}</a:tableStyleId>
              </a:tblPr>
              <a:tblGrid>
                <a:gridCol w="359836"/>
                <a:gridCol w="497421"/>
                <a:gridCol w="357190"/>
              </a:tblGrid>
              <a:tr h="428628">
                <a:tc>
                  <a:txBody>
                    <a:bodyPr/>
                    <a:lstStyle/>
                    <a:p>
                      <a:pPr algn="ctr"/>
                      <a:r>
                        <a:rPr lang="en-US" altLang="zh-CN" sz="1800" smtClean="0"/>
                        <a:t>*</a:t>
                      </a:r>
                      <a:endParaRPr lang="zh-CN" altLang="en-US" sz="1800" i="0">
                        <a:solidFill>
                          <a:srgbClr val="9900FF"/>
                        </a:solidFill>
                        <a:latin typeface="Consolas" pitchFamily="49" charset="0"/>
                        <a:cs typeface="Consolas" pitchFamily="49" charset="0"/>
                      </a:endParaRPr>
                    </a:p>
                  </a:txBody>
                  <a:tcPr anchor="ctr">
                    <a:solidFill>
                      <a:schemeClr val="accent6">
                        <a:lumMod val="20000"/>
                        <a:lumOff val="80000"/>
                      </a:schemeClr>
                    </a:solidFill>
                  </a:tcPr>
                </a:tc>
                <a:tc>
                  <a:txBody>
                    <a:bodyPr/>
                    <a:lstStyle/>
                    <a:p>
                      <a:pPr algn="ctr"/>
                      <a:r>
                        <a:rPr lang="en-US" altLang="zh-CN" sz="1800" smtClean="0"/>
                        <a:t>*</a:t>
                      </a:r>
                      <a:endParaRPr lang="zh-CN" altLang="en-US" sz="1800" i="1">
                        <a:solidFill>
                          <a:srgbClr val="9900FF"/>
                        </a:solidFill>
                        <a:latin typeface="Consolas" pitchFamily="49" charset="0"/>
                        <a:cs typeface="Consolas" pitchFamily="49" charset="0"/>
                      </a:endParaRPr>
                    </a:p>
                  </a:txBody>
                  <a:tcPr anchor="ctr">
                    <a:solidFill>
                      <a:schemeClr val="accent6">
                        <a:lumMod val="20000"/>
                        <a:lumOff val="80000"/>
                      </a:schemeClr>
                    </a:solidFill>
                  </a:tcPr>
                </a:tc>
                <a:tc>
                  <a:txBody>
                    <a:bodyPr/>
                    <a:lstStyle/>
                    <a:p>
                      <a:pPr algn="ctr"/>
                      <a:endParaRPr lang="zh-CN" altLang="en-US" sz="1800" i="0">
                        <a:solidFill>
                          <a:srgbClr val="9900FF"/>
                        </a:solidFill>
                        <a:latin typeface="Consolas" pitchFamily="49" charset="0"/>
                        <a:cs typeface="Consolas" pitchFamily="49" charset="0"/>
                      </a:endParaRPr>
                    </a:p>
                  </a:txBody>
                  <a:tcPr anchor="ctr">
                    <a:solidFill>
                      <a:schemeClr val="accent6">
                        <a:lumMod val="20000"/>
                        <a:lumOff val="80000"/>
                      </a:schemeClr>
                    </a:solidFill>
                  </a:tcPr>
                </a:tc>
              </a:tr>
            </a:tbl>
          </a:graphicData>
        </a:graphic>
      </p:graphicFrame>
      <p:graphicFrame>
        <p:nvGraphicFramePr>
          <p:cNvPr id="9" name="表格 8"/>
          <p:cNvGraphicFramePr>
            <a:graphicFrameLocks noGrp="1"/>
          </p:cNvGraphicFramePr>
          <p:nvPr/>
        </p:nvGraphicFramePr>
        <p:xfrm>
          <a:off x="3714745" y="1071546"/>
          <a:ext cx="1500197" cy="428628"/>
        </p:xfrm>
        <a:graphic>
          <a:graphicData uri="http://schemas.openxmlformats.org/drawingml/2006/table">
            <a:tbl>
              <a:tblPr firstRow="1" bandRow="1">
                <a:tableStyleId>{BC89EF96-8CEA-46FF-86C4-4CE0E7609802}</a:tableStyleId>
              </a:tblPr>
              <a:tblGrid>
                <a:gridCol w="444502"/>
                <a:gridCol w="510168"/>
                <a:gridCol w="545527"/>
              </a:tblGrid>
              <a:tr h="428628">
                <a:tc>
                  <a:txBody>
                    <a:bodyPr/>
                    <a:lstStyle/>
                    <a:p>
                      <a:pPr algn="ctr"/>
                      <a:r>
                        <a:rPr lang="en-US" altLang="zh-CN" sz="1800" smtClean="0"/>
                        <a:t>*</a:t>
                      </a:r>
                      <a:endParaRPr lang="zh-CN" altLang="en-US" sz="1800">
                        <a:solidFill>
                          <a:srgbClr val="9900FF"/>
                        </a:solidFill>
                        <a:latin typeface="Consolas" pitchFamily="49" charset="0"/>
                        <a:cs typeface="Consolas" pitchFamily="49" charset="0"/>
                      </a:endParaRPr>
                    </a:p>
                  </a:txBody>
                  <a:tcPr anchor="ctr">
                    <a:solidFill>
                      <a:schemeClr val="accent6">
                        <a:lumMod val="20000"/>
                        <a:lumOff val="80000"/>
                      </a:schemeClr>
                    </a:solidFill>
                  </a:tcPr>
                </a:tc>
                <a:tc>
                  <a:txBody>
                    <a:bodyPr/>
                    <a:lstStyle/>
                    <a:p>
                      <a:pPr algn="ctr"/>
                      <a:r>
                        <a:rPr lang="en-US" altLang="zh-CN" sz="1800" smtClean="0"/>
                        <a:t>*</a:t>
                      </a:r>
                      <a:endParaRPr lang="zh-CN" altLang="en-US" sz="1800">
                        <a:solidFill>
                          <a:srgbClr val="9900FF"/>
                        </a:solidFill>
                        <a:latin typeface="Consolas" pitchFamily="49" charset="0"/>
                        <a:cs typeface="Consolas" pitchFamily="49" charset="0"/>
                      </a:endParaRPr>
                    </a:p>
                  </a:txBody>
                  <a:tcPr anchor="ctr">
                    <a:solidFill>
                      <a:schemeClr val="accent6">
                        <a:lumMod val="20000"/>
                        <a:lumOff val="80000"/>
                      </a:schemeClr>
                    </a:solidFill>
                  </a:tcPr>
                </a:tc>
                <a:tc>
                  <a:txBody>
                    <a:bodyPr/>
                    <a:lstStyle/>
                    <a:p>
                      <a:pPr algn="ctr"/>
                      <a:endParaRPr lang="zh-CN" altLang="en-US" sz="1800">
                        <a:solidFill>
                          <a:srgbClr val="9900FF"/>
                        </a:solidFill>
                        <a:latin typeface="Consolas" pitchFamily="49" charset="0"/>
                        <a:cs typeface="Consolas" pitchFamily="49" charset="0"/>
                      </a:endParaRPr>
                    </a:p>
                  </a:txBody>
                  <a:tcPr anchor="ctr">
                    <a:solidFill>
                      <a:schemeClr val="accent6">
                        <a:lumMod val="20000"/>
                        <a:lumOff val="80000"/>
                      </a:schemeClr>
                    </a:solidFill>
                  </a:tcPr>
                </a:tc>
              </a:tr>
            </a:tbl>
          </a:graphicData>
        </a:graphic>
      </p:graphicFrame>
      <p:cxnSp>
        <p:nvCxnSpPr>
          <p:cNvPr id="10" name="直接箭头连接符 9"/>
          <p:cNvCxnSpPr/>
          <p:nvPr/>
        </p:nvCxnSpPr>
        <p:spPr>
          <a:xfrm>
            <a:off x="3214679" y="1317392"/>
            <a:ext cx="500066" cy="1588"/>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11" name="任意多边形 10"/>
          <p:cNvSpPr/>
          <p:nvPr/>
        </p:nvSpPr>
        <p:spPr>
          <a:xfrm>
            <a:off x="1893209" y="500042"/>
            <a:ext cx="288000" cy="648000"/>
          </a:xfrm>
          <a:custGeom>
            <a:avLst/>
            <a:gdLst>
              <a:gd name="connsiteX0" fmla="*/ 65689 w 365234"/>
              <a:gd name="connsiteY0" fmla="*/ 0 h 819807"/>
              <a:gd name="connsiteX1" fmla="*/ 49924 w 365234"/>
              <a:gd name="connsiteY1" fmla="*/ 630621 h 819807"/>
              <a:gd name="connsiteX2" fmla="*/ 365234 w 365234"/>
              <a:gd name="connsiteY2" fmla="*/ 819807 h 819807"/>
            </a:gdLst>
            <a:ahLst/>
            <a:cxnLst>
              <a:cxn ang="0">
                <a:pos x="connsiteX0" y="connsiteY0"/>
              </a:cxn>
              <a:cxn ang="0">
                <a:pos x="connsiteX1" y="connsiteY1"/>
              </a:cxn>
              <a:cxn ang="0">
                <a:pos x="connsiteX2" y="connsiteY2"/>
              </a:cxn>
            </a:cxnLst>
            <a:rect l="l" t="t" r="r" b="b"/>
            <a:pathLst>
              <a:path w="365234" h="819807">
                <a:moveTo>
                  <a:pt x="65689" y="0"/>
                </a:moveTo>
                <a:cubicBezTo>
                  <a:pt x="32844" y="246993"/>
                  <a:pt x="0" y="493987"/>
                  <a:pt x="49924" y="630621"/>
                </a:cubicBezTo>
                <a:cubicBezTo>
                  <a:pt x="99848" y="767256"/>
                  <a:pt x="232541" y="793531"/>
                  <a:pt x="365234" y="819807"/>
                </a:cubicBezTo>
              </a:path>
            </a:pathLst>
          </a:cu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latin typeface="Consolas" pitchFamily="49" charset="0"/>
              <a:cs typeface="Consolas" pitchFamily="49" charset="0"/>
            </a:endParaRPr>
          </a:p>
        </p:txBody>
      </p:sp>
      <p:sp>
        <p:nvSpPr>
          <p:cNvPr id="12" name="TextBox 11"/>
          <p:cNvSpPr txBox="1"/>
          <p:nvPr/>
        </p:nvSpPr>
        <p:spPr>
          <a:xfrm>
            <a:off x="2143109" y="674450"/>
            <a:ext cx="1428760" cy="369332"/>
          </a:xfrm>
          <a:prstGeom prst="rect">
            <a:avLst/>
          </a:prstGeom>
          <a:noFill/>
        </p:spPr>
        <p:txBody>
          <a:bodyPr wrap="square" rtlCol="0">
            <a:spAutoFit/>
          </a:bodyPr>
          <a:lstStyle/>
          <a:p>
            <a:r>
              <a:rPr lang="zh-CN" altLang="en-US" sz="1800" smtClean="0">
                <a:solidFill>
                  <a:srgbClr val="9900CC"/>
                </a:solidFill>
                <a:latin typeface="Consolas" pitchFamily="49" charset="0"/>
                <a:ea typeface="仿宋" pitchFamily="49" charset="-122"/>
                <a:cs typeface="Consolas" pitchFamily="49" charset="0"/>
              </a:rPr>
              <a:t>第</a:t>
            </a:r>
            <a:r>
              <a:rPr lang="en-US" altLang="zh-CN" sz="1800" smtClean="0">
                <a:solidFill>
                  <a:srgbClr val="9900CC"/>
                </a:solidFill>
                <a:latin typeface="Consolas" pitchFamily="49" charset="0"/>
                <a:ea typeface="仿宋" pitchFamily="49" charset="-122"/>
                <a:cs typeface="Consolas" pitchFamily="49" charset="0"/>
              </a:rPr>
              <a:t>1</a:t>
            </a:r>
            <a:r>
              <a:rPr lang="zh-CN" altLang="en-US" sz="1800" smtClean="0">
                <a:solidFill>
                  <a:srgbClr val="9900CC"/>
                </a:solidFill>
                <a:latin typeface="Consolas" pitchFamily="49" charset="0"/>
                <a:ea typeface="仿宋" pitchFamily="49" charset="-122"/>
                <a:cs typeface="Consolas" pitchFamily="49" charset="0"/>
              </a:rPr>
              <a:t>个元素</a:t>
            </a:r>
            <a:endParaRPr lang="zh-CN" altLang="en-US" sz="1800">
              <a:solidFill>
                <a:srgbClr val="9900CC"/>
              </a:solidFill>
              <a:latin typeface="Consolas" pitchFamily="49" charset="0"/>
              <a:ea typeface="仿宋" pitchFamily="49" charset="-122"/>
              <a:cs typeface="Consolas" pitchFamily="49" charset="0"/>
            </a:endParaRPr>
          </a:p>
        </p:txBody>
      </p:sp>
      <p:sp>
        <p:nvSpPr>
          <p:cNvPr id="13" name="TextBox 12"/>
          <p:cNvSpPr txBox="1"/>
          <p:nvPr/>
        </p:nvSpPr>
        <p:spPr>
          <a:xfrm>
            <a:off x="3786183" y="662308"/>
            <a:ext cx="1357321" cy="369332"/>
          </a:xfrm>
          <a:prstGeom prst="rect">
            <a:avLst/>
          </a:prstGeom>
          <a:noFill/>
        </p:spPr>
        <p:txBody>
          <a:bodyPr wrap="square" rtlCol="0">
            <a:spAutoFit/>
          </a:bodyPr>
          <a:lstStyle/>
          <a:p>
            <a:r>
              <a:rPr lang="zh-CN" altLang="en-US" sz="1800" smtClean="0">
                <a:solidFill>
                  <a:srgbClr val="9900CC"/>
                </a:solidFill>
                <a:latin typeface="Consolas" pitchFamily="49" charset="0"/>
                <a:ea typeface="仿宋" pitchFamily="49" charset="-122"/>
                <a:cs typeface="Consolas" pitchFamily="49" charset="0"/>
              </a:rPr>
              <a:t>第</a:t>
            </a:r>
            <a:r>
              <a:rPr lang="en-US" altLang="zh-CN" sz="1800" smtClean="0">
                <a:solidFill>
                  <a:srgbClr val="9900CC"/>
                </a:solidFill>
                <a:latin typeface="Consolas" pitchFamily="49" charset="0"/>
                <a:ea typeface="仿宋" pitchFamily="49" charset="-122"/>
                <a:cs typeface="Consolas" pitchFamily="49" charset="0"/>
              </a:rPr>
              <a:t>2</a:t>
            </a:r>
            <a:r>
              <a:rPr lang="zh-CN" altLang="en-US" sz="1800" smtClean="0">
                <a:solidFill>
                  <a:srgbClr val="9900CC"/>
                </a:solidFill>
                <a:latin typeface="Consolas" pitchFamily="49" charset="0"/>
                <a:ea typeface="仿宋" pitchFamily="49" charset="-122"/>
                <a:cs typeface="Consolas" pitchFamily="49" charset="0"/>
              </a:rPr>
              <a:t>个元素</a:t>
            </a:r>
            <a:endParaRPr lang="zh-CN" altLang="en-US" sz="1800">
              <a:solidFill>
                <a:srgbClr val="9900CC"/>
              </a:solidFill>
              <a:latin typeface="Consolas" pitchFamily="49" charset="0"/>
              <a:ea typeface="仿宋" pitchFamily="49" charset="-122"/>
              <a:cs typeface="Consolas" pitchFamily="49" charset="0"/>
            </a:endParaRPr>
          </a:p>
        </p:txBody>
      </p:sp>
      <p:cxnSp>
        <p:nvCxnSpPr>
          <p:cNvPr id="16" name="直接箭头连接符 15"/>
          <p:cNvCxnSpPr/>
          <p:nvPr/>
        </p:nvCxnSpPr>
        <p:spPr>
          <a:xfrm>
            <a:off x="1000100" y="428604"/>
            <a:ext cx="285752"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14348" y="214290"/>
            <a:ext cx="428628" cy="369332"/>
          </a:xfrm>
          <a:prstGeom prst="rect">
            <a:avLst/>
          </a:prstGeom>
          <a:noFill/>
        </p:spPr>
        <p:txBody>
          <a:bodyPr wrap="square" rtlCol="0">
            <a:spAutoFit/>
          </a:bodyPr>
          <a:lstStyle/>
          <a:p>
            <a:pPr algn="l"/>
            <a:r>
              <a:rPr lang="en-US" altLang="zh-CN" sz="1800" i="1" smtClean="0">
                <a:latin typeface="Consolas" pitchFamily="49" charset="0"/>
                <a:ea typeface="楷体" pitchFamily="49" charset="-122"/>
                <a:cs typeface="Consolas" pitchFamily="49" charset="0"/>
              </a:rPr>
              <a:t>g</a:t>
            </a:r>
            <a:endParaRPr lang="zh-CN" altLang="en-US" sz="1800" i="1" smtClean="0">
              <a:latin typeface="Consolas" pitchFamily="49" charset="0"/>
              <a:ea typeface="楷体" pitchFamily="49" charset="-122"/>
              <a:cs typeface="Consolas" pitchFamily="49" charset="0"/>
            </a:endParaRPr>
          </a:p>
        </p:txBody>
      </p:sp>
      <p:cxnSp>
        <p:nvCxnSpPr>
          <p:cNvPr id="18" name="直接箭头连接符 17"/>
          <p:cNvCxnSpPr/>
          <p:nvPr/>
        </p:nvCxnSpPr>
        <p:spPr>
          <a:xfrm>
            <a:off x="5053016" y="1304910"/>
            <a:ext cx="500066" cy="1588"/>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643570" y="1000108"/>
            <a:ext cx="857256" cy="461665"/>
          </a:xfrm>
          <a:prstGeom prst="rect">
            <a:avLst/>
          </a:prstGeom>
          <a:noFill/>
        </p:spPr>
        <p:txBody>
          <a:bodyPr wrap="square" rtlCol="0">
            <a:spAutoFit/>
          </a:bodyPr>
          <a:lstStyle/>
          <a:p>
            <a:pPr algn="l"/>
            <a:r>
              <a:rPr lang="en-US" altLang="zh-CN" smtClean="0">
                <a:ea typeface="楷体" pitchFamily="49" charset="-122"/>
                <a:cs typeface="Times New Roman" pitchFamily="18" charset="0"/>
              </a:rPr>
              <a:t>…</a:t>
            </a:r>
            <a:endParaRPr lang="zh-CN" altLang="en-US" smtClean="0">
              <a:ea typeface="楷体" pitchFamily="49" charset="-122"/>
              <a:cs typeface="Times New Roman" pitchFamily="18" charset="0"/>
            </a:endParaRPr>
          </a:p>
        </p:txBody>
      </p:sp>
      <p:cxnSp>
        <p:nvCxnSpPr>
          <p:cNvPr id="20" name="直接箭头连接符 19"/>
          <p:cNvCxnSpPr/>
          <p:nvPr/>
        </p:nvCxnSpPr>
        <p:spPr>
          <a:xfrm flipV="1">
            <a:off x="1714480" y="1357298"/>
            <a:ext cx="500066" cy="214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357290" y="1145130"/>
            <a:ext cx="500066" cy="369332"/>
          </a:xfrm>
          <a:prstGeom prst="rect">
            <a:avLst/>
          </a:prstGeom>
          <a:noFill/>
        </p:spPr>
        <p:txBody>
          <a:bodyPr wrap="square" rtlCol="0">
            <a:spAutoFit/>
          </a:bodyPr>
          <a:lstStyle/>
          <a:p>
            <a:pPr algn="l"/>
            <a:r>
              <a:rPr lang="en-US" altLang="zh-CN" sz="1800" smtClean="0">
                <a:latin typeface="Consolas" pitchFamily="49" charset="0"/>
                <a:ea typeface="楷体" pitchFamily="49" charset="-122"/>
                <a:cs typeface="Consolas" pitchFamily="49" charset="0"/>
              </a:rPr>
              <a:t>g1</a:t>
            </a:r>
            <a:endParaRPr lang="zh-CN" altLang="en-US" sz="1800" smtClean="0">
              <a:latin typeface="Consolas" pitchFamily="49" charset="0"/>
              <a:ea typeface="楷体" pitchFamily="49" charset="-122"/>
              <a:cs typeface="Consolas" pitchFamily="49" charset="0"/>
            </a:endParaRPr>
          </a:p>
        </p:txBody>
      </p:sp>
      <p:sp>
        <p:nvSpPr>
          <p:cNvPr id="22" name="灯片编号占位符 21"/>
          <p:cNvSpPr>
            <a:spLocks noGrp="1"/>
          </p:cNvSpPr>
          <p:nvPr>
            <p:ph type="sldNum" sz="quarter" idx="12"/>
          </p:nvPr>
        </p:nvSpPr>
        <p:spPr/>
        <p:txBody>
          <a:bodyPr/>
          <a:lstStyle/>
          <a:p>
            <a:fld id="{0B959BAE-FEC3-4F92-8031-993DEB8AE092}" type="slidenum">
              <a:rPr lang="en-US" altLang="zh-CN" smtClean="0"/>
              <a:pPr/>
              <a:t>64</a:t>
            </a:fld>
            <a:r>
              <a:rPr lang="en-US" altLang="zh-CN" smtClean="0"/>
              <a:t>/82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圆角矩形 43"/>
          <p:cNvSpPr/>
          <p:nvPr/>
        </p:nvSpPr>
        <p:spPr>
          <a:xfrm>
            <a:off x="1643042" y="2928934"/>
            <a:ext cx="2357454" cy="1285884"/>
          </a:xfrm>
          <a:prstGeom prst="roundRect">
            <a:avLst/>
          </a:prstGeom>
          <a:solidFill>
            <a:schemeClr val="accent1"/>
          </a:solid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圆角矩形 40"/>
          <p:cNvSpPr/>
          <p:nvPr/>
        </p:nvSpPr>
        <p:spPr>
          <a:xfrm>
            <a:off x="4286248" y="1714488"/>
            <a:ext cx="2357454" cy="1285884"/>
          </a:xfrm>
          <a:prstGeom prst="roundRect">
            <a:avLst/>
          </a:prstGeom>
          <a:solidFill>
            <a:schemeClr val="accent5">
              <a:lumMod val="40000"/>
              <a:lumOff val="60000"/>
            </a:schemeClr>
          </a:solid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5" name="表格 14"/>
          <p:cNvGraphicFramePr>
            <a:graphicFrameLocks noGrp="1"/>
          </p:cNvGraphicFramePr>
          <p:nvPr/>
        </p:nvGraphicFramePr>
        <p:xfrm>
          <a:off x="2071670" y="2071677"/>
          <a:ext cx="1500198" cy="428628"/>
        </p:xfrm>
        <a:graphic>
          <a:graphicData uri="http://schemas.openxmlformats.org/drawingml/2006/table">
            <a:tbl>
              <a:tblPr firstRow="1" bandRow="1">
                <a:tableStyleId>{5C22544A-7EE6-4342-B048-85BDC9FD1C3A}</a:tableStyleId>
              </a:tblPr>
              <a:tblGrid>
                <a:gridCol w="444503"/>
                <a:gridCol w="388940"/>
                <a:gridCol w="666755"/>
              </a:tblGrid>
              <a:tr h="428628">
                <a:tc>
                  <a:txBody>
                    <a:bodyPr/>
                    <a:lstStyle/>
                    <a:p>
                      <a:pPr algn="ctr"/>
                      <a:r>
                        <a:rPr lang="en-US" altLang="zh-CN" sz="1800" smtClean="0">
                          <a:solidFill>
                            <a:srgbClr val="9900FF"/>
                          </a:solidFill>
                          <a:latin typeface="Consolas" pitchFamily="49" charset="0"/>
                          <a:cs typeface="Consolas" pitchFamily="49" charset="0"/>
                        </a:rPr>
                        <a:t>1</a:t>
                      </a:r>
                      <a:endParaRPr lang="zh-CN" altLang="en-US" sz="1800">
                        <a:solidFill>
                          <a:srgbClr val="9900FF"/>
                        </a:solidFill>
                        <a:latin typeface="Consolas" pitchFamily="49" charset="0"/>
                        <a:cs typeface="Consolas" pitchFamily="49" charset="0"/>
                      </a:endParaRPr>
                    </a:p>
                  </a:txBody>
                  <a:tcPr>
                    <a:solidFill>
                      <a:schemeClr val="tx2">
                        <a:lumMod val="40000"/>
                        <a:lumOff val="60000"/>
                      </a:schemeClr>
                    </a:solidFill>
                  </a:tcPr>
                </a:tc>
                <a:tc>
                  <a:txBody>
                    <a:bodyPr/>
                    <a:lstStyle/>
                    <a:p>
                      <a:pPr algn="ctr"/>
                      <a:endParaRPr lang="zh-CN" altLang="en-US" sz="1800">
                        <a:solidFill>
                          <a:srgbClr val="9900FF"/>
                        </a:solidFill>
                        <a:latin typeface="Consolas" pitchFamily="49" charset="0"/>
                        <a:cs typeface="Consolas" pitchFamily="49" charset="0"/>
                      </a:endParaRPr>
                    </a:p>
                  </a:txBody>
                  <a:tcPr>
                    <a:solidFill>
                      <a:schemeClr val="tx2">
                        <a:lumMod val="40000"/>
                        <a:lumOff val="60000"/>
                      </a:schemeClr>
                    </a:solidFill>
                  </a:tcPr>
                </a:tc>
                <a:tc>
                  <a:txBody>
                    <a:bodyPr/>
                    <a:lstStyle/>
                    <a:p>
                      <a:pPr algn="ctr"/>
                      <a:endParaRPr lang="zh-CN" altLang="en-US" sz="1800">
                        <a:solidFill>
                          <a:srgbClr val="9900FF"/>
                        </a:solidFill>
                        <a:latin typeface="Consolas" pitchFamily="49" charset="0"/>
                        <a:cs typeface="Consolas" pitchFamily="49" charset="0"/>
                      </a:endParaRPr>
                    </a:p>
                  </a:txBody>
                  <a:tcPr>
                    <a:solidFill>
                      <a:schemeClr val="tx2">
                        <a:lumMod val="40000"/>
                        <a:lumOff val="60000"/>
                      </a:schemeClr>
                    </a:solidFill>
                  </a:tcPr>
                </a:tc>
              </a:tr>
            </a:tbl>
          </a:graphicData>
        </a:graphic>
      </p:graphicFrame>
      <p:graphicFrame>
        <p:nvGraphicFramePr>
          <p:cNvPr id="16" name="表格 15"/>
          <p:cNvGraphicFramePr>
            <a:graphicFrameLocks noGrp="1"/>
          </p:cNvGraphicFramePr>
          <p:nvPr/>
        </p:nvGraphicFramePr>
        <p:xfrm>
          <a:off x="2143108" y="3429000"/>
          <a:ext cx="1214447" cy="428628"/>
        </p:xfrm>
        <a:graphic>
          <a:graphicData uri="http://schemas.openxmlformats.org/drawingml/2006/table">
            <a:tbl>
              <a:tblPr firstRow="1" bandRow="1">
                <a:tableStyleId>{93296810-A885-4BE3-A3E7-6D5BEEA58F35}</a:tableStyleId>
              </a:tblPr>
              <a:tblGrid>
                <a:gridCol w="359836"/>
                <a:gridCol w="497421"/>
                <a:gridCol w="357190"/>
              </a:tblGrid>
              <a:tr h="428628">
                <a:tc>
                  <a:txBody>
                    <a:bodyPr/>
                    <a:lstStyle/>
                    <a:p>
                      <a:pPr algn="ctr"/>
                      <a:r>
                        <a:rPr lang="en-US" altLang="zh-CN" sz="1800" smtClean="0">
                          <a:latin typeface="Consolas" pitchFamily="49" charset="0"/>
                          <a:cs typeface="Consolas" pitchFamily="49" charset="0"/>
                        </a:rPr>
                        <a:t>0</a:t>
                      </a:r>
                      <a:endParaRPr lang="zh-CN" altLang="en-US" sz="1800" i="0">
                        <a:solidFill>
                          <a:srgbClr val="9900FF"/>
                        </a:solidFill>
                        <a:latin typeface="Consolas" pitchFamily="49" charset="0"/>
                        <a:cs typeface="Consolas" pitchFamily="49" charset="0"/>
                      </a:endParaRPr>
                    </a:p>
                  </a:txBody>
                  <a:tcPr/>
                </a:tc>
                <a:tc>
                  <a:txBody>
                    <a:bodyPr/>
                    <a:lstStyle/>
                    <a:p>
                      <a:pPr algn="ctr"/>
                      <a:r>
                        <a:rPr lang="en-US" altLang="zh-CN" sz="1800" i="1" smtClean="0">
                          <a:latin typeface="Consolas" pitchFamily="49" charset="0"/>
                          <a:cs typeface="Consolas" pitchFamily="49" charset="0"/>
                        </a:rPr>
                        <a:t>a</a:t>
                      </a:r>
                      <a:endParaRPr lang="zh-CN" altLang="en-US" sz="1800" i="1">
                        <a:solidFill>
                          <a:srgbClr val="9900FF"/>
                        </a:solidFill>
                        <a:latin typeface="Consolas" pitchFamily="49" charset="0"/>
                        <a:cs typeface="Consolas" pitchFamily="49" charset="0"/>
                      </a:endParaRPr>
                    </a:p>
                  </a:txBody>
                  <a:tcPr/>
                </a:tc>
                <a:tc>
                  <a:txBody>
                    <a:bodyPr/>
                    <a:lstStyle/>
                    <a:p>
                      <a:pPr algn="ctr"/>
                      <a:endParaRPr lang="zh-CN" altLang="en-US" sz="1800" i="0">
                        <a:solidFill>
                          <a:srgbClr val="9900FF"/>
                        </a:solidFill>
                        <a:latin typeface="Consolas" pitchFamily="49" charset="0"/>
                        <a:cs typeface="Consolas" pitchFamily="49" charset="0"/>
                      </a:endParaRPr>
                    </a:p>
                  </a:txBody>
                  <a:tcPr/>
                </a:tc>
              </a:tr>
            </a:tbl>
          </a:graphicData>
        </a:graphic>
      </p:graphicFrame>
      <p:sp>
        <p:nvSpPr>
          <p:cNvPr id="26" name="TextBox 25"/>
          <p:cNvSpPr txBox="1"/>
          <p:nvPr/>
        </p:nvSpPr>
        <p:spPr>
          <a:xfrm>
            <a:off x="1643042" y="1357297"/>
            <a:ext cx="2214578" cy="369332"/>
          </a:xfrm>
          <a:prstGeom prst="rect">
            <a:avLst/>
          </a:prstGeom>
          <a:noFill/>
        </p:spPr>
        <p:txBody>
          <a:bodyPr wrap="square" rtlCol="0">
            <a:spAutoFit/>
          </a:bodyPr>
          <a:lstStyle/>
          <a:p>
            <a:r>
              <a:rPr lang="zh-CN" altLang="en-US" sz="1800" smtClean="0">
                <a:latin typeface="Consolas" pitchFamily="49" charset="0"/>
                <a:ea typeface="仿宋" pitchFamily="49" charset="-122"/>
                <a:cs typeface="Consolas" pitchFamily="49" charset="0"/>
              </a:rPr>
              <a:t>广义表的表结点</a:t>
            </a:r>
            <a:r>
              <a:rPr lang="en-US" altLang="zh-CN" sz="1800" i="1" smtClean="0">
                <a:latin typeface="Consolas" pitchFamily="49" charset="0"/>
                <a:ea typeface="仿宋" pitchFamily="49" charset="-122"/>
                <a:cs typeface="Consolas" pitchFamily="49" charset="0"/>
              </a:rPr>
              <a:t>g</a:t>
            </a:r>
            <a:endParaRPr lang="zh-CN" altLang="en-US" sz="1800" i="1">
              <a:latin typeface="Consolas" pitchFamily="49" charset="0"/>
              <a:ea typeface="仿宋" pitchFamily="49" charset="-122"/>
              <a:cs typeface="Consolas" pitchFamily="49" charset="0"/>
            </a:endParaRPr>
          </a:p>
        </p:txBody>
      </p:sp>
      <p:cxnSp>
        <p:nvCxnSpPr>
          <p:cNvPr id="27" name="直接箭头连接符 26"/>
          <p:cNvCxnSpPr/>
          <p:nvPr/>
        </p:nvCxnSpPr>
        <p:spPr>
          <a:xfrm rot="16200000" flipH="1">
            <a:off x="2500298" y="1857363"/>
            <a:ext cx="285752" cy="14287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143504" y="1071546"/>
            <a:ext cx="2857520" cy="369332"/>
          </a:xfrm>
          <a:prstGeom prst="rect">
            <a:avLst/>
          </a:prstGeom>
          <a:noFill/>
        </p:spPr>
        <p:txBody>
          <a:bodyPr wrap="square" rtlCol="0">
            <a:spAutoFit/>
          </a:bodyPr>
          <a:lstStyle/>
          <a:p>
            <a:pPr algn="l"/>
            <a:r>
              <a:rPr lang="en-US" altLang="zh-CN" sz="1800" smtClean="0">
                <a:solidFill>
                  <a:srgbClr val="9900CC"/>
                </a:solidFill>
                <a:latin typeface="Consolas" pitchFamily="49" charset="0"/>
                <a:ea typeface="仿宋" pitchFamily="49" charset="-122"/>
                <a:cs typeface="Consolas" pitchFamily="49" charset="0"/>
              </a:rPr>
              <a:t>g</a:t>
            </a:r>
            <a:r>
              <a:rPr lang="zh-CN" altLang="en-US" sz="1800" smtClean="0">
                <a:solidFill>
                  <a:srgbClr val="9900CC"/>
                </a:solidFill>
                <a:latin typeface="Consolas" pitchFamily="49" charset="0"/>
                <a:ea typeface="仿宋" pitchFamily="49" charset="-122"/>
                <a:cs typeface="Consolas" pitchFamily="49" charset="0"/>
              </a:rPr>
              <a:t>的兄弟：</a:t>
            </a:r>
            <a:r>
              <a:rPr lang="en-US" altLang="zh-CN" sz="1800" smtClean="0">
                <a:solidFill>
                  <a:srgbClr val="9900CC"/>
                </a:solidFill>
                <a:latin typeface="Consolas" pitchFamily="49" charset="0"/>
                <a:ea typeface="仿宋" pitchFamily="49" charset="-122"/>
                <a:cs typeface="Consolas" pitchFamily="49" charset="0"/>
              </a:rPr>
              <a:t>g-&gt;link</a:t>
            </a:r>
            <a:endParaRPr lang="zh-CN" altLang="en-US" sz="1800">
              <a:solidFill>
                <a:srgbClr val="9900CC"/>
              </a:solidFill>
              <a:latin typeface="Consolas" pitchFamily="49" charset="0"/>
              <a:ea typeface="仿宋" pitchFamily="49" charset="-122"/>
              <a:cs typeface="Consolas" pitchFamily="49" charset="0"/>
            </a:endParaRPr>
          </a:p>
        </p:txBody>
      </p:sp>
      <p:sp>
        <p:nvSpPr>
          <p:cNvPr id="35" name="TextBox 34"/>
          <p:cNvSpPr txBox="1"/>
          <p:nvPr/>
        </p:nvSpPr>
        <p:spPr>
          <a:xfrm>
            <a:off x="1285852" y="4357694"/>
            <a:ext cx="3357586" cy="369332"/>
          </a:xfrm>
          <a:prstGeom prst="rect">
            <a:avLst/>
          </a:prstGeom>
          <a:noFill/>
        </p:spPr>
        <p:txBody>
          <a:bodyPr wrap="square" rtlCol="0">
            <a:spAutoFit/>
          </a:bodyPr>
          <a:lstStyle/>
          <a:p>
            <a:pPr algn="l"/>
            <a:r>
              <a:rPr lang="en-US" altLang="zh-CN" sz="1800" smtClean="0">
                <a:solidFill>
                  <a:srgbClr val="9900CC"/>
                </a:solidFill>
                <a:latin typeface="Consolas" pitchFamily="49" charset="0"/>
                <a:ea typeface="仿宋" pitchFamily="49" charset="-122"/>
                <a:cs typeface="Consolas" pitchFamily="49" charset="0"/>
              </a:rPr>
              <a:t>g</a:t>
            </a:r>
            <a:r>
              <a:rPr lang="zh-CN" altLang="en-US" sz="1800" smtClean="0">
                <a:solidFill>
                  <a:srgbClr val="9900CC"/>
                </a:solidFill>
                <a:latin typeface="Consolas" pitchFamily="49" charset="0"/>
                <a:ea typeface="仿宋" pitchFamily="49" charset="-122"/>
                <a:cs typeface="Consolas" pitchFamily="49" charset="0"/>
              </a:rPr>
              <a:t>的元素：</a:t>
            </a:r>
            <a:r>
              <a:rPr lang="en-US" altLang="zh-CN" sz="1800" smtClean="0">
                <a:solidFill>
                  <a:srgbClr val="9900CC"/>
                </a:solidFill>
                <a:latin typeface="Consolas" pitchFamily="49" charset="0"/>
                <a:ea typeface="仿宋" pitchFamily="49" charset="-122"/>
                <a:cs typeface="Consolas" pitchFamily="49" charset="0"/>
              </a:rPr>
              <a:t>g-&gt;val.sublist</a:t>
            </a:r>
            <a:endParaRPr lang="zh-CN" altLang="en-US" sz="1800">
              <a:solidFill>
                <a:srgbClr val="9900CC"/>
              </a:solidFill>
              <a:latin typeface="Consolas" pitchFamily="49" charset="0"/>
              <a:ea typeface="仿宋" pitchFamily="49" charset="-122"/>
              <a:cs typeface="Consolas" pitchFamily="49" charset="0"/>
            </a:endParaRPr>
          </a:p>
        </p:txBody>
      </p:sp>
      <p:sp>
        <p:nvSpPr>
          <p:cNvPr id="37" name="TextBox 36"/>
          <p:cNvSpPr txBox="1"/>
          <p:nvPr/>
        </p:nvSpPr>
        <p:spPr>
          <a:xfrm>
            <a:off x="428596" y="571480"/>
            <a:ext cx="1428760" cy="400110"/>
          </a:xfrm>
          <a:prstGeom prst="rect">
            <a:avLst/>
          </a:prstGeom>
          <a:noFill/>
        </p:spPr>
        <p:txBody>
          <a:bodyPr wrap="square" rtlCol="0">
            <a:spAutoFit/>
          </a:bodyPr>
          <a:lstStyle/>
          <a:p>
            <a:pPr algn="l"/>
            <a:r>
              <a:rPr lang="zh-CN" altLang="en-US" sz="2000" smtClean="0">
                <a:solidFill>
                  <a:srgbClr val="FF0000"/>
                </a:solidFill>
                <a:latin typeface="Consolas" pitchFamily="49" charset="0"/>
                <a:ea typeface="华文中宋" pitchFamily="2" charset="-122"/>
                <a:cs typeface="Consolas" pitchFamily="49" charset="0"/>
              </a:rPr>
              <a:t>解法</a:t>
            </a:r>
            <a:r>
              <a:rPr lang="en-US" altLang="zh-CN" sz="2000" smtClean="0">
                <a:solidFill>
                  <a:srgbClr val="FF0000"/>
                </a:solidFill>
                <a:latin typeface="Consolas" pitchFamily="49" charset="0"/>
                <a:ea typeface="华文中宋" pitchFamily="2" charset="-122"/>
                <a:cs typeface="Consolas" pitchFamily="49" charset="0"/>
              </a:rPr>
              <a:t>2</a:t>
            </a:r>
            <a:endParaRPr lang="zh-CN" altLang="en-US" sz="2000">
              <a:solidFill>
                <a:srgbClr val="FF0000"/>
              </a:solidFill>
              <a:latin typeface="Consolas" pitchFamily="49" charset="0"/>
              <a:ea typeface="华文中宋" pitchFamily="2" charset="-122"/>
              <a:cs typeface="Consolas" pitchFamily="49" charset="0"/>
            </a:endParaRPr>
          </a:p>
        </p:txBody>
      </p:sp>
      <p:graphicFrame>
        <p:nvGraphicFramePr>
          <p:cNvPr id="38" name="表格 37"/>
          <p:cNvGraphicFramePr>
            <a:graphicFrameLocks noGrp="1"/>
          </p:cNvGraphicFramePr>
          <p:nvPr/>
        </p:nvGraphicFramePr>
        <p:xfrm>
          <a:off x="4667579" y="2055912"/>
          <a:ext cx="1428759" cy="457200"/>
        </p:xfrm>
        <a:graphic>
          <a:graphicData uri="http://schemas.openxmlformats.org/drawingml/2006/table">
            <a:tbl>
              <a:tblPr firstRow="1" bandRow="1">
                <a:tableStyleId>{93296810-A885-4BE3-A3E7-6D5BEEA58F35}</a:tableStyleId>
              </a:tblPr>
              <a:tblGrid>
                <a:gridCol w="423336"/>
                <a:gridCol w="648233"/>
                <a:gridCol w="357190"/>
              </a:tblGrid>
              <a:tr h="428628">
                <a:tc>
                  <a:txBody>
                    <a:bodyPr/>
                    <a:lstStyle/>
                    <a:p>
                      <a:pPr algn="ctr"/>
                      <a:r>
                        <a:rPr lang="en-US" altLang="zh-CN" sz="1800" smtClean="0">
                          <a:latin typeface="Consolas" pitchFamily="49" charset="0"/>
                          <a:cs typeface="Consolas" pitchFamily="49" charset="0"/>
                        </a:rPr>
                        <a:t>0</a:t>
                      </a:r>
                      <a:endParaRPr lang="zh-CN" altLang="en-US" sz="1800" i="0">
                        <a:solidFill>
                          <a:srgbClr val="9900FF"/>
                        </a:solidFill>
                        <a:latin typeface="Consolas" pitchFamily="49" charset="0"/>
                        <a:cs typeface="Consolas" pitchFamily="49" charset="0"/>
                      </a:endParaRPr>
                    </a:p>
                  </a:txBody>
                  <a:tcPr/>
                </a:tc>
                <a:tc>
                  <a:txBody>
                    <a:bodyPr/>
                    <a:lstStyle/>
                    <a:p>
                      <a:pPr algn="ctr"/>
                      <a:r>
                        <a:rPr lang="en-US" altLang="zh-CN" sz="1800" i="1" smtClean="0">
                          <a:latin typeface="Consolas" pitchFamily="49" charset="0"/>
                          <a:cs typeface="Consolas" pitchFamily="49" charset="0"/>
                        </a:rPr>
                        <a:t>c</a:t>
                      </a:r>
                      <a:endParaRPr lang="zh-CN" altLang="en-US" sz="1800" i="1">
                        <a:solidFill>
                          <a:srgbClr val="9900FF"/>
                        </a:solidFill>
                        <a:latin typeface="Consolas" pitchFamily="49" charset="0"/>
                        <a:cs typeface="Consolas" pitchFamily="49" charset="0"/>
                      </a:endParaRPr>
                    </a:p>
                  </a:txBody>
                  <a:tcPr/>
                </a:tc>
                <a:tc>
                  <a:txBody>
                    <a:bodyPr/>
                    <a:lstStyle/>
                    <a:p>
                      <a:pPr algn="ctr"/>
                      <a:endParaRPr lang="zh-CN" altLang="en-US" sz="2400" i="0">
                        <a:solidFill>
                          <a:srgbClr val="9900FF"/>
                        </a:solidFill>
                        <a:latin typeface="Times New Roman" pitchFamily="18" charset="0"/>
                        <a:cs typeface="Times New Roman" pitchFamily="18" charset="0"/>
                      </a:endParaRPr>
                    </a:p>
                  </a:txBody>
                  <a:tcPr/>
                </a:tc>
              </a:tr>
            </a:tbl>
          </a:graphicData>
        </a:graphic>
      </p:graphicFrame>
      <p:cxnSp>
        <p:nvCxnSpPr>
          <p:cNvPr id="39" name="直接箭头连接符 38"/>
          <p:cNvCxnSpPr/>
          <p:nvPr/>
        </p:nvCxnSpPr>
        <p:spPr>
          <a:xfrm>
            <a:off x="3357554" y="2278600"/>
            <a:ext cx="1285884" cy="15766"/>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rot="5400000">
            <a:off x="2214546" y="2857496"/>
            <a:ext cx="1000132"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灯片编号占位符 16"/>
          <p:cNvSpPr>
            <a:spLocks noGrp="1"/>
          </p:cNvSpPr>
          <p:nvPr>
            <p:ph type="sldNum" sz="quarter" idx="12"/>
          </p:nvPr>
        </p:nvSpPr>
        <p:spPr/>
        <p:txBody>
          <a:bodyPr/>
          <a:lstStyle/>
          <a:p>
            <a:fld id="{0B959BAE-FEC3-4F92-8031-993DEB8AE092}" type="slidenum">
              <a:rPr lang="en-US" altLang="zh-CN" smtClean="0"/>
              <a:pPr/>
              <a:t>65</a:t>
            </a:fld>
            <a:r>
              <a:rPr lang="en-US" altLang="zh-CN" smtClean="0"/>
              <a:t>/82</a:t>
            </a:r>
            <a:endParaRPr lang="en-US" altLang="zh-CN"/>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2071678"/>
            <a:ext cx="8143932" cy="1054135"/>
          </a:xfrm>
          <a:prstGeom prst="rect">
            <a:avLst/>
          </a:prstGeom>
          <a:noFill/>
        </p:spPr>
        <p:txBody>
          <a:bodyPr wrap="square" rtlCol="0">
            <a:spAutoFit/>
          </a:bodyPr>
          <a:lstStyle/>
          <a:p>
            <a:pPr algn="l">
              <a:lnSpc>
                <a:spcPts val="2500"/>
              </a:lnSpc>
            </a:pPr>
            <a:r>
              <a:rPr lang="zh-CN" altLang="en-US" sz="1800" smtClean="0">
                <a:latin typeface="Consolas" pitchFamily="49" charset="0"/>
                <a:ea typeface="仿宋" pitchFamily="49" charset="-122"/>
                <a:cs typeface="Consolas" pitchFamily="49" charset="0"/>
              </a:rPr>
              <a:t>    </a:t>
            </a:r>
            <a:r>
              <a:rPr lang="zh-CN" altLang="en-US" sz="1800" smtClean="0">
                <a:solidFill>
                  <a:srgbClr val="FF0000"/>
                </a:solidFill>
                <a:latin typeface="方正启体简体" pitchFamily="65" charset="-122"/>
                <a:ea typeface="方正启体简体" pitchFamily="65" charset="-122"/>
                <a:cs typeface="Consolas" pitchFamily="49" charset="0"/>
              </a:rPr>
              <a:t>兄弟的处理与整个广义表的处理是相似的</a:t>
            </a:r>
            <a:r>
              <a:rPr lang="zh-CN" altLang="en-US" sz="1800" smtClean="0">
                <a:latin typeface="Consolas" pitchFamily="49" charset="0"/>
                <a:ea typeface="仿宋" pitchFamily="49" charset="-122"/>
                <a:cs typeface="Consolas" pitchFamily="49" charset="0"/>
              </a:rPr>
              <a:t>；对于子表结点，其元素的处理与整个广义表的处理是相似的。从这个角度出发设计求解广义表递归算法的一般格式如下：</a:t>
            </a:r>
            <a:endParaRPr lang="zh-CN" altLang="en-US" sz="1800">
              <a:latin typeface="Consolas" pitchFamily="49" charset="0"/>
              <a:ea typeface="仿宋" pitchFamily="49" charset="-122"/>
              <a:cs typeface="Consolas" pitchFamily="49" charset="0"/>
            </a:endParaRPr>
          </a:p>
        </p:txBody>
      </p:sp>
      <p:sp>
        <p:nvSpPr>
          <p:cNvPr id="4" name="TextBox 3"/>
          <p:cNvSpPr txBox="1"/>
          <p:nvPr/>
        </p:nvSpPr>
        <p:spPr>
          <a:xfrm>
            <a:off x="571472" y="3286124"/>
            <a:ext cx="7572428" cy="3095820"/>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16000" tIns="108000" bIns="108000" rtlCol="0">
            <a:spAutoFit/>
          </a:bodyPr>
          <a:lstStyle/>
          <a:p>
            <a:pPr algn="l">
              <a:lnSpc>
                <a:spcPts val="2400"/>
              </a:lnSpc>
            </a:pPr>
            <a:r>
              <a:rPr lang="en-US" sz="1600" smtClean="0">
                <a:solidFill>
                  <a:srgbClr val="0000FF"/>
                </a:solidFill>
                <a:latin typeface="Consolas" pitchFamily="49" charset="0"/>
                <a:ea typeface="仿宋" pitchFamily="49" charset="-122"/>
                <a:cs typeface="Consolas" pitchFamily="49" charset="0"/>
              </a:rPr>
              <a:t>void </a:t>
            </a:r>
            <a:r>
              <a:rPr lang="en-US" sz="1600" smtClean="0">
                <a:solidFill>
                  <a:srgbClr val="FF0000"/>
                </a:solidFill>
                <a:latin typeface="Consolas" pitchFamily="49" charset="0"/>
                <a:ea typeface="仿宋" pitchFamily="49" charset="-122"/>
                <a:cs typeface="Consolas" pitchFamily="49" charset="0"/>
              </a:rPr>
              <a:t>fun2</a:t>
            </a:r>
            <a:r>
              <a:rPr lang="en-US" sz="1600" smtClean="0">
                <a:solidFill>
                  <a:srgbClr val="0000FF"/>
                </a:solidFill>
                <a:latin typeface="Consolas" pitchFamily="49" charset="0"/>
                <a:ea typeface="仿宋" pitchFamily="49" charset="-122"/>
                <a:cs typeface="Consolas" pitchFamily="49" charset="0"/>
              </a:rPr>
              <a:t>(GLNode *g)			</a:t>
            </a:r>
            <a:r>
              <a:rPr lang="en-US" sz="1600" smtClean="0">
                <a:solidFill>
                  <a:srgbClr val="00B0F0"/>
                </a:solidFill>
                <a:latin typeface="Consolas" pitchFamily="49" charset="0"/>
                <a:ea typeface="仿宋" pitchFamily="49" charset="-122"/>
                <a:cs typeface="Consolas" pitchFamily="49" charset="0"/>
              </a:rPr>
              <a:t>//g</a:t>
            </a:r>
            <a:r>
              <a:rPr lang="zh-CN" altLang="en-US" sz="1600" smtClean="0">
                <a:solidFill>
                  <a:srgbClr val="00B0F0"/>
                </a:solidFill>
                <a:latin typeface="Consolas" pitchFamily="49" charset="0"/>
                <a:ea typeface="仿宋" pitchFamily="49" charset="-122"/>
                <a:cs typeface="Consolas" pitchFamily="49" charset="0"/>
              </a:rPr>
              <a:t>为广义表结点指针</a:t>
            </a:r>
          </a:p>
          <a:p>
            <a:pPr algn="l">
              <a:lnSpc>
                <a:spcPts val="2400"/>
              </a:lnSpc>
            </a:pPr>
            <a:r>
              <a:rPr lang="en-US" sz="1600" smtClean="0">
                <a:solidFill>
                  <a:srgbClr val="0000FF"/>
                </a:solidFill>
                <a:latin typeface="Consolas" pitchFamily="49" charset="0"/>
                <a:ea typeface="仿宋" pitchFamily="49" charset="-122"/>
                <a:cs typeface="Consolas" pitchFamily="49" charset="0"/>
              </a:rPr>
              <a:t>{  if (g!=NULL)</a:t>
            </a:r>
            <a:endParaRPr lang="zh-CN" altLang="en-US" sz="1600" smtClean="0">
              <a:solidFill>
                <a:srgbClr val="0000FF"/>
              </a:solidFill>
              <a:latin typeface="Consolas" pitchFamily="49" charset="0"/>
              <a:ea typeface="仿宋" pitchFamily="49" charset="-122"/>
              <a:cs typeface="Consolas" pitchFamily="49" charset="0"/>
            </a:endParaRPr>
          </a:p>
          <a:p>
            <a:pPr algn="l">
              <a:lnSpc>
                <a:spcPts val="2400"/>
              </a:lnSpc>
            </a:pPr>
            <a:r>
              <a:rPr lang="en-US" sz="1600" smtClean="0">
                <a:solidFill>
                  <a:srgbClr val="0000FF"/>
                </a:solidFill>
                <a:latin typeface="Consolas" pitchFamily="49" charset="0"/>
                <a:ea typeface="仿宋" pitchFamily="49" charset="-122"/>
                <a:cs typeface="Consolas" pitchFamily="49" charset="0"/>
              </a:rPr>
              <a:t>   {	if (g-&gt;tag==1)			</a:t>
            </a:r>
            <a:r>
              <a:rPr lang="en-US"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为子表时</a:t>
            </a:r>
          </a:p>
          <a:p>
            <a:pPr algn="l">
              <a:lnSpc>
                <a:spcPts val="2400"/>
              </a:lnSpc>
            </a:pPr>
            <a:r>
              <a:rPr lang="en-US" sz="1600" smtClean="0">
                <a:solidFill>
                  <a:srgbClr val="0000FF"/>
                </a:solidFill>
                <a:latin typeface="Consolas" pitchFamily="49" charset="0"/>
                <a:ea typeface="仿宋" pitchFamily="49" charset="-122"/>
                <a:cs typeface="Consolas" pitchFamily="49" charset="0"/>
              </a:rPr>
              <a:t>           </a:t>
            </a:r>
            <a:r>
              <a:rPr lang="en-US" sz="1600" smtClean="0">
                <a:solidFill>
                  <a:srgbClr val="FF0000"/>
                </a:solidFill>
                <a:latin typeface="Consolas" pitchFamily="49" charset="0"/>
                <a:ea typeface="仿宋" pitchFamily="49" charset="-122"/>
                <a:cs typeface="Consolas" pitchFamily="49" charset="0"/>
              </a:rPr>
              <a:t>fun2</a:t>
            </a:r>
            <a:r>
              <a:rPr lang="en-US" sz="1600" smtClean="0">
                <a:solidFill>
                  <a:srgbClr val="0000FF"/>
                </a:solidFill>
                <a:latin typeface="Consolas" pitchFamily="49" charset="0"/>
                <a:ea typeface="仿宋" pitchFamily="49" charset="-122"/>
                <a:cs typeface="Consolas" pitchFamily="49" charset="0"/>
              </a:rPr>
              <a:t>(g-&gt;val.sublist);		</a:t>
            </a:r>
            <a:r>
              <a:rPr lang="en-US"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递归处理其元素</a:t>
            </a:r>
          </a:p>
          <a:p>
            <a:pPr algn="l">
              <a:lnSpc>
                <a:spcPts val="2400"/>
              </a:lnSpc>
            </a:pPr>
            <a:r>
              <a:rPr lang="en-US" sz="1600" smtClean="0">
                <a:solidFill>
                  <a:srgbClr val="0000FF"/>
                </a:solidFill>
                <a:latin typeface="Consolas" pitchFamily="49" charset="0"/>
                <a:ea typeface="仿宋" pitchFamily="49" charset="-122"/>
                <a:cs typeface="Consolas" pitchFamily="49" charset="0"/>
              </a:rPr>
              <a:t>	else				</a:t>
            </a:r>
            <a:r>
              <a:rPr lang="en-US"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为原子时</a:t>
            </a:r>
            <a:r>
              <a:rPr lang="en-US" sz="1600" smtClean="0">
                <a:solidFill>
                  <a:srgbClr val="0070C0"/>
                </a:solidFill>
                <a:latin typeface="Consolas" pitchFamily="49" charset="0"/>
                <a:ea typeface="仿宋" pitchFamily="49" charset="-122"/>
                <a:cs typeface="Consolas" pitchFamily="49" charset="0"/>
              </a:rPr>
              <a:t> </a:t>
            </a:r>
            <a:endParaRPr lang="zh-CN" altLang="en-US" sz="1600" smtClean="0">
              <a:solidFill>
                <a:srgbClr val="0070C0"/>
              </a:solidFill>
              <a:latin typeface="Consolas" pitchFamily="49" charset="0"/>
              <a:ea typeface="仿宋" pitchFamily="49" charset="-122"/>
              <a:cs typeface="Consolas" pitchFamily="49" charset="0"/>
            </a:endParaRPr>
          </a:p>
          <a:p>
            <a:pPr algn="l">
              <a:lnSpc>
                <a:spcPts val="2400"/>
              </a:lnSpc>
            </a:pPr>
            <a:r>
              <a:rPr lang="en-US" sz="1600" smtClean="0">
                <a:solidFill>
                  <a:srgbClr val="0000FF"/>
                </a:solidFill>
                <a:latin typeface="Consolas" pitchFamily="49" charset="0"/>
                <a:ea typeface="仿宋" pitchFamily="49" charset="-122"/>
                <a:cs typeface="Consolas" pitchFamily="49" charset="0"/>
              </a:rPr>
              <a:t>	    </a:t>
            </a:r>
            <a:r>
              <a:rPr lang="zh-CN" altLang="en-US" sz="1600" smtClean="0">
                <a:solidFill>
                  <a:srgbClr val="0000FF"/>
                </a:solidFill>
                <a:latin typeface="Consolas" pitchFamily="49" charset="0"/>
                <a:ea typeface="仿宋" pitchFamily="49" charset="-122"/>
                <a:cs typeface="Consolas" pitchFamily="49" charset="0"/>
              </a:rPr>
              <a:t>原子处理语句</a:t>
            </a:r>
            <a:r>
              <a:rPr lang="en-US" sz="1600" smtClean="0">
                <a:solidFill>
                  <a:srgbClr val="0000FF"/>
                </a:solidFill>
                <a:latin typeface="Consolas" pitchFamily="49" charset="0"/>
                <a:ea typeface="仿宋" pitchFamily="49" charset="-122"/>
                <a:cs typeface="Consolas" pitchFamily="49" charset="0"/>
              </a:rPr>
              <a:t>;			</a:t>
            </a:r>
            <a:r>
              <a:rPr lang="en-US"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实现原子操作</a:t>
            </a:r>
          </a:p>
          <a:p>
            <a:pPr algn="l">
              <a:lnSpc>
                <a:spcPct val="150000"/>
              </a:lnSpc>
            </a:pPr>
            <a:r>
              <a:rPr lang="en-US" sz="1600" smtClean="0">
                <a:solidFill>
                  <a:srgbClr val="0000FF"/>
                </a:solidFill>
                <a:latin typeface="Consolas" pitchFamily="49" charset="0"/>
                <a:ea typeface="仿宋" pitchFamily="49" charset="-122"/>
                <a:cs typeface="Consolas" pitchFamily="49" charset="0"/>
              </a:rPr>
              <a:t> 	</a:t>
            </a:r>
            <a:r>
              <a:rPr lang="en-US" sz="1600" smtClean="0">
                <a:solidFill>
                  <a:srgbClr val="FF0000"/>
                </a:solidFill>
                <a:latin typeface="Consolas" pitchFamily="49" charset="0"/>
                <a:ea typeface="仿宋" pitchFamily="49" charset="-122"/>
                <a:cs typeface="Consolas" pitchFamily="49" charset="0"/>
              </a:rPr>
              <a:t>fun2</a:t>
            </a:r>
            <a:r>
              <a:rPr lang="en-US" sz="1600" smtClean="0">
                <a:solidFill>
                  <a:srgbClr val="0000FF"/>
                </a:solidFill>
                <a:latin typeface="Consolas" pitchFamily="49" charset="0"/>
                <a:ea typeface="仿宋" pitchFamily="49" charset="-122"/>
                <a:cs typeface="Consolas" pitchFamily="49" charset="0"/>
              </a:rPr>
              <a:t>(g-&gt;link);			</a:t>
            </a:r>
            <a:r>
              <a:rPr lang="en-US"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递归处理其兄弟</a:t>
            </a:r>
          </a:p>
          <a:p>
            <a:pPr algn="l">
              <a:lnSpc>
                <a:spcPts val="2400"/>
              </a:lnSpc>
            </a:pPr>
            <a:r>
              <a:rPr lang="en-US" sz="1600" smtClean="0">
                <a:solidFill>
                  <a:srgbClr val="0000FF"/>
                </a:solidFill>
                <a:latin typeface="Consolas" pitchFamily="49" charset="0"/>
                <a:ea typeface="仿宋" pitchFamily="49" charset="-122"/>
                <a:cs typeface="Consolas" pitchFamily="49" charset="0"/>
              </a:rPr>
              <a:t>   }</a:t>
            </a:r>
            <a:endParaRPr lang="zh-CN" altLang="en-US" sz="1600" smtClean="0">
              <a:solidFill>
                <a:srgbClr val="0000FF"/>
              </a:solidFill>
              <a:latin typeface="Consolas" pitchFamily="49" charset="0"/>
              <a:ea typeface="仿宋" pitchFamily="49" charset="-122"/>
              <a:cs typeface="Consolas" pitchFamily="49" charset="0"/>
            </a:endParaRPr>
          </a:p>
          <a:p>
            <a:pPr algn="l">
              <a:lnSpc>
                <a:spcPts val="2400"/>
              </a:lnSpc>
            </a:pPr>
            <a:r>
              <a:rPr lang="en-US" sz="1600" smtClean="0">
                <a:solidFill>
                  <a:srgbClr val="0000FF"/>
                </a:solidFill>
                <a:latin typeface="Consolas" pitchFamily="49" charset="0"/>
                <a:ea typeface="仿宋" pitchFamily="49" charset="-122"/>
                <a:cs typeface="Consolas" pitchFamily="49" charset="0"/>
              </a:rPr>
              <a:t>}</a:t>
            </a:r>
            <a:endParaRPr lang="zh-CN" altLang="en-US" sz="1600">
              <a:solidFill>
                <a:srgbClr val="0000FF"/>
              </a:solidFill>
              <a:latin typeface="Consolas" pitchFamily="49" charset="0"/>
              <a:ea typeface="仿宋" pitchFamily="49" charset="-122"/>
              <a:cs typeface="Consolas" pitchFamily="49" charset="0"/>
            </a:endParaRPr>
          </a:p>
        </p:txBody>
      </p:sp>
      <p:graphicFrame>
        <p:nvGraphicFramePr>
          <p:cNvPr id="6" name="表格 5"/>
          <p:cNvGraphicFramePr>
            <a:graphicFrameLocks noGrp="1"/>
          </p:cNvGraphicFramePr>
          <p:nvPr/>
        </p:nvGraphicFramePr>
        <p:xfrm>
          <a:off x="2633126" y="642918"/>
          <a:ext cx="1500198" cy="428628"/>
        </p:xfrm>
        <a:graphic>
          <a:graphicData uri="http://schemas.openxmlformats.org/drawingml/2006/table">
            <a:tbl>
              <a:tblPr firstRow="1" bandRow="1">
                <a:tableStyleId>{5C22544A-7EE6-4342-B048-85BDC9FD1C3A}</a:tableStyleId>
              </a:tblPr>
              <a:tblGrid>
                <a:gridCol w="444503"/>
                <a:gridCol w="388940"/>
                <a:gridCol w="666755"/>
              </a:tblGrid>
              <a:tr h="428628">
                <a:tc>
                  <a:txBody>
                    <a:bodyPr/>
                    <a:lstStyle/>
                    <a:p>
                      <a:pPr algn="ctr"/>
                      <a:r>
                        <a:rPr lang="en-US" altLang="zh-CN" sz="1800" smtClean="0">
                          <a:solidFill>
                            <a:srgbClr val="9900FF"/>
                          </a:solidFill>
                          <a:latin typeface="Consolas" pitchFamily="49" charset="0"/>
                          <a:cs typeface="Consolas" pitchFamily="49" charset="0"/>
                        </a:rPr>
                        <a:t>1</a:t>
                      </a:r>
                      <a:endParaRPr lang="zh-CN" altLang="en-US" sz="1800">
                        <a:solidFill>
                          <a:srgbClr val="9900FF"/>
                        </a:solidFill>
                        <a:latin typeface="Consolas" pitchFamily="49" charset="0"/>
                        <a:cs typeface="Consolas" pitchFamily="49" charset="0"/>
                      </a:endParaRPr>
                    </a:p>
                  </a:txBody>
                  <a:tcPr>
                    <a:solidFill>
                      <a:schemeClr val="tx2">
                        <a:lumMod val="40000"/>
                        <a:lumOff val="60000"/>
                      </a:schemeClr>
                    </a:solidFill>
                  </a:tcPr>
                </a:tc>
                <a:tc>
                  <a:txBody>
                    <a:bodyPr/>
                    <a:lstStyle/>
                    <a:p>
                      <a:pPr algn="ctr"/>
                      <a:endParaRPr lang="zh-CN" altLang="en-US" sz="1800">
                        <a:solidFill>
                          <a:srgbClr val="9900FF"/>
                        </a:solidFill>
                        <a:latin typeface="Consolas" pitchFamily="49" charset="0"/>
                        <a:cs typeface="Consolas" pitchFamily="49" charset="0"/>
                      </a:endParaRPr>
                    </a:p>
                  </a:txBody>
                  <a:tcPr>
                    <a:solidFill>
                      <a:schemeClr val="tx2">
                        <a:lumMod val="40000"/>
                        <a:lumOff val="60000"/>
                      </a:schemeClr>
                    </a:solidFill>
                  </a:tcPr>
                </a:tc>
                <a:tc>
                  <a:txBody>
                    <a:bodyPr/>
                    <a:lstStyle/>
                    <a:p>
                      <a:pPr algn="ctr"/>
                      <a:endParaRPr lang="zh-CN" altLang="en-US" sz="1800">
                        <a:solidFill>
                          <a:srgbClr val="9900FF"/>
                        </a:solidFill>
                        <a:latin typeface="Consolas" pitchFamily="49" charset="0"/>
                        <a:cs typeface="Consolas" pitchFamily="49" charset="0"/>
                      </a:endParaRPr>
                    </a:p>
                  </a:txBody>
                  <a:tcPr>
                    <a:solidFill>
                      <a:schemeClr val="tx2">
                        <a:lumMod val="40000"/>
                        <a:lumOff val="60000"/>
                      </a:schemeClr>
                    </a:solidFill>
                  </a:tcPr>
                </a:tc>
              </a:tr>
            </a:tbl>
          </a:graphicData>
        </a:graphic>
      </p:graphicFrame>
      <p:sp>
        <p:nvSpPr>
          <p:cNvPr id="7" name="TextBox 6"/>
          <p:cNvSpPr txBox="1"/>
          <p:nvPr/>
        </p:nvSpPr>
        <p:spPr>
          <a:xfrm>
            <a:off x="1061490" y="142852"/>
            <a:ext cx="2071702" cy="369332"/>
          </a:xfrm>
          <a:prstGeom prst="rect">
            <a:avLst/>
          </a:prstGeom>
          <a:noFill/>
        </p:spPr>
        <p:txBody>
          <a:bodyPr wrap="square" rtlCol="0">
            <a:spAutoFit/>
          </a:bodyPr>
          <a:lstStyle/>
          <a:p>
            <a:pPr algn="l"/>
            <a:r>
              <a:rPr lang="zh-CN" altLang="en-US" sz="1800" smtClean="0">
                <a:latin typeface="Consolas" pitchFamily="49" charset="0"/>
                <a:ea typeface="仿宋" pitchFamily="49" charset="-122"/>
                <a:cs typeface="Consolas" pitchFamily="49" charset="0"/>
              </a:rPr>
              <a:t>广义表的表结点</a:t>
            </a:r>
            <a:r>
              <a:rPr lang="en-US" altLang="zh-CN" sz="1800" smtClean="0">
                <a:latin typeface="Consolas" pitchFamily="49" charset="0"/>
                <a:ea typeface="仿宋" pitchFamily="49" charset="-122"/>
                <a:cs typeface="Consolas" pitchFamily="49" charset="0"/>
              </a:rPr>
              <a:t>g</a:t>
            </a:r>
            <a:endParaRPr lang="zh-CN" altLang="en-US" sz="1800">
              <a:latin typeface="Consolas" pitchFamily="49" charset="0"/>
              <a:ea typeface="仿宋" pitchFamily="49" charset="-122"/>
              <a:cs typeface="Consolas" pitchFamily="49" charset="0"/>
            </a:endParaRPr>
          </a:p>
        </p:txBody>
      </p:sp>
      <p:cxnSp>
        <p:nvCxnSpPr>
          <p:cNvPr id="8" name="直接箭头连接符 7"/>
          <p:cNvCxnSpPr/>
          <p:nvPr/>
        </p:nvCxnSpPr>
        <p:spPr>
          <a:xfrm rot="16200000" flipH="1">
            <a:off x="2918878" y="428604"/>
            <a:ext cx="285752" cy="14287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3847572" y="857232"/>
            <a:ext cx="571504"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rot="5400000">
            <a:off x="3097473" y="1035827"/>
            <a:ext cx="35719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4429124" y="542438"/>
            <a:ext cx="857256" cy="642942"/>
          </a:xfrm>
          <a:prstGeom prst="ellipse">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4" name="椭圆 13"/>
          <p:cNvSpPr/>
          <p:nvPr/>
        </p:nvSpPr>
        <p:spPr>
          <a:xfrm>
            <a:off x="2857488" y="1234518"/>
            <a:ext cx="857256" cy="642942"/>
          </a:xfrm>
          <a:prstGeom prst="ellipse">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5" name="灯片编号占位符 14"/>
          <p:cNvSpPr>
            <a:spLocks noGrp="1"/>
          </p:cNvSpPr>
          <p:nvPr>
            <p:ph type="sldNum" sz="quarter" idx="12"/>
          </p:nvPr>
        </p:nvSpPr>
        <p:spPr/>
        <p:txBody>
          <a:bodyPr/>
          <a:lstStyle/>
          <a:p>
            <a:fld id="{0B959BAE-FEC3-4F92-8031-993DEB8AE092}" type="slidenum">
              <a:rPr lang="en-US" altLang="zh-CN" smtClean="0"/>
              <a:pPr/>
              <a:t>66</a:t>
            </a:fld>
            <a:r>
              <a:rPr lang="en-US" altLang="zh-CN" smtClean="0"/>
              <a:t>/82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714348" y="2285992"/>
            <a:ext cx="7643866" cy="1246495"/>
          </a:xfrm>
          <a:prstGeom prst="rect">
            <a:avLst/>
          </a:prstGeom>
          <a:noFill/>
          <a:ln w="9525">
            <a:noFill/>
            <a:miter lim="800000"/>
            <a:headEnd/>
            <a:tailEnd/>
          </a:ln>
          <a:effectLst/>
        </p:spPr>
        <p:txBody>
          <a:bodyPr wrap="square">
            <a:spAutoFit/>
          </a:bodyPr>
          <a:lstStyle/>
          <a:p>
            <a:pPr algn="l">
              <a:lnSpc>
                <a:spcPts val="3000"/>
              </a:lnSpc>
              <a:spcBef>
                <a:spcPts val="0"/>
              </a:spcBef>
            </a:pPr>
            <a:r>
              <a:rPr kumimoji="1" lang="zh-CN" altLang="en-US" sz="1800" smtClean="0">
                <a:latin typeface="Consolas" pitchFamily="49" charset="0"/>
                <a:ea typeface="仿宋" pitchFamily="49" charset="-122"/>
                <a:cs typeface="Consolas" pitchFamily="49" charset="0"/>
              </a:rPr>
              <a:t>   在</a:t>
            </a:r>
            <a:r>
              <a:rPr kumimoji="1" lang="zh-CN" altLang="en-US" sz="1800">
                <a:latin typeface="Consolas" pitchFamily="49" charset="0"/>
                <a:ea typeface="仿宋" pitchFamily="49" charset="-122"/>
                <a:cs typeface="Consolas" pitchFamily="49" charset="0"/>
              </a:rPr>
              <a:t>广义表中，同一层次的</a:t>
            </a:r>
            <a:r>
              <a:rPr kumimoji="1" lang="zh-CN" altLang="en-US" sz="1800" smtClean="0">
                <a:latin typeface="Consolas" pitchFamily="49" charset="0"/>
                <a:ea typeface="仿宋" pitchFamily="49" charset="-122"/>
                <a:cs typeface="Consolas" pitchFamily="49" charset="0"/>
              </a:rPr>
              <a:t>每个结点是</a:t>
            </a:r>
            <a:r>
              <a:rPr kumimoji="1" lang="zh-CN" altLang="en-US" sz="1800">
                <a:latin typeface="Consolas" pitchFamily="49" charset="0"/>
                <a:ea typeface="仿宋" pitchFamily="49" charset="-122"/>
                <a:cs typeface="Consolas" pitchFamily="49" charset="0"/>
              </a:rPr>
              <a:t>通过</a:t>
            </a:r>
            <a:r>
              <a:rPr kumimoji="1" lang="en-US" altLang="zh-CN" sz="1800">
                <a:latin typeface="Consolas" pitchFamily="49" charset="0"/>
                <a:ea typeface="仿宋" pitchFamily="49" charset="-122"/>
                <a:cs typeface="Consolas" pitchFamily="49" charset="0"/>
              </a:rPr>
              <a:t>link</a:t>
            </a:r>
            <a:r>
              <a:rPr kumimoji="1" lang="zh-CN" altLang="en-US" sz="1800">
                <a:latin typeface="Consolas" pitchFamily="49" charset="0"/>
                <a:ea typeface="仿宋" pitchFamily="49" charset="-122"/>
                <a:cs typeface="Consolas" pitchFamily="49" charset="0"/>
              </a:rPr>
              <a:t>域链接起来的，所以可把它看做是由</a:t>
            </a:r>
            <a:r>
              <a:rPr kumimoji="1" lang="en-US" altLang="zh-CN" sz="1800">
                <a:latin typeface="Consolas" pitchFamily="49" charset="0"/>
                <a:ea typeface="仿宋" pitchFamily="49" charset="-122"/>
                <a:cs typeface="Consolas" pitchFamily="49" charset="0"/>
              </a:rPr>
              <a:t>link</a:t>
            </a:r>
            <a:r>
              <a:rPr kumimoji="1" lang="zh-CN" altLang="en-US" sz="1800">
                <a:latin typeface="Consolas" pitchFamily="49" charset="0"/>
                <a:ea typeface="仿宋" pitchFamily="49" charset="-122"/>
                <a:cs typeface="Consolas" pitchFamily="49" charset="0"/>
              </a:rPr>
              <a:t>域链接起来的单链表。这</a:t>
            </a:r>
            <a:r>
              <a:rPr kumimoji="1" lang="zh-CN" altLang="en-US" sz="1800" smtClean="0">
                <a:latin typeface="Consolas" pitchFamily="49" charset="0"/>
                <a:ea typeface="仿宋" pitchFamily="49" charset="-122"/>
                <a:cs typeface="Consolas" pitchFamily="49" charset="0"/>
              </a:rPr>
              <a:t>样</a:t>
            </a:r>
            <a:r>
              <a:rPr kumimoji="1" lang="zh-CN" altLang="en-US" sz="1800">
                <a:latin typeface="Consolas" pitchFamily="49" charset="0"/>
                <a:ea typeface="仿宋" pitchFamily="49" charset="-122"/>
                <a:cs typeface="Consolas" pitchFamily="49" charset="0"/>
              </a:rPr>
              <a:t>，</a:t>
            </a:r>
            <a:r>
              <a:rPr kumimoji="1" lang="zh-CN" altLang="en-US" sz="1800" smtClean="0">
                <a:latin typeface="Consolas" pitchFamily="49" charset="0"/>
                <a:ea typeface="仿宋" pitchFamily="49" charset="-122"/>
                <a:cs typeface="Consolas" pitchFamily="49" charset="0"/>
              </a:rPr>
              <a:t>求</a:t>
            </a:r>
            <a:r>
              <a:rPr kumimoji="1" lang="zh-CN" altLang="en-US" sz="1800">
                <a:latin typeface="Consolas" pitchFamily="49" charset="0"/>
                <a:ea typeface="仿宋" pitchFamily="49" charset="-122"/>
                <a:cs typeface="Consolas" pitchFamily="49" charset="0"/>
              </a:rPr>
              <a:t>广义表的长度就是求单链表的</a:t>
            </a:r>
            <a:r>
              <a:rPr kumimoji="1" lang="zh-CN" altLang="en-US" sz="1800" smtClean="0">
                <a:latin typeface="Consolas" pitchFamily="49" charset="0"/>
                <a:ea typeface="仿宋" pitchFamily="49" charset="-122"/>
                <a:cs typeface="Consolas" pitchFamily="49" charset="0"/>
              </a:rPr>
              <a:t>长度。</a:t>
            </a:r>
            <a:endParaRPr kumimoji="1" lang="zh-CN" altLang="en-US" sz="1800">
              <a:latin typeface="Consolas" pitchFamily="49" charset="0"/>
              <a:ea typeface="仿宋" pitchFamily="49" charset="-122"/>
              <a:cs typeface="Consolas" pitchFamily="49" charset="0"/>
            </a:endParaRPr>
          </a:p>
        </p:txBody>
      </p:sp>
      <p:sp>
        <p:nvSpPr>
          <p:cNvPr id="4" name="TextBox 3"/>
          <p:cNvSpPr txBox="1"/>
          <p:nvPr/>
        </p:nvSpPr>
        <p:spPr>
          <a:xfrm>
            <a:off x="1357290" y="681318"/>
            <a:ext cx="3857652" cy="430887"/>
          </a:xfrm>
          <a:prstGeom prst="rect">
            <a:avLst/>
          </a:prstGeom>
          <a:noFill/>
        </p:spPr>
        <p:txBody>
          <a:bodyPr wrap="square" rtlCol="0">
            <a:spAutoFit/>
          </a:bodyPr>
          <a:lstStyle/>
          <a:p>
            <a:pPr algn="l"/>
            <a:r>
              <a:rPr lang="en-US" sz="2200" smtClean="0">
                <a:solidFill>
                  <a:srgbClr val="FF0000"/>
                </a:solidFill>
                <a:latin typeface="微软雅黑" pitchFamily="34" charset="-122"/>
                <a:ea typeface="微软雅黑" pitchFamily="34" charset="-122"/>
              </a:rPr>
              <a:t> </a:t>
            </a:r>
            <a:r>
              <a:rPr lang="zh-CN" altLang="en-US" sz="2200" smtClean="0">
                <a:solidFill>
                  <a:srgbClr val="FF0000"/>
                </a:solidFill>
                <a:latin typeface="微软雅黑" pitchFamily="34" charset="-122"/>
                <a:ea typeface="微软雅黑" pitchFamily="34" charset="-122"/>
              </a:rPr>
              <a:t>广义表基本算法设计（</a:t>
            </a:r>
            <a:r>
              <a:rPr lang="en-US" altLang="zh-CN" sz="2200" smtClean="0">
                <a:solidFill>
                  <a:srgbClr val="FF0000"/>
                </a:solidFill>
                <a:latin typeface="微软雅黑" pitchFamily="34" charset="-122"/>
                <a:ea typeface="微软雅黑" pitchFamily="34" charset="-122"/>
              </a:rPr>
              <a:t>1/2</a:t>
            </a:r>
            <a:r>
              <a:rPr lang="zh-CN" altLang="en-US" sz="2200" smtClean="0">
                <a:solidFill>
                  <a:srgbClr val="FF0000"/>
                </a:solidFill>
                <a:latin typeface="微软雅黑" pitchFamily="34" charset="-122"/>
                <a:ea typeface="微软雅黑" pitchFamily="34" charset="-122"/>
              </a:rPr>
              <a:t>）</a:t>
            </a:r>
            <a:endParaRPr lang="zh-CN" altLang="en-US" sz="2200">
              <a:solidFill>
                <a:srgbClr val="FF0000"/>
              </a:solidFill>
              <a:latin typeface="微软雅黑" pitchFamily="34" charset="-122"/>
              <a:ea typeface="微软雅黑" pitchFamily="34" charset="-122"/>
            </a:endParaRPr>
          </a:p>
        </p:txBody>
      </p:sp>
      <p:grpSp>
        <p:nvGrpSpPr>
          <p:cNvPr id="2" name="组合 7"/>
          <p:cNvGrpSpPr/>
          <p:nvPr/>
        </p:nvGrpSpPr>
        <p:grpSpPr>
          <a:xfrm>
            <a:off x="428596" y="500042"/>
            <a:ext cx="807401" cy="785817"/>
            <a:chOff x="535940" y="314960"/>
            <a:chExt cx="1021715" cy="1021715"/>
          </a:xfrm>
        </p:grpSpPr>
        <p:grpSp>
          <p:nvGrpSpPr>
            <p:cNvPr id="5" name="组合 24"/>
            <p:cNvGrpSpPr/>
            <p:nvPr/>
          </p:nvGrpSpPr>
          <p:grpSpPr>
            <a:xfrm>
              <a:off x="535940" y="314960"/>
              <a:ext cx="1021715" cy="1021715"/>
              <a:chOff x="304800" y="673100"/>
              <a:chExt cx="4000500" cy="4000500"/>
            </a:xfrm>
            <a:effectLst>
              <a:outerShdw blurRad="444500" dist="254000" dir="8100000" algn="tr" rotWithShape="0">
                <a:prstClr val="black">
                  <a:alpha val="50000"/>
                </a:prstClr>
              </a:outerShdw>
            </a:effectLst>
          </p:grpSpPr>
          <p:sp>
            <p:nvSpPr>
              <p:cNvPr id="8" name="同心圆 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a:endParaRPr lang="zh-CN" altLang="en-US" sz="2400">
                  <a:solidFill>
                    <a:srgbClr val="080808"/>
                  </a:solidFill>
                  <a:latin typeface="微软雅黑" panose="020B0503020204020204" charset="-122"/>
                  <a:ea typeface="微软雅黑" panose="020B0503020204020204" charset="-122"/>
                </a:endParaRPr>
              </a:p>
            </p:txBody>
          </p:sp>
          <p:sp>
            <p:nvSpPr>
              <p:cNvPr id="9" name="椭圆 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a:endParaRPr lang="zh-CN" altLang="en-US" sz="2400">
                  <a:solidFill>
                    <a:srgbClr val="080808"/>
                  </a:solidFill>
                  <a:latin typeface="微软雅黑" panose="020B0503020204020204" charset="-122"/>
                  <a:ea typeface="微软雅黑" panose="020B0503020204020204" charset="-122"/>
                </a:endParaRPr>
              </a:p>
            </p:txBody>
          </p:sp>
        </p:grpSp>
        <p:sp>
          <p:nvSpPr>
            <p:cNvPr id="7" name="TextBox 13"/>
            <p:cNvSpPr txBox="1"/>
            <p:nvPr/>
          </p:nvSpPr>
          <p:spPr>
            <a:xfrm>
              <a:off x="817777" y="555363"/>
              <a:ext cx="537845" cy="560237"/>
            </a:xfrm>
            <a:prstGeom prst="rect">
              <a:avLst/>
            </a:prstGeom>
            <a:noFill/>
          </p:spPr>
          <p:txBody>
            <a:bodyPr wrap="square" lIns="0" tIns="0" rIns="0" bIns="0" rtlCol="0">
              <a:spAutoFit/>
            </a:bodyPr>
            <a:lstStyle/>
            <a:p>
              <a:pPr algn="ctr"/>
              <a:r>
                <a:rPr lang="en-US" altLang="zh-CN" sz="2800" smtClean="0">
                  <a:solidFill>
                    <a:srgbClr val="C00002"/>
                  </a:solidFill>
                  <a:latin typeface="微软雅黑" panose="020B0503020204020204" charset="-122"/>
                  <a:ea typeface="微软雅黑" panose="020B0503020204020204" charset="-122"/>
                </a:rPr>
                <a:t>2</a:t>
              </a:r>
              <a:endParaRPr lang="en-US" altLang="zh-CN" sz="2800" b="1" smtClean="0">
                <a:solidFill>
                  <a:srgbClr val="C00002"/>
                </a:solidFill>
                <a:latin typeface="微软雅黑" panose="020B0503020204020204" charset="-122"/>
                <a:ea typeface="微软雅黑" panose="020B0503020204020204" charset="-122"/>
              </a:endParaRPr>
            </a:p>
          </p:txBody>
        </p:sp>
      </p:grpSp>
      <p:sp>
        <p:nvSpPr>
          <p:cNvPr id="10" name="TextBox 9"/>
          <p:cNvSpPr txBox="1"/>
          <p:nvPr/>
        </p:nvSpPr>
        <p:spPr>
          <a:xfrm>
            <a:off x="857224" y="1571612"/>
            <a:ext cx="2857520" cy="400110"/>
          </a:xfrm>
          <a:prstGeom prst="rect">
            <a:avLst/>
          </a:prstGeom>
          <a:noFill/>
        </p:spPr>
        <p:txBody>
          <a:bodyPr wrap="square" rtlCol="0">
            <a:spAutoFit/>
          </a:bodyPr>
          <a:lstStyle/>
          <a:p>
            <a:pPr algn="l"/>
            <a:r>
              <a:rPr kumimoji="1" lang="zh-CN" altLang="en-US" sz="2000" smtClean="0">
                <a:solidFill>
                  <a:srgbClr val="FF3300"/>
                </a:solidFill>
                <a:latin typeface="Consolas" pitchFamily="49" charset="0"/>
                <a:ea typeface="华文中宋" pitchFamily="2" charset="-122"/>
                <a:cs typeface="Consolas" pitchFamily="49" charset="0"/>
              </a:rPr>
              <a:t>（</a:t>
            </a:r>
            <a:r>
              <a:rPr kumimoji="1" lang="en-US" altLang="zh-CN" sz="2000" smtClean="0">
                <a:solidFill>
                  <a:srgbClr val="FF3300"/>
                </a:solidFill>
                <a:latin typeface="Consolas" pitchFamily="49" charset="0"/>
                <a:ea typeface="华文中宋" pitchFamily="2" charset="-122"/>
                <a:cs typeface="Consolas" pitchFamily="49" charset="0"/>
              </a:rPr>
              <a:t>1</a:t>
            </a:r>
            <a:r>
              <a:rPr kumimoji="1" lang="zh-CN" altLang="en-US" sz="2000" smtClean="0">
                <a:solidFill>
                  <a:srgbClr val="FF3300"/>
                </a:solidFill>
                <a:latin typeface="Consolas" pitchFamily="49" charset="0"/>
                <a:ea typeface="华文中宋" pitchFamily="2" charset="-122"/>
                <a:cs typeface="Consolas" pitchFamily="49" charset="0"/>
              </a:rPr>
              <a:t>）求广义表的长度</a:t>
            </a:r>
          </a:p>
        </p:txBody>
      </p:sp>
      <p:grpSp>
        <p:nvGrpSpPr>
          <p:cNvPr id="6" name="组合 43"/>
          <p:cNvGrpSpPr/>
          <p:nvPr/>
        </p:nvGrpSpPr>
        <p:grpSpPr>
          <a:xfrm>
            <a:off x="1500166" y="3916924"/>
            <a:ext cx="6215106" cy="1762896"/>
            <a:chOff x="1500166" y="3916924"/>
            <a:chExt cx="6215106" cy="1762896"/>
          </a:xfrm>
        </p:grpSpPr>
        <p:cxnSp>
          <p:nvCxnSpPr>
            <p:cNvPr id="16" name="直接箭头连接符 15"/>
            <p:cNvCxnSpPr/>
            <p:nvPr/>
          </p:nvCxnSpPr>
          <p:spPr>
            <a:xfrm rot="16200000" flipH="1">
              <a:off x="1714480" y="4195714"/>
              <a:ext cx="285752" cy="14287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428860" y="4845618"/>
              <a:ext cx="1428760" cy="369332"/>
            </a:xfrm>
            <a:prstGeom prst="rect">
              <a:avLst/>
            </a:prstGeom>
            <a:noFill/>
          </p:spPr>
          <p:txBody>
            <a:bodyPr wrap="square" rtlCol="0">
              <a:spAutoFit/>
            </a:bodyPr>
            <a:lstStyle/>
            <a:p>
              <a:r>
                <a:rPr lang="zh-CN" altLang="en-US" sz="1800" smtClean="0">
                  <a:latin typeface="Consolas" pitchFamily="49" charset="0"/>
                  <a:ea typeface="仿宋" pitchFamily="49" charset="-122"/>
                  <a:cs typeface="Consolas" pitchFamily="49" charset="0"/>
                </a:rPr>
                <a:t>第</a:t>
              </a:r>
              <a:r>
                <a:rPr lang="en-US" altLang="zh-CN" sz="1800" smtClean="0">
                  <a:latin typeface="Consolas" pitchFamily="49" charset="0"/>
                  <a:ea typeface="仿宋" pitchFamily="49" charset="-122"/>
                  <a:cs typeface="Consolas" pitchFamily="49" charset="0"/>
                </a:rPr>
                <a:t>1</a:t>
              </a:r>
              <a:r>
                <a:rPr lang="zh-CN" altLang="en-US" sz="1800" smtClean="0">
                  <a:latin typeface="Consolas" pitchFamily="49" charset="0"/>
                  <a:ea typeface="仿宋" pitchFamily="49" charset="-122"/>
                  <a:cs typeface="Consolas" pitchFamily="49" charset="0"/>
                </a:rPr>
                <a:t>个元素</a:t>
              </a:r>
              <a:endParaRPr lang="zh-CN" altLang="en-US" sz="1800">
                <a:latin typeface="Consolas" pitchFamily="49" charset="0"/>
                <a:ea typeface="仿宋" pitchFamily="49" charset="-122"/>
                <a:cs typeface="Consolas" pitchFamily="49" charset="0"/>
              </a:endParaRPr>
            </a:p>
          </p:txBody>
        </p:sp>
        <p:sp>
          <p:nvSpPr>
            <p:cNvPr id="18" name="TextBox 17"/>
            <p:cNvSpPr txBox="1"/>
            <p:nvPr/>
          </p:nvSpPr>
          <p:spPr>
            <a:xfrm>
              <a:off x="4000496" y="4817854"/>
              <a:ext cx="1428760" cy="369332"/>
            </a:xfrm>
            <a:prstGeom prst="rect">
              <a:avLst/>
            </a:prstGeom>
            <a:noFill/>
          </p:spPr>
          <p:txBody>
            <a:bodyPr wrap="square" rtlCol="0">
              <a:spAutoFit/>
            </a:bodyPr>
            <a:lstStyle/>
            <a:p>
              <a:r>
                <a:rPr lang="zh-CN" altLang="en-US" sz="1800" smtClean="0">
                  <a:latin typeface="Consolas" pitchFamily="49" charset="0"/>
                  <a:ea typeface="仿宋" pitchFamily="49" charset="-122"/>
                  <a:cs typeface="Consolas" pitchFamily="49" charset="0"/>
                </a:rPr>
                <a:t>第</a:t>
              </a:r>
              <a:r>
                <a:rPr lang="en-US" altLang="zh-CN" sz="1800" smtClean="0">
                  <a:latin typeface="Consolas" pitchFamily="49" charset="0"/>
                  <a:ea typeface="仿宋" pitchFamily="49" charset="-122"/>
                  <a:cs typeface="Consolas" pitchFamily="49" charset="0"/>
                </a:rPr>
                <a:t>2</a:t>
              </a:r>
              <a:r>
                <a:rPr lang="zh-CN" altLang="en-US" sz="1800" smtClean="0">
                  <a:latin typeface="Consolas" pitchFamily="49" charset="0"/>
                  <a:ea typeface="仿宋" pitchFamily="49" charset="-122"/>
                  <a:cs typeface="Consolas" pitchFamily="49" charset="0"/>
                </a:rPr>
                <a:t>个元素</a:t>
              </a:r>
              <a:endParaRPr lang="zh-CN" altLang="en-US" sz="1800">
                <a:latin typeface="Consolas" pitchFamily="49" charset="0"/>
                <a:ea typeface="仿宋" pitchFamily="49" charset="-122"/>
                <a:cs typeface="Consolas" pitchFamily="49" charset="0"/>
              </a:endParaRPr>
            </a:p>
          </p:txBody>
        </p:sp>
        <p:sp>
          <p:nvSpPr>
            <p:cNvPr id="19" name="TextBox 18"/>
            <p:cNvSpPr txBox="1"/>
            <p:nvPr/>
          </p:nvSpPr>
          <p:spPr>
            <a:xfrm>
              <a:off x="1500166" y="3916924"/>
              <a:ext cx="428628" cy="369332"/>
            </a:xfrm>
            <a:prstGeom prst="rect">
              <a:avLst/>
            </a:prstGeom>
            <a:noFill/>
          </p:spPr>
          <p:txBody>
            <a:bodyPr wrap="square" rtlCol="0">
              <a:spAutoFit/>
            </a:bodyPr>
            <a:lstStyle/>
            <a:p>
              <a:pPr algn="l"/>
              <a:r>
                <a:rPr lang="en-US" altLang="zh-CN" sz="1800" i="1" smtClean="0">
                  <a:latin typeface="Consolas" pitchFamily="49" charset="0"/>
                  <a:ea typeface="楷体" pitchFamily="49" charset="-122"/>
                  <a:cs typeface="Consolas" pitchFamily="49" charset="0"/>
                </a:rPr>
                <a:t>g</a:t>
              </a:r>
              <a:endParaRPr lang="zh-CN" altLang="en-US" sz="1800" i="1" smtClean="0">
                <a:latin typeface="Consolas" pitchFamily="49" charset="0"/>
                <a:ea typeface="楷体" pitchFamily="49" charset="-122"/>
                <a:cs typeface="Consolas" pitchFamily="49" charset="0"/>
              </a:endParaRPr>
            </a:p>
          </p:txBody>
        </p:sp>
        <p:sp>
          <p:nvSpPr>
            <p:cNvPr id="21" name="TextBox 20"/>
            <p:cNvSpPr txBox="1"/>
            <p:nvPr/>
          </p:nvSpPr>
          <p:spPr>
            <a:xfrm>
              <a:off x="6286512" y="4857760"/>
              <a:ext cx="1428760" cy="369332"/>
            </a:xfrm>
            <a:prstGeom prst="rect">
              <a:avLst/>
            </a:prstGeom>
            <a:noFill/>
          </p:spPr>
          <p:txBody>
            <a:bodyPr wrap="square" rtlCol="0">
              <a:spAutoFit/>
            </a:bodyPr>
            <a:lstStyle/>
            <a:p>
              <a:r>
                <a:rPr lang="zh-CN" altLang="en-US" sz="1800" smtClean="0">
                  <a:latin typeface="Consolas" pitchFamily="49" charset="0"/>
                  <a:ea typeface="仿宋" pitchFamily="49" charset="-122"/>
                  <a:cs typeface="Consolas" pitchFamily="49" charset="0"/>
                </a:rPr>
                <a:t>第</a:t>
              </a:r>
              <a:r>
                <a:rPr lang="en-US" altLang="zh-CN" sz="1800" i="1" smtClean="0">
                  <a:latin typeface="Consolas" pitchFamily="49" charset="0"/>
                  <a:ea typeface="仿宋" pitchFamily="49" charset="-122"/>
                  <a:cs typeface="Consolas" pitchFamily="49" charset="0"/>
                </a:rPr>
                <a:t>n</a:t>
              </a:r>
              <a:r>
                <a:rPr lang="zh-CN" altLang="en-US" sz="1800" smtClean="0">
                  <a:latin typeface="Consolas" pitchFamily="49" charset="0"/>
                  <a:ea typeface="仿宋" pitchFamily="49" charset="-122"/>
                  <a:cs typeface="Consolas" pitchFamily="49" charset="0"/>
                </a:rPr>
                <a:t>个元素</a:t>
              </a:r>
              <a:endParaRPr lang="zh-CN" altLang="en-US" sz="1800">
                <a:latin typeface="Consolas" pitchFamily="49" charset="0"/>
                <a:ea typeface="仿宋" pitchFamily="49" charset="-122"/>
                <a:cs typeface="Consolas" pitchFamily="49" charset="0"/>
              </a:endParaRPr>
            </a:p>
          </p:txBody>
        </p:sp>
        <p:cxnSp>
          <p:nvCxnSpPr>
            <p:cNvPr id="27" name="直接箭头连接符 26"/>
            <p:cNvCxnSpPr/>
            <p:nvPr/>
          </p:nvCxnSpPr>
          <p:spPr>
            <a:xfrm>
              <a:off x="6072198" y="5514990"/>
              <a:ext cx="3960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572132" y="5214950"/>
              <a:ext cx="357190" cy="461665"/>
            </a:xfrm>
            <a:prstGeom prst="rect">
              <a:avLst/>
            </a:prstGeom>
            <a:noFill/>
          </p:spPr>
          <p:txBody>
            <a:bodyPr wrap="square" rtlCol="0">
              <a:spAutoFit/>
            </a:bodyPr>
            <a:lstStyle/>
            <a:p>
              <a:pPr algn="l"/>
              <a:r>
                <a:rPr lang="en-US" altLang="zh-CN" smtClean="0">
                  <a:ea typeface="楷体" pitchFamily="49" charset="-122"/>
                  <a:cs typeface="Times New Roman" pitchFamily="18" charset="0"/>
                </a:rPr>
                <a:t>…</a:t>
              </a:r>
              <a:endParaRPr lang="zh-CN" altLang="en-US" smtClean="0">
                <a:ea typeface="楷体" pitchFamily="49" charset="-122"/>
                <a:cs typeface="Times New Roman" pitchFamily="18" charset="0"/>
              </a:endParaRPr>
            </a:p>
          </p:txBody>
        </p:sp>
        <p:grpSp>
          <p:nvGrpSpPr>
            <p:cNvPr id="11" name="组合 30"/>
            <p:cNvGrpSpPr/>
            <p:nvPr/>
          </p:nvGrpSpPr>
          <p:grpSpPr>
            <a:xfrm>
              <a:off x="1841319" y="4429132"/>
              <a:ext cx="1016169" cy="321994"/>
              <a:chOff x="2627137" y="3535634"/>
              <a:chExt cx="1016169" cy="321994"/>
            </a:xfrm>
          </p:grpSpPr>
          <p:sp>
            <p:nvSpPr>
              <p:cNvPr id="26" name="矩形 25"/>
              <p:cNvSpPr/>
              <p:nvPr/>
            </p:nvSpPr>
            <p:spPr>
              <a:xfrm>
                <a:off x="2627137" y="3535634"/>
                <a:ext cx="418423" cy="321994"/>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29" name="矩形 28"/>
              <p:cNvSpPr/>
              <p:nvPr/>
            </p:nvSpPr>
            <p:spPr>
              <a:xfrm>
                <a:off x="3045559" y="3535634"/>
                <a:ext cx="298873" cy="321994"/>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a:solidFill>
                    <a:srgbClr val="0000FF"/>
                  </a:solidFill>
                  <a:latin typeface="Consolas" pitchFamily="49" charset="0"/>
                  <a:cs typeface="Consolas" pitchFamily="49" charset="0"/>
                </a:endParaRPr>
              </a:p>
            </p:txBody>
          </p:sp>
          <p:sp>
            <p:nvSpPr>
              <p:cNvPr id="30" name="矩形 29"/>
              <p:cNvSpPr/>
              <p:nvPr/>
            </p:nvSpPr>
            <p:spPr>
              <a:xfrm>
                <a:off x="3344433" y="3535634"/>
                <a:ext cx="298873" cy="321994"/>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zh-CN" altLang="en-US" sz="1800" smtClean="0">
                    <a:solidFill>
                      <a:srgbClr val="0000FF"/>
                    </a:solidFill>
                    <a:latin typeface="Consolas" pitchFamily="49" charset="0"/>
                    <a:cs typeface="Consolas" pitchFamily="49" charset="0"/>
                  </a:rPr>
                  <a:t>∧</a:t>
                </a:r>
              </a:p>
            </p:txBody>
          </p:sp>
        </p:grpSp>
        <p:grpSp>
          <p:nvGrpSpPr>
            <p:cNvPr id="12" name="组合 34"/>
            <p:cNvGrpSpPr/>
            <p:nvPr/>
          </p:nvGrpSpPr>
          <p:grpSpPr>
            <a:xfrm>
              <a:off x="2714612" y="5321584"/>
              <a:ext cx="1016169" cy="321994"/>
              <a:chOff x="2714612" y="5321584"/>
              <a:chExt cx="1016169" cy="321994"/>
            </a:xfrm>
          </p:grpSpPr>
          <p:sp>
            <p:nvSpPr>
              <p:cNvPr id="32" name="矩形 31"/>
              <p:cNvSpPr/>
              <p:nvPr/>
            </p:nvSpPr>
            <p:spPr>
              <a:xfrm>
                <a:off x="2714612" y="5321584"/>
                <a:ext cx="418423" cy="321994"/>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lnSpc>
                    <a:spcPct val="150000"/>
                  </a:lnSpc>
                </a:pPr>
                <a:r>
                  <a:rPr lang="en-US" altLang="zh-CN" sz="1800" smtClean="0">
                    <a:solidFill>
                      <a:srgbClr val="0000FF"/>
                    </a:solidFill>
                    <a:latin typeface="Consolas" pitchFamily="49" charset="0"/>
                    <a:cs typeface="Consolas" pitchFamily="49" charset="0"/>
                  </a:rPr>
                  <a:t>*</a:t>
                </a:r>
                <a:endParaRPr lang="zh-CN" altLang="en-US" sz="1800">
                  <a:solidFill>
                    <a:srgbClr val="0000FF"/>
                  </a:solidFill>
                  <a:latin typeface="Consolas" pitchFamily="49" charset="0"/>
                  <a:cs typeface="Consolas" pitchFamily="49" charset="0"/>
                </a:endParaRPr>
              </a:p>
            </p:txBody>
          </p:sp>
          <p:sp>
            <p:nvSpPr>
              <p:cNvPr id="33" name="矩形 32"/>
              <p:cNvSpPr/>
              <p:nvPr/>
            </p:nvSpPr>
            <p:spPr>
              <a:xfrm>
                <a:off x="3133034" y="5321584"/>
                <a:ext cx="298873" cy="321994"/>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lnSpc>
                    <a:spcPct val="150000"/>
                  </a:lnSpc>
                </a:pPr>
                <a:r>
                  <a:rPr lang="en-US" altLang="zh-CN" sz="1800" smtClean="0">
                    <a:solidFill>
                      <a:srgbClr val="0000FF"/>
                    </a:solidFill>
                    <a:latin typeface="Consolas" pitchFamily="49" charset="0"/>
                    <a:cs typeface="Consolas" pitchFamily="49" charset="0"/>
                  </a:rPr>
                  <a:t>*</a:t>
                </a:r>
                <a:endParaRPr lang="zh-CN" altLang="en-US" sz="1800">
                  <a:solidFill>
                    <a:srgbClr val="0000FF"/>
                  </a:solidFill>
                  <a:latin typeface="Consolas" pitchFamily="49" charset="0"/>
                  <a:cs typeface="Consolas" pitchFamily="49" charset="0"/>
                </a:endParaRPr>
              </a:p>
            </p:txBody>
          </p:sp>
          <p:sp>
            <p:nvSpPr>
              <p:cNvPr id="34" name="矩形 33"/>
              <p:cNvSpPr/>
              <p:nvPr/>
            </p:nvSpPr>
            <p:spPr>
              <a:xfrm>
                <a:off x="3431908" y="5321584"/>
                <a:ext cx="298873" cy="321994"/>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endParaRPr lang="zh-CN" altLang="en-US" sz="1800" smtClean="0">
                  <a:solidFill>
                    <a:srgbClr val="0000FF"/>
                  </a:solidFill>
                  <a:latin typeface="Consolas" pitchFamily="49" charset="0"/>
                  <a:cs typeface="Consolas" pitchFamily="49" charset="0"/>
                </a:endParaRPr>
              </a:p>
            </p:txBody>
          </p:sp>
        </p:grpSp>
        <p:grpSp>
          <p:nvGrpSpPr>
            <p:cNvPr id="13" name="组合 35"/>
            <p:cNvGrpSpPr/>
            <p:nvPr/>
          </p:nvGrpSpPr>
          <p:grpSpPr>
            <a:xfrm>
              <a:off x="6484788" y="5326294"/>
              <a:ext cx="1016169" cy="321994"/>
              <a:chOff x="2714612" y="5321584"/>
              <a:chExt cx="1016169" cy="321994"/>
            </a:xfrm>
          </p:grpSpPr>
          <p:sp>
            <p:nvSpPr>
              <p:cNvPr id="37" name="矩形 36"/>
              <p:cNvSpPr/>
              <p:nvPr/>
            </p:nvSpPr>
            <p:spPr>
              <a:xfrm>
                <a:off x="2714612" y="5321584"/>
                <a:ext cx="418423" cy="321994"/>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lnSpc>
                    <a:spcPct val="150000"/>
                  </a:lnSpc>
                </a:pPr>
                <a:r>
                  <a:rPr lang="en-US" altLang="zh-CN" sz="1800" smtClean="0">
                    <a:solidFill>
                      <a:srgbClr val="0000FF"/>
                    </a:solidFill>
                    <a:latin typeface="Consolas" pitchFamily="49" charset="0"/>
                    <a:cs typeface="Consolas" pitchFamily="49" charset="0"/>
                  </a:rPr>
                  <a:t>*</a:t>
                </a:r>
                <a:endParaRPr lang="zh-CN" altLang="en-US" sz="1800">
                  <a:solidFill>
                    <a:srgbClr val="0000FF"/>
                  </a:solidFill>
                  <a:latin typeface="Consolas" pitchFamily="49" charset="0"/>
                  <a:cs typeface="Consolas" pitchFamily="49" charset="0"/>
                </a:endParaRPr>
              </a:p>
            </p:txBody>
          </p:sp>
          <p:sp>
            <p:nvSpPr>
              <p:cNvPr id="38" name="矩形 37"/>
              <p:cNvSpPr/>
              <p:nvPr/>
            </p:nvSpPr>
            <p:spPr>
              <a:xfrm>
                <a:off x="3133034" y="5321584"/>
                <a:ext cx="298873" cy="321994"/>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lnSpc>
                    <a:spcPct val="150000"/>
                  </a:lnSpc>
                </a:pPr>
                <a:r>
                  <a:rPr lang="en-US" altLang="zh-CN" sz="1800" smtClean="0">
                    <a:solidFill>
                      <a:srgbClr val="0000FF"/>
                    </a:solidFill>
                    <a:latin typeface="Consolas" pitchFamily="49" charset="0"/>
                    <a:cs typeface="Consolas" pitchFamily="49" charset="0"/>
                  </a:rPr>
                  <a:t>*</a:t>
                </a:r>
                <a:endParaRPr lang="zh-CN" altLang="en-US" sz="1800">
                  <a:solidFill>
                    <a:srgbClr val="0000FF"/>
                  </a:solidFill>
                  <a:latin typeface="Consolas" pitchFamily="49" charset="0"/>
                  <a:cs typeface="Consolas" pitchFamily="49" charset="0"/>
                </a:endParaRPr>
              </a:p>
            </p:txBody>
          </p:sp>
          <p:sp>
            <p:nvSpPr>
              <p:cNvPr id="39" name="矩形 38"/>
              <p:cNvSpPr/>
              <p:nvPr/>
            </p:nvSpPr>
            <p:spPr>
              <a:xfrm>
                <a:off x="3431908" y="5321584"/>
                <a:ext cx="298873" cy="321994"/>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zh-CN" altLang="en-US" sz="1800" smtClean="0">
                    <a:solidFill>
                      <a:srgbClr val="0000FF"/>
                    </a:solidFill>
                    <a:latin typeface="Consolas" pitchFamily="49" charset="0"/>
                    <a:cs typeface="Consolas" pitchFamily="49" charset="0"/>
                  </a:rPr>
                  <a:t>∧</a:t>
                </a:r>
              </a:p>
            </p:txBody>
          </p:sp>
        </p:grpSp>
        <p:grpSp>
          <p:nvGrpSpPr>
            <p:cNvPr id="14" name="组合 39"/>
            <p:cNvGrpSpPr/>
            <p:nvPr/>
          </p:nvGrpSpPr>
          <p:grpSpPr>
            <a:xfrm>
              <a:off x="4214810" y="5357826"/>
              <a:ext cx="1016169" cy="321994"/>
              <a:chOff x="2714612" y="5321584"/>
              <a:chExt cx="1016169" cy="321994"/>
            </a:xfrm>
          </p:grpSpPr>
          <p:sp>
            <p:nvSpPr>
              <p:cNvPr id="41" name="矩形 40"/>
              <p:cNvSpPr/>
              <p:nvPr/>
            </p:nvSpPr>
            <p:spPr>
              <a:xfrm>
                <a:off x="2714612" y="5321584"/>
                <a:ext cx="418423" cy="321994"/>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lnSpc>
                    <a:spcPct val="150000"/>
                  </a:lnSpc>
                </a:pPr>
                <a:r>
                  <a:rPr lang="en-US" altLang="zh-CN" sz="1800" smtClean="0">
                    <a:solidFill>
                      <a:srgbClr val="0000FF"/>
                    </a:solidFill>
                    <a:latin typeface="Consolas" pitchFamily="49" charset="0"/>
                    <a:cs typeface="Consolas" pitchFamily="49" charset="0"/>
                  </a:rPr>
                  <a:t>*</a:t>
                </a:r>
                <a:endParaRPr lang="zh-CN" altLang="en-US" sz="1800">
                  <a:solidFill>
                    <a:srgbClr val="0000FF"/>
                  </a:solidFill>
                  <a:latin typeface="Consolas" pitchFamily="49" charset="0"/>
                  <a:cs typeface="Consolas" pitchFamily="49" charset="0"/>
                </a:endParaRPr>
              </a:p>
            </p:txBody>
          </p:sp>
          <p:sp>
            <p:nvSpPr>
              <p:cNvPr id="42" name="矩形 41"/>
              <p:cNvSpPr/>
              <p:nvPr/>
            </p:nvSpPr>
            <p:spPr>
              <a:xfrm>
                <a:off x="3133034" y="5321584"/>
                <a:ext cx="298873" cy="321994"/>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lnSpc>
                    <a:spcPct val="150000"/>
                  </a:lnSpc>
                </a:pPr>
                <a:r>
                  <a:rPr lang="en-US" altLang="zh-CN" sz="1800" smtClean="0">
                    <a:solidFill>
                      <a:srgbClr val="0000FF"/>
                    </a:solidFill>
                    <a:latin typeface="Consolas" pitchFamily="49" charset="0"/>
                    <a:cs typeface="Consolas" pitchFamily="49" charset="0"/>
                  </a:rPr>
                  <a:t>*</a:t>
                </a:r>
                <a:endParaRPr lang="zh-CN" altLang="en-US" sz="1800">
                  <a:solidFill>
                    <a:srgbClr val="0000FF"/>
                  </a:solidFill>
                  <a:latin typeface="Consolas" pitchFamily="49" charset="0"/>
                  <a:cs typeface="Consolas" pitchFamily="49" charset="0"/>
                </a:endParaRPr>
              </a:p>
            </p:txBody>
          </p:sp>
          <p:sp>
            <p:nvSpPr>
              <p:cNvPr id="43" name="矩形 42"/>
              <p:cNvSpPr/>
              <p:nvPr/>
            </p:nvSpPr>
            <p:spPr>
              <a:xfrm>
                <a:off x="3431908" y="5321584"/>
                <a:ext cx="298873" cy="321994"/>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endParaRPr lang="zh-CN" altLang="en-US" sz="1800" smtClean="0">
                  <a:solidFill>
                    <a:srgbClr val="0000FF"/>
                  </a:solidFill>
                  <a:latin typeface="Consolas" pitchFamily="49" charset="0"/>
                  <a:cs typeface="Consolas" pitchFamily="49" charset="0"/>
                </a:endParaRPr>
              </a:p>
            </p:txBody>
          </p:sp>
        </p:grpSp>
        <p:sp>
          <p:nvSpPr>
            <p:cNvPr id="15" name="任意多边形 14"/>
            <p:cNvSpPr/>
            <p:nvPr/>
          </p:nvSpPr>
          <p:spPr>
            <a:xfrm>
              <a:off x="2349379" y="4655588"/>
              <a:ext cx="365234" cy="819807"/>
            </a:xfrm>
            <a:custGeom>
              <a:avLst/>
              <a:gdLst>
                <a:gd name="connsiteX0" fmla="*/ 65689 w 365234"/>
                <a:gd name="connsiteY0" fmla="*/ 0 h 819807"/>
                <a:gd name="connsiteX1" fmla="*/ 49924 w 365234"/>
                <a:gd name="connsiteY1" fmla="*/ 630621 h 819807"/>
                <a:gd name="connsiteX2" fmla="*/ 365234 w 365234"/>
                <a:gd name="connsiteY2" fmla="*/ 819807 h 819807"/>
              </a:gdLst>
              <a:ahLst/>
              <a:cxnLst>
                <a:cxn ang="0">
                  <a:pos x="connsiteX0" y="connsiteY0"/>
                </a:cxn>
                <a:cxn ang="0">
                  <a:pos x="connsiteX1" y="connsiteY1"/>
                </a:cxn>
                <a:cxn ang="0">
                  <a:pos x="connsiteX2" y="connsiteY2"/>
                </a:cxn>
              </a:cxnLst>
              <a:rect l="l" t="t" r="r" b="b"/>
              <a:pathLst>
                <a:path w="365234" h="819807">
                  <a:moveTo>
                    <a:pt x="65689" y="0"/>
                  </a:moveTo>
                  <a:cubicBezTo>
                    <a:pt x="32844" y="246993"/>
                    <a:pt x="0" y="493987"/>
                    <a:pt x="49924" y="630621"/>
                  </a:cubicBezTo>
                  <a:cubicBezTo>
                    <a:pt x="99848" y="767256"/>
                    <a:pt x="232541" y="793531"/>
                    <a:pt x="365234" y="819807"/>
                  </a:cubicBezTo>
                </a:path>
              </a:pathLst>
            </a:cu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latin typeface="Consolas" pitchFamily="49" charset="0"/>
                <a:cs typeface="Consolas" pitchFamily="49" charset="0"/>
              </a:endParaRPr>
            </a:p>
          </p:txBody>
        </p:sp>
        <p:cxnSp>
          <p:nvCxnSpPr>
            <p:cNvPr id="23" name="直接箭头连接符 22"/>
            <p:cNvCxnSpPr/>
            <p:nvPr/>
          </p:nvCxnSpPr>
          <p:spPr>
            <a:xfrm>
              <a:off x="3581916" y="5510750"/>
              <a:ext cx="6120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5143504" y="5514990"/>
              <a:ext cx="3960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40" name="灯片编号占位符 39"/>
          <p:cNvSpPr>
            <a:spLocks noGrp="1"/>
          </p:cNvSpPr>
          <p:nvPr>
            <p:ph type="sldNum" sz="quarter" idx="12"/>
          </p:nvPr>
        </p:nvSpPr>
        <p:spPr/>
        <p:txBody>
          <a:bodyPr/>
          <a:lstStyle/>
          <a:p>
            <a:fld id="{0B959BAE-FEC3-4F92-8031-993DEB8AE092}" type="slidenum">
              <a:rPr lang="en-US" altLang="zh-CN" smtClean="0"/>
              <a:pPr/>
              <a:t>67</a:t>
            </a:fld>
            <a:r>
              <a:rPr lang="en-US" altLang="zh-CN" smtClean="0"/>
              <a:t>/82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4348" y="642918"/>
            <a:ext cx="7500990" cy="4247074"/>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88000" tIns="252000" bIns="144000" rtlCol="0">
            <a:spAutoFit/>
          </a:bodyPr>
          <a:lstStyle/>
          <a:p>
            <a:pPr algn="l">
              <a:lnSpc>
                <a:spcPts val="3000"/>
              </a:lnSpc>
            </a:pPr>
            <a:r>
              <a:rPr lang="en-US" sz="1600" smtClean="0">
                <a:solidFill>
                  <a:srgbClr val="0000FF"/>
                </a:solidFill>
                <a:latin typeface="Consolas" pitchFamily="49" charset="0"/>
                <a:ea typeface="仿宋" pitchFamily="49" charset="-122"/>
                <a:cs typeface="Consolas" pitchFamily="49" charset="0"/>
              </a:rPr>
              <a:t>int </a:t>
            </a:r>
            <a:r>
              <a:rPr lang="en-US" sz="1600" smtClean="0">
                <a:solidFill>
                  <a:srgbClr val="FF0000"/>
                </a:solidFill>
                <a:latin typeface="Consolas" pitchFamily="49" charset="0"/>
                <a:ea typeface="仿宋" pitchFamily="49" charset="-122"/>
                <a:cs typeface="Consolas" pitchFamily="49" charset="0"/>
              </a:rPr>
              <a:t>GLLength</a:t>
            </a:r>
            <a:r>
              <a:rPr lang="en-US" sz="1600" smtClean="0">
                <a:solidFill>
                  <a:srgbClr val="0000FF"/>
                </a:solidFill>
                <a:latin typeface="Consolas" pitchFamily="49" charset="0"/>
                <a:ea typeface="仿宋" pitchFamily="49" charset="-122"/>
                <a:cs typeface="Consolas" pitchFamily="49" charset="0"/>
              </a:rPr>
              <a:t>(GLNode *g)		</a:t>
            </a:r>
            <a:r>
              <a:rPr lang="en-US"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求广义表</a:t>
            </a:r>
            <a:r>
              <a:rPr lang="en-US" sz="1600" smtClean="0">
                <a:solidFill>
                  <a:srgbClr val="00B0F0"/>
                </a:solidFill>
                <a:latin typeface="Consolas" pitchFamily="49" charset="0"/>
                <a:ea typeface="仿宋" pitchFamily="49" charset="-122"/>
                <a:cs typeface="Consolas" pitchFamily="49" charset="0"/>
              </a:rPr>
              <a:t>g</a:t>
            </a:r>
            <a:r>
              <a:rPr lang="zh-CN" altLang="en-US" sz="1600" smtClean="0">
                <a:solidFill>
                  <a:srgbClr val="00B0F0"/>
                </a:solidFill>
                <a:latin typeface="Consolas" pitchFamily="49" charset="0"/>
                <a:ea typeface="仿宋" pitchFamily="49" charset="-122"/>
                <a:cs typeface="Consolas" pitchFamily="49" charset="0"/>
              </a:rPr>
              <a:t>的长度</a:t>
            </a:r>
          </a:p>
          <a:p>
            <a:pPr algn="l">
              <a:lnSpc>
                <a:spcPts val="3000"/>
              </a:lnSpc>
            </a:pPr>
            <a:r>
              <a:rPr lang="en-US" sz="1600" smtClean="0">
                <a:solidFill>
                  <a:srgbClr val="0000FF"/>
                </a:solidFill>
                <a:latin typeface="Consolas" pitchFamily="49" charset="0"/>
                <a:ea typeface="仿宋" pitchFamily="49" charset="-122"/>
                <a:cs typeface="Consolas" pitchFamily="49" charset="0"/>
              </a:rPr>
              <a:t>{  int n=0;			</a:t>
            </a:r>
            <a:r>
              <a:rPr lang="en-US"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累计元素个数，初始值为</a:t>
            </a:r>
            <a:r>
              <a:rPr lang="en-US" sz="1600" smtClean="0">
                <a:solidFill>
                  <a:srgbClr val="00B0F0"/>
                </a:solidFill>
                <a:latin typeface="Consolas" pitchFamily="49" charset="0"/>
                <a:ea typeface="仿宋" pitchFamily="49" charset="-122"/>
                <a:cs typeface="Consolas" pitchFamily="49" charset="0"/>
              </a:rPr>
              <a:t>0</a:t>
            </a:r>
            <a:endParaRPr lang="zh-CN" altLang="en-US" sz="1600" smtClean="0">
              <a:solidFill>
                <a:srgbClr val="00B0F0"/>
              </a:solidFill>
              <a:latin typeface="Consolas" pitchFamily="49" charset="0"/>
              <a:ea typeface="仿宋" pitchFamily="49" charset="-122"/>
              <a:cs typeface="Consolas" pitchFamily="49" charset="0"/>
            </a:endParaRPr>
          </a:p>
          <a:p>
            <a:pPr algn="l">
              <a:lnSpc>
                <a:spcPts val="3000"/>
              </a:lnSpc>
            </a:pPr>
            <a:r>
              <a:rPr lang="en-US" sz="1600" smtClean="0">
                <a:solidFill>
                  <a:srgbClr val="0000FF"/>
                </a:solidFill>
                <a:latin typeface="Consolas" pitchFamily="49" charset="0"/>
                <a:ea typeface="仿宋" pitchFamily="49" charset="-122"/>
                <a:cs typeface="Consolas" pitchFamily="49" charset="0"/>
              </a:rPr>
              <a:t>   GLNode *g1;</a:t>
            </a:r>
            <a:endParaRPr lang="zh-CN" altLang="en-US" sz="1600" smtClean="0">
              <a:solidFill>
                <a:srgbClr val="0000FF"/>
              </a:solidFill>
              <a:latin typeface="Consolas" pitchFamily="49" charset="0"/>
              <a:ea typeface="仿宋" pitchFamily="49" charset="-122"/>
              <a:cs typeface="Consolas" pitchFamily="49" charset="0"/>
            </a:endParaRPr>
          </a:p>
          <a:p>
            <a:pPr algn="l">
              <a:lnSpc>
                <a:spcPts val="3000"/>
              </a:lnSpc>
            </a:pPr>
            <a:r>
              <a:rPr lang="en-US" sz="1600" smtClean="0">
                <a:solidFill>
                  <a:srgbClr val="0000FF"/>
                </a:solidFill>
                <a:latin typeface="Consolas" pitchFamily="49" charset="0"/>
                <a:ea typeface="仿宋" pitchFamily="49" charset="-122"/>
                <a:cs typeface="Consolas" pitchFamily="49" charset="0"/>
              </a:rPr>
              <a:t>   g1=g-&gt;val.sublist;		</a:t>
            </a:r>
            <a:r>
              <a:rPr lang="en-US" sz="1600" smtClean="0">
                <a:solidFill>
                  <a:srgbClr val="00B0F0"/>
                </a:solidFill>
                <a:latin typeface="Consolas" pitchFamily="49" charset="0"/>
                <a:ea typeface="仿宋" pitchFamily="49" charset="-122"/>
                <a:cs typeface="Consolas" pitchFamily="49" charset="0"/>
              </a:rPr>
              <a:t>//g1</a:t>
            </a:r>
            <a:r>
              <a:rPr lang="zh-CN" altLang="en-US" sz="1600" smtClean="0">
                <a:solidFill>
                  <a:srgbClr val="00B0F0"/>
                </a:solidFill>
                <a:latin typeface="Consolas" pitchFamily="49" charset="0"/>
                <a:ea typeface="仿宋" pitchFamily="49" charset="-122"/>
                <a:cs typeface="Consolas" pitchFamily="49" charset="0"/>
              </a:rPr>
              <a:t>指向广义表的第一个元素</a:t>
            </a:r>
          </a:p>
          <a:p>
            <a:pPr algn="l">
              <a:lnSpc>
                <a:spcPts val="3000"/>
              </a:lnSpc>
            </a:pPr>
            <a:r>
              <a:rPr lang="en-US" sz="1600" smtClean="0">
                <a:solidFill>
                  <a:srgbClr val="0000FF"/>
                </a:solidFill>
                <a:latin typeface="Consolas" pitchFamily="49" charset="0"/>
                <a:ea typeface="仿宋" pitchFamily="49" charset="-122"/>
                <a:cs typeface="Consolas" pitchFamily="49" charset="0"/>
              </a:rPr>
              <a:t>   while (g1!=NULL)		</a:t>
            </a:r>
            <a:r>
              <a:rPr lang="en-US"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扫描所有元素结点</a:t>
            </a:r>
          </a:p>
          <a:p>
            <a:pPr algn="l">
              <a:lnSpc>
                <a:spcPts val="3000"/>
              </a:lnSpc>
            </a:pPr>
            <a:r>
              <a:rPr lang="en-US" sz="1600" smtClean="0">
                <a:solidFill>
                  <a:srgbClr val="0000FF"/>
                </a:solidFill>
                <a:latin typeface="Consolas" pitchFamily="49" charset="0"/>
                <a:ea typeface="仿宋" pitchFamily="49" charset="-122"/>
                <a:cs typeface="Consolas" pitchFamily="49" charset="0"/>
              </a:rPr>
              <a:t>   {	n++;			</a:t>
            </a:r>
            <a:r>
              <a:rPr lang="en-US"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元素个数增</a:t>
            </a:r>
            <a:r>
              <a:rPr lang="en-US" sz="1600" smtClean="0">
                <a:solidFill>
                  <a:srgbClr val="00B0F0"/>
                </a:solidFill>
                <a:latin typeface="Consolas" pitchFamily="49" charset="0"/>
                <a:ea typeface="仿宋" pitchFamily="49" charset="-122"/>
                <a:cs typeface="Consolas" pitchFamily="49" charset="0"/>
              </a:rPr>
              <a:t>1</a:t>
            </a:r>
            <a:endParaRPr lang="zh-CN" altLang="en-US" sz="1600" smtClean="0">
              <a:solidFill>
                <a:srgbClr val="00B0F0"/>
              </a:solidFill>
              <a:latin typeface="Consolas" pitchFamily="49" charset="0"/>
              <a:ea typeface="仿宋" pitchFamily="49" charset="-122"/>
              <a:cs typeface="Consolas" pitchFamily="49" charset="0"/>
            </a:endParaRPr>
          </a:p>
          <a:p>
            <a:pPr algn="l">
              <a:lnSpc>
                <a:spcPts val="3000"/>
              </a:lnSpc>
            </a:pPr>
            <a:r>
              <a:rPr lang="en-US" sz="1600" smtClean="0">
                <a:solidFill>
                  <a:srgbClr val="0000FF"/>
                </a:solidFill>
                <a:latin typeface="Consolas" pitchFamily="49" charset="0"/>
                <a:ea typeface="仿宋" pitchFamily="49" charset="-122"/>
                <a:cs typeface="Consolas" pitchFamily="49" charset="0"/>
              </a:rPr>
              <a:t>	</a:t>
            </a:r>
            <a:r>
              <a:rPr lang="en-US" sz="1600" smtClean="0">
                <a:solidFill>
                  <a:srgbClr val="FF00FF"/>
                </a:solidFill>
                <a:latin typeface="Consolas" pitchFamily="49" charset="0"/>
                <a:ea typeface="仿宋" pitchFamily="49" charset="-122"/>
                <a:cs typeface="Consolas" pitchFamily="49" charset="0"/>
              </a:rPr>
              <a:t>g1=g1-&gt;link;</a:t>
            </a:r>
            <a:endParaRPr lang="zh-CN" altLang="en-US" sz="1600" smtClean="0">
              <a:solidFill>
                <a:srgbClr val="FF00FF"/>
              </a:solidFill>
              <a:latin typeface="Consolas" pitchFamily="49" charset="0"/>
              <a:ea typeface="仿宋" pitchFamily="49" charset="-122"/>
              <a:cs typeface="Consolas" pitchFamily="49" charset="0"/>
            </a:endParaRPr>
          </a:p>
          <a:p>
            <a:pPr algn="l">
              <a:lnSpc>
                <a:spcPts val="3000"/>
              </a:lnSpc>
            </a:pPr>
            <a:r>
              <a:rPr lang="en-US" sz="1600" smtClean="0">
                <a:solidFill>
                  <a:srgbClr val="0000FF"/>
                </a:solidFill>
                <a:latin typeface="Consolas" pitchFamily="49" charset="0"/>
                <a:ea typeface="仿宋" pitchFamily="49" charset="-122"/>
                <a:cs typeface="Consolas" pitchFamily="49" charset="0"/>
              </a:rPr>
              <a:t>   }</a:t>
            </a:r>
            <a:endParaRPr lang="zh-CN" altLang="en-US" sz="1600" smtClean="0">
              <a:solidFill>
                <a:srgbClr val="0000FF"/>
              </a:solidFill>
              <a:latin typeface="Consolas" pitchFamily="49" charset="0"/>
              <a:ea typeface="仿宋" pitchFamily="49" charset="-122"/>
              <a:cs typeface="Consolas" pitchFamily="49" charset="0"/>
            </a:endParaRPr>
          </a:p>
          <a:p>
            <a:pPr algn="l">
              <a:lnSpc>
                <a:spcPts val="3000"/>
              </a:lnSpc>
            </a:pPr>
            <a:r>
              <a:rPr lang="en-US" sz="1600" smtClean="0">
                <a:solidFill>
                  <a:srgbClr val="0000FF"/>
                </a:solidFill>
                <a:latin typeface="Consolas" pitchFamily="49" charset="0"/>
                <a:ea typeface="仿宋" pitchFamily="49" charset="-122"/>
                <a:cs typeface="Consolas" pitchFamily="49" charset="0"/>
              </a:rPr>
              <a:t>   return n;			</a:t>
            </a:r>
            <a:r>
              <a:rPr lang="en-US"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返回元素个数</a:t>
            </a:r>
          </a:p>
          <a:p>
            <a:pPr algn="l">
              <a:lnSpc>
                <a:spcPts val="3000"/>
              </a:lnSpc>
            </a:pPr>
            <a:r>
              <a:rPr lang="en-US" sz="1600" smtClean="0">
                <a:solidFill>
                  <a:srgbClr val="0000FF"/>
                </a:solidFill>
                <a:latin typeface="Consolas" pitchFamily="49" charset="0"/>
                <a:ea typeface="仿宋" pitchFamily="49" charset="-122"/>
                <a:cs typeface="Consolas" pitchFamily="49" charset="0"/>
              </a:rPr>
              <a:t>}</a:t>
            </a:r>
            <a:endParaRPr lang="zh-CN" altLang="en-US" sz="1600">
              <a:solidFill>
                <a:srgbClr val="0000FF"/>
              </a:solidFill>
              <a:latin typeface="Consolas" pitchFamily="49" charset="0"/>
              <a:ea typeface="仿宋" pitchFamily="49" charset="-122"/>
              <a:cs typeface="Consolas" pitchFamily="49" charset="0"/>
            </a:endParaRPr>
          </a:p>
        </p:txBody>
      </p:sp>
      <p:sp>
        <p:nvSpPr>
          <p:cNvPr id="5" name="灯片编号占位符 4"/>
          <p:cNvSpPr>
            <a:spLocks noGrp="1"/>
          </p:cNvSpPr>
          <p:nvPr>
            <p:ph type="sldNum" sz="quarter" idx="12"/>
          </p:nvPr>
        </p:nvSpPr>
        <p:spPr/>
        <p:txBody>
          <a:bodyPr/>
          <a:lstStyle/>
          <a:p>
            <a:fld id="{0B959BAE-FEC3-4F92-8031-993DEB8AE092}" type="slidenum">
              <a:rPr lang="en-US" altLang="zh-CN" smtClean="0"/>
              <a:pPr/>
              <a:t>68</a:t>
            </a:fld>
            <a:r>
              <a:rPr lang="en-US" altLang="zh-CN" smtClean="0"/>
              <a:t>/82</a:t>
            </a:r>
            <a:endParaRPr lang="en-US" altLang="zh-CN"/>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428596" y="870468"/>
            <a:ext cx="8153400" cy="820866"/>
          </a:xfrm>
          <a:prstGeom prst="rect">
            <a:avLst/>
          </a:prstGeom>
          <a:noFill/>
          <a:ln w="9525">
            <a:noFill/>
            <a:miter lim="800000"/>
            <a:headEnd/>
            <a:tailEnd/>
          </a:ln>
          <a:effectLst/>
        </p:spPr>
        <p:txBody>
          <a:bodyPr>
            <a:spAutoFit/>
          </a:bodyPr>
          <a:lstStyle/>
          <a:p>
            <a:pPr algn="just">
              <a:lnSpc>
                <a:spcPts val="3000"/>
              </a:lnSpc>
              <a:spcBef>
                <a:spcPct val="50000"/>
              </a:spcBef>
            </a:pPr>
            <a:r>
              <a:rPr kumimoji="1" lang="zh-CN" altLang="en-US" sz="1800" smtClean="0">
                <a:latin typeface="Consolas" pitchFamily="49" charset="0"/>
                <a:ea typeface="仿宋" pitchFamily="49" charset="-122"/>
                <a:cs typeface="Consolas" pitchFamily="49" charset="0"/>
              </a:rPr>
              <a:t>    对于带头结点的</a:t>
            </a:r>
            <a:r>
              <a:rPr kumimoji="1" lang="zh-CN" altLang="en-US" sz="1800">
                <a:latin typeface="Consolas" pitchFamily="49" charset="0"/>
                <a:ea typeface="仿宋" pitchFamily="49" charset="-122"/>
                <a:cs typeface="Consolas" pitchFamily="49" charset="0"/>
              </a:rPr>
              <a:t>广义表</a:t>
            </a:r>
            <a:r>
              <a:rPr kumimoji="1" lang="en-US" altLang="zh-CN" sz="1800">
                <a:latin typeface="Consolas" pitchFamily="49" charset="0"/>
                <a:ea typeface="仿宋" pitchFamily="49" charset="-122"/>
                <a:cs typeface="Consolas" pitchFamily="49" charset="0"/>
              </a:rPr>
              <a:t>g</a:t>
            </a:r>
            <a:r>
              <a:rPr kumimoji="1" lang="zh-CN" altLang="en-US" sz="1800">
                <a:latin typeface="Consolas" pitchFamily="49" charset="0"/>
                <a:ea typeface="仿宋" pitchFamily="49" charset="-122"/>
                <a:cs typeface="Consolas" pitchFamily="49" charset="0"/>
              </a:rPr>
              <a:t>，广义表深度的递归定义是它等于所有子表中表的最大深度加</a:t>
            </a:r>
            <a:r>
              <a:rPr kumimoji="1" lang="en-US" altLang="zh-CN" sz="1800">
                <a:latin typeface="Consolas" pitchFamily="49" charset="0"/>
                <a:ea typeface="仿宋" pitchFamily="49" charset="-122"/>
                <a:cs typeface="Consolas" pitchFamily="49" charset="0"/>
              </a:rPr>
              <a:t>1</a:t>
            </a:r>
            <a:r>
              <a:rPr kumimoji="1" lang="zh-CN" altLang="en-US" sz="1800">
                <a:latin typeface="Consolas" pitchFamily="49" charset="0"/>
                <a:ea typeface="仿宋" pitchFamily="49" charset="-122"/>
                <a:cs typeface="Consolas" pitchFamily="49" charset="0"/>
              </a:rPr>
              <a:t>。若</a:t>
            </a:r>
            <a:r>
              <a:rPr kumimoji="1" lang="en-US" altLang="zh-CN" sz="1800">
                <a:latin typeface="Consolas" pitchFamily="49" charset="0"/>
                <a:ea typeface="仿宋" pitchFamily="49" charset="-122"/>
                <a:cs typeface="Consolas" pitchFamily="49" charset="0"/>
              </a:rPr>
              <a:t>g</a:t>
            </a:r>
            <a:r>
              <a:rPr kumimoji="1" lang="zh-CN" altLang="en-US" sz="1800">
                <a:latin typeface="Consolas" pitchFamily="49" charset="0"/>
                <a:ea typeface="仿宋" pitchFamily="49" charset="-122"/>
                <a:cs typeface="Consolas" pitchFamily="49" charset="0"/>
              </a:rPr>
              <a:t>为原子，其深度为</a:t>
            </a:r>
            <a:r>
              <a:rPr kumimoji="1" lang="en-US" altLang="zh-CN" sz="1800">
                <a:latin typeface="Consolas" pitchFamily="49" charset="0"/>
                <a:ea typeface="仿宋" pitchFamily="49" charset="-122"/>
                <a:cs typeface="Consolas" pitchFamily="49" charset="0"/>
              </a:rPr>
              <a:t>0</a:t>
            </a:r>
            <a:r>
              <a:rPr kumimoji="1" lang="zh-CN" altLang="en-US" sz="1800" smtClean="0">
                <a:latin typeface="Consolas" pitchFamily="49" charset="0"/>
                <a:ea typeface="仿宋" pitchFamily="49" charset="-122"/>
                <a:cs typeface="Consolas" pitchFamily="49" charset="0"/>
              </a:rPr>
              <a:t>。    </a:t>
            </a:r>
            <a:endParaRPr kumimoji="1" lang="zh-CN" altLang="en-US" sz="1800">
              <a:latin typeface="Consolas" pitchFamily="49" charset="0"/>
              <a:ea typeface="仿宋" pitchFamily="49" charset="-122"/>
              <a:cs typeface="Consolas" pitchFamily="49" charset="0"/>
            </a:endParaRPr>
          </a:p>
        </p:txBody>
      </p:sp>
      <p:sp>
        <p:nvSpPr>
          <p:cNvPr id="4" name="TextBox 3"/>
          <p:cNvSpPr txBox="1"/>
          <p:nvPr/>
        </p:nvSpPr>
        <p:spPr>
          <a:xfrm>
            <a:off x="1214414" y="4714884"/>
            <a:ext cx="5500726" cy="1355656"/>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2"/>
          </a:lnRef>
          <a:fillRef idx="2">
            <a:schemeClr val="accent2"/>
          </a:fillRef>
          <a:effectRef idx="1">
            <a:schemeClr val="accent2"/>
          </a:effectRef>
          <a:fontRef idx="minor">
            <a:schemeClr val="dk1"/>
          </a:fontRef>
        </p:style>
        <p:txBody>
          <a:bodyPr wrap="square" lIns="252000" tIns="144000" bIns="144000" rtlCol="0">
            <a:spAutoFit/>
          </a:bodyPr>
          <a:lstStyle/>
          <a:p>
            <a:pPr algn="l">
              <a:lnSpc>
                <a:spcPct val="150000"/>
              </a:lnSpc>
            </a:pPr>
            <a:r>
              <a:rPr lang="en-US" altLang="zh-CN" sz="1600" i="1" smtClean="0">
                <a:solidFill>
                  <a:srgbClr val="0000FF"/>
                </a:solidFill>
                <a:latin typeface="Consolas" pitchFamily="49" charset="0"/>
                <a:ea typeface="仿宋" pitchFamily="49" charset="-122"/>
                <a:cs typeface="Consolas" pitchFamily="49" charset="0"/>
              </a:rPr>
              <a:t>f</a:t>
            </a:r>
            <a:r>
              <a:rPr lang="en-US" altLang="zh-CN" sz="1600" smtClean="0">
                <a:solidFill>
                  <a:srgbClr val="0000FF"/>
                </a:solidFill>
                <a:latin typeface="Consolas" pitchFamily="49" charset="0"/>
                <a:ea typeface="仿宋" pitchFamily="49" charset="-122"/>
                <a:cs typeface="Consolas" pitchFamily="49" charset="0"/>
              </a:rPr>
              <a:t>(g)=0 				</a:t>
            </a:r>
            <a:r>
              <a:rPr lang="en-US" altLang="zh-CN" sz="1600" smtClean="0">
                <a:solidFill>
                  <a:srgbClr val="00B0F0"/>
                </a:solidFill>
                <a:latin typeface="Consolas" pitchFamily="49" charset="0"/>
                <a:ea typeface="仿宋" pitchFamily="49" charset="-122"/>
                <a:cs typeface="Consolas" pitchFamily="49" charset="0"/>
              </a:rPr>
              <a:t>g</a:t>
            </a:r>
            <a:r>
              <a:rPr lang="zh-CN" altLang="en-US" sz="1600" smtClean="0">
                <a:solidFill>
                  <a:srgbClr val="00B0F0"/>
                </a:solidFill>
                <a:latin typeface="Consolas" pitchFamily="49" charset="0"/>
                <a:ea typeface="仿宋" pitchFamily="49" charset="-122"/>
                <a:cs typeface="Consolas" pitchFamily="49" charset="0"/>
              </a:rPr>
              <a:t>为原子</a:t>
            </a:r>
          </a:p>
          <a:p>
            <a:pPr algn="l">
              <a:lnSpc>
                <a:spcPct val="150000"/>
              </a:lnSpc>
            </a:pPr>
            <a:r>
              <a:rPr lang="en-US" altLang="zh-CN" sz="1600" i="1" smtClean="0">
                <a:solidFill>
                  <a:srgbClr val="0000FF"/>
                </a:solidFill>
                <a:latin typeface="Consolas" pitchFamily="49" charset="0"/>
                <a:ea typeface="仿宋" pitchFamily="49" charset="-122"/>
                <a:cs typeface="Consolas" pitchFamily="49" charset="0"/>
              </a:rPr>
              <a:t>f</a:t>
            </a:r>
            <a:r>
              <a:rPr lang="en-US" altLang="zh-CN" sz="1600" smtClean="0">
                <a:solidFill>
                  <a:srgbClr val="0000FF"/>
                </a:solidFill>
                <a:latin typeface="Consolas" pitchFamily="49" charset="0"/>
                <a:ea typeface="仿宋" pitchFamily="49" charset="-122"/>
                <a:cs typeface="Consolas" pitchFamily="49" charset="0"/>
              </a:rPr>
              <a:t>(g)=1 				</a:t>
            </a:r>
            <a:r>
              <a:rPr lang="en-US" altLang="zh-CN" sz="1600" smtClean="0">
                <a:solidFill>
                  <a:srgbClr val="00B0F0"/>
                </a:solidFill>
                <a:latin typeface="Consolas" pitchFamily="49" charset="0"/>
                <a:ea typeface="仿宋" pitchFamily="49" charset="-122"/>
                <a:cs typeface="Consolas" pitchFamily="49" charset="0"/>
              </a:rPr>
              <a:t>g</a:t>
            </a:r>
            <a:r>
              <a:rPr lang="zh-CN" altLang="en-US" sz="1600" smtClean="0">
                <a:solidFill>
                  <a:srgbClr val="00B0F0"/>
                </a:solidFill>
                <a:latin typeface="Consolas" pitchFamily="49" charset="0"/>
                <a:ea typeface="仿宋" pitchFamily="49" charset="-122"/>
                <a:cs typeface="Consolas" pitchFamily="49" charset="0"/>
              </a:rPr>
              <a:t>为空表</a:t>
            </a:r>
            <a:endParaRPr lang="en-US" altLang="zh-CN" sz="1600" smtClean="0">
              <a:solidFill>
                <a:srgbClr val="00B0F0"/>
              </a:solidFill>
              <a:latin typeface="Consolas" pitchFamily="49" charset="0"/>
              <a:ea typeface="仿宋" pitchFamily="49" charset="-122"/>
              <a:cs typeface="Consolas" pitchFamily="49" charset="0"/>
            </a:endParaRPr>
          </a:p>
          <a:p>
            <a:pPr algn="l">
              <a:lnSpc>
                <a:spcPct val="150000"/>
              </a:lnSpc>
            </a:pPr>
            <a:r>
              <a:rPr lang="en-US" altLang="zh-CN" sz="1600" i="1" smtClean="0">
                <a:solidFill>
                  <a:srgbClr val="0000FF"/>
                </a:solidFill>
                <a:latin typeface="Consolas" pitchFamily="49" charset="0"/>
                <a:ea typeface="仿宋" pitchFamily="49" charset="-122"/>
                <a:cs typeface="Consolas" pitchFamily="49" charset="0"/>
              </a:rPr>
              <a:t>f</a:t>
            </a:r>
            <a:r>
              <a:rPr lang="en-US" altLang="zh-CN" sz="1600" smtClean="0">
                <a:solidFill>
                  <a:srgbClr val="0000FF"/>
                </a:solidFill>
                <a:latin typeface="Consolas" pitchFamily="49" charset="0"/>
                <a:ea typeface="仿宋" pitchFamily="49" charset="-122"/>
                <a:cs typeface="Consolas" pitchFamily="49" charset="0"/>
              </a:rPr>
              <a:t>(g)=MAX{f(subg)}+1		</a:t>
            </a:r>
            <a:r>
              <a:rPr lang="zh-CN" altLang="en-US" sz="1600" smtClean="0">
                <a:solidFill>
                  <a:srgbClr val="00B0F0"/>
                </a:solidFill>
                <a:latin typeface="Consolas" pitchFamily="49" charset="0"/>
                <a:ea typeface="仿宋" pitchFamily="49" charset="-122"/>
                <a:cs typeface="Consolas" pitchFamily="49" charset="0"/>
              </a:rPr>
              <a:t>其他情况</a:t>
            </a:r>
            <a:endParaRPr lang="zh-CN" altLang="en-US" sz="1600">
              <a:solidFill>
                <a:srgbClr val="00B0F0"/>
              </a:solidFill>
              <a:latin typeface="Consolas" pitchFamily="49" charset="0"/>
              <a:ea typeface="仿宋" pitchFamily="49" charset="-122"/>
              <a:cs typeface="Consolas" pitchFamily="49" charset="0"/>
            </a:endParaRPr>
          </a:p>
        </p:txBody>
      </p:sp>
      <p:sp>
        <p:nvSpPr>
          <p:cNvPr id="6" name="TextBox 5"/>
          <p:cNvSpPr txBox="1"/>
          <p:nvPr/>
        </p:nvSpPr>
        <p:spPr>
          <a:xfrm>
            <a:off x="357158" y="357166"/>
            <a:ext cx="3071834" cy="400110"/>
          </a:xfrm>
          <a:prstGeom prst="rect">
            <a:avLst/>
          </a:prstGeom>
          <a:noFill/>
        </p:spPr>
        <p:txBody>
          <a:bodyPr wrap="square" rtlCol="0">
            <a:spAutoFit/>
          </a:bodyPr>
          <a:lstStyle/>
          <a:p>
            <a:pPr algn="l"/>
            <a:r>
              <a:rPr kumimoji="1" lang="zh-CN" altLang="en-US" sz="2000" smtClean="0">
                <a:solidFill>
                  <a:srgbClr val="FF3300"/>
                </a:solidFill>
                <a:latin typeface="Consolas" pitchFamily="49" charset="0"/>
                <a:ea typeface="华文中宋" pitchFamily="2" charset="-122"/>
                <a:cs typeface="Consolas" pitchFamily="49" charset="0"/>
              </a:rPr>
              <a:t>（</a:t>
            </a:r>
            <a:r>
              <a:rPr kumimoji="1" lang="en-US" altLang="zh-CN" sz="2000" smtClean="0">
                <a:solidFill>
                  <a:srgbClr val="FF3300"/>
                </a:solidFill>
                <a:latin typeface="Consolas" pitchFamily="49" charset="0"/>
                <a:ea typeface="华文中宋" pitchFamily="2" charset="-122"/>
                <a:cs typeface="Consolas" pitchFamily="49" charset="0"/>
              </a:rPr>
              <a:t>2</a:t>
            </a:r>
            <a:r>
              <a:rPr kumimoji="1" lang="zh-CN" altLang="en-US" sz="2000" smtClean="0">
                <a:solidFill>
                  <a:srgbClr val="FF3300"/>
                </a:solidFill>
                <a:latin typeface="Consolas" pitchFamily="49" charset="0"/>
                <a:ea typeface="华文中宋" pitchFamily="2" charset="-122"/>
                <a:cs typeface="Consolas" pitchFamily="49" charset="0"/>
              </a:rPr>
              <a:t>）求广义表的深度</a:t>
            </a:r>
          </a:p>
        </p:txBody>
      </p:sp>
      <p:grpSp>
        <p:nvGrpSpPr>
          <p:cNvPr id="2" name="组合 6"/>
          <p:cNvGrpSpPr/>
          <p:nvPr/>
        </p:nvGrpSpPr>
        <p:grpSpPr>
          <a:xfrm>
            <a:off x="1071538" y="1928802"/>
            <a:ext cx="6215106" cy="1762896"/>
            <a:chOff x="1500166" y="3916924"/>
            <a:chExt cx="6215106" cy="1762896"/>
          </a:xfrm>
        </p:grpSpPr>
        <p:cxnSp>
          <p:nvCxnSpPr>
            <p:cNvPr id="8" name="直接箭头连接符 7"/>
            <p:cNvCxnSpPr/>
            <p:nvPr/>
          </p:nvCxnSpPr>
          <p:spPr>
            <a:xfrm rot="16200000" flipH="1">
              <a:off x="1714480" y="4195714"/>
              <a:ext cx="285752" cy="14287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428860" y="4845618"/>
              <a:ext cx="1428760" cy="369332"/>
            </a:xfrm>
            <a:prstGeom prst="rect">
              <a:avLst/>
            </a:prstGeom>
            <a:noFill/>
          </p:spPr>
          <p:txBody>
            <a:bodyPr wrap="square" rtlCol="0">
              <a:spAutoFit/>
            </a:bodyPr>
            <a:lstStyle/>
            <a:p>
              <a:r>
                <a:rPr lang="zh-CN" altLang="en-US" sz="1800" smtClean="0">
                  <a:latin typeface="Consolas" pitchFamily="49" charset="0"/>
                  <a:ea typeface="仿宋" pitchFamily="49" charset="-122"/>
                  <a:cs typeface="Consolas" pitchFamily="49" charset="0"/>
                </a:rPr>
                <a:t>第</a:t>
              </a:r>
              <a:r>
                <a:rPr lang="en-US" altLang="zh-CN" sz="1800" smtClean="0">
                  <a:latin typeface="Consolas" pitchFamily="49" charset="0"/>
                  <a:ea typeface="仿宋" pitchFamily="49" charset="-122"/>
                  <a:cs typeface="Consolas" pitchFamily="49" charset="0"/>
                </a:rPr>
                <a:t>1</a:t>
              </a:r>
              <a:r>
                <a:rPr lang="zh-CN" altLang="en-US" sz="1800" smtClean="0">
                  <a:latin typeface="Consolas" pitchFamily="49" charset="0"/>
                  <a:ea typeface="仿宋" pitchFamily="49" charset="-122"/>
                  <a:cs typeface="Consolas" pitchFamily="49" charset="0"/>
                </a:rPr>
                <a:t>个元素</a:t>
              </a:r>
              <a:endParaRPr lang="zh-CN" altLang="en-US" sz="1800">
                <a:latin typeface="Consolas" pitchFamily="49" charset="0"/>
                <a:ea typeface="仿宋" pitchFamily="49" charset="-122"/>
                <a:cs typeface="Consolas" pitchFamily="49" charset="0"/>
              </a:endParaRPr>
            </a:p>
          </p:txBody>
        </p:sp>
        <p:sp>
          <p:nvSpPr>
            <p:cNvPr id="10" name="TextBox 9"/>
            <p:cNvSpPr txBox="1"/>
            <p:nvPr/>
          </p:nvSpPr>
          <p:spPr>
            <a:xfrm>
              <a:off x="4000496" y="4817854"/>
              <a:ext cx="1428760" cy="369332"/>
            </a:xfrm>
            <a:prstGeom prst="rect">
              <a:avLst/>
            </a:prstGeom>
            <a:noFill/>
          </p:spPr>
          <p:txBody>
            <a:bodyPr wrap="square" rtlCol="0">
              <a:spAutoFit/>
            </a:bodyPr>
            <a:lstStyle/>
            <a:p>
              <a:r>
                <a:rPr lang="zh-CN" altLang="en-US" sz="1800" smtClean="0">
                  <a:latin typeface="Consolas" pitchFamily="49" charset="0"/>
                  <a:ea typeface="仿宋" pitchFamily="49" charset="-122"/>
                  <a:cs typeface="Consolas" pitchFamily="49" charset="0"/>
                </a:rPr>
                <a:t>第</a:t>
              </a:r>
              <a:r>
                <a:rPr lang="en-US" altLang="zh-CN" sz="1800" smtClean="0">
                  <a:latin typeface="Consolas" pitchFamily="49" charset="0"/>
                  <a:ea typeface="仿宋" pitchFamily="49" charset="-122"/>
                  <a:cs typeface="Consolas" pitchFamily="49" charset="0"/>
                </a:rPr>
                <a:t>2</a:t>
              </a:r>
              <a:r>
                <a:rPr lang="zh-CN" altLang="en-US" sz="1800" smtClean="0">
                  <a:latin typeface="Consolas" pitchFamily="49" charset="0"/>
                  <a:ea typeface="仿宋" pitchFamily="49" charset="-122"/>
                  <a:cs typeface="Consolas" pitchFamily="49" charset="0"/>
                </a:rPr>
                <a:t>个元素</a:t>
              </a:r>
              <a:endParaRPr lang="zh-CN" altLang="en-US" sz="1800">
                <a:latin typeface="Consolas" pitchFamily="49" charset="0"/>
                <a:ea typeface="仿宋" pitchFamily="49" charset="-122"/>
                <a:cs typeface="Consolas" pitchFamily="49" charset="0"/>
              </a:endParaRPr>
            </a:p>
          </p:txBody>
        </p:sp>
        <p:sp>
          <p:nvSpPr>
            <p:cNvPr id="11" name="TextBox 10"/>
            <p:cNvSpPr txBox="1"/>
            <p:nvPr/>
          </p:nvSpPr>
          <p:spPr>
            <a:xfrm>
              <a:off x="1500166" y="3916924"/>
              <a:ext cx="428628" cy="369332"/>
            </a:xfrm>
            <a:prstGeom prst="rect">
              <a:avLst/>
            </a:prstGeom>
            <a:noFill/>
          </p:spPr>
          <p:txBody>
            <a:bodyPr wrap="square" rtlCol="0">
              <a:spAutoFit/>
            </a:bodyPr>
            <a:lstStyle/>
            <a:p>
              <a:pPr algn="l"/>
              <a:r>
                <a:rPr lang="en-US" altLang="zh-CN" sz="1800" i="1" smtClean="0">
                  <a:latin typeface="Consolas" pitchFamily="49" charset="0"/>
                  <a:ea typeface="楷体" pitchFamily="49" charset="-122"/>
                  <a:cs typeface="Consolas" pitchFamily="49" charset="0"/>
                </a:rPr>
                <a:t>g</a:t>
              </a:r>
              <a:endParaRPr lang="zh-CN" altLang="en-US" sz="1800" i="1" smtClean="0">
                <a:latin typeface="Consolas" pitchFamily="49" charset="0"/>
                <a:ea typeface="楷体" pitchFamily="49" charset="-122"/>
                <a:cs typeface="Consolas" pitchFamily="49" charset="0"/>
              </a:endParaRPr>
            </a:p>
          </p:txBody>
        </p:sp>
        <p:sp>
          <p:nvSpPr>
            <p:cNvPr id="12" name="TextBox 11"/>
            <p:cNvSpPr txBox="1"/>
            <p:nvPr/>
          </p:nvSpPr>
          <p:spPr>
            <a:xfrm>
              <a:off x="6286512" y="4857760"/>
              <a:ext cx="1428760" cy="369332"/>
            </a:xfrm>
            <a:prstGeom prst="rect">
              <a:avLst/>
            </a:prstGeom>
            <a:noFill/>
          </p:spPr>
          <p:txBody>
            <a:bodyPr wrap="square" rtlCol="0">
              <a:spAutoFit/>
            </a:bodyPr>
            <a:lstStyle/>
            <a:p>
              <a:r>
                <a:rPr lang="zh-CN" altLang="en-US" sz="1800" smtClean="0">
                  <a:latin typeface="Consolas" pitchFamily="49" charset="0"/>
                  <a:ea typeface="仿宋" pitchFamily="49" charset="-122"/>
                  <a:cs typeface="Consolas" pitchFamily="49" charset="0"/>
                </a:rPr>
                <a:t>第</a:t>
              </a:r>
              <a:r>
                <a:rPr lang="en-US" altLang="zh-CN" sz="1800" i="1" smtClean="0">
                  <a:latin typeface="Consolas" pitchFamily="49" charset="0"/>
                  <a:ea typeface="仿宋" pitchFamily="49" charset="-122"/>
                  <a:cs typeface="Consolas" pitchFamily="49" charset="0"/>
                </a:rPr>
                <a:t>n</a:t>
              </a:r>
              <a:r>
                <a:rPr lang="zh-CN" altLang="en-US" sz="1800" smtClean="0">
                  <a:latin typeface="Consolas" pitchFamily="49" charset="0"/>
                  <a:ea typeface="仿宋" pitchFamily="49" charset="-122"/>
                  <a:cs typeface="Consolas" pitchFamily="49" charset="0"/>
                </a:rPr>
                <a:t>个元素</a:t>
              </a:r>
              <a:endParaRPr lang="zh-CN" altLang="en-US" sz="1800">
                <a:latin typeface="Consolas" pitchFamily="49" charset="0"/>
                <a:ea typeface="仿宋" pitchFamily="49" charset="-122"/>
                <a:cs typeface="Consolas" pitchFamily="49" charset="0"/>
              </a:endParaRPr>
            </a:p>
          </p:txBody>
        </p:sp>
        <p:cxnSp>
          <p:nvCxnSpPr>
            <p:cNvPr id="13" name="直接箭头连接符 12"/>
            <p:cNvCxnSpPr/>
            <p:nvPr/>
          </p:nvCxnSpPr>
          <p:spPr>
            <a:xfrm>
              <a:off x="6072198" y="5514990"/>
              <a:ext cx="3960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572132" y="5214950"/>
              <a:ext cx="357190" cy="461665"/>
            </a:xfrm>
            <a:prstGeom prst="rect">
              <a:avLst/>
            </a:prstGeom>
            <a:noFill/>
          </p:spPr>
          <p:txBody>
            <a:bodyPr wrap="square" rtlCol="0">
              <a:spAutoFit/>
            </a:bodyPr>
            <a:lstStyle/>
            <a:p>
              <a:pPr algn="l"/>
              <a:r>
                <a:rPr lang="en-US" altLang="zh-CN" smtClean="0">
                  <a:ea typeface="楷体" pitchFamily="49" charset="-122"/>
                  <a:cs typeface="Times New Roman" pitchFamily="18" charset="0"/>
                </a:rPr>
                <a:t>…</a:t>
              </a:r>
              <a:endParaRPr lang="zh-CN" altLang="en-US" smtClean="0">
                <a:ea typeface="楷体" pitchFamily="49" charset="-122"/>
                <a:cs typeface="Times New Roman" pitchFamily="18" charset="0"/>
              </a:endParaRPr>
            </a:p>
          </p:txBody>
        </p:sp>
        <p:grpSp>
          <p:nvGrpSpPr>
            <p:cNvPr id="5" name="组合 30"/>
            <p:cNvGrpSpPr/>
            <p:nvPr/>
          </p:nvGrpSpPr>
          <p:grpSpPr>
            <a:xfrm>
              <a:off x="1841319" y="4429132"/>
              <a:ext cx="1016169" cy="321994"/>
              <a:chOff x="2627137" y="3535634"/>
              <a:chExt cx="1016169" cy="321994"/>
            </a:xfrm>
          </p:grpSpPr>
          <p:sp>
            <p:nvSpPr>
              <p:cNvPr id="31" name="矩形 30"/>
              <p:cNvSpPr/>
              <p:nvPr/>
            </p:nvSpPr>
            <p:spPr>
              <a:xfrm>
                <a:off x="2627137" y="3535634"/>
                <a:ext cx="418423" cy="321994"/>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32" name="矩形 31"/>
              <p:cNvSpPr/>
              <p:nvPr/>
            </p:nvSpPr>
            <p:spPr>
              <a:xfrm>
                <a:off x="3045559" y="3535634"/>
                <a:ext cx="298873" cy="321994"/>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a:solidFill>
                    <a:srgbClr val="0000FF"/>
                  </a:solidFill>
                  <a:latin typeface="Consolas" pitchFamily="49" charset="0"/>
                  <a:cs typeface="Consolas" pitchFamily="49" charset="0"/>
                </a:endParaRPr>
              </a:p>
            </p:txBody>
          </p:sp>
          <p:sp>
            <p:nvSpPr>
              <p:cNvPr id="33" name="矩形 32"/>
              <p:cNvSpPr/>
              <p:nvPr/>
            </p:nvSpPr>
            <p:spPr>
              <a:xfrm>
                <a:off x="3344433" y="3535634"/>
                <a:ext cx="298873" cy="321994"/>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zh-CN" altLang="en-US" sz="1800" smtClean="0">
                    <a:solidFill>
                      <a:srgbClr val="0000FF"/>
                    </a:solidFill>
                    <a:latin typeface="Consolas" pitchFamily="49" charset="0"/>
                    <a:cs typeface="Consolas" pitchFamily="49" charset="0"/>
                  </a:rPr>
                  <a:t>∧</a:t>
                </a:r>
              </a:p>
            </p:txBody>
          </p:sp>
        </p:grpSp>
        <p:grpSp>
          <p:nvGrpSpPr>
            <p:cNvPr id="7" name="组合 34"/>
            <p:cNvGrpSpPr/>
            <p:nvPr/>
          </p:nvGrpSpPr>
          <p:grpSpPr>
            <a:xfrm>
              <a:off x="2714612" y="5321584"/>
              <a:ext cx="1016169" cy="321994"/>
              <a:chOff x="2714612" y="5321584"/>
              <a:chExt cx="1016169" cy="321994"/>
            </a:xfrm>
          </p:grpSpPr>
          <p:sp>
            <p:nvSpPr>
              <p:cNvPr id="28" name="矩形 27"/>
              <p:cNvSpPr/>
              <p:nvPr/>
            </p:nvSpPr>
            <p:spPr>
              <a:xfrm>
                <a:off x="2714612" y="5321584"/>
                <a:ext cx="418423" cy="321994"/>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lnSpc>
                    <a:spcPct val="150000"/>
                  </a:lnSpc>
                </a:pPr>
                <a:r>
                  <a:rPr lang="en-US" altLang="zh-CN" sz="1800" smtClean="0">
                    <a:solidFill>
                      <a:srgbClr val="0000FF"/>
                    </a:solidFill>
                    <a:latin typeface="Consolas" pitchFamily="49" charset="0"/>
                    <a:cs typeface="Consolas" pitchFamily="49" charset="0"/>
                  </a:rPr>
                  <a:t>*</a:t>
                </a:r>
                <a:endParaRPr lang="zh-CN" altLang="en-US" sz="1800">
                  <a:solidFill>
                    <a:srgbClr val="0000FF"/>
                  </a:solidFill>
                  <a:latin typeface="Consolas" pitchFamily="49" charset="0"/>
                  <a:cs typeface="Consolas" pitchFamily="49" charset="0"/>
                </a:endParaRPr>
              </a:p>
            </p:txBody>
          </p:sp>
          <p:sp>
            <p:nvSpPr>
              <p:cNvPr id="29" name="矩形 28"/>
              <p:cNvSpPr/>
              <p:nvPr/>
            </p:nvSpPr>
            <p:spPr>
              <a:xfrm>
                <a:off x="3133034" y="5321584"/>
                <a:ext cx="298873" cy="321994"/>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lnSpc>
                    <a:spcPct val="150000"/>
                  </a:lnSpc>
                </a:pPr>
                <a:r>
                  <a:rPr lang="en-US" altLang="zh-CN" sz="1800" smtClean="0">
                    <a:solidFill>
                      <a:srgbClr val="0000FF"/>
                    </a:solidFill>
                    <a:latin typeface="Consolas" pitchFamily="49" charset="0"/>
                    <a:cs typeface="Consolas" pitchFamily="49" charset="0"/>
                  </a:rPr>
                  <a:t>*</a:t>
                </a:r>
                <a:endParaRPr lang="zh-CN" altLang="en-US" sz="1800">
                  <a:solidFill>
                    <a:srgbClr val="0000FF"/>
                  </a:solidFill>
                  <a:latin typeface="Consolas" pitchFamily="49" charset="0"/>
                  <a:cs typeface="Consolas" pitchFamily="49" charset="0"/>
                </a:endParaRPr>
              </a:p>
            </p:txBody>
          </p:sp>
          <p:sp>
            <p:nvSpPr>
              <p:cNvPr id="30" name="矩形 29"/>
              <p:cNvSpPr/>
              <p:nvPr/>
            </p:nvSpPr>
            <p:spPr>
              <a:xfrm>
                <a:off x="3431908" y="5321584"/>
                <a:ext cx="298873" cy="321994"/>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endParaRPr lang="zh-CN" altLang="en-US" sz="1800" smtClean="0">
                  <a:solidFill>
                    <a:srgbClr val="0000FF"/>
                  </a:solidFill>
                  <a:latin typeface="Consolas" pitchFamily="49" charset="0"/>
                  <a:cs typeface="Consolas" pitchFamily="49" charset="0"/>
                </a:endParaRPr>
              </a:p>
            </p:txBody>
          </p:sp>
        </p:grpSp>
        <p:grpSp>
          <p:nvGrpSpPr>
            <p:cNvPr id="15" name="组合 35"/>
            <p:cNvGrpSpPr/>
            <p:nvPr/>
          </p:nvGrpSpPr>
          <p:grpSpPr>
            <a:xfrm>
              <a:off x="6484788" y="5326294"/>
              <a:ext cx="1016169" cy="321994"/>
              <a:chOff x="2714612" y="5321584"/>
              <a:chExt cx="1016169" cy="321994"/>
            </a:xfrm>
          </p:grpSpPr>
          <p:sp>
            <p:nvSpPr>
              <p:cNvPr id="25" name="矩形 24"/>
              <p:cNvSpPr/>
              <p:nvPr/>
            </p:nvSpPr>
            <p:spPr>
              <a:xfrm>
                <a:off x="2714612" y="5321584"/>
                <a:ext cx="418423" cy="321994"/>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lnSpc>
                    <a:spcPct val="150000"/>
                  </a:lnSpc>
                </a:pPr>
                <a:r>
                  <a:rPr lang="en-US" altLang="zh-CN" sz="1800" smtClean="0">
                    <a:solidFill>
                      <a:srgbClr val="0000FF"/>
                    </a:solidFill>
                    <a:latin typeface="Consolas" pitchFamily="49" charset="0"/>
                    <a:cs typeface="Consolas" pitchFamily="49" charset="0"/>
                  </a:rPr>
                  <a:t>*</a:t>
                </a:r>
                <a:endParaRPr lang="zh-CN" altLang="en-US" sz="1800">
                  <a:solidFill>
                    <a:srgbClr val="0000FF"/>
                  </a:solidFill>
                  <a:latin typeface="Consolas" pitchFamily="49" charset="0"/>
                  <a:cs typeface="Consolas" pitchFamily="49" charset="0"/>
                </a:endParaRPr>
              </a:p>
            </p:txBody>
          </p:sp>
          <p:sp>
            <p:nvSpPr>
              <p:cNvPr id="26" name="矩形 25"/>
              <p:cNvSpPr/>
              <p:nvPr/>
            </p:nvSpPr>
            <p:spPr>
              <a:xfrm>
                <a:off x="3133034" y="5321584"/>
                <a:ext cx="298873" cy="321994"/>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lnSpc>
                    <a:spcPct val="150000"/>
                  </a:lnSpc>
                </a:pPr>
                <a:r>
                  <a:rPr lang="en-US" altLang="zh-CN" sz="1800" smtClean="0">
                    <a:solidFill>
                      <a:srgbClr val="0000FF"/>
                    </a:solidFill>
                    <a:latin typeface="Consolas" pitchFamily="49" charset="0"/>
                    <a:cs typeface="Consolas" pitchFamily="49" charset="0"/>
                  </a:rPr>
                  <a:t>*</a:t>
                </a:r>
                <a:endParaRPr lang="zh-CN" altLang="en-US" sz="1800">
                  <a:solidFill>
                    <a:srgbClr val="0000FF"/>
                  </a:solidFill>
                  <a:latin typeface="Consolas" pitchFamily="49" charset="0"/>
                  <a:cs typeface="Consolas" pitchFamily="49" charset="0"/>
                </a:endParaRPr>
              </a:p>
            </p:txBody>
          </p:sp>
          <p:sp>
            <p:nvSpPr>
              <p:cNvPr id="27" name="矩形 26"/>
              <p:cNvSpPr/>
              <p:nvPr/>
            </p:nvSpPr>
            <p:spPr>
              <a:xfrm>
                <a:off x="3431908" y="5321584"/>
                <a:ext cx="298873" cy="321994"/>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zh-CN" altLang="en-US" sz="1800" smtClean="0">
                    <a:solidFill>
                      <a:srgbClr val="0000FF"/>
                    </a:solidFill>
                    <a:latin typeface="Consolas" pitchFamily="49" charset="0"/>
                    <a:cs typeface="Consolas" pitchFamily="49" charset="0"/>
                  </a:rPr>
                  <a:t>∧</a:t>
                </a:r>
              </a:p>
            </p:txBody>
          </p:sp>
        </p:grpSp>
        <p:grpSp>
          <p:nvGrpSpPr>
            <p:cNvPr id="16" name="组合 39"/>
            <p:cNvGrpSpPr/>
            <p:nvPr/>
          </p:nvGrpSpPr>
          <p:grpSpPr>
            <a:xfrm>
              <a:off x="4214810" y="5357826"/>
              <a:ext cx="1016169" cy="321994"/>
              <a:chOff x="2714612" y="5321584"/>
              <a:chExt cx="1016169" cy="321994"/>
            </a:xfrm>
          </p:grpSpPr>
          <p:sp>
            <p:nvSpPr>
              <p:cNvPr id="22" name="矩形 21"/>
              <p:cNvSpPr/>
              <p:nvPr/>
            </p:nvSpPr>
            <p:spPr>
              <a:xfrm>
                <a:off x="2714612" y="5321584"/>
                <a:ext cx="418423" cy="321994"/>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lnSpc>
                    <a:spcPct val="150000"/>
                  </a:lnSpc>
                </a:pPr>
                <a:r>
                  <a:rPr lang="en-US" altLang="zh-CN" sz="1800" smtClean="0">
                    <a:solidFill>
                      <a:srgbClr val="0000FF"/>
                    </a:solidFill>
                    <a:latin typeface="Consolas" pitchFamily="49" charset="0"/>
                    <a:cs typeface="Consolas" pitchFamily="49" charset="0"/>
                  </a:rPr>
                  <a:t>*</a:t>
                </a:r>
                <a:endParaRPr lang="zh-CN" altLang="en-US" sz="1800">
                  <a:solidFill>
                    <a:srgbClr val="0000FF"/>
                  </a:solidFill>
                  <a:latin typeface="Consolas" pitchFamily="49" charset="0"/>
                  <a:cs typeface="Consolas" pitchFamily="49" charset="0"/>
                </a:endParaRPr>
              </a:p>
            </p:txBody>
          </p:sp>
          <p:sp>
            <p:nvSpPr>
              <p:cNvPr id="23" name="矩形 22"/>
              <p:cNvSpPr/>
              <p:nvPr/>
            </p:nvSpPr>
            <p:spPr>
              <a:xfrm>
                <a:off x="3133034" y="5321584"/>
                <a:ext cx="298873" cy="321994"/>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lnSpc>
                    <a:spcPct val="150000"/>
                  </a:lnSpc>
                </a:pPr>
                <a:r>
                  <a:rPr lang="en-US" altLang="zh-CN" sz="1800" smtClean="0">
                    <a:solidFill>
                      <a:srgbClr val="0000FF"/>
                    </a:solidFill>
                    <a:latin typeface="Consolas" pitchFamily="49" charset="0"/>
                    <a:cs typeface="Consolas" pitchFamily="49" charset="0"/>
                  </a:rPr>
                  <a:t>*</a:t>
                </a:r>
                <a:endParaRPr lang="zh-CN" altLang="en-US" sz="1800">
                  <a:solidFill>
                    <a:srgbClr val="0000FF"/>
                  </a:solidFill>
                  <a:latin typeface="Consolas" pitchFamily="49" charset="0"/>
                  <a:cs typeface="Consolas" pitchFamily="49" charset="0"/>
                </a:endParaRPr>
              </a:p>
            </p:txBody>
          </p:sp>
          <p:sp>
            <p:nvSpPr>
              <p:cNvPr id="24" name="矩形 23"/>
              <p:cNvSpPr/>
              <p:nvPr/>
            </p:nvSpPr>
            <p:spPr>
              <a:xfrm>
                <a:off x="3431908" y="5321584"/>
                <a:ext cx="298873" cy="321994"/>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endParaRPr lang="zh-CN" altLang="en-US" sz="1800" smtClean="0">
                  <a:solidFill>
                    <a:srgbClr val="0000FF"/>
                  </a:solidFill>
                  <a:latin typeface="Consolas" pitchFamily="49" charset="0"/>
                  <a:cs typeface="Consolas" pitchFamily="49" charset="0"/>
                </a:endParaRPr>
              </a:p>
            </p:txBody>
          </p:sp>
        </p:grpSp>
        <p:sp>
          <p:nvSpPr>
            <p:cNvPr id="19" name="任意多边形 18"/>
            <p:cNvSpPr/>
            <p:nvPr/>
          </p:nvSpPr>
          <p:spPr>
            <a:xfrm>
              <a:off x="2349379" y="4655588"/>
              <a:ext cx="365234" cy="819807"/>
            </a:xfrm>
            <a:custGeom>
              <a:avLst/>
              <a:gdLst>
                <a:gd name="connsiteX0" fmla="*/ 65689 w 365234"/>
                <a:gd name="connsiteY0" fmla="*/ 0 h 819807"/>
                <a:gd name="connsiteX1" fmla="*/ 49924 w 365234"/>
                <a:gd name="connsiteY1" fmla="*/ 630621 h 819807"/>
                <a:gd name="connsiteX2" fmla="*/ 365234 w 365234"/>
                <a:gd name="connsiteY2" fmla="*/ 819807 h 819807"/>
              </a:gdLst>
              <a:ahLst/>
              <a:cxnLst>
                <a:cxn ang="0">
                  <a:pos x="connsiteX0" y="connsiteY0"/>
                </a:cxn>
                <a:cxn ang="0">
                  <a:pos x="connsiteX1" y="connsiteY1"/>
                </a:cxn>
                <a:cxn ang="0">
                  <a:pos x="connsiteX2" y="connsiteY2"/>
                </a:cxn>
              </a:cxnLst>
              <a:rect l="l" t="t" r="r" b="b"/>
              <a:pathLst>
                <a:path w="365234" h="819807">
                  <a:moveTo>
                    <a:pt x="65689" y="0"/>
                  </a:moveTo>
                  <a:cubicBezTo>
                    <a:pt x="32844" y="246993"/>
                    <a:pt x="0" y="493987"/>
                    <a:pt x="49924" y="630621"/>
                  </a:cubicBezTo>
                  <a:cubicBezTo>
                    <a:pt x="99848" y="767256"/>
                    <a:pt x="232541" y="793531"/>
                    <a:pt x="365234" y="819807"/>
                  </a:cubicBezTo>
                </a:path>
              </a:pathLst>
            </a:cu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latin typeface="Consolas" pitchFamily="49" charset="0"/>
                <a:cs typeface="Consolas" pitchFamily="49" charset="0"/>
              </a:endParaRPr>
            </a:p>
          </p:txBody>
        </p:sp>
        <p:cxnSp>
          <p:nvCxnSpPr>
            <p:cNvPr id="20" name="直接箭头连接符 19"/>
            <p:cNvCxnSpPr/>
            <p:nvPr/>
          </p:nvCxnSpPr>
          <p:spPr>
            <a:xfrm>
              <a:off x="3581916" y="5510750"/>
              <a:ext cx="6120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5143504" y="5514990"/>
              <a:ext cx="3960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34" name="TextBox 33"/>
          <p:cNvSpPr txBox="1"/>
          <p:nvPr/>
        </p:nvSpPr>
        <p:spPr>
          <a:xfrm>
            <a:off x="1000100" y="4143380"/>
            <a:ext cx="5643602" cy="369332"/>
          </a:xfrm>
          <a:prstGeom prst="rect">
            <a:avLst/>
          </a:prstGeom>
          <a:noFill/>
        </p:spPr>
        <p:txBody>
          <a:bodyPr wrap="square" rtlCol="0">
            <a:spAutoFit/>
          </a:bodyPr>
          <a:lstStyle/>
          <a:p>
            <a:pPr algn="l"/>
            <a:r>
              <a:rPr kumimoji="1" lang="zh-CN" altLang="en-US" sz="1800" smtClean="0">
                <a:latin typeface="Consolas" pitchFamily="49" charset="0"/>
                <a:ea typeface="仿宋" pitchFamily="49" charset="-122"/>
                <a:cs typeface="Consolas" pitchFamily="49" charset="0"/>
              </a:rPr>
              <a:t>求广义表深度的递归模型</a:t>
            </a:r>
            <a:r>
              <a:rPr kumimoji="1" lang="en-US" altLang="zh-CN" sz="1800" i="1" smtClean="0">
                <a:latin typeface="Consolas" pitchFamily="49" charset="0"/>
                <a:ea typeface="仿宋" pitchFamily="49" charset="-122"/>
                <a:cs typeface="Consolas" pitchFamily="49" charset="0"/>
              </a:rPr>
              <a:t>f</a:t>
            </a:r>
            <a:r>
              <a:rPr kumimoji="1" lang="en-US" altLang="zh-CN" sz="1800" smtClean="0">
                <a:latin typeface="Consolas" pitchFamily="49" charset="0"/>
                <a:ea typeface="仿宋" pitchFamily="49" charset="-122"/>
                <a:cs typeface="Consolas" pitchFamily="49" charset="0"/>
              </a:rPr>
              <a:t>()</a:t>
            </a:r>
            <a:r>
              <a:rPr kumimoji="1" lang="zh-CN" altLang="en-US" sz="1800" smtClean="0">
                <a:latin typeface="Consolas" pitchFamily="49" charset="0"/>
                <a:ea typeface="仿宋" pitchFamily="49" charset="-122"/>
                <a:cs typeface="Consolas" pitchFamily="49" charset="0"/>
              </a:rPr>
              <a:t>如下：</a:t>
            </a:r>
            <a:endParaRPr lang="zh-CN" altLang="en-US" sz="1800" smtClean="0">
              <a:ea typeface="楷体" pitchFamily="49" charset="-122"/>
              <a:cs typeface="Times New Roman" pitchFamily="18" charset="0"/>
            </a:endParaRPr>
          </a:p>
        </p:txBody>
      </p:sp>
      <p:sp>
        <p:nvSpPr>
          <p:cNvPr id="36" name="灯片编号占位符 35"/>
          <p:cNvSpPr>
            <a:spLocks noGrp="1"/>
          </p:cNvSpPr>
          <p:nvPr>
            <p:ph type="sldNum" sz="quarter" idx="12"/>
          </p:nvPr>
        </p:nvSpPr>
        <p:spPr/>
        <p:txBody>
          <a:bodyPr/>
          <a:lstStyle/>
          <a:p>
            <a:fld id="{0B959BAE-FEC3-4F92-8031-993DEB8AE092}" type="slidenum">
              <a:rPr lang="en-US" altLang="zh-CN" smtClean="0"/>
              <a:pPr/>
              <a:t>69</a:t>
            </a:fld>
            <a:r>
              <a:rPr lang="en-US" altLang="zh-CN" smtClean="0"/>
              <a:t>/82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1071546"/>
            <a:ext cx="8572560" cy="5061349"/>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5"/>
          </a:lnRef>
          <a:fillRef idx="1">
            <a:schemeClr val="lt1"/>
          </a:fillRef>
          <a:effectRef idx="0">
            <a:schemeClr val="accent5"/>
          </a:effectRef>
          <a:fontRef idx="minor">
            <a:schemeClr val="dk1"/>
          </a:fontRef>
        </p:style>
        <p:txBody>
          <a:bodyPr wrap="square" lIns="180000" tIns="144000" bIns="144000" rtlCol="0">
            <a:spAutoFit/>
          </a:bodyPr>
          <a:lstStyle/>
          <a:p>
            <a:pPr algn="l">
              <a:spcBef>
                <a:spcPts val="600"/>
              </a:spcBef>
            </a:pPr>
            <a:r>
              <a:rPr lang="en-US" altLang="zh-CN" sz="1600" smtClean="0">
                <a:solidFill>
                  <a:srgbClr val="0000FF"/>
                </a:solidFill>
                <a:latin typeface="Consolas" pitchFamily="49" charset="0"/>
                <a:ea typeface="仿宋" pitchFamily="49" charset="-122"/>
                <a:cs typeface="Consolas" pitchFamily="49" charset="0"/>
              </a:rPr>
              <a:t>void </a:t>
            </a:r>
            <a:r>
              <a:rPr lang="en-US" altLang="zh-CN" sz="1600" smtClean="0">
                <a:solidFill>
                  <a:srgbClr val="FF0000"/>
                </a:solidFill>
                <a:latin typeface="Consolas" pitchFamily="49" charset="0"/>
                <a:ea typeface="仿宋" pitchFamily="49" charset="-122"/>
                <a:cs typeface="Consolas" pitchFamily="49" charset="0"/>
              </a:rPr>
              <a:t>josephus</a:t>
            </a:r>
            <a:r>
              <a:rPr lang="en-US" altLang="zh-CN" sz="1600" smtClean="0">
                <a:solidFill>
                  <a:srgbClr val="0000FF"/>
                </a:solidFill>
                <a:latin typeface="Consolas" pitchFamily="49" charset="0"/>
                <a:ea typeface="仿宋" pitchFamily="49" charset="-122"/>
                <a:cs typeface="Consolas" pitchFamily="49" charset="0"/>
              </a:rPr>
              <a:t>(int n,int m)</a:t>
            </a:r>
            <a:endParaRPr lang="zh-CN" altLang="zh-CN" sz="1600" smtClean="0">
              <a:solidFill>
                <a:srgbClr val="0000FF"/>
              </a:solidFill>
              <a:latin typeface="Consolas" pitchFamily="49" charset="0"/>
              <a:ea typeface="仿宋" pitchFamily="49" charset="-122"/>
              <a:cs typeface="Consolas" pitchFamily="49" charset="0"/>
            </a:endParaRPr>
          </a:p>
          <a:p>
            <a:pPr algn="l">
              <a:spcBef>
                <a:spcPts val="600"/>
              </a:spcBef>
            </a:pPr>
            <a:r>
              <a:rPr lang="en-US" altLang="zh-CN" sz="1600" smtClean="0">
                <a:solidFill>
                  <a:srgbClr val="0000FF"/>
                </a:solidFill>
                <a:latin typeface="Consolas" pitchFamily="49" charset="0"/>
                <a:ea typeface="仿宋" pitchFamily="49" charset="-122"/>
                <a:cs typeface="Consolas" pitchFamily="49" charset="0"/>
              </a:rPr>
              <a:t>{  int p[MaxSize];</a:t>
            </a:r>
            <a:endParaRPr lang="zh-CN" altLang="zh-CN" sz="1600" smtClean="0">
              <a:solidFill>
                <a:srgbClr val="0000FF"/>
              </a:solidFill>
              <a:latin typeface="Consolas" pitchFamily="49" charset="0"/>
              <a:ea typeface="仿宋" pitchFamily="49" charset="-122"/>
              <a:cs typeface="Consolas" pitchFamily="49" charset="0"/>
            </a:endParaRPr>
          </a:p>
          <a:p>
            <a:pPr algn="l">
              <a:spcBef>
                <a:spcPts val="600"/>
              </a:spcBef>
            </a:pPr>
            <a:r>
              <a:rPr lang="en-US" altLang="zh-CN" sz="1600" smtClean="0">
                <a:solidFill>
                  <a:srgbClr val="0000FF"/>
                </a:solidFill>
                <a:latin typeface="Consolas" pitchFamily="49" charset="0"/>
                <a:ea typeface="仿宋" pitchFamily="49" charset="-122"/>
                <a:cs typeface="Consolas" pitchFamily="49" charset="0"/>
              </a:rPr>
              <a:t>   int i,j,t;</a:t>
            </a:r>
            <a:endParaRPr lang="zh-CN" altLang="zh-CN" sz="1600" smtClean="0">
              <a:solidFill>
                <a:srgbClr val="0000FF"/>
              </a:solidFill>
              <a:latin typeface="Consolas" pitchFamily="49" charset="0"/>
              <a:ea typeface="仿宋" pitchFamily="49" charset="-122"/>
              <a:cs typeface="Consolas" pitchFamily="49" charset="0"/>
            </a:endParaRPr>
          </a:p>
          <a:p>
            <a:pPr algn="l">
              <a:spcBef>
                <a:spcPts val="600"/>
              </a:spcBef>
            </a:pPr>
            <a:r>
              <a:rPr lang="en-US" altLang="zh-CN" sz="1600" smtClean="0">
                <a:solidFill>
                  <a:srgbClr val="0000FF"/>
                </a:solidFill>
                <a:latin typeface="Consolas" pitchFamily="49" charset="0"/>
                <a:ea typeface="仿宋" pitchFamily="49" charset="-122"/>
                <a:cs typeface="Consolas" pitchFamily="49" charset="0"/>
              </a:rPr>
              <a:t>   for (i=0;i&lt;n;i++)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构建初始序列（</a:t>
            </a:r>
            <a:r>
              <a:rPr lang="en-US" altLang="zh-CN" sz="1600" smtClean="0">
                <a:solidFill>
                  <a:srgbClr val="00B0F0"/>
                </a:solidFill>
                <a:latin typeface="Consolas" pitchFamily="49" charset="0"/>
                <a:ea typeface="仿宋" pitchFamily="49" charset="-122"/>
                <a:cs typeface="Consolas" pitchFamily="49" charset="0"/>
              </a:rPr>
              <a:t>1</a:t>
            </a:r>
            <a:r>
              <a:rPr lang="zh-CN" altLang="zh-CN" sz="1600" smtClean="0">
                <a:solidFill>
                  <a:srgbClr val="00B0F0"/>
                </a:solidFill>
                <a:latin typeface="Consolas" pitchFamily="49" charset="0"/>
                <a:ea typeface="仿宋" pitchFamily="49" charset="-122"/>
                <a:cs typeface="Consolas" pitchFamily="49" charset="0"/>
              </a:rPr>
              <a:t>，</a:t>
            </a:r>
            <a:r>
              <a:rPr lang="en-US" altLang="zh-CN" sz="1600" smtClean="0">
                <a:solidFill>
                  <a:srgbClr val="00B0F0"/>
                </a:solidFill>
                <a:latin typeface="Consolas" pitchFamily="49" charset="0"/>
                <a:ea typeface="仿宋" pitchFamily="49" charset="-122"/>
                <a:cs typeface="Consolas" pitchFamily="49" charset="0"/>
              </a:rPr>
              <a:t>2</a:t>
            </a:r>
            <a:r>
              <a:rPr lang="zh-CN" altLang="zh-CN" sz="1600" smtClean="0">
                <a:solidFill>
                  <a:srgbClr val="00B0F0"/>
                </a:solidFill>
                <a:latin typeface="Consolas" pitchFamily="49" charset="0"/>
                <a:ea typeface="仿宋" pitchFamily="49" charset="-122"/>
                <a:cs typeface="Consolas" pitchFamily="49" charset="0"/>
              </a:rPr>
              <a:t>，…，</a:t>
            </a:r>
            <a:r>
              <a:rPr lang="en-US" altLang="zh-CN" sz="1600" smtClean="0">
                <a:solidFill>
                  <a:srgbClr val="00B0F0"/>
                </a:solidFill>
                <a:latin typeface="Consolas" pitchFamily="49" charset="0"/>
                <a:ea typeface="仿宋" pitchFamily="49" charset="-122"/>
                <a:cs typeface="Consolas" pitchFamily="49" charset="0"/>
              </a:rPr>
              <a:t>n</a:t>
            </a:r>
            <a:r>
              <a:rPr lang="zh-CN" altLang="zh-CN" sz="1600" smtClean="0">
                <a:solidFill>
                  <a:srgbClr val="00B0F0"/>
                </a:solidFill>
                <a:latin typeface="Consolas" pitchFamily="49" charset="0"/>
                <a:ea typeface="仿宋" pitchFamily="49" charset="-122"/>
                <a:cs typeface="Consolas" pitchFamily="49" charset="0"/>
              </a:rPr>
              <a:t>）</a:t>
            </a:r>
          </a:p>
          <a:p>
            <a:pPr algn="l">
              <a:spcBef>
                <a:spcPts val="600"/>
              </a:spcBef>
            </a:pPr>
            <a:r>
              <a:rPr lang="en-US" altLang="zh-CN" sz="1600" smtClean="0">
                <a:solidFill>
                  <a:srgbClr val="0000FF"/>
                </a:solidFill>
                <a:latin typeface="Consolas" pitchFamily="49" charset="0"/>
                <a:ea typeface="仿宋" pitchFamily="49" charset="-122"/>
                <a:cs typeface="Consolas" pitchFamily="49" charset="0"/>
              </a:rPr>
              <a:t>     p[i]=i+1;</a:t>
            </a:r>
            <a:endParaRPr lang="zh-CN" altLang="zh-CN" sz="1600" smtClean="0">
              <a:solidFill>
                <a:srgbClr val="0000FF"/>
              </a:solidFill>
              <a:latin typeface="Consolas" pitchFamily="49" charset="0"/>
              <a:ea typeface="仿宋" pitchFamily="49" charset="-122"/>
              <a:cs typeface="Consolas" pitchFamily="49" charset="0"/>
            </a:endParaRPr>
          </a:p>
          <a:p>
            <a:pPr algn="l">
              <a:spcBef>
                <a:spcPts val="600"/>
              </a:spcBef>
            </a:pPr>
            <a:r>
              <a:rPr lang="en-US" altLang="zh-CN" sz="1600" smtClean="0">
                <a:solidFill>
                  <a:srgbClr val="0000FF"/>
                </a:solidFill>
                <a:latin typeface="Consolas" pitchFamily="49" charset="0"/>
                <a:ea typeface="仿宋" pitchFamily="49" charset="-122"/>
                <a:cs typeface="Consolas" pitchFamily="49" charset="0"/>
              </a:rPr>
              <a:t>   t=0;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首次报数的起始位置</a:t>
            </a:r>
          </a:p>
          <a:p>
            <a:pPr algn="l">
              <a:spcBef>
                <a:spcPts val="600"/>
              </a:spcBef>
            </a:pPr>
            <a:r>
              <a:rPr lang="en-US" altLang="zh-CN" sz="1600" smtClean="0">
                <a:solidFill>
                  <a:srgbClr val="0000FF"/>
                </a:solidFill>
                <a:latin typeface="Consolas" pitchFamily="49" charset="0"/>
                <a:ea typeface="仿宋" pitchFamily="49" charset="-122"/>
                <a:cs typeface="Consolas" pitchFamily="49" charset="0"/>
              </a:rPr>
              <a:t>   printf("</a:t>
            </a:r>
            <a:r>
              <a:rPr lang="zh-CN" altLang="zh-CN" sz="1600" smtClean="0">
                <a:solidFill>
                  <a:srgbClr val="0000FF"/>
                </a:solidFill>
                <a:latin typeface="Consolas" pitchFamily="49" charset="0"/>
                <a:ea typeface="仿宋" pitchFamily="49" charset="-122"/>
                <a:cs typeface="Consolas" pitchFamily="49" charset="0"/>
              </a:rPr>
              <a:t>出列顺序</a:t>
            </a:r>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a:p>
            <a:pPr algn="l">
              <a:spcBef>
                <a:spcPts val="600"/>
              </a:spcBef>
            </a:pPr>
            <a:r>
              <a:rPr lang="en-US" altLang="zh-CN" sz="1600" smtClean="0">
                <a:solidFill>
                  <a:srgbClr val="0000FF"/>
                </a:solidFill>
                <a:latin typeface="Consolas" pitchFamily="49" charset="0"/>
                <a:ea typeface="仿宋" pitchFamily="49" charset="-122"/>
                <a:cs typeface="Consolas" pitchFamily="49" charset="0"/>
              </a:rPr>
              <a:t>   for (i=n;i&gt;=1;i--)	  	</a:t>
            </a:r>
            <a:r>
              <a:rPr lang="en-US" altLang="zh-CN" sz="1600" smtClean="0">
                <a:solidFill>
                  <a:srgbClr val="00B0F0"/>
                </a:solidFill>
                <a:latin typeface="Consolas" pitchFamily="49" charset="0"/>
                <a:ea typeface="仿宋" pitchFamily="49" charset="-122"/>
                <a:cs typeface="Consolas" pitchFamily="49" charset="0"/>
              </a:rPr>
              <a:t>//i</a:t>
            </a:r>
            <a:r>
              <a:rPr lang="zh-CN" altLang="zh-CN" sz="1600" smtClean="0">
                <a:solidFill>
                  <a:srgbClr val="00B0F0"/>
                </a:solidFill>
                <a:latin typeface="Consolas" pitchFamily="49" charset="0"/>
                <a:ea typeface="仿宋" pitchFamily="49" charset="-122"/>
                <a:cs typeface="Consolas" pitchFamily="49" charset="0"/>
              </a:rPr>
              <a:t>为数组</a:t>
            </a:r>
            <a:r>
              <a:rPr lang="en-US" altLang="zh-CN" sz="1600" smtClean="0">
                <a:solidFill>
                  <a:srgbClr val="00B0F0"/>
                </a:solidFill>
                <a:latin typeface="Consolas" pitchFamily="49" charset="0"/>
                <a:ea typeface="仿宋" pitchFamily="49" charset="-122"/>
                <a:cs typeface="Consolas" pitchFamily="49" charset="0"/>
              </a:rPr>
              <a:t>p</a:t>
            </a:r>
            <a:r>
              <a:rPr lang="zh-CN" altLang="zh-CN" sz="1600" smtClean="0">
                <a:solidFill>
                  <a:srgbClr val="00B0F0"/>
                </a:solidFill>
                <a:latin typeface="Consolas" pitchFamily="49" charset="0"/>
                <a:ea typeface="仿宋" pitchFamily="49" charset="-122"/>
                <a:cs typeface="Consolas" pitchFamily="49" charset="0"/>
              </a:rPr>
              <a:t>中当前的人数，出列一次，人数减</a:t>
            </a:r>
            <a:r>
              <a:rPr lang="en-US" altLang="zh-CN" sz="1600" smtClean="0">
                <a:solidFill>
                  <a:srgbClr val="00B0F0"/>
                </a:solidFill>
                <a:latin typeface="Consolas" pitchFamily="49" charset="0"/>
                <a:ea typeface="仿宋" pitchFamily="49" charset="-122"/>
                <a:cs typeface="Consolas" pitchFamily="49" charset="0"/>
              </a:rPr>
              <a:t>1</a:t>
            </a:r>
            <a:endParaRPr lang="zh-CN" altLang="zh-CN" sz="1600" smtClean="0">
              <a:solidFill>
                <a:srgbClr val="00B0F0"/>
              </a:solidFill>
              <a:latin typeface="Consolas" pitchFamily="49" charset="0"/>
              <a:ea typeface="仿宋" pitchFamily="49" charset="-122"/>
              <a:cs typeface="Consolas" pitchFamily="49" charset="0"/>
            </a:endParaRPr>
          </a:p>
          <a:p>
            <a:pPr algn="l">
              <a:spcBef>
                <a:spcPts val="600"/>
              </a:spcBef>
            </a:pPr>
            <a:r>
              <a:rPr lang="en-US" altLang="zh-CN" sz="1600" smtClean="0">
                <a:solidFill>
                  <a:srgbClr val="0000FF"/>
                </a:solidFill>
                <a:latin typeface="Consolas" pitchFamily="49" charset="0"/>
                <a:ea typeface="仿宋" pitchFamily="49" charset="-122"/>
                <a:cs typeface="Consolas" pitchFamily="49" charset="0"/>
              </a:rPr>
              <a:t>   {  </a:t>
            </a:r>
            <a:r>
              <a:rPr lang="en-US" altLang="zh-CN" sz="1600" smtClean="0">
                <a:solidFill>
                  <a:srgbClr val="FF00FF"/>
                </a:solidFill>
                <a:latin typeface="Consolas" pitchFamily="49" charset="0"/>
                <a:ea typeface="仿宋" pitchFamily="49" charset="-122"/>
                <a:cs typeface="Consolas" pitchFamily="49" charset="0"/>
              </a:rPr>
              <a:t>t=(t+m-1)%i;</a:t>
            </a: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//t</a:t>
            </a:r>
            <a:r>
              <a:rPr lang="zh-CN" altLang="zh-CN" sz="1600" smtClean="0">
                <a:solidFill>
                  <a:srgbClr val="00B0F0"/>
                </a:solidFill>
                <a:latin typeface="Consolas" pitchFamily="49" charset="0"/>
                <a:ea typeface="仿宋" pitchFamily="49" charset="-122"/>
                <a:cs typeface="Consolas" pitchFamily="49" charset="0"/>
              </a:rPr>
              <a:t>为出列者的编号</a:t>
            </a:r>
          </a:p>
          <a:p>
            <a:pPr algn="l">
              <a:spcBef>
                <a:spcPts val="600"/>
              </a:spcBef>
            </a:pPr>
            <a:r>
              <a:rPr lang="en-US" altLang="zh-CN" sz="1600" smtClean="0">
                <a:solidFill>
                  <a:srgbClr val="0000FF"/>
                </a:solidFill>
                <a:latin typeface="Consolas" pitchFamily="49" charset="0"/>
                <a:ea typeface="仿宋" pitchFamily="49" charset="-122"/>
                <a:cs typeface="Consolas" pitchFamily="49" charset="0"/>
              </a:rPr>
              <a:t>      printf("%d ",p[t]);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编号为</a:t>
            </a:r>
            <a:r>
              <a:rPr lang="en-US" altLang="zh-CN" sz="1600" smtClean="0">
                <a:solidFill>
                  <a:srgbClr val="00B0F0"/>
                </a:solidFill>
                <a:latin typeface="Consolas" pitchFamily="49" charset="0"/>
                <a:ea typeface="仿宋" pitchFamily="49" charset="-122"/>
                <a:cs typeface="Consolas" pitchFamily="49" charset="0"/>
              </a:rPr>
              <a:t>t</a:t>
            </a:r>
            <a:r>
              <a:rPr lang="zh-CN" altLang="zh-CN" sz="1600" smtClean="0">
                <a:solidFill>
                  <a:srgbClr val="00B0F0"/>
                </a:solidFill>
                <a:latin typeface="Consolas" pitchFamily="49" charset="0"/>
                <a:ea typeface="仿宋" pitchFamily="49" charset="-122"/>
                <a:cs typeface="Consolas" pitchFamily="49" charset="0"/>
              </a:rPr>
              <a:t>的元素出列</a:t>
            </a:r>
          </a:p>
          <a:p>
            <a:pPr algn="l">
              <a:spcBef>
                <a:spcPts val="600"/>
              </a:spcBef>
            </a:pPr>
            <a:r>
              <a:rPr lang="en-US" altLang="zh-CN" sz="1600" smtClean="0">
                <a:solidFill>
                  <a:srgbClr val="0000FF"/>
                </a:solidFill>
                <a:latin typeface="Consolas" pitchFamily="49" charset="0"/>
                <a:ea typeface="仿宋" pitchFamily="49" charset="-122"/>
                <a:cs typeface="Consolas" pitchFamily="49" charset="0"/>
              </a:rPr>
              <a:t>      for (j=t+1;j&lt;=i-1;j++)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后面的元素前移一个位置</a:t>
            </a:r>
          </a:p>
          <a:p>
            <a:pPr algn="l">
              <a:spcBef>
                <a:spcPts val="600"/>
              </a:spcBef>
            </a:pPr>
            <a:r>
              <a:rPr lang="en-US" altLang="zh-CN" sz="1600" smtClean="0">
                <a:solidFill>
                  <a:srgbClr val="0000FF"/>
                </a:solidFill>
                <a:latin typeface="Consolas" pitchFamily="49" charset="0"/>
                <a:ea typeface="仿宋" pitchFamily="49" charset="-122"/>
                <a:cs typeface="Consolas" pitchFamily="49" charset="0"/>
              </a:rPr>
              <a:t>        p[j-1]=p[j];</a:t>
            </a:r>
            <a:endParaRPr lang="zh-CN" altLang="zh-CN" sz="1600" smtClean="0">
              <a:solidFill>
                <a:srgbClr val="0000FF"/>
              </a:solidFill>
              <a:latin typeface="Consolas" pitchFamily="49" charset="0"/>
              <a:ea typeface="仿宋" pitchFamily="49" charset="-122"/>
              <a:cs typeface="Consolas" pitchFamily="49" charset="0"/>
            </a:endParaRPr>
          </a:p>
          <a:p>
            <a:pPr algn="l">
              <a:spcBef>
                <a:spcPts val="600"/>
              </a:spcBef>
            </a:pPr>
            <a:r>
              <a:rPr lang="en-US" altLang="zh-CN" sz="1600" smtClean="0">
                <a:solidFill>
                  <a:srgbClr val="0000FF"/>
                </a:solidFill>
                <a:latin typeface="Consolas" pitchFamily="49" charset="0"/>
                <a:ea typeface="仿宋" pitchFamily="49" charset="-122"/>
                <a:cs typeface="Consolas" pitchFamily="49" charset="0"/>
              </a:rPr>
              <a:t>   }</a:t>
            </a:r>
            <a:endParaRPr lang="zh-CN" altLang="zh-CN" sz="1600" smtClean="0">
              <a:solidFill>
                <a:srgbClr val="0000FF"/>
              </a:solidFill>
              <a:latin typeface="Consolas" pitchFamily="49" charset="0"/>
              <a:ea typeface="仿宋" pitchFamily="49" charset="-122"/>
              <a:cs typeface="Consolas" pitchFamily="49" charset="0"/>
            </a:endParaRPr>
          </a:p>
          <a:p>
            <a:pPr algn="l">
              <a:spcBef>
                <a:spcPts val="600"/>
              </a:spcBef>
            </a:pPr>
            <a:r>
              <a:rPr lang="en-US" altLang="zh-CN" sz="1600" smtClean="0">
                <a:solidFill>
                  <a:srgbClr val="0000FF"/>
                </a:solidFill>
                <a:latin typeface="Consolas" pitchFamily="49" charset="0"/>
                <a:ea typeface="仿宋" pitchFamily="49" charset="-122"/>
                <a:cs typeface="Consolas" pitchFamily="49" charset="0"/>
              </a:rPr>
              <a:t>   printf("\n");</a:t>
            </a:r>
            <a:endParaRPr lang="zh-CN" altLang="zh-CN" sz="1600" smtClean="0">
              <a:solidFill>
                <a:srgbClr val="0000FF"/>
              </a:solidFill>
              <a:latin typeface="Consolas" pitchFamily="49" charset="0"/>
              <a:ea typeface="仿宋" pitchFamily="49" charset="-122"/>
              <a:cs typeface="Consolas" pitchFamily="49" charset="0"/>
            </a:endParaRPr>
          </a:p>
          <a:p>
            <a:pPr algn="l">
              <a:spcBef>
                <a:spcPts val="600"/>
              </a:spcBef>
            </a:pPr>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p:txBody>
      </p:sp>
      <p:sp>
        <p:nvSpPr>
          <p:cNvPr id="4" name="TextBox 3"/>
          <p:cNvSpPr txBox="1"/>
          <p:nvPr/>
        </p:nvSpPr>
        <p:spPr>
          <a:xfrm>
            <a:off x="357158" y="428604"/>
            <a:ext cx="6572296" cy="369332"/>
          </a:xfrm>
          <a:prstGeom prst="rect">
            <a:avLst/>
          </a:prstGeom>
          <a:noFill/>
        </p:spPr>
        <p:txBody>
          <a:bodyPr wrap="square" rtlCol="0">
            <a:spAutoFit/>
          </a:bodyPr>
          <a:lstStyle/>
          <a:p>
            <a:pPr algn="l"/>
            <a:r>
              <a:rPr lang="zh-CN" altLang="en-US" sz="1800" smtClean="0">
                <a:latin typeface="Consolas" pitchFamily="49" charset="0"/>
                <a:ea typeface="楷体" pitchFamily="49" charset="-122"/>
                <a:cs typeface="Consolas" pitchFamily="49" charset="0"/>
              </a:rPr>
              <a:t>用一维数组</a:t>
            </a:r>
            <a:r>
              <a:rPr lang="en-US" altLang="zh-CN" sz="1800" smtClean="0">
                <a:latin typeface="Consolas" pitchFamily="49" charset="0"/>
                <a:ea typeface="楷体" pitchFamily="49" charset="-122"/>
                <a:cs typeface="Consolas" pitchFamily="49" charset="0"/>
              </a:rPr>
              <a:t>p[0..</a:t>
            </a:r>
            <a:r>
              <a:rPr lang="en-US" altLang="zh-CN" sz="1800" i="1" smtClean="0">
                <a:latin typeface="Consolas" pitchFamily="49" charset="0"/>
                <a:ea typeface="楷体" pitchFamily="49" charset="-122"/>
                <a:cs typeface="Consolas" pitchFamily="49" charset="0"/>
              </a:rPr>
              <a:t>n</a:t>
            </a:r>
            <a:r>
              <a:rPr lang="en-US" altLang="zh-CN" sz="1800" smtClean="0">
                <a:latin typeface="Consolas" pitchFamily="49" charset="0"/>
                <a:ea typeface="楷体" pitchFamily="49" charset="-122"/>
                <a:cs typeface="Consolas" pitchFamily="49" charset="0"/>
              </a:rPr>
              <a:t>-1]</a:t>
            </a:r>
            <a:r>
              <a:rPr lang="zh-CN" altLang="en-US" sz="1800" smtClean="0">
                <a:latin typeface="Consolas" pitchFamily="49" charset="0"/>
                <a:ea typeface="楷体" pitchFamily="49" charset="-122"/>
                <a:cs typeface="Consolas" pitchFamily="49" charset="0"/>
              </a:rPr>
              <a:t>存放</a:t>
            </a:r>
            <a:r>
              <a:rPr lang="en-US" altLang="zh-CN" sz="1800" i="1" smtClean="0">
                <a:latin typeface="Consolas" pitchFamily="49" charset="0"/>
                <a:ea typeface="楷体" pitchFamily="49" charset="-122"/>
                <a:cs typeface="Consolas" pitchFamily="49" charset="0"/>
              </a:rPr>
              <a:t>n</a:t>
            </a:r>
            <a:r>
              <a:rPr lang="zh-CN" altLang="en-US" sz="1800" smtClean="0">
                <a:latin typeface="Consolas" pitchFamily="49" charset="0"/>
                <a:ea typeface="楷体" pitchFamily="49" charset="-122"/>
                <a:cs typeface="Consolas" pitchFamily="49" charset="0"/>
              </a:rPr>
              <a:t>个人</a:t>
            </a:r>
            <a:r>
              <a:rPr lang="zh-CN" altLang="zh-CN" sz="1800" smtClean="0">
                <a:latin typeface="Consolas" pitchFamily="49" charset="0"/>
                <a:ea typeface="仿宋" pitchFamily="49" charset="-122"/>
                <a:cs typeface="Consolas" pitchFamily="49" charset="0"/>
              </a:rPr>
              <a:t>（</a:t>
            </a:r>
            <a:r>
              <a:rPr lang="en-US" altLang="zh-CN" sz="1800" smtClean="0">
                <a:latin typeface="Consolas" pitchFamily="49" charset="0"/>
                <a:ea typeface="仿宋" pitchFamily="49" charset="-122"/>
                <a:cs typeface="Consolas" pitchFamily="49" charset="0"/>
              </a:rPr>
              <a:t>1</a:t>
            </a:r>
            <a:r>
              <a:rPr lang="zh-CN" altLang="zh-CN" sz="1800" smtClean="0">
                <a:latin typeface="Consolas" pitchFamily="49" charset="0"/>
                <a:ea typeface="仿宋" pitchFamily="49" charset="-122"/>
                <a:cs typeface="Consolas" pitchFamily="49" charset="0"/>
              </a:rPr>
              <a:t>，</a:t>
            </a:r>
            <a:r>
              <a:rPr lang="en-US" altLang="zh-CN" sz="1800" smtClean="0">
                <a:latin typeface="Consolas" pitchFamily="49" charset="0"/>
                <a:ea typeface="仿宋" pitchFamily="49" charset="-122"/>
                <a:cs typeface="Consolas" pitchFamily="49" charset="0"/>
              </a:rPr>
              <a:t>2</a:t>
            </a:r>
            <a:r>
              <a:rPr lang="zh-CN" altLang="zh-CN" sz="1800" smtClean="0">
                <a:latin typeface="Consolas" pitchFamily="49" charset="0"/>
                <a:ea typeface="仿宋" pitchFamily="49" charset="-122"/>
                <a:cs typeface="Consolas" pitchFamily="49" charset="0"/>
              </a:rPr>
              <a:t>，…，</a:t>
            </a:r>
            <a:r>
              <a:rPr lang="en-US" altLang="zh-CN" sz="1800" smtClean="0">
                <a:latin typeface="Consolas" pitchFamily="49" charset="0"/>
                <a:ea typeface="仿宋" pitchFamily="49" charset="-122"/>
                <a:cs typeface="Consolas" pitchFamily="49" charset="0"/>
              </a:rPr>
              <a:t>n</a:t>
            </a:r>
            <a:r>
              <a:rPr lang="zh-CN" altLang="zh-CN" sz="1800" smtClean="0">
                <a:latin typeface="Consolas" pitchFamily="49" charset="0"/>
                <a:ea typeface="仿宋" pitchFamily="49" charset="-122"/>
                <a:cs typeface="Consolas" pitchFamily="49" charset="0"/>
              </a:rPr>
              <a:t>）</a:t>
            </a:r>
            <a:endParaRPr lang="zh-CN" altLang="en-US" sz="1800">
              <a:latin typeface="Consolas" pitchFamily="49" charset="0"/>
              <a:ea typeface="楷体" pitchFamily="49" charset="-122"/>
              <a:cs typeface="Consolas" pitchFamily="49" charset="0"/>
            </a:endParaRPr>
          </a:p>
        </p:txBody>
      </p:sp>
      <p:sp>
        <p:nvSpPr>
          <p:cNvPr id="6" name="灯片编号占位符 5"/>
          <p:cNvSpPr>
            <a:spLocks noGrp="1"/>
          </p:cNvSpPr>
          <p:nvPr>
            <p:ph type="sldNum" sz="quarter" idx="12"/>
          </p:nvPr>
        </p:nvSpPr>
        <p:spPr/>
        <p:txBody>
          <a:bodyPr/>
          <a:lstStyle/>
          <a:p>
            <a:fld id="{0B959BAE-FEC3-4F92-8031-993DEB8AE092}" type="slidenum">
              <a:rPr lang="en-US" altLang="zh-CN" smtClean="0"/>
              <a:pPr/>
              <a:t>7</a:t>
            </a:fld>
            <a:r>
              <a:rPr lang="en-US" altLang="zh-CN" smtClean="0"/>
              <a:t>/82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428604"/>
            <a:ext cx="8643998" cy="4996240"/>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rtlCol="0">
            <a:spAutoFit/>
          </a:bodyPr>
          <a:lstStyle/>
          <a:p>
            <a:pPr algn="l">
              <a:lnSpc>
                <a:spcPts val="2500"/>
              </a:lnSpc>
            </a:pPr>
            <a:r>
              <a:rPr lang="en-US" sz="1600" smtClean="0">
                <a:solidFill>
                  <a:srgbClr val="0000FF"/>
                </a:solidFill>
                <a:latin typeface="Consolas" pitchFamily="49" charset="0"/>
                <a:ea typeface="仿宋" pitchFamily="49" charset="-122"/>
                <a:cs typeface="Consolas" pitchFamily="49" charset="0"/>
              </a:rPr>
              <a:t>int </a:t>
            </a:r>
            <a:r>
              <a:rPr lang="en-US" sz="1600" smtClean="0">
                <a:solidFill>
                  <a:srgbClr val="FF0000"/>
                </a:solidFill>
                <a:latin typeface="Consolas" pitchFamily="49" charset="0"/>
                <a:ea typeface="仿宋" pitchFamily="49" charset="-122"/>
                <a:cs typeface="Consolas" pitchFamily="49" charset="0"/>
              </a:rPr>
              <a:t>GLDepth</a:t>
            </a:r>
            <a:r>
              <a:rPr lang="en-US" sz="1600" smtClean="0">
                <a:solidFill>
                  <a:srgbClr val="0000FF"/>
                </a:solidFill>
                <a:latin typeface="Consolas" pitchFamily="49" charset="0"/>
                <a:ea typeface="仿宋" pitchFamily="49" charset="-122"/>
                <a:cs typeface="Consolas" pitchFamily="49" charset="0"/>
              </a:rPr>
              <a:t>(GLNode *g)			</a:t>
            </a:r>
            <a:r>
              <a:rPr lang="en-US"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求广义表</a:t>
            </a:r>
            <a:r>
              <a:rPr lang="en-US" sz="1600" smtClean="0">
                <a:solidFill>
                  <a:srgbClr val="00B0F0"/>
                </a:solidFill>
                <a:latin typeface="Consolas" pitchFamily="49" charset="0"/>
                <a:ea typeface="仿宋" pitchFamily="49" charset="-122"/>
                <a:cs typeface="Consolas" pitchFamily="49" charset="0"/>
              </a:rPr>
              <a:t>g</a:t>
            </a:r>
            <a:r>
              <a:rPr lang="zh-CN" altLang="en-US" sz="1600" smtClean="0">
                <a:solidFill>
                  <a:srgbClr val="00B0F0"/>
                </a:solidFill>
                <a:latin typeface="Consolas" pitchFamily="49" charset="0"/>
                <a:ea typeface="仿宋" pitchFamily="49" charset="-122"/>
                <a:cs typeface="Consolas" pitchFamily="49" charset="0"/>
              </a:rPr>
              <a:t>的深度</a:t>
            </a:r>
          </a:p>
          <a:p>
            <a:pPr algn="l">
              <a:lnSpc>
                <a:spcPts val="2500"/>
              </a:lnSpc>
            </a:pPr>
            <a:r>
              <a:rPr lang="en-US" sz="1600" smtClean="0">
                <a:solidFill>
                  <a:srgbClr val="0000FF"/>
                </a:solidFill>
                <a:latin typeface="Consolas" pitchFamily="49" charset="0"/>
                <a:ea typeface="仿宋" pitchFamily="49" charset="-122"/>
                <a:cs typeface="Consolas" pitchFamily="49" charset="0"/>
              </a:rPr>
              <a:t>{  GLNode *g1;  int maxd=0</a:t>
            </a:r>
            <a:r>
              <a:rPr lang="zh-CN" altLang="en-US" sz="1600" smtClean="0">
                <a:solidFill>
                  <a:srgbClr val="0000FF"/>
                </a:solidFill>
                <a:latin typeface="Consolas" pitchFamily="49" charset="0"/>
                <a:ea typeface="仿宋" pitchFamily="49" charset="-122"/>
                <a:cs typeface="Consolas" pitchFamily="49" charset="0"/>
              </a:rPr>
              <a:t>，</a:t>
            </a:r>
            <a:r>
              <a:rPr lang="en-US" sz="1600" smtClean="0">
                <a:solidFill>
                  <a:srgbClr val="0000FF"/>
                </a:solidFill>
                <a:latin typeface="Consolas" pitchFamily="49" charset="0"/>
                <a:ea typeface="仿宋" pitchFamily="49" charset="-122"/>
                <a:cs typeface="Consolas" pitchFamily="49" charset="0"/>
              </a:rPr>
              <a:t>dep;</a:t>
            </a:r>
            <a:endParaRPr lang="zh-CN" altLang="en-US" sz="1600" smtClean="0">
              <a:solidFill>
                <a:srgbClr val="0000FF"/>
              </a:solidFill>
              <a:latin typeface="Consolas" pitchFamily="49" charset="0"/>
              <a:ea typeface="仿宋" pitchFamily="49" charset="-122"/>
              <a:cs typeface="Consolas" pitchFamily="49" charset="0"/>
            </a:endParaRPr>
          </a:p>
          <a:p>
            <a:pPr algn="l">
              <a:lnSpc>
                <a:spcPts val="2500"/>
              </a:lnSpc>
            </a:pPr>
            <a:r>
              <a:rPr lang="en-US" sz="1600" smtClean="0">
                <a:solidFill>
                  <a:srgbClr val="0000FF"/>
                </a:solidFill>
                <a:latin typeface="Consolas" pitchFamily="49" charset="0"/>
                <a:ea typeface="仿宋" pitchFamily="49" charset="-122"/>
                <a:cs typeface="Consolas" pitchFamily="49" charset="0"/>
              </a:rPr>
              <a:t>   if (</a:t>
            </a:r>
            <a:r>
              <a:rPr lang="en-US" sz="1600" smtClean="0">
                <a:solidFill>
                  <a:srgbClr val="FF00FF"/>
                </a:solidFill>
                <a:latin typeface="Consolas" pitchFamily="49" charset="0"/>
                <a:ea typeface="仿宋" pitchFamily="49" charset="-122"/>
                <a:cs typeface="Consolas" pitchFamily="49" charset="0"/>
              </a:rPr>
              <a:t>g-&gt;tag==0</a:t>
            </a:r>
            <a:r>
              <a:rPr lang="en-US" sz="1600" smtClean="0">
                <a:solidFill>
                  <a:srgbClr val="0000FF"/>
                </a:solidFill>
                <a:latin typeface="Consolas" pitchFamily="49" charset="0"/>
                <a:ea typeface="仿宋" pitchFamily="49" charset="-122"/>
                <a:cs typeface="Consolas" pitchFamily="49" charset="0"/>
              </a:rPr>
              <a:t>) return 0;		</a:t>
            </a:r>
            <a:r>
              <a:rPr lang="en-US"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为原子时返回</a:t>
            </a:r>
            <a:r>
              <a:rPr lang="en-US" sz="1600" smtClean="0">
                <a:solidFill>
                  <a:srgbClr val="00B0F0"/>
                </a:solidFill>
                <a:latin typeface="Consolas" pitchFamily="49" charset="0"/>
                <a:ea typeface="仿宋" pitchFamily="49" charset="-122"/>
                <a:cs typeface="Consolas" pitchFamily="49" charset="0"/>
              </a:rPr>
              <a:t>0</a:t>
            </a:r>
            <a:endParaRPr lang="zh-CN" altLang="en-US" sz="1600" smtClean="0">
              <a:solidFill>
                <a:srgbClr val="00B0F0"/>
              </a:solidFill>
              <a:latin typeface="Consolas" pitchFamily="49" charset="0"/>
              <a:ea typeface="仿宋" pitchFamily="49" charset="-122"/>
              <a:cs typeface="Consolas" pitchFamily="49" charset="0"/>
            </a:endParaRPr>
          </a:p>
          <a:p>
            <a:pPr algn="l">
              <a:lnSpc>
                <a:spcPts val="2500"/>
              </a:lnSpc>
            </a:pPr>
            <a:r>
              <a:rPr lang="en-US" sz="1600" smtClean="0">
                <a:solidFill>
                  <a:srgbClr val="0000FF"/>
                </a:solidFill>
                <a:latin typeface="Consolas" pitchFamily="49" charset="0"/>
                <a:ea typeface="仿宋" pitchFamily="49" charset="-122"/>
                <a:cs typeface="Consolas" pitchFamily="49" charset="0"/>
              </a:rPr>
              <a:t>   g1=g-&gt;val.sublist;			</a:t>
            </a:r>
            <a:r>
              <a:rPr lang="en-US" sz="1600" smtClean="0">
                <a:solidFill>
                  <a:srgbClr val="00B0F0"/>
                </a:solidFill>
                <a:latin typeface="Consolas" pitchFamily="49" charset="0"/>
                <a:ea typeface="仿宋" pitchFamily="49" charset="-122"/>
                <a:cs typeface="Consolas" pitchFamily="49" charset="0"/>
              </a:rPr>
              <a:t>//g1</a:t>
            </a:r>
            <a:r>
              <a:rPr lang="zh-CN" altLang="en-US" sz="1600" smtClean="0">
                <a:solidFill>
                  <a:srgbClr val="00B0F0"/>
                </a:solidFill>
                <a:latin typeface="Consolas" pitchFamily="49" charset="0"/>
                <a:ea typeface="仿宋" pitchFamily="49" charset="-122"/>
                <a:cs typeface="Consolas" pitchFamily="49" charset="0"/>
              </a:rPr>
              <a:t>指向第一个元素</a:t>
            </a:r>
          </a:p>
          <a:p>
            <a:pPr algn="l">
              <a:lnSpc>
                <a:spcPts val="2500"/>
              </a:lnSpc>
            </a:pPr>
            <a:r>
              <a:rPr lang="en-US" sz="1600" smtClean="0">
                <a:solidFill>
                  <a:srgbClr val="0000FF"/>
                </a:solidFill>
                <a:latin typeface="Consolas" pitchFamily="49" charset="0"/>
                <a:ea typeface="仿宋" pitchFamily="49" charset="-122"/>
                <a:cs typeface="Consolas" pitchFamily="49" charset="0"/>
              </a:rPr>
              <a:t>   if (g1==NULL) return 1;		</a:t>
            </a:r>
            <a:r>
              <a:rPr lang="en-US"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为空表时返回</a:t>
            </a:r>
            <a:r>
              <a:rPr lang="en-US" sz="1600" smtClean="0">
                <a:solidFill>
                  <a:srgbClr val="00B0F0"/>
                </a:solidFill>
                <a:latin typeface="Consolas" pitchFamily="49" charset="0"/>
                <a:ea typeface="仿宋" pitchFamily="49" charset="-122"/>
                <a:cs typeface="Consolas" pitchFamily="49" charset="0"/>
              </a:rPr>
              <a:t>1</a:t>
            </a:r>
            <a:endParaRPr lang="zh-CN" altLang="en-US" sz="1600" smtClean="0">
              <a:solidFill>
                <a:srgbClr val="00B0F0"/>
              </a:solidFill>
              <a:latin typeface="Consolas" pitchFamily="49" charset="0"/>
              <a:ea typeface="仿宋" pitchFamily="49" charset="-122"/>
              <a:cs typeface="Consolas" pitchFamily="49" charset="0"/>
            </a:endParaRPr>
          </a:p>
          <a:p>
            <a:pPr algn="l">
              <a:lnSpc>
                <a:spcPct val="150000"/>
              </a:lnSpc>
            </a:pPr>
            <a:r>
              <a:rPr lang="en-US" sz="1600" smtClean="0">
                <a:solidFill>
                  <a:srgbClr val="0000FF"/>
                </a:solidFill>
                <a:latin typeface="Consolas" pitchFamily="49" charset="0"/>
                <a:ea typeface="仿宋" pitchFamily="49" charset="-122"/>
                <a:cs typeface="Consolas" pitchFamily="49" charset="0"/>
              </a:rPr>
              <a:t>   while (g1!=NULL)			</a:t>
            </a:r>
            <a:r>
              <a:rPr lang="en-US"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遍历表中的每一个元素</a:t>
            </a:r>
          </a:p>
          <a:p>
            <a:pPr algn="l">
              <a:lnSpc>
                <a:spcPts val="2500"/>
              </a:lnSpc>
            </a:pPr>
            <a:r>
              <a:rPr lang="en-US" sz="1600" smtClean="0">
                <a:solidFill>
                  <a:srgbClr val="0000FF"/>
                </a:solidFill>
                <a:latin typeface="Consolas" pitchFamily="49" charset="0"/>
                <a:ea typeface="仿宋" pitchFamily="49" charset="-122"/>
                <a:cs typeface="Consolas" pitchFamily="49" charset="0"/>
              </a:rPr>
              <a:t>   {  if (g1-&gt;tag==1)			</a:t>
            </a:r>
            <a:r>
              <a:rPr lang="en-US"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元素为子表的情况</a:t>
            </a:r>
          </a:p>
          <a:p>
            <a:pPr algn="l">
              <a:lnSpc>
                <a:spcPts val="2500"/>
              </a:lnSpc>
            </a:pPr>
            <a:r>
              <a:rPr lang="en-US" sz="1600" smtClean="0">
                <a:solidFill>
                  <a:srgbClr val="0000FF"/>
                </a:solidFill>
                <a:latin typeface="Consolas" pitchFamily="49" charset="0"/>
                <a:ea typeface="仿宋" pitchFamily="49" charset="-122"/>
                <a:cs typeface="Consolas" pitchFamily="49" charset="0"/>
              </a:rPr>
              <a:t>      {  dep=</a:t>
            </a:r>
            <a:r>
              <a:rPr lang="en-US" sz="1600" smtClean="0">
                <a:solidFill>
                  <a:srgbClr val="FF0000"/>
                </a:solidFill>
                <a:latin typeface="Consolas" pitchFamily="49" charset="0"/>
                <a:ea typeface="仿宋" pitchFamily="49" charset="-122"/>
                <a:cs typeface="Consolas" pitchFamily="49" charset="0"/>
              </a:rPr>
              <a:t>GLDepth</a:t>
            </a:r>
            <a:r>
              <a:rPr lang="en-US" sz="1600" smtClean="0">
                <a:solidFill>
                  <a:srgbClr val="0000FF"/>
                </a:solidFill>
                <a:latin typeface="Consolas" pitchFamily="49" charset="0"/>
                <a:ea typeface="仿宋" pitchFamily="49" charset="-122"/>
                <a:cs typeface="Consolas" pitchFamily="49" charset="0"/>
              </a:rPr>
              <a:t>(g1);		</a:t>
            </a:r>
            <a:r>
              <a:rPr lang="en-US"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递归调用求出子表的深度</a:t>
            </a:r>
          </a:p>
          <a:p>
            <a:pPr algn="l">
              <a:lnSpc>
                <a:spcPts val="2500"/>
              </a:lnSpc>
            </a:pPr>
            <a:r>
              <a:rPr lang="en-US" sz="1600" smtClean="0">
                <a:solidFill>
                  <a:srgbClr val="0000FF"/>
                </a:solidFill>
                <a:latin typeface="Consolas" pitchFamily="49" charset="0"/>
                <a:ea typeface="仿宋" pitchFamily="49" charset="-122"/>
                <a:cs typeface="Consolas" pitchFamily="49" charset="0"/>
              </a:rPr>
              <a:t>	  if (dep&gt;maxd)			</a:t>
            </a:r>
            <a:r>
              <a:rPr lang="en-US" sz="1600" smtClean="0">
                <a:solidFill>
                  <a:srgbClr val="00B0F0"/>
                </a:solidFill>
                <a:latin typeface="Consolas" pitchFamily="49" charset="0"/>
                <a:ea typeface="仿宋" pitchFamily="49" charset="-122"/>
                <a:cs typeface="Consolas" pitchFamily="49" charset="0"/>
              </a:rPr>
              <a:t>//maxd</a:t>
            </a:r>
            <a:r>
              <a:rPr lang="zh-CN" altLang="en-US" sz="1600" smtClean="0">
                <a:solidFill>
                  <a:srgbClr val="00B0F0"/>
                </a:solidFill>
                <a:latin typeface="Consolas" pitchFamily="49" charset="0"/>
                <a:ea typeface="仿宋" pitchFamily="49" charset="-122"/>
                <a:cs typeface="Consolas" pitchFamily="49" charset="0"/>
              </a:rPr>
              <a:t>为同层子表深度的最大值</a:t>
            </a:r>
          </a:p>
          <a:p>
            <a:pPr algn="l">
              <a:lnSpc>
                <a:spcPts val="2500"/>
              </a:lnSpc>
            </a:pPr>
            <a:r>
              <a:rPr lang="en-US" sz="1600" smtClean="0">
                <a:solidFill>
                  <a:srgbClr val="0000FF"/>
                </a:solidFill>
                <a:latin typeface="Consolas" pitchFamily="49" charset="0"/>
                <a:ea typeface="仿宋" pitchFamily="49" charset="-122"/>
                <a:cs typeface="Consolas" pitchFamily="49" charset="0"/>
              </a:rPr>
              <a:t>	     maxd=dep;</a:t>
            </a:r>
            <a:endParaRPr lang="zh-CN" altLang="en-US" sz="1600" smtClean="0">
              <a:solidFill>
                <a:srgbClr val="0000FF"/>
              </a:solidFill>
              <a:latin typeface="Consolas" pitchFamily="49" charset="0"/>
              <a:ea typeface="仿宋" pitchFamily="49" charset="-122"/>
              <a:cs typeface="Consolas" pitchFamily="49" charset="0"/>
            </a:endParaRPr>
          </a:p>
          <a:p>
            <a:pPr algn="l">
              <a:lnSpc>
                <a:spcPts val="2500"/>
              </a:lnSpc>
            </a:pPr>
            <a:r>
              <a:rPr lang="en-US" sz="1600" smtClean="0">
                <a:solidFill>
                  <a:srgbClr val="0000FF"/>
                </a:solidFill>
                <a:latin typeface="Consolas" pitchFamily="49" charset="0"/>
                <a:ea typeface="仿宋" pitchFamily="49" charset="-122"/>
                <a:cs typeface="Consolas" pitchFamily="49" charset="0"/>
              </a:rPr>
              <a:t>      }</a:t>
            </a:r>
            <a:endParaRPr lang="zh-CN" altLang="en-US" sz="1600" smtClean="0">
              <a:solidFill>
                <a:srgbClr val="0000FF"/>
              </a:solidFill>
              <a:latin typeface="Consolas" pitchFamily="49" charset="0"/>
              <a:ea typeface="仿宋" pitchFamily="49" charset="-122"/>
              <a:cs typeface="Consolas" pitchFamily="49" charset="0"/>
            </a:endParaRPr>
          </a:p>
          <a:p>
            <a:pPr algn="l">
              <a:lnSpc>
                <a:spcPts val="2500"/>
              </a:lnSpc>
            </a:pPr>
            <a:r>
              <a:rPr lang="en-US" sz="1600" smtClean="0">
                <a:solidFill>
                  <a:srgbClr val="0000FF"/>
                </a:solidFill>
                <a:latin typeface="Consolas" pitchFamily="49" charset="0"/>
                <a:ea typeface="仿宋" pitchFamily="49" charset="-122"/>
                <a:cs typeface="Consolas" pitchFamily="49" charset="0"/>
              </a:rPr>
              <a:t>      g1=g1-&gt;link;			</a:t>
            </a:r>
            <a:r>
              <a:rPr lang="en-US"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使</a:t>
            </a:r>
            <a:r>
              <a:rPr lang="en-US" sz="1600" smtClean="0">
                <a:solidFill>
                  <a:srgbClr val="00B0F0"/>
                </a:solidFill>
                <a:latin typeface="Consolas" pitchFamily="49" charset="0"/>
                <a:ea typeface="仿宋" pitchFamily="49" charset="-122"/>
                <a:cs typeface="Consolas" pitchFamily="49" charset="0"/>
              </a:rPr>
              <a:t>g1</a:t>
            </a:r>
            <a:r>
              <a:rPr lang="zh-CN" altLang="en-US" sz="1600" smtClean="0">
                <a:solidFill>
                  <a:srgbClr val="00B0F0"/>
                </a:solidFill>
                <a:latin typeface="Consolas" pitchFamily="49" charset="0"/>
                <a:ea typeface="仿宋" pitchFamily="49" charset="-122"/>
                <a:cs typeface="Consolas" pitchFamily="49" charset="0"/>
              </a:rPr>
              <a:t>指向下一个元素</a:t>
            </a:r>
          </a:p>
          <a:p>
            <a:pPr algn="l">
              <a:lnSpc>
                <a:spcPts val="2500"/>
              </a:lnSpc>
            </a:pPr>
            <a:r>
              <a:rPr lang="en-US" sz="1600" smtClean="0">
                <a:solidFill>
                  <a:srgbClr val="0000FF"/>
                </a:solidFill>
                <a:latin typeface="Consolas" pitchFamily="49" charset="0"/>
                <a:ea typeface="仿宋" pitchFamily="49" charset="-122"/>
                <a:cs typeface="Consolas" pitchFamily="49" charset="0"/>
              </a:rPr>
              <a:t>   }</a:t>
            </a:r>
            <a:endParaRPr lang="zh-CN" altLang="en-US" sz="1600" smtClean="0">
              <a:solidFill>
                <a:srgbClr val="0000FF"/>
              </a:solidFill>
              <a:latin typeface="Consolas" pitchFamily="49" charset="0"/>
              <a:ea typeface="仿宋" pitchFamily="49" charset="-122"/>
              <a:cs typeface="Consolas" pitchFamily="49" charset="0"/>
            </a:endParaRPr>
          </a:p>
          <a:p>
            <a:pPr algn="l">
              <a:lnSpc>
                <a:spcPts val="2500"/>
              </a:lnSpc>
            </a:pPr>
            <a:r>
              <a:rPr lang="en-US" sz="1600" smtClean="0">
                <a:solidFill>
                  <a:srgbClr val="0000FF"/>
                </a:solidFill>
                <a:latin typeface="Consolas" pitchFamily="49" charset="0"/>
                <a:ea typeface="仿宋" pitchFamily="49" charset="-122"/>
                <a:cs typeface="Consolas" pitchFamily="49" charset="0"/>
              </a:rPr>
              <a:t>   return(maxd+1);			</a:t>
            </a:r>
            <a:r>
              <a:rPr lang="en-US"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返回表的深度</a:t>
            </a:r>
          </a:p>
          <a:p>
            <a:pPr algn="l">
              <a:lnSpc>
                <a:spcPts val="2500"/>
              </a:lnSpc>
            </a:pPr>
            <a:r>
              <a:rPr lang="en-US" sz="1600" smtClean="0">
                <a:solidFill>
                  <a:srgbClr val="0000FF"/>
                </a:solidFill>
                <a:latin typeface="Consolas" pitchFamily="49" charset="0"/>
                <a:ea typeface="仿宋" pitchFamily="49" charset="-122"/>
                <a:cs typeface="Consolas" pitchFamily="49" charset="0"/>
              </a:rPr>
              <a:t>}</a:t>
            </a:r>
            <a:endParaRPr lang="zh-CN" altLang="en-US" sz="1600">
              <a:solidFill>
                <a:srgbClr val="0000FF"/>
              </a:solidFill>
              <a:latin typeface="Consolas" pitchFamily="49" charset="0"/>
              <a:ea typeface="仿宋" pitchFamily="49" charset="-122"/>
              <a:cs typeface="Consolas" pitchFamily="49" charset="0"/>
            </a:endParaRPr>
          </a:p>
        </p:txBody>
      </p:sp>
      <p:sp>
        <p:nvSpPr>
          <p:cNvPr id="5" name="灯片编号占位符 4"/>
          <p:cNvSpPr>
            <a:spLocks noGrp="1"/>
          </p:cNvSpPr>
          <p:nvPr>
            <p:ph type="sldNum" sz="quarter" idx="12"/>
          </p:nvPr>
        </p:nvSpPr>
        <p:spPr/>
        <p:txBody>
          <a:bodyPr/>
          <a:lstStyle/>
          <a:p>
            <a:fld id="{0B959BAE-FEC3-4F92-8031-993DEB8AE092}" type="slidenum">
              <a:rPr lang="en-US" altLang="zh-CN" smtClean="0"/>
              <a:pPr/>
              <a:t>70</a:t>
            </a:fld>
            <a:r>
              <a:rPr lang="en-US" altLang="zh-CN" smtClean="0"/>
              <a:t>/82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500042"/>
            <a:ext cx="3071834" cy="400110"/>
          </a:xfrm>
          <a:prstGeom prst="rect">
            <a:avLst/>
          </a:prstGeom>
          <a:noFill/>
        </p:spPr>
        <p:txBody>
          <a:bodyPr wrap="square" rtlCol="0">
            <a:spAutoFit/>
          </a:bodyPr>
          <a:lstStyle/>
          <a:p>
            <a:pPr algn="l"/>
            <a:r>
              <a:rPr lang="zh-CN" altLang="en-US" sz="2000" smtClean="0">
                <a:solidFill>
                  <a:srgbClr val="FF0000"/>
                </a:solidFill>
                <a:latin typeface="Consolas" pitchFamily="49" charset="0"/>
                <a:ea typeface="华文中宋" pitchFamily="2" charset="-122"/>
                <a:cs typeface="Consolas" pitchFamily="49" charset="0"/>
              </a:rPr>
              <a:t>（</a:t>
            </a:r>
            <a:r>
              <a:rPr lang="en-US" altLang="zh-CN" sz="2000" smtClean="0">
                <a:solidFill>
                  <a:srgbClr val="FF0000"/>
                </a:solidFill>
                <a:latin typeface="Consolas" pitchFamily="49" charset="0"/>
                <a:ea typeface="华文中宋" pitchFamily="2" charset="-122"/>
                <a:cs typeface="Consolas" pitchFamily="49" charset="0"/>
              </a:rPr>
              <a:t>3</a:t>
            </a:r>
            <a:r>
              <a:rPr lang="zh-CN" altLang="en-US" sz="2000" smtClean="0">
                <a:solidFill>
                  <a:srgbClr val="FF0000"/>
                </a:solidFill>
                <a:latin typeface="Consolas" pitchFamily="49" charset="0"/>
                <a:ea typeface="华文中宋" pitchFamily="2" charset="-122"/>
                <a:cs typeface="Consolas" pitchFamily="49" charset="0"/>
              </a:rPr>
              <a:t>）</a:t>
            </a:r>
            <a:r>
              <a:rPr lang="zh-CN" altLang="zh-CN" sz="2000" smtClean="0">
                <a:solidFill>
                  <a:srgbClr val="FF0000"/>
                </a:solidFill>
                <a:latin typeface="Consolas" pitchFamily="49" charset="0"/>
                <a:ea typeface="华文中宋" pitchFamily="2" charset="-122"/>
                <a:cs typeface="Consolas" pitchFamily="49" charset="0"/>
              </a:rPr>
              <a:t>输出广义表</a:t>
            </a:r>
            <a:endParaRPr kumimoji="1" lang="zh-CN" altLang="en-US" sz="2000" smtClean="0">
              <a:solidFill>
                <a:srgbClr val="FF0000"/>
              </a:solidFill>
              <a:latin typeface="Consolas" pitchFamily="49" charset="0"/>
              <a:ea typeface="华文中宋" pitchFamily="2" charset="-122"/>
              <a:cs typeface="Consolas" pitchFamily="49" charset="0"/>
            </a:endParaRPr>
          </a:p>
        </p:txBody>
      </p:sp>
      <p:sp>
        <p:nvSpPr>
          <p:cNvPr id="4" name="TextBox 3"/>
          <p:cNvSpPr txBox="1"/>
          <p:nvPr/>
        </p:nvSpPr>
        <p:spPr>
          <a:xfrm>
            <a:off x="857224" y="1071546"/>
            <a:ext cx="3643338" cy="400110"/>
          </a:xfrm>
          <a:prstGeom prst="rect">
            <a:avLst/>
          </a:prstGeom>
          <a:noFill/>
        </p:spPr>
        <p:txBody>
          <a:bodyPr wrap="square" rtlCol="0">
            <a:spAutoFit/>
          </a:bodyPr>
          <a:lstStyle/>
          <a:p>
            <a:pPr algn="l"/>
            <a:r>
              <a:rPr lang="zh-CN" altLang="zh-CN" sz="2000" smtClean="0">
                <a:latin typeface="Consolas" pitchFamily="49" charset="0"/>
                <a:ea typeface="楷体" pitchFamily="49" charset="-122"/>
                <a:cs typeface="Consolas" pitchFamily="49" charset="0"/>
              </a:rPr>
              <a:t>输出广义表</a:t>
            </a:r>
            <a:r>
              <a:rPr lang="en-US" altLang="zh-CN" sz="2000" i="1" smtClean="0">
                <a:latin typeface="Consolas" pitchFamily="49" charset="0"/>
                <a:ea typeface="楷体" pitchFamily="49" charset="-122"/>
                <a:cs typeface="Consolas" pitchFamily="49" charset="0"/>
              </a:rPr>
              <a:t>g</a:t>
            </a:r>
            <a:r>
              <a:rPr lang="zh-CN" altLang="zh-CN" sz="2000" smtClean="0">
                <a:latin typeface="Consolas" pitchFamily="49" charset="0"/>
                <a:ea typeface="楷体" pitchFamily="49" charset="-122"/>
                <a:cs typeface="Consolas" pitchFamily="49" charset="0"/>
              </a:rPr>
              <a:t>的过程</a:t>
            </a:r>
            <a:r>
              <a:rPr lang="en-US" altLang="zh-CN" sz="2000" i="1" smtClean="0">
                <a:latin typeface="Consolas" pitchFamily="49" charset="0"/>
                <a:ea typeface="楷体" pitchFamily="49" charset="-122"/>
                <a:cs typeface="Consolas" pitchFamily="49" charset="0"/>
              </a:rPr>
              <a:t>f</a:t>
            </a:r>
            <a:r>
              <a:rPr lang="en-US" altLang="zh-CN" sz="2000" smtClean="0">
                <a:latin typeface="Consolas" pitchFamily="49" charset="0"/>
                <a:ea typeface="楷体" pitchFamily="49" charset="-122"/>
                <a:cs typeface="Consolas" pitchFamily="49" charset="0"/>
              </a:rPr>
              <a:t>(</a:t>
            </a:r>
            <a:r>
              <a:rPr lang="en-US" altLang="zh-CN" sz="2000" i="1" smtClean="0">
                <a:latin typeface="Consolas" pitchFamily="49" charset="0"/>
                <a:ea typeface="楷体" pitchFamily="49" charset="-122"/>
                <a:cs typeface="Consolas" pitchFamily="49" charset="0"/>
              </a:rPr>
              <a:t>g</a:t>
            </a:r>
            <a:r>
              <a:rPr lang="en-US" altLang="zh-CN" sz="2000" smtClean="0">
                <a:latin typeface="Consolas" pitchFamily="49" charset="0"/>
                <a:ea typeface="楷体" pitchFamily="49" charset="-122"/>
                <a:cs typeface="Consolas" pitchFamily="49" charset="0"/>
              </a:rPr>
              <a:t>)</a:t>
            </a:r>
            <a:r>
              <a:rPr lang="zh-CN" altLang="zh-CN" sz="2000" smtClean="0">
                <a:latin typeface="Consolas" pitchFamily="49" charset="0"/>
                <a:ea typeface="楷体" pitchFamily="49" charset="-122"/>
                <a:cs typeface="Consolas" pitchFamily="49" charset="0"/>
              </a:rPr>
              <a:t>为：</a:t>
            </a:r>
            <a:endParaRPr lang="en-US" altLang="zh-CN" sz="2000" smtClean="0">
              <a:latin typeface="Consolas" pitchFamily="49" charset="0"/>
              <a:ea typeface="楷体" pitchFamily="49" charset="-122"/>
              <a:cs typeface="Consolas" pitchFamily="49" charset="0"/>
            </a:endParaRPr>
          </a:p>
        </p:txBody>
      </p:sp>
      <p:sp>
        <p:nvSpPr>
          <p:cNvPr id="5" name="TextBox 4"/>
          <p:cNvSpPr txBox="1"/>
          <p:nvPr/>
        </p:nvSpPr>
        <p:spPr>
          <a:xfrm>
            <a:off x="785786" y="1643050"/>
            <a:ext cx="7429552" cy="3939540"/>
          </a:xfrm>
          <a:prstGeom prst="rect">
            <a:avLst/>
          </a:prstGeom>
          <a:noFill/>
        </p:spPr>
        <p:txBody>
          <a:bodyPr wrap="square" rtlCol="0">
            <a:spAutoFit/>
          </a:bodyPr>
          <a:lstStyle/>
          <a:p>
            <a:pPr marL="342900" indent="-342900" algn="l">
              <a:lnSpc>
                <a:spcPts val="2800"/>
              </a:lnSpc>
              <a:spcBef>
                <a:spcPts val="1200"/>
              </a:spcBef>
              <a:buBlip>
                <a:blip r:embed="rId2"/>
              </a:buBlip>
            </a:pPr>
            <a:r>
              <a:rPr lang="zh-CN" altLang="zh-CN" sz="1800" smtClean="0">
                <a:latin typeface="Consolas" pitchFamily="49" charset="0"/>
                <a:ea typeface="仿宋" pitchFamily="49" charset="-122"/>
                <a:cs typeface="Consolas" pitchFamily="49" charset="0"/>
              </a:rPr>
              <a:t>若</a:t>
            </a:r>
            <a:r>
              <a:rPr lang="en-US" altLang="zh-CN" sz="1800" i="1" smtClean="0">
                <a:latin typeface="Consolas" pitchFamily="49" charset="0"/>
                <a:ea typeface="仿宋" pitchFamily="49" charset="-122"/>
                <a:cs typeface="Consolas" pitchFamily="49" charset="0"/>
              </a:rPr>
              <a:t>g</a:t>
            </a:r>
            <a:r>
              <a:rPr lang="zh-CN" altLang="zh-CN" sz="1800" smtClean="0">
                <a:latin typeface="Consolas" pitchFamily="49" charset="0"/>
                <a:ea typeface="仿宋" pitchFamily="49" charset="-122"/>
                <a:cs typeface="Consolas" pitchFamily="49" charset="0"/>
              </a:rPr>
              <a:t>不为</a:t>
            </a:r>
            <a:r>
              <a:rPr lang="en-US" altLang="zh-CN" sz="1800" smtClean="0">
                <a:latin typeface="Consolas" pitchFamily="49" charset="0"/>
                <a:ea typeface="仿宋" pitchFamily="49" charset="-122"/>
                <a:cs typeface="Consolas" pitchFamily="49" charset="0"/>
              </a:rPr>
              <a:t>NULL</a:t>
            </a:r>
            <a:r>
              <a:rPr lang="zh-CN" altLang="zh-CN" sz="1800" smtClean="0">
                <a:latin typeface="Consolas" pitchFamily="49" charset="0"/>
                <a:ea typeface="仿宋" pitchFamily="49" charset="-122"/>
                <a:cs typeface="Consolas" pitchFamily="49" charset="0"/>
              </a:rPr>
              <a:t>，先输出</a:t>
            </a:r>
            <a:r>
              <a:rPr lang="en-US" altLang="zh-CN" sz="1800" i="1" smtClean="0">
                <a:latin typeface="Consolas" pitchFamily="49" charset="0"/>
                <a:ea typeface="仿宋" pitchFamily="49" charset="-122"/>
                <a:cs typeface="Consolas" pitchFamily="49" charset="0"/>
              </a:rPr>
              <a:t>g</a:t>
            </a:r>
            <a:r>
              <a:rPr lang="zh-CN" altLang="zh-CN" sz="1800" smtClean="0">
                <a:latin typeface="Consolas" pitchFamily="49" charset="0"/>
                <a:ea typeface="仿宋" pitchFamily="49" charset="-122"/>
                <a:cs typeface="Consolas" pitchFamily="49" charset="0"/>
              </a:rPr>
              <a:t>的</a:t>
            </a:r>
            <a:r>
              <a:rPr lang="zh-CN" altLang="en-US" sz="1800" smtClean="0">
                <a:solidFill>
                  <a:srgbClr val="C00000"/>
                </a:solidFill>
                <a:latin typeface="Consolas" pitchFamily="49" charset="0"/>
                <a:ea typeface="仿宋" pitchFamily="49" charset="-122"/>
                <a:cs typeface="Consolas" pitchFamily="49" charset="0"/>
              </a:rPr>
              <a:t>孩子</a:t>
            </a:r>
            <a:r>
              <a:rPr lang="zh-CN" altLang="zh-CN" sz="1800" smtClean="0">
                <a:solidFill>
                  <a:srgbClr val="C00000"/>
                </a:solidFill>
                <a:latin typeface="Consolas" pitchFamily="49" charset="0"/>
                <a:ea typeface="仿宋" pitchFamily="49" charset="-122"/>
                <a:cs typeface="Consolas" pitchFamily="49" charset="0"/>
              </a:rPr>
              <a:t>元素</a:t>
            </a:r>
            <a:r>
              <a:rPr lang="zh-CN" altLang="zh-CN" sz="1800" smtClean="0">
                <a:latin typeface="Consolas" pitchFamily="49" charset="0"/>
                <a:ea typeface="仿宋" pitchFamily="49" charset="-122"/>
                <a:cs typeface="Consolas" pitchFamily="49" charset="0"/>
              </a:rPr>
              <a:t>，当有兄弟时再输出</a:t>
            </a:r>
            <a:r>
              <a:rPr lang="zh-CN" altLang="zh-CN" sz="1800" smtClean="0">
                <a:solidFill>
                  <a:srgbClr val="C00000"/>
                </a:solidFill>
                <a:latin typeface="Consolas" pitchFamily="49" charset="0"/>
                <a:ea typeface="仿宋" pitchFamily="49" charset="-122"/>
                <a:cs typeface="Consolas" pitchFamily="49" charset="0"/>
              </a:rPr>
              <a:t>兄弟</a:t>
            </a:r>
            <a:r>
              <a:rPr lang="zh-CN" altLang="zh-CN" sz="1800" smtClean="0">
                <a:latin typeface="Consolas" pitchFamily="49" charset="0"/>
                <a:ea typeface="仿宋" pitchFamily="49" charset="-122"/>
                <a:cs typeface="Consolas" pitchFamily="49" charset="0"/>
              </a:rPr>
              <a:t>。</a:t>
            </a:r>
            <a:endParaRPr lang="en-US" altLang="zh-CN" sz="1800" smtClean="0">
              <a:latin typeface="Consolas" pitchFamily="49" charset="0"/>
              <a:ea typeface="仿宋" pitchFamily="49" charset="-122"/>
              <a:cs typeface="Consolas" pitchFamily="49" charset="0"/>
            </a:endParaRPr>
          </a:p>
          <a:p>
            <a:pPr marL="342900" indent="-342900" algn="l">
              <a:lnSpc>
                <a:spcPts val="2800"/>
              </a:lnSpc>
              <a:spcBef>
                <a:spcPts val="1200"/>
              </a:spcBef>
              <a:buBlip>
                <a:blip r:embed="rId2"/>
              </a:buBlip>
            </a:pPr>
            <a:r>
              <a:rPr lang="zh-CN" altLang="zh-CN" sz="1800" smtClean="0">
                <a:latin typeface="Consolas" pitchFamily="49" charset="0"/>
                <a:ea typeface="仿宋" pitchFamily="49" charset="-122"/>
                <a:cs typeface="Consolas" pitchFamily="49" charset="0"/>
              </a:rPr>
              <a:t>输出</a:t>
            </a:r>
            <a:r>
              <a:rPr lang="en-US" altLang="zh-CN" sz="1800" i="1" smtClean="0">
                <a:latin typeface="Consolas" pitchFamily="49" charset="0"/>
                <a:ea typeface="仿宋" pitchFamily="49" charset="-122"/>
                <a:cs typeface="Consolas" pitchFamily="49" charset="0"/>
              </a:rPr>
              <a:t>g</a:t>
            </a:r>
            <a:r>
              <a:rPr lang="zh-CN" altLang="zh-CN" sz="1800" smtClean="0">
                <a:latin typeface="Consolas" pitchFamily="49" charset="0"/>
                <a:ea typeface="仿宋" pitchFamily="49" charset="-122"/>
                <a:cs typeface="Consolas" pitchFamily="49" charset="0"/>
              </a:rPr>
              <a:t>的</a:t>
            </a:r>
            <a:r>
              <a:rPr lang="zh-CN" altLang="en-US" sz="1800" smtClean="0">
                <a:solidFill>
                  <a:srgbClr val="C00000"/>
                </a:solidFill>
                <a:latin typeface="Consolas" pitchFamily="49" charset="0"/>
                <a:ea typeface="仿宋" pitchFamily="49" charset="-122"/>
                <a:cs typeface="Consolas" pitchFamily="49" charset="0"/>
              </a:rPr>
              <a:t>孩子</a:t>
            </a:r>
            <a:r>
              <a:rPr lang="zh-CN" altLang="zh-CN" sz="1800" smtClean="0">
                <a:solidFill>
                  <a:srgbClr val="C00000"/>
                </a:solidFill>
                <a:latin typeface="Consolas" pitchFamily="49" charset="0"/>
                <a:ea typeface="仿宋" pitchFamily="49" charset="-122"/>
                <a:cs typeface="Consolas" pitchFamily="49" charset="0"/>
              </a:rPr>
              <a:t>元素</a:t>
            </a:r>
            <a:r>
              <a:rPr lang="zh-CN" altLang="zh-CN" sz="1800" smtClean="0">
                <a:latin typeface="Consolas" pitchFamily="49" charset="0"/>
                <a:ea typeface="仿宋" pitchFamily="49" charset="-122"/>
                <a:cs typeface="Consolas" pitchFamily="49" charset="0"/>
              </a:rPr>
              <a:t>的过程是</a:t>
            </a:r>
            <a:r>
              <a:rPr lang="zh-CN" altLang="en-US" sz="1800" smtClean="0">
                <a:latin typeface="Consolas" pitchFamily="49" charset="0"/>
                <a:ea typeface="仿宋" pitchFamily="49" charset="-122"/>
                <a:cs typeface="Consolas" pitchFamily="49" charset="0"/>
              </a:rPr>
              <a:t>：</a:t>
            </a:r>
            <a:endParaRPr lang="en-US" altLang="zh-CN" sz="1800" smtClean="0">
              <a:latin typeface="Consolas" pitchFamily="49" charset="0"/>
              <a:ea typeface="仿宋" pitchFamily="49" charset="-122"/>
              <a:cs typeface="Consolas" pitchFamily="49" charset="0"/>
            </a:endParaRPr>
          </a:p>
          <a:p>
            <a:pPr marL="800100" lvl="1" indent="-342900" algn="l">
              <a:lnSpc>
                <a:spcPts val="2800"/>
              </a:lnSpc>
              <a:spcBef>
                <a:spcPts val="600"/>
              </a:spcBef>
              <a:buBlip>
                <a:blip r:embed="rId3"/>
              </a:buBlip>
            </a:pPr>
            <a:r>
              <a:rPr lang="zh-CN" altLang="zh-CN" sz="1800" smtClean="0">
                <a:latin typeface="Consolas" pitchFamily="49" charset="0"/>
                <a:ea typeface="仿宋" pitchFamily="49" charset="-122"/>
                <a:cs typeface="Consolas" pitchFamily="49" charset="0"/>
              </a:rPr>
              <a:t>如果该元素为原子，则直接输出原子值</a:t>
            </a:r>
            <a:r>
              <a:rPr lang="zh-CN" altLang="en-US" sz="1800" smtClean="0">
                <a:latin typeface="Consolas" pitchFamily="49" charset="0"/>
                <a:ea typeface="仿宋" pitchFamily="49" charset="-122"/>
                <a:cs typeface="Consolas" pitchFamily="49" charset="0"/>
              </a:rPr>
              <a:t>；</a:t>
            </a:r>
            <a:endParaRPr lang="en-US" altLang="zh-CN" sz="1800" smtClean="0">
              <a:latin typeface="Consolas" pitchFamily="49" charset="0"/>
              <a:ea typeface="仿宋" pitchFamily="49" charset="-122"/>
              <a:cs typeface="Consolas" pitchFamily="49" charset="0"/>
            </a:endParaRPr>
          </a:p>
          <a:p>
            <a:pPr marL="800100" lvl="1" indent="-342900" algn="l">
              <a:lnSpc>
                <a:spcPts val="2800"/>
              </a:lnSpc>
              <a:spcBef>
                <a:spcPts val="600"/>
              </a:spcBef>
              <a:buBlip>
                <a:blip r:embed="rId3"/>
              </a:buBlip>
            </a:pPr>
            <a:r>
              <a:rPr lang="zh-CN" altLang="zh-CN" sz="1800" smtClean="0">
                <a:latin typeface="Consolas" pitchFamily="49" charset="0"/>
                <a:ea typeface="仿宋" pitchFamily="49" charset="-122"/>
                <a:cs typeface="Consolas" pitchFamily="49" charset="0"/>
              </a:rPr>
              <a:t>若为子表，输出‘</a:t>
            </a:r>
            <a:r>
              <a:rPr lang="en-US" altLang="zh-CN" sz="1800" smtClean="0">
                <a:latin typeface="Consolas" pitchFamily="49" charset="0"/>
                <a:ea typeface="仿宋" pitchFamily="49" charset="-122"/>
                <a:cs typeface="Consolas" pitchFamily="49" charset="0"/>
              </a:rPr>
              <a:t>(</a:t>
            </a:r>
            <a:r>
              <a:rPr lang="zh-CN" altLang="zh-CN" sz="1800" smtClean="0">
                <a:latin typeface="Consolas" pitchFamily="49" charset="0"/>
                <a:ea typeface="仿宋" pitchFamily="49" charset="-122"/>
                <a:cs typeface="Consolas" pitchFamily="49" charset="0"/>
              </a:rPr>
              <a:t>’</a:t>
            </a:r>
            <a:r>
              <a:rPr lang="zh-CN" altLang="en-US" sz="1800" smtClean="0">
                <a:latin typeface="Consolas" pitchFamily="49" charset="0"/>
                <a:ea typeface="仿宋" pitchFamily="49" charset="-122"/>
                <a:cs typeface="Consolas" pitchFamily="49" charset="0"/>
              </a:rPr>
              <a:t>；</a:t>
            </a:r>
            <a:endParaRPr lang="en-US" altLang="zh-CN" sz="1800" smtClean="0">
              <a:latin typeface="Consolas" pitchFamily="49" charset="0"/>
              <a:ea typeface="仿宋" pitchFamily="49" charset="-122"/>
              <a:cs typeface="Consolas" pitchFamily="49" charset="0"/>
            </a:endParaRPr>
          </a:p>
          <a:p>
            <a:pPr marL="800100" lvl="1" indent="-342900" algn="l">
              <a:lnSpc>
                <a:spcPts val="2800"/>
              </a:lnSpc>
              <a:spcBef>
                <a:spcPts val="600"/>
              </a:spcBef>
              <a:buBlip>
                <a:blip r:embed="rId3"/>
              </a:buBlip>
            </a:pPr>
            <a:r>
              <a:rPr lang="zh-CN" altLang="zh-CN" sz="1800" smtClean="0">
                <a:latin typeface="Consolas" pitchFamily="49" charset="0"/>
                <a:ea typeface="仿宋" pitchFamily="49" charset="-122"/>
                <a:cs typeface="Consolas" pitchFamily="49" charset="0"/>
              </a:rPr>
              <a:t>如果为空表则输出‘</a:t>
            </a:r>
            <a:r>
              <a:rPr lang="en-US" altLang="zh-CN" sz="1800" smtClean="0">
                <a:latin typeface="Consolas" pitchFamily="49" charset="0"/>
                <a:ea typeface="仿宋" pitchFamily="49" charset="-122"/>
                <a:cs typeface="Consolas" pitchFamily="49" charset="0"/>
              </a:rPr>
              <a:t>#</a:t>
            </a:r>
            <a:r>
              <a:rPr lang="zh-CN" altLang="zh-CN" sz="1800" smtClean="0">
                <a:latin typeface="Consolas" pitchFamily="49" charset="0"/>
                <a:ea typeface="仿宋" pitchFamily="49" charset="-122"/>
                <a:cs typeface="Consolas" pitchFamily="49" charset="0"/>
              </a:rPr>
              <a:t>’</a:t>
            </a:r>
            <a:r>
              <a:rPr lang="zh-CN" altLang="en-US" sz="1800" smtClean="0">
                <a:latin typeface="Consolas" pitchFamily="49" charset="0"/>
                <a:ea typeface="仿宋" pitchFamily="49" charset="-122"/>
                <a:cs typeface="Consolas" pitchFamily="49" charset="0"/>
              </a:rPr>
              <a:t>；</a:t>
            </a:r>
            <a:endParaRPr lang="en-US" altLang="zh-CN" sz="1800" smtClean="0">
              <a:latin typeface="Consolas" pitchFamily="49" charset="0"/>
              <a:ea typeface="仿宋" pitchFamily="49" charset="-122"/>
              <a:cs typeface="Consolas" pitchFamily="49" charset="0"/>
            </a:endParaRPr>
          </a:p>
          <a:p>
            <a:pPr marL="800100" lvl="1" indent="-342900" algn="l">
              <a:lnSpc>
                <a:spcPts val="2800"/>
              </a:lnSpc>
              <a:spcBef>
                <a:spcPts val="600"/>
              </a:spcBef>
              <a:buBlip>
                <a:blip r:embed="rId3"/>
              </a:buBlip>
            </a:pPr>
            <a:r>
              <a:rPr lang="zh-CN" altLang="zh-CN" sz="1800" smtClean="0">
                <a:latin typeface="Consolas" pitchFamily="49" charset="0"/>
                <a:ea typeface="仿宋" pitchFamily="49" charset="-122"/>
                <a:cs typeface="Consolas" pitchFamily="49" charset="0"/>
              </a:rPr>
              <a:t>如果为非空子表则递归调用</a:t>
            </a:r>
            <a:r>
              <a:rPr lang="en-US" altLang="zh-CN" sz="1800" i="1" smtClean="0">
                <a:solidFill>
                  <a:srgbClr val="FF0000"/>
                </a:solidFill>
                <a:latin typeface="Consolas" pitchFamily="49" charset="0"/>
                <a:ea typeface="仿宋" pitchFamily="49" charset="-122"/>
                <a:cs typeface="Consolas" pitchFamily="49" charset="0"/>
              </a:rPr>
              <a:t>f</a:t>
            </a:r>
            <a:r>
              <a:rPr lang="en-US" altLang="zh-CN" sz="1800" smtClean="0">
                <a:solidFill>
                  <a:srgbClr val="FF0000"/>
                </a:solidFill>
                <a:latin typeface="Consolas" pitchFamily="49" charset="0"/>
                <a:ea typeface="仿宋" pitchFamily="49" charset="-122"/>
                <a:cs typeface="Consolas" pitchFamily="49" charset="0"/>
              </a:rPr>
              <a:t>(</a:t>
            </a:r>
            <a:r>
              <a:rPr lang="en-US" altLang="zh-CN" sz="1800" i="1" smtClean="0">
                <a:solidFill>
                  <a:srgbClr val="FF0000"/>
                </a:solidFill>
                <a:latin typeface="Consolas" pitchFamily="49" charset="0"/>
                <a:ea typeface="仿宋" pitchFamily="49" charset="-122"/>
                <a:cs typeface="Consolas" pitchFamily="49" charset="0"/>
              </a:rPr>
              <a:t>g</a:t>
            </a:r>
            <a:r>
              <a:rPr lang="en-US" altLang="zh-CN" sz="1800" smtClean="0">
                <a:solidFill>
                  <a:srgbClr val="FF0000"/>
                </a:solidFill>
                <a:latin typeface="Consolas" pitchFamily="49" charset="0"/>
                <a:ea typeface="仿宋" pitchFamily="49" charset="-122"/>
                <a:cs typeface="Consolas" pitchFamily="49" charset="0"/>
              </a:rPr>
              <a:t>-&gt;</a:t>
            </a:r>
            <a:r>
              <a:rPr lang="en-US" altLang="zh-CN" sz="1800" i="1" smtClean="0">
                <a:solidFill>
                  <a:srgbClr val="FF0000"/>
                </a:solidFill>
                <a:latin typeface="Consolas" pitchFamily="49" charset="0"/>
                <a:ea typeface="仿宋" pitchFamily="49" charset="-122"/>
                <a:cs typeface="Consolas" pitchFamily="49" charset="0"/>
              </a:rPr>
              <a:t>val</a:t>
            </a:r>
            <a:r>
              <a:rPr lang="en-US" altLang="zh-CN" sz="1800" smtClean="0">
                <a:solidFill>
                  <a:srgbClr val="FF0000"/>
                </a:solidFill>
                <a:latin typeface="Consolas" pitchFamily="49" charset="0"/>
                <a:ea typeface="仿宋" pitchFamily="49" charset="-122"/>
                <a:cs typeface="Consolas" pitchFamily="49" charset="0"/>
              </a:rPr>
              <a:t>.</a:t>
            </a:r>
            <a:r>
              <a:rPr lang="en-US" altLang="zh-CN" sz="1800" i="1" smtClean="0">
                <a:solidFill>
                  <a:srgbClr val="FF0000"/>
                </a:solidFill>
                <a:latin typeface="Consolas" pitchFamily="49" charset="0"/>
                <a:ea typeface="仿宋" pitchFamily="49" charset="-122"/>
                <a:cs typeface="Consolas" pitchFamily="49" charset="0"/>
              </a:rPr>
              <a:t>sublist</a:t>
            </a:r>
            <a:r>
              <a:rPr lang="en-US" altLang="zh-CN" sz="1800" smtClean="0">
                <a:solidFill>
                  <a:srgbClr val="FF0000"/>
                </a:solidFill>
                <a:latin typeface="Consolas" pitchFamily="49" charset="0"/>
                <a:ea typeface="仿宋" pitchFamily="49" charset="-122"/>
                <a:cs typeface="Consolas" pitchFamily="49" charset="0"/>
              </a:rPr>
              <a:t>)</a:t>
            </a:r>
            <a:r>
              <a:rPr lang="zh-CN" altLang="zh-CN" sz="1800" smtClean="0">
                <a:latin typeface="Consolas" pitchFamily="49" charset="0"/>
                <a:ea typeface="仿宋" pitchFamily="49" charset="-122"/>
                <a:cs typeface="Consolas" pitchFamily="49" charset="0"/>
              </a:rPr>
              <a:t>以输出子表，再输出‘</a:t>
            </a:r>
            <a:r>
              <a:rPr lang="en-US" altLang="zh-CN" sz="1800" smtClean="0">
                <a:latin typeface="Consolas" pitchFamily="49" charset="0"/>
                <a:ea typeface="仿宋" pitchFamily="49" charset="-122"/>
                <a:cs typeface="Consolas" pitchFamily="49" charset="0"/>
              </a:rPr>
              <a:t>)</a:t>
            </a:r>
            <a:r>
              <a:rPr lang="zh-CN" altLang="zh-CN" sz="1800" smtClean="0">
                <a:latin typeface="Consolas" pitchFamily="49" charset="0"/>
                <a:ea typeface="仿宋" pitchFamily="49" charset="-122"/>
                <a:cs typeface="Consolas" pitchFamily="49" charset="0"/>
              </a:rPr>
              <a:t>’。</a:t>
            </a:r>
            <a:endParaRPr lang="en-US" altLang="zh-CN" sz="1800" smtClean="0">
              <a:latin typeface="Consolas" pitchFamily="49" charset="0"/>
              <a:ea typeface="仿宋" pitchFamily="49" charset="-122"/>
              <a:cs typeface="Consolas" pitchFamily="49" charset="0"/>
            </a:endParaRPr>
          </a:p>
          <a:p>
            <a:pPr marL="342900" indent="-342900" algn="l">
              <a:lnSpc>
                <a:spcPts val="2800"/>
              </a:lnSpc>
              <a:spcBef>
                <a:spcPts val="1200"/>
              </a:spcBef>
              <a:buBlip>
                <a:blip r:embed="rId2"/>
              </a:buBlip>
            </a:pPr>
            <a:r>
              <a:rPr lang="zh-CN" altLang="zh-CN" sz="1800" smtClean="0">
                <a:latin typeface="Consolas" pitchFamily="49" charset="0"/>
                <a:ea typeface="仿宋" pitchFamily="49" charset="-122"/>
                <a:cs typeface="Consolas" pitchFamily="49" charset="0"/>
              </a:rPr>
              <a:t>输出</a:t>
            </a:r>
            <a:r>
              <a:rPr lang="en-US" altLang="zh-CN" sz="1800" i="1" smtClean="0">
                <a:latin typeface="Consolas" pitchFamily="49" charset="0"/>
                <a:ea typeface="仿宋" pitchFamily="49" charset="-122"/>
                <a:cs typeface="Consolas" pitchFamily="49" charset="0"/>
              </a:rPr>
              <a:t>g</a:t>
            </a:r>
            <a:r>
              <a:rPr lang="zh-CN" altLang="zh-CN" sz="1800" smtClean="0">
                <a:latin typeface="Consolas" pitchFamily="49" charset="0"/>
                <a:ea typeface="仿宋" pitchFamily="49" charset="-122"/>
                <a:cs typeface="Consolas" pitchFamily="49" charset="0"/>
              </a:rPr>
              <a:t>的</a:t>
            </a:r>
            <a:r>
              <a:rPr lang="zh-CN" altLang="zh-CN" sz="1800" smtClean="0">
                <a:solidFill>
                  <a:srgbClr val="C00000"/>
                </a:solidFill>
                <a:latin typeface="Consolas" pitchFamily="49" charset="0"/>
                <a:ea typeface="仿宋" pitchFamily="49" charset="-122"/>
                <a:cs typeface="Consolas" pitchFamily="49" charset="0"/>
              </a:rPr>
              <a:t>兄弟</a:t>
            </a:r>
            <a:r>
              <a:rPr lang="zh-CN" altLang="zh-CN" sz="1800" smtClean="0">
                <a:latin typeface="Consolas" pitchFamily="49" charset="0"/>
                <a:ea typeface="仿宋" pitchFamily="49" charset="-122"/>
                <a:cs typeface="Consolas" pitchFamily="49" charset="0"/>
              </a:rPr>
              <a:t>的过程是：输出‘，’，递归调用</a:t>
            </a:r>
            <a:r>
              <a:rPr lang="en-US" altLang="zh-CN" sz="1800" i="1" smtClean="0">
                <a:solidFill>
                  <a:srgbClr val="FF0000"/>
                </a:solidFill>
                <a:latin typeface="Consolas" pitchFamily="49" charset="0"/>
                <a:ea typeface="仿宋" pitchFamily="49" charset="-122"/>
                <a:cs typeface="Consolas" pitchFamily="49" charset="0"/>
              </a:rPr>
              <a:t>f</a:t>
            </a:r>
            <a:r>
              <a:rPr lang="en-US" altLang="zh-CN" sz="1800" smtClean="0">
                <a:solidFill>
                  <a:srgbClr val="FF0000"/>
                </a:solidFill>
                <a:latin typeface="Consolas" pitchFamily="49" charset="0"/>
                <a:ea typeface="仿宋" pitchFamily="49" charset="-122"/>
                <a:cs typeface="Consolas" pitchFamily="49" charset="0"/>
              </a:rPr>
              <a:t>(</a:t>
            </a:r>
            <a:r>
              <a:rPr lang="en-US" altLang="zh-CN" sz="1800" i="1" smtClean="0">
                <a:solidFill>
                  <a:srgbClr val="FF0000"/>
                </a:solidFill>
                <a:latin typeface="Consolas" pitchFamily="49" charset="0"/>
                <a:ea typeface="仿宋" pitchFamily="49" charset="-122"/>
                <a:cs typeface="Consolas" pitchFamily="49" charset="0"/>
              </a:rPr>
              <a:t>g</a:t>
            </a:r>
            <a:r>
              <a:rPr lang="en-US" altLang="zh-CN" sz="1800" smtClean="0">
                <a:solidFill>
                  <a:srgbClr val="FF0000"/>
                </a:solidFill>
                <a:latin typeface="Consolas" pitchFamily="49" charset="0"/>
                <a:ea typeface="仿宋" pitchFamily="49" charset="-122"/>
                <a:cs typeface="Consolas" pitchFamily="49" charset="0"/>
              </a:rPr>
              <a:t>-&gt;</a:t>
            </a:r>
            <a:r>
              <a:rPr lang="en-US" altLang="zh-CN" sz="1800" i="1" smtClean="0">
                <a:solidFill>
                  <a:srgbClr val="FF0000"/>
                </a:solidFill>
                <a:latin typeface="Consolas" pitchFamily="49" charset="0"/>
                <a:ea typeface="仿宋" pitchFamily="49" charset="-122"/>
                <a:cs typeface="Consolas" pitchFamily="49" charset="0"/>
              </a:rPr>
              <a:t>link</a:t>
            </a:r>
            <a:r>
              <a:rPr lang="en-US" altLang="zh-CN" sz="1800" smtClean="0">
                <a:solidFill>
                  <a:srgbClr val="FF0000"/>
                </a:solidFill>
                <a:latin typeface="Consolas" pitchFamily="49" charset="0"/>
                <a:ea typeface="仿宋" pitchFamily="49" charset="-122"/>
                <a:cs typeface="Consolas" pitchFamily="49" charset="0"/>
              </a:rPr>
              <a:t>)</a:t>
            </a:r>
            <a:r>
              <a:rPr lang="zh-CN" altLang="zh-CN" sz="1800" smtClean="0">
                <a:latin typeface="Consolas" pitchFamily="49" charset="0"/>
                <a:ea typeface="仿宋" pitchFamily="49" charset="-122"/>
                <a:cs typeface="Consolas" pitchFamily="49" charset="0"/>
              </a:rPr>
              <a:t>以输出兄弟。</a:t>
            </a:r>
            <a:endParaRPr lang="zh-CN" altLang="en-US" sz="1800" smtClean="0">
              <a:latin typeface="Consolas" pitchFamily="49" charset="0"/>
              <a:ea typeface="仿宋" pitchFamily="49" charset="-122"/>
              <a:cs typeface="Consolas" pitchFamily="49" charset="0"/>
            </a:endParaRPr>
          </a:p>
        </p:txBody>
      </p:sp>
      <p:sp>
        <p:nvSpPr>
          <p:cNvPr id="7" name="灯片编号占位符 6"/>
          <p:cNvSpPr>
            <a:spLocks noGrp="1"/>
          </p:cNvSpPr>
          <p:nvPr>
            <p:ph type="sldNum" sz="quarter" idx="12"/>
          </p:nvPr>
        </p:nvSpPr>
        <p:spPr/>
        <p:txBody>
          <a:bodyPr/>
          <a:lstStyle/>
          <a:p>
            <a:fld id="{0B959BAE-FEC3-4F92-8031-993DEB8AE092}" type="slidenum">
              <a:rPr lang="en-US" altLang="zh-CN" smtClean="0"/>
              <a:pPr/>
              <a:t>71</a:t>
            </a:fld>
            <a:r>
              <a:rPr lang="en-US" altLang="zh-CN" smtClean="0"/>
              <a:t>/82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406" y="619105"/>
            <a:ext cx="6143668" cy="5873944"/>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300"/>
              </a:lnSpc>
            </a:pPr>
            <a:r>
              <a:rPr lang="en-US" altLang="zh-CN" sz="1600" smtClean="0">
                <a:solidFill>
                  <a:srgbClr val="0000FF"/>
                </a:solidFill>
                <a:latin typeface="Consolas" pitchFamily="49" charset="0"/>
                <a:ea typeface="仿宋" pitchFamily="49" charset="-122"/>
                <a:cs typeface="Consolas" pitchFamily="49" charset="0"/>
              </a:rPr>
              <a:t>void </a:t>
            </a:r>
            <a:r>
              <a:rPr lang="en-US" altLang="zh-CN" sz="1600" smtClean="0">
                <a:solidFill>
                  <a:srgbClr val="FF0000"/>
                </a:solidFill>
                <a:latin typeface="Consolas" pitchFamily="49" charset="0"/>
                <a:ea typeface="仿宋" pitchFamily="49" charset="-122"/>
                <a:cs typeface="Consolas" pitchFamily="49" charset="0"/>
              </a:rPr>
              <a:t>DispGL</a:t>
            </a:r>
            <a:r>
              <a:rPr lang="en-US" altLang="zh-CN" sz="1600" smtClean="0">
                <a:solidFill>
                  <a:srgbClr val="0000FF"/>
                </a:solidFill>
                <a:latin typeface="Consolas" pitchFamily="49" charset="0"/>
                <a:ea typeface="仿宋" pitchFamily="49" charset="-122"/>
                <a:cs typeface="Consolas" pitchFamily="49" charset="0"/>
              </a:rPr>
              <a:t>(GLNode *g)</a:t>
            </a:r>
            <a:endParaRPr lang="zh-CN" altLang="zh-CN" sz="1600" smtClean="0">
              <a:solidFill>
                <a:srgbClr val="00B050"/>
              </a:solidFill>
              <a:latin typeface="Consolas" pitchFamily="49" charset="0"/>
              <a:ea typeface="仿宋" pitchFamily="49" charset="-122"/>
              <a:cs typeface="Consolas" pitchFamily="49" charset="0"/>
            </a:endParaRPr>
          </a:p>
          <a:p>
            <a:pPr algn="l">
              <a:lnSpc>
                <a:spcPts val="2300"/>
              </a:lnSpc>
            </a:pPr>
            <a:r>
              <a:rPr lang="en-US" altLang="zh-CN" sz="1600" smtClean="0">
                <a:solidFill>
                  <a:srgbClr val="0000FF"/>
                </a:solidFill>
                <a:latin typeface="Consolas" pitchFamily="49" charset="0"/>
                <a:ea typeface="仿宋" pitchFamily="49" charset="-122"/>
                <a:cs typeface="Consolas" pitchFamily="49" charset="0"/>
              </a:rPr>
              <a:t>{  if (g!=NULL)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不为空</a:t>
            </a:r>
          </a:p>
          <a:p>
            <a:pPr algn="l">
              <a:lnSpc>
                <a:spcPts val="2300"/>
              </a:lnSpc>
            </a:pPr>
            <a:r>
              <a:rPr lang="en-US" altLang="zh-CN" sz="1600" smtClean="0">
                <a:solidFill>
                  <a:srgbClr val="0000FF"/>
                </a:solidFill>
                <a:latin typeface="Consolas" pitchFamily="49" charset="0"/>
                <a:ea typeface="仿宋" pitchFamily="49" charset="-122"/>
                <a:cs typeface="Consolas" pitchFamily="49" charset="0"/>
              </a:rPr>
              <a:t>   {</a:t>
            </a:r>
          </a:p>
          <a:p>
            <a:pPr algn="l">
              <a:lnSpc>
                <a:spcPts val="2300"/>
              </a:lnSpc>
            </a:pPr>
            <a:r>
              <a:rPr lang="en-US" altLang="zh-CN" sz="1600" smtClean="0">
                <a:solidFill>
                  <a:srgbClr val="0000FF"/>
                </a:solidFill>
                <a:latin typeface="Consolas" pitchFamily="49" charset="0"/>
                <a:ea typeface="仿宋" pitchFamily="49" charset="-122"/>
                <a:cs typeface="Consolas" pitchFamily="49" charset="0"/>
              </a:rPr>
              <a:t>      if (g-&gt;tag==0)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原子时</a:t>
            </a:r>
          </a:p>
          <a:p>
            <a:pPr algn="l">
              <a:lnSpc>
                <a:spcPts val="2300"/>
              </a:lnSpc>
            </a:pPr>
            <a:r>
              <a:rPr lang="en-US" altLang="zh-CN" sz="1600" smtClean="0">
                <a:solidFill>
                  <a:srgbClr val="0000FF"/>
                </a:solidFill>
                <a:latin typeface="Consolas" pitchFamily="49" charset="0"/>
                <a:ea typeface="仿宋" pitchFamily="49" charset="-122"/>
                <a:cs typeface="Consolas" pitchFamily="49" charset="0"/>
              </a:rPr>
              <a:t>         printf("%c", g-&gt;val.data);</a:t>
            </a:r>
            <a:endParaRPr lang="zh-CN" altLang="zh-CN" sz="1600" smtClean="0">
              <a:solidFill>
                <a:srgbClr val="00B0F0"/>
              </a:solidFill>
              <a:latin typeface="Consolas" pitchFamily="49" charset="0"/>
              <a:ea typeface="仿宋" pitchFamily="49" charset="-122"/>
              <a:cs typeface="Consolas" pitchFamily="49" charset="0"/>
            </a:endParaRPr>
          </a:p>
          <a:p>
            <a:pPr algn="l">
              <a:lnSpc>
                <a:spcPts val="2300"/>
              </a:lnSpc>
            </a:pPr>
            <a:r>
              <a:rPr lang="en-US" altLang="zh-CN" sz="1600" smtClean="0">
                <a:solidFill>
                  <a:srgbClr val="0000FF"/>
                </a:solidFill>
                <a:latin typeface="Consolas" pitchFamily="49" charset="0"/>
                <a:ea typeface="仿宋" pitchFamily="49" charset="-122"/>
                <a:cs typeface="Consolas" pitchFamily="49" charset="0"/>
              </a:rPr>
              <a:t>      else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子表时</a:t>
            </a:r>
          </a:p>
          <a:p>
            <a:pPr algn="l">
              <a:lnSpc>
                <a:spcPts val="2300"/>
              </a:lnSpc>
            </a:pPr>
            <a:r>
              <a:rPr lang="en-US" altLang="zh-CN" sz="1600" smtClean="0">
                <a:solidFill>
                  <a:srgbClr val="0000FF"/>
                </a:solidFill>
                <a:latin typeface="Consolas" pitchFamily="49" charset="0"/>
                <a:ea typeface="仿宋" pitchFamily="49" charset="-122"/>
                <a:cs typeface="Consolas" pitchFamily="49" charset="0"/>
              </a:rPr>
              <a:t>      {  printf("(");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输出</a:t>
            </a:r>
            <a:r>
              <a:rPr lang="en-US" altLang="zh-CN" sz="1600" smtClean="0">
                <a:solidFill>
                  <a:srgbClr val="00B0F0"/>
                </a:solidFill>
                <a:latin typeface="Consolas" pitchFamily="49" charset="0"/>
                <a:ea typeface="仿宋" pitchFamily="49" charset="-122"/>
                <a:cs typeface="Consolas" pitchFamily="49" charset="0"/>
              </a:rPr>
              <a:t>'('</a:t>
            </a:r>
            <a:endParaRPr lang="zh-CN" altLang="zh-CN" sz="1600" smtClean="0">
              <a:solidFill>
                <a:srgbClr val="00B0F0"/>
              </a:solidFill>
              <a:latin typeface="Consolas" pitchFamily="49" charset="0"/>
              <a:ea typeface="仿宋" pitchFamily="49" charset="-122"/>
              <a:cs typeface="Consolas" pitchFamily="49" charset="0"/>
            </a:endParaRPr>
          </a:p>
          <a:p>
            <a:pPr algn="l">
              <a:lnSpc>
                <a:spcPts val="2300"/>
              </a:lnSpc>
            </a:pPr>
            <a:r>
              <a:rPr lang="en-US" altLang="zh-CN" sz="1600" smtClean="0">
                <a:solidFill>
                  <a:srgbClr val="0000FF"/>
                </a:solidFill>
                <a:latin typeface="Consolas" pitchFamily="49" charset="0"/>
                <a:ea typeface="仿宋" pitchFamily="49" charset="-122"/>
                <a:cs typeface="Consolas" pitchFamily="49" charset="0"/>
              </a:rPr>
              <a:t>         if (g-&gt;val.sublist==NULL)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空表</a:t>
            </a:r>
          </a:p>
          <a:p>
            <a:pPr algn="l">
              <a:lnSpc>
                <a:spcPts val="2300"/>
              </a:lnSpc>
            </a:pPr>
            <a:r>
              <a:rPr lang="en-US" altLang="zh-CN" sz="1600" smtClean="0">
                <a:solidFill>
                  <a:srgbClr val="0000FF"/>
                </a:solidFill>
                <a:latin typeface="Consolas" pitchFamily="49" charset="0"/>
                <a:ea typeface="仿宋" pitchFamily="49" charset="-122"/>
                <a:cs typeface="Consolas" pitchFamily="49" charset="0"/>
              </a:rPr>
              <a:t>            printf("#");</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300"/>
              </a:lnSpc>
            </a:pPr>
            <a:r>
              <a:rPr lang="en-US" altLang="zh-CN" sz="1600" smtClean="0">
                <a:solidFill>
                  <a:srgbClr val="0000FF"/>
                </a:solidFill>
                <a:latin typeface="Consolas" pitchFamily="49" charset="0"/>
                <a:ea typeface="仿宋" pitchFamily="49" charset="-122"/>
                <a:cs typeface="Consolas" pitchFamily="49" charset="0"/>
              </a:rPr>
              <a:t>         else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非空表</a:t>
            </a:r>
          </a:p>
          <a:p>
            <a:pPr algn="l">
              <a:lnSpc>
                <a:spcPts val="2300"/>
              </a:lnSpc>
            </a:pP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FF0000"/>
                </a:solidFill>
                <a:latin typeface="Consolas" pitchFamily="49" charset="0"/>
                <a:ea typeface="仿宋" pitchFamily="49" charset="-122"/>
                <a:cs typeface="Consolas" pitchFamily="49" charset="0"/>
              </a:rPr>
              <a:t>DispGL</a:t>
            </a:r>
            <a:r>
              <a:rPr lang="en-US" altLang="zh-CN" sz="1600" smtClean="0">
                <a:solidFill>
                  <a:srgbClr val="0000FF"/>
                </a:solidFill>
                <a:latin typeface="Consolas" pitchFamily="49" charset="0"/>
                <a:ea typeface="仿宋" pitchFamily="49" charset="-122"/>
                <a:cs typeface="Consolas" pitchFamily="49" charset="0"/>
              </a:rPr>
              <a:t>(g-&gt;val.sublist);</a:t>
            </a:r>
          </a:p>
          <a:p>
            <a:pPr algn="l">
              <a:lnSpc>
                <a:spcPts val="2300"/>
              </a:lnSpc>
            </a:pPr>
            <a:r>
              <a:rPr lang="en-US" altLang="zh-CN" sz="1600" smtClean="0">
                <a:solidFill>
                  <a:srgbClr val="0000FF"/>
                </a:solidFill>
                <a:latin typeface="Consolas" pitchFamily="49" charset="0"/>
                <a:ea typeface="仿宋" pitchFamily="49" charset="-122"/>
                <a:cs typeface="Consolas" pitchFamily="49" charset="0"/>
              </a:rPr>
              <a:t>         printf(")");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输出</a:t>
            </a:r>
            <a:r>
              <a:rPr lang="en-US" altLang="zh-CN" sz="1600" smtClean="0">
                <a:solidFill>
                  <a:srgbClr val="00B0F0"/>
                </a:solidFill>
                <a:latin typeface="Consolas" pitchFamily="49" charset="0"/>
                <a:ea typeface="仿宋" pitchFamily="49" charset="-122"/>
                <a:cs typeface="Consolas" pitchFamily="49" charset="0"/>
              </a:rPr>
              <a:t>')'</a:t>
            </a:r>
            <a:endParaRPr lang="zh-CN" altLang="zh-CN" sz="1600" smtClean="0">
              <a:solidFill>
                <a:srgbClr val="00B0F0"/>
              </a:solidFill>
              <a:latin typeface="Consolas" pitchFamily="49" charset="0"/>
              <a:ea typeface="仿宋" pitchFamily="49" charset="-122"/>
              <a:cs typeface="Consolas" pitchFamily="49" charset="0"/>
            </a:endParaRPr>
          </a:p>
          <a:p>
            <a:pPr algn="l">
              <a:lnSpc>
                <a:spcPts val="2300"/>
              </a:lnSpc>
            </a:pPr>
            <a:r>
              <a:rPr lang="en-US" altLang="zh-CN" sz="1600" smtClean="0">
                <a:solidFill>
                  <a:srgbClr val="0000FF"/>
                </a:solidFill>
                <a:latin typeface="Consolas" pitchFamily="49" charset="0"/>
                <a:ea typeface="仿宋" pitchFamily="49" charset="-122"/>
                <a:cs typeface="Consolas" pitchFamily="49" charset="0"/>
              </a:rPr>
              <a:t>      }</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300"/>
              </a:lnSpc>
            </a:pPr>
            <a:r>
              <a:rPr lang="en-US" altLang="zh-CN" sz="1600" smtClean="0">
                <a:solidFill>
                  <a:srgbClr val="0000FF"/>
                </a:solidFill>
                <a:latin typeface="Consolas" pitchFamily="49" charset="0"/>
                <a:ea typeface="仿宋" pitchFamily="49" charset="-122"/>
                <a:cs typeface="Consolas" pitchFamily="49" charset="0"/>
              </a:rPr>
              <a:t>      if (g-&gt;link!=NULL)</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300"/>
              </a:lnSpc>
            </a:pPr>
            <a:r>
              <a:rPr lang="en-US" altLang="zh-CN" sz="1600" smtClean="0">
                <a:solidFill>
                  <a:srgbClr val="0000FF"/>
                </a:solidFill>
                <a:latin typeface="Consolas" pitchFamily="49" charset="0"/>
                <a:ea typeface="仿宋" pitchFamily="49" charset="-122"/>
                <a:cs typeface="Consolas" pitchFamily="49" charset="0"/>
              </a:rPr>
              <a:t>      {  printf(",");</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300"/>
              </a:lnSpc>
            </a:pP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FF0000"/>
                </a:solidFill>
                <a:latin typeface="Consolas" pitchFamily="49" charset="0"/>
                <a:ea typeface="仿宋" pitchFamily="49" charset="-122"/>
                <a:cs typeface="Consolas" pitchFamily="49" charset="0"/>
              </a:rPr>
              <a:t>DispGL</a:t>
            </a:r>
            <a:r>
              <a:rPr lang="en-US" altLang="zh-CN" sz="1600" smtClean="0">
                <a:solidFill>
                  <a:srgbClr val="0000FF"/>
                </a:solidFill>
                <a:latin typeface="Consolas" pitchFamily="49" charset="0"/>
                <a:ea typeface="仿宋" pitchFamily="49" charset="-122"/>
                <a:cs typeface="Consolas" pitchFamily="49" charset="0"/>
              </a:rPr>
              <a:t>(g-&gt;link);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输出兄弟</a:t>
            </a:r>
          </a:p>
          <a:p>
            <a:pPr algn="l">
              <a:lnSpc>
                <a:spcPts val="2300"/>
              </a:lnSpc>
            </a:pPr>
            <a:r>
              <a:rPr lang="en-US" altLang="zh-CN" sz="1600" smtClean="0">
                <a:solidFill>
                  <a:srgbClr val="0000FF"/>
                </a:solidFill>
                <a:latin typeface="Consolas" pitchFamily="49" charset="0"/>
                <a:ea typeface="仿宋" pitchFamily="49" charset="-122"/>
                <a:cs typeface="Consolas" pitchFamily="49" charset="0"/>
              </a:rPr>
              <a:t>      }</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300"/>
              </a:lnSpc>
            </a:pPr>
            <a:r>
              <a:rPr lang="en-US" altLang="zh-CN" sz="1600" smtClean="0">
                <a:solidFill>
                  <a:srgbClr val="0000FF"/>
                </a:solidFill>
                <a:latin typeface="Consolas" pitchFamily="49" charset="0"/>
                <a:ea typeface="仿宋" pitchFamily="49" charset="-122"/>
                <a:cs typeface="Consolas" pitchFamily="49" charset="0"/>
              </a:rPr>
              <a:t>   }</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300"/>
              </a:lnSpc>
            </a:pPr>
            <a:r>
              <a:rPr lang="en-US" altLang="zh-CN" sz="1600" smtClean="0">
                <a:solidFill>
                  <a:srgbClr val="0000FF"/>
                </a:solidFill>
                <a:latin typeface="Consolas" pitchFamily="49" charset="0"/>
                <a:ea typeface="仿宋" pitchFamily="49" charset="-122"/>
                <a:cs typeface="Consolas" pitchFamily="49" charset="0"/>
              </a:rPr>
              <a:t>}</a:t>
            </a:r>
            <a:endParaRPr lang="zh-CN" altLang="en-US" sz="1600" smtClean="0">
              <a:solidFill>
                <a:srgbClr val="0000FF"/>
              </a:solidFill>
              <a:latin typeface="Consolas" pitchFamily="49" charset="0"/>
              <a:ea typeface="仿宋" pitchFamily="49" charset="-122"/>
              <a:cs typeface="Consolas" pitchFamily="49" charset="0"/>
            </a:endParaRPr>
          </a:p>
        </p:txBody>
      </p:sp>
      <p:sp>
        <p:nvSpPr>
          <p:cNvPr id="4" name="TextBox 3"/>
          <p:cNvSpPr txBox="1"/>
          <p:nvPr/>
        </p:nvSpPr>
        <p:spPr>
          <a:xfrm>
            <a:off x="285720" y="214290"/>
            <a:ext cx="2643206" cy="400110"/>
          </a:xfrm>
          <a:prstGeom prst="rect">
            <a:avLst/>
          </a:prstGeom>
          <a:noFill/>
        </p:spPr>
        <p:txBody>
          <a:bodyPr wrap="square" rtlCol="0">
            <a:spAutoFit/>
          </a:bodyPr>
          <a:lstStyle/>
          <a:p>
            <a:pPr algn="l"/>
            <a:r>
              <a:rPr lang="zh-CN" altLang="zh-CN" sz="2000" smtClean="0">
                <a:latin typeface="Consolas" pitchFamily="49" charset="0"/>
                <a:ea typeface="楷体" pitchFamily="49" charset="-122"/>
                <a:cs typeface="Consolas" pitchFamily="49" charset="0"/>
              </a:rPr>
              <a:t>输出广义表</a:t>
            </a:r>
            <a:r>
              <a:rPr lang="en-US" altLang="zh-CN" sz="2000" smtClean="0">
                <a:latin typeface="Consolas" pitchFamily="49" charset="0"/>
                <a:ea typeface="楷体" pitchFamily="49" charset="-122"/>
                <a:cs typeface="Consolas" pitchFamily="49" charset="0"/>
              </a:rPr>
              <a:t>g</a:t>
            </a:r>
            <a:r>
              <a:rPr lang="zh-CN" altLang="en-US" sz="2000" smtClean="0">
                <a:latin typeface="Consolas" pitchFamily="49" charset="0"/>
                <a:ea typeface="楷体" pitchFamily="49" charset="-122"/>
                <a:cs typeface="Consolas" pitchFamily="49" charset="0"/>
              </a:rPr>
              <a:t>的算法</a:t>
            </a:r>
          </a:p>
        </p:txBody>
      </p:sp>
      <p:grpSp>
        <p:nvGrpSpPr>
          <p:cNvPr id="2" name="组合 4"/>
          <p:cNvGrpSpPr/>
          <p:nvPr/>
        </p:nvGrpSpPr>
        <p:grpSpPr>
          <a:xfrm>
            <a:off x="6228428" y="2285996"/>
            <a:ext cx="2772728" cy="1927718"/>
            <a:chOff x="1857356" y="4559866"/>
            <a:chExt cx="3313748" cy="2138433"/>
          </a:xfrm>
        </p:grpSpPr>
        <p:sp>
          <p:nvSpPr>
            <p:cNvPr id="6" name="矩形 5"/>
            <p:cNvSpPr/>
            <p:nvPr/>
          </p:nvSpPr>
          <p:spPr>
            <a:xfrm>
              <a:off x="1970088" y="5072074"/>
              <a:ext cx="500066" cy="35719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7" name="矩形 6"/>
            <p:cNvSpPr/>
            <p:nvPr/>
          </p:nvSpPr>
          <p:spPr>
            <a:xfrm>
              <a:off x="2470154" y="5072074"/>
              <a:ext cx="357190" cy="35719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a:solidFill>
                  <a:srgbClr val="0000FF"/>
                </a:solidFill>
                <a:latin typeface="Consolas" pitchFamily="49" charset="0"/>
                <a:cs typeface="Consolas" pitchFamily="49" charset="0"/>
              </a:endParaRPr>
            </a:p>
          </p:txBody>
        </p:sp>
        <p:sp>
          <p:nvSpPr>
            <p:cNvPr id="8" name="矩形 7"/>
            <p:cNvSpPr/>
            <p:nvPr/>
          </p:nvSpPr>
          <p:spPr>
            <a:xfrm>
              <a:off x="2827344" y="5072074"/>
              <a:ext cx="357190" cy="35719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a:solidFill>
                  <a:srgbClr val="0000FF"/>
                </a:solidFill>
                <a:latin typeface="Consolas" pitchFamily="49" charset="0"/>
                <a:cs typeface="Consolas" pitchFamily="49" charset="0"/>
              </a:endParaRPr>
            </a:p>
          </p:txBody>
        </p:sp>
        <p:cxnSp>
          <p:nvCxnSpPr>
            <p:cNvPr id="9" name="直接箭头连接符 8"/>
            <p:cNvCxnSpPr/>
            <p:nvPr/>
          </p:nvCxnSpPr>
          <p:spPr>
            <a:xfrm rot="16200000" flipH="1">
              <a:off x="2071670" y="4857760"/>
              <a:ext cx="285752" cy="14287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857356" y="4559866"/>
              <a:ext cx="428628" cy="369332"/>
            </a:xfrm>
            <a:prstGeom prst="rect">
              <a:avLst/>
            </a:prstGeom>
            <a:noFill/>
          </p:spPr>
          <p:txBody>
            <a:bodyPr wrap="square" rtlCol="0">
              <a:spAutoFit/>
            </a:bodyPr>
            <a:lstStyle/>
            <a:p>
              <a:pPr algn="l"/>
              <a:r>
                <a:rPr lang="en-US" altLang="zh-CN" sz="1800" i="1" smtClean="0">
                  <a:latin typeface="Consolas" pitchFamily="49" charset="0"/>
                  <a:ea typeface="楷体" pitchFamily="49" charset="-122"/>
                  <a:cs typeface="Consolas" pitchFamily="49" charset="0"/>
                </a:rPr>
                <a:t>g</a:t>
              </a:r>
              <a:endParaRPr lang="zh-CN" altLang="en-US" sz="1800" i="1" smtClean="0">
                <a:latin typeface="Consolas" pitchFamily="49" charset="0"/>
                <a:ea typeface="楷体" pitchFamily="49" charset="-122"/>
                <a:cs typeface="Consolas" pitchFamily="49" charset="0"/>
              </a:endParaRPr>
            </a:p>
          </p:txBody>
        </p:sp>
        <p:sp>
          <p:nvSpPr>
            <p:cNvPr id="11" name="椭圆 10"/>
            <p:cNvSpPr/>
            <p:nvPr/>
          </p:nvSpPr>
          <p:spPr>
            <a:xfrm>
              <a:off x="4454982" y="4886637"/>
              <a:ext cx="716122" cy="724506"/>
            </a:xfrm>
            <a:prstGeom prst="ellipse">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cxnSp>
          <p:nvCxnSpPr>
            <p:cNvPr id="12" name="直接箭头连接符 11"/>
            <p:cNvCxnSpPr/>
            <p:nvPr/>
          </p:nvCxnSpPr>
          <p:spPr>
            <a:xfrm flipV="1">
              <a:off x="2971812" y="5250668"/>
              <a:ext cx="146283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214064" y="4876852"/>
              <a:ext cx="1217931" cy="375561"/>
            </a:xfrm>
            <a:prstGeom prst="rect">
              <a:avLst/>
            </a:prstGeom>
            <a:noFill/>
          </p:spPr>
          <p:txBody>
            <a:bodyPr wrap="square" rtlCol="0">
              <a:spAutoFit/>
            </a:bodyPr>
            <a:lstStyle/>
            <a:p>
              <a:pPr algn="l"/>
              <a:r>
                <a:rPr lang="en-US" altLang="zh-CN" sz="1600" i="1" smtClean="0">
                  <a:latin typeface="Consolas" pitchFamily="49" charset="0"/>
                  <a:ea typeface="仿宋" pitchFamily="49" charset="-122"/>
                  <a:cs typeface="Consolas" pitchFamily="49" charset="0"/>
                </a:rPr>
                <a:t>g</a:t>
              </a:r>
              <a:r>
                <a:rPr lang="en-US" altLang="zh-CN" sz="1600" smtClean="0">
                  <a:latin typeface="Consolas" pitchFamily="49" charset="0"/>
                  <a:ea typeface="仿宋" pitchFamily="49" charset="-122"/>
                  <a:cs typeface="Consolas" pitchFamily="49" charset="0"/>
                </a:rPr>
                <a:t>-&gt;</a:t>
              </a:r>
              <a:r>
                <a:rPr lang="en-US" altLang="zh-CN" sz="1600" i="1" smtClean="0">
                  <a:latin typeface="Consolas" pitchFamily="49" charset="0"/>
                  <a:ea typeface="仿宋" pitchFamily="49" charset="-122"/>
                  <a:cs typeface="Consolas" pitchFamily="49" charset="0"/>
                </a:rPr>
                <a:t>link</a:t>
              </a:r>
              <a:endParaRPr lang="zh-CN" altLang="en-US" sz="1600" smtClean="0">
                <a:ea typeface="楷体" pitchFamily="49" charset="-122"/>
                <a:cs typeface="Times New Roman" pitchFamily="18" charset="0"/>
              </a:endParaRPr>
            </a:p>
          </p:txBody>
        </p:sp>
        <p:sp>
          <p:nvSpPr>
            <p:cNvPr id="14" name="椭圆 13"/>
            <p:cNvSpPr/>
            <p:nvPr/>
          </p:nvSpPr>
          <p:spPr>
            <a:xfrm>
              <a:off x="2308259" y="6007347"/>
              <a:ext cx="714787" cy="690952"/>
            </a:xfrm>
            <a:prstGeom prst="ellipse">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cxnSp>
          <p:nvCxnSpPr>
            <p:cNvPr id="15" name="直接箭头连接符 14"/>
            <p:cNvCxnSpPr/>
            <p:nvPr/>
          </p:nvCxnSpPr>
          <p:spPr>
            <a:xfrm rot="5400000">
              <a:off x="2329222" y="5619642"/>
              <a:ext cx="6480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714613" y="5500701"/>
              <a:ext cx="2387075" cy="375561"/>
            </a:xfrm>
            <a:prstGeom prst="rect">
              <a:avLst/>
            </a:prstGeom>
            <a:noFill/>
          </p:spPr>
          <p:txBody>
            <a:bodyPr wrap="square" rtlCol="0">
              <a:spAutoFit/>
            </a:bodyPr>
            <a:lstStyle/>
            <a:p>
              <a:pPr algn="l"/>
              <a:r>
                <a:rPr lang="en-US" altLang="zh-CN" sz="1600" i="1" smtClean="0">
                  <a:latin typeface="Consolas" pitchFamily="49" charset="0"/>
                  <a:ea typeface="仿宋" pitchFamily="49" charset="-122"/>
                  <a:cs typeface="Consolas" pitchFamily="49" charset="0"/>
                </a:rPr>
                <a:t>g</a:t>
              </a:r>
              <a:r>
                <a:rPr lang="en-US" altLang="zh-CN" sz="1600" smtClean="0">
                  <a:latin typeface="Consolas" pitchFamily="49" charset="0"/>
                  <a:ea typeface="仿宋" pitchFamily="49" charset="-122"/>
                  <a:cs typeface="Consolas" pitchFamily="49" charset="0"/>
                </a:rPr>
                <a:t>-&gt;</a:t>
              </a:r>
              <a:r>
                <a:rPr lang="en-US" altLang="zh-CN" sz="1600" i="1" smtClean="0">
                  <a:latin typeface="Consolas" pitchFamily="49" charset="0"/>
                  <a:ea typeface="仿宋" pitchFamily="49" charset="-122"/>
                  <a:cs typeface="Consolas" pitchFamily="49" charset="0"/>
                </a:rPr>
                <a:t>val</a:t>
              </a:r>
              <a:r>
                <a:rPr lang="en-US" altLang="zh-CN" sz="1600" smtClean="0">
                  <a:latin typeface="Consolas" pitchFamily="49" charset="0"/>
                  <a:ea typeface="仿宋" pitchFamily="49" charset="-122"/>
                  <a:cs typeface="Consolas" pitchFamily="49" charset="0"/>
                </a:rPr>
                <a:t>.</a:t>
              </a:r>
              <a:r>
                <a:rPr lang="en-US" altLang="zh-CN" sz="1600" i="1" smtClean="0">
                  <a:latin typeface="Consolas" pitchFamily="49" charset="0"/>
                  <a:ea typeface="仿宋" pitchFamily="49" charset="-122"/>
                  <a:cs typeface="Consolas" pitchFamily="49" charset="0"/>
                </a:rPr>
                <a:t>sublist</a:t>
              </a:r>
              <a:endParaRPr lang="zh-CN" altLang="en-US" sz="1600" smtClean="0">
                <a:ea typeface="楷体" pitchFamily="49" charset="-122"/>
                <a:cs typeface="Times New Roman" pitchFamily="18" charset="0"/>
              </a:endParaRPr>
            </a:p>
          </p:txBody>
        </p:sp>
      </p:grpSp>
      <p:grpSp>
        <p:nvGrpSpPr>
          <p:cNvPr id="5" name="组合 20"/>
          <p:cNvGrpSpPr/>
          <p:nvPr/>
        </p:nvGrpSpPr>
        <p:grpSpPr>
          <a:xfrm>
            <a:off x="928662" y="2500306"/>
            <a:ext cx="5703250" cy="1928826"/>
            <a:chOff x="928662" y="2500306"/>
            <a:chExt cx="5703250" cy="1928826"/>
          </a:xfrm>
        </p:grpSpPr>
        <p:sp>
          <p:nvSpPr>
            <p:cNvPr id="17" name="矩形 16"/>
            <p:cNvSpPr/>
            <p:nvPr/>
          </p:nvSpPr>
          <p:spPr>
            <a:xfrm>
              <a:off x="928662" y="2500306"/>
              <a:ext cx="3786214" cy="1928826"/>
            </a:xfrm>
            <a:prstGeom prst="rect">
              <a:avLst/>
            </a:prstGeom>
            <a:solidFill>
              <a:schemeClr val="accent1">
                <a:alpha val="0"/>
              </a:schemeClr>
            </a:solidFill>
            <a:ln w="28575">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4702629" y="3233894"/>
              <a:ext cx="1929283" cy="483996"/>
            </a:xfrm>
            <a:custGeom>
              <a:avLst/>
              <a:gdLst>
                <a:gd name="connsiteX0" fmla="*/ 0 w 1929283"/>
                <a:gd name="connsiteY0" fmla="*/ 112207 h 483996"/>
                <a:gd name="connsiteX1" fmla="*/ 1065125 w 1929283"/>
                <a:gd name="connsiteY1" fmla="*/ 61965 h 483996"/>
                <a:gd name="connsiteX2" fmla="*/ 1929283 w 1929283"/>
                <a:gd name="connsiteY2" fmla="*/ 483996 h 483996"/>
              </a:gdLst>
              <a:ahLst/>
              <a:cxnLst>
                <a:cxn ang="0">
                  <a:pos x="connsiteX0" y="connsiteY0"/>
                </a:cxn>
                <a:cxn ang="0">
                  <a:pos x="connsiteX1" y="connsiteY1"/>
                </a:cxn>
                <a:cxn ang="0">
                  <a:pos x="connsiteX2" y="connsiteY2"/>
                </a:cxn>
              </a:cxnLst>
              <a:rect l="l" t="t" r="r" b="b"/>
              <a:pathLst>
                <a:path w="1929283" h="483996">
                  <a:moveTo>
                    <a:pt x="0" y="112207"/>
                  </a:moveTo>
                  <a:cubicBezTo>
                    <a:pt x="371789" y="56103"/>
                    <a:pt x="743578" y="0"/>
                    <a:pt x="1065125" y="61965"/>
                  </a:cubicBezTo>
                  <a:cubicBezTo>
                    <a:pt x="1386672" y="123930"/>
                    <a:pt x="1657977" y="303963"/>
                    <a:pt x="1929283" y="483996"/>
                  </a:cubicBezTo>
                </a:path>
              </a:pathLst>
            </a:custGeom>
            <a:ln>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p>
          </p:txBody>
        </p:sp>
      </p:grpSp>
      <p:grpSp>
        <p:nvGrpSpPr>
          <p:cNvPr id="21" name="组合 21"/>
          <p:cNvGrpSpPr/>
          <p:nvPr/>
        </p:nvGrpSpPr>
        <p:grpSpPr>
          <a:xfrm>
            <a:off x="928662" y="3214685"/>
            <a:ext cx="7980352" cy="2582919"/>
            <a:chOff x="928662" y="3214685"/>
            <a:chExt cx="7980352" cy="2582919"/>
          </a:xfrm>
        </p:grpSpPr>
        <p:sp>
          <p:nvSpPr>
            <p:cNvPr id="18" name="矩形 17"/>
            <p:cNvSpPr/>
            <p:nvPr/>
          </p:nvSpPr>
          <p:spPr>
            <a:xfrm>
              <a:off x="928662" y="4583158"/>
              <a:ext cx="2714644" cy="1214446"/>
            </a:xfrm>
            <a:prstGeom prst="rect">
              <a:avLst/>
            </a:prstGeom>
            <a:solidFill>
              <a:schemeClr val="accent1">
                <a:alpha val="0"/>
              </a:schemeClr>
            </a:solidFill>
            <a:ln w="28575">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3657600" y="3214685"/>
              <a:ext cx="5251414" cy="2080795"/>
            </a:xfrm>
            <a:custGeom>
              <a:avLst/>
              <a:gdLst>
                <a:gd name="connsiteX0" fmla="*/ 0 w 5303855"/>
                <a:gd name="connsiteY0" fmla="*/ 2059912 h 2066611"/>
                <a:gd name="connsiteX1" fmla="*/ 2260879 w 5303855"/>
                <a:gd name="connsiteY1" fmla="*/ 1999622 h 2066611"/>
                <a:gd name="connsiteX2" fmla="*/ 3969099 w 5303855"/>
                <a:gd name="connsiteY2" fmla="*/ 1818752 h 2066611"/>
                <a:gd name="connsiteX3" fmla="*/ 5104563 w 5303855"/>
                <a:gd name="connsiteY3" fmla="*/ 512466 h 2066611"/>
                <a:gd name="connsiteX4" fmla="*/ 5164853 w 5303855"/>
                <a:gd name="connsiteY4" fmla="*/ 0 h 2066611"/>
                <a:gd name="connsiteX0" fmla="*/ 0 w 5234354"/>
                <a:gd name="connsiteY0" fmla="*/ 2059912 h 2059912"/>
                <a:gd name="connsiteX1" fmla="*/ 2260879 w 5234354"/>
                <a:gd name="connsiteY1" fmla="*/ 1999622 h 2059912"/>
                <a:gd name="connsiteX2" fmla="*/ 3969099 w 5234354"/>
                <a:gd name="connsiteY2" fmla="*/ 1818752 h 2059912"/>
                <a:gd name="connsiteX3" fmla="*/ 4914928 w 5234354"/>
                <a:gd name="connsiteY3" fmla="*/ 764935 h 2059912"/>
                <a:gd name="connsiteX4" fmla="*/ 5164853 w 5234354"/>
                <a:gd name="connsiteY4" fmla="*/ 0 h 2059912"/>
                <a:gd name="connsiteX0" fmla="*/ 0 w 5234354"/>
                <a:gd name="connsiteY0" fmla="*/ 2059912 h 2059912"/>
                <a:gd name="connsiteX1" fmla="*/ 2260879 w 5234354"/>
                <a:gd name="connsiteY1" fmla="*/ 1999622 h 2059912"/>
                <a:gd name="connsiteX2" fmla="*/ 3969099 w 5234354"/>
                <a:gd name="connsiteY2" fmla="*/ 1818752 h 2059912"/>
                <a:gd name="connsiteX3" fmla="*/ 4914928 w 5234354"/>
                <a:gd name="connsiteY3" fmla="*/ 764935 h 2059912"/>
                <a:gd name="connsiteX4" fmla="*/ 5164853 w 5234354"/>
                <a:gd name="connsiteY4" fmla="*/ 0 h 2059912"/>
                <a:gd name="connsiteX0" fmla="*/ 0 w 5179976"/>
                <a:gd name="connsiteY0" fmla="*/ 2080795 h 2080795"/>
                <a:gd name="connsiteX1" fmla="*/ 2260879 w 5179976"/>
                <a:gd name="connsiteY1" fmla="*/ 2020505 h 2080795"/>
                <a:gd name="connsiteX2" fmla="*/ 3969099 w 5179976"/>
                <a:gd name="connsiteY2" fmla="*/ 1839635 h 2080795"/>
                <a:gd name="connsiteX3" fmla="*/ 4914928 w 5179976"/>
                <a:gd name="connsiteY3" fmla="*/ 785818 h 2080795"/>
                <a:gd name="connsiteX4" fmla="*/ 5057804 w 5179976"/>
                <a:gd name="connsiteY4" fmla="*/ 0 h 2080795"/>
                <a:gd name="connsiteX0" fmla="*/ 0 w 5251414"/>
                <a:gd name="connsiteY0" fmla="*/ 2080795 h 2080795"/>
                <a:gd name="connsiteX1" fmla="*/ 2260879 w 5251414"/>
                <a:gd name="connsiteY1" fmla="*/ 2020505 h 2080795"/>
                <a:gd name="connsiteX2" fmla="*/ 3969099 w 5251414"/>
                <a:gd name="connsiteY2" fmla="*/ 1839635 h 2080795"/>
                <a:gd name="connsiteX3" fmla="*/ 4986366 w 5251414"/>
                <a:gd name="connsiteY3" fmla="*/ 857257 h 2080795"/>
                <a:gd name="connsiteX4" fmla="*/ 5057804 w 5251414"/>
                <a:gd name="connsiteY4" fmla="*/ 0 h 20807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51414" h="2080795">
                  <a:moveTo>
                    <a:pt x="0" y="2080795"/>
                  </a:moveTo>
                  <a:cubicBezTo>
                    <a:pt x="799681" y="2070746"/>
                    <a:pt x="1599363" y="2060698"/>
                    <a:pt x="2260879" y="2020505"/>
                  </a:cubicBezTo>
                  <a:cubicBezTo>
                    <a:pt x="2922396" y="1980312"/>
                    <a:pt x="3514851" y="2033510"/>
                    <a:pt x="3969099" y="1839635"/>
                  </a:cubicBezTo>
                  <a:cubicBezTo>
                    <a:pt x="4423347" y="1645760"/>
                    <a:pt x="4787074" y="1160382"/>
                    <a:pt x="4986366" y="857257"/>
                  </a:cubicBezTo>
                  <a:cubicBezTo>
                    <a:pt x="5251414" y="548321"/>
                    <a:pt x="5127305" y="104670"/>
                    <a:pt x="5057804" y="0"/>
                  </a:cubicBezTo>
                </a:path>
              </a:pathLst>
            </a:custGeom>
            <a:ln>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p>
          </p:txBody>
        </p:sp>
      </p:grpSp>
      <p:sp>
        <p:nvSpPr>
          <p:cNvPr id="24" name="灯片编号占位符 23"/>
          <p:cNvSpPr>
            <a:spLocks noGrp="1"/>
          </p:cNvSpPr>
          <p:nvPr>
            <p:ph type="sldNum" sz="quarter" idx="12"/>
          </p:nvPr>
        </p:nvSpPr>
        <p:spPr/>
        <p:txBody>
          <a:bodyPr/>
          <a:lstStyle/>
          <a:p>
            <a:fld id="{0B959BAE-FEC3-4F92-8031-993DEB8AE092}" type="slidenum">
              <a:rPr lang="en-US" altLang="zh-CN" smtClean="0"/>
              <a:pPr/>
              <a:t>72</a:t>
            </a:fld>
            <a:r>
              <a:rPr lang="en-US" altLang="zh-CN" smtClean="0"/>
              <a:t>/82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85786" y="1214422"/>
            <a:ext cx="4286280" cy="400110"/>
          </a:xfrm>
          <a:prstGeom prst="rect">
            <a:avLst/>
          </a:prstGeom>
          <a:noFill/>
        </p:spPr>
        <p:txBody>
          <a:bodyPr wrap="square" rtlCol="0">
            <a:spAutoFit/>
          </a:bodyPr>
          <a:lstStyle/>
          <a:p>
            <a:pPr algn="l"/>
            <a:r>
              <a:rPr lang="zh-CN" altLang="en-US" sz="2000" smtClean="0">
                <a:solidFill>
                  <a:srgbClr val="FF0000"/>
                </a:solidFill>
                <a:latin typeface="Consolas" pitchFamily="49" charset="0"/>
                <a:ea typeface="华文中宋" pitchFamily="2" charset="-122"/>
                <a:cs typeface="Consolas" pitchFamily="49" charset="0"/>
              </a:rPr>
              <a:t>（</a:t>
            </a:r>
            <a:r>
              <a:rPr lang="en-US" altLang="zh-CN" sz="2000" smtClean="0">
                <a:solidFill>
                  <a:srgbClr val="FF0000"/>
                </a:solidFill>
                <a:latin typeface="Consolas" pitchFamily="49" charset="0"/>
                <a:ea typeface="华文中宋" pitchFamily="2" charset="-122"/>
                <a:cs typeface="Consolas" pitchFamily="49" charset="0"/>
              </a:rPr>
              <a:t>4</a:t>
            </a:r>
            <a:r>
              <a:rPr lang="zh-CN" altLang="en-US" sz="2000" smtClean="0">
                <a:solidFill>
                  <a:srgbClr val="FF0000"/>
                </a:solidFill>
                <a:latin typeface="Consolas" pitchFamily="49" charset="0"/>
                <a:ea typeface="华文中宋" pitchFamily="2" charset="-122"/>
                <a:cs typeface="Consolas" pitchFamily="49" charset="0"/>
              </a:rPr>
              <a:t>）</a:t>
            </a:r>
            <a:r>
              <a:rPr lang="zh-CN" altLang="zh-CN" sz="2000" smtClean="0">
                <a:solidFill>
                  <a:srgbClr val="FF0000"/>
                </a:solidFill>
                <a:latin typeface="Consolas" pitchFamily="49" charset="0"/>
                <a:ea typeface="华文中宋" pitchFamily="2" charset="-122"/>
                <a:cs typeface="Consolas" pitchFamily="49" charset="0"/>
              </a:rPr>
              <a:t>建立广义表的链式存储结构</a:t>
            </a:r>
            <a:endParaRPr kumimoji="1" lang="zh-CN" altLang="en-US" sz="2000" smtClean="0">
              <a:solidFill>
                <a:srgbClr val="FF0000"/>
              </a:solidFill>
              <a:latin typeface="Consolas" pitchFamily="49" charset="0"/>
              <a:ea typeface="华文中宋" pitchFamily="2" charset="-122"/>
              <a:cs typeface="Consolas" pitchFamily="49" charset="0"/>
            </a:endParaRPr>
          </a:p>
        </p:txBody>
      </p:sp>
      <p:sp>
        <p:nvSpPr>
          <p:cNvPr id="5" name="TextBox 4"/>
          <p:cNvSpPr txBox="1"/>
          <p:nvPr/>
        </p:nvSpPr>
        <p:spPr>
          <a:xfrm>
            <a:off x="1714480" y="1816359"/>
            <a:ext cx="4572032" cy="369332"/>
          </a:xfrm>
          <a:prstGeom prst="rect">
            <a:avLst/>
          </a:prstGeom>
          <a:noFill/>
        </p:spPr>
        <p:txBody>
          <a:bodyPr wrap="square" rtlCol="0">
            <a:spAutoFit/>
          </a:bodyPr>
          <a:lstStyle/>
          <a:p>
            <a:pPr algn="l"/>
            <a:r>
              <a:rPr lang="zh-CN" altLang="zh-CN" sz="1800" smtClean="0">
                <a:latin typeface="Consolas" pitchFamily="49" charset="0"/>
                <a:ea typeface="方正启体简体" pitchFamily="65" charset="-122"/>
                <a:cs typeface="Consolas" pitchFamily="49" charset="0"/>
              </a:rPr>
              <a:t>广义表括号表示</a:t>
            </a:r>
            <a:r>
              <a:rPr lang="zh-CN" altLang="en-US" sz="1800" smtClean="0">
                <a:latin typeface="Consolas" pitchFamily="49" charset="0"/>
                <a:ea typeface="方正启体简体" pitchFamily="65" charset="-122"/>
                <a:cs typeface="Consolas" pitchFamily="49" charset="0"/>
              </a:rPr>
              <a:t>串</a:t>
            </a:r>
            <a:r>
              <a:rPr lang="en-US" altLang="zh-CN" sz="1800" smtClean="0">
                <a:latin typeface="Consolas" pitchFamily="49" charset="0"/>
                <a:ea typeface="方正启体简体" pitchFamily="65" charset="-122"/>
                <a:cs typeface="Consolas" pitchFamily="49" charset="0"/>
              </a:rPr>
              <a:t>s </a:t>
            </a:r>
            <a:r>
              <a:rPr lang="en-US" altLang="zh-CN" sz="1800" smtClean="0">
                <a:latin typeface="Consolas" pitchFamily="49" charset="0"/>
                <a:ea typeface="方正启体简体" pitchFamily="65" charset="-122"/>
                <a:cs typeface="Consolas" pitchFamily="49" charset="0"/>
                <a:sym typeface="Wingdings"/>
              </a:rPr>
              <a:t> </a:t>
            </a:r>
            <a:r>
              <a:rPr lang="zh-CN" altLang="zh-CN" sz="1800" smtClean="0">
                <a:latin typeface="Consolas" pitchFamily="49" charset="0"/>
                <a:ea typeface="方正启体简体" pitchFamily="65" charset="-122"/>
                <a:cs typeface="Consolas" pitchFamily="49" charset="0"/>
              </a:rPr>
              <a:t>链式存储结构</a:t>
            </a:r>
            <a:endParaRPr lang="zh-CN" altLang="en-US" sz="1800" smtClean="0">
              <a:latin typeface="Consolas" pitchFamily="49" charset="0"/>
              <a:ea typeface="方正启体简体" pitchFamily="65" charset="-122"/>
              <a:cs typeface="Consolas" pitchFamily="49" charset="0"/>
            </a:endParaRPr>
          </a:p>
        </p:txBody>
      </p:sp>
      <p:grpSp>
        <p:nvGrpSpPr>
          <p:cNvPr id="2" name="组合 38"/>
          <p:cNvGrpSpPr/>
          <p:nvPr/>
        </p:nvGrpSpPr>
        <p:grpSpPr>
          <a:xfrm>
            <a:off x="500034" y="2244987"/>
            <a:ext cx="5000660" cy="2592947"/>
            <a:chOff x="500034" y="1714488"/>
            <a:chExt cx="5000660" cy="2592947"/>
          </a:xfrm>
        </p:grpSpPr>
        <p:sp>
          <p:nvSpPr>
            <p:cNvPr id="4" name="TextBox 3"/>
            <p:cNvSpPr txBox="1"/>
            <p:nvPr/>
          </p:nvSpPr>
          <p:spPr>
            <a:xfrm>
              <a:off x="500034" y="2214554"/>
              <a:ext cx="5000660" cy="2092881"/>
            </a:xfrm>
            <a:prstGeom prst="rect">
              <a:avLst/>
            </a:prstGeom>
            <a:noFill/>
          </p:spPr>
          <p:txBody>
            <a:bodyPr wrap="square" rtlCol="0">
              <a:spAutoFit/>
            </a:bodyPr>
            <a:lstStyle/>
            <a:p>
              <a:pPr algn="l">
                <a:spcBef>
                  <a:spcPts val="1200"/>
                </a:spcBef>
              </a:pPr>
              <a:r>
                <a:rPr lang="zh-CN" altLang="en-US" sz="1800" smtClean="0">
                  <a:latin typeface="Consolas" pitchFamily="49" charset="0"/>
                  <a:ea typeface="仿宋" pitchFamily="49" charset="-122"/>
                  <a:cs typeface="Consolas" pitchFamily="49" charset="0"/>
                </a:rPr>
                <a:t>正确的逻辑结构表示：</a:t>
              </a:r>
              <a:endParaRPr lang="en-US" altLang="zh-CN" sz="1800" smtClean="0">
                <a:latin typeface="Consolas" pitchFamily="49" charset="0"/>
                <a:ea typeface="仿宋" pitchFamily="49" charset="-122"/>
                <a:cs typeface="Consolas" pitchFamily="49" charset="0"/>
              </a:endParaRPr>
            </a:p>
            <a:p>
              <a:pPr algn="l">
                <a:spcBef>
                  <a:spcPts val="1200"/>
                </a:spcBef>
              </a:pPr>
              <a:r>
                <a:rPr lang="zh-CN" altLang="en-US" sz="1800" smtClean="0">
                  <a:latin typeface="Consolas" pitchFamily="49" charset="0"/>
                  <a:ea typeface="仿宋" pitchFamily="49" charset="-122"/>
                  <a:cs typeface="Consolas" pitchFamily="49" charset="0"/>
                  <a:sym typeface="Wingdings"/>
                </a:rPr>
                <a:t> </a:t>
              </a:r>
              <a:r>
                <a:rPr lang="zh-CN" altLang="zh-CN" sz="1800" smtClean="0">
                  <a:latin typeface="Consolas" pitchFamily="49" charset="0"/>
                  <a:ea typeface="仿宋" pitchFamily="49" charset="-122"/>
                  <a:cs typeface="Consolas" pitchFamily="49" charset="0"/>
                </a:rPr>
                <a:t>原子</a:t>
              </a:r>
              <a:r>
                <a:rPr lang="zh-CN" altLang="en-US" sz="1800" smtClean="0">
                  <a:latin typeface="Consolas" pitchFamily="49" charset="0"/>
                  <a:ea typeface="仿宋" pitchFamily="49" charset="-122"/>
                  <a:cs typeface="Consolas" pitchFamily="49" charset="0"/>
                </a:rPr>
                <a:t>为单个</a:t>
              </a:r>
              <a:r>
                <a:rPr lang="zh-CN" altLang="zh-CN" sz="1800" smtClean="0">
                  <a:latin typeface="Consolas" pitchFamily="49" charset="0"/>
                  <a:ea typeface="仿宋" pitchFamily="49" charset="-122"/>
                  <a:cs typeface="Consolas" pitchFamily="49" charset="0"/>
                </a:rPr>
                <a:t>字符</a:t>
              </a:r>
              <a:endParaRPr lang="en-US" altLang="zh-CN" sz="1800" smtClean="0">
                <a:latin typeface="Consolas" pitchFamily="49" charset="0"/>
                <a:ea typeface="仿宋" pitchFamily="49" charset="-122"/>
                <a:cs typeface="Consolas" pitchFamily="49" charset="0"/>
              </a:endParaRPr>
            </a:p>
            <a:p>
              <a:pPr algn="l">
                <a:spcBef>
                  <a:spcPts val="1200"/>
                </a:spcBef>
              </a:pPr>
              <a:r>
                <a:rPr lang="zh-CN" altLang="en-US" sz="1800" smtClean="0">
                  <a:latin typeface="Consolas" pitchFamily="49" charset="0"/>
                  <a:ea typeface="仿宋" pitchFamily="49" charset="-122"/>
                  <a:cs typeface="Consolas" pitchFamily="49" charset="0"/>
                  <a:sym typeface="Wingdings"/>
                </a:rPr>
                <a:t> </a:t>
              </a:r>
              <a:r>
                <a:rPr lang="zh-CN" altLang="zh-CN" sz="1800" smtClean="0">
                  <a:latin typeface="Consolas" pitchFamily="49" charset="0"/>
                  <a:ea typeface="仿宋" pitchFamily="49" charset="-122"/>
                  <a:cs typeface="Consolas" pitchFamily="49" charset="0"/>
                </a:rPr>
                <a:t>元素之间用一个逗号分隔</a:t>
              </a:r>
              <a:endParaRPr lang="en-US" altLang="zh-CN" sz="1800" smtClean="0">
                <a:latin typeface="Consolas" pitchFamily="49" charset="0"/>
                <a:ea typeface="仿宋" pitchFamily="49" charset="-122"/>
                <a:cs typeface="Consolas" pitchFamily="49" charset="0"/>
              </a:endParaRPr>
            </a:p>
            <a:p>
              <a:pPr algn="l">
                <a:spcBef>
                  <a:spcPts val="1200"/>
                </a:spcBef>
              </a:pPr>
              <a:r>
                <a:rPr lang="zh-CN" altLang="en-US" sz="1800" smtClean="0">
                  <a:latin typeface="Consolas" pitchFamily="49" charset="0"/>
                  <a:ea typeface="仿宋" pitchFamily="49" charset="-122"/>
                  <a:cs typeface="Consolas" pitchFamily="49" charset="0"/>
                  <a:sym typeface="Wingdings"/>
                </a:rPr>
                <a:t> </a:t>
              </a:r>
              <a:r>
                <a:rPr lang="zh-CN" altLang="zh-CN" sz="1800" smtClean="0">
                  <a:latin typeface="Consolas" pitchFamily="49" charset="0"/>
                  <a:ea typeface="仿宋" pitchFamily="49" charset="-122"/>
                  <a:cs typeface="Consolas" pitchFamily="49" charset="0"/>
                </a:rPr>
                <a:t>表</a:t>
              </a:r>
              <a:r>
                <a:rPr lang="zh-CN" altLang="en-US" sz="1800" smtClean="0">
                  <a:latin typeface="Consolas" pitchFamily="49" charset="0"/>
                  <a:ea typeface="仿宋" pitchFamily="49" charset="-122"/>
                  <a:cs typeface="Consolas" pitchFamily="49" charset="0"/>
                </a:rPr>
                <a:t>或者子表</a:t>
              </a:r>
              <a:r>
                <a:rPr lang="zh-CN" altLang="zh-CN" sz="1800" smtClean="0">
                  <a:latin typeface="Consolas" pitchFamily="49" charset="0"/>
                  <a:ea typeface="仿宋" pitchFamily="49" charset="-122"/>
                  <a:cs typeface="Consolas" pitchFamily="49" charset="0"/>
                </a:rPr>
                <a:t>的起止符号分别为左、右圆括号</a:t>
              </a:r>
              <a:endParaRPr lang="en-US" altLang="zh-CN" sz="1800" smtClean="0">
                <a:latin typeface="Consolas" pitchFamily="49" charset="0"/>
                <a:ea typeface="仿宋" pitchFamily="49" charset="-122"/>
                <a:cs typeface="Consolas" pitchFamily="49" charset="0"/>
                <a:sym typeface="Wingdings"/>
              </a:endParaRPr>
            </a:p>
            <a:p>
              <a:pPr algn="l">
                <a:spcBef>
                  <a:spcPts val="1200"/>
                </a:spcBef>
              </a:pPr>
              <a:r>
                <a:rPr lang="zh-CN" altLang="en-US" sz="1800" smtClean="0">
                  <a:latin typeface="Consolas" pitchFamily="49" charset="0"/>
                  <a:ea typeface="仿宋" pitchFamily="49" charset="-122"/>
                  <a:cs typeface="Consolas" pitchFamily="49" charset="0"/>
                  <a:sym typeface="Wingdings"/>
                </a:rPr>
                <a:t> </a:t>
              </a:r>
              <a:r>
                <a:rPr lang="zh-CN" altLang="zh-CN" sz="1800" smtClean="0">
                  <a:latin typeface="Consolas" pitchFamily="49" charset="0"/>
                  <a:ea typeface="仿宋" pitchFamily="49" charset="-122"/>
                  <a:cs typeface="Consolas" pitchFamily="49" charset="0"/>
                </a:rPr>
                <a:t>空表为“</a:t>
              </a:r>
              <a:r>
                <a:rPr lang="en-US" altLang="zh-CN" sz="1800" smtClean="0">
                  <a:latin typeface="Consolas" pitchFamily="49" charset="0"/>
                  <a:ea typeface="仿宋" pitchFamily="49" charset="-122"/>
                  <a:cs typeface="Consolas" pitchFamily="49" charset="0"/>
                </a:rPr>
                <a:t>(#)</a:t>
              </a:r>
              <a:r>
                <a:rPr lang="zh-CN" altLang="zh-CN" sz="1800" smtClean="0">
                  <a:latin typeface="Consolas" pitchFamily="49" charset="0"/>
                  <a:ea typeface="仿宋" pitchFamily="49" charset="-122"/>
                  <a:cs typeface="Consolas" pitchFamily="49" charset="0"/>
                </a:rPr>
                <a:t>”</a:t>
              </a:r>
              <a:endParaRPr lang="en-US" altLang="zh-CN" sz="1800" smtClean="0">
                <a:latin typeface="Consolas" pitchFamily="49" charset="0"/>
                <a:ea typeface="仿宋" pitchFamily="49" charset="-122"/>
                <a:cs typeface="Consolas" pitchFamily="49" charset="0"/>
              </a:endParaRPr>
            </a:p>
          </p:txBody>
        </p:sp>
        <p:sp>
          <p:nvSpPr>
            <p:cNvPr id="7" name="上箭头 6"/>
            <p:cNvSpPr/>
            <p:nvPr/>
          </p:nvSpPr>
          <p:spPr>
            <a:xfrm>
              <a:off x="2428860" y="1714488"/>
              <a:ext cx="214314" cy="357190"/>
            </a:xfrm>
            <a:prstGeom prst="upArrow">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pSp>
      <p:grpSp>
        <p:nvGrpSpPr>
          <p:cNvPr id="8" name="组合 40"/>
          <p:cNvGrpSpPr/>
          <p:nvPr/>
        </p:nvGrpSpPr>
        <p:grpSpPr>
          <a:xfrm>
            <a:off x="6072198" y="2928934"/>
            <a:ext cx="2714644" cy="2898525"/>
            <a:chOff x="1142976" y="3357562"/>
            <a:chExt cx="2714644" cy="2898525"/>
          </a:xfrm>
        </p:grpSpPr>
        <p:sp>
          <p:nvSpPr>
            <p:cNvPr id="6" name="TextBox 5"/>
            <p:cNvSpPr txBox="1"/>
            <p:nvPr/>
          </p:nvSpPr>
          <p:spPr>
            <a:xfrm>
              <a:off x="1142976" y="3357562"/>
              <a:ext cx="2714644" cy="369332"/>
            </a:xfrm>
            <a:prstGeom prst="rect">
              <a:avLst/>
            </a:prstGeom>
            <a:noFill/>
          </p:spPr>
          <p:txBody>
            <a:bodyPr wrap="square" rtlCol="0">
              <a:spAutoFit/>
            </a:bodyPr>
            <a:lstStyle/>
            <a:p>
              <a:pPr algn="l"/>
              <a:r>
                <a:rPr lang="zh-CN" altLang="zh-CN" sz="1800" smtClean="0">
                  <a:latin typeface="Consolas" pitchFamily="49" charset="0"/>
                  <a:ea typeface="楷体" pitchFamily="49" charset="-122"/>
                  <a:cs typeface="Consolas" pitchFamily="49" charset="0"/>
                </a:rPr>
                <a:t>例如“</a:t>
              </a:r>
              <a:r>
                <a:rPr lang="en-US" altLang="zh-CN" sz="1800" smtClean="0">
                  <a:latin typeface="Consolas" pitchFamily="49" charset="0"/>
                  <a:ea typeface="楷体" pitchFamily="49" charset="-122"/>
                  <a:cs typeface="Consolas" pitchFamily="49" charset="0"/>
                </a:rPr>
                <a:t>(</a:t>
              </a:r>
              <a:r>
                <a:rPr lang="en-US" altLang="zh-CN" sz="1800" i="1" smtClean="0">
                  <a:latin typeface="Consolas" pitchFamily="49" charset="0"/>
                  <a:ea typeface="楷体" pitchFamily="49" charset="-122"/>
                  <a:cs typeface="Consolas" pitchFamily="49" charset="0"/>
                </a:rPr>
                <a:t>a</a:t>
              </a:r>
              <a:r>
                <a:rPr lang="zh-CN" altLang="zh-CN" sz="1800" smtClean="0">
                  <a:latin typeface="Consolas" pitchFamily="49" charset="0"/>
                  <a:ea typeface="楷体" pitchFamily="49" charset="-122"/>
                  <a:cs typeface="Consolas" pitchFamily="49" charset="0"/>
                </a:rPr>
                <a:t>，</a:t>
              </a:r>
              <a:r>
                <a:rPr lang="en-US" altLang="zh-CN" sz="1800" smtClean="0">
                  <a:latin typeface="Consolas" pitchFamily="49" charset="0"/>
                  <a:ea typeface="楷体" pitchFamily="49" charset="-122"/>
                  <a:cs typeface="Consolas" pitchFamily="49" charset="0"/>
                </a:rPr>
                <a:t>(</a:t>
              </a:r>
              <a:r>
                <a:rPr lang="en-US" altLang="zh-CN" sz="1800" i="1" smtClean="0">
                  <a:latin typeface="Consolas" pitchFamily="49" charset="0"/>
                  <a:ea typeface="楷体" pitchFamily="49" charset="-122"/>
                  <a:cs typeface="Consolas" pitchFamily="49" charset="0"/>
                </a:rPr>
                <a:t>b</a:t>
              </a:r>
              <a:r>
                <a:rPr lang="en-US" altLang="zh-CN" sz="1800" smtClean="0">
                  <a:latin typeface="Consolas" pitchFamily="49" charset="0"/>
                  <a:ea typeface="楷体" pitchFamily="49" charset="-122"/>
                  <a:cs typeface="Consolas" pitchFamily="49" charset="0"/>
                </a:rPr>
                <a:t>))</a:t>
              </a:r>
              <a:r>
                <a:rPr lang="zh-CN" altLang="zh-CN" sz="1800" smtClean="0">
                  <a:latin typeface="Consolas" pitchFamily="49" charset="0"/>
                  <a:ea typeface="楷体" pitchFamily="49" charset="-122"/>
                  <a:cs typeface="Consolas" pitchFamily="49" charset="0"/>
                </a:rPr>
                <a:t>”</a:t>
              </a:r>
              <a:endParaRPr lang="zh-CN" altLang="en-US" sz="1800" smtClean="0">
                <a:latin typeface="Consolas" pitchFamily="49" charset="0"/>
                <a:ea typeface="楷体" pitchFamily="49" charset="-122"/>
                <a:cs typeface="Consolas" pitchFamily="49" charset="0"/>
              </a:endParaRPr>
            </a:p>
          </p:txBody>
        </p:sp>
        <p:sp>
          <p:nvSpPr>
            <p:cNvPr id="9" name="矩形 8"/>
            <p:cNvSpPr/>
            <p:nvPr/>
          </p:nvSpPr>
          <p:spPr>
            <a:xfrm>
              <a:off x="1322095" y="4462245"/>
              <a:ext cx="418423" cy="321994"/>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10" name="矩形 9"/>
            <p:cNvSpPr/>
            <p:nvPr/>
          </p:nvSpPr>
          <p:spPr>
            <a:xfrm>
              <a:off x="1740517" y="4462245"/>
              <a:ext cx="298873" cy="321994"/>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a:solidFill>
                  <a:srgbClr val="0000FF"/>
                </a:solidFill>
                <a:latin typeface="Consolas" pitchFamily="49" charset="0"/>
                <a:cs typeface="Consolas" pitchFamily="49" charset="0"/>
              </a:endParaRPr>
            </a:p>
          </p:txBody>
        </p:sp>
        <p:sp>
          <p:nvSpPr>
            <p:cNvPr id="11" name="矩形 10"/>
            <p:cNvSpPr/>
            <p:nvPr/>
          </p:nvSpPr>
          <p:spPr>
            <a:xfrm>
              <a:off x="2039391" y="4462245"/>
              <a:ext cx="298873" cy="321994"/>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zh-CN" altLang="en-US" sz="1800" smtClean="0">
                  <a:solidFill>
                    <a:srgbClr val="0000FF"/>
                  </a:solidFill>
                  <a:latin typeface="Consolas" pitchFamily="49" charset="0"/>
                  <a:cs typeface="Consolas" pitchFamily="49" charset="0"/>
                </a:rPr>
                <a:t>∧</a:t>
              </a:r>
            </a:p>
          </p:txBody>
        </p:sp>
        <p:cxnSp>
          <p:nvCxnSpPr>
            <p:cNvPr id="12" name="直接箭头连接符 11"/>
            <p:cNvCxnSpPr/>
            <p:nvPr/>
          </p:nvCxnSpPr>
          <p:spPr>
            <a:xfrm rot="16200000" flipH="1">
              <a:off x="1397844" y="4273672"/>
              <a:ext cx="257595" cy="119549"/>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212956" y="3953317"/>
              <a:ext cx="358648" cy="332939"/>
            </a:xfrm>
            <a:prstGeom prst="rect">
              <a:avLst/>
            </a:prstGeom>
            <a:noFill/>
          </p:spPr>
          <p:txBody>
            <a:bodyPr wrap="square" rtlCol="0">
              <a:spAutoFit/>
            </a:bodyPr>
            <a:lstStyle/>
            <a:p>
              <a:pPr algn="l"/>
              <a:r>
                <a:rPr lang="en-US" altLang="zh-CN" sz="1800" i="1" smtClean="0">
                  <a:latin typeface="Consolas" pitchFamily="49" charset="0"/>
                  <a:ea typeface="楷体" pitchFamily="49" charset="-122"/>
                  <a:cs typeface="Consolas" pitchFamily="49" charset="0"/>
                </a:rPr>
                <a:t>g</a:t>
              </a:r>
              <a:endParaRPr lang="zh-CN" altLang="en-US" sz="1800" i="1" smtClean="0">
                <a:latin typeface="Consolas" pitchFamily="49" charset="0"/>
                <a:ea typeface="楷体" pitchFamily="49" charset="-122"/>
                <a:cs typeface="Consolas" pitchFamily="49" charset="0"/>
              </a:endParaRPr>
            </a:p>
          </p:txBody>
        </p:sp>
        <p:sp>
          <p:nvSpPr>
            <p:cNvPr id="20" name="矩形 19"/>
            <p:cNvSpPr/>
            <p:nvPr/>
          </p:nvSpPr>
          <p:spPr>
            <a:xfrm>
              <a:off x="1341253" y="5219713"/>
              <a:ext cx="418423" cy="321994"/>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21" name="矩形 20"/>
            <p:cNvSpPr/>
            <p:nvPr/>
          </p:nvSpPr>
          <p:spPr>
            <a:xfrm>
              <a:off x="1759675" y="5219713"/>
              <a:ext cx="298873" cy="321994"/>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a</a:t>
              </a:r>
              <a:endParaRPr lang="zh-CN" altLang="en-US" sz="1800" i="1">
                <a:solidFill>
                  <a:srgbClr val="0000FF"/>
                </a:solidFill>
                <a:latin typeface="Consolas" pitchFamily="49" charset="0"/>
                <a:cs typeface="Consolas" pitchFamily="49" charset="0"/>
              </a:endParaRPr>
            </a:p>
          </p:txBody>
        </p:sp>
        <p:sp>
          <p:nvSpPr>
            <p:cNvPr id="22" name="矩形 21"/>
            <p:cNvSpPr/>
            <p:nvPr/>
          </p:nvSpPr>
          <p:spPr>
            <a:xfrm>
              <a:off x="2058549" y="5219713"/>
              <a:ext cx="298873" cy="321994"/>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a:solidFill>
                  <a:srgbClr val="0000FF"/>
                </a:solidFill>
                <a:latin typeface="Consolas" pitchFamily="49" charset="0"/>
                <a:cs typeface="Consolas" pitchFamily="49" charset="0"/>
              </a:endParaRPr>
            </a:p>
          </p:txBody>
        </p:sp>
        <p:sp>
          <p:nvSpPr>
            <p:cNvPr id="23" name="矩形 22"/>
            <p:cNvSpPr/>
            <p:nvPr/>
          </p:nvSpPr>
          <p:spPr>
            <a:xfrm>
              <a:off x="2770013" y="5219713"/>
              <a:ext cx="418423" cy="321994"/>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24" name="矩形 23"/>
            <p:cNvSpPr/>
            <p:nvPr/>
          </p:nvSpPr>
          <p:spPr>
            <a:xfrm>
              <a:off x="3188435" y="5219713"/>
              <a:ext cx="298873" cy="321994"/>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a:solidFill>
                  <a:srgbClr val="0000FF"/>
                </a:solidFill>
                <a:latin typeface="Consolas" pitchFamily="49" charset="0"/>
                <a:cs typeface="Consolas" pitchFamily="49" charset="0"/>
              </a:endParaRPr>
            </a:p>
          </p:txBody>
        </p:sp>
        <p:sp>
          <p:nvSpPr>
            <p:cNvPr id="25" name="矩形 24"/>
            <p:cNvSpPr/>
            <p:nvPr/>
          </p:nvSpPr>
          <p:spPr>
            <a:xfrm>
              <a:off x="3487309" y="5219713"/>
              <a:ext cx="298873" cy="321994"/>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zh-CN" altLang="en-US" sz="1800" smtClean="0">
                  <a:solidFill>
                    <a:srgbClr val="0000FF"/>
                  </a:solidFill>
                  <a:latin typeface="Consolas" pitchFamily="49" charset="0"/>
                  <a:cs typeface="Consolas" pitchFamily="49" charset="0"/>
                </a:rPr>
                <a:t>∧</a:t>
              </a:r>
              <a:endParaRPr lang="zh-CN" altLang="en-US" sz="1800">
                <a:solidFill>
                  <a:srgbClr val="0000FF"/>
                </a:solidFill>
                <a:latin typeface="Consolas" pitchFamily="49" charset="0"/>
                <a:cs typeface="Consolas" pitchFamily="49" charset="0"/>
              </a:endParaRPr>
            </a:p>
          </p:txBody>
        </p:sp>
        <p:sp>
          <p:nvSpPr>
            <p:cNvPr id="29" name="矩形 28"/>
            <p:cNvSpPr/>
            <p:nvPr/>
          </p:nvSpPr>
          <p:spPr>
            <a:xfrm>
              <a:off x="2770013" y="5934093"/>
              <a:ext cx="418423" cy="321994"/>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30" name="矩形 29"/>
            <p:cNvSpPr/>
            <p:nvPr/>
          </p:nvSpPr>
          <p:spPr>
            <a:xfrm>
              <a:off x="3188435" y="5934093"/>
              <a:ext cx="298873" cy="321994"/>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b</a:t>
              </a:r>
              <a:endParaRPr lang="zh-CN" altLang="en-US" sz="1800" i="1">
                <a:solidFill>
                  <a:srgbClr val="0000FF"/>
                </a:solidFill>
                <a:latin typeface="Consolas" pitchFamily="49" charset="0"/>
                <a:cs typeface="Consolas" pitchFamily="49" charset="0"/>
              </a:endParaRPr>
            </a:p>
          </p:txBody>
        </p:sp>
        <p:sp>
          <p:nvSpPr>
            <p:cNvPr id="31" name="矩形 30"/>
            <p:cNvSpPr/>
            <p:nvPr/>
          </p:nvSpPr>
          <p:spPr>
            <a:xfrm>
              <a:off x="3487309" y="5934093"/>
              <a:ext cx="298873" cy="321994"/>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r>
                <a:rPr lang="zh-CN" altLang="en-US" sz="1800" smtClean="0">
                  <a:solidFill>
                    <a:srgbClr val="0000FF"/>
                  </a:solidFill>
                  <a:latin typeface="Consolas" pitchFamily="49" charset="0"/>
                  <a:cs typeface="Consolas" pitchFamily="49" charset="0"/>
                </a:rPr>
                <a:t>∧</a:t>
              </a:r>
            </a:p>
          </p:txBody>
        </p:sp>
        <p:cxnSp>
          <p:nvCxnSpPr>
            <p:cNvPr id="33" name="直接箭头连接符 32"/>
            <p:cNvCxnSpPr/>
            <p:nvPr/>
          </p:nvCxnSpPr>
          <p:spPr>
            <a:xfrm rot="5400000" flipH="1" flipV="1">
              <a:off x="2467859" y="5066413"/>
              <a:ext cx="0" cy="64950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rot="16200000" flipH="1">
              <a:off x="1616981" y="4912663"/>
              <a:ext cx="57600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rot="16200000" flipH="1">
              <a:off x="3069553" y="5655352"/>
              <a:ext cx="57600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0" name="下箭头 39"/>
            <p:cNvSpPr/>
            <p:nvPr/>
          </p:nvSpPr>
          <p:spPr>
            <a:xfrm>
              <a:off x="1857356" y="3786190"/>
              <a:ext cx="214314" cy="428628"/>
            </a:xfrm>
            <a:prstGeom prst="downArrow">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grpSp>
      <p:sp>
        <p:nvSpPr>
          <p:cNvPr id="28" name="TextBox 27"/>
          <p:cNvSpPr txBox="1"/>
          <p:nvPr/>
        </p:nvSpPr>
        <p:spPr>
          <a:xfrm>
            <a:off x="1357290" y="395566"/>
            <a:ext cx="4000528" cy="430887"/>
          </a:xfrm>
          <a:prstGeom prst="rect">
            <a:avLst/>
          </a:prstGeom>
          <a:noFill/>
        </p:spPr>
        <p:txBody>
          <a:bodyPr wrap="square" rtlCol="0">
            <a:spAutoFit/>
          </a:bodyPr>
          <a:lstStyle/>
          <a:p>
            <a:pPr algn="l"/>
            <a:r>
              <a:rPr lang="en-US" sz="2200" smtClean="0">
                <a:solidFill>
                  <a:srgbClr val="FF0000"/>
                </a:solidFill>
                <a:latin typeface="微软雅黑" pitchFamily="34" charset="-122"/>
                <a:ea typeface="微软雅黑" pitchFamily="34" charset="-122"/>
              </a:rPr>
              <a:t> </a:t>
            </a:r>
            <a:r>
              <a:rPr lang="zh-CN" altLang="en-US" sz="2200" smtClean="0">
                <a:solidFill>
                  <a:srgbClr val="FF0000"/>
                </a:solidFill>
                <a:latin typeface="微软雅黑" pitchFamily="34" charset="-122"/>
                <a:ea typeface="微软雅黑" pitchFamily="34" charset="-122"/>
              </a:rPr>
              <a:t>广义表基本算法设计（</a:t>
            </a:r>
            <a:r>
              <a:rPr lang="en-US" altLang="zh-CN" sz="2200" smtClean="0">
                <a:solidFill>
                  <a:srgbClr val="FF0000"/>
                </a:solidFill>
                <a:latin typeface="微软雅黑" pitchFamily="34" charset="-122"/>
                <a:ea typeface="微软雅黑" pitchFamily="34" charset="-122"/>
              </a:rPr>
              <a:t>2/2</a:t>
            </a:r>
            <a:r>
              <a:rPr lang="zh-CN" altLang="en-US" sz="2200" smtClean="0">
                <a:solidFill>
                  <a:srgbClr val="FF0000"/>
                </a:solidFill>
                <a:latin typeface="微软雅黑" pitchFamily="34" charset="-122"/>
                <a:ea typeface="微软雅黑" pitchFamily="34" charset="-122"/>
              </a:rPr>
              <a:t>）</a:t>
            </a:r>
            <a:endParaRPr lang="zh-CN" altLang="en-US" sz="2200">
              <a:solidFill>
                <a:srgbClr val="FF0000"/>
              </a:solidFill>
              <a:latin typeface="微软雅黑" pitchFamily="34" charset="-122"/>
              <a:ea typeface="微软雅黑" pitchFamily="34" charset="-122"/>
            </a:endParaRPr>
          </a:p>
        </p:txBody>
      </p:sp>
      <p:grpSp>
        <p:nvGrpSpPr>
          <p:cNvPr id="14" name="组合 7"/>
          <p:cNvGrpSpPr/>
          <p:nvPr/>
        </p:nvGrpSpPr>
        <p:grpSpPr>
          <a:xfrm>
            <a:off x="428596" y="214290"/>
            <a:ext cx="807401" cy="785817"/>
            <a:chOff x="535940" y="314960"/>
            <a:chExt cx="1021715" cy="1021715"/>
          </a:xfrm>
        </p:grpSpPr>
        <p:grpSp>
          <p:nvGrpSpPr>
            <p:cNvPr id="15" name="组合 24"/>
            <p:cNvGrpSpPr/>
            <p:nvPr/>
          </p:nvGrpSpPr>
          <p:grpSpPr>
            <a:xfrm>
              <a:off x="535940" y="314960"/>
              <a:ext cx="1021715" cy="1021715"/>
              <a:chOff x="304800" y="673100"/>
              <a:chExt cx="4000500" cy="4000500"/>
            </a:xfrm>
            <a:effectLst>
              <a:outerShdw blurRad="444500" dist="254000" dir="8100000" algn="tr" rotWithShape="0">
                <a:prstClr val="black">
                  <a:alpha val="50000"/>
                </a:prstClr>
              </a:outerShdw>
            </a:effectLst>
          </p:grpSpPr>
          <p:sp>
            <p:nvSpPr>
              <p:cNvPr id="36" name="同心圆 3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a:endParaRPr lang="zh-CN" altLang="en-US" sz="2400">
                  <a:solidFill>
                    <a:srgbClr val="080808"/>
                  </a:solidFill>
                  <a:latin typeface="微软雅黑" panose="020B0503020204020204" charset="-122"/>
                  <a:ea typeface="微软雅黑" panose="020B0503020204020204" charset="-122"/>
                </a:endParaRPr>
              </a:p>
            </p:txBody>
          </p:sp>
          <p:sp>
            <p:nvSpPr>
              <p:cNvPr id="42" name="椭圆 4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a:endParaRPr lang="zh-CN" altLang="en-US" sz="2400">
                  <a:solidFill>
                    <a:srgbClr val="080808"/>
                  </a:solidFill>
                  <a:latin typeface="微软雅黑" panose="020B0503020204020204" charset="-122"/>
                  <a:ea typeface="微软雅黑" panose="020B0503020204020204" charset="-122"/>
                </a:endParaRPr>
              </a:p>
            </p:txBody>
          </p:sp>
        </p:grpSp>
        <p:sp>
          <p:nvSpPr>
            <p:cNvPr id="35" name="TextBox 13"/>
            <p:cNvSpPr txBox="1"/>
            <p:nvPr/>
          </p:nvSpPr>
          <p:spPr>
            <a:xfrm>
              <a:off x="817777" y="555363"/>
              <a:ext cx="537845" cy="560237"/>
            </a:xfrm>
            <a:prstGeom prst="rect">
              <a:avLst/>
            </a:prstGeom>
            <a:noFill/>
          </p:spPr>
          <p:txBody>
            <a:bodyPr wrap="square" lIns="0" tIns="0" rIns="0" bIns="0" rtlCol="0">
              <a:spAutoFit/>
            </a:bodyPr>
            <a:lstStyle/>
            <a:p>
              <a:pPr algn="ctr"/>
              <a:r>
                <a:rPr lang="en-US" altLang="zh-CN" sz="2800" smtClean="0">
                  <a:solidFill>
                    <a:srgbClr val="C00002"/>
                  </a:solidFill>
                  <a:latin typeface="微软雅黑" panose="020B0503020204020204" charset="-122"/>
                  <a:ea typeface="微软雅黑" panose="020B0503020204020204" charset="-122"/>
                </a:rPr>
                <a:t>2</a:t>
              </a:r>
              <a:endParaRPr lang="en-US" altLang="zh-CN" sz="2800" b="1" smtClean="0">
                <a:solidFill>
                  <a:srgbClr val="C00002"/>
                </a:solidFill>
                <a:latin typeface="微软雅黑" panose="020B0503020204020204" charset="-122"/>
                <a:ea typeface="微软雅黑" panose="020B0503020204020204" charset="-122"/>
              </a:endParaRPr>
            </a:p>
          </p:txBody>
        </p:sp>
      </p:grpSp>
      <p:sp>
        <p:nvSpPr>
          <p:cNvPr id="34" name="灯片编号占位符 33"/>
          <p:cNvSpPr>
            <a:spLocks noGrp="1"/>
          </p:cNvSpPr>
          <p:nvPr>
            <p:ph type="sldNum" sz="quarter" idx="12"/>
          </p:nvPr>
        </p:nvSpPr>
        <p:spPr/>
        <p:txBody>
          <a:bodyPr/>
          <a:lstStyle/>
          <a:p>
            <a:fld id="{0B959BAE-FEC3-4F92-8031-993DEB8AE092}" type="slidenum">
              <a:rPr lang="en-US" altLang="zh-CN" smtClean="0"/>
              <a:pPr/>
              <a:t>73</a:t>
            </a:fld>
            <a:r>
              <a:rPr lang="en-US" altLang="zh-CN" smtClean="0"/>
              <a:t>/82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608624"/>
            <a:ext cx="8429684" cy="4896313"/>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r>
              <a:rPr lang="en-US" altLang="zh-CN" sz="1600" smtClean="0">
                <a:solidFill>
                  <a:srgbClr val="0000FF"/>
                </a:solidFill>
                <a:latin typeface="Consolas" pitchFamily="49" charset="0"/>
                <a:ea typeface="仿宋" pitchFamily="49" charset="-122"/>
                <a:cs typeface="Consolas" pitchFamily="49" charset="0"/>
              </a:rPr>
              <a:t>GLNode *</a:t>
            </a:r>
            <a:r>
              <a:rPr lang="en-US" altLang="zh-CN" sz="1600" smtClean="0">
                <a:solidFill>
                  <a:srgbClr val="FF0000"/>
                </a:solidFill>
                <a:latin typeface="Consolas" pitchFamily="49" charset="0"/>
                <a:ea typeface="仿宋" pitchFamily="49" charset="-122"/>
                <a:cs typeface="Consolas" pitchFamily="49" charset="0"/>
              </a:rPr>
              <a:t>CreateGL</a:t>
            </a:r>
            <a:r>
              <a:rPr lang="en-US" altLang="zh-CN" sz="1600" smtClean="0">
                <a:solidFill>
                  <a:srgbClr val="0000FF"/>
                </a:solidFill>
                <a:latin typeface="Consolas" pitchFamily="49" charset="0"/>
                <a:ea typeface="仿宋" pitchFamily="49" charset="-122"/>
                <a:cs typeface="Consolas" pitchFamily="49" charset="0"/>
              </a:rPr>
              <a:t>(char *&amp;s)</a:t>
            </a:r>
          </a:p>
          <a:p>
            <a:pPr algn="l"/>
            <a:r>
              <a:rPr lang="en-US" altLang="zh-CN" sz="1600" smtClean="0">
                <a:solidFill>
                  <a:srgbClr val="00B050"/>
                </a:solidFill>
                <a:latin typeface="Consolas" pitchFamily="49" charset="0"/>
                <a:ea typeface="仿宋" pitchFamily="49" charset="-122"/>
                <a:cs typeface="Consolas" pitchFamily="49" charset="0"/>
              </a:rPr>
              <a:t>//</a:t>
            </a:r>
            <a:r>
              <a:rPr lang="zh-CN" altLang="zh-CN" sz="1600" smtClean="0">
                <a:solidFill>
                  <a:srgbClr val="00B050"/>
                </a:solidFill>
                <a:latin typeface="Consolas" pitchFamily="49" charset="0"/>
                <a:ea typeface="仿宋" pitchFamily="49" charset="-122"/>
                <a:cs typeface="Consolas" pitchFamily="49" charset="0"/>
              </a:rPr>
              <a:t>返回由括号表示</a:t>
            </a:r>
            <a:r>
              <a:rPr lang="en-US" altLang="zh-CN" sz="1600" smtClean="0">
                <a:solidFill>
                  <a:srgbClr val="00B050"/>
                </a:solidFill>
                <a:latin typeface="Consolas" pitchFamily="49" charset="0"/>
                <a:ea typeface="仿宋" pitchFamily="49" charset="-122"/>
                <a:cs typeface="Consolas" pitchFamily="49" charset="0"/>
              </a:rPr>
              <a:t>s</a:t>
            </a:r>
            <a:r>
              <a:rPr lang="zh-CN" altLang="zh-CN" sz="1600" smtClean="0">
                <a:solidFill>
                  <a:srgbClr val="00B050"/>
                </a:solidFill>
                <a:latin typeface="Consolas" pitchFamily="49" charset="0"/>
                <a:ea typeface="仿宋" pitchFamily="49" charset="-122"/>
                <a:cs typeface="Consolas" pitchFamily="49" charset="0"/>
              </a:rPr>
              <a:t>建立的广义表链式存储结构</a:t>
            </a:r>
          </a:p>
          <a:p>
            <a:pPr algn="l"/>
            <a:r>
              <a:rPr lang="en-US" altLang="zh-CN" sz="1600" smtClean="0">
                <a:solidFill>
                  <a:srgbClr val="0000FF"/>
                </a:solidFill>
                <a:latin typeface="Consolas" pitchFamily="49" charset="0"/>
                <a:ea typeface="仿宋" pitchFamily="49" charset="-122"/>
                <a:cs typeface="Consolas" pitchFamily="49" charset="0"/>
              </a:rPr>
              <a:t>{  GLNode *g;</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char ch=*s++;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取一个字符</a:t>
            </a:r>
          </a:p>
          <a:p>
            <a:pPr algn="l"/>
            <a:r>
              <a:rPr lang="en-US" altLang="zh-CN" sz="1600" smtClean="0">
                <a:solidFill>
                  <a:srgbClr val="0000FF"/>
                </a:solidFill>
                <a:latin typeface="Consolas" pitchFamily="49" charset="0"/>
                <a:ea typeface="仿宋" pitchFamily="49" charset="-122"/>
                <a:cs typeface="Consolas" pitchFamily="49" charset="0"/>
              </a:rPr>
              <a:t>   if (ch!='\0')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若</a:t>
            </a:r>
            <a:r>
              <a:rPr lang="en-US" altLang="zh-CN" sz="1600" smtClean="0">
                <a:solidFill>
                  <a:srgbClr val="00B0F0"/>
                </a:solidFill>
                <a:latin typeface="Consolas" pitchFamily="49" charset="0"/>
                <a:ea typeface="仿宋" pitchFamily="49" charset="-122"/>
                <a:cs typeface="Consolas" pitchFamily="49" charset="0"/>
              </a:rPr>
              <a:t>s</a:t>
            </a:r>
            <a:r>
              <a:rPr lang="zh-CN" altLang="zh-CN" sz="1600" smtClean="0">
                <a:solidFill>
                  <a:srgbClr val="00B0F0"/>
                </a:solidFill>
                <a:latin typeface="Consolas" pitchFamily="49" charset="0"/>
                <a:ea typeface="仿宋" pitchFamily="49" charset="-122"/>
                <a:cs typeface="Consolas" pitchFamily="49" charset="0"/>
              </a:rPr>
              <a:t>未扫描完</a:t>
            </a:r>
          </a:p>
          <a:p>
            <a:pPr algn="l"/>
            <a:r>
              <a:rPr lang="en-US" altLang="zh-CN" sz="1600" smtClean="0">
                <a:solidFill>
                  <a:srgbClr val="0000FF"/>
                </a:solidFill>
                <a:latin typeface="Consolas" pitchFamily="49" charset="0"/>
                <a:ea typeface="仿宋" pitchFamily="49" charset="-122"/>
                <a:cs typeface="Consolas" pitchFamily="49" charset="0"/>
              </a:rPr>
              <a:t>   {  g=(GLNode *)malloc(sizeof(GLNode));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创建一个新结点</a:t>
            </a:r>
          </a:p>
          <a:p>
            <a:pPr algn="l"/>
            <a:r>
              <a:rPr lang="en-US" altLang="zh-CN" sz="1600" smtClean="0">
                <a:solidFill>
                  <a:srgbClr val="0000FF"/>
                </a:solidFill>
                <a:latin typeface="Consolas" pitchFamily="49" charset="0"/>
                <a:ea typeface="仿宋" pitchFamily="49" charset="-122"/>
                <a:cs typeface="Consolas" pitchFamily="49" charset="0"/>
              </a:rPr>
              <a:t>      if (</a:t>
            </a:r>
            <a:r>
              <a:rPr lang="en-US" altLang="zh-CN" sz="1600" smtClean="0">
                <a:solidFill>
                  <a:srgbClr val="FF00FF"/>
                </a:solidFill>
                <a:latin typeface="Consolas" pitchFamily="49" charset="0"/>
                <a:ea typeface="仿宋" pitchFamily="49" charset="-122"/>
                <a:cs typeface="Consolas" pitchFamily="49" charset="0"/>
              </a:rPr>
              <a:t>ch=='('</a:t>
            </a: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当前字符为左括号时</a:t>
            </a:r>
          </a:p>
          <a:p>
            <a:pPr algn="l"/>
            <a:r>
              <a:rPr lang="en-US" altLang="zh-CN" sz="1600" smtClean="0">
                <a:solidFill>
                  <a:srgbClr val="0000FF"/>
                </a:solidFill>
                <a:latin typeface="Consolas" pitchFamily="49" charset="0"/>
                <a:ea typeface="仿宋" pitchFamily="49" charset="-122"/>
                <a:cs typeface="Consolas" pitchFamily="49" charset="0"/>
              </a:rPr>
              <a:t>      {  g-&gt;tag=1;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新结点作为表</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表头结点</a:t>
            </a:r>
          </a:p>
          <a:p>
            <a:pPr algn="l"/>
            <a:r>
              <a:rPr lang="en-US" altLang="zh-CN" sz="1600" smtClean="0">
                <a:solidFill>
                  <a:srgbClr val="0000FF"/>
                </a:solidFill>
                <a:latin typeface="Consolas" pitchFamily="49" charset="0"/>
                <a:ea typeface="仿宋" pitchFamily="49" charset="-122"/>
                <a:cs typeface="Consolas" pitchFamily="49" charset="0"/>
              </a:rPr>
              <a:t>         g-&gt;val.sublist=</a:t>
            </a:r>
            <a:r>
              <a:rPr lang="en-US" altLang="zh-CN" sz="1600" smtClean="0">
                <a:solidFill>
                  <a:srgbClr val="FF0000"/>
                </a:solidFill>
                <a:latin typeface="Consolas" pitchFamily="49" charset="0"/>
                <a:ea typeface="仿宋" pitchFamily="49" charset="-122"/>
                <a:cs typeface="Consolas" pitchFamily="49" charset="0"/>
              </a:rPr>
              <a:t>CreateGL(s)</a:t>
            </a: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递归构造子表并链到表头结点</a:t>
            </a:r>
          </a:p>
          <a:p>
            <a:pPr algn="l"/>
            <a:r>
              <a:rPr lang="en-US" altLang="zh-CN" sz="1600" smtClean="0">
                <a:solidFill>
                  <a:srgbClr val="0000FF"/>
                </a:solidFill>
                <a:latin typeface="Consolas" pitchFamily="49" charset="0"/>
                <a:ea typeface="仿宋" pitchFamily="49" charset="-122"/>
                <a:cs typeface="Consolas" pitchFamily="49" charset="0"/>
              </a:rPr>
              <a:t>      }</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else if (</a:t>
            </a:r>
            <a:r>
              <a:rPr lang="en-US" altLang="zh-CN" sz="1600" smtClean="0">
                <a:solidFill>
                  <a:srgbClr val="FF00FF"/>
                </a:solidFill>
                <a:latin typeface="Consolas" pitchFamily="49" charset="0"/>
                <a:ea typeface="仿宋" pitchFamily="49" charset="-122"/>
                <a:cs typeface="Consolas" pitchFamily="49" charset="0"/>
              </a:rPr>
              <a:t>ch=='#'</a:t>
            </a: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遇到</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字符</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表示空表</a:t>
            </a:r>
          </a:p>
          <a:p>
            <a:pPr algn="l"/>
            <a:r>
              <a:rPr lang="en-US" altLang="zh-CN" sz="1600" smtClean="0">
                <a:solidFill>
                  <a:srgbClr val="0000FF"/>
                </a:solidFill>
                <a:latin typeface="Consolas" pitchFamily="49" charset="0"/>
                <a:ea typeface="仿宋" pitchFamily="49" charset="-122"/>
                <a:cs typeface="Consolas" pitchFamily="49" charset="0"/>
              </a:rPr>
              <a:t>         g=NULL;</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else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为原子字符</a:t>
            </a:r>
          </a:p>
          <a:p>
            <a:pPr algn="l"/>
            <a:r>
              <a:rPr lang="en-US" altLang="zh-CN" sz="1600" smtClean="0">
                <a:solidFill>
                  <a:srgbClr val="0000FF"/>
                </a:solidFill>
                <a:latin typeface="Consolas" pitchFamily="49" charset="0"/>
                <a:ea typeface="仿宋" pitchFamily="49" charset="-122"/>
                <a:cs typeface="Consolas" pitchFamily="49" charset="0"/>
              </a:rPr>
              <a:t>      {  g-&gt;tag=0;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新结点作为原子结点</a:t>
            </a:r>
          </a:p>
          <a:p>
            <a:pPr algn="l"/>
            <a:r>
              <a:rPr lang="en-US" altLang="zh-CN" sz="1600" smtClean="0">
                <a:solidFill>
                  <a:srgbClr val="0000FF"/>
                </a:solidFill>
                <a:latin typeface="Consolas" pitchFamily="49" charset="0"/>
                <a:ea typeface="仿宋" pitchFamily="49" charset="-122"/>
                <a:cs typeface="Consolas" pitchFamily="49" charset="0"/>
              </a:rPr>
              <a:t>         g-&gt;val.data=ch;</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else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若</a:t>
            </a:r>
            <a:r>
              <a:rPr lang="en-US" altLang="zh-CN" sz="1600" smtClean="0">
                <a:solidFill>
                  <a:srgbClr val="00B0F0"/>
                </a:solidFill>
                <a:latin typeface="Consolas" pitchFamily="49" charset="0"/>
                <a:ea typeface="仿宋" pitchFamily="49" charset="-122"/>
                <a:cs typeface="Consolas" pitchFamily="49" charset="0"/>
              </a:rPr>
              <a:t>s</a:t>
            </a:r>
            <a:r>
              <a:rPr lang="zh-CN" altLang="zh-CN" sz="1600" smtClean="0">
                <a:solidFill>
                  <a:srgbClr val="00B0F0"/>
                </a:solidFill>
                <a:latin typeface="Consolas" pitchFamily="49" charset="0"/>
                <a:ea typeface="仿宋" pitchFamily="49" charset="-122"/>
                <a:cs typeface="Consolas" pitchFamily="49" charset="0"/>
              </a:rPr>
              <a:t>扫描完</a:t>
            </a:r>
            <a:r>
              <a:rPr lang="en-US" altLang="zh-CN" sz="1600" smtClean="0">
                <a:solidFill>
                  <a:srgbClr val="00B0F0"/>
                </a:solidFill>
                <a:latin typeface="Consolas" pitchFamily="49" charset="0"/>
                <a:ea typeface="仿宋" pitchFamily="49" charset="-122"/>
                <a:cs typeface="Consolas" pitchFamily="49" charset="0"/>
              </a:rPr>
              <a:t>,g</a:t>
            </a:r>
            <a:r>
              <a:rPr lang="zh-CN" altLang="zh-CN" sz="1600" smtClean="0">
                <a:solidFill>
                  <a:srgbClr val="00B0F0"/>
                </a:solidFill>
                <a:latin typeface="Consolas" pitchFamily="49" charset="0"/>
                <a:ea typeface="仿宋" pitchFamily="49" charset="-122"/>
                <a:cs typeface="Consolas" pitchFamily="49" charset="0"/>
              </a:rPr>
              <a:t>置为空</a:t>
            </a:r>
          </a:p>
          <a:p>
            <a:pPr algn="l"/>
            <a:r>
              <a:rPr lang="en-US" altLang="zh-CN" sz="1600" smtClean="0">
                <a:solidFill>
                  <a:srgbClr val="0000FF"/>
                </a:solidFill>
                <a:latin typeface="Consolas" pitchFamily="49" charset="0"/>
                <a:ea typeface="仿宋" pitchFamily="49" charset="-122"/>
                <a:cs typeface="Consolas" pitchFamily="49" charset="0"/>
              </a:rPr>
              <a:t>       g=NULL;</a:t>
            </a:r>
            <a:endParaRPr lang="zh-CN" altLang="en-US" sz="1600" smtClean="0">
              <a:solidFill>
                <a:srgbClr val="0000FF"/>
              </a:solidFill>
              <a:latin typeface="Consolas" pitchFamily="49" charset="0"/>
              <a:ea typeface="仿宋" pitchFamily="49" charset="-122"/>
              <a:cs typeface="Consolas" pitchFamily="49" charset="0"/>
            </a:endParaRPr>
          </a:p>
        </p:txBody>
      </p:sp>
      <p:sp>
        <p:nvSpPr>
          <p:cNvPr id="4" name="TextBox 3"/>
          <p:cNvSpPr txBox="1"/>
          <p:nvPr/>
        </p:nvSpPr>
        <p:spPr>
          <a:xfrm>
            <a:off x="2265888" y="71414"/>
            <a:ext cx="2714644" cy="338554"/>
          </a:xfrm>
          <a:prstGeom prst="rect">
            <a:avLst/>
          </a:prstGeom>
          <a:noFill/>
        </p:spPr>
        <p:txBody>
          <a:bodyPr wrap="square" rtlCol="0">
            <a:spAutoFit/>
          </a:bodyPr>
          <a:lstStyle/>
          <a:p>
            <a:pPr algn="l"/>
            <a:r>
              <a:rPr lang="zh-CN" altLang="en-US" sz="1600" smtClean="0">
                <a:solidFill>
                  <a:srgbClr val="FF00FF"/>
                </a:solidFill>
                <a:latin typeface="Consolas" pitchFamily="49" charset="0"/>
                <a:ea typeface="方正启体简体" pitchFamily="65" charset="-122"/>
                <a:cs typeface="Consolas" pitchFamily="49" charset="0"/>
              </a:rPr>
              <a:t>引用形参</a:t>
            </a:r>
            <a:r>
              <a:rPr lang="en-US" altLang="zh-CN" sz="1600" smtClean="0">
                <a:solidFill>
                  <a:srgbClr val="FF00FF"/>
                </a:solidFill>
                <a:latin typeface="Consolas" pitchFamily="49" charset="0"/>
                <a:ea typeface="方正启体简体" pitchFamily="65" charset="-122"/>
                <a:cs typeface="Consolas" pitchFamily="49" charset="0"/>
              </a:rPr>
              <a:t>s</a:t>
            </a:r>
            <a:r>
              <a:rPr lang="zh-CN" altLang="en-US" sz="1600" smtClean="0">
                <a:solidFill>
                  <a:srgbClr val="FF00FF"/>
                </a:solidFill>
                <a:latin typeface="Consolas" pitchFamily="49" charset="0"/>
                <a:ea typeface="方正启体简体" pitchFamily="65" charset="-122"/>
                <a:cs typeface="Consolas" pitchFamily="49" charset="0"/>
              </a:rPr>
              <a:t>相当于全局变量</a:t>
            </a:r>
          </a:p>
        </p:txBody>
      </p:sp>
      <p:cxnSp>
        <p:nvCxnSpPr>
          <p:cNvPr id="6" name="直接箭头连接符 5"/>
          <p:cNvCxnSpPr/>
          <p:nvPr/>
        </p:nvCxnSpPr>
        <p:spPr>
          <a:xfrm rot="16200000" flipH="1">
            <a:off x="3391867" y="605794"/>
            <a:ext cx="36000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灯片编号占位符 9"/>
          <p:cNvSpPr>
            <a:spLocks noGrp="1"/>
          </p:cNvSpPr>
          <p:nvPr>
            <p:ph type="sldNum" sz="quarter" idx="12"/>
          </p:nvPr>
        </p:nvSpPr>
        <p:spPr/>
        <p:txBody>
          <a:bodyPr/>
          <a:lstStyle/>
          <a:p>
            <a:fld id="{0B959BAE-FEC3-4F92-8031-993DEB8AE092}" type="slidenum">
              <a:rPr lang="en-US" altLang="zh-CN" smtClean="0"/>
              <a:pPr/>
              <a:t>74</a:t>
            </a:fld>
            <a:r>
              <a:rPr lang="en-US" altLang="zh-CN" smtClean="0"/>
              <a:t>/82</a:t>
            </a:r>
            <a:endParaRPr lang="en-US" altLang="zh-CN"/>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642918"/>
            <a:ext cx="7715304" cy="3601078"/>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p>
            <a:pPr algn="l">
              <a:lnSpc>
                <a:spcPts val="2600"/>
              </a:lnSpc>
            </a:pPr>
            <a:r>
              <a:rPr lang="en-US" altLang="zh-CN" sz="1600" smtClean="0">
                <a:solidFill>
                  <a:srgbClr val="0000FF"/>
                </a:solidFill>
                <a:latin typeface="Consolas" pitchFamily="49" charset="0"/>
                <a:ea typeface="仿宋" pitchFamily="49" charset="-122"/>
                <a:cs typeface="Consolas" pitchFamily="49" charset="0"/>
              </a:rPr>
              <a:t>   ch=*s++;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取下一个字符</a:t>
            </a:r>
          </a:p>
          <a:p>
            <a:pPr algn="l">
              <a:lnSpc>
                <a:spcPts val="2600"/>
              </a:lnSpc>
            </a:pPr>
            <a:r>
              <a:rPr lang="en-US" altLang="zh-CN" sz="1600" smtClean="0">
                <a:solidFill>
                  <a:srgbClr val="0000FF"/>
                </a:solidFill>
                <a:latin typeface="Consolas" pitchFamily="49" charset="0"/>
                <a:ea typeface="仿宋" pitchFamily="49" charset="-122"/>
                <a:cs typeface="Consolas" pitchFamily="49" charset="0"/>
              </a:rPr>
              <a:t>   if (g!=NULL)			</a:t>
            </a:r>
            <a:r>
              <a:rPr lang="en-US" altLang="zh-CN" sz="1600" smtClean="0">
                <a:solidFill>
                  <a:srgbClr val="00B0F0"/>
                </a:solidFill>
                <a:latin typeface="Consolas" pitchFamily="49" charset="0"/>
                <a:ea typeface="仿宋" pitchFamily="49" charset="-122"/>
                <a:cs typeface="Consolas" pitchFamily="49" charset="0"/>
              </a:rPr>
              <a:t>//s</a:t>
            </a:r>
            <a:r>
              <a:rPr lang="zh-CN" altLang="zh-CN" sz="1600" smtClean="0">
                <a:solidFill>
                  <a:srgbClr val="00B0F0"/>
                </a:solidFill>
                <a:latin typeface="Consolas" pitchFamily="49" charset="0"/>
                <a:ea typeface="仿宋" pitchFamily="49" charset="-122"/>
                <a:cs typeface="Consolas" pitchFamily="49" charset="0"/>
              </a:rPr>
              <a:t>未扫描完，继续构造兄弟结点</a:t>
            </a:r>
            <a:endParaRPr lang="en-US" altLang="zh-CN" sz="1600" smtClean="0">
              <a:solidFill>
                <a:srgbClr val="00B0F0"/>
              </a:solidFill>
              <a:latin typeface="Consolas" pitchFamily="49" charset="0"/>
              <a:ea typeface="仿宋" pitchFamily="49" charset="-122"/>
              <a:cs typeface="Consolas" pitchFamily="49" charset="0"/>
            </a:endParaRPr>
          </a:p>
          <a:p>
            <a:pPr algn="l">
              <a:lnSpc>
                <a:spcPts val="2600"/>
              </a:lnSpc>
            </a:pPr>
            <a:r>
              <a:rPr lang="en-US" altLang="zh-CN" sz="1600" smtClean="0">
                <a:solidFill>
                  <a:srgbClr val="0000FF"/>
                </a:solidFill>
                <a:latin typeface="Consolas" pitchFamily="49" charset="0"/>
                <a:ea typeface="仿宋" pitchFamily="49" charset="-122"/>
                <a:cs typeface="Consolas" pitchFamily="49" charset="0"/>
              </a:rPr>
              <a:t>   {</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600"/>
              </a:lnSpc>
            </a:pPr>
            <a:r>
              <a:rPr lang="en-US" altLang="zh-CN" sz="1600" smtClean="0">
                <a:solidFill>
                  <a:srgbClr val="0000FF"/>
                </a:solidFill>
                <a:latin typeface="Consolas" pitchFamily="49" charset="0"/>
                <a:ea typeface="仿宋" pitchFamily="49" charset="-122"/>
                <a:cs typeface="Consolas" pitchFamily="49" charset="0"/>
              </a:rPr>
              <a:t>     if (ch==',')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当前字符为</a:t>
            </a:r>
            <a:r>
              <a:rPr lang="en-US" altLang="zh-CN" sz="1600" smtClean="0">
                <a:solidFill>
                  <a:srgbClr val="00B0F0"/>
                </a:solidFill>
                <a:latin typeface="Consolas" pitchFamily="49" charset="0"/>
                <a:ea typeface="仿宋" pitchFamily="49" charset="-122"/>
                <a:cs typeface="Consolas" pitchFamily="49" charset="0"/>
              </a:rPr>
              <a:t>','</a:t>
            </a:r>
            <a:endParaRPr lang="zh-CN" altLang="zh-CN" sz="1600" smtClean="0">
              <a:solidFill>
                <a:srgbClr val="00B0F0"/>
              </a:solidFill>
              <a:latin typeface="Consolas" pitchFamily="49" charset="0"/>
              <a:ea typeface="仿宋" pitchFamily="49" charset="-122"/>
              <a:cs typeface="Consolas" pitchFamily="49" charset="0"/>
            </a:endParaRPr>
          </a:p>
          <a:p>
            <a:pPr algn="l">
              <a:lnSpc>
                <a:spcPts val="2600"/>
              </a:lnSpc>
            </a:pPr>
            <a:r>
              <a:rPr lang="en-US" altLang="zh-CN" sz="1600" smtClean="0">
                <a:solidFill>
                  <a:srgbClr val="0000FF"/>
                </a:solidFill>
                <a:latin typeface="Consolas" pitchFamily="49" charset="0"/>
                <a:ea typeface="仿宋" pitchFamily="49" charset="-122"/>
                <a:cs typeface="Consolas" pitchFamily="49" charset="0"/>
              </a:rPr>
              <a:t>       g-&gt;link=</a:t>
            </a:r>
            <a:r>
              <a:rPr lang="en-US" altLang="zh-CN" sz="1600" smtClean="0">
                <a:solidFill>
                  <a:srgbClr val="FF0000"/>
                </a:solidFill>
                <a:latin typeface="Consolas" pitchFamily="49" charset="0"/>
                <a:ea typeface="仿宋" pitchFamily="49" charset="-122"/>
                <a:cs typeface="Consolas" pitchFamily="49" charset="0"/>
              </a:rPr>
              <a:t>CreateGL(s)</a:t>
            </a: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递归构造兄弟结点</a:t>
            </a:r>
          </a:p>
          <a:p>
            <a:pPr algn="l">
              <a:lnSpc>
                <a:spcPts val="2600"/>
              </a:lnSpc>
            </a:pPr>
            <a:r>
              <a:rPr lang="en-US" altLang="zh-CN" sz="1600" smtClean="0">
                <a:solidFill>
                  <a:srgbClr val="0000FF"/>
                </a:solidFill>
                <a:latin typeface="Consolas" pitchFamily="49" charset="0"/>
                <a:ea typeface="仿宋" pitchFamily="49" charset="-122"/>
                <a:cs typeface="Consolas" pitchFamily="49" charset="0"/>
              </a:rPr>
              <a:t>     else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没有兄弟了</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将兄弟指针置为</a:t>
            </a:r>
            <a:r>
              <a:rPr lang="en-US" altLang="zh-CN" sz="1600" smtClean="0">
                <a:solidFill>
                  <a:srgbClr val="00B0F0"/>
                </a:solidFill>
                <a:latin typeface="Consolas" pitchFamily="49" charset="0"/>
                <a:ea typeface="仿宋" pitchFamily="49" charset="-122"/>
                <a:cs typeface="Consolas" pitchFamily="49" charset="0"/>
              </a:rPr>
              <a:t>NULL</a:t>
            </a:r>
            <a:endParaRPr lang="zh-CN" altLang="zh-CN" sz="1600" smtClean="0">
              <a:solidFill>
                <a:srgbClr val="00B0F0"/>
              </a:solidFill>
              <a:latin typeface="Consolas" pitchFamily="49" charset="0"/>
              <a:ea typeface="仿宋" pitchFamily="49" charset="-122"/>
              <a:cs typeface="Consolas" pitchFamily="49" charset="0"/>
            </a:endParaRPr>
          </a:p>
          <a:p>
            <a:pPr algn="l">
              <a:lnSpc>
                <a:spcPts val="2600"/>
              </a:lnSpc>
            </a:pPr>
            <a:r>
              <a:rPr lang="en-US" altLang="zh-CN" sz="1600" smtClean="0">
                <a:solidFill>
                  <a:srgbClr val="0000FF"/>
                </a:solidFill>
                <a:latin typeface="Consolas" pitchFamily="49" charset="0"/>
                <a:ea typeface="仿宋" pitchFamily="49" charset="-122"/>
                <a:cs typeface="Consolas" pitchFamily="49" charset="0"/>
              </a:rPr>
              <a:t>       g-&gt;link=NULL;</a:t>
            </a:r>
          </a:p>
          <a:p>
            <a:pPr algn="l">
              <a:lnSpc>
                <a:spcPts val="2600"/>
              </a:lnSpc>
            </a:pPr>
            <a:r>
              <a:rPr lang="en-US" altLang="zh-CN" sz="1600" smtClean="0">
                <a:solidFill>
                  <a:srgbClr val="0000FF"/>
                </a:solidFill>
                <a:latin typeface="Consolas" pitchFamily="49" charset="0"/>
                <a:ea typeface="仿宋" pitchFamily="49" charset="-122"/>
                <a:cs typeface="Consolas" pitchFamily="49" charset="0"/>
              </a:rPr>
              <a:t>   }</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600"/>
              </a:lnSpc>
            </a:pPr>
            <a:r>
              <a:rPr lang="en-US" altLang="zh-CN" sz="1600" smtClean="0">
                <a:solidFill>
                  <a:srgbClr val="0000FF"/>
                </a:solidFill>
                <a:latin typeface="Consolas" pitchFamily="49" charset="0"/>
                <a:ea typeface="仿宋" pitchFamily="49" charset="-122"/>
                <a:cs typeface="Consolas" pitchFamily="49" charset="0"/>
              </a:rPr>
              <a:t>   return g;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返回广义表</a:t>
            </a:r>
            <a:r>
              <a:rPr lang="en-US" altLang="zh-CN" sz="1600" smtClean="0">
                <a:solidFill>
                  <a:srgbClr val="00B0F0"/>
                </a:solidFill>
                <a:latin typeface="Consolas" pitchFamily="49" charset="0"/>
                <a:ea typeface="仿宋" pitchFamily="49" charset="-122"/>
                <a:cs typeface="Consolas" pitchFamily="49" charset="0"/>
              </a:rPr>
              <a:t>g</a:t>
            </a:r>
            <a:endParaRPr lang="zh-CN" altLang="zh-CN" sz="1600" smtClean="0">
              <a:solidFill>
                <a:srgbClr val="00B0F0"/>
              </a:solidFill>
              <a:latin typeface="Consolas" pitchFamily="49" charset="0"/>
              <a:ea typeface="仿宋" pitchFamily="49" charset="-122"/>
              <a:cs typeface="Consolas" pitchFamily="49" charset="0"/>
            </a:endParaRPr>
          </a:p>
          <a:p>
            <a:pPr algn="l">
              <a:lnSpc>
                <a:spcPts val="2600"/>
              </a:lnSpc>
            </a:pPr>
            <a:r>
              <a:rPr lang="en-US" altLang="zh-CN" sz="1600" smtClean="0">
                <a:solidFill>
                  <a:srgbClr val="0000FF"/>
                </a:solidFill>
                <a:latin typeface="Consolas" pitchFamily="49" charset="0"/>
                <a:ea typeface="仿宋" pitchFamily="49" charset="-122"/>
                <a:cs typeface="Consolas" pitchFamily="49" charset="0"/>
              </a:rPr>
              <a:t>}</a:t>
            </a:r>
            <a:endParaRPr lang="zh-CN" altLang="en-US" sz="1600" smtClean="0">
              <a:solidFill>
                <a:srgbClr val="0000FF"/>
              </a:solidFill>
              <a:latin typeface="Consolas" pitchFamily="49" charset="0"/>
              <a:ea typeface="仿宋" pitchFamily="49" charset="-122"/>
              <a:cs typeface="Consolas" pitchFamily="49" charset="0"/>
            </a:endParaRPr>
          </a:p>
        </p:txBody>
      </p:sp>
      <p:sp>
        <p:nvSpPr>
          <p:cNvPr id="8" name="灯片编号占位符 7"/>
          <p:cNvSpPr>
            <a:spLocks noGrp="1"/>
          </p:cNvSpPr>
          <p:nvPr>
            <p:ph type="sldNum" sz="quarter" idx="12"/>
          </p:nvPr>
        </p:nvSpPr>
        <p:spPr/>
        <p:txBody>
          <a:bodyPr/>
          <a:lstStyle/>
          <a:p>
            <a:fld id="{0B959BAE-FEC3-4F92-8031-993DEB8AE092}" type="slidenum">
              <a:rPr lang="en-US" altLang="zh-CN" smtClean="0"/>
              <a:pPr/>
              <a:t>75</a:t>
            </a:fld>
            <a:r>
              <a:rPr lang="en-US" altLang="zh-CN" smtClean="0"/>
              <a:t>/82</a:t>
            </a:r>
            <a:endParaRPr lang="en-US" altLang="zh-CN"/>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158" y="71414"/>
            <a:ext cx="2428892" cy="369332"/>
          </a:xfrm>
          <a:prstGeom prst="rect">
            <a:avLst/>
          </a:prstGeom>
          <a:noFill/>
        </p:spPr>
        <p:txBody>
          <a:bodyPr wrap="square" rtlCol="0">
            <a:spAutoFit/>
          </a:bodyPr>
          <a:lstStyle/>
          <a:p>
            <a:pPr algn="l"/>
            <a:r>
              <a:rPr lang="zh-CN" altLang="zh-CN" sz="1800" smtClean="0">
                <a:latin typeface="Consolas" pitchFamily="49" charset="0"/>
                <a:ea typeface="楷体" pitchFamily="49" charset="-122"/>
                <a:cs typeface="Consolas" pitchFamily="49" charset="0"/>
              </a:rPr>
              <a:t>例如“</a:t>
            </a:r>
            <a:r>
              <a:rPr lang="en-US" altLang="zh-CN" sz="1800" smtClean="0">
                <a:latin typeface="Consolas" pitchFamily="49" charset="0"/>
                <a:ea typeface="楷体" pitchFamily="49" charset="-122"/>
                <a:cs typeface="Consolas" pitchFamily="49" charset="0"/>
              </a:rPr>
              <a:t>(</a:t>
            </a:r>
            <a:r>
              <a:rPr lang="en-US" altLang="zh-CN" sz="1800" i="1" smtClean="0">
                <a:latin typeface="Consolas" pitchFamily="49" charset="0"/>
                <a:ea typeface="楷体" pitchFamily="49" charset="-122"/>
                <a:cs typeface="Consolas" pitchFamily="49" charset="0"/>
              </a:rPr>
              <a:t>a</a:t>
            </a:r>
            <a:r>
              <a:rPr lang="zh-CN" altLang="zh-CN" sz="1800" smtClean="0">
                <a:latin typeface="Consolas" pitchFamily="49" charset="0"/>
                <a:ea typeface="楷体" pitchFamily="49" charset="-122"/>
                <a:cs typeface="Consolas" pitchFamily="49" charset="0"/>
              </a:rPr>
              <a:t>，</a:t>
            </a:r>
            <a:r>
              <a:rPr lang="en-US" altLang="zh-CN" sz="1800" smtClean="0">
                <a:latin typeface="Consolas" pitchFamily="49" charset="0"/>
                <a:ea typeface="楷体" pitchFamily="49" charset="-122"/>
                <a:cs typeface="Consolas" pitchFamily="49" charset="0"/>
              </a:rPr>
              <a:t>(</a:t>
            </a:r>
            <a:r>
              <a:rPr lang="en-US" altLang="zh-CN" sz="1800" i="1" smtClean="0">
                <a:latin typeface="Consolas" pitchFamily="49" charset="0"/>
                <a:ea typeface="楷体" pitchFamily="49" charset="-122"/>
                <a:cs typeface="Consolas" pitchFamily="49" charset="0"/>
              </a:rPr>
              <a:t>b</a:t>
            </a:r>
            <a:r>
              <a:rPr lang="en-US" altLang="zh-CN" sz="1800" smtClean="0">
                <a:latin typeface="Consolas" pitchFamily="49" charset="0"/>
                <a:ea typeface="楷体" pitchFamily="49" charset="-122"/>
                <a:cs typeface="Consolas" pitchFamily="49" charset="0"/>
              </a:rPr>
              <a:t>))</a:t>
            </a:r>
            <a:r>
              <a:rPr lang="zh-CN" altLang="zh-CN" sz="1800" smtClean="0">
                <a:latin typeface="Consolas" pitchFamily="49" charset="0"/>
                <a:ea typeface="楷体" pitchFamily="49" charset="-122"/>
                <a:cs typeface="Consolas" pitchFamily="49" charset="0"/>
              </a:rPr>
              <a:t>”</a:t>
            </a:r>
            <a:endParaRPr lang="zh-CN" altLang="en-US" sz="1800" smtClean="0">
              <a:latin typeface="Consolas" pitchFamily="49" charset="0"/>
              <a:ea typeface="楷体" pitchFamily="49" charset="-122"/>
              <a:cs typeface="Consolas" pitchFamily="49" charset="0"/>
            </a:endParaRPr>
          </a:p>
        </p:txBody>
      </p:sp>
      <p:grpSp>
        <p:nvGrpSpPr>
          <p:cNvPr id="2" name="组合 30"/>
          <p:cNvGrpSpPr/>
          <p:nvPr/>
        </p:nvGrpSpPr>
        <p:grpSpPr>
          <a:xfrm>
            <a:off x="947820" y="1071546"/>
            <a:ext cx="1195288" cy="926611"/>
            <a:chOff x="1142976" y="2745053"/>
            <a:chExt cx="1195288" cy="926611"/>
          </a:xfrm>
        </p:grpSpPr>
        <p:sp>
          <p:nvSpPr>
            <p:cNvPr id="5" name="矩形 4"/>
            <p:cNvSpPr/>
            <p:nvPr/>
          </p:nvSpPr>
          <p:spPr>
            <a:xfrm>
              <a:off x="1322095" y="3349670"/>
              <a:ext cx="418423" cy="321994"/>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6" name="矩形 5"/>
            <p:cNvSpPr/>
            <p:nvPr/>
          </p:nvSpPr>
          <p:spPr>
            <a:xfrm>
              <a:off x="1740517" y="3349670"/>
              <a:ext cx="298873" cy="321994"/>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a:solidFill>
                  <a:srgbClr val="0000FF"/>
                </a:solidFill>
                <a:latin typeface="Consolas" pitchFamily="49" charset="0"/>
                <a:cs typeface="Consolas" pitchFamily="49" charset="0"/>
              </a:endParaRPr>
            </a:p>
          </p:txBody>
        </p:sp>
        <p:sp>
          <p:nvSpPr>
            <p:cNvPr id="7" name="矩形 6"/>
            <p:cNvSpPr/>
            <p:nvPr/>
          </p:nvSpPr>
          <p:spPr>
            <a:xfrm>
              <a:off x="2039391" y="3349670"/>
              <a:ext cx="298873" cy="321994"/>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endParaRPr lang="zh-CN" altLang="en-US" sz="1800" smtClean="0">
                <a:solidFill>
                  <a:srgbClr val="0000FF"/>
                </a:solidFill>
                <a:latin typeface="Consolas" pitchFamily="49" charset="0"/>
                <a:cs typeface="Consolas" pitchFamily="49" charset="0"/>
              </a:endParaRPr>
            </a:p>
          </p:txBody>
        </p:sp>
        <p:cxnSp>
          <p:nvCxnSpPr>
            <p:cNvPr id="8" name="直接箭头连接符 7"/>
            <p:cNvCxnSpPr/>
            <p:nvPr/>
          </p:nvCxnSpPr>
          <p:spPr>
            <a:xfrm rot="16200000" flipH="1">
              <a:off x="1288267" y="3161097"/>
              <a:ext cx="257595" cy="119549"/>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142976" y="2745053"/>
              <a:ext cx="358648" cy="332939"/>
            </a:xfrm>
            <a:prstGeom prst="rect">
              <a:avLst/>
            </a:prstGeom>
            <a:noFill/>
          </p:spPr>
          <p:txBody>
            <a:bodyPr wrap="square" rtlCol="0">
              <a:spAutoFit/>
            </a:bodyPr>
            <a:lstStyle/>
            <a:p>
              <a:pPr algn="l"/>
              <a:r>
                <a:rPr lang="en-US" altLang="zh-CN" sz="1800" i="1" smtClean="0">
                  <a:latin typeface="Consolas" pitchFamily="49" charset="0"/>
                  <a:ea typeface="楷体" pitchFamily="49" charset="-122"/>
                  <a:cs typeface="Consolas" pitchFamily="49" charset="0"/>
                </a:rPr>
                <a:t>g</a:t>
              </a:r>
              <a:endParaRPr lang="zh-CN" altLang="en-US" sz="1800" i="1" smtClean="0">
                <a:latin typeface="Consolas" pitchFamily="49" charset="0"/>
                <a:ea typeface="楷体" pitchFamily="49" charset="-122"/>
                <a:cs typeface="Consolas" pitchFamily="49" charset="0"/>
              </a:endParaRPr>
            </a:p>
          </p:txBody>
        </p:sp>
      </p:grpSp>
      <p:grpSp>
        <p:nvGrpSpPr>
          <p:cNvPr id="3" name="组合 42"/>
          <p:cNvGrpSpPr/>
          <p:nvPr/>
        </p:nvGrpSpPr>
        <p:grpSpPr>
          <a:xfrm>
            <a:off x="1142976" y="3385502"/>
            <a:ext cx="1016169" cy="321994"/>
            <a:chOff x="1142976" y="3857628"/>
            <a:chExt cx="1016169" cy="321994"/>
          </a:xfrm>
        </p:grpSpPr>
        <p:sp>
          <p:nvSpPr>
            <p:cNvPr id="10" name="矩形 9"/>
            <p:cNvSpPr/>
            <p:nvPr/>
          </p:nvSpPr>
          <p:spPr>
            <a:xfrm>
              <a:off x="1142976" y="3857628"/>
              <a:ext cx="418423" cy="321994"/>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11" name="矩形 10"/>
            <p:cNvSpPr/>
            <p:nvPr/>
          </p:nvSpPr>
          <p:spPr>
            <a:xfrm>
              <a:off x="1561398" y="3857628"/>
              <a:ext cx="298873" cy="321994"/>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a</a:t>
              </a:r>
              <a:endParaRPr lang="zh-CN" altLang="en-US" sz="1800" i="1">
                <a:solidFill>
                  <a:srgbClr val="0000FF"/>
                </a:solidFill>
                <a:latin typeface="Consolas" pitchFamily="49" charset="0"/>
                <a:cs typeface="Consolas" pitchFamily="49" charset="0"/>
              </a:endParaRPr>
            </a:p>
          </p:txBody>
        </p:sp>
        <p:sp>
          <p:nvSpPr>
            <p:cNvPr id="12" name="矩形 11"/>
            <p:cNvSpPr/>
            <p:nvPr/>
          </p:nvSpPr>
          <p:spPr>
            <a:xfrm>
              <a:off x="1860272" y="3857628"/>
              <a:ext cx="298873" cy="321994"/>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a:solidFill>
                  <a:srgbClr val="0000FF"/>
                </a:solidFill>
                <a:latin typeface="Consolas" pitchFamily="49" charset="0"/>
                <a:cs typeface="Consolas" pitchFamily="49" charset="0"/>
              </a:endParaRPr>
            </a:p>
          </p:txBody>
        </p:sp>
      </p:grpSp>
      <p:grpSp>
        <p:nvGrpSpPr>
          <p:cNvPr id="16" name="组合 41"/>
          <p:cNvGrpSpPr/>
          <p:nvPr/>
        </p:nvGrpSpPr>
        <p:grpSpPr>
          <a:xfrm>
            <a:off x="3907860" y="4315354"/>
            <a:ext cx="1016169" cy="321994"/>
            <a:chOff x="3439040" y="4944298"/>
            <a:chExt cx="1016169" cy="321994"/>
          </a:xfrm>
        </p:grpSpPr>
        <p:sp>
          <p:nvSpPr>
            <p:cNvPr id="13" name="矩形 12"/>
            <p:cNvSpPr/>
            <p:nvPr/>
          </p:nvSpPr>
          <p:spPr>
            <a:xfrm>
              <a:off x="3439040" y="4944298"/>
              <a:ext cx="418423" cy="321994"/>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14" name="矩形 13"/>
            <p:cNvSpPr/>
            <p:nvPr/>
          </p:nvSpPr>
          <p:spPr>
            <a:xfrm>
              <a:off x="3857462" y="4944298"/>
              <a:ext cx="298873" cy="321994"/>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a:solidFill>
                  <a:srgbClr val="0000FF"/>
                </a:solidFill>
                <a:latin typeface="Consolas" pitchFamily="49" charset="0"/>
                <a:cs typeface="Consolas" pitchFamily="49" charset="0"/>
              </a:endParaRPr>
            </a:p>
          </p:txBody>
        </p:sp>
        <p:sp>
          <p:nvSpPr>
            <p:cNvPr id="15" name="矩形 14"/>
            <p:cNvSpPr/>
            <p:nvPr/>
          </p:nvSpPr>
          <p:spPr>
            <a:xfrm>
              <a:off x="4156336" y="4944298"/>
              <a:ext cx="298873" cy="321994"/>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a:solidFill>
                  <a:srgbClr val="0000FF"/>
                </a:solidFill>
                <a:latin typeface="Consolas" pitchFamily="49" charset="0"/>
                <a:cs typeface="Consolas" pitchFamily="49" charset="0"/>
              </a:endParaRPr>
            </a:p>
          </p:txBody>
        </p:sp>
      </p:grpSp>
      <p:cxnSp>
        <p:nvCxnSpPr>
          <p:cNvPr id="22" name="直接箭头连接符 21"/>
          <p:cNvCxnSpPr/>
          <p:nvPr/>
        </p:nvCxnSpPr>
        <p:spPr>
          <a:xfrm rot="5400000" flipH="1" flipV="1">
            <a:off x="2640774" y="2955576"/>
            <a:ext cx="0" cy="11880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rot="16200000" flipH="1">
            <a:off x="1372480" y="2158306"/>
            <a:ext cx="68400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57158" y="571480"/>
            <a:ext cx="2857520" cy="369332"/>
          </a:xfrm>
          <a:prstGeom prst="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altLang="zh-CN" sz="1800" smtClean="0">
                <a:latin typeface="Consolas" pitchFamily="49" charset="0"/>
                <a:ea typeface="楷体" pitchFamily="49" charset="-122"/>
                <a:cs typeface="Consolas" pitchFamily="49" charset="0"/>
              </a:rPr>
              <a:t>CreateGL("</a:t>
            </a:r>
            <a:r>
              <a:rPr lang="en-US" altLang="zh-CN" sz="1800" smtClean="0">
                <a:solidFill>
                  <a:srgbClr val="FF00FF"/>
                </a:solidFill>
                <a:latin typeface="Consolas" pitchFamily="49" charset="0"/>
                <a:ea typeface="楷体" pitchFamily="49" charset="-122"/>
                <a:cs typeface="Consolas" pitchFamily="49" charset="0"/>
              </a:rPr>
              <a:t>(</a:t>
            </a:r>
            <a:r>
              <a:rPr lang="en-US" altLang="zh-CN" sz="1800" i="1" smtClean="0">
                <a:solidFill>
                  <a:srgbClr val="FF00FF"/>
                </a:solidFill>
                <a:latin typeface="Consolas" pitchFamily="49" charset="0"/>
                <a:ea typeface="楷体" pitchFamily="49" charset="-122"/>
                <a:cs typeface="Consolas" pitchFamily="49" charset="0"/>
              </a:rPr>
              <a:t>a</a:t>
            </a:r>
            <a:r>
              <a:rPr lang="zh-CN" altLang="zh-CN" sz="1800" smtClean="0">
                <a:solidFill>
                  <a:srgbClr val="FF00FF"/>
                </a:solidFill>
                <a:latin typeface="Consolas" pitchFamily="49" charset="0"/>
                <a:ea typeface="楷体" pitchFamily="49" charset="-122"/>
                <a:cs typeface="Consolas" pitchFamily="49" charset="0"/>
              </a:rPr>
              <a:t>，</a:t>
            </a:r>
            <a:r>
              <a:rPr lang="en-US" altLang="zh-CN" sz="1800" smtClean="0">
                <a:solidFill>
                  <a:srgbClr val="FF00FF"/>
                </a:solidFill>
                <a:latin typeface="Consolas" pitchFamily="49" charset="0"/>
                <a:ea typeface="楷体" pitchFamily="49" charset="-122"/>
                <a:cs typeface="Consolas" pitchFamily="49" charset="0"/>
              </a:rPr>
              <a:t>(</a:t>
            </a:r>
            <a:r>
              <a:rPr lang="en-US" altLang="zh-CN" sz="1800" i="1" smtClean="0">
                <a:solidFill>
                  <a:srgbClr val="FF00FF"/>
                </a:solidFill>
                <a:latin typeface="Consolas" pitchFamily="49" charset="0"/>
                <a:ea typeface="楷体" pitchFamily="49" charset="-122"/>
                <a:cs typeface="Consolas" pitchFamily="49" charset="0"/>
              </a:rPr>
              <a:t>b</a:t>
            </a:r>
            <a:r>
              <a:rPr lang="en-US" altLang="zh-CN" sz="1800" smtClean="0">
                <a:solidFill>
                  <a:srgbClr val="FF00FF"/>
                </a:solidFill>
                <a:latin typeface="Consolas" pitchFamily="49" charset="0"/>
                <a:ea typeface="楷体" pitchFamily="49" charset="-122"/>
                <a:cs typeface="Consolas" pitchFamily="49" charset="0"/>
              </a:rPr>
              <a:t>))</a:t>
            </a:r>
            <a:r>
              <a:rPr lang="en-US" altLang="zh-CN" sz="1800" smtClean="0">
                <a:latin typeface="Consolas" pitchFamily="49" charset="0"/>
                <a:ea typeface="楷体" pitchFamily="49" charset="-122"/>
                <a:cs typeface="Consolas" pitchFamily="49" charset="0"/>
              </a:rPr>
              <a:t>")</a:t>
            </a:r>
            <a:endParaRPr lang="zh-CN" altLang="en-US" sz="1800" smtClean="0">
              <a:latin typeface="Consolas" pitchFamily="49" charset="0"/>
              <a:ea typeface="楷体" pitchFamily="49" charset="-122"/>
              <a:cs typeface="Consolas" pitchFamily="49" charset="0"/>
            </a:endParaRPr>
          </a:p>
        </p:txBody>
      </p:sp>
      <p:cxnSp>
        <p:nvCxnSpPr>
          <p:cNvPr id="29" name="直接箭头连接符 28"/>
          <p:cNvCxnSpPr/>
          <p:nvPr/>
        </p:nvCxnSpPr>
        <p:spPr>
          <a:xfrm rot="5400000">
            <a:off x="1143770" y="1285860"/>
            <a:ext cx="713586" cy="79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0" name="TextBox 29"/>
          <p:cNvSpPr txBox="1"/>
          <p:nvPr/>
        </p:nvSpPr>
        <p:spPr>
          <a:xfrm>
            <a:off x="1571604" y="1161620"/>
            <a:ext cx="1214446" cy="338554"/>
          </a:xfrm>
          <a:prstGeom prst="rect">
            <a:avLst/>
          </a:prstGeom>
          <a:noFill/>
        </p:spPr>
        <p:txBody>
          <a:bodyPr wrap="square" rtlCol="0">
            <a:spAutoFit/>
          </a:bodyPr>
          <a:lstStyle/>
          <a:p>
            <a:pPr algn="l"/>
            <a:r>
              <a:rPr lang="zh-CN" altLang="en-US" sz="1600" smtClean="0">
                <a:latin typeface="Consolas" pitchFamily="49" charset="0"/>
                <a:ea typeface="仿宋" pitchFamily="49" charset="-122"/>
                <a:cs typeface="Consolas" pitchFamily="49" charset="0"/>
              </a:rPr>
              <a:t>取字符</a:t>
            </a:r>
            <a:r>
              <a:rPr lang="en-US" altLang="zh-CN" sz="1600" smtClean="0">
                <a:latin typeface="Consolas" pitchFamily="49" charset="0"/>
                <a:ea typeface="仿宋" pitchFamily="49" charset="-122"/>
                <a:cs typeface="Consolas" pitchFamily="49" charset="0"/>
              </a:rPr>
              <a:t>'('</a:t>
            </a:r>
            <a:endParaRPr lang="zh-CN" altLang="en-US" sz="1600" smtClean="0">
              <a:latin typeface="Consolas" pitchFamily="49" charset="0"/>
              <a:ea typeface="仿宋" pitchFamily="49" charset="-122"/>
              <a:cs typeface="Consolas" pitchFamily="49" charset="0"/>
            </a:endParaRPr>
          </a:p>
        </p:txBody>
      </p:sp>
      <p:sp>
        <p:nvSpPr>
          <p:cNvPr id="33" name="矩形 32"/>
          <p:cNvSpPr/>
          <p:nvPr/>
        </p:nvSpPr>
        <p:spPr>
          <a:xfrm>
            <a:off x="1844235" y="1678246"/>
            <a:ext cx="298873" cy="321994"/>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zh-CN" altLang="en-US" sz="1800" smtClean="0">
                <a:solidFill>
                  <a:srgbClr val="0000FF"/>
                </a:solidFill>
                <a:latin typeface="Consolas" pitchFamily="49" charset="0"/>
                <a:cs typeface="Consolas" pitchFamily="49" charset="0"/>
              </a:rPr>
              <a:t>∧</a:t>
            </a:r>
          </a:p>
        </p:txBody>
      </p:sp>
      <p:sp>
        <p:nvSpPr>
          <p:cNvPr id="34" name="TextBox 33"/>
          <p:cNvSpPr txBox="1"/>
          <p:nvPr/>
        </p:nvSpPr>
        <p:spPr>
          <a:xfrm>
            <a:off x="571472" y="2528246"/>
            <a:ext cx="2714644" cy="369332"/>
          </a:xfrm>
          <a:prstGeom prst="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altLang="zh-CN" sz="1800" smtClean="0">
                <a:latin typeface="Consolas" pitchFamily="49" charset="0"/>
                <a:ea typeface="楷体" pitchFamily="49" charset="-122"/>
                <a:cs typeface="Consolas" pitchFamily="49" charset="0"/>
              </a:rPr>
              <a:t>CreateGL1("</a:t>
            </a:r>
            <a:r>
              <a:rPr lang="en-US" altLang="zh-CN" sz="1800" i="1" smtClean="0">
                <a:solidFill>
                  <a:srgbClr val="FF00FF"/>
                </a:solidFill>
                <a:latin typeface="Consolas" pitchFamily="49" charset="0"/>
                <a:ea typeface="楷体" pitchFamily="49" charset="-122"/>
                <a:cs typeface="Consolas" pitchFamily="49" charset="0"/>
              </a:rPr>
              <a:t>a</a:t>
            </a:r>
            <a:r>
              <a:rPr lang="zh-CN" altLang="zh-CN" sz="1800" smtClean="0">
                <a:solidFill>
                  <a:srgbClr val="FF00FF"/>
                </a:solidFill>
                <a:latin typeface="Consolas" pitchFamily="49" charset="0"/>
                <a:ea typeface="楷体" pitchFamily="49" charset="-122"/>
                <a:cs typeface="Consolas" pitchFamily="49" charset="0"/>
              </a:rPr>
              <a:t>，</a:t>
            </a:r>
            <a:r>
              <a:rPr lang="en-US" altLang="zh-CN" sz="1800" smtClean="0">
                <a:solidFill>
                  <a:srgbClr val="FF00FF"/>
                </a:solidFill>
                <a:latin typeface="Consolas" pitchFamily="49" charset="0"/>
                <a:ea typeface="楷体" pitchFamily="49" charset="-122"/>
                <a:cs typeface="Consolas" pitchFamily="49" charset="0"/>
              </a:rPr>
              <a:t>(</a:t>
            </a:r>
            <a:r>
              <a:rPr lang="en-US" altLang="zh-CN" sz="1800" i="1" smtClean="0">
                <a:solidFill>
                  <a:srgbClr val="FF00FF"/>
                </a:solidFill>
                <a:latin typeface="Consolas" pitchFamily="49" charset="0"/>
                <a:ea typeface="楷体" pitchFamily="49" charset="-122"/>
                <a:cs typeface="Consolas" pitchFamily="49" charset="0"/>
              </a:rPr>
              <a:t>b</a:t>
            </a:r>
            <a:r>
              <a:rPr lang="en-US" altLang="zh-CN" sz="1800" smtClean="0">
                <a:solidFill>
                  <a:srgbClr val="FF00FF"/>
                </a:solidFill>
                <a:latin typeface="Consolas" pitchFamily="49" charset="0"/>
                <a:ea typeface="楷体" pitchFamily="49" charset="-122"/>
                <a:cs typeface="Consolas" pitchFamily="49" charset="0"/>
              </a:rPr>
              <a:t>))</a:t>
            </a:r>
            <a:r>
              <a:rPr lang="en-US" altLang="zh-CN" sz="1800" smtClean="0">
                <a:latin typeface="Consolas" pitchFamily="49" charset="0"/>
                <a:ea typeface="楷体" pitchFamily="49" charset="-122"/>
                <a:cs typeface="Consolas" pitchFamily="49" charset="0"/>
              </a:rPr>
              <a:t>")</a:t>
            </a:r>
            <a:endParaRPr lang="zh-CN" altLang="en-US" sz="1800" smtClean="0">
              <a:latin typeface="Consolas" pitchFamily="49" charset="0"/>
              <a:ea typeface="楷体" pitchFamily="49" charset="-122"/>
              <a:cs typeface="Consolas" pitchFamily="49" charset="0"/>
            </a:endParaRPr>
          </a:p>
        </p:txBody>
      </p:sp>
      <p:cxnSp>
        <p:nvCxnSpPr>
          <p:cNvPr id="35" name="直接箭头连接符 34"/>
          <p:cNvCxnSpPr/>
          <p:nvPr/>
        </p:nvCxnSpPr>
        <p:spPr>
          <a:xfrm rot="5400000">
            <a:off x="1462877" y="3137833"/>
            <a:ext cx="504000" cy="79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6" name="TextBox 35"/>
          <p:cNvSpPr txBox="1"/>
          <p:nvPr/>
        </p:nvSpPr>
        <p:spPr>
          <a:xfrm>
            <a:off x="1785918" y="2979174"/>
            <a:ext cx="1214446" cy="338554"/>
          </a:xfrm>
          <a:prstGeom prst="rect">
            <a:avLst/>
          </a:prstGeom>
          <a:noFill/>
        </p:spPr>
        <p:txBody>
          <a:bodyPr wrap="square" rtlCol="0">
            <a:spAutoFit/>
          </a:bodyPr>
          <a:lstStyle/>
          <a:p>
            <a:pPr algn="l"/>
            <a:r>
              <a:rPr lang="zh-CN" altLang="en-US" sz="1600" smtClean="0">
                <a:latin typeface="Consolas" pitchFamily="49" charset="0"/>
                <a:ea typeface="仿宋" pitchFamily="49" charset="-122"/>
                <a:cs typeface="Consolas" pitchFamily="49" charset="0"/>
              </a:rPr>
              <a:t>取字符</a:t>
            </a:r>
            <a:r>
              <a:rPr lang="en-US" altLang="zh-CN" sz="1600" smtClean="0">
                <a:latin typeface="Consolas" pitchFamily="49" charset="0"/>
                <a:ea typeface="仿宋" pitchFamily="49" charset="-122"/>
                <a:cs typeface="Consolas" pitchFamily="49" charset="0"/>
              </a:rPr>
              <a:t>'</a:t>
            </a:r>
            <a:r>
              <a:rPr lang="en-US" altLang="zh-CN" sz="1600" i="1" smtClean="0">
                <a:latin typeface="Consolas" pitchFamily="49" charset="0"/>
                <a:ea typeface="仿宋" pitchFamily="49" charset="-122"/>
                <a:cs typeface="Consolas" pitchFamily="49" charset="0"/>
              </a:rPr>
              <a:t>a</a:t>
            </a:r>
            <a:r>
              <a:rPr lang="en-US" altLang="zh-CN" sz="1600" smtClean="0">
                <a:latin typeface="Consolas" pitchFamily="49" charset="0"/>
                <a:ea typeface="仿宋" pitchFamily="49" charset="-122"/>
                <a:cs typeface="Consolas" pitchFamily="49" charset="0"/>
              </a:rPr>
              <a:t>'</a:t>
            </a:r>
            <a:endParaRPr lang="zh-CN" altLang="en-US" sz="1600" smtClean="0">
              <a:latin typeface="Consolas" pitchFamily="49" charset="0"/>
              <a:ea typeface="仿宋" pitchFamily="49" charset="-122"/>
              <a:cs typeface="Consolas" pitchFamily="49" charset="0"/>
            </a:endParaRPr>
          </a:p>
        </p:txBody>
      </p:sp>
      <p:sp>
        <p:nvSpPr>
          <p:cNvPr id="38" name="TextBox 37"/>
          <p:cNvSpPr txBox="1"/>
          <p:nvPr/>
        </p:nvSpPr>
        <p:spPr>
          <a:xfrm>
            <a:off x="2143108" y="3641110"/>
            <a:ext cx="1214446" cy="338554"/>
          </a:xfrm>
          <a:prstGeom prst="rect">
            <a:avLst/>
          </a:prstGeom>
          <a:noFill/>
        </p:spPr>
        <p:txBody>
          <a:bodyPr wrap="square" rtlCol="0">
            <a:spAutoFit/>
          </a:bodyPr>
          <a:lstStyle/>
          <a:p>
            <a:pPr algn="l"/>
            <a:r>
              <a:rPr lang="zh-CN" altLang="en-US" sz="1600" smtClean="0">
                <a:latin typeface="Consolas" pitchFamily="49" charset="0"/>
                <a:ea typeface="仿宋" pitchFamily="49" charset="-122"/>
                <a:cs typeface="Consolas" pitchFamily="49" charset="0"/>
              </a:rPr>
              <a:t>取字符</a:t>
            </a:r>
            <a:r>
              <a:rPr lang="en-US" altLang="zh-CN" sz="1600" smtClean="0">
                <a:latin typeface="Consolas" pitchFamily="49" charset="0"/>
                <a:ea typeface="仿宋" pitchFamily="49" charset="-122"/>
                <a:cs typeface="Consolas" pitchFamily="49" charset="0"/>
              </a:rPr>
              <a:t>','</a:t>
            </a:r>
            <a:endParaRPr lang="zh-CN" altLang="en-US" sz="1600" smtClean="0">
              <a:latin typeface="Consolas" pitchFamily="49" charset="0"/>
              <a:ea typeface="仿宋" pitchFamily="49" charset="-122"/>
              <a:cs typeface="Consolas" pitchFamily="49" charset="0"/>
            </a:endParaRPr>
          </a:p>
        </p:txBody>
      </p:sp>
      <p:sp>
        <p:nvSpPr>
          <p:cNvPr id="39" name="TextBox 38"/>
          <p:cNvSpPr txBox="1"/>
          <p:nvPr/>
        </p:nvSpPr>
        <p:spPr>
          <a:xfrm>
            <a:off x="3286116" y="3385502"/>
            <a:ext cx="2428892" cy="369332"/>
          </a:xfrm>
          <a:prstGeom prst="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altLang="zh-CN" sz="1800" smtClean="0">
                <a:latin typeface="Consolas" pitchFamily="49" charset="0"/>
                <a:ea typeface="楷体" pitchFamily="49" charset="-122"/>
                <a:cs typeface="Consolas" pitchFamily="49" charset="0"/>
              </a:rPr>
              <a:t>CreateGL2("</a:t>
            </a:r>
            <a:r>
              <a:rPr lang="en-US" altLang="zh-CN" sz="1800" smtClean="0">
                <a:solidFill>
                  <a:srgbClr val="FF00FF"/>
                </a:solidFill>
                <a:latin typeface="Consolas" pitchFamily="49" charset="0"/>
                <a:ea typeface="楷体" pitchFamily="49" charset="-122"/>
                <a:cs typeface="Consolas" pitchFamily="49" charset="0"/>
              </a:rPr>
              <a:t>(</a:t>
            </a:r>
            <a:r>
              <a:rPr lang="en-US" altLang="zh-CN" sz="1800" i="1" smtClean="0">
                <a:solidFill>
                  <a:srgbClr val="FF00FF"/>
                </a:solidFill>
                <a:latin typeface="Consolas" pitchFamily="49" charset="0"/>
                <a:ea typeface="楷体" pitchFamily="49" charset="-122"/>
                <a:cs typeface="Consolas" pitchFamily="49" charset="0"/>
              </a:rPr>
              <a:t>b</a:t>
            </a:r>
            <a:r>
              <a:rPr lang="en-US" altLang="zh-CN" sz="1800" smtClean="0">
                <a:solidFill>
                  <a:srgbClr val="FF00FF"/>
                </a:solidFill>
                <a:latin typeface="Consolas" pitchFamily="49" charset="0"/>
                <a:ea typeface="楷体" pitchFamily="49" charset="-122"/>
                <a:cs typeface="Consolas" pitchFamily="49" charset="0"/>
              </a:rPr>
              <a:t>))</a:t>
            </a:r>
            <a:r>
              <a:rPr lang="en-US" altLang="zh-CN" sz="1800" smtClean="0">
                <a:latin typeface="Consolas" pitchFamily="49" charset="0"/>
                <a:ea typeface="楷体" pitchFamily="49" charset="-122"/>
                <a:cs typeface="Consolas" pitchFamily="49" charset="0"/>
              </a:rPr>
              <a:t>")</a:t>
            </a:r>
            <a:endParaRPr lang="zh-CN" altLang="en-US" sz="1800" smtClean="0">
              <a:latin typeface="Consolas" pitchFamily="49" charset="0"/>
              <a:ea typeface="楷体" pitchFamily="49" charset="-122"/>
              <a:cs typeface="Consolas" pitchFamily="49" charset="0"/>
            </a:endParaRPr>
          </a:p>
        </p:txBody>
      </p:sp>
      <p:cxnSp>
        <p:nvCxnSpPr>
          <p:cNvPr id="40" name="直接箭头连接符 39"/>
          <p:cNvCxnSpPr/>
          <p:nvPr/>
        </p:nvCxnSpPr>
        <p:spPr>
          <a:xfrm rot="5400000">
            <a:off x="4128275" y="4012295"/>
            <a:ext cx="540000" cy="79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41" name="TextBox 40"/>
          <p:cNvSpPr txBox="1"/>
          <p:nvPr/>
        </p:nvSpPr>
        <p:spPr>
          <a:xfrm>
            <a:off x="4469316" y="3855732"/>
            <a:ext cx="1214446" cy="338554"/>
          </a:xfrm>
          <a:prstGeom prst="rect">
            <a:avLst/>
          </a:prstGeom>
          <a:noFill/>
        </p:spPr>
        <p:txBody>
          <a:bodyPr wrap="square" rtlCol="0">
            <a:spAutoFit/>
          </a:bodyPr>
          <a:lstStyle/>
          <a:p>
            <a:pPr algn="l"/>
            <a:r>
              <a:rPr lang="zh-CN" altLang="en-US" sz="1600" smtClean="0">
                <a:latin typeface="Consolas" pitchFamily="49" charset="0"/>
                <a:ea typeface="仿宋" pitchFamily="49" charset="-122"/>
                <a:cs typeface="Consolas" pitchFamily="49" charset="0"/>
              </a:rPr>
              <a:t>取字符</a:t>
            </a:r>
            <a:r>
              <a:rPr lang="en-US" altLang="zh-CN" sz="1600" smtClean="0">
                <a:latin typeface="Consolas" pitchFamily="49" charset="0"/>
                <a:ea typeface="仿宋" pitchFamily="49" charset="-122"/>
                <a:cs typeface="Consolas" pitchFamily="49" charset="0"/>
              </a:rPr>
              <a:t>'('</a:t>
            </a:r>
            <a:endParaRPr lang="zh-CN" altLang="en-US" sz="1600" smtClean="0">
              <a:latin typeface="Consolas" pitchFamily="49" charset="0"/>
              <a:ea typeface="仿宋" pitchFamily="49" charset="-122"/>
              <a:cs typeface="Consolas" pitchFamily="49" charset="0"/>
            </a:endParaRPr>
          </a:p>
        </p:txBody>
      </p:sp>
      <p:cxnSp>
        <p:nvCxnSpPr>
          <p:cNvPr id="51" name="直接箭头连接符 50"/>
          <p:cNvCxnSpPr/>
          <p:nvPr/>
        </p:nvCxnSpPr>
        <p:spPr>
          <a:xfrm rot="16200000" flipH="1">
            <a:off x="4138466" y="4812662"/>
            <a:ext cx="68400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428992" y="5161570"/>
            <a:ext cx="2357454" cy="369332"/>
          </a:xfrm>
          <a:prstGeom prst="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altLang="zh-CN" sz="1800" smtClean="0">
                <a:latin typeface="Consolas" pitchFamily="49" charset="0"/>
                <a:ea typeface="楷体" pitchFamily="49" charset="-122"/>
                <a:cs typeface="Consolas" pitchFamily="49" charset="0"/>
              </a:rPr>
              <a:t>CreateGL1("</a:t>
            </a:r>
            <a:r>
              <a:rPr lang="en-US" altLang="zh-CN" sz="1800" i="1" smtClean="0">
                <a:solidFill>
                  <a:srgbClr val="FF00FF"/>
                </a:solidFill>
                <a:latin typeface="Consolas" pitchFamily="49" charset="0"/>
                <a:ea typeface="楷体" pitchFamily="49" charset="-122"/>
                <a:cs typeface="Consolas" pitchFamily="49" charset="0"/>
              </a:rPr>
              <a:t>b</a:t>
            </a:r>
            <a:r>
              <a:rPr lang="en-US" altLang="zh-CN" sz="1800" smtClean="0">
                <a:solidFill>
                  <a:srgbClr val="FF00FF"/>
                </a:solidFill>
                <a:latin typeface="Consolas" pitchFamily="49" charset="0"/>
                <a:ea typeface="楷体" pitchFamily="49" charset="-122"/>
                <a:cs typeface="Consolas" pitchFamily="49" charset="0"/>
              </a:rPr>
              <a:t>))</a:t>
            </a:r>
            <a:r>
              <a:rPr lang="en-US" altLang="zh-CN" sz="1800" smtClean="0">
                <a:latin typeface="Consolas" pitchFamily="49" charset="0"/>
                <a:ea typeface="楷体" pitchFamily="49" charset="-122"/>
                <a:cs typeface="Consolas" pitchFamily="49" charset="0"/>
              </a:rPr>
              <a:t>")</a:t>
            </a:r>
            <a:endParaRPr lang="zh-CN" altLang="en-US" sz="1800" smtClean="0">
              <a:latin typeface="Consolas" pitchFamily="49" charset="0"/>
              <a:ea typeface="楷体" pitchFamily="49" charset="-122"/>
              <a:cs typeface="Consolas" pitchFamily="49" charset="0"/>
            </a:endParaRPr>
          </a:p>
        </p:txBody>
      </p:sp>
      <p:grpSp>
        <p:nvGrpSpPr>
          <p:cNvPr id="17" name="组合 52"/>
          <p:cNvGrpSpPr/>
          <p:nvPr/>
        </p:nvGrpSpPr>
        <p:grpSpPr>
          <a:xfrm>
            <a:off x="3929058" y="5996874"/>
            <a:ext cx="1016169" cy="321994"/>
            <a:chOff x="1142976" y="3857628"/>
            <a:chExt cx="1016169" cy="321994"/>
          </a:xfrm>
        </p:grpSpPr>
        <p:sp>
          <p:nvSpPr>
            <p:cNvPr id="54" name="矩形 53"/>
            <p:cNvSpPr/>
            <p:nvPr/>
          </p:nvSpPr>
          <p:spPr>
            <a:xfrm>
              <a:off x="1142976" y="3857628"/>
              <a:ext cx="418423" cy="321994"/>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55" name="矩形 54"/>
            <p:cNvSpPr/>
            <p:nvPr/>
          </p:nvSpPr>
          <p:spPr>
            <a:xfrm>
              <a:off x="1561398" y="3857628"/>
              <a:ext cx="298873" cy="321994"/>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b</a:t>
              </a:r>
              <a:endParaRPr lang="zh-CN" altLang="en-US" sz="1800" i="1">
                <a:solidFill>
                  <a:srgbClr val="0000FF"/>
                </a:solidFill>
                <a:latin typeface="Consolas" pitchFamily="49" charset="0"/>
                <a:cs typeface="Consolas" pitchFamily="49" charset="0"/>
              </a:endParaRPr>
            </a:p>
          </p:txBody>
        </p:sp>
        <p:sp>
          <p:nvSpPr>
            <p:cNvPr id="56" name="矩形 55"/>
            <p:cNvSpPr/>
            <p:nvPr/>
          </p:nvSpPr>
          <p:spPr>
            <a:xfrm>
              <a:off x="1860272" y="3857628"/>
              <a:ext cx="298873" cy="321994"/>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a:solidFill>
                  <a:srgbClr val="0000FF"/>
                </a:solidFill>
                <a:latin typeface="Consolas" pitchFamily="49" charset="0"/>
                <a:cs typeface="Consolas" pitchFamily="49" charset="0"/>
              </a:endParaRPr>
            </a:p>
          </p:txBody>
        </p:sp>
      </p:grpSp>
      <p:cxnSp>
        <p:nvCxnSpPr>
          <p:cNvPr id="57" name="直接箭头连接符 56"/>
          <p:cNvCxnSpPr/>
          <p:nvPr/>
        </p:nvCxnSpPr>
        <p:spPr>
          <a:xfrm rot="5400000">
            <a:off x="4266959" y="5771453"/>
            <a:ext cx="468000" cy="79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58" name="TextBox 57"/>
          <p:cNvSpPr txBox="1"/>
          <p:nvPr/>
        </p:nvSpPr>
        <p:spPr>
          <a:xfrm>
            <a:off x="4551904" y="5590602"/>
            <a:ext cx="1214446" cy="338554"/>
          </a:xfrm>
          <a:prstGeom prst="rect">
            <a:avLst/>
          </a:prstGeom>
          <a:noFill/>
        </p:spPr>
        <p:txBody>
          <a:bodyPr wrap="square" rtlCol="0">
            <a:spAutoFit/>
          </a:bodyPr>
          <a:lstStyle/>
          <a:p>
            <a:pPr algn="l"/>
            <a:r>
              <a:rPr lang="zh-CN" altLang="en-US" sz="1600" smtClean="0">
                <a:latin typeface="Consolas" pitchFamily="49" charset="0"/>
                <a:ea typeface="仿宋" pitchFamily="49" charset="-122"/>
                <a:cs typeface="Consolas" pitchFamily="49" charset="0"/>
              </a:rPr>
              <a:t>取字符</a:t>
            </a:r>
            <a:r>
              <a:rPr lang="en-US" altLang="zh-CN" sz="1600" smtClean="0">
                <a:latin typeface="Consolas" pitchFamily="49" charset="0"/>
                <a:ea typeface="仿宋" pitchFamily="49" charset="-122"/>
                <a:cs typeface="Consolas" pitchFamily="49" charset="0"/>
              </a:rPr>
              <a:t>'</a:t>
            </a:r>
            <a:r>
              <a:rPr lang="en-US" altLang="zh-CN" sz="1600" i="1" smtClean="0">
                <a:latin typeface="Consolas" pitchFamily="49" charset="0"/>
                <a:ea typeface="仿宋" pitchFamily="49" charset="-122"/>
                <a:cs typeface="Consolas" pitchFamily="49" charset="0"/>
              </a:rPr>
              <a:t>b</a:t>
            </a:r>
            <a:r>
              <a:rPr lang="en-US" altLang="zh-CN" sz="1600" smtClean="0">
                <a:latin typeface="Consolas" pitchFamily="49" charset="0"/>
                <a:ea typeface="仿宋" pitchFamily="49" charset="-122"/>
                <a:cs typeface="Consolas" pitchFamily="49" charset="0"/>
              </a:rPr>
              <a:t>'</a:t>
            </a:r>
            <a:endParaRPr lang="zh-CN" altLang="en-US" sz="1600" smtClean="0">
              <a:latin typeface="Consolas" pitchFamily="49" charset="0"/>
              <a:ea typeface="仿宋" pitchFamily="49" charset="-122"/>
              <a:cs typeface="Consolas" pitchFamily="49" charset="0"/>
            </a:endParaRPr>
          </a:p>
        </p:txBody>
      </p:sp>
      <p:sp>
        <p:nvSpPr>
          <p:cNvPr id="59" name="TextBox 58"/>
          <p:cNvSpPr txBox="1"/>
          <p:nvPr/>
        </p:nvSpPr>
        <p:spPr>
          <a:xfrm>
            <a:off x="3929058" y="6376594"/>
            <a:ext cx="1857388" cy="338554"/>
          </a:xfrm>
          <a:prstGeom prst="rect">
            <a:avLst/>
          </a:prstGeom>
          <a:noFill/>
        </p:spPr>
        <p:txBody>
          <a:bodyPr wrap="square" rtlCol="0">
            <a:spAutoFit/>
          </a:bodyPr>
          <a:lstStyle/>
          <a:p>
            <a:pPr algn="l"/>
            <a:r>
              <a:rPr lang="zh-CN" altLang="en-US" sz="1600" smtClean="0">
                <a:latin typeface="Consolas" pitchFamily="49" charset="0"/>
                <a:ea typeface="仿宋" pitchFamily="49" charset="-122"/>
                <a:cs typeface="Consolas" pitchFamily="49" charset="0"/>
              </a:rPr>
              <a:t>取字符</a:t>
            </a:r>
            <a:r>
              <a:rPr lang="en-US" altLang="zh-CN" sz="1600" smtClean="0">
                <a:latin typeface="Consolas" pitchFamily="49" charset="0"/>
                <a:ea typeface="仿宋" pitchFamily="49" charset="-122"/>
                <a:cs typeface="Consolas" pitchFamily="49" charset="0"/>
              </a:rPr>
              <a:t>')',s=")"</a:t>
            </a:r>
            <a:endParaRPr lang="zh-CN" altLang="en-US" sz="1600" smtClean="0">
              <a:latin typeface="Consolas" pitchFamily="49" charset="0"/>
              <a:ea typeface="仿宋" pitchFamily="49" charset="-122"/>
              <a:cs typeface="Consolas" pitchFamily="49" charset="0"/>
            </a:endParaRPr>
          </a:p>
        </p:txBody>
      </p:sp>
      <p:sp>
        <p:nvSpPr>
          <p:cNvPr id="60" name="矩形 59"/>
          <p:cNvSpPr/>
          <p:nvPr/>
        </p:nvSpPr>
        <p:spPr>
          <a:xfrm>
            <a:off x="4643438" y="6000768"/>
            <a:ext cx="298873" cy="321994"/>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r>
              <a:rPr lang="zh-CN" altLang="en-US" sz="1800" smtClean="0">
                <a:solidFill>
                  <a:srgbClr val="0000FF"/>
                </a:solidFill>
                <a:latin typeface="Consolas" pitchFamily="49" charset="0"/>
                <a:cs typeface="Consolas" pitchFamily="49" charset="0"/>
              </a:rPr>
              <a:t>∧</a:t>
            </a:r>
            <a:endParaRPr lang="zh-CN" altLang="en-US" sz="1800">
              <a:solidFill>
                <a:srgbClr val="0000FF"/>
              </a:solidFill>
              <a:latin typeface="Consolas" pitchFamily="49" charset="0"/>
              <a:cs typeface="Consolas" pitchFamily="49" charset="0"/>
            </a:endParaRPr>
          </a:p>
        </p:txBody>
      </p:sp>
      <p:sp>
        <p:nvSpPr>
          <p:cNvPr id="61" name="TextBox 60"/>
          <p:cNvSpPr txBox="1"/>
          <p:nvPr/>
        </p:nvSpPr>
        <p:spPr>
          <a:xfrm>
            <a:off x="4857752" y="4733520"/>
            <a:ext cx="1714512" cy="338554"/>
          </a:xfrm>
          <a:prstGeom prst="rect">
            <a:avLst/>
          </a:prstGeom>
          <a:noFill/>
        </p:spPr>
        <p:txBody>
          <a:bodyPr wrap="square" rtlCol="0">
            <a:spAutoFit/>
          </a:bodyPr>
          <a:lstStyle/>
          <a:p>
            <a:pPr algn="l"/>
            <a:r>
              <a:rPr lang="zh-CN" altLang="en-US" sz="1600" smtClean="0">
                <a:latin typeface="Consolas" pitchFamily="49" charset="0"/>
                <a:ea typeface="仿宋" pitchFamily="49" charset="-122"/>
                <a:cs typeface="Consolas" pitchFamily="49" charset="0"/>
              </a:rPr>
              <a:t>取字符</a:t>
            </a:r>
            <a:r>
              <a:rPr lang="en-US" altLang="zh-CN" sz="1600" smtClean="0">
                <a:latin typeface="Consolas" pitchFamily="49" charset="0"/>
                <a:ea typeface="仿宋" pitchFamily="49" charset="-122"/>
                <a:cs typeface="Consolas" pitchFamily="49" charset="0"/>
              </a:rPr>
              <a:t>')',s=""</a:t>
            </a:r>
            <a:endParaRPr lang="zh-CN" altLang="en-US" sz="1600" smtClean="0">
              <a:latin typeface="Consolas" pitchFamily="49" charset="0"/>
              <a:ea typeface="仿宋" pitchFamily="49" charset="-122"/>
              <a:cs typeface="Consolas" pitchFamily="49" charset="0"/>
            </a:endParaRPr>
          </a:p>
        </p:txBody>
      </p:sp>
      <p:sp>
        <p:nvSpPr>
          <p:cNvPr id="62" name="矩形 61"/>
          <p:cNvSpPr/>
          <p:nvPr/>
        </p:nvSpPr>
        <p:spPr>
          <a:xfrm>
            <a:off x="4630317" y="4314252"/>
            <a:ext cx="298873" cy="321994"/>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zh-CN" altLang="en-US" sz="1800" smtClean="0">
                <a:solidFill>
                  <a:srgbClr val="0000FF"/>
                </a:solidFill>
                <a:latin typeface="Consolas" pitchFamily="49" charset="0"/>
                <a:cs typeface="Consolas" pitchFamily="49" charset="0"/>
              </a:rPr>
              <a:t>∧</a:t>
            </a:r>
          </a:p>
        </p:txBody>
      </p:sp>
      <p:cxnSp>
        <p:nvCxnSpPr>
          <p:cNvPr id="64" name="直接箭头连接符 63"/>
          <p:cNvCxnSpPr/>
          <p:nvPr/>
        </p:nvCxnSpPr>
        <p:spPr>
          <a:xfrm rot="5400000" flipH="1" flipV="1">
            <a:off x="4534314" y="4888246"/>
            <a:ext cx="504000" cy="0"/>
          </a:xfrm>
          <a:prstGeom prst="straightConnector1">
            <a:avLst/>
          </a:prstGeom>
          <a:ln w="285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2071670" y="2097514"/>
            <a:ext cx="642942" cy="338554"/>
          </a:xfrm>
          <a:prstGeom prst="rect">
            <a:avLst/>
          </a:prstGeom>
          <a:noFill/>
        </p:spPr>
        <p:txBody>
          <a:bodyPr wrap="square" rtlCol="0">
            <a:spAutoFit/>
          </a:bodyPr>
          <a:lstStyle/>
          <a:p>
            <a:pPr algn="l"/>
            <a:r>
              <a:rPr lang="en-US" altLang="zh-CN" sz="1600" smtClean="0">
                <a:latin typeface="Consolas" pitchFamily="49" charset="0"/>
                <a:ea typeface="仿宋" pitchFamily="49" charset="-122"/>
                <a:cs typeface="Consolas" pitchFamily="49" charset="0"/>
              </a:rPr>
              <a:t>s=""</a:t>
            </a:r>
            <a:endParaRPr lang="zh-CN" altLang="en-US" sz="1600" smtClean="0">
              <a:latin typeface="Consolas" pitchFamily="49" charset="0"/>
              <a:ea typeface="仿宋" pitchFamily="49" charset="-122"/>
              <a:cs typeface="Consolas" pitchFamily="49" charset="0"/>
            </a:endParaRPr>
          </a:p>
        </p:txBody>
      </p:sp>
      <p:cxnSp>
        <p:nvCxnSpPr>
          <p:cNvPr id="66" name="直接箭头连接符 65"/>
          <p:cNvCxnSpPr/>
          <p:nvPr/>
        </p:nvCxnSpPr>
        <p:spPr>
          <a:xfrm rot="5400000" flipH="1" flipV="1">
            <a:off x="1748232" y="2252240"/>
            <a:ext cx="504000" cy="0"/>
          </a:xfrm>
          <a:prstGeom prst="straightConnector1">
            <a:avLst/>
          </a:prstGeom>
          <a:ln w="285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a:xfrm rot="5400000">
            <a:off x="3730491" y="5246900"/>
            <a:ext cx="1496304" cy="364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a:endCxn id="13" idx="1"/>
          </p:cNvCxnSpPr>
          <p:nvPr/>
        </p:nvCxnSpPr>
        <p:spPr>
          <a:xfrm>
            <a:off x="2000232" y="3571876"/>
            <a:ext cx="1907628" cy="90447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rot="10800000" flipV="1">
            <a:off x="1714480" y="1837160"/>
            <a:ext cx="0" cy="152040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0" name="灯片编号占位符 49"/>
          <p:cNvSpPr>
            <a:spLocks noGrp="1"/>
          </p:cNvSpPr>
          <p:nvPr>
            <p:ph type="sldNum" sz="quarter" idx="12"/>
          </p:nvPr>
        </p:nvSpPr>
        <p:spPr/>
        <p:txBody>
          <a:bodyPr/>
          <a:lstStyle/>
          <a:p>
            <a:fld id="{0B959BAE-FEC3-4F92-8031-993DEB8AE092}" type="slidenum">
              <a:rPr lang="en-US" altLang="zh-CN" smtClean="0"/>
              <a:pPr/>
              <a:t>76</a:t>
            </a:fld>
            <a:r>
              <a:rPr lang="en-US" altLang="zh-CN" smtClean="0"/>
              <a:t>/82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5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6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22" presetClass="exit" presetSubtype="4" fill="hold" nodeType="clickEffect">
                                  <p:stCondLst>
                                    <p:cond delay="0"/>
                                  </p:stCondLst>
                                  <p:childTnLst>
                                    <p:animEffect transition="out" filter="wipe(down)">
                                      <p:cBhvr>
                                        <p:cTn id="86" dur="500"/>
                                        <p:tgtEl>
                                          <p:spTgt spid="64"/>
                                        </p:tgtEl>
                                      </p:cBhvr>
                                    </p:animEffect>
                                    <p:set>
                                      <p:cBhvr>
                                        <p:cTn id="87" dur="1" fill="hold">
                                          <p:stCondLst>
                                            <p:cond delay="499"/>
                                          </p:stCondLst>
                                        </p:cTn>
                                        <p:tgtEl>
                                          <p:spTgt spid="64"/>
                                        </p:tgtEl>
                                        <p:attrNameLst>
                                          <p:attrName>style.visibility</p:attrName>
                                        </p:attrNameLst>
                                      </p:cBhvr>
                                      <p:to>
                                        <p:strVal val="hidden"/>
                                      </p:to>
                                    </p:set>
                                  </p:childTnLst>
                                </p:cTn>
                              </p:par>
                              <p:par>
                                <p:cTn id="88" presetID="22" presetClass="exit" presetSubtype="4" fill="hold" nodeType="withEffect">
                                  <p:stCondLst>
                                    <p:cond delay="0"/>
                                  </p:stCondLst>
                                  <p:childTnLst>
                                    <p:animEffect transition="out" filter="wipe(down)">
                                      <p:cBhvr>
                                        <p:cTn id="89" dur="500"/>
                                        <p:tgtEl>
                                          <p:spTgt spid="51"/>
                                        </p:tgtEl>
                                      </p:cBhvr>
                                    </p:animEffect>
                                    <p:set>
                                      <p:cBhvr>
                                        <p:cTn id="90" dur="1" fill="hold">
                                          <p:stCondLst>
                                            <p:cond delay="499"/>
                                          </p:stCondLst>
                                        </p:cTn>
                                        <p:tgtEl>
                                          <p:spTgt spid="51"/>
                                        </p:tgtEl>
                                        <p:attrNameLst>
                                          <p:attrName>style.visibility</p:attrName>
                                        </p:attrNameLst>
                                      </p:cBhvr>
                                      <p:to>
                                        <p:strVal val="hidden"/>
                                      </p:to>
                                    </p:set>
                                  </p:childTnLst>
                                </p:cTn>
                              </p:par>
                              <p:par>
                                <p:cTn id="91" presetID="22" presetClass="exit" presetSubtype="4" fill="hold" grpId="1" nodeType="withEffect">
                                  <p:stCondLst>
                                    <p:cond delay="0"/>
                                  </p:stCondLst>
                                  <p:childTnLst>
                                    <p:animEffect transition="out" filter="wipe(down)">
                                      <p:cBhvr>
                                        <p:cTn id="92" dur="500"/>
                                        <p:tgtEl>
                                          <p:spTgt spid="61"/>
                                        </p:tgtEl>
                                      </p:cBhvr>
                                    </p:animEffect>
                                    <p:set>
                                      <p:cBhvr>
                                        <p:cTn id="93" dur="1" fill="hold">
                                          <p:stCondLst>
                                            <p:cond delay="499"/>
                                          </p:stCondLst>
                                        </p:cTn>
                                        <p:tgtEl>
                                          <p:spTgt spid="61"/>
                                        </p:tgtEl>
                                        <p:attrNameLst>
                                          <p:attrName>style.visibility</p:attrName>
                                        </p:attrNameLst>
                                      </p:cBhvr>
                                      <p:to>
                                        <p:strVal val="hidden"/>
                                      </p:to>
                                    </p:set>
                                  </p:childTnLst>
                                </p:cTn>
                              </p:par>
                              <p:par>
                                <p:cTn id="94" presetID="22" presetClass="exit" presetSubtype="4" fill="hold" grpId="1" nodeType="withEffect">
                                  <p:stCondLst>
                                    <p:cond delay="0"/>
                                  </p:stCondLst>
                                  <p:childTnLst>
                                    <p:animEffect transition="out" filter="wipe(down)">
                                      <p:cBhvr>
                                        <p:cTn id="95" dur="500"/>
                                        <p:tgtEl>
                                          <p:spTgt spid="52"/>
                                        </p:tgtEl>
                                      </p:cBhvr>
                                    </p:animEffect>
                                    <p:set>
                                      <p:cBhvr>
                                        <p:cTn id="96" dur="1" fill="hold">
                                          <p:stCondLst>
                                            <p:cond delay="499"/>
                                          </p:stCondLst>
                                        </p:cTn>
                                        <p:tgtEl>
                                          <p:spTgt spid="52"/>
                                        </p:tgtEl>
                                        <p:attrNameLst>
                                          <p:attrName>style.visibility</p:attrName>
                                        </p:attrNameLst>
                                      </p:cBhvr>
                                      <p:to>
                                        <p:strVal val="hidden"/>
                                      </p:to>
                                    </p:set>
                                  </p:childTnLst>
                                </p:cTn>
                              </p:par>
                              <p:par>
                                <p:cTn id="97" presetID="22" presetClass="exit" presetSubtype="4" fill="hold" grpId="1" nodeType="withEffect">
                                  <p:stCondLst>
                                    <p:cond delay="0"/>
                                  </p:stCondLst>
                                  <p:childTnLst>
                                    <p:animEffect transition="out" filter="wipe(down)">
                                      <p:cBhvr>
                                        <p:cTn id="98" dur="500"/>
                                        <p:tgtEl>
                                          <p:spTgt spid="58"/>
                                        </p:tgtEl>
                                      </p:cBhvr>
                                    </p:animEffect>
                                    <p:set>
                                      <p:cBhvr>
                                        <p:cTn id="99" dur="1" fill="hold">
                                          <p:stCondLst>
                                            <p:cond delay="499"/>
                                          </p:stCondLst>
                                        </p:cTn>
                                        <p:tgtEl>
                                          <p:spTgt spid="58"/>
                                        </p:tgtEl>
                                        <p:attrNameLst>
                                          <p:attrName>style.visibility</p:attrName>
                                        </p:attrNameLst>
                                      </p:cBhvr>
                                      <p:to>
                                        <p:strVal val="hidden"/>
                                      </p:to>
                                    </p:set>
                                  </p:childTnLst>
                                </p:cTn>
                              </p:par>
                            </p:childTnLst>
                          </p:cTn>
                        </p:par>
                        <p:par>
                          <p:cTn id="100" fill="hold">
                            <p:stCondLst>
                              <p:cond delay="500"/>
                            </p:stCondLst>
                            <p:childTnLst>
                              <p:par>
                                <p:cTn id="101" presetID="22" presetClass="exit" presetSubtype="4" fill="hold" grpId="1" nodeType="afterEffect">
                                  <p:stCondLst>
                                    <p:cond delay="0"/>
                                  </p:stCondLst>
                                  <p:childTnLst>
                                    <p:animEffect transition="out" filter="wipe(down)">
                                      <p:cBhvr>
                                        <p:cTn id="102" dur="500"/>
                                        <p:tgtEl>
                                          <p:spTgt spid="59"/>
                                        </p:tgtEl>
                                      </p:cBhvr>
                                    </p:animEffect>
                                    <p:set>
                                      <p:cBhvr>
                                        <p:cTn id="103" dur="1" fill="hold">
                                          <p:stCondLst>
                                            <p:cond delay="499"/>
                                          </p:stCondLst>
                                        </p:cTn>
                                        <p:tgtEl>
                                          <p:spTgt spid="59"/>
                                        </p:tgtEl>
                                        <p:attrNameLst>
                                          <p:attrName>style.visibility</p:attrName>
                                        </p:attrNameLst>
                                      </p:cBhvr>
                                      <p:to>
                                        <p:strVal val="hidden"/>
                                      </p:to>
                                    </p:set>
                                  </p:childTnLst>
                                </p:cTn>
                              </p:par>
                              <p:par>
                                <p:cTn id="104" presetID="22" presetClass="exit" presetSubtype="4" fill="hold" nodeType="withEffect">
                                  <p:stCondLst>
                                    <p:cond delay="0"/>
                                  </p:stCondLst>
                                  <p:childTnLst>
                                    <p:animEffect transition="out" filter="wipe(down)">
                                      <p:cBhvr>
                                        <p:cTn id="105" dur="500"/>
                                        <p:tgtEl>
                                          <p:spTgt spid="57"/>
                                        </p:tgtEl>
                                      </p:cBhvr>
                                    </p:animEffect>
                                    <p:set>
                                      <p:cBhvr>
                                        <p:cTn id="106" dur="1" fill="hold">
                                          <p:stCondLst>
                                            <p:cond delay="499"/>
                                          </p:stCondLst>
                                        </p:cTn>
                                        <p:tgtEl>
                                          <p:spTgt spid="57"/>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68"/>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22" presetClass="exit" presetSubtype="4" fill="hold" grpId="1" nodeType="clickEffect">
                                  <p:stCondLst>
                                    <p:cond delay="0"/>
                                  </p:stCondLst>
                                  <p:childTnLst>
                                    <p:animEffect transition="out" filter="wipe(down)">
                                      <p:cBhvr>
                                        <p:cTn id="114" dur="500"/>
                                        <p:tgtEl>
                                          <p:spTgt spid="39"/>
                                        </p:tgtEl>
                                      </p:cBhvr>
                                    </p:animEffect>
                                    <p:set>
                                      <p:cBhvr>
                                        <p:cTn id="115" dur="1" fill="hold">
                                          <p:stCondLst>
                                            <p:cond delay="499"/>
                                          </p:stCondLst>
                                        </p:cTn>
                                        <p:tgtEl>
                                          <p:spTgt spid="39"/>
                                        </p:tgtEl>
                                        <p:attrNameLst>
                                          <p:attrName>style.visibility</p:attrName>
                                        </p:attrNameLst>
                                      </p:cBhvr>
                                      <p:to>
                                        <p:strVal val="hidden"/>
                                      </p:to>
                                    </p:set>
                                  </p:childTnLst>
                                </p:cTn>
                              </p:par>
                              <p:par>
                                <p:cTn id="116" presetID="22" presetClass="exit" presetSubtype="4" fill="hold" grpId="1" nodeType="withEffect">
                                  <p:stCondLst>
                                    <p:cond delay="0"/>
                                  </p:stCondLst>
                                  <p:childTnLst>
                                    <p:animEffect transition="out" filter="wipe(down)">
                                      <p:cBhvr>
                                        <p:cTn id="117" dur="500"/>
                                        <p:tgtEl>
                                          <p:spTgt spid="38"/>
                                        </p:tgtEl>
                                      </p:cBhvr>
                                    </p:animEffect>
                                    <p:set>
                                      <p:cBhvr>
                                        <p:cTn id="118" dur="1" fill="hold">
                                          <p:stCondLst>
                                            <p:cond delay="499"/>
                                          </p:stCondLst>
                                        </p:cTn>
                                        <p:tgtEl>
                                          <p:spTgt spid="38"/>
                                        </p:tgtEl>
                                        <p:attrNameLst>
                                          <p:attrName>style.visibility</p:attrName>
                                        </p:attrNameLst>
                                      </p:cBhvr>
                                      <p:to>
                                        <p:strVal val="hidden"/>
                                      </p:to>
                                    </p:set>
                                  </p:childTnLst>
                                </p:cTn>
                              </p:par>
                              <p:par>
                                <p:cTn id="119" presetID="22" presetClass="exit" presetSubtype="4" fill="hold" nodeType="withEffect">
                                  <p:stCondLst>
                                    <p:cond delay="0"/>
                                  </p:stCondLst>
                                  <p:childTnLst>
                                    <p:animEffect transition="out" filter="wipe(down)">
                                      <p:cBhvr>
                                        <p:cTn id="120" dur="500"/>
                                        <p:tgtEl>
                                          <p:spTgt spid="22"/>
                                        </p:tgtEl>
                                      </p:cBhvr>
                                    </p:animEffect>
                                    <p:set>
                                      <p:cBhvr>
                                        <p:cTn id="121" dur="1" fill="hold">
                                          <p:stCondLst>
                                            <p:cond delay="499"/>
                                          </p:stCondLst>
                                        </p:cTn>
                                        <p:tgtEl>
                                          <p:spTgt spid="22"/>
                                        </p:tgtEl>
                                        <p:attrNameLst>
                                          <p:attrName>style.visibility</p:attrName>
                                        </p:attrNameLst>
                                      </p:cBhvr>
                                      <p:to>
                                        <p:strVal val="hidden"/>
                                      </p:to>
                                    </p:set>
                                  </p:childTnLst>
                                </p:cTn>
                              </p:par>
                              <p:par>
                                <p:cTn id="122" presetID="22" presetClass="exit" presetSubtype="4" fill="hold" grpId="1" nodeType="withEffect">
                                  <p:stCondLst>
                                    <p:cond delay="0"/>
                                  </p:stCondLst>
                                  <p:childTnLst>
                                    <p:animEffect transition="out" filter="wipe(down)">
                                      <p:cBhvr>
                                        <p:cTn id="123" dur="500"/>
                                        <p:tgtEl>
                                          <p:spTgt spid="41"/>
                                        </p:tgtEl>
                                      </p:cBhvr>
                                    </p:animEffect>
                                    <p:set>
                                      <p:cBhvr>
                                        <p:cTn id="124" dur="1" fill="hold">
                                          <p:stCondLst>
                                            <p:cond delay="499"/>
                                          </p:stCondLst>
                                        </p:cTn>
                                        <p:tgtEl>
                                          <p:spTgt spid="41"/>
                                        </p:tgtEl>
                                        <p:attrNameLst>
                                          <p:attrName>style.visibility</p:attrName>
                                        </p:attrNameLst>
                                      </p:cBhvr>
                                      <p:to>
                                        <p:strVal val="hidden"/>
                                      </p:to>
                                    </p:set>
                                  </p:childTnLst>
                                </p:cTn>
                              </p:par>
                              <p:par>
                                <p:cTn id="125" presetID="22" presetClass="exit" presetSubtype="4" fill="hold" nodeType="withEffect">
                                  <p:stCondLst>
                                    <p:cond delay="0"/>
                                  </p:stCondLst>
                                  <p:childTnLst>
                                    <p:animEffect transition="out" filter="wipe(down)">
                                      <p:cBhvr>
                                        <p:cTn id="126" dur="500"/>
                                        <p:tgtEl>
                                          <p:spTgt spid="40"/>
                                        </p:tgtEl>
                                      </p:cBhvr>
                                    </p:animEffect>
                                    <p:set>
                                      <p:cBhvr>
                                        <p:cTn id="127" dur="1" fill="hold">
                                          <p:stCondLst>
                                            <p:cond delay="499"/>
                                          </p:stCondLst>
                                        </p:cTn>
                                        <p:tgtEl>
                                          <p:spTgt spid="40"/>
                                        </p:tgtEl>
                                        <p:attrNameLst>
                                          <p:attrName>style.visibility</p:attrName>
                                        </p:attrNameLst>
                                      </p:cBhvr>
                                      <p:to>
                                        <p:strVal val="hidden"/>
                                      </p:to>
                                    </p:se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nodeType="clickEffect">
                                  <p:stCondLst>
                                    <p:cond delay="0"/>
                                  </p:stCondLst>
                                  <p:childTnLst>
                                    <p:set>
                                      <p:cBhvr>
                                        <p:cTn id="131" dur="1" fill="hold">
                                          <p:stCondLst>
                                            <p:cond delay="0"/>
                                          </p:stCondLst>
                                        </p:cTn>
                                        <p:tgtEl>
                                          <p:spTgt spid="70"/>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22" presetClass="exit" presetSubtype="4" fill="hold" nodeType="clickEffect">
                                  <p:stCondLst>
                                    <p:cond delay="0"/>
                                  </p:stCondLst>
                                  <p:childTnLst>
                                    <p:animEffect transition="out" filter="wipe(down)">
                                      <p:cBhvr>
                                        <p:cTn id="135" dur="500"/>
                                        <p:tgtEl>
                                          <p:spTgt spid="35"/>
                                        </p:tgtEl>
                                      </p:cBhvr>
                                    </p:animEffect>
                                    <p:set>
                                      <p:cBhvr>
                                        <p:cTn id="136" dur="1" fill="hold">
                                          <p:stCondLst>
                                            <p:cond delay="499"/>
                                          </p:stCondLst>
                                        </p:cTn>
                                        <p:tgtEl>
                                          <p:spTgt spid="35"/>
                                        </p:tgtEl>
                                        <p:attrNameLst>
                                          <p:attrName>style.visibility</p:attrName>
                                        </p:attrNameLst>
                                      </p:cBhvr>
                                      <p:to>
                                        <p:strVal val="hidden"/>
                                      </p:to>
                                    </p:set>
                                  </p:childTnLst>
                                </p:cTn>
                              </p:par>
                              <p:par>
                                <p:cTn id="137" presetID="22" presetClass="exit" presetSubtype="4" fill="hold" grpId="1" nodeType="withEffect">
                                  <p:stCondLst>
                                    <p:cond delay="0"/>
                                  </p:stCondLst>
                                  <p:childTnLst>
                                    <p:animEffect transition="out" filter="wipe(down)">
                                      <p:cBhvr>
                                        <p:cTn id="138" dur="500"/>
                                        <p:tgtEl>
                                          <p:spTgt spid="36"/>
                                        </p:tgtEl>
                                      </p:cBhvr>
                                    </p:animEffect>
                                    <p:set>
                                      <p:cBhvr>
                                        <p:cTn id="139" dur="1" fill="hold">
                                          <p:stCondLst>
                                            <p:cond delay="499"/>
                                          </p:stCondLst>
                                        </p:cTn>
                                        <p:tgtEl>
                                          <p:spTgt spid="36"/>
                                        </p:tgtEl>
                                        <p:attrNameLst>
                                          <p:attrName>style.visibility</p:attrName>
                                        </p:attrNameLst>
                                      </p:cBhvr>
                                      <p:to>
                                        <p:strVal val="hidden"/>
                                      </p:to>
                                    </p:set>
                                  </p:childTnLst>
                                </p:cTn>
                              </p:par>
                              <p:par>
                                <p:cTn id="140" presetID="22" presetClass="exit" presetSubtype="4" fill="hold" nodeType="withEffect">
                                  <p:stCondLst>
                                    <p:cond delay="0"/>
                                  </p:stCondLst>
                                  <p:childTnLst>
                                    <p:animEffect transition="out" filter="wipe(down)">
                                      <p:cBhvr>
                                        <p:cTn id="141" dur="500"/>
                                        <p:tgtEl>
                                          <p:spTgt spid="24"/>
                                        </p:tgtEl>
                                      </p:cBhvr>
                                    </p:animEffect>
                                    <p:set>
                                      <p:cBhvr>
                                        <p:cTn id="142" dur="1" fill="hold">
                                          <p:stCondLst>
                                            <p:cond delay="499"/>
                                          </p:stCondLst>
                                        </p:cTn>
                                        <p:tgtEl>
                                          <p:spTgt spid="24"/>
                                        </p:tgtEl>
                                        <p:attrNameLst>
                                          <p:attrName>style.visibility</p:attrName>
                                        </p:attrNameLst>
                                      </p:cBhvr>
                                      <p:to>
                                        <p:strVal val="hidden"/>
                                      </p:to>
                                    </p:set>
                                  </p:childTnLst>
                                </p:cTn>
                              </p:par>
                              <p:par>
                                <p:cTn id="143" presetID="22" presetClass="exit" presetSubtype="4" fill="hold" nodeType="withEffect">
                                  <p:stCondLst>
                                    <p:cond delay="0"/>
                                  </p:stCondLst>
                                  <p:childTnLst>
                                    <p:animEffect transition="out" filter="wipe(down)">
                                      <p:cBhvr>
                                        <p:cTn id="144" dur="500"/>
                                        <p:tgtEl>
                                          <p:spTgt spid="66"/>
                                        </p:tgtEl>
                                      </p:cBhvr>
                                    </p:animEffect>
                                    <p:set>
                                      <p:cBhvr>
                                        <p:cTn id="145" dur="1" fill="hold">
                                          <p:stCondLst>
                                            <p:cond delay="499"/>
                                          </p:stCondLst>
                                        </p:cTn>
                                        <p:tgtEl>
                                          <p:spTgt spid="66"/>
                                        </p:tgtEl>
                                        <p:attrNameLst>
                                          <p:attrName>style.visibility</p:attrName>
                                        </p:attrNameLst>
                                      </p:cBhvr>
                                      <p:to>
                                        <p:strVal val="hidden"/>
                                      </p:to>
                                    </p:set>
                                  </p:childTnLst>
                                </p:cTn>
                              </p:par>
                              <p:par>
                                <p:cTn id="146" presetID="22" presetClass="exit" presetSubtype="4" fill="hold" grpId="1" nodeType="withEffect">
                                  <p:stCondLst>
                                    <p:cond delay="0"/>
                                  </p:stCondLst>
                                  <p:childTnLst>
                                    <p:animEffect transition="out" filter="wipe(down)">
                                      <p:cBhvr>
                                        <p:cTn id="147" dur="500"/>
                                        <p:tgtEl>
                                          <p:spTgt spid="65"/>
                                        </p:tgtEl>
                                      </p:cBhvr>
                                    </p:animEffect>
                                    <p:set>
                                      <p:cBhvr>
                                        <p:cTn id="148" dur="1" fill="hold">
                                          <p:stCondLst>
                                            <p:cond delay="499"/>
                                          </p:stCondLst>
                                        </p:cTn>
                                        <p:tgtEl>
                                          <p:spTgt spid="65"/>
                                        </p:tgtEl>
                                        <p:attrNameLst>
                                          <p:attrName>style.visibility</p:attrName>
                                        </p:attrNameLst>
                                      </p:cBhvr>
                                      <p:to>
                                        <p:strVal val="hidden"/>
                                      </p:to>
                                    </p:set>
                                  </p:childTnLst>
                                </p:cTn>
                              </p:par>
                              <p:par>
                                <p:cTn id="149" presetID="22" presetClass="exit" presetSubtype="4" fill="hold" grpId="1" nodeType="withEffect">
                                  <p:stCondLst>
                                    <p:cond delay="0"/>
                                  </p:stCondLst>
                                  <p:childTnLst>
                                    <p:animEffect transition="out" filter="wipe(down)">
                                      <p:cBhvr>
                                        <p:cTn id="150" dur="500"/>
                                        <p:tgtEl>
                                          <p:spTgt spid="34"/>
                                        </p:tgtEl>
                                      </p:cBhvr>
                                    </p:animEffect>
                                    <p:set>
                                      <p:cBhvr>
                                        <p:cTn id="151" dur="1" fill="hold">
                                          <p:stCondLst>
                                            <p:cond delay="499"/>
                                          </p:stCondLst>
                                        </p:cTn>
                                        <p:tgtEl>
                                          <p:spTgt spid="34"/>
                                        </p:tgtEl>
                                        <p:attrNameLst>
                                          <p:attrName>style.visibility</p:attrName>
                                        </p:attrNameLst>
                                      </p:cBhvr>
                                      <p:to>
                                        <p:strVal val="hidden"/>
                                      </p:to>
                                    </p:set>
                                  </p:childTnLst>
                                </p:cTn>
                              </p:par>
                            </p:childTnLst>
                          </p:cTn>
                        </p:par>
                      </p:childTnLst>
                    </p:cTn>
                  </p:par>
                  <p:par>
                    <p:cTn id="152" fill="hold">
                      <p:stCondLst>
                        <p:cond delay="indefinite"/>
                      </p:stCondLst>
                      <p:childTnLst>
                        <p:par>
                          <p:cTn id="153" fill="hold">
                            <p:stCondLst>
                              <p:cond delay="0"/>
                            </p:stCondLst>
                            <p:childTnLst>
                              <p:par>
                                <p:cTn id="154" presetID="1" presetClass="entr" presetSubtype="0" fill="hold" nodeType="clickEffect">
                                  <p:stCondLst>
                                    <p:cond delay="0"/>
                                  </p:stCondLst>
                                  <p:childTnLst>
                                    <p:set>
                                      <p:cBhvr>
                                        <p:cTn id="155"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7" grpId="0" animBg="1"/>
      <p:bldP spid="30" grpId="0"/>
      <p:bldP spid="33" grpId="0" animBg="1"/>
      <p:bldP spid="34" grpId="0" animBg="1"/>
      <p:bldP spid="34" grpId="1" animBg="1"/>
      <p:bldP spid="36" grpId="0"/>
      <p:bldP spid="36" grpId="1"/>
      <p:bldP spid="38" grpId="0"/>
      <p:bldP spid="38" grpId="1"/>
      <p:bldP spid="39" grpId="0" animBg="1"/>
      <p:bldP spid="39" grpId="1" animBg="1"/>
      <p:bldP spid="41" grpId="0"/>
      <p:bldP spid="41" grpId="1"/>
      <p:bldP spid="52" grpId="0" animBg="1"/>
      <p:bldP spid="52" grpId="1" animBg="1"/>
      <p:bldP spid="58" grpId="0"/>
      <p:bldP spid="58" grpId="1"/>
      <p:bldP spid="59" grpId="0"/>
      <p:bldP spid="59" grpId="1"/>
      <p:bldP spid="60" grpId="0" animBg="1"/>
      <p:bldP spid="61" grpId="0"/>
      <p:bldP spid="61" grpId="1"/>
      <p:bldP spid="62" grpId="0" animBg="1"/>
      <p:bldP spid="65" grpId="0"/>
      <p:bldP spid="65" grpId="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99932"/>
            <a:ext cx="2428892" cy="400110"/>
          </a:xfrm>
          <a:prstGeom prst="rect">
            <a:avLst/>
          </a:prstGeom>
          <a:noFill/>
        </p:spPr>
        <p:txBody>
          <a:bodyPr wrap="square" rtlCol="0">
            <a:spAutoFit/>
          </a:bodyPr>
          <a:lstStyle/>
          <a:p>
            <a:pPr algn="l"/>
            <a:r>
              <a:rPr lang="zh-CN" altLang="en-US" sz="2000" smtClean="0">
                <a:solidFill>
                  <a:srgbClr val="FF0000"/>
                </a:solidFill>
                <a:latin typeface="Consolas" pitchFamily="49" charset="0"/>
                <a:ea typeface="华文中宋" pitchFamily="2" charset="-122"/>
                <a:cs typeface="Consolas" pitchFamily="49" charset="0"/>
              </a:rPr>
              <a:t>（</a:t>
            </a:r>
            <a:r>
              <a:rPr lang="en-US" altLang="zh-CN" sz="2000" smtClean="0">
                <a:solidFill>
                  <a:srgbClr val="FF0000"/>
                </a:solidFill>
                <a:latin typeface="Consolas" pitchFamily="49" charset="0"/>
                <a:ea typeface="华文中宋" pitchFamily="2" charset="-122"/>
                <a:cs typeface="Consolas" pitchFamily="49" charset="0"/>
              </a:rPr>
              <a:t>5</a:t>
            </a:r>
            <a:r>
              <a:rPr lang="zh-CN" altLang="en-US" sz="2000" smtClean="0">
                <a:solidFill>
                  <a:srgbClr val="FF0000"/>
                </a:solidFill>
                <a:latin typeface="Consolas" pitchFamily="49" charset="0"/>
                <a:ea typeface="华文中宋" pitchFamily="2" charset="-122"/>
                <a:cs typeface="Consolas" pitchFamily="49" charset="0"/>
              </a:rPr>
              <a:t>）</a:t>
            </a:r>
            <a:r>
              <a:rPr lang="zh-CN" altLang="zh-CN" sz="2000" smtClean="0">
                <a:solidFill>
                  <a:srgbClr val="FF0000"/>
                </a:solidFill>
                <a:latin typeface="Consolas" pitchFamily="49" charset="0"/>
                <a:ea typeface="华文中宋" pitchFamily="2" charset="-122"/>
                <a:cs typeface="Consolas" pitchFamily="49" charset="0"/>
              </a:rPr>
              <a:t>销毁广义表</a:t>
            </a:r>
            <a:endParaRPr kumimoji="1" lang="zh-CN" altLang="en-US" sz="2000" smtClean="0">
              <a:solidFill>
                <a:srgbClr val="FF0000"/>
              </a:solidFill>
              <a:latin typeface="Consolas" pitchFamily="49" charset="0"/>
              <a:ea typeface="华文中宋" pitchFamily="2" charset="-122"/>
              <a:cs typeface="Consolas" pitchFamily="49" charset="0"/>
            </a:endParaRPr>
          </a:p>
        </p:txBody>
      </p:sp>
      <p:sp>
        <p:nvSpPr>
          <p:cNvPr id="4" name="TextBox 3"/>
          <p:cNvSpPr txBox="1"/>
          <p:nvPr/>
        </p:nvSpPr>
        <p:spPr>
          <a:xfrm>
            <a:off x="357158" y="1643050"/>
            <a:ext cx="7858180" cy="4476574"/>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r>
              <a:rPr lang="en-US" altLang="zh-CN" sz="1600" smtClean="0">
                <a:solidFill>
                  <a:srgbClr val="0000FF"/>
                </a:solidFill>
                <a:latin typeface="Consolas" pitchFamily="49" charset="0"/>
                <a:ea typeface="仿宋" pitchFamily="49" charset="-122"/>
                <a:cs typeface="Consolas" pitchFamily="49" charset="0"/>
              </a:rPr>
              <a:t>void </a:t>
            </a:r>
            <a:r>
              <a:rPr lang="en-US" altLang="zh-CN" sz="1600" smtClean="0">
                <a:solidFill>
                  <a:srgbClr val="FF0000"/>
                </a:solidFill>
                <a:latin typeface="Consolas" pitchFamily="49" charset="0"/>
                <a:ea typeface="仿宋" pitchFamily="49" charset="-122"/>
                <a:cs typeface="Consolas" pitchFamily="49" charset="0"/>
              </a:rPr>
              <a:t>DestroyGL</a:t>
            </a:r>
            <a:r>
              <a:rPr lang="en-US" altLang="zh-CN" sz="1600" smtClean="0">
                <a:solidFill>
                  <a:srgbClr val="0000FF"/>
                </a:solidFill>
                <a:latin typeface="Consolas" pitchFamily="49" charset="0"/>
                <a:ea typeface="仿宋" pitchFamily="49" charset="-122"/>
                <a:cs typeface="Consolas" pitchFamily="49" charset="0"/>
              </a:rPr>
              <a:t>(GLNode *&amp;g)	</a:t>
            </a:r>
            <a:r>
              <a:rPr lang="en-US" altLang="zh-CN" sz="1600" smtClean="0">
                <a:solidFill>
                  <a:srgbClr val="00B050"/>
                </a:solidFill>
                <a:latin typeface="Consolas" pitchFamily="49" charset="0"/>
                <a:ea typeface="仿宋" pitchFamily="49" charset="-122"/>
                <a:cs typeface="Consolas" pitchFamily="49" charset="0"/>
              </a:rPr>
              <a:t>//</a:t>
            </a:r>
            <a:r>
              <a:rPr lang="zh-CN" altLang="zh-CN" sz="1600" smtClean="0">
                <a:solidFill>
                  <a:srgbClr val="00B050"/>
                </a:solidFill>
                <a:latin typeface="Consolas" pitchFamily="49" charset="0"/>
                <a:ea typeface="仿宋" pitchFamily="49" charset="-122"/>
                <a:cs typeface="Consolas" pitchFamily="49" charset="0"/>
              </a:rPr>
              <a:t>销毁广义表</a:t>
            </a:r>
            <a:r>
              <a:rPr lang="en-US" altLang="zh-CN" sz="1600" smtClean="0">
                <a:solidFill>
                  <a:srgbClr val="00B050"/>
                </a:solidFill>
                <a:latin typeface="Consolas" pitchFamily="49" charset="0"/>
                <a:ea typeface="仿宋" pitchFamily="49" charset="-122"/>
                <a:cs typeface="Consolas" pitchFamily="49" charset="0"/>
              </a:rPr>
              <a:t>g</a:t>
            </a:r>
            <a:endParaRPr lang="zh-CN" altLang="zh-CN" sz="1600" smtClean="0">
              <a:solidFill>
                <a:srgbClr val="00B050"/>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GLNode *g1,*g2;</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g1=g-&gt;val.sublist;		</a:t>
            </a:r>
            <a:r>
              <a:rPr lang="en-US" altLang="zh-CN" sz="1600" smtClean="0">
                <a:solidFill>
                  <a:srgbClr val="00B0F0"/>
                </a:solidFill>
                <a:latin typeface="Consolas" pitchFamily="49" charset="0"/>
                <a:ea typeface="仿宋" pitchFamily="49" charset="-122"/>
                <a:cs typeface="Consolas" pitchFamily="49" charset="0"/>
              </a:rPr>
              <a:t>//g1</a:t>
            </a:r>
            <a:r>
              <a:rPr lang="zh-CN" altLang="zh-CN" sz="1600" smtClean="0">
                <a:solidFill>
                  <a:srgbClr val="00B0F0"/>
                </a:solidFill>
                <a:latin typeface="Consolas" pitchFamily="49" charset="0"/>
                <a:ea typeface="仿宋" pitchFamily="49" charset="-122"/>
                <a:cs typeface="Consolas" pitchFamily="49" charset="0"/>
              </a:rPr>
              <a:t>指向广义表的第一个元素</a:t>
            </a:r>
          </a:p>
          <a:p>
            <a:pPr algn="l"/>
            <a:r>
              <a:rPr lang="en-US" altLang="zh-CN" sz="1600" smtClean="0">
                <a:solidFill>
                  <a:srgbClr val="0000FF"/>
                </a:solidFill>
                <a:latin typeface="Consolas" pitchFamily="49" charset="0"/>
                <a:ea typeface="仿宋" pitchFamily="49" charset="-122"/>
                <a:cs typeface="Consolas" pitchFamily="49" charset="0"/>
              </a:rPr>
              <a:t>   while (g1!=NULL)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遍历所有元素</a:t>
            </a:r>
          </a:p>
          <a:p>
            <a:pPr algn="l"/>
            <a:r>
              <a:rPr lang="en-US" altLang="zh-CN" sz="1600" smtClean="0">
                <a:solidFill>
                  <a:srgbClr val="0000FF"/>
                </a:solidFill>
                <a:latin typeface="Consolas" pitchFamily="49" charset="0"/>
                <a:ea typeface="仿宋" pitchFamily="49" charset="-122"/>
                <a:cs typeface="Consolas" pitchFamily="49" charset="0"/>
              </a:rPr>
              <a:t>   {  if (</a:t>
            </a:r>
            <a:r>
              <a:rPr lang="en-US" altLang="zh-CN" sz="1600" smtClean="0">
                <a:solidFill>
                  <a:srgbClr val="FF00FF"/>
                </a:solidFill>
                <a:latin typeface="Consolas" pitchFamily="49" charset="0"/>
                <a:ea typeface="仿宋" pitchFamily="49" charset="-122"/>
                <a:cs typeface="Consolas" pitchFamily="49" charset="0"/>
              </a:rPr>
              <a:t>g1-&gt;tag==0</a:t>
            </a: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若为原子结点</a:t>
            </a:r>
          </a:p>
          <a:p>
            <a:pPr algn="l"/>
            <a:r>
              <a:rPr lang="en-US" altLang="zh-CN" sz="1600" smtClean="0">
                <a:solidFill>
                  <a:srgbClr val="0000FF"/>
                </a:solidFill>
                <a:latin typeface="Consolas" pitchFamily="49" charset="0"/>
                <a:ea typeface="仿宋" pitchFamily="49" charset="-122"/>
                <a:cs typeface="Consolas" pitchFamily="49" charset="0"/>
              </a:rPr>
              <a:t>      {  g2=g1-&gt;link;		</a:t>
            </a:r>
            <a:r>
              <a:rPr lang="en-US" altLang="zh-CN" sz="1600" smtClean="0">
                <a:solidFill>
                  <a:srgbClr val="00B0F0"/>
                </a:solidFill>
                <a:latin typeface="Consolas" pitchFamily="49" charset="0"/>
                <a:ea typeface="仿宋" pitchFamily="49" charset="-122"/>
                <a:cs typeface="Consolas" pitchFamily="49" charset="0"/>
              </a:rPr>
              <a:t>//g2</a:t>
            </a:r>
            <a:r>
              <a:rPr lang="zh-CN" altLang="zh-CN" sz="1600" smtClean="0">
                <a:solidFill>
                  <a:srgbClr val="00B0F0"/>
                </a:solidFill>
                <a:latin typeface="Consolas" pitchFamily="49" charset="0"/>
                <a:ea typeface="仿宋" pitchFamily="49" charset="-122"/>
                <a:cs typeface="Consolas" pitchFamily="49" charset="0"/>
              </a:rPr>
              <a:t>临时保存兄弟结点</a:t>
            </a:r>
          </a:p>
          <a:p>
            <a:pPr algn="l"/>
            <a:r>
              <a:rPr lang="en-US" altLang="zh-CN" sz="1600" smtClean="0">
                <a:solidFill>
                  <a:srgbClr val="0000FF"/>
                </a:solidFill>
                <a:latin typeface="Consolas" pitchFamily="49" charset="0"/>
                <a:ea typeface="仿宋" pitchFamily="49" charset="-122"/>
                <a:cs typeface="Consolas" pitchFamily="49" charset="0"/>
              </a:rPr>
              <a:t>         free(g1);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释放</a:t>
            </a:r>
            <a:r>
              <a:rPr lang="en-US" altLang="zh-CN" sz="1600" smtClean="0">
                <a:solidFill>
                  <a:srgbClr val="00B0F0"/>
                </a:solidFill>
                <a:latin typeface="Consolas" pitchFamily="49" charset="0"/>
                <a:ea typeface="仿宋" pitchFamily="49" charset="-122"/>
                <a:cs typeface="Consolas" pitchFamily="49" charset="0"/>
              </a:rPr>
              <a:t>g1</a:t>
            </a:r>
            <a:r>
              <a:rPr lang="zh-CN" altLang="zh-CN" sz="1600" smtClean="0">
                <a:solidFill>
                  <a:srgbClr val="00B0F0"/>
                </a:solidFill>
                <a:latin typeface="Consolas" pitchFamily="49" charset="0"/>
                <a:ea typeface="仿宋" pitchFamily="49" charset="-122"/>
                <a:cs typeface="Consolas" pitchFamily="49" charset="0"/>
              </a:rPr>
              <a:t>所指原子结点</a:t>
            </a:r>
          </a:p>
          <a:p>
            <a:pPr algn="l"/>
            <a:r>
              <a:rPr lang="en-US" altLang="zh-CN" sz="1600" smtClean="0">
                <a:solidFill>
                  <a:srgbClr val="0000FF"/>
                </a:solidFill>
                <a:latin typeface="Consolas" pitchFamily="49" charset="0"/>
                <a:ea typeface="仿宋" pitchFamily="49" charset="-122"/>
                <a:cs typeface="Consolas" pitchFamily="49" charset="0"/>
              </a:rPr>
              <a:t>         g1=g2;			</a:t>
            </a:r>
            <a:r>
              <a:rPr lang="en-US" altLang="zh-CN" sz="1600" smtClean="0">
                <a:solidFill>
                  <a:srgbClr val="00B0F0"/>
                </a:solidFill>
                <a:latin typeface="Consolas" pitchFamily="49" charset="0"/>
                <a:ea typeface="仿宋" pitchFamily="49" charset="-122"/>
                <a:cs typeface="Consolas" pitchFamily="49" charset="0"/>
              </a:rPr>
              <a:t>//g1</a:t>
            </a:r>
            <a:r>
              <a:rPr lang="zh-CN" altLang="zh-CN" sz="1600" smtClean="0">
                <a:solidFill>
                  <a:srgbClr val="00B0F0"/>
                </a:solidFill>
                <a:latin typeface="Consolas" pitchFamily="49" charset="0"/>
                <a:ea typeface="仿宋" pitchFamily="49" charset="-122"/>
                <a:cs typeface="Consolas" pitchFamily="49" charset="0"/>
              </a:rPr>
              <a:t>指向后继兄弟结点</a:t>
            </a:r>
          </a:p>
          <a:p>
            <a:pPr algn="l"/>
            <a:r>
              <a:rPr lang="en-US" altLang="zh-CN" sz="1600" smtClean="0">
                <a:solidFill>
                  <a:srgbClr val="0000FF"/>
                </a:solidFill>
                <a:latin typeface="Consolas" pitchFamily="49" charset="0"/>
                <a:ea typeface="仿宋" pitchFamily="49" charset="-122"/>
                <a:cs typeface="Consolas" pitchFamily="49" charset="0"/>
              </a:rPr>
              <a:t>      }</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else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若为子表</a:t>
            </a:r>
          </a:p>
          <a:p>
            <a:pPr algn="l"/>
            <a:r>
              <a:rPr lang="en-US" altLang="zh-CN" sz="1600" smtClean="0">
                <a:solidFill>
                  <a:srgbClr val="0000FF"/>
                </a:solidFill>
                <a:latin typeface="Consolas" pitchFamily="49" charset="0"/>
                <a:ea typeface="仿宋" pitchFamily="49" charset="-122"/>
                <a:cs typeface="Consolas" pitchFamily="49" charset="0"/>
              </a:rPr>
              <a:t>      {  g2=g1-&gt;link;		</a:t>
            </a:r>
            <a:r>
              <a:rPr lang="en-US" altLang="zh-CN" sz="1600" smtClean="0">
                <a:solidFill>
                  <a:srgbClr val="00B0F0"/>
                </a:solidFill>
                <a:latin typeface="Consolas" pitchFamily="49" charset="0"/>
                <a:ea typeface="仿宋" pitchFamily="49" charset="-122"/>
                <a:cs typeface="Consolas" pitchFamily="49" charset="0"/>
              </a:rPr>
              <a:t>//g2</a:t>
            </a:r>
            <a:r>
              <a:rPr lang="zh-CN" altLang="zh-CN" sz="1600" smtClean="0">
                <a:solidFill>
                  <a:srgbClr val="00B0F0"/>
                </a:solidFill>
                <a:latin typeface="Consolas" pitchFamily="49" charset="0"/>
                <a:ea typeface="仿宋" pitchFamily="49" charset="-122"/>
                <a:cs typeface="Consolas" pitchFamily="49" charset="0"/>
              </a:rPr>
              <a:t>临时保存兄弟结点</a:t>
            </a:r>
          </a:p>
          <a:p>
            <a:pPr algn="l"/>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FF0000"/>
                </a:solidFill>
                <a:latin typeface="Consolas" pitchFamily="49" charset="0"/>
                <a:ea typeface="仿宋" pitchFamily="49" charset="-122"/>
                <a:cs typeface="Consolas" pitchFamily="49" charset="0"/>
              </a:rPr>
              <a:t>DestroyGL</a:t>
            </a:r>
            <a:r>
              <a:rPr lang="en-US" altLang="zh-CN" sz="1600" smtClean="0">
                <a:solidFill>
                  <a:srgbClr val="0000FF"/>
                </a:solidFill>
                <a:latin typeface="Consolas" pitchFamily="49" charset="0"/>
                <a:ea typeface="仿宋" pitchFamily="49" charset="-122"/>
                <a:cs typeface="Consolas" pitchFamily="49" charset="0"/>
              </a:rPr>
              <a:t>(g1);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递归释放</a:t>
            </a:r>
            <a:r>
              <a:rPr lang="en-US" altLang="zh-CN" sz="1600" smtClean="0">
                <a:solidFill>
                  <a:srgbClr val="00B0F0"/>
                </a:solidFill>
                <a:latin typeface="Consolas" pitchFamily="49" charset="0"/>
                <a:ea typeface="仿宋" pitchFamily="49" charset="-122"/>
                <a:cs typeface="Consolas" pitchFamily="49" charset="0"/>
              </a:rPr>
              <a:t>g1</a:t>
            </a:r>
            <a:r>
              <a:rPr lang="zh-CN" altLang="zh-CN" sz="1600" smtClean="0">
                <a:solidFill>
                  <a:srgbClr val="00B0F0"/>
                </a:solidFill>
                <a:latin typeface="Consolas" pitchFamily="49" charset="0"/>
                <a:ea typeface="仿宋" pitchFamily="49" charset="-122"/>
                <a:cs typeface="Consolas" pitchFamily="49" charset="0"/>
              </a:rPr>
              <a:t>所指子表的空间</a:t>
            </a:r>
          </a:p>
          <a:p>
            <a:pPr algn="l"/>
            <a:r>
              <a:rPr lang="en-US" altLang="zh-CN" sz="1600" smtClean="0">
                <a:solidFill>
                  <a:srgbClr val="0000FF"/>
                </a:solidFill>
                <a:latin typeface="Consolas" pitchFamily="49" charset="0"/>
                <a:ea typeface="仿宋" pitchFamily="49" charset="-122"/>
                <a:cs typeface="Consolas" pitchFamily="49" charset="0"/>
              </a:rPr>
              <a:t>         g1=g2;			</a:t>
            </a:r>
            <a:r>
              <a:rPr lang="en-US" altLang="zh-CN" sz="1600" smtClean="0">
                <a:solidFill>
                  <a:srgbClr val="00B0F0"/>
                </a:solidFill>
                <a:latin typeface="Consolas" pitchFamily="49" charset="0"/>
                <a:ea typeface="仿宋" pitchFamily="49" charset="-122"/>
                <a:cs typeface="Consolas" pitchFamily="49" charset="0"/>
              </a:rPr>
              <a:t>//g1</a:t>
            </a:r>
            <a:r>
              <a:rPr lang="zh-CN" altLang="zh-CN" sz="1600" smtClean="0">
                <a:solidFill>
                  <a:srgbClr val="00B0F0"/>
                </a:solidFill>
                <a:latin typeface="Consolas" pitchFamily="49" charset="0"/>
                <a:ea typeface="仿宋" pitchFamily="49" charset="-122"/>
                <a:cs typeface="Consolas" pitchFamily="49" charset="0"/>
              </a:rPr>
              <a:t>指向后继兄弟结点</a:t>
            </a:r>
          </a:p>
          <a:p>
            <a:pPr algn="l"/>
            <a:r>
              <a:rPr lang="en-US" altLang="zh-CN" sz="1600" smtClean="0">
                <a:solidFill>
                  <a:srgbClr val="0000FF"/>
                </a:solidFill>
                <a:latin typeface="Consolas" pitchFamily="49" charset="0"/>
                <a:ea typeface="仿宋" pitchFamily="49" charset="-122"/>
                <a:cs typeface="Consolas" pitchFamily="49" charset="0"/>
              </a:rPr>
              <a:t>      }</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free(g);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释放头结点空间</a:t>
            </a:r>
          </a:p>
          <a:p>
            <a:pPr algn="l"/>
            <a:r>
              <a:rPr lang="en-US" altLang="zh-CN" sz="1600" smtClean="0">
                <a:solidFill>
                  <a:srgbClr val="0000FF"/>
                </a:solidFill>
                <a:latin typeface="Consolas" pitchFamily="49" charset="0"/>
                <a:ea typeface="仿宋" pitchFamily="49" charset="-122"/>
                <a:cs typeface="Consolas" pitchFamily="49" charset="0"/>
              </a:rPr>
              <a:t>}</a:t>
            </a:r>
            <a:endParaRPr lang="zh-CN" altLang="en-US" sz="1600" smtClean="0">
              <a:solidFill>
                <a:srgbClr val="0000FF"/>
              </a:solidFill>
              <a:latin typeface="Consolas" pitchFamily="49" charset="0"/>
              <a:ea typeface="仿宋" pitchFamily="49" charset="-122"/>
              <a:cs typeface="Consolas" pitchFamily="49" charset="0"/>
            </a:endParaRPr>
          </a:p>
        </p:txBody>
      </p:sp>
      <p:grpSp>
        <p:nvGrpSpPr>
          <p:cNvPr id="2" name="组合 4"/>
          <p:cNvGrpSpPr/>
          <p:nvPr/>
        </p:nvGrpSpPr>
        <p:grpSpPr>
          <a:xfrm>
            <a:off x="2643174" y="142851"/>
            <a:ext cx="6286544" cy="1211515"/>
            <a:chOff x="1214414" y="4310356"/>
            <a:chExt cx="6500858" cy="1222353"/>
          </a:xfrm>
        </p:grpSpPr>
        <p:cxnSp>
          <p:nvCxnSpPr>
            <p:cNvPr id="6" name="直接箭头连接符 5"/>
            <p:cNvCxnSpPr>
              <a:endCxn id="29" idx="1"/>
            </p:cNvCxnSpPr>
            <p:nvPr/>
          </p:nvCxnSpPr>
          <p:spPr>
            <a:xfrm>
              <a:off x="1500166" y="4465374"/>
              <a:ext cx="341153" cy="12475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428860" y="4793808"/>
              <a:ext cx="1428760" cy="341583"/>
            </a:xfrm>
            <a:prstGeom prst="rect">
              <a:avLst/>
            </a:prstGeom>
            <a:noFill/>
          </p:spPr>
          <p:txBody>
            <a:bodyPr wrap="square" rtlCol="0">
              <a:spAutoFit/>
            </a:bodyPr>
            <a:lstStyle/>
            <a:p>
              <a:r>
                <a:rPr lang="zh-CN" altLang="en-US" sz="1600" smtClean="0">
                  <a:latin typeface="Consolas" pitchFamily="49" charset="0"/>
                  <a:ea typeface="仿宋" pitchFamily="49" charset="-122"/>
                  <a:cs typeface="Consolas" pitchFamily="49" charset="0"/>
                </a:rPr>
                <a:t>第</a:t>
              </a:r>
              <a:r>
                <a:rPr lang="en-US" altLang="zh-CN" sz="1600" smtClean="0">
                  <a:latin typeface="Consolas" pitchFamily="49" charset="0"/>
                  <a:ea typeface="仿宋" pitchFamily="49" charset="-122"/>
                  <a:cs typeface="Consolas" pitchFamily="49" charset="0"/>
                </a:rPr>
                <a:t>1</a:t>
              </a:r>
              <a:r>
                <a:rPr lang="zh-CN" altLang="en-US" sz="1600" smtClean="0">
                  <a:latin typeface="Consolas" pitchFamily="49" charset="0"/>
                  <a:ea typeface="仿宋" pitchFamily="49" charset="-122"/>
                  <a:cs typeface="Consolas" pitchFamily="49" charset="0"/>
                </a:rPr>
                <a:t>个元素</a:t>
              </a:r>
              <a:endParaRPr lang="zh-CN" altLang="en-US" sz="1600">
                <a:latin typeface="Consolas" pitchFamily="49" charset="0"/>
                <a:ea typeface="仿宋" pitchFamily="49" charset="-122"/>
                <a:cs typeface="Consolas" pitchFamily="49" charset="0"/>
              </a:endParaRPr>
            </a:p>
          </p:txBody>
        </p:sp>
        <p:sp>
          <p:nvSpPr>
            <p:cNvPr id="8" name="TextBox 7"/>
            <p:cNvSpPr txBox="1"/>
            <p:nvPr/>
          </p:nvSpPr>
          <p:spPr>
            <a:xfrm>
              <a:off x="4000496" y="4766043"/>
              <a:ext cx="1428760" cy="341583"/>
            </a:xfrm>
            <a:prstGeom prst="rect">
              <a:avLst/>
            </a:prstGeom>
            <a:noFill/>
          </p:spPr>
          <p:txBody>
            <a:bodyPr wrap="square" rtlCol="0">
              <a:spAutoFit/>
            </a:bodyPr>
            <a:lstStyle/>
            <a:p>
              <a:r>
                <a:rPr lang="zh-CN" altLang="en-US" sz="1600" smtClean="0">
                  <a:latin typeface="Consolas" pitchFamily="49" charset="0"/>
                  <a:ea typeface="仿宋" pitchFamily="49" charset="-122"/>
                  <a:cs typeface="Consolas" pitchFamily="49" charset="0"/>
                </a:rPr>
                <a:t>第</a:t>
              </a:r>
              <a:r>
                <a:rPr lang="en-US" altLang="zh-CN" sz="1600" smtClean="0">
                  <a:latin typeface="Consolas" pitchFamily="49" charset="0"/>
                  <a:ea typeface="仿宋" pitchFamily="49" charset="-122"/>
                  <a:cs typeface="Consolas" pitchFamily="49" charset="0"/>
                </a:rPr>
                <a:t>2</a:t>
              </a:r>
              <a:r>
                <a:rPr lang="zh-CN" altLang="en-US" sz="1600" smtClean="0">
                  <a:latin typeface="Consolas" pitchFamily="49" charset="0"/>
                  <a:ea typeface="仿宋" pitchFamily="49" charset="-122"/>
                  <a:cs typeface="Consolas" pitchFamily="49" charset="0"/>
                </a:rPr>
                <a:t>个元素</a:t>
              </a:r>
              <a:endParaRPr lang="zh-CN" altLang="en-US" sz="1600">
                <a:latin typeface="Consolas" pitchFamily="49" charset="0"/>
                <a:ea typeface="仿宋" pitchFamily="49" charset="-122"/>
                <a:cs typeface="Consolas" pitchFamily="49" charset="0"/>
              </a:endParaRPr>
            </a:p>
          </p:txBody>
        </p:sp>
        <p:sp>
          <p:nvSpPr>
            <p:cNvPr id="9" name="TextBox 8"/>
            <p:cNvSpPr txBox="1"/>
            <p:nvPr/>
          </p:nvSpPr>
          <p:spPr>
            <a:xfrm>
              <a:off x="1214414" y="4310356"/>
              <a:ext cx="428628" cy="369332"/>
            </a:xfrm>
            <a:prstGeom prst="rect">
              <a:avLst/>
            </a:prstGeom>
            <a:noFill/>
          </p:spPr>
          <p:txBody>
            <a:bodyPr wrap="square" rtlCol="0">
              <a:spAutoFit/>
            </a:bodyPr>
            <a:lstStyle/>
            <a:p>
              <a:pPr algn="l"/>
              <a:r>
                <a:rPr lang="en-US" altLang="zh-CN" sz="1800" i="1" smtClean="0">
                  <a:latin typeface="Consolas" pitchFamily="49" charset="0"/>
                  <a:ea typeface="楷体" pitchFamily="49" charset="-122"/>
                  <a:cs typeface="Consolas" pitchFamily="49" charset="0"/>
                </a:rPr>
                <a:t>g</a:t>
              </a:r>
              <a:endParaRPr lang="zh-CN" altLang="en-US" sz="1800" i="1" smtClean="0">
                <a:latin typeface="Consolas" pitchFamily="49" charset="0"/>
                <a:ea typeface="楷体" pitchFamily="49" charset="-122"/>
                <a:cs typeface="Consolas" pitchFamily="49" charset="0"/>
              </a:endParaRPr>
            </a:p>
          </p:txBody>
        </p:sp>
        <p:sp>
          <p:nvSpPr>
            <p:cNvPr id="10" name="TextBox 9"/>
            <p:cNvSpPr txBox="1"/>
            <p:nvPr/>
          </p:nvSpPr>
          <p:spPr>
            <a:xfrm>
              <a:off x="6286512" y="4805950"/>
              <a:ext cx="1428760" cy="341583"/>
            </a:xfrm>
            <a:prstGeom prst="rect">
              <a:avLst/>
            </a:prstGeom>
            <a:noFill/>
          </p:spPr>
          <p:txBody>
            <a:bodyPr wrap="square" rtlCol="0">
              <a:spAutoFit/>
            </a:bodyPr>
            <a:lstStyle/>
            <a:p>
              <a:r>
                <a:rPr lang="zh-CN" altLang="en-US" sz="1600" smtClean="0">
                  <a:latin typeface="Consolas" pitchFamily="49" charset="0"/>
                  <a:ea typeface="仿宋" pitchFamily="49" charset="-122"/>
                  <a:cs typeface="Consolas" pitchFamily="49" charset="0"/>
                </a:rPr>
                <a:t>第</a:t>
              </a:r>
              <a:r>
                <a:rPr lang="en-US" altLang="zh-CN" sz="1600" i="1" smtClean="0">
                  <a:latin typeface="Consolas" pitchFamily="49" charset="0"/>
                  <a:ea typeface="仿宋" pitchFamily="49" charset="-122"/>
                  <a:cs typeface="Consolas" pitchFamily="49" charset="0"/>
                </a:rPr>
                <a:t>n</a:t>
              </a:r>
              <a:r>
                <a:rPr lang="zh-CN" altLang="en-US" sz="1600" smtClean="0">
                  <a:latin typeface="Consolas" pitchFamily="49" charset="0"/>
                  <a:ea typeface="仿宋" pitchFamily="49" charset="-122"/>
                  <a:cs typeface="Consolas" pitchFamily="49" charset="0"/>
                </a:rPr>
                <a:t>个元素</a:t>
              </a:r>
              <a:endParaRPr lang="zh-CN" altLang="en-US" sz="1600">
                <a:latin typeface="Consolas" pitchFamily="49" charset="0"/>
                <a:ea typeface="仿宋" pitchFamily="49" charset="-122"/>
                <a:cs typeface="Consolas" pitchFamily="49" charset="0"/>
              </a:endParaRPr>
            </a:p>
          </p:txBody>
        </p:sp>
        <p:cxnSp>
          <p:nvCxnSpPr>
            <p:cNvPr id="11" name="直接箭头连接符 10"/>
            <p:cNvCxnSpPr/>
            <p:nvPr/>
          </p:nvCxnSpPr>
          <p:spPr>
            <a:xfrm>
              <a:off x="6072198" y="5367878"/>
              <a:ext cx="3960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572132" y="5067839"/>
              <a:ext cx="357191" cy="461665"/>
            </a:xfrm>
            <a:prstGeom prst="rect">
              <a:avLst/>
            </a:prstGeom>
            <a:noFill/>
          </p:spPr>
          <p:txBody>
            <a:bodyPr wrap="square" rtlCol="0">
              <a:spAutoFit/>
            </a:bodyPr>
            <a:lstStyle/>
            <a:p>
              <a:pPr algn="l"/>
              <a:r>
                <a:rPr lang="en-US" altLang="zh-CN" smtClean="0">
                  <a:ea typeface="楷体" pitchFamily="49" charset="-122"/>
                  <a:cs typeface="Times New Roman" pitchFamily="18" charset="0"/>
                </a:rPr>
                <a:t>…</a:t>
              </a:r>
              <a:endParaRPr lang="zh-CN" altLang="en-US" smtClean="0">
                <a:ea typeface="楷体" pitchFamily="49" charset="-122"/>
                <a:cs typeface="Times New Roman" pitchFamily="18" charset="0"/>
              </a:endParaRPr>
            </a:p>
          </p:txBody>
        </p:sp>
        <p:grpSp>
          <p:nvGrpSpPr>
            <p:cNvPr id="5" name="组合 30"/>
            <p:cNvGrpSpPr/>
            <p:nvPr/>
          </p:nvGrpSpPr>
          <p:grpSpPr>
            <a:xfrm>
              <a:off x="1841319" y="4429132"/>
              <a:ext cx="1016169" cy="321994"/>
              <a:chOff x="2627137" y="3535634"/>
              <a:chExt cx="1016169" cy="321994"/>
            </a:xfrm>
          </p:grpSpPr>
          <p:sp>
            <p:nvSpPr>
              <p:cNvPr id="29" name="矩形 28"/>
              <p:cNvSpPr/>
              <p:nvPr/>
            </p:nvSpPr>
            <p:spPr>
              <a:xfrm>
                <a:off x="2627137" y="3535634"/>
                <a:ext cx="418423" cy="321994"/>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30" name="矩形 29"/>
              <p:cNvSpPr/>
              <p:nvPr/>
            </p:nvSpPr>
            <p:spPr>
              <a:xfrm>
                <a:off x="3045559" y="3535634"/>
                <a:ext cx="298873" cy="321994"/>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a:solidFill>
                    <a:srgbClr val="0000FF"/>
                  </a:solidFill>
                  <a:latin typeface="Consolas" pitchFamily="49" charset="0"/>
                  <a:cs typeface="Consolas" pitchFamily="49" charset="0"/>
                </a:endParaRPr>
              </a:p>
            </p:txBody>
          </p:sp>
          <p:sp>
            <p:nvSpPr>
              <p:cNvPr id="31" name="矩形 30"/>
              <p:cNvSpPr/>
              <p:nvPr/>
            </p:nvSpPr>
            <p:spPr>
              <a:xfrm>
                <a:off x="3344433" y="3535634"/>
                <a:ext cx="298873" cy="321994"/>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zh-CN" altLang="en-US" sz="1800" smtClean="0">
                    <a:solidFill>
                      <a:srgbClr val="0000FF"/>
                    </a:solidFill>
                    <a:latin typeface="Consolas" pitchFamily="49" charset="0"/>
                    <a:cs typeface="Consolas" pitchFamily="49" charset="0"/>
                  </a:rPr>
                  <a:t>∧</a:t>
                </a:r>
              </a:p>
            </p:txBody>
          </p:sp>
        </p:grpSp>
        <p:grpSp>
          <p:nvGrpSpPr>
            <p:cNvPr id="13" name="组合 34"/>
            <p:cNvGrpSpPr/>
            <p:nvPr/>
          </p:nvGrpSpPr>
          <p:grpSpPr>
            <a:xfrm>
              <a:off x="2714612" y="5174473"/>
              <a:ext cx="1016169" cy="321994"/>
              <a:chOff x="2714612" y="5174473"/>
              <a:chExt cx="1016169" cy="321994"/>
            </a:xfrm>
          </p:grpSpPr>
          <p:sp>
            <p:nvSpPr>
              <p:cNvPr id="26" name="矩形 25"/>
              <p:cNvSpPr/>
              <p:nvPr/>
            </p:nvSpPr>
            <p:spPr>
              <a:xfrm>
                <a:off x="2714612" y="5174473"/>
                <a:ext cx="418423" cy="321994"/>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lnSpc>
                    <a:spcPct val="150000"/>
                  </a:lnSpc>
                </a:pPr>
                <a:r>
                  <a:rPr lang="en-US" altLang="zh-CN" sz="1800" smtClean="0">
                    <a:solidFill>
                      <a:srgbClr val="0000FF"/>
                    </a:solidFill>
                    <a:latin typeface="Consolas" pitchFamily="49" charset="0"/>
                    <a:cs typeface="Consolas" pitchFamily="49" charset="0"/>
                  </a:rPr>
                  <a:t>*</a:t>
                </a:r>
                <a:endParaRPr lang="zh-CN" altLang="en-US" sz="1800">
                  <a:solidFill>
                    <a:srgbClr val="0000FF"/>
                  </a:solidFill>
                  <a:latin typeface="Consolas" pitchFamily="49" charset="0"/>
                  <a:cs typeface="Consolas" pitchFamily="49" charset="0"/>
                </a:endParaRPr>
              </a:p>
            </p:txBody>
          </p:sp>
          <p:sp>
            <p:nvSpPr>
              <p:cNvPr id="27" name="矩形 26"/>
              <p:cNvSpPr/>
              <p:nvPr/>
            </p:nvSpPr>
            <p:spPr>
              <a:xfrm>
                <a:off x="3133034" y="5174473"/>
                <a:ext cx="298873" cy="321994"/>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lnSpc>
                    <a:spcPct val="150000"/>
                  </a:lnSpc>
                </a:pPr>
                <a:r>
                  <a:rPr lang="en-US" altLang="zh-CN" sz="1800" smtClean="0">
                    <a:solidFill>
                      <a:srgbClr val="0000FF"/>
                    </a:solidFill>
                    <a:latin typeface="Consolas" pitchFamily="49" charset="0"/>
                    <a:cs typeface="Consolas" pitchFamily="49" charset="0"/>
                  </a:rPr>
                  <a:t>*</a:t>
                </a:r>
                <a:endParaRPr lang="zh-CN" altLang="en-US" sz="1800">
                  <a:solidFill>
                    <a:srgbClr val="0000FF"/>
                  </a:solidFill>
                  <a:latin typeface="Consolas" pitchFamily="49" charset="0"/>
                  <a:cs typeface="Consolas" pitchFamily="49" charset="0"/>
                </a:endParaRPr>
              </a:p>
            </p:txBody>
          </p:sp>
          <p:sp>
            <p:nvSpPr>
              <p:cNvPr id="28" name="矩形 27"/>
              <p:cNvSpPr/>
              <p:nvPr/>
            </p:nvSpPr>
            <p:spPr>
              <a:xfrm>
                <a:off x="3431908" y="5174473"/>
                <a:ext cx="298873" cy="321994"/>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endParaRPr lang="zh-CN" altLang="en-US" sz="1800" smtClean="0">
                  <a:solidFill>
                    <a:srgbClr val="0000FF"/>
                  </a:solidFill>
                  <a:latin typeface="Consolas" pitchFamily="49" charset="0"/>
                  <a:cs typeface="Consolas" pitchFamily="49" charset="0"/>
                </a:endParaRPr>
              </a:p>
            </p:txBody>
          </p:sp>
        </p:grpSp>
        <p:grpSp>
          <p:nvGrpSpPr>
            <p:cNvPr id="14" name="组合 35"/>
            <p:cNvGrpSpPr/>
            <p:nvPr/>
          </p:nvGrpSpPr>
          <p:grpSpPr>
            <a:xfrm>
              <a:off x="6484788" y="5179182"/>
              <a:ext cx="1016169" cy="321994"/>
              <a:chOff x="2714612" y="5174472"/>
              <a:chExt cx="1016169" cy="321994"/>
            </a:xfrm>
          </p:grpSpPr>
          <p:sp>
            <p:nvSpPr>
              <p:cNvPr id="23" name="矩形 22"/>
              <p:cNvSpPr/>
              <p:nvPr/>
            </p:nvSpPr>
            <p:spPr>
              <a:xfrm>
                <a:off x="2714612" y="5174472"/>
                <a:ext cx="418423" cy="321994"/>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lnSpc>
                    <a:spcPct val="150000"/>
                  </a:lnSpc>
                </a:pPr>
                <a:r>
                  <a:rPr lang="en-US" altLang="zh-CN" sz="1800" smtClean="0">
                    <a:solidFill>
                      <a:srgbClr val="0000FF"/>
                    </a:solidFill>
                    <a:latin typeface="Consolas" pitchFamily="49" charset="0"/>
                    <a:cs typeface="Consolas" pitchFamily="49" charset="0"/>
                  </a:rPr>
                  <a:t>*</a:t>
                </a:r>
                <a:endParaRPr lang="zh-CN" altLang="en-US" sz="1800">
                  <a:solidFill>
                    <a:srgbClr val="0000FF"/>
                  </a:solidFill>
                  <a:latin typeface="Consolas" pitchFamily="49" charset="0"/>
                  <a:cs typeface="Consolas" pitchFamily="49" charset="0"/>
                </a:endParaRPr>
              </a:p>
            </p:txBody>
          </p:sp>
          <p:sp>
            <p:nvSpPr>
              <p:cNvPr id="24" name="矩形 23"/>
              <p:cNvSpPr/>
              <p:nvPr/>
            </p:nvSpPr>
            <p:spPr>
              <a:xfrm>
                <a:off x="3133034" y="5174472"/>
                <a:ext cx="298873" cy="321994"/>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lnSpc>
                    <a:spcPct val="150000"/>
                  </a:lnSpc>
                </a:pPr>
                <a:r>
                  <a:rPr lang="en-US" altLang="zh-CN" sz="1800" smtClean="0">
                    <a:solidFill>
                      <a:srgbClr val="0000FF"/>
                    </a:solidFill>
                    <a:latin typeface="Consolas" pitchFamily="49" charset="0"/>
                    <a:cs typeface="Consolas" pitchFamily="49" charset="0"/>
                  </a:rPr>
                  <a:t>*</a:t>
                </a:r>
                <a:endParaRPr lang="zh-CN" altLang="en-US" sz="1800">
                  <a:solidFill>
                    <a:srgbClr val="0000FF"/>
                  </a:solidFill>
                  <a:latin typeface="Consolas" pitchFamily="49" charset="0"/>
                  <a:cs typeface="Consolas" pitchFamily="49" charset="0"/>
                </a:endParaRPr>
              </a:p>
            </p:txBody>
          </p:sp>
          <p:sp>
            <p:nvSpPr>
              <p:cNvPr id="25" name="矩形 24"/>
              <p:cNvSpPr/>
              <p:nvPr/>
            </p:nvSpPr>
            <p:spPr>
              <a:xfrm>
                <a:off x="3431908" y="5174472"/>
                <a:ext cx="298873" cy="321994"/>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zh-CN" altLang="en-US" sz="1800" smtClean="0">
                    <a:solidFill>
                      <a:srgbClr val="0000FF"/>
                    </a:solidFill>
                    <a:latin typeface="Consolas" pitchFamily="49" charset="0"/>
                    <a:cs typeface="Consolas" pitchFamily="49" charset="0"/>
                  </a:rPr>
                  <a:t>∧</a:t>
                </a:r>
              </a:p>
            </p:txBody>
          </p:sp>
        </p:grpSp>
        <p:grpSp>
          <p:nvGrpSpPr>
            <p:cNvPr id="15" name="组合 39"/>
            <p:cNvGrpSpPr/>
            <p:nvPr/>
          </p:nvGrpSpPr>
          <p:grpSpPr>
            <a:xfrm>
              <a:off x="4214810" y="5210715"/>
              <a:ext cx="1016169" cy="321994"/>
              <a:chOff x="2714612" y="5174473"/>
              <a:chExt cx="1016169" cy="321994"/>
            </a:xfrm>
          </p:grpSpPr>
          <p:sp>
            <p:nvSpPr>
              <p:cNvPr id="20" name="矩形 19"/>
              <p:cNvSpPr/>
              <p:nvPr/>
            </p:nvSpPr>
            <p:spPr>
              <a:xfrm>
                <a:off x="2714612" y="5174473"/>
                <a:ext cx="418423" cy="321994"/>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lnSpc>
                    <a:spcPct val="150000"/>
                  </a:lnSpc>
                </a:pPr>
                <a:r>
                  <a:rPr lang="en-US" altLang="zh-CN" sz="1800" smtClean="0">
                    <a:solidFill>
                      <a:srgbClr val="0000FF"/>
                    </a:solidFill>
                    <a:latin typeface="Consolas" pitchFamily="49" charset="0"/>
                    <a:cs typeface="Consolas" pitchFamily="49" charset="0"/>
                  </a:rPr>
                  <a:t>*</a:t>
                </a:r>
                <a:endParaRPr lang="zh-CN" altLang="en-US" sz="1800">
                  <a:solidFill>
                    <a:srgbClr val="0000FF"/>
                  </a:solidFill>
                  <a:latin typeface="Consolas" pitchFamily="49" charset="0"/>
                  <a:cs typeface="Consolas" pitchFamily="49" charset="0"/>
                </a:endParaRPr>
              </a:p>
            </p:txBody>
          </p:sp>
          <p:sp>
            <p:nvSpPr>
              <p:cNvPr id="21" name="矩形 20"/>
              <p:cNvSpPr/>
              <p:nvPr/>
            </p:nvSpPr>
            <p:spPr>
              <a:xfrm>
                <a:off x="3133034" y="5174473"/>
                <a:ext cx="298873" cy="321994"/>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lnSpc>
                    <a:spcPct val="150000"/>
                  </a:lnSpc>
                </a:pPr>
                <a:r>
                  <a:rPr lang="en-US" altLang="zh-CN" sz="1800" smtClean="0">
                    <a:solidFill>
                      <a:srgbClr val="0000FF"/>
                    </a:solidFill>
                    <a:latin typeface="Consolas" pitchFamily="49" charset="0"/>
                    <a:cs typeface="Consolas" pitchFamily="49" charset="0"/>
                  </a:rPr>
                  <a:t>*</a:t>
                </a:r>
                <a:endParaRPr lang="zh-CN" altLang="en-US" sz="1800">
                  <a:solidFill>
                    <a:srgbClr val="0000FF"/>
                  </a:solidFill>
                  <a:latin typeface="Consolas" pitchFamily="49" charset="0"/>
                  <a:cs typeface="Consolas" pitchFamily="49" charset="0"/>
                </a:endParaRPr>
              </a:p>
            </p:txBody>
          </p:sp>
          <p:sp>
            <p:nvSpPr>
              <p:cNvPr id="22" name="矩形 21"/>
              <p:cNvSpPr/>
              <p:nvPr/>
            </p:nvSpPr>
            <p:spPr>
              <a:xfrm>
                <a:off x="3431908" y="5174473"/>
                <a:ext cx="298873" cy="321994"/>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endParaRPr lang="zh-CN" altLang="en-US" sz="1800" smtClean="0">
                  <a:solidFill>
                    <a:srgbClr val="0000FF"/>
                  </a:solidFill>
                  <a:latin typeface="Consolas" pitchFamily="49" charset="0"/>
                  <a:cs typeface="Consolas" pitchFamily="49" charset="0"/>
                </a:endParaRPr>
              </a:p>
            </p:txBody>
          </p:sp>
        </p:grpSp>
        <p:sp>
          <p:nvSpPr>
            <p:cNvPr id="17" name="任意多边形 16"/>
            <p:cNvSpPr/>
            <p:nvPr/>
          </p:nvSpPr>
          <p:spPr>
            <a:xfrm>
              <a:off x="2349379" y="4526587"/>
              <a:ext cx="365234" cy="819807"/>
            </a:xfrm>
            <a:custGeom>
              <a:avLst/>
              <a:gdLst>
                <a:gd name="connsiteX0" fmla="*/ 65689 w 365234"/>
                <a:gd name="connsiteY0" fmla="*/ 0 h 819807"/>
                <a:gd name="connsiteX1" fmla="*/ 49924 w 365234"/>
                <a:gd name="connsiteY1" fmla="*/ 630621 h 819807"/>
                <a:gd name="connsiteX2" fmla="*/ 365234 w 365234"/>
                <a:gd name="connsiteY2" fmla="*/ 819807 h 819807"/>
              </a:gdLst>
              <a:ahLst/>
              <a:cxnLst>
                <a:cxn ang="0">
                  <a:pos x="connsiteX0" y="connsiteY0"/>
                </a:cxn>
                <a:cxn ang="0">
                  <a:pos x="connsiteX1" y="connsiteY1"/>
                </a:cxn>
                <a:cxn ang="0">
                  <a:pos x="connsiteX2" y="connsiteY2"/>
                </a:cxn>
              </a:cxnLst>
              <a:rect l="l" t="t" r="r" b="b"/>
              <a:pathLst>
                <a:path w="365234" h="819807">
                  <a:moveTo>
                    <a:pt x="65689" y="0"/>
                  </a:moveTo>
                  <a:cubicBezTo>
                    <a:pt x="32844" y="246993"/>
                    <a:pt x="0" y="493987"/>
                    <a:pt x="49924" y="630621"/>
                  </a:cubicBezTo>
                  <a:cubicBezTo>
                    <a:pt x="99848" y="767256"/>
                    <a:pt x="232541" y="793531"/>
                    <a:pt x="365234" y="819807"/>
                  </a:cubicBezTo>
                </a:path>
              </a:pathLst>
            </a:cu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latin typeface="Consolas" pitchFamily="49" charset="0"/>
                <a:cs typeface="Consolas" pitchFamily="49" charset="0"/>
              </a:endParaRPr>
            </a:p>
          </p:txBody>
        </p:sp>
        <p:cxnSp>
          <p:nvCxnSpPr>
            <p:cNvPr id="18" name="直接箭头连接符 17"/>
            <p:cNvCxnSpPr/>
            <p:nvPr/>
          </p:nvCxnSpPr>
          <p:spPr>
            <a:xfrm>
              <a:off x="3581916" y="5363639"/>
              <a:ext cx="6120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5143504" y="5367878"/>
              <a:ext cx="3960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33" name="灯片编号占位符 32"/>
          <p:cNvSpPr>
            <a:spLocks noGrp="1"/>
          </p:cNvSpPr>
          <p:nvPr>
            <p:ph type="sldNum" sz="quarter" idx="12"/>
          </p:nvPr>
        </p:nvSpPr>
        <p:spPr/>
        <p:txBody>
          <a:bodyPr/>
          <a:lstStyle/>
          <a:p>
            <a:fld id="{0B959BAE-FEC3-4F92-8031-993DEB8AE092}" type="slidenum">
              <a:rPr lang="en-US" altLang="zh-CN" smtClean="0"/>
              <a:pPr/>
              <a:t>77</a:t>
            </a:fld>
            <a:r>
              <a:rPr lang="en-US" altLang="zh-CN" smtClean="0"/>
              <a:t>/82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2910" y="1000108"/>
            <a:ext cx="6143668" cy="2506804"/>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p>
            <a:pPr algn="l"/>
            <a:r>
              <a:rPr lang="en-US" altLang="zh-CN" sz="1600" smtClean="0">
                <a:solidFill>
                  <a:srgbClr val="0000FF"/>
                </a:solidFill>
                <a:latin typeface="Consolas" pitchFamily="49" charset="0"/>
                <a:ea typeface="仿宋" pitchFamily="49" charset="-122"/>
                <a:cs typeface="Consolas" pitchFamily="49" charset="0"/>
              </a:rPr>
              <a:t>#include "glist.cpp"  </a:t>
            </a:r>
            <a:r>
              <a:rPr lang="en-US" altLang="zh-CN"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包含广义表基本运算函数</a:t>
            </a:r>
            <a:endParaRPr lang="en-US" altLang="zh-CN" sz="1600" smtClean="0">
              <a:solidFill>
                <a:srgbClr val="00B0F0"/>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void main()</a:t>
            </a:r>
          </a:p>
          <a:p>
            <a:pPr algn="l"/>
            <a:r>
              <a:rPr lang="en-US" altLang="zh-CN" sz="1600" smtClean="0">
                <a:solidFill>
                  <a:srgbClr val="0000FF"/>
                </a:solidFill>
                <a:latin typeface="Consolas" pitchFamily="49" charset="0"/>
                <a:ea typeface="仿宋" pitchFamily="49" charset="-122"/>
                <a:cs typeface="Consolas" pitchFamily="49" charset="0"/>
              </a:rPr>
              <a:t>{  GLNode *g;</a:t>
            </a:r>
          </a:p>
          <a:p>
            <a:pPr algn="l"/>
            <a:r>
              <a:rPr lang="en-US" altLang="zh-CN" sz="1600" smtClean="0">
                <a:solidFill>
                  <a:srgbClr val="0000FF"/>
                </a:solidFill>
                <a:latin typeface="Consolas" pitchFamily="49" charset="0"/>
                <a:ea typeface="仿宋" pitchFamily="49" charset="-122"/>
                <a:cs typeface="Consolas" pitchFamily="49" charset="0"/>
              </a:rPr>
              <a:t>   char *str="(a,(b))";</a:t>
            </a:r>
          </a:p>
          <a:p>
            <a:pPr algn="l"/>
            <a:r>
              <a:rPr lang="en-US" altLang="zh-CN" sz="1600" smtClean="0">
                <a:solidFill>
                  <a:srgbClr val="0000FF"/>
                </a:solidFill>
                <a:latin typeface="Consolas" pitchFamily="49" charset="0"/>
                <a:ea typeface="仿宋" pitchFamily="49" charset="-122"/>
                <a:cs typeface="Consolas" pitchFamily="49" charset="0"/>
              </a:rPr>
              <a:t>   g=</a:t>
            </a:r>
            <a:r>
              <a:rPr lang="en-US" altLang="zh-CN" sz="1600" smtClean="0">
                <a:solidFill>
                  <a:srgbClr val="FF0000"/>
                </a:solidFill>
                <a:latin typeface="Consolas" pitchFamily="49" charset="0"/>
                <a:ea typeface="仿宋" pitchFamily="49" charset="-122"/>
                <a:cs typeface="Consolas" pitchFamily="49" charset="0"/>
              </a:rPr>
              <a:t>CreateGL</a:t>
            </a:r>
            <a:r>
              <a:rPr lang="en-US" altLang="zh-CN" sz="1600" smtClean="0">
                <a:solidFill>
                  <a:srgbClr val="0000FF"/>
                </a:solidFill>
                <a:latin typeface="Consolas" pitchFamily="49" charset="0"/>
                <a:ea typeface="仿宋" pitchFamily="49" charset="-122"/>
                <a:cs typeface="Consolas" pitchFamily="49" charset="0"/>
              </a:rPr>
              <a:t>(str);</a:t>
            </a:r>
          </a:p>
          <a:p>
            <a:pPr algn="l"/>
            <a:r>
              <a:rPr lang="en-US" altLang="zh-CN" sz="1600" smtClean="0">
                <a:solidFill>
                  <a:srgbClr val="0000FF"/>
                </a:solidFill>
                <a:latin typeface="Consolas" pitchFamily="49" charset="0"/>
                <a:ea typeface="仿宋" pitchFamily="49" charset="-122"/>
                <a:cs typeface="Consolas" pitchFamily="49" charset="0"/>
              </a:rPr>
              <a:t>   printf("GL: ");</a:t>
            </a:r>
            <a:r>
              <a:rPr lang="en-US" altLang="zh-CN" sz="1600" smtClean="0">
                <a:solidFill>
                  <a:srgbClr val="FF0000"/>
                </a:solidFill>
                <a:latin typeface="Consolas" pitchFamily="49" charset="0"/>
                <a:ea typeface="仿宋" pitchFamily="49" charset="-122"/>
                <a:cs typeface="Consolas" pitchFamily="49" charset="0"/>
              </a:rPr>
              <a:t>DispGL</a:t>
            </a:r>
            <a:r>
              <a:rPr lang="en-US" altLang="zh-CN" sz="1600" smtClean="0">
                <a:solidFill>
                  <a:srgbClr val="0000FF"/>
                </a:solidFill>
                <a:latin typeface="Consolas" pitchFamily="49" charset="0"/>
                <a:ea typeface="仿宋" pitchFamily="49" charset="-122"/>
                <a:cs typeface="Consolas" pitchFamily="49" charset="0"/>
              </a:rPr>
              <a:t>(g); printf("\n");</a:t>
            </a:r>
          </a:p>
          <a:p>
            <a:pPr algn="l"/>
            <a:r>
              <a:rPr lang="en-US" altLang="zh-CN" sz="1600" smtClean="0">
                <a:solidFill>
                  <a:srgbClr val="0000FF"/>
                </a:solidFill>
                <a:latin typeface="Consolas" pitchFamily="49" charset="0"/>
                <a:ea typeface="仿宋" pitchFamily="49" charset="-122"/>
                <a:cs typeface="Consolas" pitchFamily="49" charset="0"/>
              </a:rPr>
              <a:t>   printf("</a:t>
            </a:r>
            <a:r>
              <a:rPr lang="zh-CN" altLang="en-US" sz="1600" smtClean="0">
                <a:solidFill>
                  <a:srgbClr val="0000FF"/>
                </a:solidFill>
                <a:latin typeface="Consolas" pitchFamily="49" charset="0"/>
                <a:ea typeface="仿宋" pitchFamily="49" charset="-122"/>
                <a:cs typeface="Consolas" pitchFamily="49" charset="0"/>
              </a:rPr>
              <a:t>销毁</a:t>
            </a:r>
            <a:r>
              <a:rPr lang="en-US" altLang="zh-CN" sz="1600" smtClean="0">
                <a:solidFill>
                  <a:srgbClr val="0000FF"/>
                </a:solidFill>
                <a:latin typeface="Consolas" pitchFamily="49" charset="0"/>
                <a:ea typeface="仿宋" pitchFamily="49" charset="-122"/>
                <a:cs typeface="Consolas" pitchFamily="49" charset="0"/>
              </a:rPr>
              <a:t>g\n");</a:t>
            </a:r>
          </a:p>
          <a:p>
            <a:pPr algn="l"/>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FF0000"/>
                </a:solidFill>
                <a:latin typeface="Consolas" pitchFamily="49" charset="0"/>
                <a:ea typeface="仿宋" pitchFamily="49" charset="-122"/>
                <a:cs typeface="Consolas" pitchFamily="49" charset="0"/>
              </a:rPr>
              <a:t>DestroyGL</a:t>
            </a:r>
            <a:r>
              <a:rPr lang="en-US" altLang="zh-CN" sz="1600" smtClean="0">
                <a:solidFill>
                  <a:srgbClr val="0000FF"/>
                </a:solidFill>
                <a:latin typeface="Consolas" pitchFamily="49" charset="0"/>
                <a:ea typeface="仿宋" pitchFamily="49" charset="-122"/>
                <a:cs typeface="Consolas" pitchFamily="49" charset="0"/>
              </a:rPr>
              <a:t>(g);</a:t>
            </a:r>
          </a:p>
          <a:p>
            <a:pPr algn="l"/>
            <a:r>
              <a:rPr lang="en-US" altLang="zh-CN" sz="1600" smtClean="0">
                <a:solidFill>
                  <a:srgbClr val="0000FF"/>
                </a:solidFill>
                <a:latin typeface="Consolas" pitchFamily="49" charset="0"/>
                <a:ea typeface="仿宋" pitchFamily="49" charset="-122"/>
                <a:cs typeface="Consolas" pitchFamily="49" charset="0"/>
              </a:rPr>
              <a:t>}</a:t>
            </a:r>
            <a:endParaRPr lang="zh-CN" altLang="en-US" sz="1600" smtClean="0">
              <a:solidFill>
                <a:srgbClr val="0000FF"/>
              </a:solidFill>
              <a:latin typeface="Consolas" pitchFamily="49" charset="0"/>
              <a:ea typeface="仿宋" pitchFamily="49" charset="-122"/>
              <a:cs typeface="Consolas" pitchFamily="49" charset="0"/>
            </a:endParaRPr>
          </a:p>
        </p:txBody>
      </p:sp>
      <p:sp>
        <p:nvSpPr>
          <p:cNvPr id="4" name="TextBox 3"/>
          <p:cNvSpPr txBox="1"/>
          <p:nvPr/>
        </p:nvSpPr>
        <p:spPr>
          <a:xfrm>
            <a:off x="500034" y="285728"/>
            <a:ext cx="6715172" cy="369332"/>
          </a:xfrm>
          <a:prstGeom prst="rect">
            <a:avLst/>
          </a:prstGeom>
          <a:noFill/>
        </p:spPr>
        <p:txBody>
          <a:bodyPr wrap="square" rtlCol="0">
            <a:spAutoFit/>
          </a:bodyPr>
          <a:lstStyle/>
          <a:p>
            <a:pPr algn="l"/>
            <a:r>
              <a:rPr lang="zh-CN" altLang="en-US" sz="1800" smtClean="0">
                <a:latin typeface="Consolas" pitchFamily="49" charset="0"/>
                <a:ea typeface="楷体" pitchFamily="49" charset="-122"/>
                <a:cs typeface="Consolas" pitchFamily="49" charset="0"/>
              </a:rPr>
              <a:t>将广义表基本运算函数存放在</a:t>
            </a:r>
            <a:r>
              <a:rPr lang="en-US" altLang="zh-CN" sz="1800" smtClean="0">
                <a:latin typeface="Consolas" pitchFamily="49" charset="0"/>
                <a:ea typeface="楷体" pitchFamily="49" charset="-122"/>
                <a:cs typeface="Consolas" pitchFamily="49" charset="0"/>
              </a:rPr>
              <a:t>glist.cpp</a:t>
            </a:r>
            <a:r>
              <a:rPr lang="zh-CN" altLang="en-US" sz="1800" smtClean="0">
                <a:latin typeface="Consolas" pitchFamily="49" charset="0"/>
                <a:ea typeface="楷体" pitchFamily="49" charset="-122"/>
                <a:cs typeface="Consolas" pitchFamily="49" charset="0"/>
              </a:rPr>
              <a:t>文件中</a:t>
            </a:r>
          </a:p>
        </p:txBody>
      </p:sp>
      <p:sp>
        <p:nvSpPr>
          <p:cNvPr id="5" name="下箭头 4"/>
          <p:cNvSpPr/>
          <p:nvPr/>
        </p:nvSpPr>
        <p:spPr>
          <a:xfrm>
            <a:off x="3143240" y="3929066"/>
            <a:ext cx="285752" cy="428628"/>
          </a:xfrm>
          <a:prstGeom prst="downArrow">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1026" name="Picture 2"/>
          <p:cNvPicPr>
            <a:picLocks noChangeAspect="1" noChangeArrowheads="1"/>
          </p:cNvPicPr>
          <p:nvPr/>
        </p:nvPicPr>
        <p:blipFill>
          <a:blip r:embed="rId2" cstate="print"/>
          <a:srcRect/>
          <a:stretch>
            <a:fillRect/>
          </a:stretch>
        </p:blipFill>
        <p:spPr bwMode="auto">
          <a:xfrm>
            <a:off x="1857356" y="4429132"/>
            <a:ext cx="3286148" cy="1876000"/>
          </a:xfrm>
          <a:prstGeom prst="rect">
            <a:avLst/>
          </a:prstGeom>
          <a:noFill/>
          <a:ln w="9525">
            <a:noFill/>
            <a:miter lim="800000"/>
            <a:headEnd/>
            <a:tailEnd/>
          </a:ln>
        </p:spPr>
      </p:pic>
      <p:sp>
        <p:nvSpPr>
          <p:cNvPr id="8" name="灯片编号占位符 7"/>
          <p:cNvSpPr>
            <a:spLocks noGrp="1"/>
          </p:cNvSpPr>
          <p:nvPr>
            <p:ph type="sldNum" sz="quarter" idx="12"/>
          </p:nvPr>
        </p:nvSpPr>
        <p:spPr/>
        <p:txBody>
          <a:bodyPr/>
          <a:lstStyle/>
          <a:p>
            <a:fld id="{0B959BAE-FEC3-4F92-8031-993DEB8AE092}" type="slidenum">
              <a:rPr lang="en-US" altLang="zh-CN" smtClean="0"/>
              <a:pPr/>
              <a:t>78</a:t>
            </a:fld>
            <a:r>
              <a:rPr lang="en-US" altLang="zh-CN" smtClean="0"/>
              <a:t>/82</a:t>
            </a:r>
            <a:endParaRPr lang="en-US" altLang="zh-CN"/>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500042"/>
            <a:ext cx="8143932" cy="553998"/>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l">
              <a:lnSpc>
                <a:spcPts val="3600"/>
              </a:lnSpc>
            </a:pPr>
            <a:r>
              <a:rPr lang="en-US" altLang="zh-CN" sz="1800" smtClean="0">
                <a:solidFill>
                  <a:srgbClr val="FF0000"/>
                </a:solidFill>
                <a:latin typeface="Consolas" pitchFamily="49" charset="0"/>
                <a:ea typeface="楷体" pitchFamily="49" charset="-122"/>
                <a:cs typeface="Consolas" pitchFamily="49" charset="0"/>
              </a:rPr>
              <a:t>【</a:t>
            </a:r>
            <a:r>
              <a:rPr lang="zh-CN" altLang="en-US" sz="1800" smtClean="0">
                <a:solidFill>
                  <a:srgbClr val="FF0000"/>
                </a:solidFill>
                <a:latin typeface="Consolas" pitchFamily="49" charset="0"/>
                <a:ea typeface="楷体" pitchFamily="49" charset="-122"/>
                <a:cs typeface="Consolas" pitchFamily="49" charset="0"/>
              </a:rPr>
              <a:t>例</a:t>
            </a:r>
            <a:r>
              <a:rPr lang="en-US" sz="1800" smtClean="0">
                <a:solidFill>
                  <a:srgbClr val="FF0000"/>
                </a:solidFill>
                <a:latin typeface="Consolas" pitchFamily="49" charset="0"/>
                <a:ea typeface="楷体" pitchFamily="49" charset="-122"/>
                <a:cs typeface="Consolas" pitchFamily="49" charset="0"/>
              </a:rPr>
              <a:t>6-3</a:t>
            </a:r>
            <a:r>
              <a:rPr lang="en-US" altLang="zh-CN" sz="1800" smtClean="0">
                <a:solidFill>
                  <a:srgbClr val="FF0000"/>
                </a:solidFill>
                <a:latin typeface="Consolas" pitchFamily="49" charset="0"/>
                <a:ea typeface="楷体" pitchFamily="49" charset="-122"/>
                <a:cs typeface="Consolas" pitchFamily="49" charset="0"/>
              </a:rPr>
              <a:t>】</a:t>
            </a:r>
            <a:r>
              <a:rPr lang="zh-CN" altLang="en-US" sz="1800" smtClean="0">
                <a:latin typeface="Consolas" pitchFamily="49" charset="0"/>
                <a:ea typeface="楷体" pitchFamily="49" charset="-122"/>
                <a:cs typeface="Consolas" pitchFamily="49" charset="0"/>
              </a:rPr>
              <a:t>对于采用链式存储结构的广义表</a:t>
            </a:r>
            <a:r>
              <a:rPr lang="en-US" sz="1800" i="1" smtClean="0">
                <a:latin typeface="Consolas" pitchFamily="49" charset="0"/>
                <a:ea typeface="楷体" pitchFamily="49" charset="-122"/>
                <a:cs typeface="Consolas" pitchFamily="49" charset="0"/>
              </a:rPr>
              <a:t>g</a:t>
            </a:r>
            <a:r>
              <a:rPr lang="zh-CN" altLang="en-US" sz="1800" smtClean="0">
                <a:latin typeface="Consolas" pitchFamily="49" charset="0"/>
                <a:ea typeface="楷体" pitchFamily="49" charset="-122"/>
                <a:cs typeface="Consolas" pitchFamily="49" charset="0"/>
              </a:rPr>
              <a:t>，设计一个算法求原子个数。</a:t>
            </a:r>
          </a:p>
        </p:txBody>
      </p:sp>
      <p:sp>
        <p:nvSpPr>
          <p:cNvPr id="4" name="TextBox 3"/>
          <p:cNvSpPr txBox="1"/>
          <p:nvPr/>
        </p:nvSpPr>
        <p:spPr>
          <a:xfrm>
            <a:off x="4643438" y="5214950"/>
            <a:ext cx="1571636" cy="369332"/>
          </a:xfrm>
          <a:prstGeom prst="rect">
            <a:avLst/>
          </a:prstGeom>
          <a:noFill/>
        </p:spPr>
        <p:txBody>
          <a:bodyPr wrap="square" rtlCol="0">
            <a:spAutoFit/>
          </a:bodyPr>
          <a:lstStyle/>
          <a:p>
            <a:pPr algn="l"/>
            <a:r>
              <a:rPr lang="zh-CN" altLang="en-US" sz="1800" smtClean="0">
                <a:latin typeface="Consolas" pitchFamily="49" charset="0"/>
                <a:ea typeface="仿宋" pitchFamily="49" charset="-122"/>
                <a:cs typeface="Consolas" pitchFamily="49" charset="0"/>
              </a:rPr>
              <a:t>原子个数为</a:t>
            </a:r>
            <a:r>
              <a:rPr lang="en-US" altLang="zh-CN" sz="1800" smtClean="0">
                <a:latin typeface="Consolas" pitchFamily="49" charset="0"/>
                <a:ea typeface="仿宋" pitchFamily="49" charset="-122"/>
                <a:cs typeface="Consolas" pitchFamily="49" charset="0"/>
              </a:rPr>
              <a:t>4</a:t>
            </a:r>
          </a:p>
        </p:txBody>
      </p:sp>
      <p:graphicFrame>
        <p:nvGraphicFramePr>
          <p:cNvPr id="6" name="表格 5"/>
          <p:cNvGraphicFramePr>
            <a:graphicFrameLocks noGrp="1"/>
          </p:cNvGraphicFramePr>
          <p:nvPr/>
        </p:nvGraphicFramePr>
        <p:xfrm>
          <a:off x="571472" y="2252955"/>
          <a:ext cx="1500198" cy="428628"/>
        </p:xfrm>
        <a:graphic>
          <a:graphicData uri="http://schemas.openxmlformats.org/drawingml/2006/table">
            <a:tbl>
              <a:tblPr firstRow="1" bandRow="1">
                <a:tableStyleId>{5C22544A-7EE6-4342-B048-85BDC9FD1C3A}</a:tableStyleId>
              </a:tblPr>
              <a:tblGrid>
                <a:gridCol w="444503"/>
                <a:gridCol w="388940"/>
                <a:gridCol w="666755"/>
              </a:tblGrid>
              <a:tr h="428628">
                <a:tc>
                  <a:txBody>
                    <a:bodyPr/>
                    <a:lstStyle/>
                    <a:p>
                      <a:pPr algn="ctr"/>
                      <a:r>
                        <a:rPr lang="en-US" altLang="zh-CN" sz="1800" smtClean="0">
                          <a:solidFill>
                            <a:srgbClr val="9900FF"/>
                          </a:solidFill>
                          <a:latin typeface="Consolas" pitchFamily="49" charset="0"/>
                          <a:cs typeface="Consolas" pitchFamily="49" charset="0"/>
                        </a:rPr>
                        <a:t>1</a:t>
                      </a:r>
                      <a:endParaRPr lang="zh-CN" altLang="en-US" sz="1800">
                        <a:solidFill>
                          <a:srgbClr val="9900FF"/>
                        </a:solidFill>
                        <a:latin typeface="Consolas" pitchFamily="49" charset="0"/>
                        <a:cs typeface="Consolas" pitchFamily="49" charset="0"/>
                      </a:endParaRPr>
                    </a:p>
                  </a:txBody>
                  <a:tcPr>
                    <a:solidFill>
                      <a:schemeClr val="tx2">
                        <a:lumMod val="40000"/>
                        <a:lumOff val="60000"/>
                      </a:schemeClr>
                    </a:solidFill>
                  </a:tcPr>
                </a:tc>
                <a:tc>
                  <a:txBody>
                    <a:bodyPr/>
                    <a:lstStyle/>
                    <a:p>
                      <a:pPr algn="ctr"/>
                      <a:endParaRPr lang="zh-CN" altLang="en-US" sz="1800">
                        <a:solidFill>
                          <a:srgbClr val="9900FF"/>
                        </a:solidFill>
                        <a:latin typeface="Consolas" pitchFamily="49" charset="0"/>
                        <a:cs typeface="Consolas" pitchFamily="49" charset="0"/>
                      </a:endParaRPr>
                    </a:p>
                  </a:txBody>
                  <a:tcPr>
                    <a:solidFill>
                      <a:schemeClr val="tx2">
                        <a:lumMod val="40000"/>
                        <a:lumOff val="60000"/>
                      </a:schemeClr>
                    </a:solidFill>
                  </a:tcPr>
                </a:tc>
                <a:tc>
                  <a:txBody>
                    <a:bodyPr/>
                    <a:lstStyle/>
                    <a:p>
                      <a:pPr algn="ctr"/>
                      <a:r>
                        <a:rPr lang="zh-CN" altLang="en-US" sz="1800" b="1" kern="1200" smtClean="0">
                          <a:solidFill>
                            <a:srgbClr val="9900FF"/>
                          </a:solidFill>
                          <a:latin typeface="Consolas" pitchFamily="49" charset="0"/>
                          <a:ea typeface="+mn-ea"/>
                          <a:cs typeface="Consolas" pitchFamily="49" charset="0"/>
                        </a:rPr>
                        <a:t>∧</a:t>
                      </a:r>
                      <a:endParaRPr lang="zh-CN" altLang="en-US" sz="1800">
                        <a:solidFill>
                          <a:srgbClr val="9900FF"/>
                        </a:solidFill>
                        <a:latin typeface="Consolas" pitchFamily="49" charset="0"/>
                        <a:cs typeface="Consolas" pitchFamily="49" charset="0"/>
                      </a:endParaRPr>
                    </a:p>
                  </a:txBody>
                  <a:tcPr>
                    <a:solidFill>
                      <a:schemeClr val="tx2">
                        <a:lumMod val="40000"/>
                        <a:lumOff val="60000"/>
                      </a:schemeClr>
                    </a:solidFill>
                  </a:tcPr>
                </a:tc>
              </a:tr>
            </a:tbl>
          </a:graphicData>
        </a:graphic>
      </p:graphicFrame>
      <p:graphicFrame>
        <p:nvGraphicFramePr>
          <p:cNvPr id="7" name="表格 6"/>
          <p:cNvGraphicFramePr>
            <a:graphicFrameLocks noGrp="1"/>
          </p:cNvGraphicFramePr>
          <p:nvPr/>
        </p:nvGraphicFramePr>
        <p:xfrm>
          <a:off x="1500165" y="3110211"/>
          <a:ext cx="1214447" cy="428628"/>
        </p:xfrm>
        <a:graphic>
          <a:graphicData uri="http://schemas.openxmlformats.org/drawingml/2006/table">
            <a:tbl>
              <a:tblPr firstRow="1" bandRow="1">
                <a:tableStyleId>{93296810-A885-4BE3-A3E7-6D5BEEA58F35}</a:tableStyleId>
              </a:tblPr>
              <a:tblGrid>
                <a:gridCol w="359836"/>
                <a:gridCol w="497421"/>
                <a:gridCol w="357190"/>
              </a:tblGrid>
              <a:tr h="428628">
                <a:tc>
                  <a:txBody>
                    <a:bodyPr/>
                    <a:lstStyle/>
                    <a:p>
                      <a:pPr algn="ctr"/>
                      <a:r>
                        <a:rPr lang="en-US" altLang="zh-CN" sz="1800" smtClean="0">
                          <a:latin typeface="Consolas" pitchFamily="49" charset="0"/>
                          <a:cs typeface="Consolas" pitchFamily="49" charset="0"/>
                        </a:rPr>
                        <a:t>0</a:t>
                      </a:r>
                      <a:endParaRPr lang="zh-CN" altLang="en-US" sz="1800" i="0">
                        <a:solidFill>
                          <a:srgbClr val="9900FF"/>
                        </a:solidFill>
                        <a:latin typeface="Consolas" pitchFamily="49" charset="0"/>
                        <a:cs typeface="Consolas" pitchFamily="49" charset="0"/>
                      </a:endParaRPr>
                    </a:p>
                  </a:txBody>
                  <a:tcPr/>
                </a:tc>
                <a:tc>
                  <a:txBody>
                    <a:bodyPr/>
                    <a:lstStyle/>
                    <a:p>
                      <a:pPr algn="ctr"/>
                      <a:r>
                        <a:rPr lang="en-US" altLang="zh-CN" sz="1800" i="1" smtClean="0">
                          <a:latin typeface="Consolas" pitchFamily="49" charset="0"/>
                          <a:cs typeface="Consolas" pitchFamily="49" charset="0"/>
                        </a:rPr>
                        <a:t>a</a:t>
                      </a:r>
                      <a:endParaRPr lang="zh-CN" altLang="en-US" sz="1800" i="1">
                        <a:solidFill>
                          <a:srgbClr val="9900FF"/>
                        </a:solidFill>
                        <a:latin typeface="Consolas" pitchFamily="49" charset="0"/>
                        <a:cs typeface="Consolas" pitchFamily="49" charset="0"/>
                      </a:endParaRPr>
                    </a:p>
                  </a:txBody>
                  <a:tcPr/>
                </a:tc>
                <a:tc>
                  <a:txBody>
                    <a:bodyPr/>
                    <a:lstStyle/>
                    <a:p>
                      <a:pPr algn="ctr"/>
                      <a:endParaRPr lang="zh-CN" altLang="en-US" sz="1800" i="0">
                        <a:solidFill>
                          <a:srgbClr val="9900FF"/>
                        </a:solidFill>
                        <a:latin typeface="Consolas" pitchFamily="49" charset="0"/>
                        <a:cs typeface="Consolas" pitchFamily="49" charset="0"/>
                      </a:endParaRPr>
                    </a:p>
                  </a:txBody>
                  <a:tcPr/>
                </a:tc>
              </a:tr>
            </a:tbl>
          </a:graphicData>
        </a:graphic>
      </p:graphicFrame>
      <p:graphicFrame>
        <p:nvGraphicFramePr>
          <p:cNvPr id="8" name="表格 7"/>
          <p:cNvGraphicFramePr>
            <a:graphicFrameLocks noGrp="1"/>
          </p:cNvGraphicFramePr>
          <p:nvPr/>
        </p:nvGraphicFramePr>
        <p:xfrm>
          <a:off x="3000364" y="3110211"/>
          <a:ext cx="1500197" cy="428628"/>
        </p:xfrm>
        <a:graphic>
          <a:graphicData uri="http://schemas.openxmlformats.org/drawingml/2006/table">
            <a:tbl>
              <a:tblPr firstRow="1" bandRow="1">
                <a:tableStyleId>{5C22544A-7EE6-4342-B048-85BDC9FD1C3A}</a:tableStyleId>
              </a:tblPr>
              <a:tblGrid>
                <a:gridCol w="444502"/>
                <a:gridCol w="510168"/>
                <a:gridCol w="545527"/>
              </a:tblGrid>
              <a:tr h="428628">
                <a:tc>
                  <a:txBody>
                    <a:bodyPr/>
                    <a:lstStyle/>
                    <a:p>
                      <a:pPr algn="ctr"/>
                      <a:r>
                        <a:rPr lang="en-US" altLang="zh-CN" sz="1800" smtClean="0">
                          <a:solidFill>
                            <a:srgbClr val="9900FF"/>
                          </a:solidFill>
                          <a:latin typeface="Consolas" pitchFamily="49" charset="0"/>
                          <a:cs typeface="Consolas" pitchFamily="49" charset="0"/>
                        </a:rPr>
                        <a:t>1</a:t>
                      </a:r>
                      <a:endParaRPr lang="zh-CN" altLang="en-US" sz="1800">
                        <a:solidFill>
                          <a:srgbClr val="9900FF"/>
                        </a:solidFill>
                        <a:latin typeface="Consolas" pitchFamily="49" charset="0"/>
                        <a:cs typeface="Consolas" pitchFamily="49" charset="0"/>
                      </a:endParaRPr>
                    </a:p>
                  </a:txBody>
                  <a:tcPr>
                    <a:solidFill>
                      <a:schemeClr val="tx2">
                        <a:lumMod val="40000"/>
                        <a:lumOff val="60000"/>
                      </a:schemeClr>
                    </a:solidFill>
                  </a:tcPr>
                </a:tc>
                <a:tc>
                  <a:txBody>
                    <a:bodyPr/>
                    <a:lstStyle/>
                    <a:p>
                      <a:pPr algn="ctr"/>
                      <a:endParaRPr lang="zh-CN" altLang="en-US" sz="1800">
                        <a:solidFill>
                          <a:srgbClr val="9900FF"/>
                        </a:solidFill>
                        <a:latin typeface="Consolas" pitchFamily="49" charset="0"/>
                        <a:cs typeface="Consolas" pitchFamily="49" charset="0"/>
                      </a:endParaRPr>
                    </a:p>
                  </a:txBody>
                  <a:tcPr>
                    <a:solidFill>
                      <a:schemeClr val="tx2">
                        <a:lumMod val="40000"/>
                        <a:lumOff val="60000"/>
                      </a:schemeClr>
                    </a:solidFill>
                  </a:tcPr>
                </a:tc>
                <a:tc>
                  <a:txBody>
                    <a:bodyPr/>
                    <a:lstStyle/>
                    <a:p>
                      <a:pPr algn="ctr"/>
                      <a:r>
                        <a:rPr lang="zh-CN" altLang="en-US" sz="1800" b="1" kern="1200" smtClean="0">
                          <a:solidFill>
                            <a:srgbClr val="9900FF"/>
                          </a:solidFill>
                          <a:latin typeface="Consolas" pitchFamily="49" charset="0"/>
                          <a:ea typeface="+mn-ea"/>
                          <a:cs typeface="Consolas" pitchFamily="49" charset="0"/>
                        </a:rPr>
                        <a:t>∧</a:t>
                      </a:r>
                      <a:endParaRPr lang="zh-CN" altLang="en-US" sz="1800">
                        <a:solidFill>
                          <a:srgbClr val="9900FF"/>
                        </a:solidFill>
                        <a:latin typeface="Consolas" pitchFamily="49" charset="0"/>
                        <a:cs typeface="Consolas" pitchFamily="49" charset="0"/>
                      </a:endParaRPr>
                    </a:p>
                  </a:txBody>
                  <a:tcPr>
                    <a:solidFill>
                      <a:schemeClr val="tx2">
                        <a:lumMod val="40000"/>
                        <a:lumOff val="60000"/>
                      </a:schemeClr>
                    </a:solidFill>
                  </a:tcPr>
                </a:tc>
              </a:tr>
            </a:tbl>
          </a:graphicData>
        </a:graphic>
      </p:graphicFrame>
      <p:graphicFrame>
        <p:nvGraphicFramePr>
          <p:cNvPr id="9" name="表格 8"/>
          <p:cNvGraphicFramePr>
            <a:graphicFrameLocks noGrp="1"/>
          </p:cNvGraphicFramePr>
          <p:nvPr/>
        </p:nvGraphicFramePr>
        <p:xfrm>
          <a:off x="5715011" y="3938895"/>
          <a:ext cx="1428759" cy="428628"/>
        </p:xfrm>
        <a:graphic>
          <a:graphicData uri="http://schemas.openxmlformats.org/drawingml/2006/table">
            <a:tbl>
              <a:tblPr firstRow="1" bandRow="1">
                <a:tableStyleId>{93296810-A885-4BE3-A3E7-6D5BEEA58F35}</a:tableStyleId>
              </a:tblPr>
              <a:tblGrid>
                <a:gridCol w="423336"/>
                <a:gridCol w="648233"/>
                <a:gridCol w="357190"/>
              </a:tblGrid>
              <a:tr h="428628">
                <a:tc>
                  <a:txBody>
                    <a:bodyPr/>
                    <a:lstStyle/>
                    <a:p>
                      <a:pPr algn="ctr"/>
                      <a:r>
                        <a:rPr lang="en-US" altLang="zh-CN" sz="1800" smtClean="0">
                          <a:latin typeface="Consolas" pitchFamily="49" charset="0"/>
                          <a:cs typeface="Consolas" pitchFamily="49" charset="0"/>
                        </a:rPr>
                        <a:t>0</a:t>
                      </a:r>
                      <a:endParaRPr lang="zh-CN" altLang="en-US" sz="1800" i="0">
                        <a:solidFill>
                          <a:srgbClr val="9900FF"/>
                        </a:solidFill>
                        <a:latin typeface="Consolas" pitchFamily="49" charset="0"/>
                        <a:cs typeface="Consolas" pitchFamily="49" charset="0"/>
                      </a:endParaRPr>
                    </a:p>
                  </a:txBody>
                  <a:tcPr/>
                </a:tc>
                <a:tc>
                  <a:txBody>
                    <a:bodyPr/>
                    <a:lstStyle/>
                    <a:p>
                      <a:pPr algn="ctr"/>
                      <a:r>
                        <a:rPr lang="en-US" altLang="zh-CN" sz="1800" i="1" smtClean="0">
                          <a:latin typeface="Consolas" pitchFamily="49" charset="0"/>
                          <a:cs typeface="Consolas" pitchFamily="49" charset="0"/>
                        </a:rPr>
                        <a:t>c</a:t>
                      </a:r>
                      <a:endParaRPr lang="zh-CN" altLang="en-US" sz="1800" i="1">
                        <a:solidFill>
                          <a:srgbClr val="9900FF"/>
                        </a:solidFill>
                        <a:latin typeface="Consolas" pitchFamily="49" charset="0"/>
                        <a:cs typeface="Consolas" pitchFamily="49" charset="0"/>
                      </a:endParaRPr>
                    </a:p>
                  </a:txBody>
                  <a:tcPr/>
                </a:tc>
                <a:tc>
                  <a:txBody>
                    <a:bodyPr/>
                    <a:lstStyle/>
                    <a:p>
                      <a:pPr algn="ctr"/>
                      <a:endParaRPr lang="zh-CN" altLang="en-US" sz="2000" i="0">
                        <a:solidFill>
                          <a:srgbClr val="9900FF"/>
                        </a:solidFill>
                        <a:latin typeface="Consolas" pitchFamily="49" charset="0"/>
                        <a:cs typeface="Consolas" pitchFamily="49" charset="0"/>
                      </a:endParaRPr>
                    </a:p>
                  </a:txBody>
                  <a:tcPr/>
                </a:tc>
              </a:tr>
            </a:tbl>
          </a:graphicData>
        </a:graphic>
      </p:graphicFrame>
      <p:graphicFrame>
        <p:nvGraphicFramePr>
          <p:cNvPr id="10" name="表格 9"/>
          <p:cNvGraphicFramePr>
            <a:graphicFrameLocks noGrp="1"/>
          </p:cNvGraphicFramePr>
          <p:nvPr/>
        </p:nvGraphicFramePr>
        <p:xfrm>
          <a:off x="7429522" y="3938895"/>
          <a:ext cx="1428758" cy="428628"/>
        </p:xfrm>
        <a:graphic>
          <a:graphicData uri="http://schemas.openxmlformats.org/drawingml/2006/table">
            <a:tbl>
              <a:tblPr firstRow="1" bandRow="1">
                <a:tableStyleId>{93296810-A885-4BE3-A3E7-6D5BEEA58F35}</a:tableStyleId>
              </a:tblPr>
              <a:tblGrid>
                <a:gridCol w="423335"/>
                <a:gridCol w="433920"/>
                <a:gridCol w="571503"/>
              </a:tblGrid>
              <a:tr h="428628">
                <a:tc>
                  <a:txBody>
                    <a:bodyPr/>
                    <a:lstStyle/>
                    <a:p>
                      <a:pPr algn="ctr"/>
                      <a:r>
                        <a:rPr lang="en-US" altLang="zh-CN" sz="1800" smtClean="0">
                          <a:latin typeface="Consolas" pitchFamily="49" charset="0"/>
                          <a:cs typeface="Consolas" pitchFamily="49" charset="0"/>
                        </a:rPr>
                        <a:t>0</a:t>
                      </a:r>
                      <a:endParaRPr lang="zh-CN" altLang="en-US" sz="1800" i="0">
                        <a:solidFill>
                          <a:srgbClr val="9900FF"/>
                        </a:solidFill>
                        <a:latin typeface="Consolas" pitchFamily="49" charset="0"/>
                        <a:cs typeface="Consolas" pitchFamily="49" charset="0"/>
                      </a:endParaRPr>
                    </a:p>
                  </a:txBody>
                  <a:tcPr/>
                </a:tc>
                <a:tc>
                  <a:txBody>
                    <a:bodyPr/>
                    <a:lstStyle/>
                    <a:p>
                      <a:pPr algn="ctr"/>
                      <a:r>
                        <a:rPr lang="en-US" altLang="zh-CN" sz="1800" smtClean="0">
                          <a:latin typeface="Consolas" pitchFamily="49" charset="0"/>
                          <a:cs typeface="Consolas" pitchFamily="49" charset="0"/>
                        </a:rPr>
                        <a:t>d</a:t>
                      </a:r>
                      <a:endParaRPr lang="zh-CN" altLang="en-US" sz="1800" i="1">
                        <a:solidFill>
                          <a:srgbClr val="9900FF"/>
                        </a:solidFill>
                        <a:latin typeface="Consolas" pitchFamily="49" charset="0"/>
                        <a:cs typeface="Consolas" pitchFamily="49" charset="0"/>
                      </a:endParaRPr>
                    </a:p>
                  </a:txBody>
                  <a:tcPr/>
                </a:tc>
                <a:tc>
                  <a:txBody>
                    <a:bodyPr/>
                    <a:lstStyle/>
                    <a:p>
                      <a:pPr algn="ctr"/>
                      <a:r>
                        <a:rPr lang="zh-CN" altLang="en-US" sz="1800" kern="1200" smtClean="0">
                          <a:latin typeface="Consolas" pitchFamily="49" charset="0"/>
                          <a:cs typeface="Consolas" pitchFamily="49" charset="0"/>
                        </a:rPr>
                        <a:t>∧</a:t>
                      </a:r>
                      <a:endParaRPr lang="zh-CN" altLang="en-US" sz="1800" i="0">
                        <a:solidFill>
                          <a:srgbClr val="9900FF"/>
                        </a:solidFill>
                        <a:latin typeface="Consolas" pitchFamily="49" charset="0"/>
                        <a:cs typeface="Consolas" pitchFamily="49" charset="0"/>
                      </a:endParaRPr>
                    </a:p>
                  </a:txBody>
                  <a:tcPr/>
                </a:tc>
              </a:tr>
            </a:tbl>
          </a:graphicData>
        </a:graphic>
      </p:graphicFrame>
      <p:graphicFrame>
        <p:nvGraphicFramePr>
          <p:cNvPr id="11" name="表格 10"/>
          <p:cNvGraphicFramePr>
            <a:graphicFrameLocks noGrp="1"/>
          </p:cNvGraphicFramePr>
          <p:nvPr/>
        </p:nvGraphicFramePr>
        <p:xfrm>
          <a:off x="3929061" y="3938895"/>
          <a:ext cx="1500197" cy="428628"/>
        </p:xfrm>
        <a:graphic>
          <a:graphicData uri="http://schemas.openxmlformats.org/drawingml/2006/table">
            <a:tbl>
              <a:tblPr firstRow="1" bandRow="1">
                <a:tableStyleId>{93296810-A885-4BE3-A3E7-6D5BEEA58F35}</a:tableStyleId>
              </a:tblPr>
              <a:tblGrid>
                <a:gridCol w="444503"/>
                <a:gridCol w="627066"/>
                <a:gridCol w="428628"/>
              </a:tblGrid>
              <a:tr h="428628">
                <a:tc>
                  <a:txBody>
                    <a:bodyPr/>
                    <a:lstStyle/>
                    <a:p>
                      <a:pPr algn="ctr"/>
                      <a:r>
                        <a:rPr lang="en-US" altLang="zh-CN" sz="1800" smtClean="0">
                          <a:latin typeface="Consolas" pitchFamily="49" charset="0"/>
                          <a:cs typeface="Consolas" pitchFamily="49" charset="0"/>
                        </a:rPr>
                        <a:t>0</a:t>
                      </a:r>
                      <a:endParaRPr lang="zh-CN" altLang="en-US" sz="1800" i="0">
                        <a:solidFill>
                          <a:srgbClr val="9900FF"/>
                        </a:solidFill>
                        <a:latin typeface="Consolas" pitchFamily="49" charset="0"/>
                        <a:cs typeface="Consolas" pitchFamily="49" charset="0"/>
                      </a:endParaRPr>
                    </a:p>
                  </a:txBody>
                  <a:tcPr/>
                </a:tc>
                <a:tc>
                  <a:txBody>
                    <a:bodyPr/>
                    <a:lstStyle/>
                    <a:p>
                      <a:pPr algn="ctr"/>
                      <a:r>
                        <a:rPr lang="en-US" altLang="zh-CN" sz="1800" i="1" smtClean="0">
                          <a:latin typeface="Consolas" pitchFamily="49" charset="0"/>
                          <a:cs typeface="Consolas" pitchFamily="49" charset="0"/>
                        </a:rPr>
                        <a:t>b</a:t>
                      </a:r>
                      <a:endParaRPr lang="zh-CN" altLang="en-US" sz="1800" i="1">
                        <a:solidFill>
                          <a:srgbClr val="9900FF"/>
                        </a:solidFill>
                        <a:latin typeface="Consolas" pitchFamily="49" charset="0"/>
                        <a:cs typeface="Consolas" pitchFamily="49" charset="0"/>
                      </a:endParaRPr>
                    </a:p>
                  </a:txBody>
                  <a:tcPr/>
                </a:tc>
                <a:tc>
                  <a:txBody>
                    <a:bodyPr/>
                    <a:lstStyle/>
                    <a:p>
                      <a:pPr algn="ctr"/>
                      <a:endParaRPr lang="zh-CN" altLang="en-US" sz="1800" i="0">
                        <a:solidFill>
                          <a:srgbClr val="9900FF"/>
                        </a:solidFill>
                        <a:latin typeface="Consolas" pitchFamily="49" charset="0"/>
                        <a:cs typeface="Consolas" pitchFamily="49" charset="0"/>
                      </a:endParaRPr>
                    </a:p>
                  </a:txBody>
                  <a:tcPr/>
                </a:tc>
              </a:tr>
            </a:tbl>
          </a:graphicData>
        </a:graphic>
      </p:graphicFrame>
      <p:cxnSp>
        <p:nvCxnSpPr>
          <p:cNvPr id="12" name="直接箭头连接符 11"/>
          <p:cNvCxnSpPr/>
          <p:nvPr/>
        </p:nvCxnSpPr>
        <p:spPr>
          <a:xfrm>
            <a:off x="5214944" y="4181781"/>
            <a:ext cx="500066" cy="1588"/>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6929456" y="4181781"/>
            <a:ext cx="500066" cy="1588"/>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2500298" y="3356057"/>
            <a:ext cx="500066" cy="1588"/>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16" name="任意多边形 15"/>
          <p:cNvSpPr/>
          <p:nvPr/>
        </p:nvSpPr>
        <p:spPr>
          <a:xfrm>
            <a:off x="3576145" y="3338310"/>
            <a:ext cx="365234" cy="819807"/>
          </a:xfrm>
          <a:custGeom>
            <a:avLst/>
            <a:gdLst>
              <a:gd name="connsiteX0" fmla="*/ 65689 w 365234"/>
              <a:gd name="connsiteY0" fmla="*/ 0 h 819807"/>
              <a:gd name="connsiteX1" fmla="*/ 49924 w 365234"/>
              <a:gd name="connsiteY1" fmla="*/ 630621 h 819807"/>
              <a:gd name="connsiteX2" fmla="*/ 365234 w 365234"/>
              <a:gd name="connsiteY2" fmla="*/ 819807 h 819807"/>
            </a:gdLst>
            <a:ahLst/>
            <a:cxnLst>
              <a:cxn ang="0">
                <a:pos x="connsiteX0" y="connsiteY0"/>
              </a:cxn>
              <a:cxn ang="0">
                <a:pos x="connsiteX1" y="connsiteY1"/>
              </a:cxn>
              <a:cxn ang="0">
                <a:pos x="connsiteX2" y="connsiteY2"/>
              </a:cxn>
            </a:cxnLst>
            <a:rect l="l" t="t" r="r" b="b"/>
            <a:pathLst>
              <a:path w="365234" h="819807">
                <a:moveTo>
                  <a:pt x="65689" y="0"/>
                </a:moveTo>
                <a:cubicBezTo>
                  <a:pt x="32844" y="246993"/>
                  <a:pt x="0" y="493987"/>
                  <a:pt x="49924" y="630621"/>
                </a:cubicBezTo>
                <a:cubicBezTo>
                  <a:pt x="99848" y="767256"/>
                  <a:pt x="232541" y="793531"/>
                  <a:pt x="365234" y="819807"/>
                </a:cubicBezTo>
              </a:path>
            </a:pathLst>
          </a:cu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7" name="任意多边形 16"/>
          <p:cNvSpPr/>
          <p:nvPr/>
        </p:nvSpPr>
        <p:spPr>
          <a:xfrm>
            <a:off x="1134932" y="2538707"/>
            <a:ext cx="365234" cy="819807"/>
          </a:xfrm>
          <a:custGeom>
            <a:avLst/>
            <a:gdLst>
              <a:gd name="connsiteX0" fmla="*/ 65689 w 365234"/>
              <a:gd name="connsiteY0" fmla="*/ 0 h 819807"/>
              <a:gd name="connsiteX1" fmla="*/ 49924 w 365234"/>
              <a:gd name="connsiteY1" fmla="*/ 630621 h 819807"/>
              <a:gd name="connsiteX2" fmla="*/ 365234 w 365234"/>
              <a:gd name="connsiteY2" fmla="*/ 819807 h 819807"/>
            </a:gdLst>
            <a:ahLst/>
            <a:cxnLst>
              <a:cxn ang="0">
                <a:pos x="connsiteX0" y="connsiteY0"/>
              </a:cxn>
              <a:cxn ang="0">
                <a:pos x="connsiteX1" y="connsiteY1"/>
              </a:cxn>
              <a:cxn ang="0">
                <a:pos x="connsiteX2" y="connsiteY2"/>
              </a:cxn>
            </a:cxnLst>
            <a:rect l="l" t="t" r="r" b="b"/>
            <a:pathLst>
              <a:path w="365234" h="819807">
                <a:moveTo>
                  <a:pt x="65689" y="0"/>
                </a:moveTo>
                <a:cubicBezTo>
                  <a:pt x="32844" y="246993"/>
                  <a:pt x="0" y="493987"/>
                  <a:pt x="49924" y="630621"/>
                </a:cubicBezTo>
                <a:cubicBezTo>
                  <a:pt x="99848" y="767256"/>
                  <a:pt x="232541" y="793531"/>
                  <a:pt x="365234" y="819807"/>
                </a:cubicBezTo>
              </a:path>
            </a:pathLst>
          </a:cu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8" name="TextBox 17"/>
          <p:cNvSpPr txBox="1"/>
          <p:nvPr/>
        </p:nvSpPr>
        <p:spPr>
          <a:xfrm>
            <a:off x="714348" y="1719852"/>
            <a:ext cx="428628" cy="400110"/>
          </a:xfrm>
          <a:prstGeom prst="rect">
            <a:avLst/>
          </a:prstGeom>
          <a:noFill/>
        </p:spPr>
        <p:txBody>
          <a:bodyPr wrap="square" rtlCol="0">
            <a:spAutoFit/>
          </a:bodyPr>
          <a:lstStyle/>
          <a:p>
            <a:r>
              <a:rPr lang="en-US" altLang="zh-CN" sz="2000" smtClean="0">
                <a:latin typeface="Consolas" pitchFamily="49" charset="0"/>
                <a:cs typeface="Consolas" pitchFamily="49" charset="0"/>
              </a:rPr>
              <a:t>C</a:t>
            </a:r>
            <a:endParaRPr lang="zh-CN" altLang="en-US" sz="2000">
              <a:latin typeface="Consolas" pitchFamily="49" charset="0"/>
              <a:cs typeface="Consolas" pitchFamily="49" charset="0"/>
            </a:endParaRPr>
          </a:p>
        </p:txBody>
      </p:sp>
      <p:cxnSp>
        <p:nvCxnSpPr>
          <p:cNvPr id="19" name="直接箭头连接符 18"/>
          <p:cNvCxnSpPr/>
          <p:nvPr/>
        </p:nvCxnSpPr>
        <p:spPr>
          <a:xfrm rot="16200000" flipH="1">
            <a:off x="1000100" y="2038641"/>
            <a:ext cx="285752" cy="14287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下箭头 19"/>
          <p:cNvSpPr/>
          <p:nvPr/>
        </p:nvSpPr>
        <p:spPr>
          <a:xfrm>
            <a:off x="5214942" y="4681847"/>
            <a:ext cx="285752" cy="428628"/>
          </a:xfrm>
          <a:prstGeom prst="down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21" name="灯片编号占位符 20"/>
          <p:cNvSpPr>
            <a:spLocks noGrp="1"/>
          </p:cNvSpPr>
          <p:nvPr>
            <p:ph type="sldNum" sz="quarter" idx="12"/>
          </p:nvPr>
        </p:nvSpPr>
        <p:spPr/>
        <p:txBody>
          <a:bodyPr/>
          <a:lstStyle/>
          <a:p>
            <a:fld id="{0B959BAE-FEC3-4F92-8031-993DEB8AE092}" type="slidenum">
              <a:rPr lang="en-US" altLang="zh-CN" smtClean="0"/>
              <a:pPr/>
              <a:t>79</a:t>
            </a:fld>
            <a:r>
              <a:rPr lang="en-US" altLang="zh-CN" smtClean="0"/>
              <a:t>/82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6" grpId="0" animBg="1"/>
      <p:bldP spid="17" grpId="0" animBg="1"/>
      <p:bldP spid="18" grpId="0"/>
      <p:bldP spid="2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00100" y="1378286"/>
            <a:ext cx="7215238" cy="196217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gn="l">
              <a:lnSpc>
                <a:spcPts val="2800"/>
              </a:lnSpc>
              <a:spcBef>
                <a:spcPts val="1200"/>
              </a:spcBef>
              <a:buBlip>
                <a:blip r:embed="rId2"/>
              </a:buBlip>
            </a:pPr>
            <a:r>
              <a:rPr lang="zh-CN" altLang="zh-CN" sz="1800" smtClean="0">
                <a:latin typeface="Consolas" pitchFamily="49" charset="0"/>
                <a:ea typeface="仿宋" pitchFamily="49" charset="-122"/>
                <a:cs typeface="Consolas" pitchFamily="49" charset="0"/>
              </a:rPr>
              <a:t>本章的数组是作为一种数据结构讨论的</a:t>
            </a:r>
            <a:r>
              <a:rPr lang="zh-CN" altLang="en-US" sz="1800" smtClean="0">
                <a:latin typeface="Consolas" pitchFamily="49" charset="0"/>
                <a:ea typeface="仿宋" pitchFamily="49" charset="-122"/>
                <a:cs typeface="Consolas" pitchFamily="49" charset="0"/>
              </a:rPr>
              <a:t>。</a:t>
            </a:r>
            <a:endParaRPr lang="en-US" altLang="zh-CN" sz="1800" smtClean="0">
              <a:latin typeface="Consolas" pitchFamily="49" charset="0"/>
              <a:ea typeface="仿宋" pitchFamily="49" charset="-122"/>
              <a:cs typeface="Consolas" pitchFamily="49" charset="0"/>
            </a:endParaRPr>
          </a:p>
          <a:p>
            <a:pPr marL="342900" indent="-342900" algn="l">
              <a:lnSpc>
                <a:spcPts val="2800"/>
              </a:lnSpc>
              <a:spcBef>
                <a:spcPts val="1200"/>
              </a:spcBef>
              <a:buBlip>
                <a:blip r:embed="rId2"/>
              </a:buBlip>
            </a:pPr>
            <a:r>
              <a:rPr lang="zh-CN" altLang="zh-CN" sz="1800" smtClean="0">
                <a:latin typeface="Consolas" pitchFamily="49" charset="0"/>
                <a:ea typeface="仿宋" pitchFamily="49" charset="-122"/>
                <a:cs typeface="Consolas" pitchFamily="49" charset="0"/>
              </a:rPr>
              <a:t>而</a:t>
            </a:r>
            <a:r>
              <a:rPr lang="en-US" altLang="zh-CN" sz="1800" smtClean="0">
                <a:latin typeface="Consolas" pitchFamily="49" charset="0"/>
                <a:ea typeface="仿宋" pitchFamily="49" charset="-122"/>
                <a:cs typeface="Consolas" pitchFamily="49" charset="0"/>
              </a:rPr>
              <a:t>C/C++</a:t>
            </a:r>
            <a:r>
              <a:rPr lang="zh-CN" altLang="zh-CN" sz="1800" smtClean="0">
                <a:latin typeface="Consolas" pitchFamily="49" charset="0"/>
                <a:ea typeface="仿宋" pitchFamily="49" charset="-122"/>
                <a:cs typeface="Consolas" pitchFamily="49" charset="0"/>
              </a:rPr>
              <a:t>中的数组是一种数据类型</a:t>
            </a:r>
            <a:r>
              <a:rPr lang="zh-CN" altLang="en-US" sz="1800" smtClean="0">
                <a:latin typeface="Consolas" pitchFamily="49" charset="0"/>
                <a:ea typeface="仿宋" pitchFamily="49" charset="-122"/>
                <a:cs typeface="Consolas" pitchFamily="49" charset="0"/>
              </a:rPr>
              <a:t>。</a:t>
            </a:r>
            <a:endParaRPr lang="en-US" altLang="zh-CN" sz="1800" smtClean="0">
              <a:latin typeface="Consolas" pitchFamily="49" charset="0"/>
              <a:ea typeface="仿宋" pitchFamily="49" charset="-122"/>
              <a:cs typeface="Consolas" pitchFamily="49" charset="0"/>
            </a:endParaRPr>
          </a:p>
          <a:p>
            <a:pPr marL="342900" indent="-342900" algn="l">
              <a:lnSpc>
                <a:spcPts val="2800"/>
              </a:lnSpc>
              <a:spcBef>
                <a:spcPts val="1200"/>
              </a:spcBef>
              <a:buBlip>
                <a:blip r:embed="rId2"/>
              </a:buBlip>
            </a:pPr>
            <a:r>
              <a:rPr lang="zh-CN" altLang="zh-CN" sz="1800" smtClean="0">
                <a:latin typeface="Consolas" pitchFamily="49" charset="0"/>
                <a:ea typeface="仿宋" pitchFamily="49" charset="-122"/>
                <a:cs typeface="Consolas" pitchFamily="49" charset="0"/>
              </a:rPr>
              <a:t>前者可以借助后者来存储，像线性表的顺序存储结构即顺序表就是借助一维数组这种数据类型来存储的。但两者</a:t>
            </a:r>
            <a:r>
              <a:rPr lang="zh-CN" altLang="zh-CN" sz="1800" smtClean="0">
                <a:solidFill>
                  <a:srgbClr val="FF0000"/>
                </a:solidFill>
                <a:latin typeface="方正启体简体" pitchFamily="65" charset="-122"/>
                <a:ea typeface="方正启体简体" pitchFamily="65" charset="-122"/>
                <a:cs typeface="Consolas" pitchFamily="49" charset="0"/>
              </a:rPr>
              <a:t>不能混淆</a:t>
            </a:r>
            <a:r>
              <a:rPr lang="zh-CN" altLang="zh-CN" sz="1800" smtClean="0">
                <a:latin typeface="Consolas" pitchFamily="49" charset="0"/>
                <a:ea typeface="仿宋" pitchFamily="49" charset="-122"/>
                <a:cs typeface="Consolas" pitchFamily="49" charset="0"/>
              </a:rPr>
              <a:t>。</a:t>
            </a:r>
            <a:endParaRPr lang="zh-CN" altLang="en-US" sz="1800">
              <a:latin typeface="Consolas" pitchFamily="49" charset="0"/>
              <a:ea typeface="仿宋" pitchFamily="49" charset="-122"/>
              <a:cs typeface="Consolas" pitchFamily="49" charset="0"/>
            </a:endParaRPr>
          </a:p>
        </p:txBody>
      </p:sp>
      <p:sp>
        <p:nvSpPr>
          <p:cNvPr id="4" name="TextBox 3"/>
          <p:cNvSpPr txBox="1"/>
          <p:nvPr/>
        </p:nvSpPr>
        <p:spPr>
          <a:xfrm>
            <a:off x="714348" y="642918"/>
            <a:ext cx="1428760" cy="430887"/>
          </a:xfrm>
          <a:prstGeom prst="rect">
            <a:avLst/>
          </a:prstGeom>
          <a:noFill/>
        </p:spPr>
        <p:txBody>
          <a:bodyPr wrap="square" rtlCol="0">
            <a:spAutoFit/>
          </a:bodyPr>
          <a:lstStyle/>
          <a:p>
            <a:pPr algn="l"/>
            <a:r>
              <a:rPr lang="zh-CN" altLang="zh-CN" sz="2200" smtClean="0">
                <a:solidFill>
                  <a:srgbClr val="FF0000"/>
                </a:solidFill>
                <a:latin typeface="微软雅黑" pitchFamily="34" charset="-122"/>
                <a:ea typeface="微软雅黑" pitchFamily="34" charset="-122"/>
              </a:rPr>
              <a:t>注</a:t>
            </a:r>
            <a:r>
              <a:rPr lang="en-US" altLang="zh-CN" sz="2200" smtClean="0">
                <a:solidFill>
                  <a:srgbClr val="FF0000"/>
                </a:solidFill>
                <a:latin typeface="微软雅黑" pitchFamily="34" charset="-122"/>
                <a:ea typeface="微软雅黑" pitchFamily="34" charset="-122"/>
              </a:rPr>
              <a:t>  </a:t>
            </a:r>
            <a:r>
              <a:rPr lang="zh-CN" altLang="zh-CN" sz="2200" smtClean="0">
                <a:solidFill>
                  <a:srgbClr val="FF0000"/>
                </a:solidFill>
                <a:latin typeface="微软雅黑" pitchFamily="34" charset="-122"/>
                <a:ea typeface="微软雅黑" pitchFamily="34" charset="-122"/>
              </a:rPr>
              <a:t>意</a:t>
            </a:r>
            <a:r>
              <a:rPr lang="zh-CN" altLang="en-US" sz="2200" smtClean="0">
                <a:solidFill>
                  <a:srgbClr val="FF0000"/>
                </a:solidFill>
                <a:latin typeface="微软雅黑" pitchFamily="34" charset="-122"/>
                <a:ea typeface="微软雅黑" pitchFamily="34" charset="-122"/>
              </a:rPr>
              <a:t>：</a:t>
            </a:r>
            <a:endParaRPr lang="zh-CN" altLang="en-US" sz="2200">
              <a:solidFill>
                <a:srgbClr val="FF0000"/>
              </a:solidFill>
              <a:latin typeface="微软雅黑" pitchFamily="34" charset="-122"/>
              <a:ea typeface="微软雅黑" pitchFamily="34" charset="-122"/>
            </a:endParaRPr>
          </a:p>
        </p:txBody>
      </p:sp>
      <p:sp>
        <p:nvSpPr>
          <p:cNvPr id="6" name="灯片编号占位符 5"/>
          <p:cNvSpPr>
            <a:spLocks noGrp="1"/>
          </p:cNvSpPr>
          <p:nvPr>
            <p:ph type="sldNum" sz="quarter" idx="12"/>
          </p:nvPr>
        </p:nvSpPr>
        <p:spPr/>
        <p:txBody>
          <a:bodyPr/>
          <a:lstStyle/>
          <a:p>
            <a:fld id="{0B959BAE-FEC3-4F92-8031-993DEB8AE092}" type="slidenum">
              <a:rPr lang="en-US" altLang="zh-CN" smtClean="0"/>
              <a:pPr/>
              <a:t>8</a:t>
            </a:fld>
            <a:r>
              <a:rPr lang="en-US" altLang="zh-CN" smtClean="0"/>
              <a:t>/82</a:t>
            </a:r>
            <a:endParaRPr lang="en-US" altLang="zh-CN"/>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2910" y="928670"/>
            <a:ext cx="7715304" cy="874727"/>
          </a:xfrm>
          <a:prstGeom prst="rect">
            <a:avLst/>
          </a:prstGeom>
          <a:noFill/>
        </p:spPr>
        <p:txBody>
          <a:bodyPr wrap="square" rtlCol="0">
            <a:spAutoFit/>
          </a:bodyPr>
          <a:lstStyle/>
          <a:p>
            <a:pPr algn="l">
              <a:lnSpc>
                <a:spcPct val="150000"/>
              </a:lnSpc>
            </a:pPr>
            <a:r>
              <a:rPr lang="zh-CN" altLang="en-US" sz="1800" smtClean="0">
                <a:latin typeface="Consolas" pitchFamily="49" charset="0"/>
                <a:ea typeface="楷体" pitchFamily="49" charset="-122"/>
                <a:cs typeface="Consolas" pitchFamily="49" charset="0"/>
              </a:rPr>
              <a:t>    </a:t>
            </a:r>
            <a:r>
              <a:rPr lang="zh-CN" altLang="en-US" sz="1800" smtClean="0">
                <a:solidFill>
                  <a:srgbClr val="FF0000"/>
                </a:solidFill>
                <a:latin typeface="Consolas" pitchFamily="49" charset="0"/>
                <a:ea typeface="楷体" pitchFamily="49" charset="-122"/>
                <a:cs typeface="Consolas" pitchFamily="49" charset="0"/>
              </a:rPr>
              <a:t>解：</a:t>
            </a:r>
            <a:r>
              <a:rPr lang="zh-CN" altLang="en-US" sz="1800" smtClean="0">
                <a:latin typeface="Consolas" pitchFamily="49" charset="0"/>
                <a:ea typeface="楷体" pitchFamily="49" charset="-122"/>
                <a:cs typeface="Consolas" pitchFamily="49" charset="0"/>
              </a:rPr>
              <a:t>需要扫描广义表</a:t>
            </a:r>
            <a:r>
              <a:rPr lang="en-US" sz="1800" i="1" smtClean="0">
                <a:latin typeface="Consolas" pitchFamily="49" charset="0"/>
                <a:ea typeface="楷体" pitchFamily="49" charset="-122"/>
                <a:cs typeface="Consolas" pitchFamily="49" charset="0"/>
              </a:rPr>
              <a:t>g</a:t>
            </a:r>
            <a:r>
              <a:rPr lang="zh-CN" altLang="en-US" sz="1800" smtClean="0">
                <a:latin typeface="Consolas" pitchFamily="49" charset="0"/>
                <a:ea typeface="楷体" pitchFamily="49" charset="-122"/>
                <a:cs typeface="Consolas" pitchFamily="49" charset="0"/>
              </a:rPr>
              <a:t>中的所有结点，可以采用前面介绍的广义表算法设计方法中的两种解法来实现。</a:t>
            </a:r>
          </a:p>
        </p:txBody>
      </p:sp>
      <p:sp>
        <p:nvSpPr>
          <p:cNvPr id="4" name="灯片编号占位符 3"/>
          <p:cNvSpPr>
            <a:spLocks noGrp="1"/>
          </p:cNvSpPr>
          <p:nvPr>
            <p:ph type="sldNum" sz="quarter" idx="12"/>
          </p:nvPr>
        </p:nvSpPr>
        <p:spPr/>
        <p:txBody>
          <a:bodyPr/>
          <a:lstStyle/>
          <a:p>
            <a:fld id="{0B959BAE-FEC3-4F92-8031-993DEB8AE092}" type="slidenum">
              <a:rPr lang="en-US" altLang="zh-CN" smtClean="0"/>
              <a:pPr/>
              <a:t>80</a:t>
            </a:fld>
            <a:r>
              <a:rPr lang="en-US" altLang="zh-CN" smtClean="0"/>
              <a:t>/82</a:t>
            </a:r>
            <a:endParaRPr lang="en-US" altLang="zh-CN"/>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714356"/>
            <a:ext cx="7429552" cy="4612064"/>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16000" tIns="144000" bIns="108000" rtlCol="0">
            <a:spAutoFit/>
          </a:bodyPr>
          <a:lstStyle/>
          <a:p>
            <a:pPr algn="l">
              <a:lnSpc>
                <a:spcPts val="2500"/>
              </a:lnSpc>
            </a:pPr>
            <a:r>
              <a:rPr lang="en-US" sz="1600" smtClean="0">
                <a:solidFill>
                  <a:srgbClr val="FF00FF"/>
                </a:solidFill>
                <a:latin typeface="华文中宋" pitchFamily="2" charset="-122"/>
                <a:ea typeface="华文中宋" pitchFamily="2" charset="-122"/>
                <a:cs typeface="Consolas" pitchFamily="49" charset="0"/>
              </a:rPr>
              <a:t>//</a:t>
            </a:r>
            <a:r>
              <a:rPr lang="zh-CN" altLang="en-US" sz="1600" smtClean="0">
                <a:solidFill>
                  <a:srgbClr val="FF00FF"/>
                </a:solidFill>
                <a:latin typeface="华文中宋" pitchFamily="2" charset="-122"/>
                <a:ea typeface="华文中宋" pitchFamily="2" charset="-122"/>
                <a:cs typeface="Consolas" pitchFamily="49" charset="0"/>
              </a:rPr>
              <a:t>采用解法</a:t>
            </a:r>
            <a:r>
              <a:rPr lang="en-US" sz="1600" smtClean="0">
                <a:solidFill>
                  <a:srgbClr val="FF00FF"/>
                </a:solidFill>
                <a:latin typeface="华文中宋" pitchFamily="2" charset="-122"/>
                <a:ea typeface="华文中宋" pitchFamily="2" charset="-122"/>
                <a:cs typeface="Consolas" pitchFamily="49" charset="0"/>
              </a:rPr>
              <a:t>1</a:t>
            </a:r>
            <a:r>
              <a:rPr lang="zh-CN" altLang="en-US" sz="1600" smtClean="0">
                <a:solidFill>
                  <a:srgbClr val="FF00FF"/>
                </a:solidFill>
                <a:latin typeface="华文中宋" pitchFamily="2" charset="-122"/>
                <a:ea typeface="华文中宋" pitchFamily="2" charset="-122"/>
                <a:cs typeface="Consolas" pitchFamily="49" charset="0"/>
              </a:rPr>
              <a:t>的方法</a:t>
            </a:r>
          </a:p>
          <a:p>
            <a:pPr algn="l">
              <a:lnSpc>
                <a:spcPts val="2500"/>
              </a:lnSpc>
            </a:pPr>
            <a:r>
              <a:rPr lang="en-US" sz="1600" smtClean="0">
                <a:solidFill>
                  <a:srgbClr val="0000FF"/>
                </a:solidFill>
                <a:latin typeface="Consolas" pitchFamily="49" charset="0"/>
                <a:ea typeface="仿宋" pitchFamily="49" charset="-122"/>
                <a:cs typeface="Consolas" pitchFamily="49" charset="0"/>
              </a:rPr>
              <a:t>int </a:t>
            </a:r>
            <a:r>
              <a:rPr lang="en-US" sz="1600" smtClean="0">
                <a:solidFill>
                  <a:srgbClr val="FF0000"/>
                </a:solidFill>
                <a:latin typeface="Consolas" pitchFamily="49" charset="0"/>
                <a:ea typeface="仿宋" pitchFamily="49" charset="-122"/>
                <a:cs typeface="Consolas" pitchFamily="49" charset="0"/>
              </a:rPr>
              <a:t>Count1</a:t>
            </a:r>
            <a:r>
              <a:rPr lang="en-US" sz="1600" smtClean="0">
                <a:solidFill>
                  <a:srgbClr val="0000FF"/>
                </a:solidFill>
                <a:latin typeface="Consolas" pitchFamily="49" charset="0"/>
                <a:ea typeface="仿宋" pitchFamily="49" charset="-122"/>
                <a:cs typeface="Consolas" pitchFamily="49" charset="0"/>
              </a:rPr>
              <a:t>(GLNode *g)		</a:t>
            </a:r>
            <a:r>
              <a:rPr lang="en-US"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求广义表</a:t>
            </a:r>
            <a:r>
              <a:rPr lang="en-US" sz="1600" smtClean="0">
                <a:solidFill>
                  <a:srgbClr val="00B0F0"/>
                </a:solidFill>
                <a:latin typeface="Consolas" pitchFamily="49" charset="0"/>
                <a:ea typeface="仿宋" pitchFamily="49" charset="-122"/>
                <a:cs typeface="Consolas" pitchFamily="49" charset="0"/>
              </a:rPr>
              <a:t>g</a:t>
            </a:r>
            <a:r>
              <a:rPr lang="zh-CN" altLang="en-US" sz="1600" smtClean="0">
                <a:solidFill>
                  <a:srgbClr val="00B0F0"/>
                </a:solidFill>
                <a:latin typeface="Consolas" pitchFamily="49" charset="0"/>
                <a:ea typeface="仿宋" pitchFamily="49" charset="-122"/>
                <a:cs typeface="Consolas" pitchFamily="49" charset="0"/>
              </a:rPr>
              <a:t>的原子个数</a:t>
            </a:r>
          </a:p>
          <a:p>
            <a:pPr algn="l">
              <a:lnSpc>
                <a:spcPts val="2500"/>
              </a:lnSpc>
            </a:pPr>
            <a:r>
              <a:rPr lang="en-US" sz="1600" smtClean="0">
                <a:solidFill>
                  <a:srgbClr val="0000FF"/>
                </a:solidFill>
                <a:latin typeface="Consolas" pitchFamily="49" charset="0"/>
                <a:ea typeface="仿宋" pitchFamily="49" charset="-122"/>
                <a:cs typeface="Consolas" pitchFamily="49" charset="0"/>
              </a:rPr>
              <a:t>{  int n=0;</a:t>
            </a:r>
            <a:endParaRPr lang="zh-CN" altLang="en-US" sz="1600" smtClean="0">
              <a:solidFill>
                <a:srgbClr val="0000FF"/>
              </a:solidFill>
              <a:latin typeface="Consolas" pitchFamily="49" charset="0"/>
              <a:ea typeface="仿宋" pitchFamily="49" charset="-122"/>
              <a:cs typeface="Consolas" pitchFamily="49" charset="0"/>
            </a:endParaRPr>
          </a:p>
          <a:p>
            <a:pPr algn="l">
              <a:lnSpc>
                <a:spcPts val="2500"/>
              </a:lnSpc>
            </a:pPr>
            <a:r>
              <a:rPr lang="en-US" sz="1600" smtClean="0">
                <a:solidFill>
                  <a:srgbClr val="0000FF"/>
                </a:solidFill>
                <a:latin typeface="Consolas" pitchFamily="49" charset="0"/>
                <a:ea typeface="仿宋" pitchFamily="49" charset="-122"/>
                <a:cs typeface="Consolas" pitchFamily="49" charset="0"/>
              </a:rPr>
              <a:t>   GLNode *g1=g-&gt;val.sublist;</a:t>
            </a:r>
            <a:endParaRPr lang="zh-CN" altLang="en-US" sz="1600" smtClean="0">
              <a:solidFill>
                <a:srgbClr val="0000FF"/>
              </a:solidFill>
              <a:latin typeface="Consolas" pitchFamily="49" charset="0"/>
              <a:ea typeface="仿宋" pitchFamily="49" charset="-122"/>
              <a:cs typeface="Consolas" pitchFamily="49" charset="0"/>
            </a:endParaRPr>
          </a:p>
          <a:p>
            <a:pPr algn="l">
              <a:lnSpc>
                <a:spcPct val="150000"/>
              </a:lnSpc>
            </a:pPr>
            <a:r>
              <a:rPr lang="en-US" sz="1600" smtClean="0">
                <a:solidFill>
                  <a:srgbClr val="0000FF"/>
                </a:solidFill>
                <a:latin typeface="Consolas" pitchFamily="49" charset="0"/>
                <a:ea typeface="仿宋" pitchFamily="49" charset="-122"/>
                <a:cs typeface="Consolas" pitchFamily="49" charset="0"/>
              </a:rPr>
              <a:t>   while (g1!=NULL)		</a:t>
            </a:r>
            <a:r>
              <a:rPr lang="en-US"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对每个元素进行循环处理</a:t>
            </a:r>
          </a:p>
          <a:p>
            <a:pPr algn="l">
              <a:lnSpc>
                <a:spcPts val="2500"/>
              </a:lnSpc>
            </a:pPr>
            <a:r>
              <a:rPr lang="en-US" sz="1600" smtClean="0">
                <a:solidFill>
                  <a:srgbClr val="0000FF"/>
                </a:solidFill>
                <a:latin typeface="Consolas" pitchFamily="49" charset="0"/>
                <a:ea typeface="仿宋" pitchFamily="49" charset="-122"/>
                <a:cs typeface="Consolas" pitchFamily="49" charset="0"/>
              </a:rPr>
              <a:t>   {  if (g1-&gt;tag==0)		</a:t>
            </a:r>
            <a:r>
              <a:rPr lang="en-US"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为原子时</a:t>
            </a:r>
          </a:p>
          <a:p>
            <a:pPr algn="l">
              <a:lnSpc>
                <a:spcPts val="2500"/>
              </a:lnSpc>
            </a:pPr>
            <a:r>
              <a:rPr lang="en-US" sz="1600" smtClean="0">
                <a:solidFill>
                  <a:srgbClr val="0000FF"/>
                </a:solidFill>
                <a:latin typeface="Consolas" pitchFamily="49" charset="0"/>
                <a:ea typeface="仿宋" pitchFamily="49" charset="-122"/>
                <a:cs typeface="Consolas" pitchFamily="49" charset="0"/>
              </a:rPr>
              <a:t>	   n++;			</a:t>
            </a:r>
            <a:r>
              <a:rPr lang="en-US"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原子个数增</a:t>
            </a:r>
            <a:r>
              <a:rPr lang="en-US" sz="1600" smtClean="0">
                <a:solidFill>
                  <a:srgbClr val="00B0F0"/>
                </a:solidFill>
                <a:latin typeface="Consolas" pitchFamily="49" charset="0"/>
                <a:ea typeface="仿宋" pitchFamily="49" charset="-122"/>
                <a:cs typeface="Consolas" pitchFamily="49" charset="0"/>
              </a:rPr>
              <a:t>1</a:t>
            </a:r>
            <a:endParaRPr lang="zh-CN" altLang="en-US" sz="1600" smtClean="0">
              <a:solidFill>
                <a:srgbClr val="00B0F0"/>
              </a:solidFill>
              <a:latin typeface="Consolas" pitchFamily="49" charset="0"/>
              <a:ea typeface="仿宋" pitchFamily="49" charset="-122"/>
              <a:cs typeface="Consolas" pitchFamily="49" charset="0"/>
            </a:endParaRPr>
          </a:p>
          <a:p>
            <a:pPr algn="l">
              <a:lnSpc>
                <a:spcPts val="2500"/>
              </a:lnSpc>
            </a:pPr>
            <a:r>
              <a:rPr lang="en-US" sz="1600" smtClean="0">
                <a:solidFill>
                  <a:srgbClr val="0000FF"/>
                </a:solidFill>
                <a:latin typeface="Consolas" pitchFamily="49" charset="0"/>
                <a:ea typeface="仿宋" pitchFamily="49" charset="-122"/>
                <a:cs typeface="Consolas" pitchFamily="49" charset="0"/>
              </a:rPr>
              <a:t>      else			</a:t>
            </a:r>
            <a:r>
              <a:rPr lang="en-US"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为子表时</a:t>
            </a:r>
          </a:p>
          <a:p>
            <a:pPr algn="l">
              <a:lnSpc>
                <a:spcPts val="2500"/>
              </a:lnSpc>
            </a:pPr>
            <a:r>
              <a:rPr lang="en-US" sz="1600" smtClean="0">
                <a:solidFill>
                  <a:srgbClr val="0000FF"/>
                </a:solidFill>
                <a:latin typeface="Consolas" pitchFamily="49" charset="0"/>
                <a:ea typeface="仿宋" pitchFamily="49" charset="-122"/>
                <a:cs typeface="Consolas" pitchFamily="49" charset="0"/>
              </a:rPr>
              <a:t>	   n+=</a:t>
            </a:r>
            <a:r>
              <a:rPr lang="en-US" sz="1600" smtClean="0">
                <a:solidFill>
                  <a:srgbClr val="FF0000"/>
                </a:solidFill>
                <a:latin typeface="Consolas" pitchFamily="49" charset="0"/>
                <a:ea typeface="仿宋" pitchFamily="49" charset="-122"/>
                <a:cs typeface="Consolas" pitchFamily="49" charset="0"/>
              </a:rPr>
              <a:t>Count1</a:t>
            </a:r>
            <a:r>
              <a:rPr lang="en-US" sz="1600" smtClean="0">
                <a:solidFill>
                  <a:srgbClr val="0000FF"/>
                </a:solidFill>
                <a:latin typeface="Consolas" pitchFamily="49" charset="0"/>
                <a:ea typeface="仿宋" pitchFamily="49" charset="-122"/>
                <a:cs typeface="Consolas" pitchFamily="49" charset="0"/>
              </a:rPr>
              <a:t>(g1);	</a:t>
            </a:r>
            <a:r>
              <a:rPr lang="en-US"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累加元素的原子个数</a:t>
            </a:r>
          </a:p>
          <a:p>
            <a:pPr algn="l">
              <a:lnSpc>
                <a:spcPct val="150000"/>
              </a:lnSpc>
            </a:pPr>
            <a:r>
              <a:rPr lang="en-US" sz="1600" smtClean="0">
                <a:solidFill>
                  <a:srgbClr val="0000FF"/>
                </a:solidFill>
                <a:latin typeface="Consolas" pitchFamily="49" charset="0"/>
                <a:ea typeface="仿宋" pitchFamily="49" charset="-122"/>
                <a:cs typeface="Consolas" pitchFamily="49" charset="0"/>
              </a:rPr>
              <a:t>      g1=g1-&gt;link;		</a:t>
            </a:r>
            <a:r>
              <a:rPr lang="en-US"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累加兄弟的原子个数</a:t>
            </a:r>
          </a:p>
          <a:p>
            <a:pPr algn="l">
              <a:lnSpc>
                <a:spcPts val="2500"/>
              </a:lnSpc>
            </a:pPr>
            <a:r>
              <a:rPr lang="en-US" sz="1600" smtClean="0">
                <a:solidFill>
                  <a:srgbClr val="0000FF"/>
                </a:solidFill>
                <a:latin typeface="Consolas" pitchFamily="49" charset="0"/>
                <a:ea typeface="仿宋" pitchFamily="49" charset="-122"/>
                <a:cs typeface="Consolas" pitchFamily="49" charset="0"/>
              </a:rPr>
              <a:t>   }</a:t>
            </a:r>
            <a:endParaRPr lang="zh-CN" altLang="en-US" sz="1600" smtClean="0">
              <a:solidFill>
                <a:srgbClr val="0000FF"/>
              </a:solidFill>
              <a:latin typeface="Consolas" pitchFamily="49" charset="0"/>
              <a:ea typeface="仿宋" pitchFamily="49" charset="-122"/>
              <a:cs typeface="Consolas" pitchFamily="49" charset="0"/>
            </a:endParaRPr>
          </a:p>
          <a:p>
            <a:pPr algn="l">
              <a:lnSpc>
                <a:spcPts val="2500"/>
              </a:lnSpc>
            </a:pPr>
            <a:r>
              <a:rPr lang="en-US" sz="1600" smtClean="0">
                <a:solidFill>
                  <a:srgbClr val="0000FF"/>
                </a:solidFill>
                <a:latin typeface="Consolas" pitchFamily="49" charset="0"/>
                <a:ea typeface="仿宋" pitchFamily="49" charset="-122"/>
                <a:cs typeface="Consolas" pitchFamily="49" charset="0"/>
              </a:rPr>
              <a:t>   return n;			</a:t>
            </a:r>
            <a:r>
              <a:rPr lang="en-US"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返回总原子个数</a:t>
            </a:r>
          </a:p>
          <a:p>
            <a:pPr algn="l">
              <a:lnSpc>
                <a:spcPts val="2500"/>
              </a:lnSpc>
            </a:pPr>
            <a:r>
              <a:rPr lang="en-US" sz="1600" smtClean="0">
                <a:solidFill>
                  <a:srgbClr val="0000FF"/>
                </a:solidFill>
                <a:latin typeface="Consolas" pitchFamily="49" charset="0"/>
                <a:ea typeface="仿宋" pitchFamily="49" charset="-122"/>
                <a:cs typeface="Consolas" pitchFamily="49" charset="0"/>
              </a:rPr>
              <a:t>}</a:t>
            </a:r>
            <a:endParaRPr lang="zh-CN" altLang="en-US" sz="1600" smtClean="0">
              <a:solidFill>
                <a:srgbClr val="0000FF"/>
              </a:solidFill>
              <a:latin typeface="Consolas" pitchFamily="49" charset="0"/>
              <a:ea typeface="仿宋" pitchFamily="49" charset="-122"/>
              <a:cs typeface="Consolas" pitchFamily="49" charset="0"/>
            </a:endParaRPr>
          </a:p>
        </p:txBody>
      </p:sp>
      <p:sp>
        <p:nvSpPr>
          <p:cNvPr id="4" name="灯片编号占位符 3"/>
          <p:cNvSpPr>
            <a:spLocks noGrp="1"/>
          </p:cNvSpPr>
          <p:nvPr>
            <p:ph type="sldNum" sz="quarter" idx="12"/>
          </p:nvPr>
        </p:nvSpPr>
        <p:spPr/>
        <p:txBody>
          <a:bodyPr/>
          <a:lstStyle/>
          <a:p>
            <a:fld id="{0B959BAE-FEC3-4F92-8031-993DEB8AE092}" type="slidenum">
              <a:rPr lang="en-US" altLang="zh-CN" smtClean="0"/>
              <a:pPr/>
              <a:t>81</a:t>
            </a:fld>
            <a:r>
              <a:rPr lang="en-US" altLang="zh-CN" smtClean="0"/>
              <a:t>/82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690568"/>
            <a:ext cx="8072494" cy="4667258"/>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52000" tIns="180000" bIns="180000" rtlCol="0">
            <a:spAutoFit/>
          </a:bodyPr>
          <a:lstStyle/>
          <a:p>
            <a:pPr algn="l">
              <a:lnSpc>
                <a:spcPts val="2600"/>
              </a:lnSpc>
            </a:pPr>
            <a:r>
              <a:rPr lang="en-US" sz="1600" smtClean="0">
                <a:solidFill>
                  <a:srgbClr val="FF00FF"/>
                </a:solidFill>
                <a:latin typeface="华文中宋" pitchFamily="2" charset="-122"/>
                <a:ea typeface="华文中宋" pitchFamily="2" charset="-122"/>
                <a:cs typeface="Consolas" pitchFamily="49" charset="0"/>
              </a:rPr>
              <a:t>//</a:t>
            </a:r>
            <a:r>
              <a:rPr lang="zh-CN" altLang="en-US" sz="1600" smtClean="0">
                <a:solidFill>
                  <a:srgbClr val="FF00FF"/>
                </a:solidFill>
                <a:latin typeface="华文中宋" pitchFamily="2" charset="-122"/>
                <a:ea typeface="华文中宋" pitchFamily="2" charset="-122"/>
                <a:cs typeface="Consolas" pitchFamily="49" charset="0"/>
              </a:rPr>
              <a:t>采用解法</a:t>
            </a:r>
            <a:r>
              <a:rPr lang="en-US" sz="1600" smtClean="0">
                <a:solidFill>
                  <a:srgbClr val="FF00FF"/>
                </a:solidFill>
                <a:latin typeface="华文中宋" pitchFamily="2" charset="-122"/>
                <a:ea typeface="华文中宋" pitchFamily="2" charset="-122"/>
                <a:cs typeface="Consolas" pitchFamily="49" charset="0"/>
              </a:rPr>
              <a:t>2</a:t>
            </a:r>
            <a:r>
              <a:rPr lang="zh-CN" altLang="en-US" sz="1600" smtClean="0">
                <a:solidFill>
                  <a:srgbClr val="FF00FF"/>
                </a:solidFill>
                <a:latin typeface="华文中宋" pitchFamily="2" charset="-122"/>
                <a:ea typeface="华文中宋" pitchFamily="2" charset="-122"/>
                <a:cs typeface="Consolas" pitchFamily="49" charset="0"/>
              </a:rPr>
              <a:t>的方法</a:t>
            </a:r>
          </a:p>
          <a:p>
            <a:pPr algn="l">
              <a:lnSpc>
                <a:spcPts val="2600"/>
              </a:lnSpc>
            </a:pPr>
            <a:r>
              <a:rPr lang="en-US" sz="1600" smtClean="0">
                <a:solidFill>
                  <a:srgbClr val="0000FF"/>
                </a:solidFill>
                <a:latin typeface="Consolas" pitchFamily="49" charset="0"/>
                <a:ea typeface="仿宋" pitchFamily="49" charset="-122"/>
                <a:cs typeface="Consolas" pitchFamily="49" charset="0"/>
              </a:rPr>
              <a:t>int </a:t>
            </a:r>
            <a:r>
              <a:rPr lang="en-US" sz="1600" smtClean="0">
                <a:solidFill>
                  <a:srgbClr val="FF0000"/>
                </a:solidFill>
                <a:latin typeface="Consolas" pitchFamily="49" charset="0"/>
                <a:ea typeface="仿宋" pitchFamily="49" charset="-122"/>
                <a:cs typeface="Consolas" pitchFamily="49" charset="0"/>
              </a:rPr>
              <a:t>Count2</a:t>
            </a:r>
            <a:r>
              <a:rPr lang="en-US" sz="1600" smtClean="0">
                <a:solidFill>
                  <a:srgbClr val="0000FF"/>
                </a:solidFill>
                <a:latin typeface="Consolas" pitchFamily="49" charset="0"/>
                <a:ea typeface="仿宋" pitchFamily="49" charset="-122"/>
                <a:cs typeface="Consolas" pitchFamily="49" charset="0"/>
              </a:rPr>
              <a:t>(GLNode *g)			</a:t>
            </a:r>
            <a:r>
              <a:rPr lang="en-US"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求广义表</a:t>
            </a:r>
            <a:r>
              <a:rPr lang="en-US" sz="1600" smtClean="0">
                <a:solidFill>
                  <a:srgbClr val="00B0F0"/>
                </a:solidFill>
                <a:latin typeface="Consolas" pitchFamily="49" charset="0"/>
                <a:ea typeface="仿宋" pitchFamily="49" charset="-122"/>
                <a:cs typeface="Consolas" pitchFamily="49" charset="0"/>
              </a:rPr>
              <a:t>g</a:t>
            </a:r>
            <a:r>
              <a:rPr lang="zh-CN" altLang="en-US" sz="1600" smtClean="0">
                <a:solidFill>
                  <a:srgbClr val="00B0F0"/>
                </a:solidFill>
                <a:latin typeface="Consolas" pitchFamily="49" charset="0"/>
                <a:ea typeface="仿宋" pitchFamily="49" charset="-122"/>
                <a:cs typeface="Consolas" pitchFamily="49" charset="0"/>
              </a:rPr>
              <a:t>的原子个数</a:t>
            </a:r>
          </a:p>
          <a:p>
            <a:pPr algn="l">
              <a:lnSpc>
                <a:spcPts val="2600"/>
              </a:lnSpc>
            </a:pPr>
            <a:r>
              <a:rPr lang="en-US" sz="1600" smtClean="0">
                <a:solidFill>
                  <a:srgbClr val="0000FF"/>
                </a:solidFill>
                <a:latin typeface="Consolas" pitchFamily="49" charset="0"/>
                <a:ea typeface="仿宋" pitchFamily="49" charset="-122"/>
                <a:cs typeface="Consolas" pitchFamily="49" charset="0"/>
              </a:rPr>
              <a:t>{  int n=0;</a:t>
            </a:r>
            <a:endParaRPr lang="zh-CN" altLang="en-US" sz="1600" smtClean="0">
              <a:solidFill>
                <a:srgbClr val="0000FF"/>
              </a:solidFill>
              <a:latin typeface="Consolas" pitchFamily="49" charset="0"/>
              <a:ea typeface="仿宋" pitchFamily="49" charset="-122"/>
              <a:cs typeface="Consolas" pitchFamily="49" charset="0"/>
            </a:endParaRPr>
          </a:p>
          <a:p>
            <a:pPr algn="l">
              <a:lnSpc>
                <a:spcPct val="150000"/>
              </a:lnSpc>
            </a:pPr>
            <a:r>
              <a:rPr lang="en-US" sz="1600" smtClean="0">
                <a:solidFill>
                  <a:srgbClr val="0000FF"/>
                </a:solidFill>
                <a:latin typeface="Consolas" pitchFamily="49" charset="0"/>
                <a:ea typeface="仿宋" pitchFamily="49" charset="-122"/>
                <a:cs typeface="Consolas" pitchFamily="49" charset="0"/>
              </a:rPr>
              <a:t>   if (g!=NULL)				</a:t>
            </a:r>
            <a:r>
              <a:rPr lang="en-US"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对每个元素进行循环处理</a:t>
            </a:r>
          </a:p>
          <a:p>
            <a:pPr algn="l">
              <a:lnSpc>
                <a:spcPts val="2600"/>
              </a:lnSpc>
            </a:pPr>
            <a:r>
              <a:rPr lang="en-US" sz="1600" smtClean="0">
                <a:solidFill>
                  <a:srgbClr val="0000FF"/>
                </a:solidFill>
                <a:latin typeface="Consolas" pitchFamily="49" charset="0"/>
                <a:ea typeface="仿宋" pitchFamily="49" charset="-122"/>
                <a:cs typeface="Consolas" pitchFamily="49" charset="0"/>
              </a:rPr>
              <a:t>   {  if (g-&gt;tag==0)			</a:t>
            </a:r>
            <a:r>
              <a:rPr lang="en-US"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为原子时</a:t>
            </a:r>
          </a:p>
          <a:p>
            <a:pPr algn="l">
              <a:lnSpc>
                <a:spcPts val="2600"/>
              </a:lnSpc>
            </a:pPr>
            <a:r>
              <a:rPr lang="en-US" sz="1600" smtClean="0">
                <a:solidFill>
                  <a:srgbClr val="0000FF"/>
                </a:solidFill>
                <a:latin typeface="Consolas" pitchFamily="49" charset="0"/>
                <a:ea typeface="仿宋" pitchFamily="49" charset="-122"/>
                <a:cs typeface="Consolas" pitchFamily="49" charset="0"/>
              </a:rPr>
              <a:t>	 n++;				</a:t>
            </a:r>
            <a:r>
              <a:rPr lang="en-US"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原子个数增</a:t>
            </a:r>
            <a:r>
              <a:rPr lang="en-US" sz="1600" smtClean="0">
                <a:solidFill>
                  <a:srgbClr val="00B0F0"/>
                </a:solidFill>
                <a:latin typeface="Consolas" pitchFamily="49" charset="0"/>
                <a:ea typeface="仿宋" pitchFamily="49" charset="-122"/>
                <a:cs typeface="Consolas" pitchFamily="49" charset="0"/>
              </a:rPr>
              <a:t>1</a:t>
            </a:r>
            <a:endParaRPr lang="zh-CN" altLang="en-US" sz="1600" smtClean="0">
              <a:solidFill>
                <a:srgbClr val="00B0F0"/>
              </a:solidFill>
              <a:latin typeface="Consolas" pitchFamily="49" charset="0"/>
              <a:ea typeface="仿宋" pitchFamily="49" charset="-122"/>
              <a:cs typeface="Consolas" pitchFamily="49" charset="0"/>
            </a:endParaRPr>
          </a:p>
          <a:p>
            <a:pPr algn="l">
              <a:lnSpc>
                <a:spcPts val="2600"/>
              </a:lnSpc>
            </a:pPr>
            <a:r>
              <a:rPr lang="en-US" sz="1600" smtClean="0">
                <a:solidFill>
                  <a:srgbClr val="0000FF"/>
                </a:solidFill>
                <a:latin typeface="Consolas" pitchFamily="49" charset="0"/>
                <a:ea typeface="仿宋" pitchFamily="49" charset="-122"/>
                <a:cs typeface="Consolas" pitchFamily="49" charset="0"/>
              </a:rPr>
              <a:t>      else				</a:t>
            </a:r>
            <a:r>
              <a:rPr lang="en-US"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为子表时</a:t>
            </a:r>
          </a:p>
          <a:p>
            <a:pPr algn="l">
              <a:lnSpc>
                <a:spcPts val="2600"/>
              </a:lnSpc>
            </a:pPr>
            <a:r>
              <a:rPr lang="en-US" sz="1600" smtClean="0">
                <a:solidFill>
                  <a:srgbClr val="0000FF"/>
                </a:solidFill>
                <a:latin typeface="Consolas" pitchFamily="49" charset="0"/>
                <a:ea typeface="仿宋" pitchFamily="49" charset="-122"/>
                <a:cs typeface="Consolas" pitchFamily="49" charset="0"/>
              </a:rPr>
              <a:t>	 n+=</a:t>
            </a:r>
            <a:r>
              <a:rPr lang="en-US" sz="1600" smtClean="0">
                <a:solidFill>
                  <a:srgbClr val="FF0000"/>
                </a:solidFill>
                <a:latin typeface="Consolas" pitchFamily="49" charset="0"/>
                <a:ea typeface="仿宋" pitchFamily="49" charset="-122"/>
                <a:cs typeface="Consolas" pitchFamily="49" charset="0"/>
              </a:rPr>
              <a:t>Count2</a:t>
            </a:r>
            <a:r>
              <a:rPr lang="en-US" sz="1600" smtClean="0">
                <a:solidFill>
                  <a:srgbClr val="0000FF"/>
                </a:solidFill>
                <a:latin typeface="Consolas" pitchFamily="49" charset="0"/>
                <a:ea typeface="仿宋" pitchFamily="49" charset="-122"/>
                <a:cs typeface="Consolas" pitchFamily="49" charset="0"/>
              </a:rPr>
              <a:t>(g-&gt;val.sublist);	</a:t>
            </a:r>
            <a:r>
              <a:rPr lang="en-US"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累加元素的原子个数</a:t>
            </a:r>
          </a:p>
          <a:p>
            <a:pPr algn="l">
              <a:lnSpc>
                <a:spcPct val="200000"/>
              </a:lnSpc>
            </a:pPr>
            <a:r>
              <a:rPr lang="en-US" sz="1600" smtClean="0">
                <a:solidFill>
                  <a:srgbClr val="0000FF"/>
                </a:solidFill>
                <a:latin typeface="Consolas" pitchFamily="49" charset="0"/>
                <a:ea typeface="仿宋" pitchFamily="49" charset="-122"/>
                <a:cs typeface="Consolas" pitchFamily="49" charset="0"/>
              </a:rPr>
              <a:t>      n+=</a:t>
            </a:r>
            <a:r>
              <a:rPr lang="en-US" sz="1600" smtClean="0">
                <a:solidFill>
                  <a:srgbClr val="FF0000"/>
                </a:solidFill>
                <a:latin typeface="Consolas" pitchFamily="49" charset="0"/>
                <a:ea typeface="仿宋" pitchFamily="49" charset="-122"/>
                <a:cs typeface="Consolas" pitchFamily="49" charset="0"/>
              </a:rPr>
              <a:t>Count2</a:t>
            </a:r>
            <a:r>
              <a:rPr lang="en-US" sz="1600" smtClean="0">
                <a:solidFill>
                  <a:srgbClr val="0000FF"/>
                </a:solidFill>
                <a:latin typeface="Consolas" pitchFamily="49" charset="0"/>
                <a:ea typeface="仿宋" pitchFamily="49" charset="-122"/>
                <a:cs typeface="Consolas" pitchFamily="49" charset="0"/>
              </a:rPr>
              <a:t>(g-&gt;link);		</a:t>
            </a:r>
            <a:r>
              <a:rPr lang="en-US"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累加兄弟的原子个数</a:t>
            </a:r>
          </a:p>
          <a:p>
            <a:pPr algn="l">
              <a:lnSpc>
                <a:spcPts val="2600"/>
              </a:lnSpc>
            </a:pPr>
            <a:r>
              <a:rPr lang="en-US" sz="1600" smtClean="0">
                <a:solidFill>
                  <a:srgbClr val="0000FF"/>
                </a:solidFill>
                <a:latin typeface="Consolas" pitchFamily="49" charset="0"/>
                <a:ea typeface="仿宋" pitchFamily="49" charset="-122"/>
                <a:cs typeface="Consolas" pitchFamily="49" charset="0"/>
              </a:rPr>
              <a:t>   }</a:t>
            </a:r>
            <a:endParaRPr lang="zh-CN" altLang="en-US" sz="1600" smtClean="0">
              <a:solidFill>
                <a:srgbClr val="0000FF"/>
              </a:solidFill>
              <a:latin typeface="Consolas" pitchFamily="49" charset="0"/>
              <a:ea typeface="仿宋" pitchFamily="49" charset="-122"/>
              <a:cs typeface="Consolas" pitchFamily="49" charset="0"/>
            </a:endParaRPr>
          </a:p>
          <a:p>
            <a:pPr algn="l">
              <a:lnSpc>
                <a:spcPts val="2600"/>
              </a:lnSpc>
            </a:pPr>
            <a:r>
              <a:rPr lang="en-US" sz="1600" smtClean="0">
                <a:solidFill>
                  <a:srgbClr val="0000FF"/>
                </a:solidFill>
                <a:latin typeface="Consolas" pitchFamily="49" charset="0"/>
                <a:ea typeface="仿宋" pitchFamily="49" charset="-122"/>
                <a:cs typeface="Consolas" pitchFamily="49" charset="0"/>
              </a:rPr>
              <a:t>   return n;				</a:t>
            </a:r>
            <a:r>
              <a:rPr lang="en-US"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返回总原子个数</a:t>
            </a:r>
          </a:p>
          <a:p>
            <a:pPr algn="l">
              <a:lnSpc>
                <a:spcPts val="2600"/>
              </a:lnSpc>
            </a:pPr>
            <a:r>
              <a:rPr lang="en-US" sz="1600" smtClean="0">
                <a:solidFill>
                  <a:srgbClr val="0000FF"/>
                </a:solidFill>
                <a:latin typeface="Consolas" pitchFamily="49" charset="0"/>
                <a:ea typeface="仿宋" pitchFamily="49" charset="-122"/>
                <a:cs typeface="Consolas" pitchFamily="49" charset="0"/>
              </a:rPr>
              <a:t>}</a:t>
            </a:r>
            <a:endParaRPr lang="zh-CN" altLang="en-US" sz="1600" smtClean="0">
              <a:solidFill>
                <a:srgbClr val="0000FF"/>
              </a:solidFill>
              <a:latin typeface="Consolas" pitchFamily="49" charset="0"/>
              <a:ea typeface="仿宋" pitchFamily="49" charset="-122"/>
              <a:cs typeface="Consolas" pitchFamily="49" charset="0"/>
            </a:endParaRPr>
          </a:p>
        </p:txBody>
      </p:sp>
      <p:sp>
        <p:nvSpPr>
          <p:cNvPr id="4" name="灯片编号占位符 3"/>
          <p:cNvSpPr>
            <a:spLocks noGrp="1"/>
          </p:cNvSpPr>
          <p:nvPr>
            <p:ph type="sldNum" sz="quarter" idx="12"/>
          </p:nvPr>
        </p:nvSpPr>
        <p:spPr/>
        <p:txBody>
          <a:bodyPr/>
          <a:lstStyle/>
          <a:p>
            <a:fld id="{0B959BAE-FEC3-4F92-8031-993DEB8AE092}" type="slidenum">
              <a:rPr lang="en-US" altLang="zh-CN" smtClean="0"/>
              <a:pPr/>
              <a:t>82</a:t>
            </a:fld>
            <a:r>
              <a:rPr lang="en-US" altLang="zh-CN" smtClean="0"/>
              <a:t>/82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500034" y="1357298"/>
            <a:ext cx="8077200" cy="894347"/>
          </a:xfrm>
          <a:prstGeom prst="rect">
            <a:avLst/>
          </a:prstGeom>
          <a:noFill/>
          <a:ln w="9525">
            <a:noFill/>
            <a:miter lim="800000"/>
            <a:headEnd/>
            <a:tailEnd/>
          </a:ln>
          <a:effectLst/>
        </p:spPr>
        <p:txBody>
          <a:bodyPr>
            <a:spAutoFit/>
          </a:bodyPr>
          <a:lstStyle/>
          <a:p>
            <a:pPr algn="just">
              <a:lnSpc>
                <a:spcPts val="3300"/>
              </a:lnSpc>
              <a:spcBef>
                <a:spcPct val="50000"/>
              </a:spcBef>
            </a:pPr>
            <a:r>
              <a:rPr kumimoji="1" lang="zh-CN" altLang="en-US" sz="1800">
                <a:latin typeface="Consolas" pitchFamily="49" charset="0"/>
                <a:ea typeface="楷体" pitchFamily="49" charset="-122"/>
                <a:cs typeface="Consolas" pitchFamily="49" charset="0"/>
              </a:rPr>
              <a:t>　　</a:t>
            </a:r>
            <a:r>
              <a:rPr kumimoji="1" lang="zh-CN" altLang="en-US" sz="1800" smtClean="0">
                <a:latin typeface="Consolas" pitchFamily="49" charset="0"/>
                <a:ea typeface="楷体" pitchFamily="49" charset="-122"/>
                <a:cs typeface="Consolas" pitchFamily="49" charset="0"/>
              </a:rPr>
              <a:t>数组特别适合采用顺序存储结构 </a:t>
            </a:r>
            <a:r>
              <a:rPr kumimoji="1" lang="zh-CN" altLang="en-US" sz="1800" smtClean="0">
                <a:solidFill>
                  <a:srgbClr val="FF00FF"/>
                </a:solidFill>
                <a:latin typeface="Consolas" pitchFamily="49" charset="0"/>
                <a:ea typeface="楷体" pitchFamily="49" charset="-122"/>
                <a:cs typeface="Consolas" pitchFamily="49" charset="0"/>
                <a:sym typeface="Wingdings"/>
              </a:rPr>
              <a:t></a:t>
            </a:r>
            <a:r>
              <a:rPr kumimoji="1" lang="zh-CN" altLang="en-US" sz="1800" smtClean="0">
                <a:latin typeface="Consolas" pitchFamily="49" charset="0"/>
                <a:ea typeface="楷体" pitchFamily="49" charset="-122"/>
                <a:cs typeface="Consolas" pitchFamily="49" charset="0"/>
                <a:sym typeface="Wingdings"/>
              </a:rPr>
              <a:t> 将数组</a:t>
            </a:r>
            <a:r>
              <a:rPr kumimoji="1" lang="zh-CN" altLang="en-US" sz="1800" smtClean="0">
                <a:latin typeface="Consolas" pitchFamily="49" charset="0"/>
                <a:ea typeface="楷体" pitchFamily="49" charset="-122"/>
                <a:cs typeface="Consolas" pitchFamily="49" charset="0"/>
              </a:rPr>
              <a:t>所</a:t>
            </a:r>
            <a:r>
              <a:rPr kumimoji="1" lang="zh-CN" altLang="en-US" sz="1800">
                <a:latin typeface="Consolas" pitchFamily="49" charset="0"/>
                <a:ea typeface="楷体" pitchFamily="49" charset="-122"/>
                <a:cs typeface="Consolas" pitchFamily="49" charset="0"/>
              </a:rPr>
              <a:t>有元素存储在一块地址连续的内存单元</a:t>
            </a:r>
            <a:r>
              <a:rPr kumimoji="1" lang="zh-CN" altLang="en-US" sz="1800" smtClean="0">
                <a:latin typeface="Consolas" pitchFamily="49" charset="0"/>
                <a:ea typeface="楷体" pitchFamily="49" charset="-122"/>
                <a:cs typeface="Consolas" pitchFamily="49" charset="0"/>
              </a:rPr>
              <a:t>中。</a:t>
            </a:r>
            <a:r>
              <a:rPr kumimoji="1" lang="zh-CN" altLang="en-US" sz="1800">
                <a:latin typeface="Consolas" pitchFamily="49" charset="0"/>
                <a:ea typeface="楷体" pitchFamily="49" charset="-122"/>
                <a:cs typeface="Consolas" pitchFamily="49" charset="0"/>
              </a:rPr>
              <a:t>　</a:t>
            </a:r>
          </a:p>
        </p:txBody>
      </p:sp>
      <p:sp>
        <p:nvSpPr>
          <p:cNvPr id="4099" name="Text Box 3" descr="蓝色面巾纸"/>
          <p:cNvSpPr txBox="1">
            <a:spLocks noChangeArrowheads="1"/>
          </p:cNvSpPr>
          <p:nvPr/>
        </p:nvSpPr>
        <p:spPr bwMode="auto">
          <a:xfrm>
            <a:off x="395289" y="404813"/>
            <a:ext cx="3962398" cy="514738"/>
          </a:xfrm>
          <a:prstGeom prst="rect">
            <a:avLst/>
          </a:prstGeom>
          <a:blipFill dpi="0" rotWithShape="1">
            <a:blip r:embed="rId3" cstate="print"/>
            <a:srcRect/>
            <a:tile tx="0" ty="0" sx="100000" sy="100000" flip="none" algn="tl"/>
          </a:blip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tIns="72000" bIns="72000">
            <a:spAutoFit/>
          </a:bodyPr>
          <a:lstStyle/>
          <a:p>
            <a:pPr>
              <a:spcBef>
                <a:spcPct val="50000"/>
              </a:spcBef>
            </a:pPr>
            <a:r>
              <a:rPr lang="en-US" altLang="zh-CN">
                <a:solidFill>
                  <a:srgbClr val="FF0000"/>
                </a:solidFill>
                <a:latin typeface="Consolas" pitchFamily="49" charset="0"/>
                <a:ea typeface="方正细珊瑚简体" pitchFamily="65" charset="-122"/>
                <a:cs typeface="Consolas" pitchFamily="49" charset="0"/>
              </a:rPr>
              <a:t>6.1.2 </a:t>
            </a:r>
            <a:r>
              <a:rPr lang="zh-CN" altLang="en-US" smtClean="0">
                <a:solidFill>
                  <a:srgbClr val="FF0000"/>
                </a:solidFill>
                <a:latin typeface="Consolas" pitchFamily="49" charset="0"/>
                <a:ea typeface="方正细珊瑚简体" pitchFamily="65" charset="-122"/>
                <a:cs typeface="Consolas" pitchFamily="49" charset="0"/>
              </a:rPr>
              <a:t>数组</a:t>
            </a:r>
            <a:r>
              <a:rPr lang="zh-CN" altLang="en-US">
                <a:solidFill>
                  <a:srgbClr val="FF0000"/>
                </a:solidFill>
                <a:latin typeface="Consolas" pitchFamily="49" charset="0"/>
                <a:ea typeface="方正细珊瑚简体" pitchFamily="65" charset="-122"/>
                <a:cs typeface="Consolas" pitchFamily="49" charset="0"/>
              </a:rPr>
              <a:t>的存储结构</a:t>
            </a:r>
          </a:p>
        </p:txBody>
      </p:sp>
      <p:sp>
        <p:nvSpPr>
          <p:cNvPr id="7" name="TextBox 6"/>
          <p:cNvSpPr txBox="1"/>
          <p:nvPr/>
        </p:nvSpPr>
        <p:spPr>
          <a:xfrm>
            <a:off x="2000232" y="2786058"/>
            <a:ext cx="4429156" cy="108545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44000" rtlCol="0">
            <a:spAutoFit/>
          </a:bodyPr>
          <a:lstStyle/>
          <a:p>
            <a:pPr marL="342900" indent="-342900" algn="l">
              <a:lnSpc>
                <a:spcPct val="150000"/>
              </a:lnSpc>
              <a:buBlip>
                <a:blip r:embed="rId4"/>
              </a:buBlip>
            </a:pPr>
            <a:r>
              <a:rPr kumimoji="1" lang="zh-CN" altLang="en-US" sz="1800" smtClean="0">
                <a:latin typeface="Consolas" pitchFamily="49" charset="0"/>
                <a:ea typeface="仿宋" pitchFamily="49" charset="-122"/>
                <a:cs typeface="Consolas" pitchFamily="49" charset="0"/>
              </a:rPr>
              <a:t>数组不能采用链式存储结构吗？</a:t>
            </a:r>
            <a:endParaRPr kumimoji="1" lang="en-US" altLang="zh-CN" sz="1800" smtClean="0">
              <a:latin typeface="Consolas" pitchFamily="49" charset="0"/>
              <a:ea typeface="仿宋" pitchFamily="49" charset="-122"/>
              <a:cs typeface="Consolas" pitchFamily="49" charset="0"/>
            </a:endParaRPr>
          </a:p>
          <a:p>
            <a:pPr marL="342900" indent="-342900" algn="l">
              <a:lnSpc>
                <a:spcPct val="150000"/>
              </a:lnSpc>
              <a:buBlip>
                <a:blip r:embed="rId4"/>
              </a:buBlip>
            </a:pPr>
            <a:r>
              <a:rPr kumimoji="1" lang="zh-CN" altLang="en-US" sz="1800" smtClean="0">
                <a:latin typeface="Consolas" pitchFamily="49" charset="0"/>
                <a:ea typeface="仿宋" pitchFamily="49" charset="-122"/>
                <a:cs typeface="Consolas" pitchFamily="49" charset="0"/>
              </a:rPr>
              <a:t>为什么数组一般采用顺序存储结构？</a:t>
            </a:r>
            <a:endParaRPr lang="zh-CN" altLang="en-US" sz="1800">
              <a:latin typeface="Consolas" pitchFamily="49" charset="0"/>
              <a:ea typeface="仿宋" pitchFamily="49" charset="-122"/>
              <a:cs typeface="Consolas" pitchFamily="49" charset="0"/>
            </a:endParaRPr>
          </a:p>
        </p:txBody>
      </p:sp>
      <p:pic>
        <p:nvPicPr>
          <p:cNvPr id="35841" name="Picture 1"/>
          <p:cNvPicPr>
            <a:picLocks noChangeAspect="1" noChangeArrowheads="1"/>
          </p:cNvPicPr>
          <p:nvPr/>
        </p:nvPicPr>
        <p:blipFill>
          <a:blip r:embed="rId5" cstate="print"/>
          <a:srcRect/>
          <a:stretch>
            <a:fillRect/>
          </a:stretch>
        </p:blipFill>
        <p:spPr bwMode="auto">
          <a:xfrm>
            <a:off x="857224" y="2357430"/>
            <a:ext cx="1062034" cy="1689754"/>
          </a:xfrm>
          <a:prstGeom prst="rect">
            <a:avLst/>
          </a:prstGeom>
          <a:noFill/>
          <a:ln w="9525">
            <a:noFill/>
            <a:miter lim="800000"/>
            <a:headEnd/>
            <a:tailEnd/>
          </a:ln>
        </p:spPr>
      </p:pic>
      <p:sp>
        <p:nvSpPr>
          <p:cNvPr id="9" name="灯片编号占位符 8"/>
          <p:cNvSpPr>
            <a:spLocks noGrp="1"/>
          </p:cNvSpPr>
          <p:nvPr>
            <p:ph type="sldNum" sz="quarter" idx="12"/>
          </p:nvPr>
        </p:nvSpPr>
        <p:spPr/>
        <p:txBody>
          <a:bodyPr/>
          <a:lstStyle/>
          <a:p>
            <a:fld id="{0B959BAE-FEC3-4F92-8031-993DEB8AE092}" type="slidenum">
              <a:rPr lang="en-US" altLang="zh-CN" smtClean="0"/>
              <a:pPr/>
              <a:t>9</a:t>
            </a:fld>
            <a:r>
              <a:rPr lang="en-US" altLang="zh-CN" smtClean="0"/>
              <a:t>/82</a:t>
            </a:r>
            <a:endParaRPr lang="en-US" altLang="zh-C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38100">
          <a:solidFill>
            <a:srgbClr val="FF00FF"/>
          </a:solidFill>
          <a:tailEnd type="none"/>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28575">
          <a:solidFill>
            <a:srgbClr val="FF00FF"/>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1120</TotalTime>
  <Words>6251</Words>
  <Application>Microsoft Office PowerPoint</Application>
  <PresentationFormat>全屏显示(4:3)</PresentationFormat>
  <Paragraphs>1442</Paragraphs>
  <Slides>82</Slides>
  <Notes>39</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82</vt:i4>
      </vt:variant>
    </vt:vector>
  </HeadingPairs>
  <TitlesOfParts>
    <vt:vector size="84" baseType="lpstr">
      <vt:lpstr>Office 主题</vt:lpstr>
      <vt:lpstr>Equation</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lcb; wbh</dc:creator>
  <cp:lastModifiedBy>Administrator</cp:lastModifiedBy>
  <cp:revision>432</cp:revision>
  <dcterms:created xsi:type="dcterms:W3CDTF">2004-04-05T10:57:39Z</dcterms:created>
  <dcterms:modified xsi:type="dcterms:W3CDTF">2020-01-31T07:29:40Z</dcterms:modified>
</cp:coreProperties>
</file>