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1"/>
  </p:notesMasterIdLst>
  <p:sldIdLst>
    <p:sldId id="509" r:id="rId2"/>
    <p:sldId id="257" r:id="rId3"/>
    <p:sldId id="258" r:id="rId4"/>
    <p:sldId id="508" r:id="rId5"/>
    <p:sldId id="259" r:id="rId6"/>
    <p:sldId id="294" r:id="rId7"/>
    <p:sldId id="295" r:id="rId8"/>
    <p:sldId id="296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1" r:id="rId41"/>
    <p:sldId id="542" r:id="rId42"/>
    <p:sldId id="543" r:id="rId43"/>
    <p:sldId id="544" r:id="rId44"/>
    <p:sldId id="545" r:id="rId45"/>
    <p:sldId id="546" r:id="rId46"/>
    <p:sldId id="547" r:id="rId47"/>
    <p:sldId id="548" r:id="rId48"/>
    <p:sldId id="549" r:id="rId49"/>
    <p:sldId id="550" r:id="rId5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33FF"/>
    <a:srgbClr val="CC00FF"/>
    <a:srgbClr val="663300"/>
    <a:srgbClr val="003300"/>
    <a:srgbClr val="FF0000"/>
    <a:srgbClr val="0E0E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92A8-F8F7-48A7-903B-921BD19265C4}" type="datetimeFigureOut">
              <a:rPr lang="zh-CN" altLang="en-US" smtClean="0"/>
              <a:pPr/>
              <a:t>2020/1/31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99A-0DD1-4268-98FF-F649B9DCF2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FD28AF7-D4CC-4B35-B7D7-507FA0146854}" type="slidenum">
              <a:rPr lang="en-US" altLang="zh-CN" smtClean="0"/>
              <a:pPr/>
              <a:t>‹#›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FD28AF7-D4CC-4B35-B7D7-507FA0146854}" type="slidenum">
              <a:rPr lang="en-US" altLang="zh-CN" smtClean="0"/>
              <a:pPr/>
              <a:t>‹#›</a:t>
            </a:fld>
            <a:r>
              <a:rPr lang="en-US" altLang="zh-CN" smtClean="0"/>
              <a:t>/49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3989-F220-4BD9-AA34-FB2CA0318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5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 bwMode="auto">
          <a:xfrm>
            <a:off x="285720" y="1643050"/>
            <a:ext cx="8715436" cy="45005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Box 15" descr="信纸"/>
          <p:cNvSpPr txBox="1">
            <a:spLocks noChangeArrowheads="1"/>
          </p:cNvSpPr>
          <p:nvPr/>
        </p:nvSpPr>
        <p:spPr bwMode="auto">
          <a:xfrm>
            <a:off x="500034" y="2928934"/>
            <a:ext cx="396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7.2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叉树的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概念和性质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500034" y="3643314"/>
            <a:ext cx="396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7.3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的存储结构 </a:t>
            </a:r>
          </a:p>
        </p:txBody>
      </p:sp>
      <p:sp>
        <p:nvSpPr>
          <p:cNvPr id="5" name="Text Box 15" descr="信纸"/>
          <p:cNvSpPr txBox="1">
            <a:spLocks noChangeArrowheads="1"/>
          </p:cNvSpPr>
          <p:nvPr/>
        </p:nvSpPr>
        <p:spPr bwMode="auto">
          <a:xfrm>
            <a:off x="500034" y="4357694"/>
            <a:ext cx="457203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7.4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基本运算及其实现</a:t>
            </a: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5547934" y="4357694"/>
            <a:ext cx="324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7.8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夫曼树</a:t>
            </a:r>
          </a:p>
        </p:txBody>
      </p:sp>
      <p:sp>
        <p:nvSpPr>
          <p:cNvPr id="7" name="Text Box 15" descr="信纸"/>
          <p:cNvSpPr txBox="1">
            <a:spLocks noChangeArrowheads="1"/>
          </p:cNvSpPr>
          <p:nvPr/>
        </p:nvSpPr>
        <p:spPr bwMode="auto">
          <a:xfrm>
            <a:off x="5547934" y="3643314"/>
            <a:ext cx="324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7.7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索二叉树</a:t>
            </a:r>
          </a:p>
        </p:txBody>
      </p:sp>
      <p:sp>
        <p:nvSpPr>
          <p:cNvPr id="8" name="Text Box 15" descr="信纸"/>
          <p:cNvSpPr txBox="1">
            <a:spLocks noChangeArrowheads="1"/>
          </p:cNvSpPr>
          <p:nvPr/>
        </p:nvSpPr>
        <p:spPr bwMode="auto">
          <a:xfrm>
            <a:off x="5547934" y="2928934"/>
            <a:ext cx="324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7.6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叉树的构造</a:t>
            </a:r>
          </a:p>
        </p:txBody>
      </p:sp>
      <p:sp>
        <p:nvSpPr>
          <p:cNvPr id="9" name="Text Box 15" descr="信纸"/>
          <p:cNvSpPr txBox="1">
            <a:spLocks noChangeArrowheads="1"/>
          </p:cNvSpPr>
          <p:nvPr/>
        </p:nvSpPr>
        <p:spPr bwMode="auto">
          <a:xfrm>
            <a:off x="500034" y="5072074"/>
            <a:ext cx="3924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7.5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的遍历</a:t>
            </a:r>
          </a:p>
        </p:txBody>
      </p:sp>
      <p:sp>
        <p:nvSpPr>
          <p:cNvPr id="10" name="Text Box 15" descr="信纸"/>
          <p:cNvSpPr txBox="1">
            <a:spLocks noChangeArrowheads="1"/>
          </p:cNvSpPr>
          <p:nvPr/>
        </p:nvSpPr>
        <p:spPr bwMode="auto">
          <a:xfrm>
            <a:off x="5547934" y="5072074"/>
            <a:ext cx="324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7.9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并查集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214546" y="500042"/>
            <a:ext cx="4071966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</a:t>
            </a:r>
            <a:r>
              <a:rPr kumimoji="1" lang="zh-CN" alt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树和二叉树</a:t>
            </a:r>
            <a:r>
              <a:rPr lang="zh-CN" altLang="en-US" sz="3200" b="0" smtClean="0">
                <a:solidFill>
                  <a:schemeClr val="tx2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Text Box 3" descr="信纸"/>
          <p:cNvSpPr txBox="1">
            <a:spLocks noChangeArrowheads="1"/>
          </p:cNvSpPr>
          <p:nvPr/>
        </p:nvSpPr>
        <p:spPr bwMode="auto">
          <a:xfrm>
            <a:off x="3000364" y="2000240"/>
            <a:ext cx="3017563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7.1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kumimoji="1" lang="zh-CN" altLang="en-US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的概念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03533" y="1071546"/>
            <a:ext cx="1482451" cy="1346106"/>
            <a:chOff x="552422" y="500043"/>
            <a:chExt cx="1482451" cy="1346106"/>
          </a:xfrm>
        </p:grpSpPr>
        <p:grpSp>
          <p:nvGrpSpPr>
            <p:cNvPr id="14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15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6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18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00034" y="428604"/>
            <a:ext cx="820896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分支结点与叶结点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度不为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零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的结点称为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非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终端结点，又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叫</a:t>
            </a:r>
            <a:r>
              <a:rPr kumimoji="1" lang="zh-CN" alt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分支结点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度为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零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的结点称为终端结点或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叶结点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（或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叶子结点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kumimoji="1"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的结点称为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分支结点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的结点称为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双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分支结点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，依此类推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 flipH="1">
            <a:off x="6419873" y="4297369"/>
            <a:ext cx="503238" cy="144463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6778648" y="4010032"/>
            <a:ext cx="10795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叶结点</a:t>
            </a:r>
            <a:endParaRPr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1428728" y="2727320"/>
            <a:ext cx="10795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双分支结点</a:t>
            </a:r>
            <a:endParaRPr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500298" y="3084510"/>
            <a:ext cx="413137" cy="132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" name="组合 36"/>
          <p:cNvGrpSpPr/>
          <p:nvPr/>
        </p:nvGrpSpPr>
        <p:grpSpPr>
          <a:xfrm>
            <a:off x="2592400" y="2428868"/>
            <a:ext cx="3816350" cy="2305050"/>
            <a:chOff x="1692275" y="2276475"/>
            <a:chExt cx="3816350" cy="2305050"/>
          </a:xfrm>
        </p:grpSpPr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41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2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43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4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5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7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8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9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50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3243263" y="3303588"/>
              <a:ext cx="0" cy="2592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10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2779705" y="2503480"/>
            <a:ext cx="731827" cy="51275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42844" y="571480"/>
            <a:ext cx="855509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3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路径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与路径长度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两个结点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18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 baseline="-30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的结点序列</a:t>
            </a:r>
            <a:r>
              <a:rPr kumimoji="1" lang="zh-CN" alt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 baseline="-30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 baseline="-30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baseline="-30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 baseline="-30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baseline="-30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 baseline="-30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路径。其中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是分支。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等于路径所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的结点数目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减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（即路径上分支数目）</a:t>
            </a:r>
            <a:r>
              <a:rPr kumimoji="1" lang="zh-CN" altLang="en-US" sz="1800" dirty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2382822" y="3301985"/>
            <a:ext cx="182570" cy="293695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2808281" y="3289285"/>
            <a:ext cx="185738" cy="2984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0"/>
              </a:cxn>
            </a:cxnLst>
            <a:rect l="0" t="0" r="r" b="b"/>
            <a:pathLst>
              <a:path w="72" h="150">
                <a:moveTo>
                  <a:pt x="0" y="0"/>
                </a:moveTo>
                <a:lnTo>
                  <a:pt x="72" y="15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3511533" y="2285992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2503471" y="2935280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3511533" y="2935280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4519596" y="2935280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2143108" y="35829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2792396" y="3582980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3511533" y="35829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3511533" y="42306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4159233" y="35829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4951396" y="3582980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4375133" y="42306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4956158" y="42306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5599096" y="4230680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3689333" y="2646355"/>
            <a:ext cx="0" cy="2880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3881421" y="2532055"/>
            <a:ext cx="647700" cy="503237"/>
          </a:xfrm>
          <a:prstGeom prst="line">
            <a:avLst/>
          </a:prstGeom>
          <a:noFill/>
          <a:ln w="28575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3694096" y="3332155"/>
            <a:ext cx="0" cy="2520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3694096" y="3943342"/>
            <a:ext cx="0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17" name="Freeform 25"/>
          <p:cNvSpPr>
            <a:spLocks/>
          </p:cNvSpPr>
          <p:nvPr/>
        </p:nvSpPr>
        <p:spPr bwMode="auto">
          <a:xfrm>
            <a:off x="4391008" y="3281355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18" name="Freeform 26"/>
          <p:cNvSpPr>
            <a:spLocks/>
          </p:cNvSpPr>
          <p:nvPr/>
        </p:nvSpPr>
        <p:spPr bwMode="auto">
          <a:xfrm>
            <a:off x="4830746" y="3252780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H="1">
            <a:off x="4635483" y="3871905"/>
            <a:ext cx="360363" cy="358775"/>
          </a:xfrm>
          <a:prstGeom prst="line">
            <a:avLst/>
          </a:prstGeom>
          <a:noFill/>
          <a:ln w="28575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5138721" y="3943342"/>
            <a:ext cx="0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21" name="Freeform 29"/>
          <p:cNvSpPr>
            <a:spLocks/>
          </p:cNvSpPr>
          <p:nvPr/>
        </p:nvSpPr>
        <p:spPr bwMode="auto">
          <a:xfrm>
            <a:off x="5278421" y="3852855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2428860" y="5072074"/>
            <a:ext cx="3240088" cy="78483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</a:t>
            </a:r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zh-CN" altLang="en-US" sz="18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其长度为</a:t>
            </a:r>
            <a:r>
              <a:rPr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11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8321703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4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孩子结点、双亲结点和兄弟结点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在一棵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中，每个结点的后继，被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称作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该结点的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孩子结点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子女结点）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相应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地，该结点被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称作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孩子结点的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双亲结点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父母结点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kumimoji="1"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具有同一双亲的孩子结点互为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兄弟结点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59"/>
          <p:cNvGrpSpPr/>
          <p:nvPr/>
        </p:nvGrpSpPr>
        <p:grpSpPr>
          <a:xfrm>
            <a:off x="1000100" y="2500306"/>
            <a:ext cx="3816350" cy="2305050"/>
            <a:chOff x="1000100" y="2500306"/>
            <a:chExt cx="3816350" cy="2305050"/>
          </a:xfrm>
        </p:grpSpPr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1643042" y="2717794"/>
              <a:ext cx="725482" cy="4968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1239813" y="3509955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1665247" y="3471855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2368525" y="250030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1360463" y="3149594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2368525" y="3149594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3376588" y="314959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1000100" y="37972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1719238" y="379729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2368525" y="37972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2368525" y="44449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3016225" y="37972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3808388" y="379729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3232125" y="44449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813150" y="44449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4456088" y="444499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2546325" y="2860669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2738413" y="2746369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551088" y="3546469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551088" y="4157656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248000" y="3495669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687738" y="3467094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3492475" y="4086219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95713" y="4157656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135413" y="4067169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072066" y="2857496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的孩子结点有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72066" y="3329044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zh-CN" altLang="en-US" sz="18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的双亲结点为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800" i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2066" y="385762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zh-CN" altLang="en-US" sz="18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的互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为兄弟结点</a:t>
            </a:r>
            <a:endParaRPr lang="zh-CN" altLang="en-US" sz="1800" i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12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14282" y="357166"/>
            <a:ext cx="8643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5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子孙结点和祖先结点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在一棵树中，一个结点的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所有子树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中的结点称为该结点的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子孙结点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从根结点到达一个结点的路径上经过的所有结点被称作该结点的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祖先结点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57554" y="250030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所有结点都是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的子孙结点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14744" y="5143512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的祖先结点为</a:t>
            </a:r>
            <a:r>
              <a:rPr kumimoji="1" lang="en-US" altLang="zh-CN" sz="1800" i="1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i="1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9"/>
          <p:cNvGrpSpPr/>
          <p:nvPr/>
        </p:nvGrpSpPr>
        <p:grpSpPr>
          <a:xfrm>
            <a:off x="1470030" y="2571744"/>
            <a:ext cx="3816350" cy="2305050"/>
            <a:chOff x="1692275" y="2276475"/>
            <a:chExt cx="3816350" cy="2305050"/>
          </a:xfrm>
        </p:grpSpPr>
        <p:sp>
          <p:nvSpPr>
            <p:cNvPr id="62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7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7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7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7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7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78" name="Line 44"/>
            <p:cNvSpPr>
              <a:spLocks noChangeShapeType="1"/>
            </p:cNvSpPr>
            <p:nvPr/>
          </p:nvSpPr>
          <p:spPr bwMode="auto">
            <a:xfrm flipH="1">
              <a:off x="2406655" y="2493963"/>
              <a:ext cx="654044" cy="5159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13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3702" y="285728"/>
            <a:ext cx="8464578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6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结点的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层次和树的高度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树中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每个结点都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处在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一个层次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上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。结点的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层次从树根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定义，根结点为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层，它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孩子结点为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层，以此类推，一个结点所在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的层次为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双亲结点所在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的层次加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树中结点的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最大层次称为树的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高度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（或树的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2"/>
          <p:cNvGrpSpPr/>
          <p:nvPr/>
        </p:nvGrpSpPr>
        <p:grpSpPr>
          <a:xfrm>
            <a:off x="1142976" y="2571744"/>
            <a:ext cx="3816350" cy="2305050"/>
            <a:chOff x="1692275" y="2276475"/>
            <a:chExt cx="3816350" cy="2305050"/>
          </a:xfrm>
        </p:grpSpPr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>
              <a:off x="2335217" y="2493963"/>
              <a:ext cx="725482" cy="4968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66"/>
          <p:cNvGrpSpPr/>
          <p:nvPr/>
        </p:nvGrpSpPr>
        <p:grpSpPr>
          <a:xfrm>
            <a:off x="3071802" y="2500306"/>
            <a:ext cx="3360759" cy="396875"/>
            <a:chOff x="3929058" y="2714620"/>
            <a:chExt cx="3360759" cy="396875"/>
          </a:xfrm>
        </p:grpSpPr>
        <p:sp>
          <p:nvSpPr>
            <p:cNvPr id="53278" name="Text Box 30"/>
            <p:cNvSpPr txBox="1">
              <a:spLocks noChangeArrowheads="1"/>
            </p:cNvSpPr>
            <p:nvPr/>
          </p:nvSpPr>
          <p:spPr bwMode="auto">
            <a:xfrm>
              <a:off x="6929454" y="2714620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3929058" y="2928934"/>
              <a:ext cx="2857520" cy="1588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67"/>
          <p:cNvGrpSpPr/>
          <p:nvPr/>
        </p:nvGrpSpPr>
        <p:grpSpPr>
          <a:xfrm>
            <a:off x="4071934" y="3175001"/>
            <a:ext cx="2360627" cy="396875"/>
            <a:chOff x="4929190" y="3389315"/>
            <a:chExt cx="2360627" cy="396875"/>
          </a:xfrm>
        </p:grpSpPr>
        <p:sp>
          <p:nvSpPr>
            <p:cNvPr id="53279" name="Text Box 31"/>
            <p:cNvSpPr txBox="1">
              <a:spLocks noChangeArrowheads="1"/>
            </p:cNvSpPr>
            <p:nvPr/>
          </p:nvSpPr>
          <p:spPr bwMode="auto">
            <a:xfrm>
              <a:off x="6929454" y="3389315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4929190" y="3571876"/>
              <a:ext cx="1857388" cy="1588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68"/>
          <p:cNvGrpSpPr/>
          <p:nvPr/>
        </p:nvGrpSpPr>
        <p:grpSpPr>
          <a:xfrm>
            <a:off x="4500562" y="3817943"/>
            <a:ext cx="1931998" cy="396875"/>
            <a:chOff x="5357818" y="4032257"/>
            <a:chExt cx="1931998" cy="396875"/>
          </a:xfrm>
        </p:grpSpPr>
        <p:sp>
          <p:nvSpPr>
            <p:cNvPr id="53280" name="Text Box 32"/>
            <p:cNvSpPr txBox="1">
              <a:spLocks noChangeArrowheads="1"/>
            </p:cNvSpPr>
            <p:nvPr/>
          </p:nvSpPr>
          <p:spPr bwMode="auto">
            <a:xfrm>
              <a:off x="6929454" y="4032257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5357818" y="4213230"/>
              <a:ext cx="1428760" cy="1588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69"/>
          <p:cNvGrpSpPr/>
          <p:nvPr/>
        </p:nvGrpSpPr>
        <p:grpSpPr>
          <a:xfrm>
            <a:off x="5102228" y="4460885"/>
            <a:ext cx="1330332" cy="396875"/>
            <a:chOff x="5959484" y="4675199"/>
            <a:chExt cx="1330332" cy="396875"/>
          </a:xfrm>
        </p:grpSpPr>
        <p:sp>
          <p:nvSpPr>
            <p:cNvPr id="53281" name="Text Box 33"/>
            <p:cNvSpPr txBox="1">
              <a:spLocks noChangeArrowheads="1"/>
            </p:cNvSpPr>
            <p:nvPr/>
          </p:nvSpPr>
          <p:spPr bwMode="auto">
            <a:xfrm>
              <a:off x="6929454" y="4675199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5959484" y="4914910"/>
              <a:ext cx="898532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285984" y="528638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树的高度为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71"/>
          <p:cNvGrpSpPr/>
          <p:nvPr/>
        </p:nvGrpSpPr>
        <p:grpSpPr>
          <a:xfrm>
            <a:off x="6500826" y="2571744"/>
            <a:ext cx="747417" cy="2319354"/>
            <a:chOff x="7358082" y="2786058"/>
            <a:chExt cx="747417" cy="2319354"/>
          </a:xfrm>
        </p:grpSpPr>
        <p:sp>
          <p:nvSpPr>
            <p:cNvPr id="65" name="右大括号 64"/>
            <p:cNvSpPr/>
            <p:nvPr/>
          </p:nvSpPr>
          <p:spPr>
            <a:xfrm>
              <a:off x="7358082" y="2928934"/>
              <a:ext cx="285752" cy="1928826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43834" y="2786058"/>
              <a:ext cx="461665" cy="23193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pc="3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结点的</a:t>
              </a:r>
              <a:r>
                <a:rPr kumimoji="1" lang="zh-CN" altLang="en-US" sz="1800" spc="3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层次或深度</a:t>
              </a:r>
              <a:endParaRPr lang="zh-CN" altLang="en-US" sz="1800" spc="3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14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84296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7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有序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树和无序树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若树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各结点的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子树是按照一定的次序从左向右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安排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的，且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相对次序是不能随意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变换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的，则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否则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无序树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椭圆 2"/>
          <p:cNvSpPr/>
          <p:nvPr/>
        </p:nvSpPr>
        <p:spPr>
          <a:xfrm>
            <a:off x="1928794" y="190028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届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85786" y="290041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57356" y="290041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43240" y="290041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" name="直接连接符 7"/>
          <p:cNvCxnSpPr>
            <a:stCxn id="3" idx="3"/>
            <a:endCxn id="4" idx="0"/>
          </p:cNvCxnSpPr>
          <p:nvPr/>
        </p:nvCxnSpPr>
        <p:spPr>
          <a:xfrm rot="5400000">
            <a:off x="1401305" y="2236922"/>
            <a:ext cx="512323" cy="81466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4"/>
            <a:endCxn id="5" idx="0"/>
          </p:cNvCxnSpPr>
          <p:nvPr/>
        </p:nvCxnSpPr>
        <p:spPr>
          <a:xfrm rot="5400000">
            <a:off x="2143108" y="2650383"/>
            <a:ext cx="428628" cy="71438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5"/>
            <a:endCxn id="6" idx="0"/>
          </p:cNvCxnSpPr>
          <p:nvPr/>
        </p:nvCxnSpPr>
        <p:spPr>
          <a:xfrm rot="16200000" flipH="1">
            <a:off x="2908374" y="2201202"/>
            <a:ext cx="512323" cy="88610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3042" y="440061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有序树</a:t>
            </a:r>
            <a:endParaRPr lang="zh-CN" altLang="en-US" sz="18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79476" y="348462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2143108" y="348462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3500430" y="348462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143636" y="185736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届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00628" y="285749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072198" y="285749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358082" y="285749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2" name="直接连接符 21"/>
          <p:cNvCxnSpPr>
            <a:stCxn id="18" idx="3"/>
            <a:endCxn id="19" idx="0"/>
          </p:cNvCxnSpPr>
          <p:nvPr/>
        </p:nvCxnSpPr>
        <p:spPr>
          <a:xfrm rot="5400000">
            <a:off x="5616147" y="2194002"/>
            <a:ext cx="512323" cy="81466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4"/>
            <a:endCxn id="20" idx="0"/>
          </p:cNvCxnSpPr>
          <p:nvPr/>
        </p:nvCxnSpPr>
        <p:spPr>
          <a:xfrm rot="5400000">
            <a:off x="6357950" y="2607463"/>
            <a:ext cx="428628" cy="71438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5"/>
            <a:endCxn id="21" idx="0"/>
          </p:cNvCxnSpPr>
          <p:nvPr/>
        </p:nvCxnSpPr>
        <p:spPr>
          <a:xfrm rot="16200000" flipH="1">
            <a:off x="7123216" y="2158282"/>
            <a:ext cx="512323" cy="88610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43636" y="435769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无序树</a:t>
            </a:r>
            <a:endParaRPr lang="zh-CN" altLang="en-US" sz="18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5294318" y="344170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6357950" y="344170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7715272" y="344170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57290" y="514351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kumimoji="1"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有序树</a:t>
            </a:r>
            <a:endParaRPr lang="zh-CN" altLang="en-US" sz="20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15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42910" y="428604"/>
            <a:ext cx="7888315" cy="89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森林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）个互不相交的树的集合称为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森林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把含有多棵子树的树的根结点删去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就成了森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林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928662" y="2289166"/>
            <a:ext cx="725482" cy="49689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Freeform 47"/>
          <p:cNvSpPr>
            <a:spLocks/>
          </p:cNvSpPr>
          <p:nvPr/>
        </p:nvSpPr>
        <p:spPr bwMode="auto">
          <a:xfrm>
            <a:off x="525433" y="3081327"/>
            <a:ext cx="211120" cy="300039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reeform 48"/>
          <p:cNvSpPr>
            <a:spLocks/>
          </p:cNvSpPr>
          <p:nvPr/>
        </p:nvSpPr>
        <p:spPr bwMode="auto">
          <a:xfrm>
            <a:off x="950867" y="3043227"/>
            <a:ext cx="214314" cy="3238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31"/>
          <p:cNvSpPr>
            <a:spLocks noChangeArrowheads="1"/>
          </p:cNvSpPr>
          <p:nvPr/>
        </p:nvSpPr>
        <p:spPr bwMode="auto">
          <a:xfrm>
            <a:off x="1654145" y="2071678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1" name="Oval 32"/>
          <p:cNvSpPr>
            <a:spLocks noChangeArrowheads="1"/>
          </p:cNvSpPr>
          <p:nvPr/>
        </p:nvSpPr>
        <p:spPr bwMode="auto">
          <a:xfrm>
            <a:off x="646083" y="2720966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2" name="Oval 33"/>
          <p:cNvSpPr>
            <a:spLocks noChangeArrowheads="1"/>
          </p:cNvSpPr>
          <p:nvPr/>
        </p:nvSpPr>
        <p:spPr bwMode="auto">
          <a:xfrm>
            <a:off x="1654145" y="2720966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3" name="Oval 34"/>
          <p:cNvSpPr>
            <a:spLocks noChangeArrowheads="1"/>
          </p:cNvSpPr>
          <p:nvPr/>
        </p:nvSpPr>
        <p:spPr bwMode="auto">
          <a:xfrm>
            <a:off x="2662208" y="2720966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4" name="Oval 35"/>
          <p:cNvSpPr>
            <a:spLocks noChangeArrowheads="1"/>
          </p:cNvSpPr>
          <p:nvPr/>
        </p:nvSpPr>
        <p:spPr bwMode="auto">
          <a:xfrm>
            <a:off x="285720" y="3368666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5" name="Oval 36"/>
          <p:cNvSpPr>
            <a:spLocks noChangeArrowheads="1"/>
          </p:cNvSpPr>
          <p:nvPr/>
        </p:nvSpPr>
        <p:spPr bwMode="auto">
          <a:xfrm>
            <a:off x="1004858" y="3368666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6" name="Oval 37"/>
          <p:cNvSpPr>
            <a:spLocks noChangeArrowheads="1"/>
          </p:cNvSpPr>
          <p:nvPr/>
        </p:nvSpPr>
        <p:spPr bwMode="auto">
          <a:xfrm>
            <a:off x="1654145" y="3368666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7" name="Oval 38"/>
          <p:cNvSpPr>
            <a:spLocks noChangeArrowheads="1"/>
          </p:cNvSpPr>
          <p:nvPr/>
        </p:nvSpPr>
        <p:spPr bwMode="auto">
          <a:xfrm>
            <a:off x="1654145" y="4016366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18" name="Oval 39"/>
          <p:cNvSpPr>
            <a:spLocks noChangeArrowheads="1"/>
          </p:cNvSpPr>
          <p:nvPr/>
        </p:nvSpPr>
        <p:spPr bwMode="auto">
          <a:xfrm>
            <a:off x="2301845" y="3368666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auto">
          <a:xfrm>
            <a:off x="3094008" y="3368666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Oval 41"/>
          <p:cNvSpPr>
            <a:spLocks noChangeArrowheads="1"/>
          </p:cNvSpPr>
          <p:nvPr/>
        </p:nvSpPr>
        <p:spPr bwMode="auto">
          <a:xfrm>
            <a:off x="2517745" y="4016366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21" name="Oval 42"/>
          <p:cNvSpPr>
            <a:spLocks noChangeArrowheads="1"/>
          </p:cNvSpPr>
          <p:nvPr/>
        </p:nvSpPr>
        <p:spPr bwMode="auto">
          <a:xfrm>
            <a:off x="3098770" y="4016366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22" name="Oval 43"/>
          <p:cNvSpPr>
            <a:spLocks noChangeArrowheads="1"/>
          </p:cNvSpPr>
          <p:nvPr/>
        </p:nvSpPr>
        <p:spPr bwMode="auto">
          <a:xfrm>
            <a:off x="3741708" y="4016366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23" name="Line 45"/>
          <p:cNvSpPr>
            <a:spLocks noChangeShapeType="1"/>
          </p:cNvSpPr>
          <p:nvPr/>
        </p:nvSpPr>
        <p:spPr bwMode="auto">
          <a:xfrm>
            <a:off x="1831945" y="2432041"/>
            <a:ext cx="0" cy="2880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>
            <a:off x="2024033" y="2317741"/>
            <a:ext cx="647700" cy="5032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>
            <a:off x="1836708" y="3105141"/>
            <a:ext cx="0" cy="2520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50"/>
          <p:cNvSpPr>
            <a:spLocks noChangeShapeType="1"/>
          </p:cNvSpPr>
          <p:nvPr/>
        </p:nvSpPr>
        <p:spPr bwMode="auto">
          <a:xfrm>
            <a:off x="1836708" y="3729028"/>
            <a:ext cx="0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Freeform 51"/>
          <p:cNvSpPr>
            <a:spLocks/>
          </p:cNvSpPr>
          <p:nvPr/>
        </p:nvSpPr>
        <p:spPr bwMode="auto">
          <a:xfrm>
            <a:off x="2533620" y="3067041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Freeform 52"/>
          <p:cNvSpPr>
            <a:spLocks/>
          </p:cNvSpPr>
          <p:nvPr/>
        </p:nvSpPr>
        <p:spPr bwMode="auto">
          <a:xfrm>
            <a:off x="2973358" y="3038466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53"/>
          <p:cNvSpPr>
            <a:spLocks noChangeShapeType="1"/>
          </p:cNvSpPr>
          <p:nvPr/>
        </p:nvSpPr>
        <p:spPr bwMode="auto">
          <a:xfrm flipH="1">
            <a:off x="2778095" y="3657591"/>
            <a:ext cx="360363" cy="3587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54"/>
          <p:cNvSpPr>
            <a:spLocks noChangeShapeType="1"/>
          </p:cNvSpPr>
          <p:nvPr/>
        </p:nvSpPr>
        <p:spPr bwMode="auto">
          <a:xfrm>
            <a:off x="3281333" y="3729028"/>
            <a:ext cx="0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Freeform 55"/>
          <p:cNvSpPr>
            <a:spLocks/>
          </p:cNvSpPr>
          <p:nvPr/>
        </p:nvSpPr>
        <p:spPr bwMode="auto">
          <a:xfrm>
            <a:off x="3421033" y="3638541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Freeform 47"/>
          <p:cNvSpPr>
            <a:spLocks/>
          </p:cNvSpPr>
          <p:nvPr/>
        </p:nvSpPr>
        <p:spPr bwMode="auto">
          <a:xfrm>
            <a:off x="5138767" y="3081327"/>
            <a:ext cx="211120" cy="300039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Freeform 48"/>
          <p:cNvSpPr>
            <a:spLocks/>
          </p:cNvSpPr>
          <p:nvPr/>
        </p:nvSpPr>
        <p:spPr bwMode="auto">
          <a:xfrm>
            <a:off x="5564201" y="3043227"/>
            <a:ext cx="214314" cy="3238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32"/>
          <p:cNvSpPr>
            <a:spLocks noChangeArrowheads="1"/>
          </p:cNvSpPr>
          <p:nvPr/>
        </p:nvSpPr>
        <p:spPr bwMode="auto">
          <a:xfrm>
            <a:off x="5259417" y="2720966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6267479" y="2720966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" name="Oval 34"/>
          <p:cNvSpPr>
            <a:spLocks noChangeArrowheads="1"/>
          </p:cNvSpPr>
          <p:nvPr/>
        </p:nvSpPr>
        <p:spPr bwMode="auto">
          <a:xfrm>
            <a:off x="7275542" y="2720966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" name="Oval 35"/>
          <p:cNvSpPr>
            <a:spLocks noChangeArrowheads="1"/>
          </p:cNvSpPr>
          <p:nvPr/>
        </p:nvSpPr>
        <p:spPr bwMode="auto">
          <a:xfrm>
            <a:off x="4899054" y="3368666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5618192" y="3368666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6267479" y="3368666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6267479" y="4016366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6915179" y="3368666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7707342" y="3368666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7131079" y="4016366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46" name="Oval 42"/>
          <p:cNvSpPr>
            <a:spLocks noChangeArrowheads="1"/>
          </p:cNvSpPr>
          <p:nvPr/>
        </p:nvSpPr>
        <p:spPr bwMode="auto">
          <a:xfrm>
            <a:off x="7712104" y="4016366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47" name="Oval 43"/>
          <p:cNvSpPr>
            <a:spLocks noChangeArrowheads="1"/>
          </p:cNvSpPr>
          <p:nvPr/>
        </p:nvSpPr>
        <p:spPr bwMode="auto">
          <a:xfrm>
            <a:off x="8355042" y="4016366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6450042" y="3105141"/>
            <a:ext cx="0" cy="2520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6450042" y="3729028"/>
            <a:ext cx="0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7146954" y="3067041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7586692" y="3038466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7391429" y="3657591"/>
            <a:ext cx="360363" cy="3587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7894667" y="3729028"/>
            <a:ext cx="0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8034367" y="3638541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右箭头 56"/>
          <p:cNvSpPr/>
          <p:nvPr/>
        </p:nvSpPr>
        <p:spPr bwMode="auto">
          <a:xfrm>
            <a:off x="4143372" y="3214686"/>
            <a:ext cx="428628" cy="214314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16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57158" y="500042"/>
            <a:ext cx="7888315" cy="8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给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m&gt;1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）棵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独立的树加上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，并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作为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该结点的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子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树，则森林就变成了一颗树。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Freeform 47"/>
          <p:cNvSpPr>
            <a:spLocks/>
          </p:cNvSpPr>
          <p:nvPr/>
        </p:nvSpPr>
        <p:spPr bwMode="auto">
          <a:xfrm>
            <a:off x="525433" y="3295641"/>
            <a:ext cx="211120" cy="300039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reeform 48"/>
          <p:cNvSpPr>
            <a:spLocks/>
          </p:cNvSpPr>
          <p:nvPr/>
        </p:nvSpPr>
        <p:spPr bwMode="auto">
          <a:xfrm>
            <a:off x="950867" y="3257541"/>
            <a:ext cx="214314" cy="3238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31"/>
          <p:cNvSpPr>
            <a:spLocks noChangeArrowheads="1"/>
          </p:cNvSpPr>
          <p:nvPr/>
        </p:nvSpPr>
        <p:spPr bwMode="auto">
          <a:xfrm>
            <a:off x="1654145" y="1928802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1" name="Oval 32"/>
          <p:cNvSpPr>
            <a:spLocks noChangeArrowheads="1"/>
          </p:cNvSpPr>
          <p:nvPr/>
        </p:nvSpPr>
        <p:spPr bwMode="auto">
          <a:xfrm>
            <a:off x="646083" y="2935280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2" name="Oval 33"/>
          <p:cNvSpPr>
            <a:spLocks noChangeArrowheads="1"/>
          </p:cNvSpPr>
          <p:nvPr/>
        </p:nvSpPr>
        <p:spPr bwMode="auto">
          <a:xfrm>
            <a:off x="1654145" y="2935280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3" name="Oval 34"/>
          <p:cNvSpPr>
            <a:spLocks noChangeArrowheads="1"/>
          </p:cNvSpPr>
          <p:nvPr/>
        </p:nvSpPr>
        <p:spPr bwMode="auto">
          <a:xfrm>
            <a:off x="2662208" y="2935280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4" name="Oval 35"/>
          <p:cNvSpPr>
            <a:spLocks noChangeArrowheads="1"/>
          </p:cNvSpPr>
          <p:nvPr/>
        </p:nvSpPr>
        <p:spPr bwMode="auto">
          <a:xfrm>
            <a:off x="285720" y="35829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5" name="Oval 36"/>
          <p:cNvSpPr>
            <a:spLocks noChangeArrowheads="1"/>
          </p:cNvSpPr>
          <p:nvPr/>
        </p:nvSpPr>
        <p:spPr bwMode="auto">
          <a:xfrm>
            <a:off x="1004858" y="3582980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6" name="Oval 37"/>
          <p:cNvSpPr>
            <a:spLocks noChangeArrowheads="1"/>
          </p:cNvSpPr>
          <p:nvPr/>
        </p:nvSpPr>
        <p:spPr bwMode="auto">
          <a:xfrm>
            <a:off x="1654145" y="35829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7" name="Oval 38"/>
          <p:cNvSpPr>
            <a:spLocks noChangeArrowheads="1"/>
          </p:cNvSpPr>
          <p:nvPr/>
        </p:nvSpPr>
        <p:spPr bwMode="auto">
          <a:xfrm>
            <a:off x="1654145" y="42306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18" name="Oval 39"/>
          <p:cNvSpPr>
            <a:spLocks noChangeArrowheads="1"/>
          </p:cNvSpPr>
          <p:nvPr/>
        </p:nvSpPr>
        <p:spPr bwMode="auto">
          <a:xfrm>
            <a:off x="2301845" y="35829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auto">
          <a:xfrm>
            <a:off x="3094008" y="3582980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Oval 41"/>
          <p:cNvSpPr>
            <a:spLocks noChangeArrowheads="1"/>
          </p:cNvSpPr>
          <p:nvPr/>
        </p:nvSpPr>
        <p:spPr bwMode="auto">
          <a:xfrm>
            <a:off x="2517745" y="42306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21" name="Oval 42"/>
          <p:cNvSpPr>
            <a:spLocks noChangeArrowheads="1"/>
          </p:cNvSpPr>
          <p:nvPr/>
        </p:nvSpPr>
        <p:spPr bwMode="auto">
          <a:xfrm>
            <a:off x="3098770" y="42306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22" name="Oval 43"/>
          <p:cNvSpPr>
            <a:spLocks noChangeArrowheads="1"/>
          </p:cNvSpPr>
          <p:nvPr/>
        </p:nvSpPr>
        <p:spPr bwMode="auto">
          <a:xfrm>
            <a:off x="3741708" y="4230680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>
            <a:off x="1836708" y="3309930"/>
            <a:ext cx="0" cy="259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50"/>
          <p:cNvSpPr>
            <a:spLocks noChangeShapeType="1"/>
          </p:cNvSpPr>
          <p:nvPr/>
        </p:nvSpPr>
        <p:spPr bwMode="auto">
          <a:xfrm>
            <a:off x="1836708" y="3943342"/>
            <a:ext cx="0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Freeform 51"/>
          <p:cNvSpPr>
            <a:spLocks/>
          </p:cNvSpPr>
          <p:nvPr/>
        </p:nvSpPr>
        <p:spPr bwMode="auto">
          <a:xfrm>
            <a:off x="2533620" y="3281355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Freeform 52"/>
          <p:cNvSpPr>
            <a:spLocks/>
          </p:cNvSpPr>
          <p:nvPr/>
        </p:nvSpPr>
        <p:spPr bwMode="auto">
          <a:xfrm>
            <a:off x="2973358" y="3252780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53"/>
          <p:cNvSpPr>
            <a:spLocks noChangeShapeType="1"/>
          </p:cNvSpPr>
          <p:nvPr/>
        </p:nvSpPr>
        <p:spPr bwMode="auto">
          <a:xfrm flipH="1">
            <a:off x="2778095" y="3871905"/>
            <a:ext cx="360363" cy="3587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54"/>
          <p:cNvSpPr>
            <a:spLocks noChangeShapeType="1"/>
          </p:cNvSpPr>
          <p:nvPr/>
        </p:nvSpPr>
        <p:spPr bwMode="auto">
          <a:xfrm>
            <a:off x="3281333" y="3943342"/>
            <a:ext cx="0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Freeform 55"/>
          <p:cNvSpPr>
            <a:spLocks/>
          </p:cNvSpPr>
          <p:nvPr/>
        </p:nvSpPr>
        <p:spPr bwMode="auto">
          <a:xfrm>
            <a:off x="3421033" y="3852855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4970492" y="2285992"/>
            <a:ext cx="3816350" cy="2305050"/>
            <a:chOff x="1692275" y="2276475"/>
            <a:chExt cx="3816350" cy="2305050"/>
          </a:xfrm>
        </p:grpSpPr>
        <p:sp>
          <p:nvSpPr>
            <p:cNvPr id="33" name="Line 44"/>
            <p:cNvSpPr>
              <a:spLocks noChangeShapeType="1"/>
            </p:cNvSpPr>
            <p:nvPr/>
          </p:nvSpPr>
          <p:spPr bwMode="auto">
            <a:xfrm flipH="1">
              <a:off x="2335217" y="2493963"/>
              <a:ext cx="725482" cy="4968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243263" y="3300413"/>
              <a:ext cx="0" cy="2592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8" name="右箭头 57"/>
          <p:cNvSpPr/>
          <p:nvPr/>
        </p:nvSpPr>
        <p:spPr bwMode="auto">
          <a:xfrm>
            <a:off x="4143372" y="3214686"/>
            <a:ext cx="428628" cy="214314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17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14282" y="1039159"/>
            <a:ext cx="721523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性质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1  </a:t>
            </a:r>
            <a:r>
              <a:rPr kumimoji="1"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树</a:t>
            </a:r>
            <a:r>
              <a:rPr kumimoji="1" lang="zh-CN" altLang="en-US" sz="180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的结点数</a:t>
            </a:r>
            <a:r>
              <a:rPr kumimoji="1" lang="zh-CN" altLang="en-US" sz="180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等于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所有结点的度数之和加</a:t>
            </a:r>
            <a:r>
              <a:rPr kumimoji="1" lang="en-US" altLang="zh-CN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7158" y="214290"/>
            <a:ext cx="3071834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7.1.4 </a:t>
            </a:r>
            <a:r>
              <a:rPr kumimoji="1" lang="zh-CN" alt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树的性质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4282" y="1605012"/>
            <a:ext cx="835824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证明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树中每个分支计为一个结点的度（每条分支线从一个结点引出来的）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           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所有结点的度之和＝分支数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14942" y="3571876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分支数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</a:t>
            </a: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结点的度之和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8" name="右大括号 87"/>
          <p:cNvSpPr/>
          <p:nvPr/>
        </p:nvSpPr>
        <p:spPr>
          <a:xfrm>
            <a:off x="4929190" y="2928934"/>
            <a:ext cx="214314" cy="2214578"/>
          </a:xfrm>
          <a:prstGeom prst="rightBrace">
            <a:avLst/>
          </a:prstGeom>
          <a:ln w="190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90"/>
          <p:cNvGrpSpPr/>
          <p:nvPr/>
        </p:nvGrpSpPr>
        <p:grpSpPr>
          <a:xfrm>
            <a:off x="898526" y="2857496"/>
            <a:ext cx="3816350" cy="2305050"/>
            <a:chOff x="214282" y="2714620"/>
            <a:chExt cx="3816350" cy="2305050"/>
          </a:xfrm>
        </p:grpSpPr>
        <p:sp>
          <p:nvSpPr>
            <p:cNvPr id="58" name="Oval 35"/>
            <p:cNvSpPr>
              <a:spLocks noChangeArrowheads="1"/>
            </p:cNvSpPr>
            <p:nvPr/>
          </p:nvSpPr>
          <p:spPr bwMode="auto">
            <a:xfrm>
              <a:off x="214282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453995" y="3724269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Freeform 48"/>
            <p:cNvSpPr>
              <a:spLocks/>
            </p:cNvSpPr>
            <p:nvPr/>
          </p:nvSpPr>
          <p:spPr bwMode="auto">
            <a:xfrm>
              <a:off x="879429" y="3686169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Oval 31"/>
            <p:cNvSpPr>
              <a:spLocks noChangeArrowheads="1"/>
            </p:cNvSpPr>
            <p:nvPr/>
          </p:nvSpPr>
          <p:spPr bwMode="auto">
            <a:xfrm>
              <a:off x="1582707" y="271462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4" name="Oval 32"/>
            <p:cNvSpPr>
              <a:spLocks noChangeArrowheads="1"/>
            </p:cNvSpPr>
            <p:nvPr/>
          </p:nvSpPr>
          <p:spPr bwMode="auto">
            <a:xfrm>
              <a:off x="574645" y="336390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5" name="Oval 33"/>
            <p:cNvSpPr>
              <a:spLocks noChangeArrowheads="1"/>
            </p:cNvSpPr>
            <p:nvPr/>
          </p:nvSpPr>
          <p:spPr bwMode="auto">
            <a:xfrm>
              <a:off x="1582707" y="336390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6" name="Oval 34"/>
            <p:cNvSpPr>
              <a:spLocks noChangeArrowheads="1"/>
            </p:cNvSpPr>
            <p:nvPr/>
          </p:nvSpPr>
          <p:spPr bwMode="auto">
            <a:xfrm>
              <a:off x="2590770" y="33639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7" name="Oval 36"/>
            <p:cNvSpPr>
              <a:spLocks noChangeArrowheads="1"/>
            </p:cNvSpPr>
            <p:nvPr/>
          </p:nvSpPr>
          <p:spPr bwMode="auto">
            <a:xfrm>
              <a:off x="93342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15827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69" name="Oval 38"/>
            <p:cNvSpPr>
              <a:spLocks noChangeArrowheads="1"/>
            </p:cNvSpPr>
            <p:nvPr/>
          </p:nvSpPr>
          <p:spPr bwMode="auto">
            <a:xfrm>
              <a:off x="15827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70" name="Oval 39"/>
            <p:cNvSpPr>
              <a:spLocks noChangeArrowheads="1"/>
            </p:cNvSpPr>
            <p:nvPr/>
          </p:nvSpPr>
          <p:spPr bwMode="auto">
            <a:xfrm>
              <a:off x="22304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71" name="Oval 40"/>
            <p:cNvSpPr>
              <a:spLocks noChangeArrowheads="1"/>
            </p:cNvSpPr>
            <p:nvPr/>
          </p:nvSpPr>
          <p:spPr bwMode="auto">
            <a:xfrm>
              <a:off x="302257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72" name="Oval 41"/>
            <p:cNvSpPr>
              <a:spLocks noChangeArrowheads="1"/>
            </p:cNvSpPr>
            <p:nvPr/>
          </p:nvSpPr>
          <p:spPr bwMode="auto">
            <a:xfrm>
              <a:off x="24463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73" name="Oval 42"/>
            <p:cNvSpPr>
              <a:spLocks noChangeArrowheads="1"/>
            </p:cNvSpPr>
            <p:nvPr/>
          </p:nvSpPr>
          <p:spPr bwMode="auto">
            <a:xfrm>
              <a:off x="3027332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4" name="Oval 43"/>
            <p:cNvSpPr>
              <a:spLocks noChangeArrowheads="1"/>
            </p:cNvSpPr>
            <p:nvPr/>
          </p:nvSpPr>
          <p:spPr bwMode="auto">
            <a:xfrm>
              <a:off x="3670270" y="46593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75" name="Line 44"/>
            <p:cNvSpPr>
              <a:spLocks noChangeShapeType="1"/>
            </p:cNvSpPr>
            <p:nvPr/>
          </p:nvSpPr>
          <p:spPr bwMode="auto">
            <a:xfrm flipH="1">
              <a:off x="869924" y="2944808"/>
              <a:ext cx="725482" cy="44448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45"/>
            <p:cNvSpPr>
              <a:spLocks noChangeShapeType="1"/>
            </p:cNvSpPr>
            <p:nvPr/>
          </p:nvSpPr>
          <p:spPr bwMode="auto">
            <a:xfrm>
              <a:off x="1760507" y="3074983"/>
              <a:ext cx="0" cy="2880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46"/>
            <p:cNvSpPr>
              <a:spLocks noChangeShapeType="1"/>
            </p:cNvSpPr>
            <p:nvPr/>
          </p:nvSpPr>
          <p:spPr bwMode="auto">
            <a:xfrm>
              <a:off x="1952595" y="2960683"/>
              <a:ext cx="647700" cy="503237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49"/>
            <p:cNvSpPr>
              <a:spLocks noChangeShapeType="1"/>
            </p:cNvSpPr>
            <p:nvPr/>
          </p:nvSpPr>
          <p:spPr bwMode="auto">
            <a:xfrm>
              <a:off x="1765270" y="3751258"/>
              <a:ext cx="0" cy="2592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50"/>
            <p:cNvSpPr>
              <a:spLocks noChangeShapeType="1"/>
            </p:cNvSpPr>
            <p:nvPr/>
          </p:nvSpPr>
          <p:spPr bwMode="auto">
            <a:xfrm>
              <a:off x="1765270" y="4371970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Freeform 51"/>
            <p:cNvSpPr>
              <a:spLocks/>
            </p:cNvSpPr>
            <p:nvPr/>
          </p:nvSpPr>
          <p:spPr bwMode="auto">
            <a:xfrm>
              <a:off x="2462182" y="3709983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Freeform 52"/>
            <p:cNvSpPr>
              <a:spLocks/>
            </p:cNvSpPr>
            <p:nvPr/>
          </p:nvSpPr>
          <p:spPr bwMode="auto">
            <a:xfrm>
              <a:off x="2901920" y="3681408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53"/>
            <p:cNvSpPr>
              <a:spLocks noChangeShapeType="1"/>
            </p:cNvSpPr>
            <p:nvPr/>
          </p:nvSpPr>
          <p:spPr bwMode="auto">
            <a:xfrm flipH="1">
              <a:off x="2706657" y="4300533"/>
              <a:ext cx="360363" cy="358775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54"/>
            <p:cNvSpPr>
              <a:spLocks noChangeShapeType="1"/>
            </p:cNvSpPr>
            <p:nvPr/>
          </p:nvSpPr>
          <p:spPr bwMode="auto">
            <a:xfrm>
              <a:off x="3209895" y="4371970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Freeform 55"/>
            <p:cNvSpPr>
              <a:spLocks/>
            </p:cNvSpPr>
            <p:nvPr/>
          </p:nvSpPr>
          <p:spPr bwMode="auto">
            <a:xfrm>
              <a:off x="3349595" y="4281483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18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00034" y="500042"/>
            <a:ext cx="83582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除了根结点，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每条分支线都指向一个结点。给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根结点加上一个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分支：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1"/>
          <p:cNvGrpSpPr/>
          <p:nvPr/>
        </p:nvGrpSpPr>
        <p:grpSpPr>
          <a:xfrm>
            <a:off x="3214678" y="5126241"/>
            <a:ext cx="2428892" cy="940836"/>
            <a:chOff x="1357290" y="5072074"/>
            <a:chExt cx="2428892" cy="940836"/>
          </a:xfrm>
        </p:grpSpPr>
        <p:sp>
          <p:nvSpPr>
            <p:cNvPr id="57" name="TextBox 56"/>
            <p:cNvSpPr txBox="1"/>
            <p:nvPr/>
          </p:nvSpPr>
          <p:spPr>
            <a:xfrm>
              <a:off x="1357290" y="5643578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zh-CN" altLang="en-US" sz="1800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度之和</a:t>
              </a:r>
              <a:r>
                <a:rPr lang="en-US" altLang="zh-CN" sz="1800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下箭头 57"/>
            <p:cNvSpPr/>
            <p:nvPr/>
          </p:nvSpPr>
          <p:spPr>
            <a:xfrm>
              <a:off x="2357422" y="5072074"/>
              <a:ext cx="285752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857488" y="4071942"/>
            <a:ext cx="40005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这样分支数与结点数相同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 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实际分支数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=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右箭头 90"/>
          <p:cNvSpPr/>
          <p:nvPr/>
        </p:nvSpPr>
        <p:spPr>
          <a:xfrm>
            <a:off x="3786182" y="2393735"/>
            <a:ext cx="571504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90"/>
          <p:cNvGrpSpPr/>
          <p:nvPr/>
        </p:nvGrpSpPr>
        <p:grpSpPr>
          <a:xfrm>
            <a:off x="214282" y="1500174"/>
            <a:ext cx="3816350" cy="2305050"/>
            <a:chOff x="214282" y="2714620"/>
            <a:chExt cx="3816350" cy="2305050"/>
          </a:xfrm>
        </p:grpSpPr>
        <p:sp>
          <p:nvSpPr>
            <p:cNvPr id="97" name="Oval 35"/>
            <p:cNvSpPr>
              <a:spLocks noChangeArrowheads="1"/>
            </p:cNvSpPr>
            <p:nvPr/>
          </p:nvSpPr>
          <p:spPr bwMode="auto">
            <a:xfrm>
              <a:off x="214282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98" name="Freeform 47"/>
            <p:cNvSpPr>
              <a:spLocks/>
            </p:cNvSpPr>
            <p:nvPr/>
          </p:nvSpPr>
          <p:spPr bwMode="auto">
            <a:xfrm>
              <a:off x="453995" y="3724269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Freeform 48"/>
            <p:cNvSpPr>
              <a:spLocks/>
            </p:cNvSpPr>
            <p:nvPr/>
          </p:nvSpPr>
          <p:spPr bwMode="auto">
            <a:xfrm>
              <a:off x="879429" y="3686169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31"/>
            <p:cNvSpPr>
              <a:spLocks noChangeArrowheads="1"/>
            </p:cNvSpPr>
            <p:nvPr/>
          </p:nvSpPr>
          <p:spPr bwMode="auto">
            <a:xfrm>
              <a:off x="1582707" y="271462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1" name="Oval 32"/>
            <p:cNvSpPr>
              <a:spLocks noChangeArrowheads="1"/>
            </p:cNvSpPr>
            <p:nvPr/>
          </p:nvSpPr>
          <p:spPr bwMode="auto">
            <a:xfrm>
              <a:off x="574645" y="336390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2" name="Oval 33"/>
            <p:cNvSpPr>
              <a:spLocks noChangeArrowheads="1"/>
            </p:cNvSpPr>
            <p:nvPr/>
          </p:nvSpPr>
          <p:spPr bwMode="auto">
            <a:xfrm>
              <a:off x="1582707" y="336390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3" name="Oval 34"/>
            <p:cNvSpPr>
              <a:spLocks noChangeArrowheads="1"/>
            </p:cNvSpPr>
            <p:nvPr/>
          </p:nvSpPr>
          <p:spPr bwMode="auto">
            <a:xfrm>
              <a:off x="2590770" y="33639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4" name="Oval 36"/>
            <p:cNvSpPr>
              <a:spLocks noChangeArrowheads="1"/>
            </p:cNvSpPr>
            <p:nvPr/>
          </p:nvSpPr>
          <p:spPr bwMode="auto">
            <a:xfrm>
              <a:off x="93342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05" name="Oval 37"/>
            <p:cNvSpPr>
              <a:spLocks noChangeArrowheads="1"/>
            </p:cNvSpPr>
            <p:nvPr/>
          </p:nvSpPr>
          <p:spPr bwMode="auto">
            <a:xfrm>
              <a:off x="15827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06" name="Oval 38"/>
            <p:cNvSpPr>
              <a:spLocks noChangeArrowheads="1"/>
            </p:cNvSpPr>
            <p:nvPr/>
          </p:nvSpPr>
          <p:spPr bwMode="auto">
            <a:xfrm>
              <a:off x="15827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07" name="Oval 39"/>
            <p:cNvSpPr>
              <a:spLocks noChangeArrowheads="1"/>
            </p:cNvSpPr>
            <p:nvPr/>
          </p:nvSpPr>
          <p:spPr bwMode="auto">
            <a:xfrm>
              <a:off x="22304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108" name="Oval 40"/>
            <p:cNvSpPr>
              <a:spLocks noChangeArrowheads="1"/>
            </p:cNvSpPr>
            <p:nvPr/>
          </p:nvSpPr>
          <p:spPr bwMode="auto">
            <a:xfrm>
              <a:off x="302257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09" name="Oval 41"/>
            <p:cNvSpPr>
              <a:spLocks noChangeArrowheads="1"/>
            </p:cNvSpPr>
            <p:nvPr/>
          </p:nvSpPr>
          <p:spPr bwMode="auto">
            <a:xfrm>
              <a:off x="24463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3027332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11" name="Oval 43"/>
            <p:cNvSpPr>
              <a:spLocks noChangeArrowheads="1"/>
            </p:cNvSpPr>
            <p:nvPr/>
          </p:nvSpPr>
          <p:spPr bwMode="auto">
            <a:xfrm>
              <a:off x="3670270" y="46593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112" name="Line 44"/>
            <p:cNvSpPr>
              <a:spLocks noChangeShapeType="1"/>
            </p:cNvSpPr>
            <p:nvPr/>
          </p:nvSpPr>
          <p:spPr bwMode="auto">
            <a:xfrm flipH="1">
              <a:off x="869924" y="2944808"/>
              <a:ext cx="725482" cy="44448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Line 45"/>
            <p:cNvSpPr>
              <a:spLocks noChangeShapeType="1"/>
            </p:cNvSpPr>
            <p:nvPr/>
          </p:nvSpPr>
          <p:spPr bwMode="auto">
            <a:xfrm>
              <a:off x="1760507" y="3074983"/>
              <a:ext cx="0" cy="2880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Line 46"/>
            <p:cNvSpPr>
              <a:spLocks noChangeShapeType="1"/>
            </p:cNvSpPr>
            <p:nvPr/>
          </p:nvSpPr>
          <p:spPr bwMode="auto">
            <a:xfrm>
              <a:off x="1952595" y="2960683"/>
              <a:ext cx="647700" cy="503237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Line 49"/>
            <p:cNvSpPr>
              <a:spLocks noChangeShapeType="1"/>
            </p:cNvSpPr>
            <p:nvPr/>
          </p:nvSpPr>
          <p:spPr bwMode="auto">
            <a:xfrm>
              <a:off x="1765270" y="3751258"/>
              <a:ext cx="0" cy="2592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Line 50"/>
            <p:cNvSpPr>
              <a:spLocks noChangeShapeType="1"/>
            </p:cNvSpPr>
            <p:nvPr/>
          </p:nvSpPr>
          <p:spPr bwMode="auto">
            <a:xfrm>
              <a:off x="1765270" y="4371970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Freeform 51"/>
            <p:cNvSpPr>
              <a:spLocks/>
            </p:cNvSpPr>
            <p:nvPr/>
          </p:nvSpPr>
          <p:spPr bwMode="auto">
            <a:xfrm>
              <a:off x="2462182" y="3709983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auto">
            <a:xfrm>
              <a:off x="2901920" y="3681408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Line 53"/>
            <p:cNvSpPr>
              <a:spLocks noChangeShapeType="1"/>
            </p:cNvSpPr>
            <p:nvPr/>
          </p:nvSpPr>
          <p:spPr bwMode="auto">
            <a:xfrm flipH="1">
              <a:off x="2706657" y="4300533"/>
              <a:ext cx="360363" cy="358775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Line 54"/>
            <p:cNvSpPr>
              <a:spLocks noChangeShapeType="1"/>
            </p:cNvSpPr>
            <p:nvPr/>
          </p:nvSpPr>
          <p:spPr bwMode="auto">
            <a:xfrm>
              <a:off x="3209895" y="4371970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Freeform 55"/>
            <p:cNvSpPr>
              <a:spLocks/>
            </p:cNvSpPr>
            <p:nvPr/>
          </p:nvSpPr>
          <p:spPr bwMode="auto">
            <a:xfrm>
              <a:off x="3349595" y="4281483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149"/>
          <p:cNvGrpSpPr/>
          <p:nvPr/>
        </p:nvGrpSpPr>
        <p:grpSpPr>
          <a:xfrm>
            <a:off x="4786314" y="1265764"/>
            <a:ext cx="3816350" cy="2610898"/>
            <a:chOff x="4786314" y="1265764"/>
            <a:chExt cx="3816350" cy="2610898"/>
          </a:xfrm>
        </p:grpSpPr>
        <p:sp>
          <p:nvSpPr>
            <p:cNvPr id="123" name="Oval 35"/>
            <p:cNvSpPr>
              <a:spLocks noChangeArrowheads="1"/>
            </p:cNvSpPr>
            <p:nvPr/>
          </p:nvSpPr>
          <p:spPr bwMode="auto">
            <a:xfrm>
              <a:off x="4786314" y="28686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24" name="Freeform 47"/>
            <p:cNvSpPr>
              <a:spLocks/>
            </p:cNvSpPr>
            <p:nvPr/>
          </p:nvSpPr>
          <p:spPr bwMode="auto">
            <a:xfrm>
              <a:off x="5026027" y="2581261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Freeform 48"/>
            <p:cNvSpPr>
              <a:spLocks/>
            </p:cNvSpPr>
            <p:nvPr/>
          </p:nvSpPr>
          <p:spPr bwMode="auto">
            <a:xfrm>
              <a:off x="5451461" y="2543161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6154739" y="157161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27" name="Oval 32"/>
            <p:cNvSpPr>
              <a:spLocks noChangeArrowheads="1"/>
            </p:cNvSpPr>
            <p:nvPr/>
          </p:nvSpPr>
          <p:spPr bwMode="auto">
            <a:xfrm>
              <a:off x="5146677" y="2220900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8" name="Oval 33"/>
            <p:cNvSpPr>
              <a:spLocks noChangeArrowheads="1"/>
            </p:cNvSpPr>
            <p:nvPr/>
          </p:nvSpPr>
          <p:spPr bwMode="auto">
            <a:xfrm>
              <a:off x="6154739" y="222090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29" name="Oval 34"/>
            <p:cNvSpPr>
              <a:spLocks noChangeArrowheads="1"/>
            </p:cNvSpPr>
            <p:nvPr/>
          </p:nvSpPr>
          <p:spPr bwMode="auto">
            <a:xfrm>
              <a:off x="7162802" y="222090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30" name="Oval 36"/>
            <p:cNvSpPr>
              <a:spLocks noChangeArrowheads="1"/>
            </p:cNvSpPr>
            <p:nvPr/>
          </p:nvSpPr>
          <p:spPr bwMode="auto">
            <a:xfrm>
              <a:off x="5505452" y="286860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31" name="Oval 37"/>
            <p:cNvSpPr>
              <a:spLocks noChangeArrowheads="1"/>
            </p:cNvSpPr>
            <p:nvPr/>
          </p:nvSpPr>
          <p:spPr bwMode="auto">
            <a:xfrm>
              <a:off x="6154739" y="28686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32" name="Oval 38"/>
            <p:cNvSpPr>
              <a:spLocks noChangeArrowheads="1"/>
            </p:cNvSpPr>
            <p:nvPr/>
          </p:nvSpPr>
          <p:spPr bwMode="auto">
            <a:xfrm>
              <a:off x="6154739" y="35163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33" name="Oval 39"/>
            <p:cNvSpPr>
              <a:spLocks noChangeArrowheads="1"/>
            </p:cNvSpPr>
            <p:nvPr/>
          </p:nvSpPr>
          <p:spPr bwMode="auto">
            <a:xfrm>
              <a:off x="6802439" y="28686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134" name="Oval 40"/>
            <p:cNvSpPr>
              <a:spLocks noChangeArrowheads="1"/>
            </p:cNvSpPr>
            <p:nvPr/>
          </p:nvSpPr>
          <p:spPr bwMode="auto">
            <a:xfrm>
              <a:off x="7594602" y="286860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35" name="Oval 41"/>
            <p:cNvSpPr>
              <a:spLocks noChangeArrowheads="1"/>
            </p:cNvSpPr>
            <p:nvPr/>
          </p:nvSpPr>
          <p:spPr bwMode="auto">
            <a:xfrm>
              <a:off x="7018339" y="35163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7599364" y="35163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37" name="Oval 43"/>
            <p:cNvSpPr>
              <a:spLocks noChangeArrowheads="1"/>
            </p:cNvSpPr>
            <p:nvPr/>
          </p:nvSpPr>
          <p:spPr bwMode="auto">
            <a:xfrm>
              <a:off x="8242302" y="351630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138" name="Line 44"/>
            <p:cNvSpPr>
              <a:spLocks noChangeShapeType="1"/>
            </p:cNvSpPr>
            <p:nvPr/>
          </p:nvSpPr>
          <p:spPr bwMode="auto">
            <a:xfrm flipH="1">
              <a:off x="5441956" y="1801800"/>
              <a:ext cx="725482" cy="44448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9" name="Line 45"/>
            <p:cNvSpPr>
              <a:spLocks noChangeShapeType="1"/>
            </p:cNvSpPr>
            <p:nvPr/>
          </p:nvSpPr>
          <p:spPr bwMode="auto">
            <a:xfrm>
              <a:off x="6332539" y="1931975"/>
              <a:ext cx="0" cy="2880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0" name="Line 46"/>
            <p:cNvSpPr>
              <a:spLocks noChangeShapeType="1"/>
            </p:cNvSpPr>
            <p:nvPr/>
          </p:nvSpPr>
          <p:spPr bwMode="auto">
            <a:xfrm>
              <a:off x="6524627" y="1817675"/>
              <a:ext cx="647700" cy="503237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Line 49"/>
            <p:cNvSpPr>
              <a:spLocks noChangeShapeType="1"/>
            </p:cNvSpPr>
            <p:nvPr/>
          </p:nvSpPr>
          <p:spPr bwMode="auto">
            <a:xfrm>
              <a:off x="6337302" y="2608250"/>
              <a:ext cx="0" cy="2592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2" name="Line 50"/>
            <p:cNvSpPr>
              <a:spLocks noChangeShapeType="1"/>
            </p:cNvSpPr>
            <p:nvPr/>
          </p:nvSpPr>
          <p:spPr bwMode="auto">
            <a:xfrm>
              <a:off x="6337302" y="3228962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" name="Freeform 51"/>
            <p:cNvSpPr>
              <a:spLocks/>
            </p:cNvSpPr>
            <p:nvPr/>
          </p:nvSpPr>
          <p:spPr bwMode="auto">
            <a:xfrm>
              <a:off x="7034214" y="2566975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Freeform 52"/>
            <p:cNvSpPr>
              <a:spLocks/>
            </p:cNvSpPr>
            <p:nvPr/>
          </p:nvSpPr>
          <p:spPr bwMode="auto">
            <a:xfrm>
              <a:off x="7473952" y="2538400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5" name="Line 53"/>
            <p:cNvSpPr>
              <a:spLocks noChangeShapeType="1"/>
            </p:cNvSpPr>
            <p:nvPr/>
          </p:nvSpPr>
          <p:spPr bwMode="auto">
            <a:xfrm flipH="1">
              <a:off x="7278689" y="3157525"/>
              <a:ext cx="360363" cy="358775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6" name="Line 54"/>
            <p:cNvSpPr>
              <a:spLocks noChangeShapeType="1"/>
            </p:cNvSpPr>
            <p:nvPr/>
          </p:nvSpPr>
          <p:spPr bwMode="auto">
            <a:xfrm>
              <a:off x="7781927" y="3228962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Freeform 55"/>
            <p:cNvSpPr>
              <a:spLocks/>
            </p:cNvSpPr>
            <p:nvPr/>
          </p:nvSpPr>
          <p:spPr bwMode="auto">
            <a:xfrm>
              <a:off x="7921627" y="3138475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Freeform 52"/>
            <p:cNvSpPr>
              <a:spLocks/>
            </p:cNvSpPr>
            <p:nvPr/>
          </p:nvSpPr>
          <p:spPr bwMode="auto">
            <a:xfrm>
              <a:off x="6011910" y="1265764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19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11188" y="2643182"/>
            <a:ext cx="8318530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是包含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个结点的有限集合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 err="1">
                <a:latin typeface="Consolas" pitchFamily="49" charset="0"/>
                <a:ea typeface="+mj-ea"/>
                <a:cs typeface="Consolas" pitchFamily="49" charset="0"/>
              </a:rPr>
              <a:t>≥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）。当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时为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树，否则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关系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满足以下条件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</a:p>
        </p:txBody>
      </p:sp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1000100" y="3723541"/>
            <a:ext cx="7743854" cy="188010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有且仅有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，它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对于关系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来说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没有前驱结点，结点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称作树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外，每个结点有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仅有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个前驱结点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每个结点可以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零个或多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后继结点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4084" name="Text Box 4" descr="画布"/>
          <p:cNvSpPr txBox="1">
            <a:spLocks noChangeArrowheads="1"/>
          </p:cNvSpPr>
          <p:nvPr/>
        </p:nvSpPr>
        <p:spPr bwMode="auto">
          <a:xfrm>
            <a:off x="357158" y="1285860"/>
            <a:ext cx="3000396" cy="49859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7.1.1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树的定义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85786" y="2071717"/>
            <a:ext cx="3857652" cy="400110"/>
          </a:xfrm>
          <a:prstGeom prst="rect">
            <a:avLst/>
          </a:prstGeom>
          <a:noFill/>
          <a:ln>
            <a:noFill/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形式化</a:t>
            </a:r>
            <a:r>
              <a:rPr kumimoji="1"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定</a:t>
            </a:r>
            <a:r>
              <a:rPr kumimoji="1"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义（二元组）</a:t>
            </a:r>
            <a:endParaRPr kumimoji="1"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 Box 3" descr="信纸"/>
          <p:cNvSpPr txBox="1">
            <a:spLocks noChangeArrowheads="1"/>
          </p:cNvSpPr>
          <p:nvPr/>
        </p:nvSpPr>
        <p:spPr bwMode="auto">
          <a:xfrm>
            <a:off x="2928926" y="428604"/>
            <a:ext cx="3017563" cy="52322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7.1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kumimoji="1"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的概念 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57158" y="285728"/>
            <a:ext cx="4286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的树的其他重要特性（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1/2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）：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  <a:sym typeface="Wingding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1472" y="857232"/>
            <a:ext cx="7786742" cy="10644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结点个数表示：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为总结点个数，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为度为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）的结点个数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</a:p>
        </p:txBody>
      </p:sp>
      <p:grpSp>
        <p:nvGrpSpPr>
          <p:cNvPr id="2" name="组合 63"/>
          <p:cNvGrpSpPr/>
          <p:nvPr/>
        </p:nvGrpSpPr>
        <p:grpSpPr>
          <a:xfrm>
            <a:off x="642910" y="2357430"/>
            <a:ext cx="7358114" cy="2305050"/>
            <a:chOff x="571472" y="2928934"/>
            <a:chExt cx="7358114" cy="2305050"/>
          </a:xfrm>
        </p:grpSpPr>
        <p:grpSp>
          <p:nvGrpSpPr>
            <p:cNvPr id="3" name="组合 90"/>
            <p:cNvGrpSpPr/>
            <p:nvPr/>
          </p:nvGrpSpPr>
          <p:grpSpPr>
            <a:xfrm>
              <a:off x="571472" y="2928934"/>
              <a:ext cx="3746014" cy="2305050"/>
              <a:chOff x="214282" y="2714620"/>
              <a:chExt cx="3746014" cy="2305050"/>
            </a:xfrm>
          </p:grpSpPr>
          <p:sp>
            <p:nvSpPr>
              <p:cNvPr id="68" name="Freeform 55"/>
              <p:cNvSpPr>
                <a:spLocks/>
              </p:cNvSpPr>
              <p:nvPr/>
            </p:nvSpPr>
            <p:spPr bwMode="auto">
              <a:xfrm>
                <a:off x="3349595" y="4281483"/>
                <a:ext cx="365149" cy="43340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2" y="246"/>
                  </a:cxn>
                </a:cxnLst>
                <a:rect l="0" t="0" r="r" b="b"/>
                <a:pathLst>
                  <a:path w="282" h="246">
                    <a:moveTo>
                      <a:pt x="0" y="0"/>
                    </a:moveTo>
                    <a:lnTo>
                      <a:pt x="282" y="246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9" name="Oval 35"/>
              <p:cNvSpPr>
                <a:spLocks noChangeArrowheads="1"/>
              </p:cNvSpPr>
              <p:nvPr/>
            </p:nvSpPr>
            <p:spPr bwMode="auto">
              <a:xfrm>
                <a:off x="214282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E</a:t>
                </a:r>
              </a:p>
            </p:txBody>
          </p:sp>
          <p:sp>
            <p:nvSpPr>
              <p:cNvPr id="70" name="Freeform 47"/>
              <p:cNvSpPr>
                <a:spLocks/>
              </p:cNvSpPr>
              <p:nvPr/>
            </p:nvSpPr>
            <p:spPr bwMode="auto">
              <a:xfrm>
                <a:off x="453995" y="3724269"/>
                <a:ext cx="211120" cy="300039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0" y="144"/>
                  </a:cxn>
                </a:cxnLst>
                <a:rect l="0" t="0" r="r" b="b"/>
                <a:pathLst>
                  <a:path w="121" h="144">
                    <a:moveTo>
                      <a:pt x="121" y="0"/>
                    </a:moveTo>
                    <a:lnTo>
                      <a:pt x="0" y="144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1" name="Freeform 48"/>
              <p:cNvSpPr>
                <a:spLocks/>
              </p:cNvSpPr>
              <p:nvPr/>
            </p:nvSpPr>
            <p:spPr bwMode="auto">
              <a:xfrm>
                <a:off x="879429" y="3686169"/>
                <a:ext cx="214314" cy="3238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5" y="147"/>
                  </a:cxn>
                </a:cxnLst>
                <a:rect l="0" t="0" r="r" b="b"/>
                <a:pathLst>
                  <a:path w="115" h="147">
                    <a:moveTo>
                      <a:pt x="0" y="0"/>
                    </a:moveTo>
                    <a:lnTo>
                      <a:pt x="115" y="147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2" name="Oval 31"/>
              <p:cNvSpPr>
                <a:spLocks noChangeArrowheads="1"/>
              </p:cNvSpPr>
              <p:nvPr/>
            </p:nvSpPr>
            <p:spPr bwMode="auto">
              <a:xfrm>
                <a:off x="1582707" y="2714620"/>
                <a:ext cx="360363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73" name="Oval 32"/>
              <p:cNvSpPr>
                <a:spLocks noChangeArrowheads="1"/>
              </p:cNvSpPr>
              <p:nvPr/>
            </p:nvSpPr>
            <p:spPr bwMode="auto">
              <a:xfrm>
                <a:off x="574645" y="3363908"/>
                <a:ext cx="360362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74" name="Oval 33"/>
              <p:cNvSpPr>
                <a:spLocks noChangeArrowheads="1"/>
              </p:cNvSpPr>
              <p:nvPr/>
            </p:nvSpPr>
            <p:spPr bwMode="auto">
              <a:xfrm>
                <a:off x="1582707" y="3363908"/>
                <a:ext cx="360363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75" name="Oval 34"/>
              <p:cNvSpPr>
                <a:spLocks noChangeArrowheads="1"/>
              </p:cNvSpPr>
              <p:nvPr/>
            </p:nvSpPr>
            <p:spPr bwMode="auto">
              <a:xfrm>
                <a:off x="2590770" y="33639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sp>
            <p:nvSpPr>
              <p:cNvPr id="76" name="Oval 36"/>
              <p:cNvSpPr>
                <a:spLocks noChangeArrowheads="1"/>
              </p:cNvSpPr>
              <p:nvPr/>
            </p:nvSpPr>
            <p:spPr bwMode="auto">
              <a:xfrm>
                <a:off x="933420" y="40116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sp>
            <p:nvSpPr>
              <p:cNvPr id="77" name="Oval 37"/>
              <p:cNvSpPr>
                <a:spLocks noChangeArrowheads="1"/>
              </p:cNvSpPr>
              <p:nvPr/>
            </p:nvSpPr>
            <p:spPr bwMode="auto">
              <a:xfrm>
                <a:off x="1582707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G</a:t>
                </a:r>
              </a:p>
            </p:txBody>
          </p:sp>
          <p:sp>
            <p:nvSpPr>
              <p:cNvPr id="78" name="Oval 38"/>
              <p:cNvSpPr>
                <a:spLocks noChangeArrowheads="1"/>
              </p:cNvSpPr>
              <p:nvPr/>
            </p:nvSpPr>
            <p:spPr bwMode="auto">
              <a:xfrm>
                <a:off x="1582707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</a:p>
            </p:txBody>
          </p:sp>
          <p:sp>
            <p:nvSpPr>
              <p:cNvPr id="79" name="Oval 39"/>
              <p:cNvSpPr>
                <a:spLocks noChangeArrowheads="1"/>
              </p:cNvSpPr>
              <p:nvPr/>
            </p:nvSpPr>
            <p:spPr bwMode="auto">
              <a:xfrm>
                <a:off x="2230407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H</a:t>
                </a:r>
              </a:p>
            </p:txBody>
          </p:sp>
          <p:sp>
            <p:nvSpPr>
              <p:cNvPr id="80" name="Oval 40"/>
              <p:cNvSpPr>
                <a:spLocks noChangeArrowheads="1"/>
              </p:cNvSpPr>
              <p:nvPr/>
            </p:nvSpPr>
            <p:spPr bwMode="auto">
              <a:xfrm>
                <a:off x="3022570" y="40116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</a:p>
            </p:txBody>
          </p:sp>
          <p:sp>
            <p:nvSpPr>
              <p:cNvPr id="81" name="Oval 41"/>
              <p:cNvSpPr>
                <a:spLocks noChangeArrowheads="1"/>
              </p:cNvSpPr>
              <p:nvPr/>
            </p:nvSpPr>
            <p:spPr bwMode="auto">
              <a:xfrm>
                <a:off x="2446307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</a:p>
            </p:txBody>
          </p:sp>
          <p:sp>
            <p:nvSpPr>
              <p:cNvPr id="82" name="Oval 42"/>
              <p:cNvSpPr>
                <a:spLocks noChangeArrowheads="1"/>
              </p:cNvSpPr>
              <p:nvPr/>
            </p:nvSpPr>
            <p:spPr bwMode="auto">
              <a:xfrm>
                <a:off x="3027332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</a:p>
            </p:txBody>
          </p:sp>
          <p:sp>
            <p:nvSpPr>
              <p:cNvPr id="83" name="Oval 43"/>
              <p:cNvSpPr>
                <a:spLocks noChangeArrowheads="1"/>
              </p:cNvSpPr>
              <p:nvPr/>
            </p:nvSpPr>
            <p:spPr bwMode="auto">
              <a:xfrm>
                <a:off x="3599934" y="46593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M</a:t>
                </a:r>
              </a:p>
            </p:txBody>
          </p:sp>
          <p:sp>
            <p:nvSpPr>
              <p:cNvPr id="84" name="Line 44"/>
              <p:cNvSpPr>
                <a:spLocks noChangeShapeType="1"/>
              </p:cNvSpPr>
              <p:nvPr/>
            </p:nvSpPr>
            <p:spPr bwMode="auto">
              <a:xfrm flipH="1">
                <a:off x="869924" y="2944808"/>
                <a:ext cx="725482" cy="4444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5" name="Line 45"/>
              <p:cNvSpPr>
                <a:spLocks noChangeShapeType="1"/>
              </p:cNvSpPr>
              <p:nvPr/>
            </p:nvSpPr>
            <p:spPr bwMode="auto">
              <a:xfrm>
                <a:off x="1760507" y="3074983"/>
                <a:ext cx="0" cy="2880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6" name="Line 46"/>
              <p:cNvSpPr>
                <a:spLocks noChangeShapeType="1"/>
              </p:cNvSpPr>
              <p:nvPr/>
            </p:nvSpPr>
            <p:spPr bwMode="auto">
              <a:xfrm>
                <a:off x="1952595" y="2960683"/>
                <a:ext cx="647700" cy="50323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" name="Line 49"/>
              <p:cNvSpPr>
                <a:spLocks noChangeShapeType="1"/>
              </p:cNvSpPr>
              <p:nvPr/>
            </p:nvSpPr>
            <p:spPr bwMode="auto">
              <a:xfrm>
                <a:off x="1765270" y="3751258"/>
                <a:ext cx="0" cy="2592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Line 50"/>
              <p:cNvSpPr>
                <a:spLocks noChangeShapeType="1"/>
              </p:cNvSpPr>
              <p:nvPr/>
            </p:nvSpPr>
            <p:spPr bwMode="auto">
              <a:xfrm>
                <a:off x="1765270" y="4371970"/>
                <a:ext cx="0" cy="28733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Freeform 51"/>
              <p:cNvSpPr>
                <a:spLocks/>
              </p:cNvSpPr>
              <p:nvPr/>
            </p:nvSpPr>
            <p:spPr bwMode="auto">
              <a:xfrm>
                <a:off x="2462182" y="3709983"/>
                <a:ext cx="220663" cy="301625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0" y="190"/>
                  </a:cxn>
                </a:cxnLst>
                <a:rect l="0" t="0" r="r" b="b"/>
                <a:pathLst>
                  <a:path w="139" h="190">
                    <a:moveTo>
                      <a:pt x="139" y="0"/>
                    </a:moveTo>
                    <a:lnTo>
                      <a:pt x="0" y="19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0" name="Freeform 52"/>
              <p:cNvSpPr>
                <a:spLocks/>
              </p:cNvSpPr>
              <p:nvPr/>
            </p:nvSpPr>
            <p:spPr bwMode="auto">
              <a:xfrm>
                <a:off x="2901920" y="3681408"/>
                <a:ext cx="265112" cy="3302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7" y="208"/>
                  </a:cxn>
                </a:cxnLst>
                <a:rect l="0" t="0" r="r" b="b"/>
                <a:pathLst>
                  <a:path w="167" h="208">
                    <a:moveTo>
                      <a:pt x="0" y="0"/>
                    </a:moveTo>
                    <a:lnTo>
                      <a:pt x="167" y="208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Line 53"/>
              <p:cNvSpPr>
                <a:spLocks noChangeShapeType="1"/>
              </p:cNvSpPr>
              <p:nvPr/>
            </p:nvSpPr>
            <p:spPr bwMode="auto">
              <a:xfrm flipH="1">
                <a:off x="2706657" y="4300533"/>
                <a:ext cx="360363" cy="35877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4" name="Line 54"/>
              <p:cNvSpPr>
                <a:spLocks noChangeShapeType="1"/>
              </p:cNvSpPr>
              <p:nvPr/>
            </p:nvSpPr>
            <p:spPr bwMode="auto">
              <a:xfrm>
                <a:off x="3209895" y="4371970"/>
                <a:ext cx="0" cy="28733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000628" y="3214686"/>
              <a:ext cx="2928958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50000"/>
                </a:lnSpc>
                <a:buBlip>
                  <a:blip r:embed="rId4"/>
                </a:buBlip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=13,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</a:p>
            <a:p>
              <a:pPr marL="342900" indent="-342900" algn="l">
                <a:lnSpc>
                  <a:spcPct val="150000"/>
                </a:lnSpc>
                <a:buBlip>
                  <a:blip r:embed="rId4"/>
                </a:buBlip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=7,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</a:t>
              </a:r>
            </a:p>
            <a:p>
              <a:pPr marL="342900" indent="-342900" algn="l">
                <a:lnSpc>
                  <a:spcPct val="150000"/>
                </a:lnSpc>
                <a:buBlip>
                  <a:blip r:embed="rId4"/>
                </a:buBlip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=13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4643438" y="2928934"/>
              <a:ext cx="214314" cy="2214578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20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57158" y="285728"/>
            <a:ext cx="45720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的树的其他重要特性（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2/2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）：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  <a:sym typeface="Wingding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1472" y="857232"/>
            <a:ext cx="8358246" cy="13234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在所有结点度之和中，一个度为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的结点贡献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个度，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，一个度为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的结点贡献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个度，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，一个度为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的结点贡献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个度 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所有结点度之和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mn</a:t>
            </a:r>
            <a:r>
              <a:rPr lang="en-US" altLang="zh-CN" sz="1800" i="1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1800" i="1" baseline="-25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3"/>
          <p:cNvGrpSpPr/>
          <p:nvPr/>
        </p:nvGrpSpPr>
        <p:grpSpPr>
          <a:xfrm>
            <a:off x="571472" y="2552710"/>
            <a:ext cx="8215370" cy="2305050"/>
            <a:chOff x="571472" y="2928934"/>
            <a:chExt cx="8215370" cy="2305050"/>
          </a:xfrm>
        </p:grpSpPr>
        <p:grpSp>
          <p:nvGrpSpPr>
            <p:cNvPr id="3" name="组合 90"/>
            <p:cNvGrpSpPr/>
            <p:nvPr/>
          </p:nvGrpSpPr>
          <p:grpSpPr>
            <a:xfrm>
              <a:off x="571472" y="2928934"/>
              <a:ext cx="3746014" cy="2305050"/>
              <a:chOff x="214282" y="2714620"/>
              <a:chExt cx="3746014" cy="2305050"/>
            </a:xfrm>
          </p:grpSpPr>
          <p:sp>
            <p:nvSpPr>
              <p:cNvPr id="68" name="Freeform 55"/>
              <p:cNvSpPr>
                <a:spLocks/>
              </p:cNvSpPr>
              <p:nvPr/>
            </p:nvSpPr>
            <p:spPr bwMode="auto">
              <a:xfrm>
                <a:off x="3349595" y="4281483"/>
                <a:ext cx="365149" cy="43340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2" y="246"/>
                  </a:cxn>
                </a:cxnLst>
                <a:rect l="0" t="0" r="r" b="b"/>
                <a:pathLst>
                  <a:path w="282" h="246">
                    <a:moveTo>
                      <a:pt x="0" y="0"/>
                    </a:moveTo>
                    <a:lnTo>
                      <a:pt x="282" y="246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9" name="Oval 35"/>
              <p:cNvSpPr>
                <a:spLocks noChangeArrowheads="1"/>
              </p:cNvSpPr>
              <p:nvPr/>
            </p:nvSpPr>
            <p:spPr bwMode="auto">
              <a:xfrm>
                <a:off x="214282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E</a:t>
                </a:r>
              </a:p>
            </p:txBody>
          </p:sp>
          <p:sp>
            <p:nvSpPr>
              <p:cNvPr id="70" name="Freeform 47"/>
              <p:cNvSpPr>
                <a:spLocks/>
              </p:cNvSpPr>
              <p:nvPr/>
            </p:nvSpPr>
            <p:spPr bwMode="auto">
              <a:xfrm>
                <a:off x="453995" y="3724269"/>
                <a:ext cx="211120" cy="300039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0" y="144"/>
                  </a:cxn>
                </a:cxnLst>
                <a:rect l="0" t="0" r="r" b="b"/>
                <a:pathLst>
                  <a:path w="121" h="144">
                    <a:moveTo>
                      <a:pt x="121" y="0"/>
                    </a:moveTo>
                    <a:lnTo>
                      <a:pt x="0" y="144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1" name="Freeform 48"/>
              <p:cNvSpPr>
                <a:spLocks/>
              </p:cNvSpPr>
              <p:nvPr/>
            </p:nvSpPr>
            <p:spPr bwMode="auto">
              <a:xfrm>
                <a:off x="879429" y="3686169"/>
                <a:ext cx="214314" cy="3238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5" y="147"/>
                  </a:cxn>
                </a:cxnLst>
                <a:rect l="0" t="0" r="r" b="b"/>
                <a:pathLst>
                  <a:path w="115" h="147">
                    <a:moveTo>
                      <a:pt x="0" y="0"/>
                    </a:moveTo>
                    <a:lnTo>
                      <a:pt x="115" y="147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2" name="Oval 31"/>
              <p:cNvSpPr>
                <a:spLocks noChangeArrowheads="1"/>
              </p:cNvSpPr>
              <p:nvPr/>
            </p:nvSpPr>
            <p:spPr bwMode="auto">
              <a:xfrm>
                <a:off x="1582707" y="2714620"/>
                <a:ext cx="360363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73" name="Oval 32"/>
              <p:cNvSpPr>
                <a:spLocks noChangeArrowheads="1"/>
              </p:cNvSpPr>
              <p:nvPr/>
            </p:nvSpPr>
            <p:spPr bwMode="auto">
              <a:xfrm>
                <a:off x="574645" y="3363908"/>
                <a:ext cx="360362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74" name="Oval 33"/>
              <p:cNvSpPr>
                <a:spLocks noChangeArrowheads="1"/>
              </p:cNvSpPr>
              <p:nvPr/>
            </p:nvSpPr>
            <p:spPr bwMode="auto">
              <a:xfrm>
                <a:off x="1582707" y="3363908"/>
                <a:ext cx="360363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75" name="Oval 34"/>
              <p:cNvSpPr>
                <a:spLocks noChangeArrowheads="1"/>
              </p:cNvSpPr>
              <p:nvPr/>
            </p:nvSpPr>
            <p:spPr bwMode="auto">
              <a:xfrm>
                <a:off x="2590770" y="33639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sp>
            <p:nvSpPr>
              <p:cNvPr id="76" name="Oval 36"/>
              <p:cNvSpPr>
                <a:spLocks noChangeArrowheads="1"/>
              </p:cNvSpPr>
              <p:nvPr/>
            </p:nvSpPr>
            <p:spPr bwMode="auto">
              <a:xfrm>
                <a:off x="933420" y="40116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sp>
            <p:nvSpPr>
              <p:cNvPr id="77" name="Oval 37"/>
              <p:cNvSpPr>
                <a:spLocks noChangeArrowheads="1"/>
              </p:cNvSpPr>
              <p:nvPr/>
            </p:nvSpPr>
            <p:spPr bwMode="auto">
              <a:xfrm>
                <a:off x="1582707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G</a:t>
                </a:r>
              </a:p>
            </p:txBody>
          </p:sp>
          <p:sp>
            <p:nvSpPr>
              <p:cNvPr id="78" name="Oval 38"/>
              <p:cNvSpPr>
                <a:spLocks noChangeArrowheads="1"/>
              </p:cNvSpPr>
              <p:nvPr/>
            </p:nvSpPr>
            <p:spPr bwMode="auto">
              <a:xfrm>
                <a:off x="1582707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</a:p>
            </p:txBody>
          </p:sp>
          <p:sp>
            <p:nvSpPr>
              <p:cNvPr id="79" name="Oval 39"/>
              <p:cNvSpPr>
                <a:spLocks noChangeArrowheads="1"/>
              </p:cNvSpPr>
              <p:nvPr/>
            </p:nvSpPr>
            <p:spPr bwMode="auto">
              <a:xfrm>
                <a:off x="2230407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H</a:t>
                </a:r>
              </a:p>
            </p:txBody>
          </p:sp>
          <p:sp>
            <p:nvSpPr>
              <p:cNvPr id="80" name="Oval 40"/>
              <p:cNvSpPr>
                <a:spLocks noChangeArrowheads="1"/>
              </p:cNvSpPr>
              <p:nvPr/>
            </p:nvSpPr>
            <p:spPr bwMode="auto">
              <a:xfrm>
                <a:off x="3022570" y="40116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</a:p>
            </p:txBody>
          </p:sp>
          <p:sp>
            <p:nvSpPr>
              <p:cNvPr id="81" name="Oval 41"/>
              <p:cNvSpPr>
                <a:spLocks noChangeArrowheads="1"/>
              </p:cNvSpPr>
              <p:nvPr/>
            </p:nvSpPr>
            <p:spPr bwMode="auto">
              <a:xfrm>
                <a:off x="2446307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</a:p>
            </p:txBody>
          </p:sp>
          <p:sp>
            <p:nvSpPr>
              <p:cNvPr id="82" name="Oval 42"/>
              <p:cNvSpPr>
                <a:spLocks noChangeArrowheads="1"/>
              </p:cNvSpPr>
              <p:nvPr/>
            </p:nvSpPr>
            <p:spPr bwMode="auto">
              <a:xfrm>
                <a:off x="3027332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</a:p>
            </p:txBody>
          </p:sp>
          <p:sp>
            <p:nvSpPr>
              <p:cNvPr id="83" name="Oval 43"/>
              <p:cNvSpPr>
                <a:spLocks noChangeArrowheads="1"/>
              </p:cNvSpPr>
              <p:nvPr/>
            </p:nvSpPr>
            <p:spPr bwMode="auto">
              <a:xfrm>
                <a:off x="3599934" y="46593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M</a:t>
                </a:r>
              </a:p>
            </p:txBody>
          </p:sp>
          <p:sp>
            <p:nvSpPr>
              <p:cNvPr id="84" name="Line 44"/>
              <p:cNvSpPr>
                <a:spLocks noChangeShapeType="1"/>
              </p:cNvSpPr>
              <p:nvPr/>
            </p:nvSpPr>
            <p:spPr bwMode="auto">
              <a:xfrm flipH="1">
                <a:off x="869924" y="2944808"/>
                <a:ext cx="725482" cy="4444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5" name="Line 45"/>
              <p:cNvSpPr>
                <a:spLocks noChangeShapeType="1"/>
              </p:cNvSpPr>
              <p:nvPr/>
            </p:nvSpPr>
            <p:spPr bwMode="auto">
              <a:xfrm>
                <a:off x="1760507" y="3074983"/>
                <a:ext cx="0" cy="2880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6" name="Line 46"/>
              <p:cNvSpPr>
                <a:spLocks noChangeShapeType="1"/>
              </p:cNvSpPr>
              <p:nvPr/>
            </p:nvSpPr>
            <p:spPr bwMode="auto">
              <a:xfrm>
                <a:off x="1952595" y="2960683"/>
                <a:ext cx="647700" cy="50323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" name="Line 49"/>
              <p:cNvSpPr>
                <a:spLocks noChangeShapeType="1"/>
              </p:cNvSpPr>
              <p:nvPr/>
            </p:nvSpPr>
            <p:spPr bwMode="auto">
              <a:xfrm>
                <a:off x="1765270" y="3751258"/>
                <a:ext cx="0" cy="2592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Line 50"/>
              <p:cNvSpPr>
                <a:spLocks noChangeShapeType="1"/>
              </p:cNvSpPr>
              <p:nvPr/>
            </p:nvSpPr>
            <p:spPr bwMode="auto">
              <a:xfrm>
                <a:off x="1765270" y="4371970"/>
                <a:ext cx="0" cy="28733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Freeform 51"/>
              <p:cNvSpPr>
                <a:spLocks/>
              </p:cNvSpPr>
              <p:nvPr/>
            </p:nvSpPr>
            <p:spPr bwMode="auto">
              <a:xfrm>
                <a:off x="2462182" y="3709983"/>
                <a:ext cx="220663" cy="301625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0" y="190"/>
                  </a:cxn>
                </a:cxnLst>
                <a:rect l="0" t="0" r="r" b="b"/>
                <a:pathLst>
                  <a:path w="139" h="190">
                    <a:moveTo>
                      <a:pt x="139" y="0"/>
                    </a:moveTo>
                    <a:lnTo>
                      <a:pt x="0" y="19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0" name="Freeform 52"/>
              <p:cNvSpPr>
                <a:spLocks/>
              </p:cNvSpPr>
              <p:nvPr/>
            </p:nvSpPr>
            <p:spPr bwMode="auto">
              <a:xfrm>
                <a:off x="2901920" y="3681408"/>
                <a:ext cx="265112" cy="3302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7" y="208"/>
                  </a:cxn>
                </a:cxnLst>
                <a:rect l="0" t="0" r="r" b="b"/>
                <a:pathLst>
                  <a:path w="167" h="208">
                    <a:moveTo>
                      <a:pt x="0" y="0"/>
                    </a:moveTo>
                    <a:lnTo>
                      <a:pt x="167" y="208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Line 53"/>
              <p:cNvSpPr>
                <a:spLocks noChangeShapeType="1"/>
              </p:cNvSpPr>
              <p:nvPr/>
            </p:nvSpPr>
            <p:spPr bwMode="auto">
              <a:xfrm flipH="1">
                <a:off x="2706657" y="4300533"/>
                <a:ext cx="360363" cy="35877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4" name="Line 54"/>
              <p:cNvSpPr>
                <a:spLocks noChangeShapeType="1"/>
              </p:cNvSpPr>
              <p:nvPr/>
            </p:nvSpPr>
            <p:spPr bwMode="auto">
              <a:xfrm>
                <a:off x="3209895" y="4371970"/>
                <a:ext cx="0" cy="28733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000628" y="3214686"/>
              <a:ext cx="3786214" cy="183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2800"/>
                </a:lnSpc>
                <a:spcBef>
                  <a:spcPts val="1200"/>
                </a:spcBef>
                <a:buBlip>
                  <a:blip r:embed="rId4"/>
                </a:buBlip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=13,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</a:p>
            <a:p>
              <a:pPr marL="342900" indent="-342900" algn="l">
                <a:lnSpc>
                  <a:spcPts val="2800"/>
                </a:lnSpc>
                <a:spcBef>
                  <a:spcPts val="1200"/>
                </a:spcBef>
                <a:buBlip>
                  <a:blip r:embed="rId4"/>
                </a:buBlip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</a:t>
              </a:r>
            </a:p>
            <a:p>
              <a:pPr marL="342900" indent="-342900" algn="l">
                <a:lnSpc>
                  <a:spcPts val="2800"/>
                </a:lnSpc>
                <a:spcBef>
                  <a:spcPts val="1200"/>
                </a:spcBef>
                <a:buBlip>
                  <a:blip r:embed="rId4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结点的度之和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+2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+3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=2+4+6=12=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4643438" y="2928934"/>
              <a:ext cx="214314" cy="2214578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21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1000100" y="630634"/>
            <a:ext cx="7929618" cy="121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一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棵度为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的树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中，若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的结点，则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叶子结点个数是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   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A.41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B.82     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C.113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D.122</a:t>
            </a:r>
            <a:endParaRPr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1857356" y="2143116"/>
            <a:ext cx="446405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注：本题为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2010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年全国考研题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1285852" y="3071810"/>
            <a:ext cx="735811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4</a:t>
            </a:r>
            <a:r>
              <a:rPr lang="zh-CN" alt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 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+10+1+10+20 =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+41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3671832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 =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度之和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+2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+3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+4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 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122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，得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123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852" y="4286256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 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-41 = 123-41 = 82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52" y="492919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285720" y="214290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5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22</a:t>
            </a:fld>
            <a:r>
              <a:rPr lang="en-US" altLang="zh-CN" smtClean="0"/>
              <a:t>/49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42910" y="1000108"/>
            <a:ext cx="6786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性质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 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度</a:t>
            </a:r>
            <a:r>
              <a:rPr kumimoji="1"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为</a:t>
            </a:r>
            <a:r>
              <a:rPr kumimoji="1" lang="en-US" altLang="zh-CN" sz="1800" i="1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m</a:t>
            </a:r>
            <a:r>
              <a:rPr kumimoji="1"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的树中第</a:t>
            </a:r>
            <a:r>
              <a:rPr kumimoji="1" lang="en-US" altLang="zh-CN" sz="1800" i="1" dirty="0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层上至多有</a:t>
            </a:r>
            <a:r>
              <a:rPr kumimoji="1" lang="en-US" altLang="zh-CN" sz="1800" i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m</a:t>
            </a:r>
            <a:r>
              <a:rPr kumimoji="1" lang="en-US" altLang="zh-CN" sz="1800" i="1" baseline="3000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en-US" altLang="zh-CN" sz="1800" baseline="3000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个结点（</a:t>
            </a:r>
            <a:r>
              <a:rPr kumimoji="1" lang="en-US" altLang="zh-CN" sz="1800" i="1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en-US" altLang="zh-CN" sz="1800" err="1"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kumimoji="1"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）。</a:t>
            </a:r>
            <a:endParaRPr kumimoji="1" lang="zh-CN" altLang="en-US" sz="1800" dirty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4" name="Line 20"/>
          <p:cNvSpPr>
            <a:spLocks noChangeShapeType="1"/>
          </p:cNvSpPr>
          <p:nvPr/>
        </p:nvSpPr>
        <p:spPr bwMode="auto">
          <a:xfrm flipH="1">
            <a:off x="3286115" y="2065332"/>
            <a:ext cx="793749" cy="506411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4224327" y="2248886"/>
            <a:ext cx="0" cy="3587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4295765" y="2065332"/>
            <a:ext cx="919178" cy="506411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079864" y="1922458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71802" y="2570159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081452" y="2570159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87927" y="2570159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86050" y="327398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的树第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至多有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23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81000" y="590545"/>
            <a:ext cx="7048520" cy="41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性质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3  </a:t>
            </a:r>
            <a:r>
              <a:rPr kumimoji="1"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高度为</a:t>
            </a:r>
            <a:r>
              <a:rPr kumimoji="1" lang="en-US" altLang="zh-CN" sz="1800" i="1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h</a:t>
            </a:r>
            <a:r>
              <a:rPr kumimoji="1"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</a:t>
            </a:r>
            <a:r>
              <a:rPr kumimoji="1" lang="en-US" altLang="zh-CN" sz="1800" i="1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m</a:t>
            </a:r>
            <a:r>
              <a:rPr kumimoji="1"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次树至多</a:t>
            </a:r>
            <a:r>
              <a:rPr kumimoji="1" lang="zh-CN" altLang="en-US" sz="180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有     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个结点。</a:t>
            </a:r>
            <a:endParaRPr kumimoji="1" lang="zh-CN" altLang="en-US" sz="1800" dirty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3571868" y="500042"/>
          <a:ext cx="679450" cy="628650"/>
        </p:xfrm>
        <a:graphic>
          <a:graphicData uri="http://schemas.openxmlformats.org/presentationml/2006/ole">
            <p:oleObj spid="_x0000_s1026" name="Equation" r:id="rId3" imgW="457200" imgH="419040" progId="">
              <p:embed/>
            </p:oleObj>
          </a:graphicData>
        </a:graphic>
      </p:graphicFrame>
      <p:grpSp>
        <p:nvGrpSpPr>
          <p:cNvPr id="2" name="组合 9"/>
          <p:cNvGrpSpPr/>
          <p:nvPr/>
        </p:nvGrpSpPr>
        <p:grpSpPr>
          <a:xfrm>
            <a:off x="928662" y="1500174"/>
            <a:ext cx="3571900" cy="2644243"/>
            <a:chOff x="928662" y="1500174"/>
            <a:chExt cx="3571900" cy="2644243"/>
          </a:xfrm>
        </p:grpSpPr>
        <p:sp>
          <p:nvSpPr>
            <p:cNvPr id="5" name="TextBox 4"/>
            <p:cNvSpPr txBox="1"/>
            <p:nvPr/>
          </p:nvSpPr>
          <p:spPr>
            <a:xfrm>
              <a:off x="928662" y="1500174"/>
              <a:ext cx="357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次树每层最多结点数：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0100" y="2000240"/>
              <a:ext cx="2571768" cy="214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200"/>
                </a:lnSpc>
                <a:buBlip>
                  <a:blip r:embed="rId4"/>
                </a:buBlip>
              </a:pP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层：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  <a:p>
              <a:pPr marL="457200" indent="-457200" algn="l">
                <a:lnSpc>
                  <a:spcPts val="3200"/>
                </a:lnSpc>
                <a:buBlip>
                  <a:blip r:embed="rId4"/>
                </a:buBlip>
              </a:pP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层：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  <a:p>
              <a:pPr marL="457200" indent="-457200" algn="l">
                <a:lnSpc>
                  <a:spcPts val="3200"/>
                </a:lnSpc>
                <a:buBlip>
                  <a:blip r:embed="rId4"/>
                </a:buBlip>
              </a:pP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层：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3200"/>
                </a:lnSpc>
                <a:buBlip>
                  <a:blip r:embed="rId4"/>
                </a:buBlip>
              </a:pP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</a:t>
              </a:r>
              <a:endPara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3200"/>
                </a:lnSpc>
                <a:buBlip>
                  <a:blip r:embed="rId4"/>
                </a:buBlip>
              </a:pP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层：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i="1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右大括号 7"/>
            <p:cNvSpPr/>
            <p:nvPr/>
          </p:nvSpPr>
          <p:spPr>
            <a:xfrm>
              <a:off x="3000364" y="2143116"/>
              <a:ext cx="142876" cy="1785950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7352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14678" y="2643182"/>
              <a:ext cx="8477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24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60387" y="928670"/>
            <a:ext cx="8583613" cy="41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性质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4  </a:t>
            </a:r>
            <a:r>
              <a:rPr kumimoji="1"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具有</a:t>
            </a:r>
            <a:r>
              <a:rPr kumimoji="1" lang="en-US" altLang="zh-CN" sz="1800" i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个结点的</a:t>
            </a:r>
            <a:r>
              <a:rPr kumimoji="1" lang="en-US" altLang="zh-CN" sz="1800" i="1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m</a:t>
            </a:r>
            <a:r>
              <a:rPr kumimoji="1"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次树的</a:t>
            </a:r>
            <a:r>
              <a:rPr kumimoji="1" lang="zh-CN" altLang="en-US" sz="1800" dirty="0">
                <a:solidFill>
                  <a:srgbClr val="CC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最小高度</a:t>
            </a:r>
            <a:r>
              <a:rPr kumimoji="1"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为</a:t>
            </a:r>
            <a:r>
              <a:rPr kumimoji="1"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1800" dirty="0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log</a:t>
            </a:r>
            <a:r>
              <a:rPr kumimoji="1" lang="en-US" altLang="zh-CN" sz="1800" i="1" baseline="-30000" dirty="0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m</a:t>
            </a:r>
            <a:r>
              <a:rPr kumimoji="1" lang="en-US" altLang="zh-CN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m</a:t>
            </a:r>
            <a:r>
              <a:rPr kumimoji="1" lang="en-US" altLang="zh-CN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-1)+1)</a:t>
            </a:r>
            <a:r>
              <a:rPr kumimoji="1" lang="en-US" altLang="zh-CN" sz="1800" dirty="0"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35768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组合 32"/>
          <p:cNvGrpSpPr/>
          <p:nvPr/>
        </p:nvGrpSpPr>
        <p:grpSpPr>
          <a:xfrm>
            <a:off x="928663" y="1857364"/>
            <a:ext cx="7786741" cy="2179498"/>
            <a:chOff x="928663" y="1857364"/>
            <a:chExt cx="7786741" cy="2179498"/>
          </a:xfrm>
        </p:grpSpPr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1785918" y="1857364"/>
              <a:ext cx="15001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=10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H="1">
              <a:off x="1571604" y="2571746"/>
              <a:ext cx="798512" cy="5000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2534675" y="2715108"/>
              <a:ext cx="0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2586017" y="2571746"/>
              <a:ext cx="914413" cy="5000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H="1">
              <a:off x="1071538" y="3187100"/>
              <a:ext cx="434976" cy="59909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1435077" y="3258538"/>
              <a:ext cx="71438" cy="5048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1588000" y="3307676"/>
              <a:ext cx="215901" cy="5032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2143107" y="3187100"/>
              <a:ext cx="371471" cy="59909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 flipH="1">
              <a:off x="2500298" y="3357562"/>
              <a:ext cx="24329" cy="42862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2586016" y="3187100"/>
              <a:ext cx="342909" cy="59909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2370116" y="2428872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1362052" y="3044225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371704" y="3044225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3378181" y="3044225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928663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1290614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1650977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009753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2371704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2732067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29058" y="2500306"/>
              <a:ext cx="4786346" cy="128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kumimoji="1" lang="zh-CN" altLang="en-US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最小高度 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 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log</a:t>
              </a:r>
              <a:r>
                <a:rPr kumimoji="1" lang="en-US" altLang="zh-CN" sz="1800" baseline="-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(10 ×(3-1)+1)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</a:t>
              </a:r>
            </a:p>
            <a:p>
              <a:pPr algn="l">
                <a:lnSpc>
                  <a:spcPts val="3200"/>
                </a:lnSpc>
              </a:pP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         =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 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log</a:t>
              </a:r>
              <a:r>
                <a:rPr kumimoji="1" lang="en-US" altLang="zh-CN" sz="1800" baseline="-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21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 </a:t>
              </a:r>
            </a:p>
            <a:p>
              <a:pPr algn="l">
                <a:lnSpc>
                  <a:spcPts val="3200"/>
                </a:lnSpc>
              </a:pP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         = 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25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142976" y="1569353"/>
            <a:ext cx="5286412" cy="37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设含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个结点的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</a:t>
            </a:r>
            <a:r>
              <a:rPr kumimoji="1" lang="zh-CN" altLang="en-US" sz="18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最小高度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kumimoji="1" lang="en-US" altLang="zh-CN" sz="1800" baseline="30000" dirty="0">
              <a:latin typeface="Consolas" pitchFamily="49" charset="0"/>
              <a:ea typeface="楷体" pitchFamily="49" charset="-122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1357290" y="285728"/>
            <a:ext cx="7215238" cy="86575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含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个结点的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树的最小高度是多少？最大高度是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多少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？ </a:t>
            </a:r>
            <a:r>
              <a:rPr kumimoji="1" lang="zh-CN" alt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看成是性质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的证明过程。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54"/>
          <p:cNvGrpSpPr/>
          <p:nvPr/>
        </p:nvGrpSpPr>
        <p:grpSpPr>
          <a:xfrm>
            <a:off x="928662" y="2428868"/>
            <a:ext cx="7416800" cy="1891740"/>
            <a:chOff x="869976" y="1763716"/>
            <a:chExt cx="7416800" cy="1891740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943001" y="3286124"/>
              <a:ext cx="33829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：最多结点情况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3" name="Group 59"/>
            <p:cNvGrpSpPr>
              <a:grpSpLocks/>
            </p:cNvGrpSpPr>
            <p:nvPr/>
          </p:nvGrpSpPr>
          <p:grpSpPr bwMode="auto">
            <a:xfrm>
              <a:off x="869976" y="1763716"/>
              <a:ext cx="6699250" cy="1366837"/>
              <a:chOff x="476" y="2704"/>
              <a:chExt cx="4220" cy="861"/>
            </a:xfrm>
          </p:grpSpPr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 flipH="1">
                <a:off x="885" y="2794"/>
                <a:ext cx="499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1475" y="2840"/>
                <a:ext cx="0" cy="22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1520" y="2794"/>
                <a:ext cx="590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 flipH="1">
                <a:off x="568" y="3112"/>
                <a:ext cx="272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H="1">
                <a:off x="795" y="3157"/>
                <a:ext cx="45" cy="31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885" y="3112"/>
                <a:ext cx="136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H="1">
                <a:off x="1248" y="3112"/>
                <a:ext cx="227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1475" y="3157"/>
                <a:ext cx="0" cy="22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1520" y="3112"/>
                <a:ext cx="182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 flipH="1">
                <a:off x="1929" y="3112"/>
                <a:ext cx="136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2110" y="3157"/>
                <a:ext cx="45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2155" y="3112"/>
                <a:ext cx="227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Oval 7"/>
              <p:cNvSpPr>
                <a:spLocks noChangeArrowheads="1"/>
              </p:cNvSpPr>
              <p:nvPr/>
            </p:nvSpPr>
            <p:spPr bwMode="auto">
              <a:xfrm>
                <a:off x="1384" y="270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Oval 8"/>
              <p:cNvSpPr>
                <a:spLocks noChangeArrowheads="1"/>
              </p:cNvSpPr>
              <p:nvPr/>
            </p:nvSpPr>
            <p:spPr bwMode="auto">
              <a:xfrm>
                <a:off x="749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Oval 9"/>
              <p:cNvSpPr>
                <a:spLocks noChangeArrowheads="1"/>
              </p:cNvSpPr>
              <p:nvPr/>
            </p:nvSpPr>
            <p:spPr bwMode="auto">
              <a:xfrm>
                <a:off x="1385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Oval 10"/>
              <p:cNvSpPr>
                <a:spLocks noChangeArrowheads="1"/>
              </p:cNvSpPr>
              <p:nvPr/>
            </p:nvSpPr>
            <p:spPr bwMode="auto">
              <a:xfrm>
                <a:off x="2019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476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auto">
              <a:xfrm>
                <a:off x="704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>
                <a:off x="931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Oval 14"/>
              <p:cNvSpPr>
                <a:spLocks noChangeArrowheads="1"/>
              </p:cNvSpPr>
              <p:nvPr/>
            </p:nvSpPr>
            <p:spPr bwMode="auto">
              <a:xfrm>
                <a:off x="1157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1385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Oval 16"/>
              <p:cNvSpPr>
                <a:spLocks noChangeArrowheads="1"/>
              </p:cNvSpPr>
              <p:nvPr/>
            </p:nvSpPr>
            <p:spPr bwMode="auto">
              <a:xfrm>
                <a:off x="1612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auto">
              <a:xfrm>
                <a:off x="1838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auto">
              <a:xfrm>
                <a:off x="2066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auto">
              <a:xfrm>
                <a:off x="2293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Line 33"/>
              <p:cNvSpPr>
                <a:spLocks noChangeShapeType="1"/>
              </p:cNvSpPr>
              <p:nvPr/>
            </p:nvSpPr>
            <p:spPr bwMode="auto">
              <a:xfrm flipH="1">
                <a:off x="3380" y="2794"/>
                <a:ext cx="499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Line 34"/>
              <p:cNvSpPr>
                <a:spLocks noChangeShapeType="1"/>
              </p:cNvSpPr>
              <p:nvPr/>
            </p:nvSpPr>
            <p:spPr bwMode="auto">
              <a:xfrm>
                <a:off x="3970" y="2840"/>
                <a:ext cx="0" cy="22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Line 35"/>
              <p:cNvSpPr>
                <a:spLocks noChangeShapeType="1"/>
              </p:cNvSpPr>
              <p:nvPr/>
            </p:nvSpPr>
            <p:spPr bwMode="auto">
              <a:xfrm>
                <a:off x="4015" y="2794"/>
                <a:ext cx="590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Line 36"/>
              <p:cNvSpPr>
                <a:spLocks noChangeShapeType="1"/>
              </p:cNvSpPr>
              <p:nvPr/>
            </p:nvSpPr>
            <p:spPr bwMode="auto">
              <a:xfrm flipH="1">
                <a:off x="3063" y="3112"/>
                <a:ext cx="272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Oval 45"/>
              <p:cNvSpPr>
                <a:spLocks noChangeArrowheads="1"/>
              </p:cNvSpPr>
              <p:nvPr/>
            </p:nvSpPr>
            <p:spPr bwMode="auto">
              <a:xfrm>
                <a:off x="3879" y="270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Oval 46"/>
              <p:cNvSpPr>
                <a:spLocks noChangeArrowheads="1"/>
              </p:cNvSpPr>
              <p:nvPr/>
            </p:nvSpPr>
            <p:spPr bwMode="auto">
              <a:xfrm>
                <a:off x="3244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Oval 47"/>
              <p:cNvSpPr>
                <a:spLocks noChangeArrowheads="1"/>
              </p:cNvSpPr>
              <p:nvPr/>
            </p:nvSpPr>
            <p:spPr bwMode="auto">
              <a:xfrm>
                <a:off x="3880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Oval 48"/>
              <p:cNvSpPr>
                <a:spLocks noChangeArrowheads="1"/>
              </p:cNvSpPr>
              <p:nvPr/>
            </p:nvSpPr>
            <p:spPr bwMode="auto">
              <a:xfrm>
                <a:off x="4514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" name="Oval 49"/>
              <p:cNvSpPr>
                <a:spLocks noChangeArrowheads="1"/>
              </p:cNvSpPr>
              <p:nvPr/>
            </p:nvSpPr>
            <p:spPr bwMode="auto">
              <a:xfrm>
                <a:off x="2971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4903814" y="3286124"/>
              <a:ext cx="33829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：最少结点情况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55"/>
          <p:cNvGrpSpPr/>
          <p:nvPr/>
        </p:nvGrpSpPr>
        <p:grpSpPr>
          <a:xfrm>
            <a:off x="428628" y="214290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0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6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62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9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26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85786" y="3929066"/>
            <a:ext cx="7786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则有：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1+3</a:t>
            </a:r>
            <a:r>
              <a:rPr kumimoji="1" lang="en-US" altLang="zh-CN" sz="20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+3</a:t>
            </a:r>
            <a:r>
              <a:rPr kumimoji="1" lang="en-US" altLang="zh-CN" sz="20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+3</a:t>
            </a:r>
            <a:r>
              <a:rPr kumimoji="1" lang="en-US" altLang="zh-CN" sz="2000" i="1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-2   </a:t>
            </a:r>
            <a:r>
              <a:rPr kumimoji="1"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1+3</a:t>
            </a:r>
            <a:r>
              <a:rPr kumimoji="1" lang="en-US" altLang="zh-CN" sz="20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+3</a:t>
            </a:r>
            <a:r>
              <a:rPr kumimoji="1" lang="en-US" altLang="zh-CN" sz="20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i="1" baseline="30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baseline="30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kumimoji="1"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(</a:t>
            </a:r>
            <a:r>
              <a:rPr kumimoji="1"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i="1" baseline="30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baseline="30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0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1)/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 &lt;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i="1" baseline="30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1)/2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3</a:t>
            </a:r>
            <a:r>
              <a:rPr kumimoji="1" lang="en-US" altLang="zh-CN" sz="2000" i="1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&lt; 2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 </a:t>
            </a:r>
            <a:r>
              <a:rPr kumimoji="1"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i="1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kumimoji="1" lang="en-US" altLang="zh-CN" sz="2000" i="1" baseline="30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即：</a:t>
            </a:r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kumimoji="1" lang="en-US" altLang="zh-CN" sz="2000" baseline="30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30000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z="2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2000" baseline="30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。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64"/>
          <p:cNvGrpSpPr/>
          <p:nvPr/>
        </p:nvGrpSpPr>
        <p:grpSpPr>
          <a:xfrm>
            <a:off x="4929190" y="500042"/>
            <a:ext cx="3956054" cy="2900440"/>
            <a:chOff x="428596" y="785794"/>
            <a:chExt cx="3956054" cy="2900440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1001687" y="2895897"/>
              <a:ext cx="33829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最多结点情况，结点个数：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1736748" y="990592"/>
              <a:ext cx="792163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673373" y="1063617"/>
              <a:ext cx="0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744810" y="990592"/>
              <a:ext cx="936625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1233510" y="1495417"/>
              <a:ext cx="4318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1593873" y="1566854"/>
              <a:ext cx="71438" cy="5048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736748" y="1495417"/>
              <a:ext cx="2159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2313010" y="1495417"/>
              <a:ext cx="360363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673373" y="1566854"/>
              <a:ext cx="0" cy="36036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744810" y="1495417"/>
              <a:ext cx="288925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3394098" y="1495417"/>
              <a:ext cx="2159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681435" y="1566854"/>
              <a:ext cx="71438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752873" y="1495417"/>
              <a:ext cx="360363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2528910" y="8477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52084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53049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3536973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108746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144941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1809773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216854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253049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289086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3249635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3611585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397194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左大括号 54"/>
            <p:cNvSpPr/>
            <p:nvPr/>
          </p:nvSpPr>
          <p:spPr>
            <a:xfrm>
              <a:off x="857224" y="785794"/>
              <a:ext cx="142876" cy="1357322"/>
            </a:xfrm>
            <a:prstGeom prst="lef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42976" y="3286124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1+3</a:t>
              </a:r>
              <a:r>
                <a:rPr kumimoji="1" lang="en-US" altLang="zh-CN" sz="2000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+3</a:t>
              </a:r>
              <a:r>
                <a:rPr kumimoji="1" lang="en-US" altLang="zh-CN" sz="2000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kumimoji="1" lang="en-US" altLang="zh-CN" sz="20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+3</a:t>
              </a:r>
              <a:r>
                <a:rPr kumimoji="1" lang="en-US" altLang="zh-CN" sz="2000" i="1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kumimoji="1" lang="en-US" altLang="zh-CN" sz="2000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8596" y="12858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下箭头 58"/>
            <p:cNvSpPr/>
            <p:nvPr/>
          </p:nvSpPr>
          <p:spPr>
            <a:xfrm>
              <a:off x="2428860" y="2428868"/>
              <a:ext cx="214314" cy="35719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63"/>
          <p:cNvGrpSpPr/>
          <p:nvPr/>
        </p:nvGrpSpPr>
        <p:grpSpPr>
          <a:xfrm>
            <a:off x="1260476" y="467005"/>
            <a:ext cx="3954466" cy="2933477"/>
            <a:chOff x="4429124" y="785794"/>
            <a:chExt cx="3954466" cy="2933477"/>
          </a:xfrm>
        </p:grpSpPr>
        <p:sp>
          <p:nvSpPr>
            <p:cNvPr id="45" name="Line 33"/>
            <p:cNvSpPr>
              <a:spLocks noChangeShapeType="1"/>
            </p:cNvSpPr>
            <p:nvPr/>
          </p:nvSpPr>
          <p:spPr bwMode="auto">
            <a:xfrm flipH="1">
              <a:off x="5735688" y="990592"/>
              <a:ext cx="792163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6672313" y="1063617"/>
              <a:ext cx="0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6743751" y="990592"/>
              <a:ext cx="936625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H="1">
              <a:off x="5232451" y="1495417"/>
              <a:ext cx="4318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6527851" y="8477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46"/>
            <p:cNvSpPr>
              <a:spLocks noChangeArrowheads="1"/>
            </p:cNvSpPr>
            <p:nvPr/>
          </p:nvSpPr>
          <p:spPr bwMode="auto">
            <a:xfrm>
              <a:off x="551978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652943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7535913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49"/>
            <p:cNvSpPr>
              <a:spLocks noChangeArrowheads="1"/>
            </p:cNvSpPr>
            <p:nvPr/>
          </p:nvSpPr>
          <p:spPr bwMode="auto">
            <a:xfrm>
              <a:off x="5086401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5000628" y="2928934"/>
              <a:ext cx="33829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最少结点情况，结点个数：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" name="下箭头 59"/>
            <p:cNvSpPr/>
            <p:nvPr/>
          </p:nvSpPr>
          <p:spPr>
            <a:xfrm>
              <a:off x="6715140" y="2428868"/>
              <a:ext cx="214314" cy="35719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左大括号 60"/>
            <p:cNvSpPr/>
            <p:nvPr/>
          </p:nvSpPr>
          <p:spPr>
            <a:xfrm>
              <a:off x="4857752" y="785794"/>
              <a:ext cx="142876" cy="1357322"/>
            </a:xfrm>
            <a:prstGeom prst="lef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29124" y="12858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43504" y="3319161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1+3</a:t>
              </a:r>
              <a:r>
                <a:rPr kumimoji="1" lang="en-US" altLang="zh-CN" sz="2000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+3</a:t>
              </a:r>
              <a:r>
                <a:rPr kumimoji="1" lang="en-US" altLang="zh-CN" sz="2000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kumimoji="1" lang="en-US" altLang="zh-CN" sz="20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+3</a:t>
              </a:r>
              <a:r>
                <a:rPr kumimoji="1" lang="en-US" altLang="zh-CN" sz="2000" i="1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kumimoji="1" lang="en-US" altLang="zh-CN" sz="2000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67" name="直接箭头连接符 66"/>
          <p:cNvCxnSpPr>
            <a:endCxn id="63" idx="2"/>
          </p:cNvCxnSpPr>
          <p:nvPr/>
        </p:nvCxnSpPr>
        <p:spPr>
          <a:xfrm rot="5400000" flipH="1" flipV="1">
            <a:off x="2776961" y="3695323"/>
            <a:ext cx="1028652" cy="438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6000760" y="3429000"/>
            <a:ext cx="1285884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3652831" y="4390509"/>
            <a:ext cx="500066" cy="35719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07660" y="857232"/>
            <a:ext cx="492443" cy="8572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推广</a:t>
            </a:r>
            <a:endParaRPr lang="zh-CN" altLang="en-US" sz="2000" spc="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27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14348" y="571480"/>
            <a:ext cx="2462199" cy="40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  <a:sym typeface="Symbol" pitchFamily="18" charset="2"/>
              </a:rPr>
              <a:t>最大高度？</a:t>
            </a:r>
            <a:endParaRPr kumimoji="1" lang="zh-CN" altLang="en-US" sz="2000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  <a:cs typeface="Consolas" pitchFamily="49" charset="0"/>
              <a:sym typeface="Symbol" pitchFamily="18" charset="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2928926" y="1249418"/>
            <a:ext cx="1079500" cy="2463746"/>
            <a:chOff x="2928926" y="1249418"/>
            <a:chExt cx="1079500" cy="2463746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3428992" y="2022467"/>
              <a:ext cx="0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428992" y="2711447"/>
              <a:ext cx="0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8" name="Text Box 12"/>
            <p:cNvSpPr txBox="1">
              <a:spLocks noChangeArrowheads="1"/>
            </p:cNvSpPr>
            <p:nvPr/>
          </p:nvSpPr>
          <p:spPr bwMode="auto">
            <a:xfrm>
              <a:off x="3214678" y="2214554"/>
              <a:ext cx="576263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…</a:t>
              </a:r>
              <a:endParaRPr lang="en-US" altLang="zh-CN" sz="3200" b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3503601" y="3067051"/>
              <a:ext cx="336550" cy="439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277"/>
                </a:cxn>
              </a:cxnLst>
              <a:rect l="0" t="0" r="r" b="b"/>
              <a:pathLst>
                <a:path w="212" h="277">
                  <a:moveTo>
                    <a:pt x="0" y="0"/>
                  </a:moveTo>
                  <a:lnTo>
                    <a:pt x="212" y="27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3068626" y="3033714"/>
              <a:ext cx="319088" cy="428625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0" y="270"/>
                </a:cxn>
              </a:cxnLst>
              <a:rect l="0" t="0" r="r" b="b"/>
              <a:pathLst>
                <a:path w="201" h="270">
                  <a:moveTo>
                    <a:pt x="201" y="0"/>
                  </a:moveTo>
                  <a:lnTo>
                    <a:pt x="0" y="27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>
              <a:off x="3432164" y="3138489"/>
              <a:ext cx="0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3432164" y="1555750"/>
              <a:ext cx="0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58" name="Oval 2"/>
            <p:cNvSpPr>
              <a:spLocks noChangeArrowheads="1"/>
            </p:cNvSpPr>
            <p:nvPr/>
          </p:nvSpPr>
          <p:spPr bwMode="auto">
            <a:xfrm>
              <a:off x="3287701" y="1249418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59" name="Oval 3"/>
            <p:cNvSpPr>
              <a:spLocks noChangeArrowheads="1"/>
            </p:cNvSpPr>
            <p:nvPr/>
          </p:nvSpPr>
          <p:spPr bwMode="auto">
            <a:xfrm>
              <a:off x="3287701" y="1771650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0" name="Oval 4"/>
            <p:cNvSpPr>
              <a:spLocks noChangeArrowheads="1"/>
            </p:cNvSpPr>
            <p:nvPr/>
          </p:nvSpPr>
          <p:spPr bwMode="auto">
            <a:xfrm>
              <a:off x="3287701" y="2922589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1" name="Oval 5"/>
            <p:cNvSpPr>
              <a:spLocks noChangeArrowheads="1"/>
            </p:cNvSpPr>
            <p:nvPr/>
          </p:nvSpPr>
          <p:spPr bwMode="auto">
            <a:xfrm>
              <a:off x="2928926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3719501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6" name="Oval 10"/>
            <p:cNvSpPr>
              <a:spLocks noChangeArrowheads="1"/>
            </p:cNvSpPr>
            <p:nvPr/>
          </p:nvSpPr>
          <p:spPr bwMode="auto">
            <a:xfrm>
              <a:off x="3287701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857224" y="4286256"/>
            <a:ext cx="7643866" cy="37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最大高度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为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-2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（某一层有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3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个结点，其他每层只有一个结点）。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  <a:sym typeface="Symbol" pitchFamily="18" charset="2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4500562" y="1357298"/>
            <a:ext cx="214314" cy="2286016"/>
          </a:xfrm>
          <a:prstGeom prst="rightBrac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86314" y="228911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-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28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14356"/>
            <a:ext cx="8072494" cy="82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7.2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若一棵三次树中度为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个，度为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个，度为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个，则该三次树中总的结点个数和叶子结点个数分别是多少？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071678"/>
            <a:ext cx="7143800" cy="24494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所有结点度数之和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=1×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+2×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+3×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=1×2+2×1+3×2=10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所有结点度数之和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=11</a:t>
            </a: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=11-2-1-2=6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29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52478" y="936293"/>
            <a:ext cx="7177108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是由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 err="1">
                <a:latin typeface="+mj-ea"/>
                <a:ea typeface="+mj-ea"/>
                <a:cs typeface="Consolas" pitchFamily="49" charset="0"/>
              </a:rPr>
              <a:t>≥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个结点组成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的有限集合（记为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）。其中：    </a:t>
            </a:r>
          </a:p>
        </p:txBody>
      </p:sp>
      <p:sp>
        <p:nvSpPr>
          <p:cNvPr id="5174" name="Text Box 1078"/>
          <p:cNvSpPr txBox="1">
            <a:spLocks noChangeArrowheads="1"/>
          </p:cNvSpPr>
          <p:nvPr/>
        </p:nvSpPr>
        <p:spPr bwMode="auto">
          <a:xfrm>
            <a:off x="828675" y="1557338"/>
            <a:ext cx="7631113" cy="2222898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72000" bIns="7200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，它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是一棵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树，这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是树的特例；</a:t>
            </a: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，这</a:t>
            </a:r>
            <a:r>
              <a:rPr kumimoji="1"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个结点中存在一个唯一结点作为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根结点（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），其余结点可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分为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1800" smtClean="0">
                <a:latin typeface="+mn-ea"/>
                <a:cs typeface="Consolas" pitchFamily="49" charset="0"/>
              </a:rPr>
              <a:t>≥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）个互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不相交的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有限子集</a:t>
            </a:r>
            <a:r>
              <a:rPr kumimoji="1"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baseline="-250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baseline="-250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，而每个子集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本身又是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，称为根结点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的子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180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树中所有结点构成一种层次关系！</a:t>
            </a:r>
            <a:endParaRPr kumimoji="1" lang="zh-CN" altLang="en-US" sz="18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500298" y="4000504"/>
            <a:ext cx="3455988" cy="2016125"/>
            <a:chOff x="3203575" y="4149725"/>
            <a:chExt cx="3455988" cy="2016125"/>
          </a:xfrm>
        </p:grpSpPr>
        <p:sp>
          <p:nvSpPr>
            <p:cNvPr id="5175" name="Oval 1079"/>
            <p:cNvSpPr>
              <a:spLocks noChangeArrowheads="1"/>
            </p:cNvSpPr>
            <p:nvPr/>
          </p:nvSpPr>
          <p:spPr bwMode="auto">
            <a:xfrm>
              <a:off x="4500563" y="4221163"/>
              <a:ext cx="574675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6" name="Text Box 1080"/>
            <p:cNvSpPr txBox="1">
              <a:spLocks noChangeArrowheads="1"/>
            </p:cNvSpPr>
            <p:nvPr/>
          </p:nvSpPr>
          <p:spPr bwMode="auto">
            <a:xfrm>
              <a:off x="5075238" y="4149725"/>
              <a:ext cx="78264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root</a:t>
              </a:r>
            </a:p>
          </p:txBody>
        </p:sp>
        <p:sp>
          <p:nvSpPr>
            <p:cNvPr id="5177" name="Oval 1081"/>
            <p:cNvSpPr>
              <a:spLocks noChangeArrowheads="1"/>
            </p:cNvSpPr>
            <p:nvPr/>
          </p:nvSpPr>
          <p:spPr bwMode="auto">
            <a:xfrm>
              <a:off x="3203575" y="4941888"/>
              <a:ext cx="792163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78" name="Freeform 1082"/>
            <p:cNvSpPr>
              <a:spLocks/>
            </p:cNvSpPr>
            <p:nvPr/>
          </p:nvSpPr>
          <p:spPr bwMode="auto">
            <a:xfrm>
              <a:off x="3779838" y="4521200"/>
              <a:ext cx="754062" cy="492125"/>
            </a:xfrm>
            <a:custGeom>
              <a:avLst/>
              <a:gdLst/>
              <a:ahLst/>
              <a:cxnLst>
                <a:cxn ang="0">
                  <a:pos x="475" y="0"/>
                </a:cxn>
                <a:cxn ang="0">
                  <a:pos x="0" y="310"/>
                </a:cxn>
              </a:cxnLst>
              <a:rect l="0" t="0" r="r" b="b"/>
              <a:pathLst>
                <a:path w="475" h="310">
                  <a:moveTo>
                    <a:pt x="475" y="0"/>
                  </a:moveTo>
                  <a:lnTo>
                    <a:pt x="0" y="31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9" name="Oval 1083"/>
            <p:cNvSpPr>
              <a:spLocks noChangeArrowheads="1"/>
            </p:cNvSpPr>
            <p:nvPr/>
          </p:nvSpPr>
          <p:spPr bwMode="auto">
            <a:xfrm>
              <a:off x="4211638" y="4941888"/>
              <a:ext cx="792162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80" name="Oval 1084"/>
            <p:cNvSpPr>
              <a:spLocks noChangeArrowheads="1"/>
            </p:cNvSpPr>
            <p:nvPr/>
          </p:nvSpPr>
          <p:spPr bwMode="auto">
            <a:xfrm>
              <a:off x="5867400" y="4941888"/>
              <a:ext cx="792163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i="1" baseline="-250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181" name="Line 1085"/>
            <p:cNvSpPr>
              <a:spLocks noChangeShapeType="1"/>
            </p:cNvSpPr>
            <p:nvPr/>
          </p:nvSpPr>
          <p:spPr bwMode="auto">
            <a:xfrm flipH="1">
              <a:off x="4643438" y="4652963"/>
              <a:ext cx="73025" cy="288925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2" name="Line 1086"/>
            <p:cNvSpPr>
              <a:spLocks noChangeShapeType="1"/>
            </p:cNvSpPr>
            <p:nvPr/>
          </p:nvSpPr>
          <p:spPr bwMode="auto">
            <a:xfrm>
              <a:off x="5064125" y="4495800"/>
              <a:ext cx="935038" cy="5762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3" name="Text Box 1087"/>
            <p:cNvSpPr txBox="1">
              <a:spLocks noChangeArrowheads="1"/>
            </p:cNvSpPr>
            <p:nvPr/>
          </p:nvSpPr>
          <p:spPr bwMode="auto">
            <a:xfrm>
              <a:off x="5219700" y="5229225"/>
              <a:ext cx="4318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</p:grpSp>
      <p:sp>
        <p:nvSpPr>
          <p:cNvPr id="5184" name="Text Box 1088"/>
          <p:cNvSpPr txBox="1">
            <a:spLocks noChangeArrowheads="1"/>
          </p:cNvSpPr>
          <p:nvPr/>
        </p:nvSpPr>
        <p:spPr bwMode="auto">
          <a:xfrm>
            <a:off x="714348" y="285728"/>
            <a:ext cx="1214445" cy="400110"/>
          </a:xfrm>
          <a:prstGeom prst="rect">
            <a:avLst/>
          </a:prstGeom>
          <a:noFill/>
          <a:ln>
            <a:noFill/>
            <a:headEnd/>
            <a:tailEnd type="non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递归定义</a:t>
            </a:r>
            <a:endParaRPr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 descr="粉色面巾纸"/>
          <p:cNvSpPr txBox="1">
            <a:spLocks noChangeArrowheads="1"/>
          </p:cNvSpPr>
          <p:nvPr/>
        </p:nvSpPr>
        <p:spPr bwMode="auto">
          <a:xfrm>
            <a:off x="539750" y="549275"/>
            <a:ext cx="3532184" cy="46166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7.1.5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树的基本运算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4532316" cy="39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树的运算主要分为三大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类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：  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214554"/>
            <a:ext cx="8143932" cy="181085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查找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满足某种特定关系的结点，如查找当前结点的双亲结点等。</a:t>
            </a: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插入或删除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某个结点，如在树的当前结点上插入一个新结点或删除当前结点的第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个孩子结点等。</a:t>
            </a: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遍历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树中每个结点。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30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428596" y="1000108"/>
            <a:ext cx="83820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树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的遍历</a:t>
            </a:r>
            <a:r>
              <a:rPr kumimoji="1"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运算是指按某种方式访问树中的每</a:t>
            </a:r>
            <a:r>
              <a:rPr kumimoji="1"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个结点且</a:t>
            </a:r>
            <a:r>
              <a:rPr kumimoji="1"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</a:t>
            </a:r>
            <a:r>
              <a:rPr kumimoji="1"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个结点只</a:t>
            </a:r>
            <a:r>
              <a:rPr kumimoji="1"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被访问一次</a:t>
            </a:r>
            <a:r>
              <a:rPr kumimoji="1" lang="zh-CN" altLang="en-US" sz="18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       </a:t>
            </a:r>
            <a:endParaRPr kumimoji="1" lang="zh-CN" altLang="en-US" sz="18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928662" y="285728"/>
            <a:ext cx="1714511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2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树的遍历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164305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主要的遍历方法：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1100142" y="2237108"/>
            <a:ext cx="6972320" cy="895507"/>
            <a:chOff x="1028704" y="2428200"/>
            <a:chExt cx="6972320" cy="895507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028704" y="2428200"/>
              <a:ext cx="1811338" cy="422405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44000" tIns="72000" bIns="7200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先根遍历</a:t>
              </a:r>
              <a:r>
                <a:rPr kumimoji="1" lang="en-US" altLang="zh-CN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</a:t>
              </a:r>
              <a:endParaRPr kumimoji="1" lang="en-US" altLang="zh-CN" sz="1800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327154" y="2926675"/>
              <a:ext cx="6673870" cy="3970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18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    </a:t>
              </a:r>
              <a:r>
                <a:rPr kumimoji="1" lang="zh-CN" altLang="en-US" sz="18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若树</a:t>
              </a:r>
              <a:r>
                <a:rPr kumimoji="1" lang="zh-CN" altLang="en-US" sz="18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不</a:t>
              </a:r>
              <a:r>
                <a:rPr kumimoji="1" lang="zh-CN" altLang="en-US" sz="180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空，则</a:t>
              </a:r>
              <a:r>
                <a:rPr kumimoji="1" lang="zh-CN" altLang="en-US" sz="18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先</a:t>
              </a:r>
              <a:r>
                <a:rPr kumimoji="1" lang="zh-CN" altLang="en-US" sz="18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访问</a:t>
              </a:r>
              <a:r>
                <a:rPr kumimoji="1" lang="zh-CN" altLang="en-US" sz="180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根结点，然后</a:t>
              </a:r>
              <a:r>
                <a:rPr kumimoji="1" lang="zh-CN" altLang="en-US" sz="18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依次先根遍历各棵子树。</a:t>
              </a: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1071538" y="3214686"/>
            <a:ext cx="6929486" cy="876457"/>
            <a:chOff x="1071538" y="3429000"/>
            <a:chExt cx="6929486" cy="876457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071538" y="3429000"/>
              <a:ext cx="1882775" cy="422405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44000" tIns="72000" bIns="7200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后根遍历</a:t>
              </a:r>
              <a:r>
                <a:rPr kumimoji="1" lang="en-US" altLang="zh-CN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298551" y="3908425"/>
              <a:ext cx="6702473" cy="3970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18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    </a:t>
              </a:r>
              <a:r>
                <a:rPr kumimoji="1" lang="zh-CN" altLang="en-US" sz="18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若树</a:t>
              </a:r>
              <a:r>
                <a:rPr kumimoji="1" lang="zh-CN" altLang="en-US" sz="18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不</a:t>
              </a:r>
              <a:r>
                <a:rPr kumimoji="1" lang="zh-CN" altLang="en-US" sz="180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空，则</a:t>
              </a:r>
              <a:r>
                <a:rPr kumimoji="1" lang="zh-CN" altLang="en-US" sz="18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先依次后根遍历各</a:t>
              </a:r>
              <a:r>
                <a:rPr kumimoji="1" lang="zh-CN" altLang="en-US" sz="18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棵子</a:t>
              </a:r>
              <a:r>
                <a:rPr kumimoji="1" lang="zh-CN" altLang="en-US" sz="180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树，然后</a:t>
              </a:r>
              <a:r>
                <a:rPr kumimoji="1" lang="zh-CN" altLang="en-US" sz="18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访问</a:t>
              </a:r>
              <a:r>
                <a:rPr kumimoji="1" lang="zh-CN" altLang="en-US" sz="180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根结点。</a:t>
              </a:r>
              <a:endParaRPr kumimoji="1" lang="zh-CN" altLang="en-US" sz="1800" dirty="0">
                <a:solidFill>
                  <a:srgbClr val="0033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" name="组合 17"/>
          <p:cNvGrpSpPr/>
          <p:nvPr/>
        </p:nvGrpSpPr>
        <p:grpSpPr>
          <a:xfrm>
            <a:off x="1071538" y="4214818"/>
            <a:ext cx="6615130" cy="880478"/>
            <a:chOff x="1071538" y="4429132"/>
            <a:chExt cx="6615130" cy="880478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071538" y="4429132"/>
              <a:ext cx="1882775" cy="422405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44000" tIns="72000" bIns="7200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18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层次</a:t>
              </a:r>
              <a:r>
                <a:rPr kumimoji="1"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遍历</a:t>
              </a:r>
              <a:r>
                <a:rPr kumimoji="1" lang="en-US" altLang="zh-CN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154088" y="4949832"/>
              <a:ext cx="6532580" cy="35977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18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      </a:t>
              </a:r>
              <a:r>
                <a:rPr kumimoji="1" lang="zh-CN" altLang="en-US" sz="18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若树</a:t>
              </a:r>
              <a:r>
                <a:rPr kumimoji="1" lang="zh-CN" altLang="en-US" sz="18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不</a:t>
              </a:r>
              <a:r>
                <a:rPr kumimoji="1" lang="zh-CN" altLang="en-US" sz="180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空，则</a:t>
              </a:r>
              <a:r>
                <a:rPr kumimoji="1" lang="zh-CN" altLang="en-US" sz="1800" dirty="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自上而下、自</a:t>
              </a:r>
              <a:r>
                <a:rPr kumimoji="1" lang="zh-CN" altLang="en-US" sz="18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左至右访问树</a:t>
              </a:r>
              <a:r>
                <a:rPr kumimoji="1" lang="zh-CN" altLang="en-US" sz="18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中</a:t>
              </a:r>
              <a:r>
                <a:rPr kumimoji="1" lang="zh-CN" altLang="en-US" sz="180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每个结点。</a:t>
              </a:r>
              <a:endParaRPr kumimoji="1" lang="zh-CN" altLang="en-US" sz="1800" dirty="0">
                <a:solidFill>
                  <a:srgbClr val="0033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071538" y="5429264"/>
            <a:ext cx="6049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注意：</a:t>
            </a:r>
            <a:r>
              <a:rPr kumimoji="1" lang="zh-CN" altLang="en-US" sz="1800" dirty="0">
                <a:solidFill>
                  <a:srgbClr val="0000CC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先根和后根遍历算法都是递归的。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31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61" name="Freeform 25"/>
          <p:cNvSpPr>
            <a:spLocks noChangeAspect="1"/>
          </p:cNvSpPr>
          <p:nvPr/>
        </p:nvSpPr>
        <p:spPr bwMode="auto">
          <a:xfrm>
            <a:off x="4271945" y="31940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9" name="Freeform 23"/>
          <p:cNvSpPr>
            <a:spLocks noChangeAspect="1"/>
          </p:cNvSpPr>
          <p:nvPr/>
        </p:nvSpPr>
        <p:spPr bwMode="auto">
          <a:xfrm>
            <a:off x="4122720" y="32924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60" name="Freeform 24"/>
          <p:cNvSpPr>
            <a:spLocks noChangeAspect="1"/>
          </p:cNvSpPr>
          <p:nvPr/>
        </p:nvSpPr>
        <p:spPr bwMode="auto">
          <a:xfrm>
            <a:off x="3670283" y="32115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8" name="Freeform 22"/>
          <p:cNvSpPr>
            <a:spLocks noChangeAspect="1"/>
          </p:cNvSpPr>
          <p:nvPr/>
        </p:nvSpPr>
        <p:spPr bwMode="auto">
          <a:xfrm>
            <a:off x="4122720" y="26495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7" name="Freeform 21"/>
          <p:cNvSpPr>
            <a:spLocks/>
          </p:cNvSpPr>
          <p:nvPr/>
        </p:nvSpPr>
        <p:spPr bwMode="auto">
          <a:xfrm>
            <a:off x="4114783" y="19716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6" name="Freeform 20"/>
          <p:cNvSpPr>
            <a:spLocks noChangeAspect="1"/>
          </p:cNvSpPr>
          <p:nvPr/>
        </p:nvSpPr>
        <p:spPr bwMode="auto">
          <a:xfrm>
            <a:off x="2713020" y="19177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5" name="Freeform 19"/>
          <p:cNvSpPr>
            <a:spLocks noChangeAspect="1"/>
          </p:cNvSpPr>
          <p:nvPr/>
        </p:nvSpPr>
        <p:spPr bwMode="auto">
          <a:xfrm>
            <a:off x="2289158" y="18986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4" name="Freeform 18"/>
          <p:cNvSpPr>
            <a:spLocks noChangeAspect="1"/>
          </p:cNvSpPr>
          <p:nvPr/>
        </p:nvSpPr>
        <p:spPr bwMode="auto">
          <a:xfrm>
            <a:off x="3500420" y="11477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2" name="Freeform 16"/>
          <p:cNvSpPr>
            <a:spLocks noChangeAspect="1"/>
          </p:cNvSpPr>
          <p:nvPr/>
        </p:nvSpPr>
        <p:spPr bwMode="auto">
          <a:xfrm>
            <a:off x="3317858" y="12493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3" name="Freeform 17"/>
          <p:cNvSpPr>
            <a:spLocks noChangeAspect="1"/>
          </p:cNvSpPr>
          <p:nvPr/>
        </p:nvSpPr>
        <p:spPr bwMode="auto">
          <a:xfrm>
            <a:off x="2668570" y="11430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41" name="Oval 5"/>
          <p:cNvSpPr>
            <a:spLocks noChangeAspect="1" noChangeArrowheads="1"/>
          </p:cNvSpPr>
          <p:nvPr/>
        </p:nvSpPr>
        <p:spPr bwMode="auto">
          <a:xfrm>
            <a:off x="3136873" y="9080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193542" name="Oval 6"/>
          <p:cNvSpPr>
            <a:spLocks noChangeAspect="1" noChangeArrowheads="1"/>
          </p:cNvSpPr>
          <p:nvPr/>
        </p:nvSpPr>
        <p:spPr bwMode="auto">
          <a:xfrm>
            <a:off x="2422508" y="16081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193543" name="Oval 7"/>
          <p:cNvSpPr>
            <a:spLocks noChangeAspect="1" noChangeArrowheads="1"/>
          </p:cNvSpPr>
          <p:nvPr/>
        </p:nvSpPr>
        <p:spPr bwMode="auto">
          <a:xfrm>
            <a:off x="3144820" y="1608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193544" name="Oval 8"/>
          <p:cNvSpPr>
            <a:spLocks noChangeAspect="1" noChangeArrowheads="1"/>
          </p:cNvSpPr>
          <p:nvPr/>
        </p:nvSpPr>
        <p:spPr bwMode="auto">
          <a:xfrm>
            <a:off x="3936983" y="16081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193545" name="Oval 9"/>
          <p:cNvSpPr>
            <a:spLocks noChangeAspect="1" noChangeArrowheads="1"/>
          </p:cNvSpPr>
          <p:nvPr/>
        </p:nvSpPr>
        <p:spPr bwMode="auto">
          <a:xfrm>
            <a:off x="2071670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193546" name="Oval 10"/>
          <p:cNvSpPr>
            <a:spLocks noChangeAspect="1" noChangeArrowheads="1"/>
          </p:cNvSpPr>
          <p:nvPr/>
        </p:nvSpPr>
        <p:spPr bwMode="auto">
          <a:xfrm>
            <a:off x="2741595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193547" name="Oval 11"/>
          <p:cNvSpPr>
            <a:spLocks noChangeAspect="1" noChangeArrowheads="1"/>
          </p:cNvSpPr>
          <p:nvPr/>
        </p:nvSpPr>
        <p:spPr bwMode="auto">
          <a:xfrm>
            <a:off x="3949683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193548" name="Oval 12"/>
          <p:cNvSpPr>
            <a:spLocks noChangeAspect="1" noChangeArrowheads="1"/>
          </p:cNvSpPr>
          <p:nvPr/>
        </p:nvSpPr>
        <p:spPr bwMode="auto">
          <a:xfrm>
            <a:off x="3943333" y="29448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H</a:t>
            </a:r>
          </a:p>
        </p:txBody>
      </p:sp>
      <p:sp>
        <p:nvSpPr>
          <p:cNvPr id="193549" name="Oval 13"/>
          <p:cNvSpPr>
            <a:spLocks noChangeAspect="1" noChangeArrowheads="1"/>
          </p:cNvSpPr>
          <p:nvPr/>
        </p:nvSpPr>
        <p:spPr bwMode="auto">
          <a:xfrm>
            <a:off x="3954445" y="36036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193550" name="Oval 14"/>
          <p:cNvSpPr>
            <a:spLocks noChangeAspect="1" noChangeArrowheads="1"/>
          </p:cNvSpPr>
          <p:nvPr/>
        </p:nvSpPr>
        <p:spPr bwMode="auto">
          <a:xfrm>
            <a:off x="343374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</a:p>
        </p:txBody>
      </p:sp>
      <p:sp>
        <p:nvSpPr>
          <p:cNvPr id="193551" name="Oval 15"/>
          <p:cNvSpPr>
            <a:spLocks noChangeAspect="1" noChangeArrowheads="1"/>
          </p:cNvSpPr>
          <p:nvPr/>
        </p:nvSpPr>
        <p:spPr bwMode="auto">
          <a:xfrm>
            <a:off x="450689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1000100" y="4429132"/>
            <a:ext cx="3794126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先根遍历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的结点访问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次序：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119305" y="911225"/>
            <a:ext cx="1347787" cy="4681538"/>
            <a:chOff x="975" y="121"/>
            <a:chExt cx="849" cy="2949"/>
          </a:xfrm>
        </p:grpSpPr>
        <p:sp>
          <p:nvSpPr>
            <p:cNvPr id="193573" name="Text Box 37"/>
            <p:cNvSpPr txBox="1">
              <a:spLocks noChangeArrowheads="1"/>
            </p:cNvSpPr>
            <p:nvPr/>
          </p:nvSpPr>
          <p:spPr bwMode="auto">
            <a:xfrm>
              <a:off x="9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93590" name="Oval 54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2424115" y="1611313"/>
            <a:ext cx="550863" cy="3981449"/>
            <a:chOff x="1151" y="562"/>
            <a:chExt cx="347" cy="2508"/>
          </a:xfrm>
        </p:grpSpPr>
        <p:sp>
          <p:nvSpPr>
            <p:cNvPr id="193574" name="Text Box 38"/>
            <p:cNvSpPr txBox="1">
              <a:spLocks noChangeArrowheads="1"/>
            </p:cNvSpPr>
            <p:nvPr/>
          </p:nvSpPr>
          <p:spPr bwMode="auto">
            <a:xfrm>
              <a:off x="12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93591" name="Oval 55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3146426" y="1611313"/>
            <a:ext cx="1125538" cy="3981449"/>
            <a:chOff x="1606" y="562"/>
            <a:chExt cx="709" cy="2508"/>
          </a:xfrm>
        </p:grpSpPr>
        <p:sp>
          <p:nvSpPr>
            <p:cNvPr id="193577" name="Text Box 41"/>
            <p:cNvSpPr txBox="1">
              <a:spLocks noChangeArrowheads="1"/>
            </p:cNvSpPr>
            <p:nvPr/>
          </p:nvSpPr>
          <p:spPr bwMode="auto">
            <a:xfrm>
              <a:off x="209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93592" name="Oval 56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3938588" y="1611313"/>
            <a:ext cx="719137" cy="3981449"/>
            <a:chOff x="2105" y="562"/>
            <a:chExt cx="453" cy="2508"/>
          </a:xfrm>
        </p:grpSpPr>
        <p:sp>
          <p:nvSpPr>
            <p:cNvPr id="193578" name="Text Box 42"/>
            <p:cNvSpPr txBox="1">
              <a:spLocks noChangeArrowheads="1"/>
            </p:cNvSpPr>
            <p:nvPr/>
          </p:nvSpPr>
          <p:spPr bwMode="auto">
            <a:xfrm>
              <a:off x="23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3593" name="Oval 57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2073274" y="2301875"/>
            <a:ext cx="1333500" cy="3290888"/>
            <a:chOff x="930" y="997"/>
            <a:chExt cx="840" cy="2073"/>
          </a:xfrm>
        </p:grpSpPr>
        <p:sp>
          <p:nvSpPr>
            <p:cNvPr id="193575" name="Text Box 39"/>
            <p:cNvSpPr txBox="1">
              <a:spLocks noChangeArrowheads="1"/>
            </p:cNvSpPr>
            <p:nvPr/>
          </p:nvSpPr>
          <p:spPr bwMode="auto">
            <a:xfrm>
              <a:off x="154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93594" name="Oval 58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2743201" y="2301875"/>
            <a:ext cx="1096963" cy="3290888"/>
            <a:chOff x="1352" y="997"/>
            <a:chExt cx="691" cy="2073"/>
          </a:xfrm>
        </p:grpSpPr>
        <p:sp>
          <p:nvSpPr>
            <p:cNvPr id="193576" name="Text Box 40"/>
            <p:cNvSpPr txBox="1">
              <a:spLocks noChangeArrowheads="1"/>
            </p:cNvSpPr>
            <p:nvPr/>
          </p:nvSpPr>
          <p:spPr bwMode="auto">
            <a:xfrm>
              <a:off x="182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93595" name="Oval 59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F</a:t>
              </a:r>
            </a:p>
          </p:txBody>
        </p:sp>
      </p:grp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3951288" y="2301875"/>
            <a:ext cx="1182687" cy="3290888"/>
            <a:chOff x="2113" y="997"/>
            <a:chExt cx="745" cy="2073"/>
          </a:xfrm>
        </p:grpSpPr>
        <p:sp>
          <p:nvSpPr>
            <p:cNvPr id="193579" name="Text Box 43"/>
            <p:cNvSpPr txBox="1">
              <a:spLocks noChangeArrowheads="1"/>
            </p:cNvSpPr>
            <p:nvPr/>
          </p:nvSpPr>
          <p:spPr bwMode="auto">
            <a:xfrm>
              <a:off x="26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93596" name="Oval 60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3944938" y="2947988"/>
            <a:ext cx="1620837" cy="2644774"/>
            <a:chOff x="2109" y="1404"/>
            <a:chExt cx="1021" cy="1666"/>
          </a:xfrm>
        </p:grpSpPr>
        <p:sp>
          <p:nvSpPr>
            <p:cNvPr id="193580" name="Text Box 44"/>
            <p:cNvSpPr txBox="1">
              <a:spLocks noChangeArrowheads="1"/>
            </p:cNvSpPr>
            <p:nvPr/>
          </p:nvSpPr>
          <p:spPr bwMode="auto">
            <a:xfrm>
              <a:off x="290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193597" name="Oval 61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H</a:t>
              </a:r>
            </a:p>
          </p:txBody>
        </p:sp>
      </p:grp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3956051" y="3606801"/>
            <a:ext cx="2474913" cy="1985963"/>
            <a:chOff x="2116" y="1819"/>
            <a:chExt cx="1559" cy="1251"/>
          </a:xfrm>
        </p:grpSpPr>
        <p:sp>
          <p:nvSpPr>
            <p:cNvPr id="193582" name="Text Box 46"/>
            <p:cNvSpPr txBox="1">
              <a:spLocks noChangeArrowheads="1"/>
            </p:cNvSpPr>
            <p:nvPr/>
          </p:nvSpPr>
          <p:spPr bwMode="auto">
            <a:xfrm>
              <a:off x="345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93598" name="Oval 6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  <p:grpSp>
        <p:nvGrpSpPr>
          <p:cNvPr id="11" name="Group 91"/>
          <p:cNvGrpSpPr>
            <a:grpSpLocks/>
          </p:cNvGrpSpPr>
          <p:nvPr/>
        </p:nvGrpSpPr>
        <p:grpSpPr bwMode="auto">
          <a:xfrm>
            <a:off x="3435350" y="3606801"/>
            <a:ext cx="2563813" cy="1985963"/>
            <a:chOff x="1788" y="1819"/>
            <a:chExt cx="1615" cy="1251"/>
          </a:xfrm>
        </p:grpSpPr>
        <p:sp>
          <p:nvSpPr>
            <p:cNvPr id="193581" name="Text Box 45"/>
            <p:cNvSpPr txBox="1">
              <a:spLocks noChangeArrowheads="1"/>
            </p:cNvSpPr>
            <p:nvPr/>
          </p:nvSpPr>
          <p:spPr bwMode="auto">
            <a:xfrm>
              <a:off x="318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93599" name="Oval 63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</a:p>
          </p:txBody>
        </p:sp>
      </p:grp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4508499" y="3606801"/>
            <a:ext cx="2406650" cy="1985963"/>
            <a:chOff x="2464" y="1819"/>
            <a:chExt cx="1516" cy="1251"/>
          </a:xfrm>
        </p:grpSpPr>
        <p:sp>
          <p:nvSpPr>
            <p:cNvPr id="193583" name="Text Box 47"/>
            <p:cNvSpPr txBox="1">
              <a:spLocks noChangeArrowheads="1"/>
            </p:cNvSpPr>
            <p:nvPr/>
          </p:nvSpPr>
          <p:spPr bwMode="auto">
            <a:xfrm>
              <a:off x="375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193600" name="Oval 64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</a:p>
          </p:txBody>
        </p:sp>
      </p:grpSp>
      <p:sp>
        <p:nvSpPr>
          <p:cNvPr id="193630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遍历完毕</a:t>
            </a:r>
          </a:p>
        </p:txBody>
      </p:sp>
      <p:sp>
        <p:nvSpPr>
          <p:cNvPr id="193631" name="Text Box 95"/>
          <p:cNvSpPr txBox="1">
            <a:spLocks noChangeArrowheads="1"/>
          </p:cNvSpPr>
          <p:nvPr/>
        </p:nvSpPr>
        <p:spPr bwMode="auto">
          <a:xfrm>
            <a:off x="395289" y="188913"/>
            <a:ext cx="3248017" cy="430887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树的先根遍历</a:t>
            </a:r>
            <a:r>
              <a:rPr lang="zh-CN" altLang="en-US" sz="22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示</a:t>
            </a:r>
            <a:r>
              <a:rPr lang="zh-CN" altLang="en-US" sz="22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例</a:t>
            </a:r>
            <a:endParaRPr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32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73" name="Freeform 21"/>
          <p:cNvSpPr>
            <a:spLocks/>
          </p:cNvSpPr>
          <p:nvPr/>
        </p:nvSpPr>
        <p:spPr bwMode="auto">
          <a:xfrm>
            <a:off x="3979844" y="2032000"/>
            <a:ext cx="1588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74" name="Freeform 22"/>
          <p:cNvSpPr>
            <a:spLocks noChangeAspect="1"/>
          </p:cNvSpPr>
          <p:nvPr/>
        </p:nvSpPr>
        <p:spPr bwMode="auto">
          <a:xfrm>
            <a:off x="3987782" y="2709863"/>
            <a:ext cx="4762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7" name="Freeform 5"/>
          <p:cNvSpPr>
            <a:spLocks noChangeAspect="1"/>
          </p:cNvSpPr>
          <p:nvPr/>
        </p:nvSpPr>
        <p:spPr bwMode="auto">
          <a:xfrm>
            <a:off x="3987782" y="3352800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8" name="Freeform 6"/>
          <p:cNvSpPr>
            <a:spLocks noChangeAspect="1"/>
          </p:cNvSpPr>
          <p:nvPr/>
        </p:nvSpPr>
        <p:spPr bwMode="auto">
          <a:xfrm>
            <a:off x="4137007" y="3254375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4" name="Freeform 2"/>
          <p:cNvSpPr>
            <a:spLocks noChangeAspect="1"/>
          </p:cNvSpPr>
          <p:nvPr/>
        </p:nvSpPr>
        <p:spPr bwMode="auto">
          <a:xfrm>
            <a:off x="3535344" y="3271838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5" name="Freeform 3"/>
          <p:cNvSpPr>
            <a:spLocks noChangeAspect="1"/>
          </p:cNvSpPr>
          <p:nvPr/>
        </p:nvSpPr>
        <p:spPr bwMode="auto">
          <a:xfrm>
            <a:off x="2578082" y="1978025"/>
            <a:ext cx="176212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6" name="Freeform 4"/>
          <p:cNvSpPr>
            <a:spLocks noChangeAspect="1"/>
          </p:cNvSpPr>
          <p:nvPr/>
        </p:nvSpPr>
        <p:spPr bwMode="auto">
          <a:xfrm>
            <a:off x="2154219" y="1958975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72" name="Freeform 20"/>
          <p:cNvSpPr>
            <a:spLocks noChangeAspect="1"/>
          </p:cNvSpPr>
          <p:nvPr/>
        </p:nvSpPr>
        <p:spPr bwMode="auto">
          <a:xfrm>
            <a:off x="3365482" y="1208088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9" name="Freeform 7"/>
          <p:cNvSpPr>
            <a:spLocks noChangeAspect="1"/>
          </p:cNvSpPr>
          <p:nvPr/>
        </p:nvSpPr>
        <p:spPr bwMode="auto">
          <a:xfrm>
            <a:off x="3182919" y="1309688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71" name="Freeform 19"/>
          <p:cNvSpPr>
            <a:spLocks noChangeAspect="1"/>
          </p:cNvSpPr>
          <p:nvPr/>
        </p:nvSpPr>
        <p:spPr bwMode="auto">
          <a:xfrm>
            <a:off x="2533632" y="1203325"/>
            <a:ext cx="484187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60" name="Oval 8"/>
          <p:cNvSpPr>
            <a:spLocks noChangeAspect="1" noChangeArrowheads="1"/>
          </p:cNvSpPr>
          <p:nvPr/>
        </p:nvSpPr>
        <p:spPr bwMode="auto">
          <a:xfrm>
            <a:off x="3009882" y="96837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81961" name="Oval 9"/>
          <p:cNvSpPr>
            <a:spLocks noChangeAspect="1" noChangeArrowheads="1"/>
          </p:cNvSpPr>
          <p:nvPr/>
        </p:nvSpPr>
        <p:spPr bwMode="auto">
          <a:xfrm>
            <a:off x="2287569" y="1668463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81962" name="Oval 10"/>
          <p:cNvSpPr>
            <a:spLocks noChangeAspect="1" noChangeArrowheads="1"/>
          </p:cNvSpPr>
          <p:nvPr/>
        </p:nvSpPr>
        <p:spPr bwMode="auto">
          <a:xfrm>
            <a:off x="3009882" y="166846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81963" name="Oval 11"/>
          <p:cNvSpPr>
            <a:spLocks noChangeAspect="1" noChangeArrowheads="1"/>
          </p:cNvSpPr>
          <p:nvPr/>
        </p:nvSpPr>
        <p:spPr bwMode="auto">
          <a:xfrm>
            <a:off x="3802044" y="1668463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81964" name="Oval 12"/>
          <p:cNvSpPr>
            <a:spLocks noChangeAspect="1" noChangeArrowheads="1"/>
          </p:cNvSpPr>
          <p:nvPr/>
        </p:nvSpPr>
        <p:spPr bwMode="auto">
          <a:xfrm>
            <a:off x="1936732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81965" name="Oval 13"/>
          <p:cNvSpPr>
            <a:spLocks noChangeAspect="1" noChangeArrowheads="1"/>
          </p:cNvSpPr>
          <p:nvPr/>
        </p:nvSpPr>
        <p:spPr bwMode="auto">
          <a:xfrm>
            <a:off x="2606657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381966" name="Oval 14"/>
          <p:cNvSpPr>
            <a:spLocks noChangeAspect="1" noChangeArrowheads="1"/>
          </p:cNvSpPr>
          <p:nvPr/>
        </p:nvSpPr>
        <p:spPr bwMode="auto">
          <a:xfrm>
            <a:off x="3814744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381967" name="Oval 15"/>
          <p:cNvSpPr>
            <a:spLocks noChangeAspect="1" noChangeArrowheads="1"/>
          </p:cNvSpPr>
          <p:nvPr/>
        </p:nvSpPr>
        <p:spPr bwMode="auto">
          <a:xfrm>
            <a:off x="3808394" y="3005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H</a:t>
            </a:r>
          </a:p>
        </p:txBody>
      </p:sp>
      <p:sp>
        <p:nvSpPr>
          <p:cNvPr id="381968" name="Oval 16"/>
          <p:cNvSpPr>
            <a:spLocks noChangeAspect="1" noChangeArrowheads="1"/>
          </p:cNvSpPr>
          <p:nvPr/>
        </p:nvSpPr>
        <p:spPr bwMode="auto">
          <a:xfrm>
            <a:off x="3819507" y="3663950"/>
            <a:ext cx="344487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381969" name="Oval 17"/>
          <p:cNvSpPr>
            <a:spLocks noChangeAspect="1" noChangeArrowheads="1"/>
          </p:cNvSpPr>
          <p:nvPr/>
        </p:nvSpPr>
        <p:spPr bwMode="auto">
          <a:xfrm>
            <a:off x="329880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</a:p>
        </p:txBody>
      </p:sp>
      <p:sp>
        <p:nvSpPr>
          <p:cNvPr id="381970" name="Oval 18"/>
          <p:cNvSpPr>
            <a:spLocks noChangeAspect="1" noChangeArrowheads="1"/>
          </p:cNvSpPr>
          <p:nvPr/>
        </p:nvSpPr>
        <p:spPr bwMode="auto">
          <a:xfrm>
            <a:off x="437195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785786" y="4500570"/>
            <a:ext cx="4081465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后根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的结点访问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次序：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279651" y="1658938"/>
            <a:ext cx="982663" cy="3981449"/>
            <a:chOff x="1151" y="562"/>
            <a:chExt cx="619" cy="2508"/>
          </a:xfrm>
        </p:grpSpPr>
        <p:sp>
          <p:nvSpPr>
            <p:cNvPr id="381980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endParaRPr lang="en-US" altLang="zh-CN" sz="1800" i="1" dirty="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81985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1928815" y="2349500"/>
            <a:ext cx="425450" cy="3290888"/>
            <a:chOff x="930" y="997"/>
            <a:chExt cx="268" cy="2073"/>
          </a:xfrm>
        </p:grpSpPr>
        <p:sp>
          <p:nvSpPr>
            <p:cNvPr id="381977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1986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3001965" y="1658938"/>
            <a:ext cx="693738" cy="3981449"/>
            <a:chOff x="1606" y="562"/>
            <a:chExt cx="437" cy="2508"/>
          </a:xfrm>
        </p:grpSpPr>
        <p:sp>
          <p:nvSpPr>
            <p:cNvPr id="381982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81987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2476500" y="2349500"/>
            <a:ext cx="468313" cy="3290888"/>
            <a:chOff x="1275" y="997"/>
            <a:chExt cx="295" cy="2073"/>
          </a:xfrm>
        </p:grpSpPr>
        <p:sp>
          <p:nvSpPr>
            <p:cNvPr id="381979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1988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F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800475" y="2995613"/>
            <a:ext cx="1620838" cy="2644774"/>
            <a:chOff x="2109" y="1404"/>
            <a:chExt cx="1021" cy="1666"/>
          </a:xfrm>
        </p:grpSpPr>
        <p:sp>
          <p:nvSpPr>
            <p:cNvPr id="381991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81992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H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3794125" y="1658938"/>
            <a:ext cx="2492375" cy="3981449"/>
            <a:chOff x="2105" y="562"/>
            <a:chExt cx="1570" cy="2508"/>
          </a:xfrm>
        </p:grpSpPr>
        <p:sp>
          <p:nvSpPr>
            <p:cNvPr id="381984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381993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811586" y="3654426"/>
            <a:ext cx="701674" cy="1985963"/>
            <a:chOff x="2116" y="1819"/>
            <a:chExt cx="442" cy="1251"/>
          </a:xfrm>
        </p:grpSpPr>
        <p:sp>
          <p:nvSpPr>
            <p:cNvPr id="381983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381994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3806825" y="2349500"/>
            <a:ext cx="2047875" cy="3290888"/>
            <a:chOff x="2113" y="997"/>
            <a:chExt cx="1290" cy="2073"/>
          </a:xfrm>
        </p:grpSpPr>
        <p:sp>
          <p:nvSpPr>
            <p:cNvPr id="381990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381995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3290888" y="3654426"/>
            <a:ext cx="836612" cy="1985963"/>
            <a:chOff x="1788" y="1819"/>
            <a:chExt cx="527" cy="1251"/>
          </a:xfrm>
        </p:grpSpPr>
        <p:sp>
          <p:nvSpPr>
            <p:cNvPr id="381981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81996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</a:p>
          </p:txBody>
        </p: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3001963" y="958850"/>
            <a:ext cx="3768725" cy="4681538"/>
            <a:chOff x="1606" y="121"/>
            <a:chExt cx="2374" cy="2949"/>
          </a:xfrm>
        </p:grpSpPr>
        <p:sp>
          <p:nvSpPr>
            <p:cNvPr id="381978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381997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4364041" y="3654426"/>
            <a:ext cx="625475" cy="1985963"/>
            <a:chOff x="2464" y="1819"/>
            <a:chExt cx="394" cy="1251"/>
          </a:xfrm>
        </p:grpSpPr>
        <p:sp>
          <p:nvSpPr>
            <p:cNvPr id="381989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381998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</a:p>
          </p:txBody>
        </p:sp>
      </p:grpSp>
      <p:sp>
        <p:nvSpPr>
          <p:cNvPr id="382011" name="Text Box 59"/>
          <p:cNvSpPr txBox="1">
            <a:spLocks noChangeArrowheads="1"/>
          </p:cNvSpPr>
          <p:nvPr/>
        </p:nvSpPr>
        <p:spPr bwMode="auto">
          <a:xfrm>
            <a:off x="395289" y="188913"/>
            <a:ext cx="3176579" cy="430887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树的后根遍历</a:t>
            </a:r>
            <a:r>
              <a:rPr lang="zh-CN" altLang="en-US" sz="22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示</a:t>
            </a:r>
            <a:r>
              <a:rPr lang="zh-CN" altLang="en-US" sz="22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endParaRPr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遍历完毕</a:t>
            </a: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33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Freeform 2"/>
          <p:cNvSpPr>
            <a:spLocks noChangeAspect="1"/>
          </p:cNvSpPr>
          <p:nvPr/>
        </p:nvSpPr>
        <p:spPr bwMode="auto">
          <a:xfrm>
            <a:off x="3384531" y="31861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8" name="Freeform 22"/>
          <p:cNvSpPr>
            <a:spLocks noChangeAspect="1"/>
          </p:cNvSpPr>
          <p:nvPr/>
        </p:nvSpPr>
        <p:spPr bwMode="auto">
          <a:xfrm>
            <a:off x="3836968" y="26241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7" name="Freeform 21"/>
          <p:cNvSpPr>
            <a:spLocks/>
          </p:cNvSpPr>
          <p:nvPr/>
        </p:nvSpPr>
        <p:spPr bwMode="auto">
          <a:xfrm>
            <a:off x="3829031" y="19462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0" name="Freeform 4"/>
          <p:cNvSpPr>
            <a:spLocks noChangeAspect="1"/>
          </p:cNvSpPr>
          <p:nvPr/>
        </p:nvSpPr>
        <p:spPr bwMode="auto">
          <a:xfrm>
            <a:off x="2003406" y="18732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79" name="Freeform 3"/>
          <p:cNvSpPr>
            <a:spLocks noChangeAspect="1"/>
          </p:cNvSpPr>
          <p:nvPr/>
        </p:nvSpPr>
        <p:spPr bwMode="auto">
          <a:xfrm>
            <a:off x="2427268" y="18923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5" name="Freeform 19"/>
          <p:cNvSpPr>
            <a:spLocks noChangeAspect="1"/>
          </p:cNvSpPr>
          <p:nvPr/>
        </p:nvSpPr>
        <p:spPr bwMode="auto">
          <a:xfrm>
            <a:off x="2382818" y="11176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6" name="Freeform 20"/>
          <p:cNvSpPr>
            <a:spLocks noChangeAspect="1"/>
          </p:cNvSpPr>
          <p:nvPr/>
        </p:nvSpPr>
        <p:spPr bwMode="auto">
          <a:xfrm>
            <a:off x="3214668" y="11223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1" name="Freeform 5"/>
          <p:cNvSpPr>
            <a:spLocks noChangeAspect="1"/>
          </p:cNvSpPr>
          <p:nvPr/>
        </p:nvSpPr>
        <p:spPr bwMode="auto">
          <a:xfrm>
            <a:off x="3836968" y="32670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2" name="Freeform 6"/>
          <p:cNvSpPr>
            <a:spLocks noChangeAspect="1"/>
          </p:cNvSpPr>
          <p:nvPr/>
        </p:nvSpPr>
        <p:spPr bwMode="auto">
          <a:xfrm>
            <a:off x="3986193" y="31686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3" name="Freeform 7"/>
          <p:cNvSpPr>
            <a:spLocks noChangeAspect="1"/>
          </p:cNvSpPr>
          <p:nvPr/>
        </p:nvSpPr>
        <p:spPr bwMode="auto">
          <a:xfrm>
            <a:off x="3032106" y="12239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4" name="Oval 8"/>
          <p:cNvSpPr>
            <a:spLocks noChangeAspect="1" noChangeArrowheads="1"/>
          </p:cNvSpPr>
          <p:nvPr/>
        </p:nvSpPr>
        <p:spPr bwMode="auto">
          <a:xfrm>
            <a:off x="2859068" y="8826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82985" name="Oval 9"/>
          <p:cNvSpPr>
            <a:spLocks noChangeAspect="1" noChangeArrowheads="1"/>
          </p:cNvSpPr>
          <p:nvPr/>
        </p:nvSpPr>
        <p:spPr bwMode="auto">
          <a:xfrm>
            <a:off x="2136756" y="15827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82986" name="Oval 10"/>
          <p:cNvSpPr>
            <a:spLocks noChangeAspect="1" noChangeArrowheads="1"/>
          </p:cNvSpPr>
          <p:nvPr/>
        </p:nvSpPr>
        <p:spPr bwMode="auto">
          <a:xfrm>
            <a:off x="2859068" y="15827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82987" name="Oval 11"/>
          <p:cNvSpPr>
            <a:spLocks noChangeAspect="1" noChangeArrowheads="1"/>
          </p:cNvSpPr>
          <p:nvPr/>
        </p:nvSpPr>
        <p:spPr bwMode="auto">
          <a:xfrm>
            <a:off x="3651231" y="15827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82988" name="Oval 12"/>
          <p:cNvSpPr>
            <a:spLocks noChangeAspect="1" noChangeArrowheads="1"/>
          </p:cNvSpPr>
          <p:nvPr/>
        </p:nvSpPr>
        <p:spPr bwMode="auto">
          <a:xfrm>
            <a:off x="1785918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82989" name="Oval 13"/>
          <p:cNvSpPr>
            <a:spLocks noChangeAspect="1" noChangeArrowheads="1"/>
          </p:cNvSpPr>
          <p:nvPr/>
        </p:nvSpPr>
        <p:spPr bwMode="auto">
          <a:xfrm>
            <a:off x="2455843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382990" name="Oval 14"/>
          <p:cNvSpPr>
            <a:spLocks noChangeAspect="1" noChangeArrowheads="1"/>
          </p:cNvSpPr>
          <p:nvPr/>
        </p:nvSpPr>
        <p:spPr bwMode="auto">
          <a:xfrm>
            <a:off x="3663931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382991" name="Oval 15"/>
          <p:cNvSpPr>
            <a:spLocks noChangeAspect="1" noChangeArrowheads="1"/>
          </p:cNvSpPr>
          <p:nvPr/>
        </p:nvSpPr>
        <p:spPr bwMode="auto">
          <a:xfrm>
            <a:off x="3657581" y="29194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H</a:t>
            </a:r>
          </a:p>
        </p:txBody>
      </p:sp>
      <p:sp>
        <p:nvSpPr>
          <p:cNvPr id="382992" name="Oval 16"/>
          <p:cNvSpPr>
            <a:spLocks noChangeAspect="1" noChangeArrowheads="1"/>
          </p:cNvSpPr>
          <p:nvPr/>
        </p:nvSpPr>
        <p:spPr bwMode="auto">
          <a:xfrm>
            <a:off x="3668693" y="35782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382993" name="Oval 17"/>
          <p:cNvSpPr>
            <a:spLocks noChangeAspect="1" noChangeArrowheads="1"/>
          </p:cNvSpPr>
          <p:nvPr/>
        </p:nvSpPr>
        <p:spPr bwMode="auto">
          <a:xfrm>
            <a:off x="314799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</a:p>
        </p:txBody>
      </p:sp>
      <p:sp>
        <p:nvSpPr>
          <p:cNvPr id="382994" name="Oval 18"/>
          <p:cNvSpPr>
            <a:spLocks noChangeAspect="1" noChangeArrowheads="1"/>
          </p:cNvSpPr>
          <p:nvPr/>
        </p:nvSpPr>
        <p:spPr bwMode="auto">
          <a:xfrm>
            <a:off x="422114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703263" y="4457650"/>
            <a:ext cx="48514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层次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的结点访问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次序：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855788" y="885825"/>
            <a:ext cx="1347787" cy="4681538"/>
            <a:chOff x="975" y="121"/>
            <a:chExt cx="849" cy="2949"/>
          </a:xfrm>
        </p:grpSpPr>
        <p:sp>
          <p:nvSpPr>
            <p:cNvPr id="383001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3002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135190" y="1585913"/>
            <a:ext cx="550863" cy="3981449"/>
            <a:chOff x="1151" y="562"/>
            <a:chExt cx="347" cy="2508"/>
          </a:xfrm>
        </p:grpSpPr>
        <p:sp>
          <p:nvSpPr>
            <p:cNvPr id="383003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3004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2763838" y="1585913"/>
            <a:ext cx="438150" cy="3981449"/>
            <a:chOff x="1547" y="562"/>
            <a:chExt cx="276" cy="2508"/>
          </a:xfrm>
        </p:grpSpPr>
        <p:sp>
          <p:nvSpPr>
            <p:cNvPr id="383006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83009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1784350" y="2276475"/>
            <a:ext cx="2198688" cy="3290888"/>
            <a:chOff x="930" y="997"/>
            <a:chExt cx="1385" cy="2073"/>
          </a:xfrm>
        </p:grpSpPr>
        <p:sp>
          <p:nvSpPr>
            <p:cNvPr id="383005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3010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3197225" y="1585913"/>
            <a:ext cx="796925" cy="3981449"/>
            <a:chOff x="1820" y="562"/>
            <a:chExt cx="502" cy="2508"/>
          </a:xfrm>
        </p:grpSpPr>
        <p:sp>
          <p:nvSpPr>
            <p:cNvPr id="383008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383011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2454274" y="2276475"/>
            <a:ext cx="1914525" cy="3290888"/>
            <a:chOff x="1352" y="997"/>
            <a:chExt cx="1206" cy="2073"/>
          </a:xfrm>
        </p:grpSpPr>
        <p:sp>
          <p:nvSpPr>
            <p:cNvPr id="383007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3012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F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662363" y="2276475"/>
            <a:ext cx="1182687" cy="3290888"/>
            <a:chOff x="2113" y="997"/>
            <a:chExt cx="745" cy="2073"/>
          </a:xfrm>
        </p:grpSpPr>
        <p:sp>
          <p:nvSpPr>
            <p:cNvPr id="383013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3014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3656013" y="2922588"/>
            <a:ext cx="1620837" cy="2644774"/>
            <a:chOff x="2109" y="1404"/>
            <a:chExt cx="1021" cy="1666"/>
          </a:xfrm>
        </p:grpSpPr>
        <p:sp>
          <p:nvSpPr>
            <p:cNvPr id="383015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83016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H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3667126" y="3581401"/>
            <a:ext cx="2474913" cy="1985963"/>
            <a:chOff x="2116" y="1819"/>
            <a:chExt cx="1559" cy="1251"/>
          </a:xfrm>
        </p:grpSpPr>
        <p:sp>
          <p:nvSpPr>
            <p:cNvPr id="383017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383018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3146425" y="3581401"/>
            <a:ext cx="2563813" cy="1985963"/>
            <a:chOff x="1788" y="1819"/>
            <a:chExt cx="1615" cy="1251"/>
          </a:xfrm>
        </p:grpSpPr>
        <p:sp>
          <p:nvSpPr>
            <p:cNvPr id="383019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83020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</a:p>
          </p:txBody>
        </p: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4219574" y="3581401"/>
            <a:ext cx="2406650" cy="1985963"/>
            <a:chOff x="2464" y="1819"/>
            <a:chExt cx="1516" cy="1251"/>
          </a:xfrm>
        </p:grpSpPr>
        <p:sp>
          <p:nvSpPr>
            <p:cNvPr id="383021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383022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</a:p>
          </p:txBody>
        </p:sp>
      </p:grpSp>
      <p:sp>
        <p:nvSpPr>
          <p:cNvPr id="383034" name="Text Box 58"/>
          <p:cNvSpPr txBox="1">
            <a:spLocks noChangeArrowheads="1"/>
          </p:cNvSpPr>
          <p:nvPr/>
        </p:nvSpPr>
        <p:spPr bwMode="auto">
          <a:xfrm>
            <a:off x="395289" y="188913"/>
            <a:ext cx="2890827" cy="430887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树的层次遍历</a:t>
            </a:r>
            <a:r>
              <a:rPr lang="zh-CN" altLang="en-US" sz="22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示</a:t>
            </a:r>
            <a:r>
              <a:rPr lang="zh-CN" altLang="en-US" sz="22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endParaRPr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遍历完毕</a:t>
            </a: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34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4" name="Text Box 48" descr="纸莎草纸"/>
          <p:cNvSpPr txBox="1">
            <a:spLocks noChangeArrowheads="1"/>
          </p:cNvSpPr>
          <p:nvPr/>
        </p:nvSpPr>
        <p:spPr bwMode="auto">
          <a:xfrm>
            <a:off x="233363" y="260350"/>
            <a:ext cx="3695695" cy="46166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兰亭超细黑简体" pitchFamily="2" charset="-122"/>
                <a:cs typeface="Consolas" pitchFamily="49" charset="0"/>
              </a:rPr>
              <a:t>7.1.6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树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的存储结构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/>
        </p:nvSpPr>
        <p:spPr bwMode="auto">
          <a:xfrm>
            <a:off x="611188" y="1268413"/>
            <a:ext cx="267492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、双亲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存储结构  </a:t>
            </a:r>
            <a:endParaRPr kumimoji="1"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53"/>
          <p:cNvGrpSpPr/>
          <p:nvPr/>
        </p:nvGrpSpPr>
        <p:grpSpPr>
          <a:xfrm>
            <a:off x="1000100" y="2747970"/>
            <a:ext cx="1800225" cy="2016125"/>
            <a:chOff x="1000100" y="2747970"/>
            <a:chExt cx="1800225" cy="20161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647800" y="274797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00100" y="354013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647800" y="354013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368525" y="354013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1000100" y="4332295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647800" y="4332295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2368525" y="4332295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295375" y="3097220"/>
              <a:ext cx="393700" cy="469900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0" y="296"/>
                </a:cxn>
              </a:cxnLst>
              <a:rect l="0" t="0" r="r" b="b"/>
              <a:pathLst>
                <a:path w="248" h="296">
                  <a:moveTo>
                    <a:pt x="248" y="0"/>
                  </a:moveTo>
                  <a:lnTo>
                    <a:pt x="0" y="29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863700" y="3179770"/>
              <a:ext cx="0" cy="3603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2038325" y="3097220"/>
              <a:ext cx="431800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2" y="296"/>
                </a:cxn>
              </a:cxnLst>
              <a:rect l="0" t="0" r="r" b="b"/>
              <a:pathLst>
                <a:path w="272" h="296">
                  <a:moveTo>
                    <a:pt x="0" y="0"/>
                  </a:moveTo>
                  <a:lnTo>
                    <a:pt x="272" y="29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863700" y="3971932"/>
              <a:ext cx="0" cy="360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1276325" y="3871920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2057375" y="3846520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3448025" y="3492507"/>
            <a:ext cx="720000" cy="360000"/>
          </a:xfrm>
          <a:prstGeom prst="rightArrow">
            <a:avLst>
              <a:gd name="adj1" fmla="val 50000"/>
              <a:gd name="adj2" fmla="val 42902"/>
            </a:avLst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897538" y="2530482"/>
            <a:ext cx="647700" cy="2544763"/>
            <a:chOff x="3697" y="964"/>
            <a:chExt cx="408" cy="1603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697" y="964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solidFill>
                    <a:srgbClr val="0000CC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60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697" y="1198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697" y="1425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3697" y="165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3697" y="187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3697" y="2113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3697" y="2340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745013" y="2519370"/>
            <a:ext cx="1223962" cy="2555875"/>
            <a:chOff x="2971" y="957"/>
            <a:chExt cx="771" cy="1610"/>
          </a:xfrm>
        </p:grpSpPr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334" y="964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2971" y="957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334" y="1198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2971" y="1191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334" y="1425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971" y="1418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3334" y="165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971" y="1652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334" y="187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971" y="1872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3334" y="2113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971" y="2106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334" y="2340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971" y="2333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100616" y="1714488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solidFill>
                  <a:srgbClr val="CC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伪指针</a:t>
            </a: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指示</a:t>
            </a:r>
            <a:r>
              <a:rPr kumimoji="1" lang="zh-CN" altLang="en-US" sz="18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其双亲结点的</a:t>
            </a: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位置</a:t>
            </a:r>
            <a:endParaRPr lang="zh-CN" altLang="en-US" sz="1800" dirty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46" name="直接箭头连接符 45"/>
          <p:cNvCxnSpPr>
            <a:stCxn id="45" idx="2"/>
          </p:cNvCxnSpPr>
          <p:nvPr/>
        </p:nvCxnSpPr>
        <p:spPr>
          <a:xfrm rot="5400000">
            <a:off x="6419944" y="1885265"/>
            <a:ext cx="446663" cy="84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9" name="组合 49"/>
          <p:cNvGrpSpPr/>
          <p:nvPr/>
        </p:nvGrpSpPr>
        <p:grpSpPr>
          <a:xfrm>
            <a:off x="6643702" y="2143116"/>
            <a:ext cx="2357422" cy="1074959"/>
            <a:chOff x="6643702" y="2143116"/>
            <a:chExt cx="2357422" cy="1074959"/>
          </a:xfrm>
        </p:grpSpPr>
        <p:sp>
          <p:nvSpPr>
            <p:cNvPr id="48" name="TextBox 47"/>
            <p:cNvSpPr txBox="1"/>
            <p:nvPr/>
          </p:nvSpPr>
          <p:spPr>
            <a:xfrm>
              <a:off x="6643702" y="2571744"/>
              <a:ext cx="2357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树中任何结点只有唯一的双亲结点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9" name="上下箭头 48"/>
            <p:cNvSpPr/>
            <p:nvPr/>
          </p:nvSpPr>
          <p:spPr>
            <a:xfrm>
              <a:off x="7643834" y="2143116"/>
              <a:ext cx="180000" cy="43200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52"/>
          <p:cNvGrpSpPr/>
          <p:nvPr/>
        </p:nvGrpSpPr>
        <p:grpSpPr>
          <a:xfrm>
            <a:off x="4857752" y="5286388"/>
            <a:ext cx="2341592" cy="797960"/>
            <a:chOff x="4857752" y="5286388"/>
            <a:chExt cx="2341592" cy="797960"/>
          </a:xfrm>
        </p:grpSpPr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4857752" y="5715016"/>
              <a:ext cx="234159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树的双亲存储结构</a:t>
              </a:r>
            </a:p>
          </p:txBody>
        </p:sp>
        <p:sp>
          <p:nvSpPr>
            <p:cNvPr id="52" name="上箭头 51"/>
            <p:cNvSpPr/>
            <p:nvPr/>
          </p:nvSpPr>
          <p:spPr>
            <a:xfrm>
              <a:off x="5786446" y="5286388"/>
              <a:ext cx="214314" cy="357190"/>
            </a:xfrm>
            <a:prstGeom prst="up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35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285720" y="857232"/>
            <a:ext cx="5616575" cy="17693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ct val="14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>
              <a:lnSpc>
                <a:spcPct val="140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parent;	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指向双亲的位置</a:t>
            </a:r>
          </a:p>
          <a:p>
            <a:pPr algn="l">
              <a:lnSpc>
                <a:spcPct val="14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PTree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14282" y="3357562"/>
            <a:ext cx="4824413" cy="1768475"/>
            <a:chOff x="204" y="1707"/>
            <a:chExt cx="3039" cy="1114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95589" name="Text Box 5"/>
            <p:cNvSpPr txBox="1">
              <a:spLocks noChangeArrowheads="1"/>
            </p:cNvSpPr>
            <p:nvPr/>
          </p:nvSpPr>
          <p:spPr bwMode="auto">
            <a:xfrm>
              <a:off x="295" y="2569"/>
              <a:ext cx="29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思考题：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该存储结构的优缺点？</a:t>
              </a:r>
            </a:p>
          </p:txBody>
        </p:sp>
        <p:pic>
          <p:nvPicPr>
            <p:cNvPr id="195591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1707"/>
              <a:ext cx="817" cy="817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</p:pic>
      </p:grp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5868988" y="32147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6445250" y="32147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5292725" y="3203600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5868988" y="3586188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6445250" y="3586188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5292725" y="3575075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5868988" y="39465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5599" name="Rectangle 15"/>
          <p:cNvSpPr>
            <a:spLocks noChangeArrowheads="1"/>
          </p:cNvSpPr>
          <p:nvPr/>
        </p:nvSpPr>
        <p:spPr bwMode="auto">
          <a:xfrm>
            <a:off x="6445250" y="39465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5292725" y="3935438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5868988" y="431802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6445250" y="431802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5292725" y="4306913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5868988" y="466727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6445250" y="466727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5606" name="Text Box 22"/>
          <p:cNvSpPr txBox="1">
            <a:spLocks noChangeArrowheads="1"/>
          </p:cNvSpPr>
          <p:nvPr/>
        </p:nvSpPr>
        <p:spPr bwMode="auto">
          <a:xfrm>
            <a:off x="5292725" y="4656163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5868988" y="50387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6445250" y="50387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5609" name="Text Box 25"/>
          <p:cNvSpPr txBox="1">
            <a:spLocks noChangeArrowheads="1"/>
          </p:cNvSpPr>
          <p:nvPr/>
        </p:nvSpPr>
        <p:spPr bwMode="auto">
          <a:xfrm>
            <a:off x="5292725" y="5027638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5868988" y="53991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95611" name="Rectangle 27"/>
          <p:cNvSpPr>
            <a:spLocks noChangeArrowheads="1"/>
          </p:cNvSpPr>
          <p:nvPr/>
        </p:nvSpPr>
        <p:spPr bwMode="auto">
          <a:xfrm>
            <a:off x="6445250" y="53991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5612" name="Text Box 28"/>
          <p:cNvSpPr txBox="1">
            <a:spLocks noChangeArrowheads="1"/>
          </p:cNvSpPr>
          <p:nvPr/>
        </p:nvSpPr>
        <p:spPr bwMode="auto">
          <a:xfrm>
            <a:off x="5292725" y="5388000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95613" name="Line 29"/>
          <p:cNvSpPr>
            <a:spLocks noChangeShapeType="1"/>
          </p:cNvSpPr>
          <p:nvPr/>
        </p:nvSpPr>
        <p:spPr bwMode="auto">
          <a:xfrm>
            <a:off x="4643438" y="1547838"/>
            <a:ext cx="1368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4" name="Freeform 30"/>
          <p:cNvSpPr>
            <a:spLocks/>
          </p:cNvSpPr>
          <p:nvPr/>
        </p:nvSpPr>
        <p:spPr bwMode="auto">
          <a:xfrm>
            <a:off x="6013450" y="1536725"/>
            <a:ext cx="0" cy="166687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1050"/>
              </a:cxn>
            </a:cxnLst>
            <a:rect l="0" t="0" r="r" b="b"/>
            <a:pathLst>
              <a:path w="4" h="1050">
                <a:moveTo>
                  <a:pt x="4" y="0"/>
                </a:moveTo>
                <a:lnTo>
                  <a:pt x="0" y="105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5" name="Line 31"/>
          <p:cNvSpPr>
            <a:spLocks noChangeShapeType="1"/>
          </p:cNvSpPr>
          <p:nvPr/>
        </p:nvSpPr>
        <p:spPr bwMode="auto">
          <a:xfrm>
            <a:off x="5292725" y="1979638"/>
            <a:ext cx="1439863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6" name="Freeform 32"/>
          <p:cNvSpPr>
            <a:spLocks/>
          </p:cNvSpPr>
          <p:nvPr/>
        </p:nvSpPr>
        <p:spPr bwMode="auto">
          <a:xfrm>
            <a:off x="6731000" y="1981225"/>
            <a:ext cx="0" cy="1222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770"/>
              </a:cxn>
            </a:cxnLst>
            <a:rect l="0" t="0" r="r" b="b"/>
            <a:pathLst>
              <a:path w="2" h="770">
                <a:moveTo>
                  <a:pt x="0" y="0"/>
                </a:moveTo>
                <a:lnTo>
                  <a:pt x="2" y="770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85720" y="357166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双亲存储结构的类型声明如下：</a:t>
            </a:r>
            <a:endParaRPr lang="zh-CN" altLang="en-US" sz="1800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36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278608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、孩子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链存储结构      </a:t>
            </a:r>
            <a:endParaRPr kumimoji="1"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6704" name="Rectangle 144"/>
          <p:cNvSpPr>
            <a:spLocks noChangeArrowheads="1"/>
          </p:cNvSpPr>
          <p:nvPr/>
        </p:nvSpPr>
        <p:spPr bwMode="auto">
          <a:xfrm>
            <a:off x="0" y="3251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706" name="Rectangle 146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09" name="Rectangle 249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12" name="Rectangle 252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60"/>
          <p:cNvGrpSpPr/>
          <p:nvPr/>
        </p:nvGrpSpPr>
        <p:grpSpPr>
          <a:xfrm>
            <a:off x="412736" y="1500174"/>
            <a:ext cx="2087562" cy="2660650"/>
            <a:chOff x="142844" y="1500174"/>
            <a:chExt cx="2087562" cy="2660650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295369" y="150017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790544" y="372902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790544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798606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42844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790544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511269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014381" y="3438512"/>
              <a:ext cx="15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80"/>
                </a:cxn>
              </a:cxnLst>
              <a:rect l="0" t="0" r="r" b="b"/>
              <a:pathLst>
                <a:path w="25" h="180">
                  <a:moveTo>
                    <a:pt x="0" y="0"/>
                  </a:moveTo>
                  <a:lnTo>
                    <a:pt x="25" y="18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071531" y="1857362"/>
              <a:ext cx="273050" cy="374650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236"/>
                </a:cxn>
              </a:cxnLst>
              <a:rect l="0" t="0" r="r" b="b"/>
              <a:pathLst>
                <a:path w="172" h="236">
                  <a:moveTo>
                    <a:pt x="172" y="0"/>
                  </a:moveTo>
                  <a:lnTo>
                    <a:pt x="0" y="23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674781" y="1851012"/>
              <a:ext cx="266700" cy="381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40"/>
                </a:cxn>
              </a:cxnLst>
              <a:rect l="0" t="0" r="r" b="b"/>
              <a:pathLst>
                <a:path w="168" h="240">
                  <a:moveTo>
                    <a:pt x="0" y="0"/>
                  </a:moveTo>
                  <a:lnTo>
                    <a:pt x="168" y="24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006444" y="2647937"/>
              <a:ext cx="0" cy="3603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19069" y="2547924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200119" y="2522524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9"/>
          <p:cNvGrpSpPr/>
          <p:nvPr/>
        </p:nvGrpSpPr>
        <p:grpSpPr>
          <a:xfrm>
            <a:off x="2786050" y="1787512"/>
            <a:ext cx="6140431" cy="2952751"/>
            <a:chOff x="2786050" y="1787512"/>
            <a:chExt cx="6140431" cy="2952751"/>
          </a:xfrm>
        </p:grpSpPr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786050" y="2643183"/>
              <a:ext cx="684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95819" y="1787512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9753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5435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4071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103656" y="27241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1831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7513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49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480144" y="27241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596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1278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9914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806669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861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4543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3179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95819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9753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5435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4071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983381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80628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76310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4946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>
              <a:off x="5110131" y="1931975"/>
              <a:ext cx="649287" cy="792163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6191219" y="1931975"/>
              <a:ext cx="647700" cy="792163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4246531" y="2940037"/>
              <a:ext cx="720725" cy="64770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5399056" y="2868600"/>
              <a:ext cx="215900" cy="719138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5830856" y="2940037"/>
              <a:ext cx="1439862" cy="64770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894231" y="4379900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9737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5419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4055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5686394" y="3803637"/>
              <a:ext cx="0" cy="576263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500562" y="1142984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每个指针指向一颗子树</a:t>
            </a:r>
            <a:endParaRPr lang="zh-CN" altLang="en-US" sz="18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64"/>
          <p:cNvGrpSpPr/>
          <p:nvPr/>
        </p:nvGrpSpPr>
        <p:grpSpPr>
          <a:xfrm>
            <a:off x="4500562" y="5000636"/>
            <a:ext cx="2951162" cy="797960"/>
            <a:chOff x="4500562" y="5000636"/>
            <a:chExt cx="2951162" cy="797960"/>
          </a:xfrm>
        </p:grpSpPr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4500562" y="5429264"/>
              <a:ext cx="29511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树的孩子链存储结构</a:t>
              </a:r>
            </a:p>
          </p:txBody>
        </p:sp>
        <p:sp>
          <p:nvSpPr>
            <p:cNvPr id="64" name="上箭头 63"/>
            <p:cNvSpPr/>
            <p:nvPr/>
          </p:nvSpPr>
          <p:spPr>
            <a:xfrm>
              <a:off x="5786446" y="5000636"/>
              <a:ext cx="214314" cy="357190"/>
            </a:xfrm>
            <a:prstGeom prst="up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37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357158" y="1071546"/>
            <a:ext cx="6715172" cy="170958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144000" bIns="216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>
              <a:lnSpc>
                <a:spcPts val="26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sons[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MaxSons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TSonNode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42988" y="3933827"/>
            <a:ext cx="7705725" cy="1296988"/>
            <a:chOff x="657" y="2478"/>
            <a:chExt cx="4854" cy="817"/>
          </a:xfrm>
          <a:scene3d>
            <a:camera prst="perspectiveBelow"/>
            <a:lightRig rig="threePt" dir="t"/>
          </a:scene3d>
        </p:grpSpPr>
        <p:sp>
          <p:nvSpPr>
            <p:cNvPr id="196613" name="Text Box 5"/>
            <p:cNvSpPr txBox="1">
              <a:spLocks noChangeArrowheads="1"/>
            </p:cNvSpPr>
            <p:nvPr/>
          </p:nvSpPr>
          <p:spPr bwMode="auto">
            <a:xfrm>
              <a:off x="1565" y="2478"/>
              <a:ext cx="394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思考题：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个结点的</a:t>
              </a:r>
              <a:r>
                <a:rPr lang="en-US" altLang="zh-CN" sz="18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次树有多少个空指针域？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）孩子链存储结构的优缺点？</a:t>
              </a:r>
            </a:p>
          </p:txBody>
        </p:sp>
        <p:pic>
          <p:nvPicPr>
            <p:cNvPr id="196614" name="Picture 6" descr="u=3748935793,4067141769&amp;fm=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" y="247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250825" y="549275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>
                <a:ea typeface="楷体" pitchFamily="49" charset="-122"/>
                <a:cs typeface="Times New Roman" pitchFamily="18" charset="0"/>
              </a:rPr>
              <a:t>孩子链存储结构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的结点类型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声明如下：</a:t>
            </a: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395288" y="2924175"/>
            <a:ext cx="56896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MaxSons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为最多的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孩子结点个数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38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621510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孩子链存储结构：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次树有多少个空指针域？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926" y="2000240"/>
            <a:ext cx="5143536" cy="14646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总指针域个数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非空指针域个数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分支线数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空指针域个数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-1)=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-1)+1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984240" y="1500174"/>
            <a:ext cx="1730372" cy="2214578"/>
            <a:chOff x="4841892" y="1500174"/>
            <a:chExt cx="2087562" cy="2660650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5994417" y="150017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489592" y="372902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5489592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6497654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841892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5489592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6210317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5713429" y="3438512"/>
              <a:ext cx="15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80"/>
                </a:cxn>
              </a:cxnLst>
              <a:rect l="0" t="0" r="r" b="b"/>
              <a:pathLst>
                <a:path w="25" h="180">
                  <a:moveTo>
                    <a:pt x="0" y="0"/>
                  </a:moveTo>
                  <a:lnTo>
                    <a:pt x="25" y="18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5770579" y="1857362"/>
              <a:ext cx="273050" cy="374650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236"/>
                </a:cxn>
              </a:cxnLst>
              <a:rect l="0" t="0" r="r" b="b"/>
              <a:pathLst>
                <a:path w="172" h="236">
                  <a:moveTo>
                    <a:pt x="172" y="0"/>
                  </a:moveTo>
                  <a:lnTo>
                    <a:pt x="0" y="23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6373829" y="1851012"/>
              <a:ext cx="266700" cy="381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40"/>
                </a:cxn>
              </a:cxnLst>
              <a:rect l="0" t="0" r="r" b="b"/>
              <a:pathLst>
                <a:path w="168" h="240">
                  <a:moveTo>
                    <a:pt x="0" y="0"/>
                  </a:moveTo>
                  <a:lnTo>
                    <a:pt x="168" y="24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705492" y="2647937"/>
              <a:ext cx="0" cy="3603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5118117" y="2547924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5899167" y="2522524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39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428604"/>
            <a:ext cx="6286544" cy="108718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思考题</a:t>
            </a:r>
            <a:endParaRPr lang="en-US" altLang="zh-CN" sz="18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           </a:t>
            </a:r>
            <a:r>
              <a:rPr lang="zh-CN" altLang="en-US" sz="180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请你列出几个现实生活中属于树形结构的数据。</a:t>
            </a:r>
            <a:endParaRPr lang="zh-CN" altLang="en-US" sz="1800">
              <a:solidFill>
                <a:srgbClr val="3333FF"/>
              </a:solidFill>
              <a:latin typeface="方正启体简体" pitchFamily="65" charset="-122"/>
              <a:ea typeface="方正启体简体" pitchFamily="65" charset="-122"/>
              <a:cs typeface="Times New Roman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714480" y="2071678"/>
            <a:ext cx="4286280" cy="2286016"/>
            <a:chOff x="1714480" y="2071678"/>
            <a:chExt cx="4286280" cy="2286016"/>
          </a:xfrm>
        </p:grpSpPr>
        <p:sp>
          <p:nvSpPr>
            <p:cNvPr id="5" name="TextBox 4"/>
            <p:cNvSpPr txBox="1"/>
            <p:nvPr/>
          </p:nvSpPr>
          <p:spPr>
            <a:xfrm>
              <a:off x="3643306" y="2071678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华文中宋" pitchFamily="2" charset="-122"/>
                  <a:ea typeface="华文中宋" pitchFamily="2" charset="-122"/>
                </a:rPr>
                <a:t>中国</a:t>
              </a:r>
              <a:endParaRPr lang="zh-CN" altLang="en-US" sz="200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43372" y="300037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湖北省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72132" y="300037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楷体" pitchFamily="49" charset="-122"/>
                  <a:ea typeface="楷体" pitchFamily="49" charset="-122"/>
                </a:rPr>
                <a:t>…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868" y="398836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武汉市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562" y="398836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楷体" pitchFamily="49" charset="-122"/>
                  <a:ea typeface="楷体" pitchFamily="49" charset="-122"/>
                </a:rPr>
                <a:t>…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箭头连接符 17"/>
            <p:cNvCxnSpPr>
              <a:endCxn id="16" idx="0"/>
            </p:cNvCxnSpPr>
            <p:nvPr/>
          </p:nvCxnSpPr>
          <p:spPr>
            <a:xfrm rot="5400000">
              <a:off x="4006567" y="3422929"/>
              <a:ext cx="63080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7" idx="0"/>
            </p:cNvCxnSpPr>
            <p:nvPr/>
          </p:nvCxnSpPr>
          <p:spPr>
            <a:xfrm rot="16200000" flipH="1">
              <a:off x="4363757" y="3565805"/>
              <a:ext cx="63080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85984" y="300037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广东省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57554" y="300037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楷体" pitchFamily="49" charset="-122"/>
                  <a:ea typeface="楷体" pitchFamily="49" charset="-122"/>
                </a:rPr>
                <a:t>…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14480" y="398836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广州市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43174" y="398836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楷体" pitchFamily="49" charset="-122"/>
                  <a:ea typeface="楷体" pitchFamily="49" charset="-122"/>
                </a:rPr>
                <a:t>…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4" name="直接箭头连接符 23"/>
            <p:cNvCxnSpPr>
              <a:endCxn id="22" idx="0"/>
            </p:cNvCxnSpPr>
            <p:nvPr/>
          </p:nvCxnSpPr>
          <p:spPr>
            <a:xfrm rot="5400000">
              <a:off x="2149179" y="3422929"/>
              <a:ext cx="63080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23" idx="0"/>
            </p:cNvCxnSpPr>
            <p:nvPr/>
          </p:nvCxnSpPr>
          <p:spPr>
            <a:xfrm rot="16200000" flipH="1">
              <a:off x="2506369" y="3565805"/>
              <a:ext cx="63080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5" idx="2"/>
              <a:endCxn id="20" idx="0"/>
            </p:cNvCxnSpPr>
            <p:nvPr/>
          </p:nvCxnSpPr>
          <p:spPr>
            <a:xfrm rot="5400000">
              <a:off x="3164700" y="2093138"/>
              <a:ext cx="528584" cy="12858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5" idx="2"/>
              <a:endCxn id="7" idx="0"/>
            </p:cNvCxnSpPr>
            <p:nvPr/>
          </p:nvCxnSpPr>
          <p:spPr>
            <a:xfrm rot="16200000" flipH="1">
              <a:off x="4093394" y="2450328"/>
              <a:ext cx="528584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5" idx="2"/>
              <a:endCxn id="8" idx="0"/>
            </p:cNvCxnSpPr>
            <p:nvPr/>
          </p:nvCxnSpPr>
          <p:spPr>
            <a:xfrm rot="16200000" flipH="1">
              <a:off x="4664898" y="1878824"/>
              <a:ext cx="528584" cy="17145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8"/>
          <p:cNvGrpSpPr/>
          <p:nvPr/>
        </p:nvGrpSpPr>
        <p:grpSpPr>
          <a:xfrm>
            <a:off x="1285374" y="1968180"/>
            <a:ext cx="7072840" cy="2325089"/>
            <a:chOff x="1285374" y="1968180"/>
            <a:chExt cx="7072840" cy="2325089"/>
          </a:xfrm>
        </p:grpSpPr>
        <p:sp>
          <p:nvSpPr>
            <p:cNvPr id="45" name="任意多边形 44"/>
            <p:cNvSpPr/>
            <p:nvPr/>
          </p:nvSpPr>
          <p:spPr>
            <a:xfrm>
              <a:off x="4324364" y="1968180"/>
              <a:ext cx="2169694" cy="770021"/>
            </a:xfrm>
            <a:custGeom>
              <a:avLst/>
              <a:gdLst>
                <a:gd name="connsiteX0" fmla="*/ 174458 w 2169694"/>
                <a:gd name="connsiteY0" fmla="*/ 76200 h 770021"/>
                <a:gd name="connsiteX1" fmla="*/ 210552 w 2169694"/>
                <a:gd name="connsiteY1" fmla="*/ 533400 h 770021"/>
                <a:gd name="connsiteX2" fmla="*/ 366963 w 2169694"/>
                <a:gd name="connsiteY2" fmla="*/ 665747 h 770021"/>
                <a:gd name="connsiteX3" fmla="*/ 1341521 w 2169694"/>
                <a:gd name="connsiteY3" fmla="*/ 737936 h 770021"/>
                <a:gd name="connsiteX4" fmla="*/ 1967163 w 2169694"/>
                <a:gd name="connsiteY4" fmla="*/ 689810 h 770021"/>
                <a:gd name="connsiteX5" fmla="*/ 2051384 w 2169694"/>
                <a:gd name="connsiteY5" fmla="*/ 256673 h 770021"/>
                <a:gd name="connsiteX6" fmla="*/ 1257300 w 2169694"/>
                <a:gd name="connsiteY6" fmla="*/ 76200 h 770021"/>
                <a:gd name="connsiteX7" fmla="*/ 174458 w 2169694"/>
                <a:gd name="connsiteY7" fmla="*/ 76200 h 770021"/>
                <a:gd name="connsiteX0" fmla="*/ 174458 w 2169694"/>
                <a:gd name="connsiteY0" fmla="*/ 76200 h 770021"/>
                <a:gd name="connsiteX1" fmla="*/ 210552 w 2169694"/>
                <a:gd name="connsiteY1" fmla="*/ 533400 h 770021"/>
                <a:gd name="connsiteX2" fmla="*/ 366963 w 2169694"/>
                <a:gd name="connsiteY2" fmla="*/ 665747 h 770021"/>
                <a:gd name="connsiteX3" fmla="*/ 1341521 w 2169694"/>
                <a:gd name="connsiteY3" fmla="*/ 737936 h 770021"/>
                <a:gd name="connsiteX4" fmla="*/ 1967163 w 2169694"/>
                <a:gd name="connsiteY4" fmla="*/ 689810 h 770021"/>
                <a:gd name="connsiteX5" fmla="*/ 2051384 w 2169694"/>
                <a:gd name="connsiteY5" fmla="*/ 256673 h 770021"/>
                <a:gd name="connsiteX6" fmla="*/ 1257300 w 2169694"/>
                <a:gd name="connsiteY6" fmla="*/ 76200 h 770021"/>
                <a:gd name="connsiteX7" fmla="*/ 174458 w 2169694"/>
                <a:gd name="connsiteY7" fmla="*/ 76200 h 770021"/>
                <a:gd name="connsiteX0" fmla="*/ 174458 w 2169694"/>
                <a:gd name="connsiteY0" fmla="*/ 76200 h 770021"/>
                <a:gd name="connsiteX1" fmla="*/ 210552 w 2169694"/>
                <a:gd name="connsiteY1" fmla="*/ 533400 h 770021"/>
                <a:gd name="connsiteX2" fmla="*/ 366963 w 2169694"/>
                <a:gd name="connsiteY2" fmla="*/ 665747 h 770021"/>
                <a:gd name="connsiteX3" fmla="*/ 1341521 w 2169694"/>
                <a:gd name="connsiteY3" fmla="*/ 737936 h 770021"/>
                <a:gd name="connsiteX4" fmla="*/ 1967163 w 2169694"/>
                <a:gd name="connsiteY4" fmla="*/ 689810 h 770021"/>
                <a:gd name="connsiteX5" fmla="*/ 2051384 w 2169694"/>
                <a:gd name="connsiteY5" fmla="*/ 256673 h 770021"/>
                <a:gd name="connsiteX6" fmla="*/ 1257300 w 2169694"/>
                <a:gd name="connsiteY6" fmla="*/ 76200 h 770021"/>
                <a:gd name="connsiteX7" fmla="*/ 174458 w 2169694"/>
                <a:gd name="connsiteY7" fmla="*/ 76200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9694" h="770021">
                  <a:moveTo>
                    <a:pt x="174458" y="76200"/>
                  </a:moveTo>
                  <a:cubicBezTo>
                    <a:pt x="0" y="152400"/>
                    <a:pt x="58152" y="424621"/>
                    <a:pt x="210552" y="533400"/>
                  </a:cubicBezTo>
                  <a:cubicBezTo>
                    <a:pt x="242636" y="631658"/>
                    <a:pt x="178468" y="631658"/>
                    <a:pt x="366963" y="665747"/>
                  </a:cubicBezTo>
                  <a:cubicBezTo>
                    <a:pt x="555458" y="699836"/>
                    <a:pt x="1074821" y="733926"/>
                    <a:pt x="1341521" y="737936"/>
                  </a:cubicBezTo>
                  <a:cubicBezTo>
                    <a:pt x="1608221" y="741946"/>
                    <a:pt x="1848852" y="770021"/>
                    <a:pt x="1967163" y="689810"/>
                  </a:cubicBezTo>
                  <a:cubicBezTo>
                    <a:pt x="2085474" y="609599"/>
                    <a:pt x="2169694" y="358941"/>
                    <a:pt x="2051384" y="256673"/>
                  </a:cubicBezTo>
                  <a:cubicBezTo>
                    <a:pt x="1933074" y="154405"/>
                    <a:pt x="1564105" y="108284"/>
                    <a:pt x="1257300" y="76200"/>
                  </a:cubicBezTo>
                  <a:cubicBezTo>
                    <a:pt x="950495" y="44116"/>
                    <a:pt x="348916" y="0"/>
                    <a:pt x="174458" y="7620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1285374" y="1981200"/>
              <a:ext cx="5514473" cy="2312069"/>
            </a:xfrm>
            <a:custGeom>
              <a:avLst/>
              <a:gdLst>
                <a:gd name="connsiteX0" fmla="*/ 1927058 w 5514473"/>
                <a:gd name="connsiteY0" fmla="*/ 42110 h 2314074"/>
                <a:gd name="connsiteX1" fmla="*/ 1217194 w 5514473"/>
                <a:gd name="connsiteY1" fmla="*/ 114300 h 2314074"/>
                <a:gd name="connsiteX2" fmla="*/ 182479 w 5514473"/>
                <a:gd name="connsiteY2" fmla="*/ 415089 h 2314074"/>
                <a:gd name="connsiteX3" fmla="*/ 122321 w 5514473"/>
                <a:gd name="connsiteY3" fmla="*/ 1534026 h 2314074"/>
                <a:gd name="connsiteX4" fmla="*/ 747963 w 5514473"/>
                <a:gd name="connsiteY4" fmla="*/ 2003258 h 2314074"/>
                <a:gd name="connsiteX5" fmla="*/ 2480510 w 5514473"/>
                <a:gd name="connsiteY5" fmla="*/ 2292016 h 2314074"/>
                <a:gd name="connsiteX6" fmla="*/ 3611479 w 5514473"/>
                <a:gd name="connsiteY6" fmla="*/ 2135605 h 2314074"/>
                <a:gd name="connsiteX7" fmla="*/ 5187615 w 5514473"/>
                <a:gd name="connsiteY7" fmla="*/ 1642310 h 2314074"/>
                <a:gd name="connsiteX8" fmla="*/ 5283868 w 5514473"/>
                <a:gd name="connsiteY8" fmla="*/ 872289 h 2314074"/>
                <a:gd name="connsiteX9" fmla="*/ 3803984 w 5514473"/>
                <a:gd name="connsiteY9" fmla="*/ 836194 h 2314074"/>
                <a:gd name="connsiteX10" fmla="*/ 2949742 w 5514473"/>
                <a:gd name="connsiteY10" fmla="*/ 523373 h 2314074"/>
                <a:gd name="connsiteX11" fmla="*/ 2733173 w 5514473"/>
                <a:gd name="connsiteY11" fmla="*/ 78205 h 2314074"/>
                <a:gd name="connsiteX12" fmla="*/ 1927058 w 5514473"/>
                <a:gd name="connsiteY12" fmla="*/ 42110 h 2314074"/>
                <a:gd name="connsiteX0" fmla="*/ 1927058 w 5514473"/>
                <a:gd name="connsiteY0" fmla="*/ 44116 h 2316080"/>
                <a:gd name="connsiteX1" fmla="*/ 1217194 w 5514473"/>
                <a:gd name="connsiteY1" fmla="*/ 116306 h 2316080"/>
                <a:gd name="connsiteX2" fmla="*/ 182479 w 5514473"/>
                <a:gd name="connsiteY2" fmla="*/ 417095 h 2316080"/>
                <a:gd name="connsiteX3" fmla="*/ 122321 w 5514473"/>
                <a:gd name="connsiteY3" fmla="*/ 1536032 h 2316080"/>
                <a:gd name="connsiteX4" fmla="*/ 747963 w 5514473"/>
                <a:gd name="connsiteY4" fmla="*/ 2005264 h 2316080"/>
                <a:gd name="connsiteX5" fmla="*/ 2480510 w 5514473"/>
                <a:gd name="connsiteY5" fmla="*/ 2294022 h 2316080"/>
                <a:gd name="connsiteX6" fmla="*/ 3611479 w 5514473"/>
                <a:gd name="connsiteY6" fmla="*/ 2137611 h 2316080"/>
                <a:gd name="connsiteX7" fmla="*/ 5187615 w 5514473"/>
                <a:gd name="connsiteY7" fmla="*/ 1644316 h 2316080"/>
                <a:gd name="connsiteX8" fmla="*/ 5283868 w 5514473"/>
                <a:gd name="connsiteY8" fmla="*/ 874295 h 2316080"/>
                <a:gd name="connsiteX9" fmla="*/ 3803984 w 5514473"/>
                <a:gd name="connsiteY9" fmla="*/ 838200 h 2316080"/>
                <a:gd name="connsiteX10" fmla="*/ 2949742 w 5514473"/>
                <a:gd name="connsiteY10" fmla="*/ 525379 h 2316080"/>
                <a:gd name="connsiteX11" fmla="*/ 2733173 w 5514473"/>
                <a:gd name="connsiteY11" fmla="*/ 80211 h 2316080"/>
                <a:gd name="connsiteX12" fmla="*/ 1927058 w 5514473"/>
                <a:gd name="connsiteY12" fmla="*/ 44116 h 2316080"/>
                <a:gd name="connsiteX0" fmla="*/ 1927058 w 5514473"/>
                <a:gd name="connsiteY0" fmla="*/ 40105 h 2312069"/>
                <a:gd name="connsiteX1" fmla="*/ 1217194 w 5514473"/>
                <a:gd name="connsiteY1" fmla="*/ 112295 h 2312069"/>
                <a:gd name="connsiteX2" fmla="*/ 182479 w 5514473"/>
                <a:gd name="connsiteY2" fmla="*/ 413084 h 2312069"/>
                <a:gd name="connsiteX3" fmla="*/ 122321 w 5514473"/>
                <a:gd name="connsiteY3" fmla="*/ 1532021 h 2312069"/>
                <a:gd name="connsiteX4" fmla="*/ 747963 w 5514473"/>
                <a:gd name="connsiteY4" fmla="*/ 2001253 h 2312069"/>
                <a:gd name="connsiteX5" fmla="*/ 2480510 w 5514473"/>
                <a:gd name="connsiteY5" fmla="*/ 2290011 h 2312069"/>
                <a:gd name="connsiteX6" fmla="*/ 3611479 w 5514473"/>
                <a:gd name="connsiteY6" fmla="*/ 2133600 h 2312069"/>
                <a:gd name="connsiteX7" fmla="*/ 5187615 w 5514473"/>
                <a:gd name="connsiteY7" fmla="*/ 1640305 h 2312069"/>
                <a:gd name="connsiteX8" fmla="*/ 5283868 w 5514473"/>
                <a:gd name="connsiteY8" fmla="*/ 870284 h 2312069"/>
                <a:gd name="connsiteX9" fmla="*/ 3803984 w 5514473"/>
                <a:gd name="connsiteY9" fmla="*/ 834189 h 2312069"/>
                <a:gd name="connsiteX10" fmla="*/ 2949742 w 5514473"/>
                <a:gd name="connsiteY10" fmla="*/ 521368 h 2312069"/>
                <a:gd name="connsiteX11" fmla="*/ 2937710 w 5514473"/>
                <a:gd name="connsiteY11" fmla="*/ 497305 h 2312069"/>
                <a:gd name="connsiteX12" fmla="*/ 2733173 w 5514473"/>
                <a:gd name="connsiteY12" fmla="*/ 76200 h 2312069"/>
                <a:gd name="connsiteX13" fmla="*/ 1927058 w 5514473"/>
                <a:gd name="connsiteY13" fmla="*/ 40105 h 231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14473" h="2312069">
                  <a:moveTo>
                    <a:pt x="1927058" y="40105"/>
                  </a:moveTo>
                  <a:cubicBezTo>
                    <a:pt x="1674395" y="46121"/>
                    <a:pt x="1507957" y="50132"/>
                    <a:pt x="1217194" y="112295"/>
                  </a:cubicBezTo>
                  <a:cubicBezTo>
                    <a:pt x="926431" y="174458"/>
                    <a:pt x="364958" y="176463"/>
                    <a:pt x="182479" y="413084"/>
                  </a:cubicBezTo>
                  <a:cubicBezTo>
                    <a:pt x="0" y="649705"/>
                    <a:pt x="28074" y="1267326"/>
                    <a:pt x="122321" y="1532021"/>
                  </a:cubicBezTo>
                  <a:cubicBezTo>
                    <a:pt x="216568" y="1796716"/>
                    <a:pt x="354932" y="1874921"/>
                    <a:pt x="747963" y="2001253"/>
                  </a:cubicBezTo>
                  <a:cubicBezTo>
                    <a:pt x="1140995" y="2127585"/>
                    <a:pt x="2003257" y="2267953"/>
                    <a:pt x="2480510" y="2290011"/>
                  </a:cubicBezTo>
                  <a:cubicBezTo>
                    <a:pt x="2957763" y="2312069"/>
                    <a:pt x="3160295" y="2241884"/>
                    <a:pt x="3611479" y="2133600"/>
                  </a:cubicBezTo>
                  <a:cubicBezTo>
                    <a:pt x="4062663" y="2025316"/>
                    <a:pt x="4908884" y="1850858"/>
                    <a:pt x="5187615" y="1640305"/>
                  </a:cubicBezTo>
                  <a:cubicBezTo>
                    <a:pt x="5466346" y="1429752"/>
                    <a:pt x="5514473" y="1004637"/>
                    <a:pt x="5283868" y="870284"/>
                  </a:cubicBezTo>
                  <a:cubicBezTo>
                    <a:pt x="5053263" y="735931"/>
                    <a:pt x="4193005" y="892342"/>
                    <a:pt x="3803984" y="834189"/>
                  </a:cubicBezTo>
                  <a:cubicBezTo>
                    <a:pt x="3414963" y="776036"/>
                    <a:pt x="3094121" y="577515"/>
                    <a:pt x="2949742" y="521368"/>
                  </a:cubicBezTo>
                  <a:cubicBezTo>
                    <a:pt x="2805363" y="465221"/>
                    <a:pt x="2973805" y="571500"/>
                    <a:pt x="2937710" y="497305"/>
                  </a:cubicBezTo>
                  <a:cubicBezTo>
                    <a:pt x="2901615" y="423110"/>
                    <a:pt x="2901615" y="152400"/>
                    <a:pt x="2733173" y="76200"/>
                  </a:cubicBezTo>
                  <a:cubicBezTo>
                    <a:pt x="2564731" y="0"/>
                    <a:pt x="2179721" y="34089"/>
                    <a:pt x="1927058" y="401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72330" y="2643182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两棵子树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47" name="右大括号 46"/>
            <p:cNvSpPr/>
            <p:nvPr/>
          </p:nvSpPr>
          <p:spPr>
            <a:xfrm>
              <a:off x="6786578" y="2357430"/>
              <a:ext cx="214314" cy="1000132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28596" y="428604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7.3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以孩子链作为树的存储结构，设计一个求树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高度的递归算法。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42"/>
          <p:cNvGrpSpPr/>
          <p:nvPr/>
        </p:nvGrpSpPr>
        <p:grpSpPr>
          <a:xfrm>
            <a:off x="1500166" y="1059404"/>
            <a:ext cx="4980642" cy="2912583"/>
            <a:chOff x="1500166" y="1059404"/>
            <a:chExt cx="4980642" cy="2912583"/>
          </a:xfrm>
        </p:grpSpPr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347787" y="1543095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4226344" y="154309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3863387" y="154309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577767" y="154309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2555726" y="2313550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3434283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3082860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3785705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4633671" y="2313550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5512228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6" name="Rectangle 32"/>
            <p:cNvSpPr>
              <a:spLocks noChangeArrowheads="1"/>
            </p:cNvSpPr>
            <p:nvPr/>
          </p:nvSpPr>
          <p:spPr bwMode="auto">
            <a:xfrm>
              <a:off x="5160806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7" name="Rectangle 33"/>
            <p:cNvSpPr>
              <a:spLocks noChangeArrowheads="1"/>
            </p:cNvSpPr>
            <p:nvPr/>
          </p:nvSpPr>
          <p:spPr bwMode="auto">
            <a:xfrm>
              <a:off x="5863651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8" name="Rectangle 34"/>
            <p:cNvSpPr>
              <a:spLocks noChangeArrowheads="1"/>
            </p:cNvSpPr>
            <p:nvPr/>
          </p:nvSpPr>
          <p:spPr bwMode="auto">
            <a:xfrm>
              <a:off x="1500166" y="3023935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" name="Rectangle 35"/>
            <p:cNvSpPr>
              <a:spLocks noChangeArrowheads="1"/>
            </p:cNvSpPr>
            <p:nvPr/>
          </p:nvSpPr>
          <p:spPr bwMode="auto">
            <a:xfrm>
              <a:off x="2378723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0" name="Rectangle 36"/>
            <p:cNvSpPr>
              <a:spLocks noChangeArrowheads="1"/>
            </p:cNvSpPr>
            <p:nvPr/>
          </p:nvSpPr>
          <p:spPr bwMode="auto">
            <a:xfrm>
              <a:off x="2027300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1" name="Rectangle 37"/>
            <p:cNvSpPr>
              <a:spLocks noChangeArrowheads="1"/>
            </p:cNvSpPr>
            <p:nvPr/>
          </p:nvSpPr>
          <p:spPr bwMode="auto">
            <a:xfrm>
              <a:off x="2730146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200432" y="3023935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078989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3727566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4430412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4899406" y="3023935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5777962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5426540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9" name="Rectangle 45"/>
            <p:cNvSpPr>
              <a:spLocks noChangeArrowheads="1"/>
            </p:cNvSpPr>
            <p:nvPr/>
          </p:nvSpPr>
          <p:spPr bwMode="auto">
            <a:xfrm>
              <a:off x="6129385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 flipH="1">
              <a:off x="3472070" y="1661928"/>
              <a:ext cx="528426" cy="651622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4398528" y="1661928"/>
              <a:ext cx="527134" cy="651622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 flipH="1">
              <a:off x="2672005" y="2491146"/>
              <a:ext cx="586566" cy="532789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49"/>
            <p:cNvSpPr>
              <a:spLocks noChangeShapeType="1"/>
            </p:cNvSpPr>
            <p:nvPr/>
          </p:nvSpPr>
          <p:spPr bwMode="auto">
            <a:xfrm>
              <a:off x="3609994" y="2432383"/>
              <a:ext cx="175711" cy="591553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3961417" y="2491146"/>
              <a:ext cx="1171839" cy="532789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51"/>
            <p:cNvSpPr>
              <a:spLocks noChangeArrowheads="1"/>
            </p:cNvSpPr>
            <p:nvPr/>
          </p:nvSpPr>
          <p:spPr bwMode="auto">
            <a:xfrm>
              <a:off x="3199140" y="3675557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4077696" y="367555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3726274" y="367555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" name="Rectangle 54"/>
            <p:cNvSpPr>
              <a:spLocks noChangeArrowheads="1"/>
            </p:cNvSpPr>
            <p:nvPr/>
          </p:nvSpPr>
          <p:spPr bwMode="auto">
            <a:xfrm>
              <a:off x="4429119" y="367555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9" name="Line 55"/>
            <p:cNvSpPr>
              <a:spLocks noChangeShapeType="1"/>
            </p:cNvSpPr>
            <p:nvPr/>
          </p:nvSpPr>
          <p:spPr bwMode="auto">
            <a:xfrm>
              <a:off x="3843846" y="3201531"/>
              <a:ext cx="0" cy="474026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868" y="105940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16200000" flipH="1">
              <a:off x="3792671" y="1350808"/>
              <a:ext cx="257235" cy="1273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40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/>
          <p:cNvGrpSpPr/>
          <p:nvPr/>
        </p:nvGrpSpPr>
        <p:grpSpPr>
          <a:xfrm>
            <a:off x="857224" y="4071942"/>
            <a:ext cx="5786478" cy="1528773"/>
            <a:chOff x="857224" y="4500570"/>
            <a:chExt cx="5786478" cy="1528773"/>
          </a:xfrm>
        </p:grpSpPr>
        <p:sp>
          <p:nvSpPr>
            <p:cNvPr id="51" name="圆角矩形 50"/>
            <p:cNvSpPr/>
            <p:nvPr/>
          </p:nvSpPr>
          <p:spPr>
            <a:xfrm>
              <a:off x="1109638" y="5029211"/>
              <a:ext cx="4533932" cy="100013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57224" y="4500570"/>
              <a:ext cx="5786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设</a:t>
              </a:r>
              <a:r>
                <a:rPr lang="en-US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为树</a:t>
              </a:r>
              <a:r>
                <a:rPr lang="en-US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的高度，其递归模型如下：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14415" y="5143512"/>
              <a:ext cx="4286280" cy="788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组合 59"/>
          <p:cNvGrpSpPr/>
          <p:nvPr/>
        </p:nvGrpSpPr>
        <p:grpSpPr>
          <a:xfrm>
            <a:off x="1286954" y="1000108"/>
            <a:ext cx="3142170" cy="2428892"/>
            <a:chOff x="1072640" y="500042"/>
            <a:chExt cx="3142170" cy="2428892"/>
          </a:xfrm>
        </p:grpSpPr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1785918" y="1114467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2664475" y="111446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2301518" y="111446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3015898" y="111446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 flipH="1">
              <a:off x="1714480" y="1233300"/>
              <a:ext cx="724146" cy="1052692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2857488" y="1285860"/>
              <a:ext cx="235143" cy="981254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09999" y="50004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16200000" flipH="1">
              <a:off x="2190200" y="881578"/>
              <a:ext cx="328672" cy="137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等腰三角形 53"/>
            <p:cNvSpPr/>
            <p:nvPr/>
          </p:nvSpPr>
          <p:spPr>
            <a:xfrm>
              <a:off x="1357290" y="2285992"/>
              <a:ext cx="714380" cy="64294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72640" y="1653098"/>
              <a:ext cx="928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sons[0]</a:t>
              </a:r>
              <a:endParaRPr lang="zh-CN" altLang="en-US" sz="16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04696" y="2357430"/>
              <a:ext cx="510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/>
                <a:t>…</a:t>
              </a:r>
              <a:endParaRPr lang="zh-CN" altLang="en-US"/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714612" y="2285992"/>
              <a:ext cx="714380" cy="64294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Line 47"/>
            <p:cNvSpPr>
              <a:spLocks noChangeShapeType="1"/>
            </p:cNvSpPr>
            <p:nvPr/>
          </p:nvSpPr>
          <p:spPr bwMode="auto">
            <a:xfrm>
              <a:off x="3184903" y="1265764"/>
              <a:ext cx="601279" cy="1020228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02916" y="1714488"/>
              <a:ext cx="928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sons[i]</a:t>
              </a:r>
              <a:endParaRPr lang="zh-CN" altLang="en-US" sz="160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928662" y="52856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pc="300" smtClean="0">
                <a:latin typeface="微软雅黑" pitchFamily="34" charset="-122"/>
                <a:ea typeface="微软雅黑" pitchFamily="34" charset="-122"/>
              </a:rPr>
              <a:t>基本结构：</a:t>
            </a:r>
            <a:endParaRPr lang="zh-CN" altLang="en-US" sz="1800" spc="3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41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000108"/>
            <a:ext cx="8001056" cy="479549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TreeHeight1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(TSonNode *t)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TSonNode *p;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i,h,maxh=0;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(t==NULL) return 0;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空树返回高度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处理非空树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i=0;i&lt;MaxSons;i++)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p=t-&gt;sons[i];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个孩子结点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(p!=NULL)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若存在第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个孩子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h=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TreeHeight1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求出对应子树的高度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(maxh&lt;h) maxh=h;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求所有子树的最大高度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return(maxh+1);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maxh+1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42860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递归算法：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42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339089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3. 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孩子兄弟链存储结构      </a:t>
            </a:r>
            <a:endParaRPr kumimoji="1"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909888" y="2628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2876550" y="2628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58" name="Text Box 58"/>
          <p:cNvSpPr txBox="1">
            <a:spLocks noChangeArrowheads="1"/>
          </p:cNvSpPr>
          <p:nvPr/>
        </p:nvSpPr>
        <p:spPr bwMode="auto">
          <a:xfrm>
            <a:off x="539750" y="1125538"/>
            <a:ext cx="503238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孩子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兄弟链存储结构是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每个结点设计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域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713730"/>
            <a:ext cx="4071966" cy="15009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一个数据元素域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第一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个孩子结点（长子）指针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个兄弟结点指针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1142976" y="3714752"/>
            <a:ext cx="3714776" cy="2012406"/>
            <a:chOff x="1142976" y="3714752"/>
            <a:chExt cx="3714776" cy="2012406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933552" y="371475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285852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933552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654277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49452" y="4146552"/>
              <a:ext cx="0" cy="3603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562077" y="4046539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343127" y="4021139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42976" y="535782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长子</a:t>
              </a:r>
              <a:endParaRPr lang="zh-CN" altLang="en-US" sz="1800"/>
            </a:p>
          </p:txBody>
        </p:sp>
        <p:cxnSp>
          <p:nvCxnSpPr>
            <p:cNvPr id="26" name="直接箭头连接符 25"/>
            <p:cNvCxnSpPr>
              <a:stCxn id="24" idx="0"/>
              <a:endCxn id="15" idx="4"/>
            </p:cNvCxnSpPr>
            <p:nvPr/>
          </p:nvCxnSpPr>
          <p:spPr>
            <a:xfrm rot="5400000" flipH="1" flipV="1">
              <a:off x="1291403" y="5147477"/>
              <a:ext cx="419112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4283076" y="371475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4283076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4498976" y="4146552"/>
              <a:ext cx="0" cy="360362"/>
            </a:xfrm>
            <a:prstGeom prst="line">
              <a:avLst/>
            </a:prstGeom>
            <a:ln w="19050">
              <a:solidFill>
                <a:srgbClr val="FF0000"/>
              </a:solidFill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43372" y="535782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长子</a:t>
              </a:r>
              <a:endParaRPr lang="zh-CN" altLang="en-US" sz="1800"/>
            </a:p>
          </p:txBody>
        </p:sp>
        <p:cxnSp>
          <p:nvCxnSpPr>
            <p:cNvPr id="31" name="直接箭头连接符 30"/>
            <p:cNvCxnSpPr>
              <a:stCxn id="30" idx="0"/>
            </p:cNvCxnSpPr>
            <p:nvPr/>
          </p:nvCxnSpPr>
          <p:spPr>
            <a:xfrm rot="5400000" flipH="1" flipV="1">
              <a:off x="4291799" y="5147477"/>
              <a:ext cx="419112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43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02" name="Oval 54"/>
          <p:cNvSpPr>
            <a:spLocks noChangeArrowheads="1"/>
          </p:cNvSpPr>
          <p:nvPr/>
        </p:nvSpPr>
        <p:spPr bwMode="auto">
          <a:xfrm>
            <a:off x="1547813" y="16287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6103" name="Oval 55"/>
          <p:cNvSpPr>
            <a:spLocks noChangeArrowheads="1"/>
          </p:cNvSpPr>
          <p:nvPr/>
        </p:nvSpPr>
        <p:spPr bwMode="auto">
          <a:xfrm>
            <a:off x="1042988" y="38576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6104" name="Oval 56"/>
          <p:cNvSpPr>
            <a:spLocks noChangeArrowheads="1"/>
          </p:cNvSpPr>
          <p:nvPr/>
        </p:nvSpPr>
        <p:spPr bwMode="auto">
          <a:xfrm>
            <a:off x="1042988" y="2344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6105" name="Oval 57"/>
          <p:cNvSpPr>
            <a:spLocks noChangeArrowheads="1"/>
          </p:cNvSpPr>
          <p:nvPr/>
        </p:nvSpPr>
        <p:spPr bwMode="auto">
          <a:xfrm>
            <a:off x="2051050" y="2344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6106" name="Oval 58"/>
          <p:cNvSpPr>
            <a:spLocks noChangeArrowheads="1"/>
          </p:cNvSpPr>
          <p:nvPr/>
        </p:nvSpPr>
        <p:spPr bwMode="auto">
          <a:xfrm>
            <a:off x="395288" y="31369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6107" name="Oval 59"/>
          <p:cNvSpPr>
            <a:spLocks noChangeArrowheads="1"/>
          </p:cNvSpPr>
          <p:nvPr/>
        </p:nvSpPr>
        <p:spPr bwMode="auto">
          <a:xfrm>
            <a:off x="1042988" y="31369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6108" name="Oval 60"/>
          <p:cNvSpPr>
            <a:spLocks noChangeArrowheads="1"/>
          </p:cNvSpPr>
          <p:nvPr/>
        </p:nvSpPr>
        <p:spPr bwMode="auto">
          <a:xfrm>
            <a:off x="1763713" y="31369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6109" name="Freeform 61"/>
          <p:cNvSpPr>
            <a:spLocks/>
          </p:cNvSpPr>
          <p:nvPr/>
        </p:nvSpPr>
        <p:spPr bwMode="auto">
          <a:xfrm>
            <a:off x="1266825" y="3567113"/>
            <a:ext cx="1588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80"/>
              </a:cxn>
            </a:cxnLst>
            <a:rect l="0" t="0" r="r" b="b"/>
            <a:pathLst>
              <a:path w="25" h="180">
                <a:moveTo>
                  <a:pt x="0" y="0"/>
                </a:moveTo>
                <a:lnTo>
                  <a:pt x="25" y="18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6110" name="Freeform 62"/>
          <p:cNvSpPr>
            <a:spLocks/>
          </p:cNvSpPr>
          <p:nvPr/>
        </p:nvSpPr>
        <p:spPr bwMode="auto">
          <a:xfrm>
            <a:off x="1323975" y="1985963"/>
            <a:ext cx="273050" cy="374650"/>
          </a:xfrm>
          <a:custGeom>
            <a:avLst/>
            <a:gdLst/>
            <a:ahLst/>
            <a:cxnLst>
              <a:cxn ang="0">
                <a:pos x="172" y="0"/>
              </a:cxn>
              <a:cxn ang="0">
                <a:pos x="0" y="236"/>
              </a:cxn>
            </a:cxnLst>
            <a:rect l="0" t="0" r="r" b="b"/>
            <a:pathLst>
              <a:path w="172" h="236">
                <a:moveTo>
                  <a:pt x="172" y="0"/>
                </a:moveTo>
                <a:lnTo>
                  <a:pt x="0" y="23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6111" name="Freeform 63"/>
          <p:cNvSpPr>
            <a:spLocks/>
          </p:cNvSpPr>
          <p:nvPr/>
        </p:nvSpPr>
        <p:spPr bwMode="auto">
          <a:xfrm>
            <a:off x="1927225" y="1979613"/>
            <a:ext cx="2667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240"/>
              </a:cxn>
            </a:cxnLst>
            <a:rect l="0" t="0" r="r" b="b"/>
            <a:pathLst>
              <a:path w="168" h="240">
                <a:moveTo>
                  <a:pt x="0" y="0"/>
                </a:moveTo>
                <a:lnTo>
                  <a:pt x="168" y="240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6112" name="Line 64"/>
          <p:cNvSpPr>
            <a:spLocks noChangeShapeType="1"/>
          </p:cNvSpPr>
          <p:nvPr/>
        </p:nvSpPr>
        <p:spPr bwMode="auto">
          <a:xfrm>
            <a:off x="1258888" y="2776538"/>
            <a:ext cx="0" cy="360362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6113" name="Freeform 65"/>
          <p:cNvSpPr>
            <a:spLocks/>
          </p:cNvSpPr>
          <p:nvPr/>
        </p:nvSpPr>
        <p:spPr bwMode="auto">
          <a:xfrm>
            <a:off x="671513" y="2676525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6114" name="Freeform 66"/>
          <p:cNvSpPr>
            <a:spLocks/>
          </p:cNvSpPr>
          <p:nvPr/>
        </p:nvSpPr>
        <p:spPr bwMode="auto">
          <a:xfrm>
            <a:off x="1452563" y="2651125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8"/>
          <p:cNvGrpSpPr/>
          <p:nvPr/>
        </p:nvGrpSpPr>
        <p:grpSpPr>
          <a:xfrm>
            <a:off x="2997192" y="1697038"/>
            <a:ext cx="5462596" cy="2655887"/>
            <a:chOff x="2997192" y="1697038"/>
            <a:chExt cx="5462596" cy="2655887"/>
          </a:xfrm>
        </p:grpSpPr>
        <p:sp>
          <p:nvSpPr>
            <p:cNvPr id="386115" name="AutoShape 67"/>
            <p:cNvSpPr>
              <a:spLocks noChangeArrowheads="1"/>
            </p:cNvSpPr>
            <p:nvPr/>
          </p:nvSpPr>
          <p:spPr bwMode="auto">
            <a:xfrm>
              <a:off x="2997192" y="2849563"/>
              <a:ext cx="576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7" name="Rectangle 69"/>
            <p:cNvSpPr>
              <a:spLocks noChangeArrowheads="1"/>
            </p:cNvSpPr>
            <p:nvPr/>
          </p:nvSpPr>
          <p:spPr bwMode="auto">
            <a:xfrm>
              <a:off x="38528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8" name="Rectangle 70"/>
            <p:cNvSpPr>
              <a:spLocks noChangeArrowheads="1"/>
            </p:cNvSpPr>
            <p:nvPr/>
          </p:nvSpPr>
          <p:spPr bwMode="auto">
            <a:xfrm>
              <a:off x="47164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19" name="Rectangle 71"/>
            <p:cNvSpPr>
              <a:spLocks noChangeArrowheads="1"/>
            </p:cNvSpPr>
            <p:nvPr/>
          </p:nvSpPr>
          <p:spPr bwMode="auto">
            <a:xfrm>
              <a:off x="42846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6120" name="Rectangle 72"/>
            <p:cNvSpPr>
              <a:spLocks noChangeArrowheads="1"/>
            </p:cNvSpPr>
            <p:nvPr/>
          </p:nvSpPr>
          <p:spPr bwMode="auto">
            <a:xfrm>
              <a:off x="38512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21" name="Rectangle 73"/>
            <p:cNvSpPr>
              <a:spLocks noChangeArrowheads="1"/>
            </p:cNvSpPr>
            <p:nvPr/>
          </p:nvSpPr>
          <p:spPr bwMode="auto">
            <a:xfrm>
              <a:off x="47148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22" name="Rectangle 74"/>
            <p:cNvSpPr>
              <a:spLocks noChangeArrowheads="1"/>
            </p:cNvSpPr>
            <p:nvPr/>
          </p:nvSpPr>
          <p:spPr bwMode="auto">
            <a:xfrm>
              <a:off x="42830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6123" name="Rectangle 75"/>
            <p:cNvSpPr>
              <a:spLocks noChangeArrowheads="1"/>
            </p:cNvSpPr>
            <p:nvPr/>
          </p:nvSpPr>
          <p:spPr bwMode="auto">
            <a:xfrm>
              <a:off x="55086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24" name="Rectangle 76"/>
            <p:cNvSpPr>
              <a:spLocks noChangeArrowheads="1"/>
            </p:cNvSpPr>
            <p:nvPr/>
          </p:nvSpPr>
          <p:spPr bwMode="auto">
            <a:xfrm>
              <a:off x="63722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25" name="Rectangle 77"/>
            <p:cNvSpPr>
              <a:spLocks noChangeArrowheads="1"/>
            </p:cNvSpPr>
            <p:nvPr/>
          </p:nvSpPr>
          <p:spPr bwMode="auto">
            <a:xfrm>
              <a:off x="59404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6126" name="Rectangle 78"/>
            <p:cNvSpPr>
              <a:spLocks noChangeArrowheads="1"/>
            </p:cNvSpPr>
            <p:nvPr/>
          </p:nvSpPr>
          <p:spPr bwMode="auto">
            <a:xfrm>
              <a:off x="38512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27" name="Rectangle 79"/>
            <p:cNvSpPr>
              <a:spLocks noChangeArrowheads="1"/>
            </p:cNvSpPr>
            <p:nvPr/>
          </p:nvSpPr>
          <p:spPr bwMode="auto">
            <a:xfrm>
              <a:off x="47148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28" name="Rectangle 80"/>
            <p:cNvSpPr>
              <a:spLocks noChangeArrowheads="1"/>
            </p:cNvSpPr>
            <p:nvPr/>
          </p:nvSpPr>
          <p:spPr bwMode="auto">
            <a:xfrm>
              <a:off x="42830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6129" name="Rectangle 81"/>
            <p:cNvSpPr>
              <a:spLocks noChangeArrowheads="1"/>
            </p:cNvSpPr>
            <p:nvPr/>
          </p:nvSpPr>
          <p:spPr bwMode="auto">
            <a:xfrm>
              <a:off x="55086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30" name="Rectangle 82"/>
            <p:cNvSpPr>
              <a:spLocks noChangeArrowheads="1"/>
            </p:cNvSpPr>
            <p:nvPr/>
          </p:nvSpPr>
          <p:spPr bwMode="auto">
            <a:xfrm>
              <a:off x="63722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31" name="Rectangle 83"/>
            <p:cNvSpPr>
              <a:spLocks noChangeArrowheads="1"/>
            </p:cNvSpPr>
            <p:nvPr/>
          </p:nvSpPr>
          <p:spPr bwMode="auto">
            <a:xfrm>
              <a:off x="59404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6132" name="Rectangle 84"/>
            <p:cNvSpPr>
              <a:spLocks noChangeArrowheads="1"/>
            </p:cNvSpPr>
            <p:nvPr/>
          </p:nvSpPr>
          <p:spPr bwMode="auto">
            <a:xfrm>
              <a:off x="71643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33" name="Rectangle 85"/>
            <p:cNvSpPr>
              <a:spLocks noChangeArrowheads="1"/>
            </p:cNvSpPr>
            <p:nvPr/>
          </p:nvSpPr>
          <p:spPr bwMode="auto">
            <a:xfrm>
              <a:off x="80279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34" name="Rectangle 86"/>
            <p:cNvSpPr>
              <a:spLocks noChangeArrowheads="1"/>
            </p:cNvSpPr>
            <p:nvPr/>
          </p:nvSpPr>
          <p:spPr bwMode="auto">
            <a:xfrm>
              <a:off x="75961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6135" name="Rectangle 87"/>
            <p:cNvSpPr>
              <a:spLocks noChangeArrowheads="1"/>
            </p:cNvSpPr>
            <p:nvPr/>
          </p:nvSpPr>
          <p:spPr bwMode="auto">
            <a:xfrm>
              <a:off x="55086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36" name="Rectangle 88"/>
            <p:cNvSpPr>
              <a:spLocks noChangeArrowheads="1"/>
            </p:cNvSpPr>
            <p:nvPr/>
          </p:nvSpPr>
          <p:spPr bwMode="auto">
            <a:xfrm>
              <a:off x="63722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37" name="Rectangle 89"/>
            <p:cNvSpPr>
              <a:spLocks noChangeArrowheads="1"/>
            </p:cNvSpPr>
            <p:nvPr/>
          </p:nvSpPr>
          <p:spPr bwMode="auto">
            <a:xfrm>
              <a:off x="59404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6138" name="Line 90"/>
            <p:cNvSpPr>
              <a:spLocks noChangeShapeType="1"/>
            </p:cNvSpPr>
            <p:nvPr/>
          </p:nvSpPr>
          <p:spPr bwMode="auto">
            <a:xfrm>
              <a:off x="4067175" y="1841500"/>
              <a:ext cx="0" cy="6477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39" name="Line 91"/>
            <p:cNvSpPr>
              <a:spLocks noChangeShapeType="1"/>
            </p:cNvSpPr>
            <p:nvPr/>
          </p:nvSpPr>
          <p:spPr bwMode="auto">
            <a:xfrm>
              <a:off x="4067175" y="2633663"/>
              <a:ext cx="0" cy="6477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40" name="Line 92"/>
            <p:cNvSpPr>
              <a:spLocks noChangeShapeType="1"/>
            </p:cNvSpPr>
            <p:nvPr/>
          </p:nvSpPr>
          <p:spPr bwMode="auto">
            <a:xfrm>
              <a:off x="5724525" y="3489325"/>
              <a:ext cx="0" cy="503237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41" name="Line 93"/>
            <p:cNvSpPr>
              <a:spLocks noChangeShapeType="1"/>
            </p:cNvSpPr>
            <p:nvPr/>
          </p:nvSpPr>
          <p:spPr bwMode="auto">
            <a:xfrm>
              <a:off x="4932363" y="2705100"/>
              <a:ext cx="576263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42" name="Line 94"/>
            <p:cNvSpPr>
              <a:spLocks noChangeShapeType="1"/>
            </p:cNvSpPr>
            <p:nvPr/>
          </p:nvSpPr>
          <p:spPr bwMode="auto">
            <a:xfrm>
              <a:off x="4932363" y="3497263"/>
              <a:ext cx="576263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43" name="Line 95"/>
            <p:cNvSpPr>
              <a:spLocks noChangeShapeType="1"/>
            </p:cNvSpPr>
            <p:nvPr/>
          </p:nvSpPr>
          <p:spPr bwMode="auto">
            <a:xfrm>
              <a:off x="6634163" y="3463925"/>
              <a:ext cx="503238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1"/>
          <p:cNvGrpSpPr/>
          <p:nvPr/>
        </p:nvGrpSpPr>
        <p:grpSpPr>
          <a:xfrm>
            <a:off x="4714876" y="1743006"/>
            <a:ext cx="3643338" cy="721581"/>
            <a:chOff x="4714876" y="1743006"/>
            <a:chExt cx="3643338" cy="721581"/>
          </a:xfrm>
        </p:grpSpPr>
        <p:sp>
          <p:nvSpPr>
            <p:cNvPr id="48" name="左大括号 47"/>
            <p:cNvSpPr/>
            <p:nvPr/>
          </p:nvSpPr>
          <p:spPr>
            <a:xfrm rot="5400000">
              <a:off x="5572132" y="1357298"/>
              <a:ext cx="250033" cy="1964545"/>
            </a:xfrm>
            <a:prstGeom prst="lef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29256" y="1743006"/>
              <a:ext cx="292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结点的所有孩子链起来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54"/>
          <p:cNvGrpSpPr/>
          <p:nvPr/>
        </p:nvGrpSpPr>
        <p:grpSpPr>
          <a:xfrm>
            <a:off x="4429124" y="4643446"/>
            <a:ext cx="3084512" cy="869954"/>
            <a:chOff x="4429124" y="4643446"/>
            <a:chExt cx="3084512" cy="869954"/>
          </a:xfrm>
        </p:grpSpPr>
        <p:sp>
          <p:nvSpPr>
            <p:cNvPr id="386147" name="Text Box 99"/>
            <p:cNvSpPr txBox="1">
              <a:spLocks noChangeArrowheads="1"/>
            </p:cNvSpPr>
            <p:nvPr/>
          </p:nvSpPr>
          <p:spPr bwMode="auto">
            <a:xfrm>
              <a:off x="4429124" y="5143512"/>
              <a:ext cx="3084512" cy="3698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树的孩子兄弟链存储结构</a:t>
              </a:r>
            </a:p>
          </p:txBody>
        </p:sp>
        <p:sp>
          <p:nvSpPr>
            <p:cNvPr id="54" name="上箭头 53"/>
            <p:cNvSpPr/>
            <p:nvPr/>
          </p:nvSpPr>
          <p:spPr>
            <a:xfrm>
              <a:off x="5715008" y="4643446"/>
              <a:ext cx="214314" cy="428628"/>
            </a:xfrm>
            <a:prstGeom prst="up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44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5748347" cy="16031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/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*hp;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指向兄弟</a:t>
            </a:r>
          </a:p>
          <a:p>
            <a:pPr algn="l"/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vp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TSBNode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77801" y="4346575"/>
            <a:ext cx="4679950" cy="1714500"/>
            <a:chOff x="112" y="2738"/>
            <a:chExt cx="2948" cy="1080"/>
          </a:xfrm>
          <a:scene3d>
            <a:camera prst="perspectiveRight"/>
            <a:lightRig rig="threePt" dir="t"/>
          </a:scene3d>
        </p:grpSpPr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112" y="3566"/>
              <a:ext cx="29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思考题</a:t>
              </a:r>
              <a:r>
                <a:rPr lang="zh-CN" altLang="en-US" sz="2000" dirty="0"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：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该存储结构的优缺点？</a:t>
              </a:r>
            </a:p>
          </p:txBody>
        </p:sp>
        <p:pic>
          <p:nvPicPr>
            <p:cNvPr id="197639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8" y="273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357158" y="357166"/>
            <a:ext cx="639129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孩子兄弟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链存储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中结点的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类型声明如下：</a:t>
            </a:r>
          </a:p>
        </p:txBody>
      </p: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571472" y="3071810"/>
            <a:ext cx="2736850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每个结点固定</a:t>
            </a:r>
            <a:r>
              <a:rPr lang="zh-CN" altLang="en-US" sz="1800" dirty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只有两个指针</a:t>
            </a:r>
            <a:r>
              <a:rPr lang="zh-CN" altLang="en-US" sz="1800" dirty="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域！！！</a:t>
            </a:r>
            <a:endParaRPr lang="en-US" altLang="zh-CN" sz="1800" dirty="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44291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52927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48609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44275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52911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47" name="Rectangle 15"/>
          <p:cNvSpPr>
            <a:spLocks noChangeArrowheads="1"/>
          </p:cNvSpPr>
          <p:nvPr/>
        </p:nvSpPr>
        <p:spPr bwMode="auto">
          <a:xfrm>
            <a:off x="48593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60848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69484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65166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7651" name="Rectangle 19"/>
          <p:cNvSpPr>
            <a:spLocks noChangeArrowheads="1"/>
          </p:cNvSpPr>
          <p:nvPr/>
        </p:nvSpPr>
        <p:spPr bwMode="auto">
          <a:xfrm>
            <a:off x="44275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52911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53" name="Rectangle 21"/>
          <p:cNvSpPr>
            <a:spLocks noChangeArrowheads="1"/>
          </p:cNvSpPr>
          <p:nvPr/>
        </p:nvSpPr>
        <p:spPr bwMode="auto">
          <a:xfrm>
            <a:off x="48593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7654" name="Rectangle 22"/>
          <p:cNvSpPr>
            <a:spLocks noChangeArrowheads="1"/>
          </p:cNvSpPr>
          <p:nvPr/>
        </p:nvSpPr>
        <p:spPr bwMode="auto">
          <a:xfrm>
            <a:off x="60848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55" name="Rectangle 23"/>
          <p:cNvSpPr>
            <a:spLocks noChangeArrowheads="1"/>
          </p:cNvSpPr>
          <p:nvPr/>
        </p:nvSpPr>
        <p:spPr bwMode="auto">
          <a:xfrm>
            <a:off x="69484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56" name="Rectangle 24"/>
          <p:cNvSpPr>
            <a:spLocks noChangeArrowheads="1"/>
          </p:cNvSpPr>
          <p:nvPr/>
        </p:nvSpPr>
        <p:spPr bwMode="auto">
          <a:xfrm>
            <a:off x="65166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7657" name="Rectangle 25"/>
          <p:cNvSpPr>
            <a:spLocks noChangeArrowheads="1"/>
          </p:cNvSpPr>
          <p:nvPr/>
        </p:nvSpPr>
        <p:spPr bwMode="auto">
          <a:xfrm>
            <a:off x="77406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86042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59" name="Rectangle 27"/>
          <p:cNvSpPr>
            <a:spLocks noChangeArrowheads="1"/>
          </p:cNvSpPr>
          <p:nvPr/>
        </p:nvSpPr>
        <p:spPr bwMode="auto">
          <a:xfrm>
            <a:off x="81724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97660" name="Rectangle 28"/>
          <p:cNvSpPr>
            <a:spLocks noChangeArrowheads="1"/>
          </p:cNvSpPr>
          <p:nvPr/>
        </p:nvSpPr>
        <p:spPr bwMode="auto">
          <a:xfrm>
            <a:off x="60848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61" name="Rectangle 29"/>
          <p:cNvSpPr>
            <a:spLocks noChangeArrowheads="1"/>
          </p:cNvSpPr>
          <p:nvPr/>
        </p:nvSpPr>
        <p:spPr bwMode="auto">
          <a:xfrm>
            <a:off x="69484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65166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97663" name="Line 31"/>
          <p:cNvSpPr>
            <a:spLocks noChangeShapeType="1"/>
          </p:cNvSpPr>
          <p:nvPr/>
        </p:nvSpPr>
        <p:spPr bwMode="auto">
          <a:xfrm>
            <a:off x="4643438" y="37179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4" name="Line 32"/>
          <p:cNvSpPr>
            <a:spLocks noChangeShapeType="1"/>
          </p:cNvSpPr>
          <p:nvPr/>
        </p:nvSpPr>
        <p:spPr bwMode="auto">
          <a:xfrm>
            <a:off x="4643438" y="4510088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5" name="Line 33"/>
          <p:cNvSpPr>
            <a:spLocks noChangeShapeType="1"/>
          </p:cNvSpPr>
          <p:nvPr/>
        </p:nvSpPr>
        <p:spPr bwMode="auto">
          <a:xfrm>
            <a:off x="6300788" y="5365750"/>
            <a:ext cx="0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6" name="Line 34"/>
          <p:cNvSpPr>
            <a:spLocks noChangeShapeType="1"/>
          </p:cNvSpPr>
          <p:nvPr/>
        </p:nvSpPr>
        <p:spPr bwMode="auto">
          <a:xfrm>
            <a:off x="5508625" y="4581525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7" name="Line 35"/>
          <p:cNvSpPr>
            <a:spLocks noChangeShapeType="1"/>
          </p:cNvSpPr>
          <p:nvPr/>
        </p:nvSpPr>
        <p:spPr bwMode="auto">
          <a:xfrm>
            <a:off x="5508625" y="5373688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8" name="Line 36"/>
          <p:cNvSpPr>
            <a:spLocks noChangeShapeType="1"/>
          </p:cNvSpPr>
          <p:nvPr/>
        </p:nvSpPr>
        <p:spPr bwMode="auto">
          <a:xfrm>
            <a:off x="7210425" y="5340350"/>
            <a:ext cx="503238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9" name="Line 37"/>
          <p:cNvSpPr>
            <a:spLocks noChangeShapeType="1"/>
          </p:cNvSpPr>
          <p:nvPr/>
        </p:nvSpPr>
        <p:spPr bwMode="auto">
          <a:xfrm>
            <a:off x="3000364" y="2214554"/>
            <a:ext cx="1643074" cy="1358909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70" name="Line 38"/>
          <p:cNvSpPr>
            <a:spLocks noChangeShapeType="1"/>
          </p:cNvSpPr>
          <p:nvPr/>
        </p:nvSpPr>
        <p:spPr bwMode="auto">
          <a:xfrm>
            <a:off x="3071802" y="1857363"/>
            <a:ext cx="2436823" cy="1716099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45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71480"/>
            <a:ext cx="7929618" cy="43088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孩子兄弟链存储结构：</a:t>
            </a:r>
            <a:r>
              <a:rPr lang="en-US" altLang="zh-CN" sz="2200" i="1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个结点的</a:t>
            </a:r>
            <a:r>
              <a:rPr lang="en-US" altLang="zh-CN" sz="2200" i="1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次树有多少个空指针域？</a:t>
            </a:r>
            <a:endParaRPr lang="zh-CN" altLang="en-US" sz="22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1737358"/>
            <a:ext cx="4857784" cy="150095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总指针域个数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非空指针域个数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分支线数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空指针域个数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-1)=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85720" y="1500174"/>
            <a:ext cx="1730372" cy="2214578"/>
            <a:chOff x="4841892" y="1500174"/>
            <a:chExt cx="2087562" cy="2660650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5994417" y="150017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489592" y="372902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5489592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6497654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841892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5489592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6210317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5713429" y="3438512"/>
              <a:ext cx="15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80"/>
                </a:cxn>
              </a:cxnLst>
              <a:rect l="0" t="0" r="r" b="b"/>
              <a:pathLst>
                <a:path w="25" h="180">
                  <a:moveTo>
                    <a:pt x="0" y="0"/>
                  </a:moveTo>
                  <a:lnTo>
                    <a:pt x="25" y="180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5770579" y="1857362"/>
              <a:ext cx="273050" cy="374650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236"/>
                </a:cxn>
              </a:cxnLst>
              <a:rect l="0" t="0" r="r" b="b"/>
              <a:pathLst>
                <a:path w="172" h="236">
                  <a:moveTo>
                    <a:pt x="172" y="0"/>
                  </a:moveTo>
                  <a:lnTo>
                    <a:pt x="0" y="236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6373829" y="1851012"/>
              <a:ext cx="266700" cy="381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40"/>
                </a:cxn>
              </a:cxnLst>
              <a:rect l="0" t="0" r="r" b="b"/>
              <a:pathLst>
                <a:path w="168" h="240">
                  <a:moveTo>
                    <a:pt x="0" y="0"/>
                  </a:moveTo>
                  <a:lnTo>
                    <a:pt x="168" y="240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705492" y="2647937"/>
              <a:ext cx="0" cy="360362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5118117" y="2547924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5899167" y="2522524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46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5"/>
          <p:cNvGrpSpPr/>
          <p:nvPr/>
        </p:nvGrpSpPr>
        <p:grpSpPr>
          <a:xfrm>
            <a:off x="1643042" y="2041095"/>
            <a:ext cx="6223959" cy="2102285"/>
            <a:chOff x="1705627" y="2039655"/>
            <a:chExt cx="6223959" cy="2102285"/>
          </a:xfrm>
        </p:grpSpPr>
        <p:sp>
          <p:nvSpPr>
            <p:cNvPr id="42" name="任意多边形 41"/>
            <p:cNvSpPr/>
            <p:nvPr/>
          </p:nvSpPr>
          <p:spPr>
            <a:xfrm>
              <a:off x="1705627" y="2039655"/>
              <a:ext cx="4688910" cy="2102285"/>
            </a:xfrm>
            <a:custGeom>
              <a:avLst/>
              <a:gdLst>
                <a:gd name="connsiteX0" fmla="*/ 311063 w 4688910"/>
                <a:gd name="connsiteY0" fmla="*/ 189978 h 2102285"/>
                <a:gd name="connsiteX1" fmla="*/ 749474 w 4688910"/>
                <a:gd name="connsiteY1" fmla="*/ 202504 h 2102285"/>
                <a:gd name="connsiteX2" fmla="*/ 1526088 w 4688910"/>
                <a:gd name="connsiteY2" fmla="*/ 215030 h 2102285"/>
                <a:gd name="connsiteX3" fmla="*/ 1663874 w 4688910"/>
                <a:gd name="connsiteY3" fmla="*/ 778701 h 2102285"/>
                <a:gd name="connsiteX4" fmla="*/ 2402910 w 4688910"/>
                <a:gd name="connsiteY4" fmla="*/ 941540 h 2102285"/>
                <a:gd name="connsiteX5" fmla="*/ 4081398 w 4688910"/>
                <a:gd name="connsiteY5" fmla="*/ 916487 h 2102285"/>
                <a:gd name="connsiteX6" fmla="*/ 4432126 w 4688910"/>
                <a:gd name="connsiteY6" fmla="*/ 929013 h 2102285"/>
                <a:gd name="connsiteX7" fmla="*/ 4532335 w 4688910"/>
                <a:gd name="connsiteY7" fmla="*/ 1041748 h 2102285"/>
                <a:gd name="connsiteX8" fmla="*/ 4369496 w 4688910"/>
                <a:gd name="connsiteY8" fmla="*/ 1592893 h 2102285"/>
                <a:gd name="connsiteX9" fmla="*/ 2615852 w 4688910"/>
                <a:gd name="connsiteY9" fmla="*/ 2056356 h 2102285"/>
                <a:gd name="connsiteX10" fmla="*/ 1425880 w 4688910"/>
                <a:gd name="connsiteY10" fmla="*/ 1868466 h 2102285"/>
                <a:gd name="connsiteX11" fmla="*/ 185803 w 4688910"/>
                <a:gd name="connsiteY11" fmla="*/ 1342372 h 2102285"/>
                <a:gd name="connsiteX12" fmla="*/ 311063 w 4688910"/>
                <a:gd name="connsiteY12" fmla="*/ 189978 h 210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88910" h="2102285">
                  <a:moveTo>
                    <a:pt x="311063" y="189978"/>
                  </a:moveTo>
                  <a:cubicBezTo>
                    <a:pt x="405008" y="0"/>
                    <a:pt x="749474" y="202504"/>
                    <a:pt x="749474" y="202504"/>
                  </a:cubicBezTo>
                  <a:cubicBezTo>
                    <a:pt x="951978" y="206679"/>
                    <a:pt x="1373688" y="118997"/>
                    <a:pt x="1526088" y="215030"/>
                  </a:cubicBezTo>
                  <a:cubicBezTo>
                    <a:pt x="1678488" y="311063"/>
                    <a:pt x="1517737" y="657616"/>
                    <a:pt x="1663874" y="778701"/>
                  </a:cubicBezTo>
                  <a:cubicBezTo>
                    <a:pt x="1810011" y="899786"/>
                    <a:pt x="1999989" y="918576"/>
                    <a:pt x="2402910" y="941540"/>
                  </a:cubicBezTo>
                  <a:cubicBezTo>
                    <a:pt x="2805831" y="964504"/>
                    <a:pt x="3743195" y="918575"/>
                    <a:pt x="4081398" y="916487"/>
                  </a:cubicBezTo>
                  <a:cubicBezTo>
                    <a:pt x="4419601" y="914399"/>
                    <a:pt x="4356970" y="908136"/>
                    <a:pt x="4432126" y="929013"/>
                  </a:cubicBezTo>
                  <a:cubicBezTo>
                    <a:pt x="4507282" y="949890"/>
                    <a:pt x="4542773" y="931101"/>
                    <a:pt x="4532335" y="1041748"/>
                  </a:cubicBezTo>
                  <a:cubicBezTo>
                    <a:pt x="4521897" y="1152395"/>
                    <a:pt x="4688910" y="1423792"/>
                    <a:pt x="4369496" y="1592893"/>
                  </a:cubicBezTo>
                  <a:cubicBezTo>
                    <a:pt x="4050082" y="1761994"/>
                    <a:pt x="3106455" y="2010427"/>
                    <a:pt x="2615852" y="2056356"/>
                  </a:cubicBezTo>
                  <a:cubicBezTo>
                    <a:pt x="2125249" y="2102285"/>
                    <a:pt x="1830888" y="1987463"/>
                    <a:pt x="1425880" y="1868466"/>
                  </a:cubicBezTo>
                  <a:cubicBezTo>
                    <a:pt x="1020872" y="1749469"/>
                    <a:pt x="371606" y="1615857"/>
                    <a:pt x="185803" y="1342372"/>
                  </a:cubicBezTo>
                  <a:cubicBezTo>
                    <a:pt x="0" y="1068887"/>
                    <a:pt x="217118" y="379956"/>
                    <a:pt x="311063" y="18997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441518" y="2252132"/>
              <a:ext cx="1357322" cy="5715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3702" y="2571744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两棵子树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5" name="右大括号 44"/>
            <p:cNvSpPr/>
            <p:nvPr/>
          </p:nvSpPr>
          <p:spPr>
            <a:xfrm>
              <a:off x="6357950" y="2285992"/>
              <a:ext cx="214314" cy="1000132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28596" y="285728"/>
            <a:ext cx="7929618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7.4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以孩子兄弟链作为树的存储结构，设计一个求树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高度的递归算法。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34"/>
          <p:cNvGrpSpPr/>
          <p:nvPr/>
        </p:nvGrpSpPr>
        <p:grpSpPr>
          <a:xfrm>
            <a:off x="2038087" y="1242939"/>
            <a:ext cx="3962673" cy="2686127"/>
            <a:chOff x="2018363" y="1385815"/>
            <a:chExt cx="4730085" cy="3257631"/>
          </a:xfrm>
        </p:grpSpPr>
        <p:sp>
          <p:nvSpPr>
            <p:cNvPr id="6" name="Rectangle 69"/>
            <p:cNvSpPr>
              <a:spLocks noChangeArrowheads="1"/>
            </p:cNvSpPr>
            <p:nvPr/>
          </p:nvSpPr>
          <p:spPr bwMode="auto">
            <a:xfrm>
              <a:off x="2141523" y="1987559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70"/>
            <p:cNvSpPr>
              <a:spLocks noChangeArrowheads="1"/>
            </p:cNvSpPr>
            <p:nvPr/>
          </p:nvSpPr>
          <p:spPr bwMode="auto">
            <a:xfrm>
              <a:off x="3005123" y="1987559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" name="Rectangle 71"/>
            <p:cNvSpPr>
              <a:spLocks noChangeArrowheads="1"/>
            </p:cNvSpPr>
            <p:nvPr/>
          </p:nvSpPr>
          <p:spPr bwMode="auto">
            <a:xfrm>
              <a:off x="2573323" y="1987559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9" name="Rectangle 72"/>
            <p:cNvSpPr>
              <a:spLocks noChangeArrowheads="1"/>
            </p:cNvSpPr>
            <p:nvPr/>
          </p:nvSpPr>
          <p:spPr bwMode="auto">
            <a:xfrm>
              <a:off x="213993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73"/>
            <p:cNvSpPr>
              <a:spLocks noChangeArrowheads="1"/>
            </p:cNvSpPr>
            <p:nvPr/>
          </p:nvSpPr>
          <p:spPr bwMode="auto">
            <a:xfrm>
              <a:off x="300353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74"/>
            <p:cNvSpPr>
              <a:spLocks noChangeArrowheads="1"/>
            </p:cNvSpPr>
            <p:nvPr/>
          </p:nvSpPr>
          <p:spPr bwMode="auto">
            <a:xfrm>
              <a:off x="257173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" name="Rectangle 75"/>
            <p:cNvSpPr>
              <a:spLocks noChangeArrowheads="1"/>
            </p:cNvSpPr>
            <p:nvPr/>
          </p:nvSpPr>
          <p:spPr bwMode="auto">
            <a:xfrm>
              <a:off x="379728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3" name="Rectangle 76"/>
            <p:cNvSpPr>
              <a:spLocks noChangeArrowheads="1"/>
            </p:cNvSpPr>
            <p:nvPr/>
          </p:nvSpPr>
          <p:spPr bwMode="auto">
            <a:xfrm>
              <a:off x="466088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4" name="Rectangle 77"/>
            <p:cNvSpPr>
              <a:spLocks noChangeArrowheads="1"/>
            </p:cNvSpPr>
            <p:nvPr/>
          </p:nvSpPr>
          <p:spPr bwMode="auto">
            <a:xfrm>
              <a:off x="422908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213993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6" name="Rectangle 79"/>
            <p:cNvSpPr>
              <a:spLocks noChangeArrowheads="1"/>
            </p:cNvSpPr>
            <p:nvPr/>
          </p:nvSpPr>
          <p:spPr bwMode="auto">
            <a:xfrm>
              <a:off x="300353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80"/>
            <p:cNvSpPr>
              <a:spLocks noChangeArrowheads="1"/>
            </p:cNvSpPr>
            <p:nvPr/>
          </p:nvSpPr>
          <p:spPr bwMode="auto">
            <a:xfrm>
              <a:off x="257173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8" name="Rectangle 81"/>
            <p:cNvSpPr>
              <a:spLocks noChangeArrowheads="1"/>
            </p:cNvSpPr>
            <p:nvPr/>
          </p:nvSpPr>
          <p:spPr bwMode="auto">
            <a:xfrm>
              <a:off x="379728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82"/>
            <p:cNvSpPr>
              <a:spLocks noChangeArrowheads="1"/>
            </p:cNvSpPr>
            <p:nvPr/>
          </p:nvSpPr>
          <p:spPr bwMode="auto">
            <a:xfrm>
              <a:off x="466088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422908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1" name="Rectangle 84"/>
            <p:cNvSpPr>
              <a:spLocks noChangeArrowheads="1"/>
            </p:cNvSpPr>
            <p:nvPr/>
          </p:nvSpPr>
          <p:spPr bwMode="auto">
            <a:xfrm>
              <a:off x="5453048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2" name="Rectangle 85"/>
            <p:cNvSpPr>
              <a:spLocks noChangeArrowheads="1"/>
            </p:cNvSpPr>
            <p:nvPr/>
          </p:nvSpPr>
          <p:spPr bwMode="auto">
            <a:xfrm>
              <a:off x="6316648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3" name="Rectangle 86"/>
            <p:cNvSpPr>
              <a:spLocks noChangeArrowheads="1"/>
            </p:cNvSpPr>
            <p:nvPr/>
          </p:nvSpPr>
          <p:spPr bwMode="auto">
            <a:xfrm>
              <a:off x="5884848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4" name="Rectangle 87"/>
            <p:cNvSpPr>
              <a:spLocks noChangeArrowheads="1"/>
            </p:cNvSpPr>
            <p:nvPr/>
          </p:nvSpPr>
          <p:spPr bwMode="auto">
            <a:xfrm>
              <a:off x="3797285" y="42830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5" name="Rectangle 88"/>
            <p:cNvSpPr>
              <a:spLocks noChangeArrowheads="1"/>
            </p:cNvSpPr>
            <p:nvPr/>
          </p:nvSpPr>
          <p:spPr bwMode="auto">
            <a:xfrm>
              <a:off x="4660885" y="42830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6" name="Rectangle 89"/>
            <p:cNvSpPr>
              <a:spLocks noChangeArrowheads="1"/>
            </p:cNvSpPr>
            <p:nvPr/>
          </p:nvSpPr>
          <p:spPr bwMode="auto">
            <a:xfrm>
              <a:off x="4229085" y="42830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27" name="Line 90"/>
            <p:cNvSpPr>
              <a:spLocks noChangeShapeType="1"/>
            </p:cNvSpPr>
            <p:nvPr/>
          </p:nvSpPr>
          <p:spPr bwMode="auto">
            <a:xfrm>
              <a:off x="2355835" y="2132021"/>
              <a:ext cx="0" cy="6477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91"/>
            <p:cNvSpPr>
              <a:spLocks noChangeShapeType="1"/>
            </p:cNvSpPr>
            <p:nvPr/>
          </p:nvSpPr>
          <p:spPr bwMode="auto">
            <a:xfrm>
              <a:off x="2355835" y="2924184"/>
              <a:ext cx="0" cy="6477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92"/>
            <p:cNvSpPr>
              <a:spLocks noChangeShapeType="1"/>
            </p:cNvSpPr>
            <p:nvPr/>
          </p:nvSpPr>
          <p:spPr bwMode="auto">
            <a:xfrm>
              <a:off x="4013185" y="3779846"/>
              <a:ext cx="0" cy="503237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93"/>
            <p:cNvSpPr>
              <a:spLocks noChangeShapeType="1"/>
            </p:cNvSpPr>
            <p:nvPr/>
          </p:nvSpPr>
          <p:spPr bwMode="auto">
            <a:xfrm>
              <a:off x="3221023" y="2995621"/>
              <a:ext cx="576263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94"/>
            <p:cNvSpPr>
              <a:spLocks noChangeShapeType="1"/>
            </p:cNvSpPr>
            <p:nvPr/>
          </p:nvSpPr>
          <p:spPr bwMode="auto">
            <a:xfrm>
              <a:off x="3221023" y="3787784"/>
              <a:ext cx="576263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95"/>
            <p:cNvSpPr>
              <a:spLocks noChangeShapeType="1"/>
            </p:cNvSpPr>
            <p:nvPr/>
          </p:nvSpPr>
          <p:spPr bwMode="auto">
            <a:xfrm>
              <a:off x="4922823" y="3754446"/>
              <a:ext cx="503238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18363" y="1385815"/>
              <a:ext cx="357190" cy="44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16200000" flipH="1">
              <a:off x="2177016" y="1748394"/>
              <a:ext cx="389097" cy="1145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47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42976" y="3631172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sz="1800" i="1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为树</a:t>
            </a:r>
            <a:r>
              <a:rPr lang="en-US" sz="1800" i="1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的高度，其递归模型如下：</a:t>
            </a:r>
            <a:endParaRPr lang="zh-CN" altLang="en-US" sz="180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5" y="4194722"/>
            <a:ext cx="4071965" cy="748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组合 54"/>
          <p:cNvGrpSpPr/>
          <p:nvPr/>
        </p:nvGrpSpPr>
        <p:grpSpPr>
          <a:xfrm>
            <a:off x="1785918" y="939820"/>
            <a:ext cx="3296196" cy="1989114"/>
            <a:chOff x="1418680" y="582630"/>
            <a:chExt cx="3296196" cy="1989114"/>
          </a:xfrm>
        </p:grpSpPr>
        <p:sp>
          <p:nvSpPr>
            <p:cNvPr id="6" name="Rectangle 69"/>
            <p:cNvSpPr>
              <a:spLocks noChangeArrowheads="1"/>
            </p:cNvSpPr>
            <p:nvPr/>
          </p:nvSpPr>
          <p:spPr bwMode="auto">
            <a:xfrm>
              <a:off x="1644372" y="1078807"/>
              <a:ext cx="361745" cy="29714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70"/>
            <p:cNvSpPr>
              <a:spLocks noChangeArrowheads="1"/>
            </p:cNvSpPr>
            <p:nvPr/>
          </p:nvSpPr>
          <p:spPr bwMode="auto">
            <a:xfrm>
              <a:off x="2367861" y="1078807"/>
              <a:ext cx="361745" cy="29714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" name="Rectangle 71"/>
            <p:cNvSpPr>
              <a:spLocks noChangeArrowheads="1"/>
            </p:cNvSpPr>
            <p:nvPr/>
          </p:nvSpPr>
          <p:spPr bwMode="auto">
            <a:xfrm>
              <a:off x="2006117" y="1078807"/>
              <a:ext cx="361745" cy="29714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7" name="Line 90"/>
            <p:cNvSpPr>
              <a:spLocks noChangeShapeType="1"/>
            </p:cNvSpPr>
            <p:nvPr/>
          </p:nvSpPr>
          <p:spPr bwMode="auto">
            <a:xfrm>
              <a:off x="1823914" y="1258213"/>
              <a:ext cx="0" cy="7200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93"/>
            <p:cNvSpPr>
              <a:spLocks noChangeShapeType="1"/>
            </p:cNvSpPr>
            <p:nvPr/>
          </p:nvSpPr>
          <p:spPr bwMode="auto">
            <a:xfrm>
              <a:off x="1857356" y="1928802"/>
              <a:ext cx="1080000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6679" y="582630"/>
              <a:ext cx="2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16200000" flipH="1">
              <a:off x="1683771" y="887940"/>
              <a:ext cx="303469" cy="991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等腰三角形 45"/>
            <p:cNvSpPr/>
            <p:nvPr/>
          </p:nvSpPr>
          <p:spPr>
            <a:xfrm>
              <a:off x="1470022" y="1928802"/>
              <a:ext cx="714380" cy="64294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18680" y="1480078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vp</a:t>
              </a:r>
              <a:endParaRPr lang="zh-CN" altLang="en-US" sz="16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43108" y="1916660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hp</a:t>
              </a:r>
              <a:endParaRPr lang="zh-CN" altLang="en-US" sz="1600"/>
            </a:p>
          </p:txBody>
        </p:sp>
        <p:sp>
          <p:nvSpPr>
            <p:cNvPr id="50" name="等腰三角形 49"/>
            <p:cNvSpPr/>
            <p:nvPr/>
          </p:nvSpPr>
          <p:spPr>
            <a:xfrm>
              <a:off x="2623078" y="1928802"/>
              <a:ext cx="714380" cy="64294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Line 93"/>
            <p:cNvSpPr>
              <a:spLocks noChangeShapeType="1"/>
            </p:cNvSpPr>
            <p:nvPr/>
          </p:nvSpPr>
          <p:spPr bwMode="auto">
            <a:xfrm>
              <a:off x="3021562" y="1928802"/>
              <a:ext cx="1080000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28992" y="1928802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hp</a:t>
              </a:r>
              <a:endParaRPr lang="zh-CN" altLang="en-US" sz="16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04762" y="1621852"/>
              <a:ext cx="510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/>
                <a:t>…</a:t>
              </a:r>
              <a:endParaRPr lang="zh-CN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28662" y="35716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pc="300" smtClean="0">
                <a:latin typeface="微软雅黑" pitchFamily="34" charset="-122"/>
                <a:ea typeface="微软雅黑" pitchFamily="34" charset="-122"/>
              </a:rPr>
              <a:t>基本结构：</a:t>
            </a:r>
            <a:endParaRPr lang="zh-CN" altLang="en-US" sz="1800" spc="3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48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57148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递归算法：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8143932" cy="430305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en-US" sz="16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TreeHeight2</a:t>
            </a:r>
            <a:r>
              <a:rPr lang="en-US" sz="16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(TSBNode *t)</a:t>
            </a:r>
            <a:endParaRPr lang="zh-CN" altLang="en-US" sz="16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TSBNode *p;</a:t>
            </a:r>
            <a:endParaRPr lang="zh-CN" altLang="en-US" sz="16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h,maxh=0;</a:t>
            </a:r>
            <a:endParaRPr lang="zh-CN" altLang="en-US" sz="16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(t==NULL) return 0;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空树返回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en-US" sz="16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p=t-&gt;vp;	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个孩子结点</a:t>
            </a:r>
          </a:p>
          <a:p>
            <a:pPr algn="l"/>
            <a:r>
              <a:rPr lang="en-US" sz="16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的所有子树</a:t>
            </a:r>
          </a:p>
          <a:p>
            <a:pPr algn="l"/>
            <a:r>
              <a:rPr lang="en-US" sz="16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h=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TreeHeight2</a:t>
            </a:r>
            <a:r>
              <a:rPr lang="en-US" sz="16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子树的高度</a:t>
            </a:r>
          </a:p>
          <a:p>
            <a:pPr algn="l"/>
            <a:r>
              <a:rPr lang="en-US" sz="16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(maxh&lt;h) maxh=h;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求所有子树的最大高度</a:t>
            </a:r>
          </a:p>
          <a:p>
            <a:pPr algn="l"/>
            <a:r>
              <a:rPr lang="en-US" sz="16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p=p-&gt;hp;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的其他子树</a:t>
            </a:r>
          </a:p>
          <a:p>
            <a:pPr algn="l"/>
            <a:r>
              <a:rPr lang="en-US" sz="16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6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return(maxh+1);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maxh+1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6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60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49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26" descr="画布"/>
          <p:cNvSpPr txBox="1">
            <a:spLocks noChangeArrowheads="1"/>
          </p:cNvSpPr>
          <p:nvPr/>
        </p:nvSpPr>
        <p:spPr bwMode="auto">
          <a:xfrm>
            <a:off x="468313" y="333375"/>
            <a:ext cx="4175125" cy="46166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7.1.2 </a:t>
            </a: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</a:t>
            </a:r>
            <a:r>
              <a:rPr kumimoji="1" lang="zh-CN" alt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树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的（逻辑）表示</a:t>
            </a:r>
          </a:p>
        </p:txBody>
      </p:sp>
      <p:sp>
        <p:nvSpPr>
          <p:cNvPr id="5123" name="Text Box 1027"/>
          <p:cNvSpPr txBox="1">
            <a:spLocks noChangeArrowheads="1"/>
          </p:cNvSpPr>
          <p:nvPr/>
        </p:nvSpPr>
        <p:spPr bwMode="auto">
          <a:xfrm>
            <a:off x="500034" y="1285860"/>
            <a:ext cx="7572428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）树形表示</a:t>
            </a:r>
            <a:r>
              <a:rPr kumimoji="1" lang="zh-CN" altLang="en-US" sz="1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</a:t>
            </a:r>
            <a:r>
              <a:rPr kumimoji="1"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使用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一棵倒置的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树表示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树结构，非常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直观和形象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692275" y="2276475"/>
            <a:ext cx="3816350" cy="2305050"/>
            <a:chOff x="1692275" y="2276475"/>
            <a:chExt cx="3816350" cy="2305050"/>
          </a:xfr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06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106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06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80" name="Text Box 56"/>
          <p:cNvSpPr txBox="1">
            <a:spLocks noChangeArrowheads="1"/>
          </p:cNvSpPr>
          <p:nvPr/>
        </p:nvSpPr>
        <p:spPr bwMode="auto">
          <a:xfrm>
            <a:off x="2428860" y="5072074"/>
            <a:ext cx="19526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逻辑结构表示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5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5" name="Text Box 55"/>
          <p:cNvSpPr txBox="1">
            <a:spLocks noChangeArrowheads="1"/>
          </p:cNvSpPr>
          <p:nvPr/>
        </p:nvSpPr>
        <p:spPr bwMode="auto">
          <a:xfrm>
            <a:off x="285720" y="357166"/>
            <a:ext cx="7000924" cy="4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）文氏图表示法。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使用集合以及集合的包含关系描述树结构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282" name="Text Box 82"/>
          <p:cNvSpPr txBox="1">
            <a:spLocks noChangeArrowheads="1"/>
          </p:cNvSpPr>
          <p:nvPr/>
        </p:nvSpPr>
        <p:spPr bwMode="auto">
          <a:xfrm>
            <a:off x="1428728" y="5429264"/>
            <a:ext cx="1814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逻辑结构表示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grpSp>
        <p:nvGrpSpPr>
          <p:cNvPr id="51283" name="Group 83"/>
          <p:cNvGrpSpPr>
            <a:grpSpLocks/>
          </p:cNvGrpSpPr>
          <p:nvPr/>
        </p:nvGrpSpPr>
        <p:grpSpPr bwMode="auto">
          <a:xfrm>
            <a:off x="142844" y="1285860"/>
            <a:ext cx="4214842" cy="3929090"/>
            <a:chOff x="158" y="935"/>
            <a:chExt cx="2812" cy="2631"/>
          </a:xfrm>
        </p:grpSpPr>
        <p:sp>
          <p:nvSpPr>
            <p:cNvPr id="51284" name="Oval 84"/>
            <p:cNvSpPr>
              <a:spLocks noChangeArrowheads="1"/>
            </p:cNvSpPr>
            <p:nvPr/>
          </p:nvSpPr>
          <p:spPr bwMode="auto">
            <a:xfrm>
              <a:off x="158" y="935"/>
              <a:ext cx="2812" cy="26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85" name="Text Box 85"/>
            <p:cNvSpPr txBox="1">
              <a:spLocks noChangeArrowheads="1"/>
            </p:cNvSpPr>
            <p:nvPr/>
          </p:nvSpPr>
          <p:spPr bwMode="auto">
            <a:xfrm>
              <a:off x="929" y="1162"/>
              <a:ext cx="226" cy="23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286" name="Oval 86"/>
            <p:cNvSpPr>
              <a:spLocks noChangeArrowheads="1"/>
            </p:cNvSpPr>
            <p:nvPr/>
          </p:nvSpPr>
          <p:spPr bwMode="auto">
            <a:xfrm>
              <a:off x="248" y="1706"/>
              <a:ext cx="862" cy="104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87" name="Oval 87"/>
            <p:cNvSpPr>
              <a:spLocks noChangeArrowheads="1"/>
            </p:cNvSpPr>
            <p:nvPr/>
          </p:nvSpPr>
          <p:spPr bwMode="auto">
            <a:xfrm>
              <a:off x="338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1288" name="Oval 88"/>
            <p:cNvSpPr>
              <a:spLocks noChangeArrowheads="1"/>
            </p:cNvSpPr>
            <p:nvPr/>
          </p:nvSpPr>
          <p:spPr bwMode="auto">
            <a:xfrm>
              <a:off x="747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51289" name="Text Box 89"/>
            <p:cNvSpPr txBox="1">
              <a:spLocks noChangeArrowheads="1"/>
            </p:cNvSpPr>
            <p:nvPr/>
          </p:nvSpPr>
          <p:spPr bwMode="auto">
            <a:xfrm>
              <a:off x="520" y="1888"/>
              <a:ext cx="227" cy="23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1290" name="Oval 90"/>
            <p:cNvSpPr>
              <a:spLocks noChangeArrowheads="1"/>
            </p:cNvSpPr>
            <p:nvPr/>
          </p:nvSpPr>
          <p:spPr bwMode="auto">
            <a:xfrm>
              <a:off x="1155" y="1479"/>
              <a:ext cx="680" cy="163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91" name="Text Box 91"/>
            <p:cNvSpPr txBox="1">
              <a:spLocks noChangeArrowheads="1"/>
            </p:cNvSpPr>
            <p:nvPr/>
          </p:nvSpPr>
          <p:spPr bwMode="auto">
            <a:xfrm>
              <a:off x="1380" y="1661"/>
              <a:ext cx="182" cy="23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1292" name="Oval 92"/>
            <p:cNvSpPr>
              <a:spLocks noChangeArrowheads="1"/>
            </p:cNvSpPr>
            <p:nvPr/>
          </p:nvSpPr>
          <p:spPr bwMode="auto">
            <a:xfrm>
              <a:off x="1290" y="1978"/>
              <a:ext cx="408" cy="99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93" name="Text Box 93"/>
            <p:cNvSpPr txBox="1">
              <a:spLocks noChangeArrowheads="1"/>
            </p:cNvSpPr>
            <p:nvPr/>
          </p:nvSpPr>
          <p:spPr bwMode="auto">
            <a:xfrm>
              <a:off x="1378" y="2108"/>
              <a:ext cx="181" cy="23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51294" name="Oval 94"/>
            <p:cNvSpPr>
              <a:spLocks noChangeArrowheads="1"/>
            </p:cNvSpPr>
            <p:nvPr/>
          </p:nvSpPr>
          <p:spPr bwMode="auto">
            <a:xfrm>
              <a:off x="1380" y="2522"/>
              <a:ext cx="227" cy="27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51295" name="Oval 95"/>
            <p:cNvSpPr>
              <a:spLocks noChangeArrowheads="1"/>
            </p:cNvSpPr>
            <p:nvPr/>
          </p:nvSpPr>
          <p:spPr bwMode="auto">
            <a:xfrm>
              <a:off x="1927" y="1389"/>
              <a:ext cx="816" cy="176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96" name="Oval 96"/>
            <p:cNvSpPr>
              <a:spLocks noChangeArrowheads="1"/>
            </p:cNvSpPr>
            <p:nvPr/>
          </p:nvSpPr>
          <p:spPr bwMode="auto">
            <a:xfrm>
              <a:off x="2063" y="1888"/>
              <a:ext cx="589" cy="1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97" name="Oval 97"/>
            <p:cNvSpPr>
              <a:spLocks noChangeArrowheads="1"/>
            </p:cNvSpPr>
            <p:nvPr/>
          </p:nvSpPr>
          <p:spPr bwMode="auto">
            <a:xfrm>
              <a:off x="2385" y="1620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51298" name="Text Box 98"/>
            <p:cNvSpPr txBox="1">
              <a:spLocks noChangeArrowheads="1"/>
            </p:cNvSpPr>
            <p:nvPr/>
          </p:nvSpPr>
          <p:spPr bwMode="auto">
            <a:xfrm>
              <a:off x="2108" y="1570"/>
              <a:ext cx="232" cy="23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1299" name="Oval 99"/>
            <p:cNvSpPr>
              <a:spLocks noChangeArrowheads="1"/>
            </p:cNvSpPr>
            <p:nvPr/>
          </p:nvSpPr>
          <p:spPr bwMode="auto">
            <a:xfrm>
              <a:off x="2380" y="2296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51300" name="Oval 100"/>
            <p:cNvSpPr>
              <a:spLocks noChangeArrowheads="1"/>
            </p:cNvSpPr>
            <p:nvPr/>
          </p:nvSpPr>
          <p:spPr bwMode="auto">
            <a:xfrm>
              <a:off x="2108" y="2523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51301" name="Oval 101"/>
            <p:cNvSpPr>
              <a:spLocks noChangeArrowheads="1"/>
            </p:cNvSpPr>
            <p:nvPr/>
          </p:nvSpPr>
          <p:spPr bwMode="auto">
            <a:xfrm>
              <a:off x="2335" y="2659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1302" name="Text Box 102"/>
            <p:cNvSpPr txBox="1">
              <a:spLocks noChangeArrowheads="1"/>
            </p:cNvSpPr>
            <p:nvPr/>
          </p:nvSpPr>
          <p:spPr bwMode="auto">
            <a:xfrm>
              <a:off x="2153" y="2114"/>
              <a:ext cx="227" cy="23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sp>
        <p:nvSpPr>
          <p:cNvPr id="51303" name="AutoShape 103"/>
          <p:cNvSpPr>
            <a:spLocks noChangeArrowheads="1"/>
          </p:cNvSpPr>
          <p:nvPr/>
        </p:nvSpPr>
        <p:spPr bwMode="auto">
          <a:xfrm>
            <a:off x="4643438" y="3000372"/>
            <a:ext cx="857256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756310" y="2195520"/>
            <a:ext cx="3173408" cy="2090736"/>
            <a:chOff x="1692275" y="2276475"/>
            <a:chExt cx="3816350" cy="2305050"/>
          </a:xfrm>
        </p:grpSpPr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5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7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61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62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63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64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65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66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67" name="Line 44"/>
            <p:cNvSpPr>
              <a:spLocks noChangeShapeType="1"/>
            </p:cNvSpPr>
            <p:nvPr/>
          </p:nvSpPr>
          <p:spPr bwMode="auto">
            <a:xfrm flipH="1">
              <a:off x="2365353" y="2493963"/>
              <a:ext cx="695346" cy="5159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3243263" y="3306763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6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642910" y="500042"/>
            <a:ext cx="7531977" cy="4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）凹入表示法。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使用线段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伸缩关系描述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树结构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1800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1428728" y="6143644"/>
            <a:ext cx="1857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逻辑结构表示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52288" name="AutoShape 64"/>
          <p:cNvSpPr>
            <a:spLocks noChangeArrowheads="1"/>
          </p:cNvSpPr>
          <p:nvPr/>
        </p:nvSpPr>
        <p:spPr bwMode="auto">
          <a:xfrm>
            <a:off x="4286248" y="3071810"/>
            <a:ext cx="858842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500694" y="2071678"/>
            <a:ext cx="3429024" cy="2143140"/>
            <a:chOff x="1692275" y="2276475"/>
            <a:chExt cx="3816350" cy="2305050"/>
          </a:xfrm>
        </p:grpSpPr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2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3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4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5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6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68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69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70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71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3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74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57158" y="1142984"/>
            <a:ext cx="3286148" cy="4880084"/>
            <a:chOff x="357158" y="1142984"/>
            <a:chExt cx="3286148" cy="4880084"/>
          </a:xfrm>
        </p:grpSpPr>
        <p:sp>
          <p:nvSpPr>
            <p:cNvPr id="34" name="TextBox 33"/>
            <p:cNvSpPr txBox="1"/>
            <p:nvPr/>
          </p:nvSpPr>
          <p:spPr>
            <a:xfrm>
              <a:off x="357158" y="114298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14348" y="1214422"/>
              <a:ext cx="2928958" cy="216000"/>
            </a:xfrm>
            <a:prstGeom prst="rect">
              <a:avLst/>
            </a:prstGeom>
            <a:solidFill>
              <a:srgbClr val="FF0000"/>
            </a:solid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0034" y="150017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835306" y="1571612"/>
              <a:ext cx="2808000" cy="216000"/>
            </a:xfrm>
            <a:prstGeom prst="rect">
              <a:avLst/>
            </a:prstGeom>
            <a:solidFill>
              <a:srgbClr val="7030A0"/>
            </a:solid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5786" y="1948898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1123306" y="1948898"/>
              <a:ext cx="2520000" cy="216000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233733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1123306" y="2337334"/>
              <a:ext cx="2520000" cy="216000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0034" y="2664380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835306" y="2735818"/>
              <a:ext cx="2808000" cy="216000"/>
            </a:xfrm>
            <a:prstGeom prst="rect">
              <a:avLst/>
            </a:prstGeom>
            <a:solidFill>
              <a:srgbClr val="7030A0"/>
            </a:solid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5786" y="311310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1123306" y="3113104"/>
              <a:ext cx="2520000" cy="216000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8662" y="3449096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303306" y="3520534"/>
              <a:ext cx="2340000" cy="2160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0034" y="383753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835306" y="3908970"/>
              <a:ext cx="2808000" cy="216000"/>
            </a:xfrm>
            <a:prstGeom prst="rect">
              <a:avLst/>
            </a:prstGeom>
            <a:solidFill>
              <a:srgbClr val="7030A0"/>
            </a:solid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5786" y="425611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1123306" y="4256112"/>
              <a:ext cx="2520000" cy="216000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85786" y="462445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123306" y="4624452"/>
              <a:ext cx="2520000" cy="216000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28662" y="4951498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1303306" y="5022936"/>
              <a:ext cx="2340000" cy="2160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28662" y="532732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303306" y="5398762"/>
              <a:ext cx="2340000" cy="2160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28662" y="568451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1303306" y="5755952"/>
              <a:ext cx="2340000" cy="2160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8" name="灯片编号占位符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7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323850" y="188913"/>
            <a:ext cx="6605604" cy="105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）括号表示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用一个字符串表示树。</a:t>
            </a:r>
            <a:endParaRPr kumimoji="1"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 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基本形式：根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子树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，子树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，子树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kumimoji="1" lang="zh-CN" altLang="en-US" sz="1800" b="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85720" y="1928802"/>
            <a:ext cx="3816350" cy="2305050"/>
            <a:chOff x="1692275" y="2276475"/>
            <a:chExt cx="3816350" cy="2305050"/>
          </a:xfrm>
        </p:grpSpPr>
        <p:sp>
          <p:nvSpPr>
            <p:cNvPr id="33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H="1">
              <a:off x="2335217" y="2493963"/>
              <a:ext cx="725482" cy="4968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000" name="Text Box 64"/>
          <p:cNvSpPr txBox="1">
            <a:spLocks noChangeArrowheads="1"/>
          </p:cNvSpPr>
          <p:nvPr/>
        </p:nvSpPr>
        <p:spPr bwMode="auto">
          <a:xfrm>
            <a:off x="2500298" y="4786322"/>
            <a:ext cx="5929322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6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6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6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6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altLang="zh-CN" sz="16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zh-CN" altLang="en-US" sz="16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6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16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6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6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6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58" name="上弧形箭头 57"/>
          <p:cNvSpPr/>
          <p:nvPr/>
        </p:nvSpPr>
        <p:spPr>
          <a:xfrm rot="2593145">
            <a:off x="3973326" y="3414002"/>
            <a:ext cx="1643074" cy="571504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8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752478" y="1368425"/>
            <a:ext cx="7677174" cy="8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结点的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度与树的度：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中一个结点的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子树的个数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。树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各结点的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度的最大值称为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，通常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将度为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的树称为</a:t>
            </a: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或者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叉树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     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203" name="Text Box 35" descr="画布"/>
          <p:cNvSpPr txBox="1">
            <a:spLocks noChangeArrowheads="1"/>
          </p:cNvSpPr>
          <p:nvPr/>
        </p:nvSpPr>
        <p:spPr bwMode="auto">
          <a:xfrm>
            <a:off x="571472" y="571480"/>
            <a:ext cx="3605208" cy="46166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7.1.3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树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的基本术语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4214810" y="3144833"/>
            <a:ext cx="503238" cy="144463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4573585" y="2857496"/>
            <a:ext cx="10795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221286" y="3460754"/>
            <a:ext cx="10795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5221286" y="3784604"/>
            <a:ext cx="215900" cy="215900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00496" y="592933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次树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9"/>
          <p:cNvGrpSpPr/>
          <p:nvPr/>
        </p:nvGrpSpPr>
        <p:grpSpPr>
          <a:xfrm>
            <a:off x="2500298" y="3267090"/>
            <a:ext cx="3816350" cy="2305050"/>
            <a:chOff x="1692275" y="2276475"/>
            <a:chExt cx="3816350" cy="2305050"/>
          </a:xfrm>
        </p:grpSpPr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44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5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46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50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51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52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 flipH="1">
              <a:off x="2406655" y="2493963"/>
              <a:ext cx="654044" cy="5159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>
              <a:off x="3243263" y="3300413"/>
              <a:ext cx="0" cy="2592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9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miter lim="800000"/>
          <a:headEnd/>
          <a:tailEnd/>
        </a:ln>
        <a:effectLst/>
      </a:spPr>
      <a:bodyPr wrap="none"/>
      <a:lstStyle>
        <a:defPPr>
          <a:defRPr>
            <a:latin typeface="Consolas" pitchFamily="49" charset="0"/>
            <a:cs typeface="Consolas" pitchFamily="49" charset="0"/>
          </a:defRPr>
        </a:defPPr>
      </a:lstStyle>
    </a:spDef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3175</TotalTime>
  <Words>3842</Words>
  <Application>Microsoft Office PowerPoint</Application>
  <PresentationFormat>全屏显示(4:3)</PresentationFormat>
  <Paragraphs>894</Paragraphs>
  <Slides>49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1034</cp:revision>
  <dcterms:created xsi:type="dcterms:W3CDTF">2004-04-08T11:59:15Z</dcterms:created>
  <dcterms:modified xsi:type="dcterms:W3CDTF">2020-01-31T07:47:01Z</dcterms:modified>
</cp:coreProperties>
</file>