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2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CC00FF"/>
    <a:srgbClr val="003300"/>
    <a:srgbClr val="0099FF"/>
    <a:srgbClr val="663300"/>
    <a:srgbClr val="FF00FF"/>
    <a:srgbClr val="FF00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0420-ACC2-4E03-9968-402B4FFFD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4429156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二叉树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有限的结点集合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714348" y="2000240"/>
            <a:ext cx="3357586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7.2.1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143504" y="3000372"/>
            <a:ext cx="1071570" cy="928694"/>
          </a:xfrm>
          <a:prstGeom prst="wedgeEllipseCallout">
            <a:avLst>
              <a:gd name="adj1" fmla="val -179585"/>
              <a:gd name="adj2" fmla="val 77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835292"/>
            <a:ext cx="8215370" cy="10768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或者由一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个根结点和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两棵互不相交的称为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的二叉树组成。</a:t>
            </a:r>
            <a:r>
              <a:rPr kumimoji="1" lang="zh-CN" altLang="en-US" sz="1800" dirty="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2071670" y="571480"/>
            <a:ext cx="4572032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857232"/>
            <a:ext cx="757242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一棵二叉树中有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的结点，其总共有（   ）个结点。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A.16	  B.18       C.20 	   D.30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714620"/>
            <a:ext cx="5143536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+1=8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结点总数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42910" y="357166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15324" cy="10132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非空二叉树上第</a:t>
            </a:r>
            <a:r>
              <a:rPr kumimoji="1" lang="en-US" altLang="zh-CN" sz="1800" i="1" dirty="0" err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层上至多有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i="1" baseline="30000" err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baseline="30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个结点（</a:t>
            </a:r>
            <a:r>
              <a:rPr kumimoji="1" lang="en-US" altLang="zh-CN" sz="1800" i="1" dirty="0" err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≥1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树的性质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013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性质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3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高度为</a:t>
            </a:r>
            <a:r>
              <a:rPr kumimoji="1"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的二叉树至多有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i="1" baseline="3000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个结点（</a:t>
            </a:r>
            <a:r>
              <a:rPr kumimoji="1" lang="en-US" altLang="zh-CN" sz="1800" i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≥1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树的性质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4  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完全二叉树性质（含</a:t>
            </a:r>
            <a:r>
              <a:rPr kumimoji="1"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为结点）： 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54292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或者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。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可由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的奇偶性确定：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735811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若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则编号为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的结点为分支结点，否则为叶结点。  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14393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357554" y="4000504"/>
              <a:ext cx="857256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342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除树根结点外，若一个结点的编号为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，则它的双亲结点的编号为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i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。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Symbol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若编号为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的结点有左孩子结点，则左孩子结点的编号为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；若编号为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的结点有右孩子结点，则右孩子结点的编号为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     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5143504" y="2857496"/>
            <a:ext cx="2857520" cy="1928826"/>
            <a:chOff x="5214942" y="2857496"/>
            <a:chExt cx="2857520" cy="1928826"/>
          </a:xfrm>
        </p:grpSpPr>
        <p:grpSp>
          <p:nvGrpSpPr>
            <p:cNvPr id="4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458562" y="286351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9292" y="352848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9322" y="429227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1880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对于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完全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树：</a:t>
            </a:r>
            <a:endParaRPr lang="zh-CN" altLang="pt-BR" sz="1800" i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由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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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）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=2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 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-1)/2    </a:t>
            </a:r>
            <a:endParaRPr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0232" y="538443"/>
            <a:ext cx="442915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求</a:t>
            </a: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解完全二叉树结点个数方</a:t>
            </a:r>
            <a:r>
              <a:rPr lang="zh-CN" altLang="en-US" sz="2000" dirty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法归纳</a:t>
            </a: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357158" y="4786322"/>
            <a:ext cx="8424862" cy="633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log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+1)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或者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log</a:t>
            </a:r>
            <a:r>
              <a:rPr kumimoji="1" lang="en-US" altLang="zh-CN" sz="18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+1</a:t>
            </a:r>
            <a:endParaRPr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95758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当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确定时，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都是确定的，其树形也可以确定！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16" y="844371"/>
            <a:ext cx="792961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已知一棵完全二叉树的第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层（设根为第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层）有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个叶子结点，则该完全二叉树的结点个数最多是（   ）。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 39	 B. 52		C. 111	    D. 119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2009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年全国计算机专业硕士学位研究生考试题目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8286808" cy="2708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完全二叉树的叶子结点只能在最下两层，对于本题，结点最多的情况是第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层为倒数第二层，即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层构成一个满二叉树，其结点总数为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-1=63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其中第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个结点，含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个叶子结点，则另外有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32-8=24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个非叶子结点，它们中每个结点有两个孩子结点（均为第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层的叶子结点），计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48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个叶子结点。这样最多的结点个数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=63+48=111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1038566"/>
            <a:ext cx="7000924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一棵完全二叉树中有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个叶子结点，则高度至多是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A.3  	   B.4		C.5	D.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357167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2500306"/>
            <a:ext cx="7286676" cy="18852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该完全二叉树，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-1=7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=15+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完全二叉树中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时结点个数最多，此时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=16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最大高度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5762636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7.2.3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533770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、森林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、树转换为二叉树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411" y="1857364"/>
            <a:ext cx="492443" cy="3571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pc="3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一颗</a:t>
            </a:r>
            <a:r>
              <a:rPr kumimoji="1" lang="zh-CN" altLang="en-US" sz="2000" spc="3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树转换</a:t>
            </a:r>
            <a:r>
              <a:rPr kumimoji="1" lang="zh-CN" altLang="en-US" sz="2000" spc="3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为二叉树</a:t>
            </a:r>
            <a:endParaRPr lang="zh-CN" altLang="en-US" sz="2000" spc="300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6286512" y="5715016"/>
            <a:ext cx="1671624" cy="797960"/>
            <a:chOff x="6286512" y="5715016"/>
            <a:chExt cx="1671624" cy="797960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6286512" y="6143644"/>
              <a:ext cx="167162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对应的二叉树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6929454" y="5715016"/>
              <a:ext cx="142876" cy="357190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8" y="5286388"/>
            <a:ext cx="371477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1800" smtClean="0">
                <a:latin typeface="方正硬笔楷书简体" pitchFamily="65" charset="-122"/>
                <a:ea typeface="方正硬笔楷书简体" pitchFamily="65" charset="-122"/>
              </a:rPr>
              <a:t>长子关系转换为左孩子关系</a:t>
            </a:r>
            <a:endParaRPr lang="en-US" altLang="zh-CN" sz="1800" smtClean="0">
              <a:latin typeface="方正硬笔楷书简体" pitchFamily="65" charset="-122"/>
              <a:ea typeface="方正硬笔楷书简体" pitchFamily="65" charset="-122"/>
            </a:endParaRPr>
          </a:p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1800" smtClean="0">
                <a:latin typeface="方正硬笔楷书简体" pitchFamily="65" charset="-122"/>
                <a:ea typeface="方正硬笔楷书简体" pitchFamily="65" charset="-122"/>
              </a:rPr>
              <a:t>兄弟关系转换为右孩子关系</a:t>
            </a:r>
            <a:endParaRPr lang="zh-CN" altLang="en-US" sz="1800">
              <a:latin typeface="方正硬笔楷书简体" pitchFamily="65" charset="-122"/>
              <a:ea typeface="方正硬笔楷书简体" pitchFamily="65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721972" y="765175"/>
            <a:ext cx="492443" cy="380683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多颗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树转换为</a:t>
            </a:r>
            <a:r>
              <a:rPr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一颗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二叉树</a:t>
            </a:r>
            <a:endParaRPr kumimoji="1" lang="zh-CN" altLang="en-US" sz="2000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6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71"/>
          <p:cNvGrpSpPr/>
          <p:nvPr/>
        </p:nvGrpSpPr>
        <p:grpSpPr>
          <a:xfrm>
            <a:off x="3243291" y="5572140"/>
            <a:ext cx="1685899" cy="726522"/>
            <a:chOff x="3243291" y="5572140"/>
            <a:chExt cx="1685899" cy="726522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3243291" y="5929330"/>
              <a:ext cx="1685899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对应的二叉树</a:t>
              </a:r>
            </a:p>
          </p:txBody>
        </p:sp>
        <p:sp>
          <p:nvSpPr>
            <p:cNvPr id="71" name="右箭头 70"/>
            <p:cNvSpPr/>
            <p:nvPr/>
          </p:nvSpPr>
          <p:spPr>
            <a:xfrm rot="19091015">
              <a:off x="4071934" y="5572140"/>
              <a:ext cx="571504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363767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57160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3637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1511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379892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37989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24579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1975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0084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01804" y="1738250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595792" y="1881125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092804" y="1809687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79667" y="1738250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03404" y="2384362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57224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或者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79"/>
          <p:cNvGrpSpPr/>
          <p:nvPr/>
        </p:nvGrpSpPr>
        <p:grpSpPr>
          <a:xfrm>
            <a:off x="2660894" y="536498"/>
            <a:ext cx="3655483" cy="976063"/>
            <a:chOff x="2732332" y="71414"/>
            <a:chExt cx="3655483" cy="976063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732332" y="287313"/>
              <a:ext cx="1625355" cy="760163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44176" y="732624"/>
              <a:ext cx="481027" cy="22206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598329" cy="760163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81"/>
          <p:cNvGrpSpPr/>
          <p:nvPr/>
        </p:nvGrpSpPr>
        <p:grpSpPr>
          <a:xfrm>
            <a:off x="1714480" y="3028890"/>
            <a:ext cx="6286544" cy="1014534"/>
            <a:chOff x="1785918" y="2753021"/>
            <a:chExt cx="6286544" cy="1014534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367445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按一颗树的方法转换，再删除增加的结点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261962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kumimoji="1" lang="en-US" altLang="zh-CN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种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基本形态：</a:t>
            </a:r>
            <a:endParaRPr kumimoji="1" lang="zh-CN" altLang="en-US" sz="1800" b="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</a:t>
              </a:r>
              <a:r>
                <a:rPr lang="zh-CN" altLang="en-US" sz="1800" dirty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endParaRPr kumimoji="1" lang="zh-CN" altLang="en-US" sz="1800" b="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只</a:t>
              </a:r>
              <a:r>
                <a:rPr lang="zh-CN" altLang="en-US" sz="180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含</a:t>
              </a:r>
              <a:r>
                <a:rPr lang="zh-CN" altLang="en-US" sz="180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</a:t>
              </a:r>
              <a:endParaRPr kumimoji="1" lang="zh-CN" altLang="en-US" sz="1800" b="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15541" y="5194300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  <a:sym typeface="Wingdings"/>
                </a:rPr>
                <a:t>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右</a:t>
              </a:r>
              <a:r>
                <a:rPr lang="zh-CN" altLang="en-US" sz="1800" dirty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1800" b="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左</a:t>
              </a:r>
              <a:r>
                <a:rPr lang="zh-CN" altLang="en-US" sz="1800" dirty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1800" b="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6463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  <a:sym typeface="Wingdings"/>
                </a:rPr>
                <a:t>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左右</a:t>
              </a:r>
              <a:r>
                <a:rPr lang="zh-CN" altLang="en-US" sz="1800" dirty="0">
                  <a:solidFill>
                    <a:srgbClr val="CC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子树均不为空树</a:t>
              </a:r>
              <a:endParaRPr kumimoji="1" lang="zh-CN" altLang="en-US" sz="1800" b="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62337" y="5211773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500990" cy="120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设森林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棵树，第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棵树的结点个数分别为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，则与森林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对应的二叉树根结点的左子树上的结点个数是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	 B.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  C.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	 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D.b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1800" i="1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3042" y="38576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100" y="2928934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转换的二叉树中，根结点及左子树的结点由第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棵树中的结点构成的，所以左子树上的结点个数为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896621"/>
            <a:ext cx="7643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设一棵二叉树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是由森林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转换而来的，若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个非叶子结点，则二叉树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中无右孩子的结点个数为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	   B.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      C.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	   D.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/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85786" y="2571744"/>
            <a:ext cx="5643602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中每个非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一定有一个最右孩子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（只有一个孩子结点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就是最右孩子）。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在转换的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中一定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5"/>
          <p:cNvGrpSpPr/>
          <p:nvPr/>
        </p:nvGrpSpPr>
        <p:grpSpPr>
          <a:xfrm>
            <a:off x="6572264" y="2786058"/>
            <a:ext cx="571504" cy="1000132"/>
            <a:chOff x="6572264" y="2786058"/>
            <a:chExt cx="571504" cy="1000132"/>
          </a:xfrm>
        </p:grpSpPr>
        <p:sp>
          <p:nvSpPr>
            <p:cNvPr id="12" name="右大括号 11"/>
            <p:cNvSpPr/>
            <p:nvPr/>
          </p:nvSpPr>
          <p:spPr>
            <a:xfrm>
              <a:off x="6572264" y="2786058"/>
              <a:ext cx="142876" cy="1000132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3702" y="310032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6"/>
          <p:cNvGrpSpPr/>
          <p:nvPr/>
        </p:nvGrpSpPr>
        <p:grpSpPr>
          <a:xfrm>
            <a:off x="6572264" y="4027816"/>
            <a:ext cx="571504" cy="504000"/>
            <a:chOff x="6572264" y="4027816"/>
            <a:chExt cx="571504" cy="504000"/>
          </a:xfrm>
        </p:grpSpPr>
        <p:sp>
          <p:nvSpPr>
            <p:cNvPr id="14" name="右大括号 13"/>
            <p:cNvSpPr/>
            <p:nvPr/>
          </p:nvSpPr>
          <p:spPr>
            <a:xfrm>
              <a:off x="6572264" y="4027816"/>
              <a:ext cx="142876" cy="504000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408617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6220" y="1285860"/>
            <a:ext cx="492443" cy="3929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将一棵二叉树还原为一棵树</a:t>
            </a:r>
            <a:endParaRPr lang="zh-CN" altLang="en-US" sz="2000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342902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、二叉树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还原为森林、树</a:t>
            </a:r>
            <a:endParaRPr kumimoji="1"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7"/>
          <p:cNvGrpSpPr/>
          <p:nvPr/>
        </p:nvGrpSpPr>
        <p:grpSpPr>
          <a:xfrm>
            <a:off x="6572264" y="4357694"/>
            <a:ext cx="1335116" cy="869398"/>
            <a:chOff x="6572264" y="4357694"/>
            <a:chExt cx="1335116" cy="869398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6572264" y="4857760"/>
              <a:ext cx="133511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还原的树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7072330" y="4357694"/>
              <a:ext cx="214314" cy="35719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8" y="5286388"/>
            <a:ext cx="3714776" cy="8104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smtClean="0">
                <a:latin typeface="方正硬笔楷书简体" pitchFamily="65" charset="-122"/>
                <a:ea typeface="方正硬笔楷书简体" pitchFamily="65" charset="-122"/>
              </a:rPr>
              <a:t>左孩子关系恢复为长子关系</a:t>
            </a:r>
            <a:endParaRPr lang="en-US" altLang="zh-CN" sz="1800" smtClean="0">
              <a:latin typeface="方正硬笔楷书简体" pitchFamily="65" charset="-122"/>
              <a:ea typeface="方正硬笔楷书简体" pitchFamily="65" charset="-122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smtClean="0">
                <a:latin typeface="方正硬笔楷书简体" pitchFamily="65" charset="-122"/>
                <a:ea typeface="方正硬笔楷书简体" pitchFamily="65" charset="-122"/>
              </a:rPr>
              <a:t>右孩子关系恢复为兄弟关系</a:t>
            </a:r>
            <a:endParaRPr lang="zh-CN" altLang="en-US" sz="1800">
              <a:latin typeface="方正硬笔楷书简体" pitchFamily="65" charset="-122"/>
              <a:ea typeface="方正硬笔楷书简体" pitchFamily="65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30474" y="2689225"/>
            <a:ext cx="2228851" cy="2319338"/>
            <a:chOff x="1166" y="1694"/>
            <a:chExt cx="1404" cy="1461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45" y="2136"/>
              <a:ext cx="1025" cy="101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4782" y="1285860"/>
            <a:ext cx="492443" cy="3929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将一棵二叉树还原为多棵树</a:t>
            </a:r>
            <a:endParaRPr lang="zh-CN" altLang="en-US" sz="2000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6" name="组合 49"/>
          <p:cNvGrpSpPr/>
          <p:nvPr/>
        </p:nvGrpSpPr>
        <p:grpSpPr>
          <a:xfrm>
            <a:off x="8072462" y="1917700"/>
            <a:ext cx="857256" cy="3154374"/>
            <a:chOff x="8072462" y="1917700"/>
            <a:chExt cx="857256" cy="3154374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8468053" y="1917700"/>
              <a:ext cx="461665" cy="31543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转换为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棵二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叉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左箭头 48"/>
            <p:cNvSpPr/>
            <p:nvPr/>
          </p:nvSpPr>
          <p:spPr>
            <a:xfrm>
              <a:off x="8072462" y="3357562"/>
              <a:ext cx="428628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8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96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64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13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52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6715140" y="1285860"/>
            <a:ext cx="706758" cy="4143404"/>
            <a:chOff x="6715140" y="1285860"/>
            <a:chExt cx="706758" cy="4143404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6929455" y="2346328"/>
              <a:ext cx="492443" cy="20113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还原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6715140" y="1285860"/>
              <a:ext cx="214314" cy="41434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98259"/>
            <a:ext cx="75724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的满二叉树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，将其还原为森林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，其中包含根结点的那棵树中必定有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A.1	   	B.2		C.3		D.4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528638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1000100" y="3000372"/>
            <a:ext cx="2193380" cy="1500198"/>
            <a:chOff x="1000100" y="3000372"/>
            <a:chExt cx="2193380" cy="1500198"/>
          </a:xfrm>
        </p:grpSpPr>
        <p:sp>
          <p:nvSpPr>
            <p:cNvPr id="11" name="椭圆 10"/>
            <p:cNvSpPr/>
            <p:nvPr/>
          </p:nvSpPr>
          <p:spPr>
            <a:xfrm>
              <a:off x="1960040" y="3000372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57290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00100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93282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2" idx="3"/>
              <a:endCxn id="13" idx="0"/>
            </p:cNvCxnSpPr>
            <p:nvPr/>
          </p:nvCxnSpPr>
          <p:spPr>
            <a:xfrm rot="5400000">
              <a:off x="1107258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5"/>
              <a:endCxn id="14" idx="0"/>
            </p:cNvCxnSpPr>
            <p:nvPr/>
          </p:nvCxnSpPr>
          <p:spPr>
            <a:xfrm rot="16200000" flipH="1">
              <a:off x="1554877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571736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14546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0772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2" idx="3"/>
              <a:endCxn id="23" idx="0"/>
            </p:cNvCxnSpPr>
            <p:nvPr/>
          </p:nvCxnSpPr>
          <p:spPr>
            <a:xfrm rot="5400000">
              <a:off x="2321704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24" idx="0"/>
            </p:cNvCxnSpPr>
            <p:nvPr/>
          </p:nvCxnSpPr>
          <p:spPr>
            <a:xfrm rot="16200000" flipH="1">
              <a:off x="2769323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12" idx="7"/>
            </p:cNvCxnSpPr>
            <p:nvPr/>
          </p:nvCxnSpPr>
          <p:spPr>
            <a:xfrm rot="5400000">
              <a:off x="1581099" y="3264373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5"/>
              <a:endCxn id="22" idx="1"/>
            </p:cNvCxnSpPr>
            <p:nvPr/>
          </p:nvCxnSpPr>
          <p:spPr>
            <a:xfrm rot="16200000" flipH="1">
              <a:off x="2188322" y="3259900"/>
              <a:ext cx="440884" cy="4096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组合 45"/>
          <p:cNvGrpSpPr/>
          <p:nvPr/>
        </p:nvGrpSpPr>
        <p:grpSpPr>
          <a:xfrm>
            <a:off x="3571868" y="2500306"/>
            <a:ext cx="2124146" cy="3214710"/>
            <a:chOff x="3571868" y="2500306"/>
            <a:chExt cx="2124146" cy="3214710"/>
          </a:xfrm>
        </p:grpSpPr>
        <p:sp>
          <p:nvSpPr>
            <p:cNvPr id="31" name="椭圆 30"/>
            <p:cNvSpPr/>
            <p:nvPr/>
          </p:nvSpPr>
          <p:spPr>
            <a:xfrm>
              <a:off x="5410262" y="2500306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07512" y="314324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50322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3504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  <a:endCxn id="33" idx="0"/>
            </p:cNvCxnSpPr>
            <p:nvPr/>
          </p:nvCxnSpPr>
          <p:spPr>
            <a:xfrm rot="5400000">
              <a:off x="4557480" y="342287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5"/>
              <a:endCxn id="34" idx="0"/>
            </p:cNvCxnSpPr>
            <p:nvPr/>
          </p:nvCxnSpPr>
          <p:spPr>
            <a:xfrm rot="16200000" flipH="1">
              <a:off x="5005099" y="3433470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530757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50388" y="478632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14942" y="542926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7" idx="3"/>
              <a:endCxn id="38" idx="0"/>
            </p:cNvCxnSpPr>
            <p:nvPr/>
          </p:nvCxnSpPr>
          <p:spPr>
            <a:xfrm rot="5400000">
              <a:off x="5057546" y="449444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1" idx="3"/>
              <a:endCxn id="32" idx="7"/>
            </p:cNvCxnSpPr>
            <p:nvPr/>
          </p:nvCxnSpPr>
          <p:spPr>
            <a:xfrm rot="5400000">
              <a:off x="5031321" y="2764307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右箭头 44"/>
            <p:cNvSpPr/>
            <p:nvPr/>
          </p:nvSpPr>
          <p:spPr>
            <a:xfrm>
              <a:off x="3571868" y="3929066"/>
              <a:ext cx="500066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03017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是树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中的一个非根结点，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所对应的二叉树。在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中，</a:t>
            </a:r>
            <a:r>
              <a:rPr lang="en-US" altLang="zh-CN" sz="18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是其双亲结点的右孩子，下列结论正确的是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（  ）</a:t>
            </a:r>
            <a:r>
              <a:rPr lang="zh-CN" altLang="zh-CN" sz="18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是其双亲的第一个孩子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B.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一定无右边兄弟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一定是叶子结点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D.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一定有左边兄弟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357158" y="160076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528638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1428728" y="3357562"/>
            <a:ext cx="4357718" cy="1357322"/>
            <a:chOff x="1428728" y="3357562"/>
            <a:chExt cx="4357718" cy="1357322"/>
          </a:xfrm>
        </p:grpSpPr>
        <p:sp>
          <p:nvSpPr>
            <p:cNvPr id="12" name="TextBox 11"/>
            <p:cNvSpPr txBox="1"/>
            <p:nvPr/>
          </p:nvSpPr>
          <p:spPr>
            <a:xfrm>
              <a:off x="1428728" y="36433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42886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7818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928794" y="3786190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cxnSp>
          <p:nvCxnSpPr>
            <p:cNvPr id="17" name="直接连接符 16"/>
            <p:cNvCxnSpPr>
              <a:stCxn id="15" idx="5"/>
              <a:endCxn id="13" idx="1"/>
            </p:cNvCxnSpPr>
            <p:nvPr/>
          </p:nvCxnSpPr>
          <p:spPr>
            <a:xfrm rot="16200000" flipH="1">
              <a:off x="2258932" y="4126790"/>
              <a:ext cx="196980" cy="247494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528638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14876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00628" y="350043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33FF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0" idx="0"/>
            </p:cNvCxnSpPr>
            <p:nvPr/>
          </p:nvCxnSpPr>
          <p:spPr>
            <a:xfrm rot="5400000">
              <a:off x="4763224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19" idx="0"/>
            </p:cNvCxnSpPr>
            <p:nvPr/>
          </p:nvCxnSpPr>
          <p:spPr>
            <a:xfrm rot="16200000" flipH="1">
              <a:off x="5175262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右箭头 26"/>
            <p:cNvSpPr/>
            <p:nvPr/>
          </p:nvSpPr>
          <p:spPr>
            <a:xfrm>
              <a:off x="3357554" y="414338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2601187" y="3745998"/>
            <a:ext cx="2304522" cy="1766290"/>
            <a:chOff x="2601187" y="3594626"/>
            <a:chExt cx="2304522" cy="1766290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H="1">
              <a:off x="2878298" y="3825816"/>
              <a:ext cx="496132" cy="337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父子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857356" y="357166"/>
            <a:ext cx="6072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二叉树，表示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夫妻、父子和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兄弟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种关系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 sz="1800"/>
          </a:p>
        </p:txBody>
      </p:sp>
      <p:grpSp>
        <p:nvGrpSpPr>
          <p:cNvPr id="3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10533" y="1357298"/>
              <a:ext cx="461665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父子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603590" y="2095470"/>
            <a:ext cx="1071570" cy="440770"/>
            <a:chOff x="3857620" y="2428868"/>
            <a:chExt cx="1071570" cy="440770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兄弟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2910" y="2389718"/>
            <a:ext cx="25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如何表示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种关系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0" name="组合 49"/>
          <p:cNvGrpSpPr/>
          <p:nvPr/>
        </p:nvGrpSpPr>
        <p:grpSpPr>
          <a:xfrm>
            <a:off x="1752770" y="3137693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6534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夫妻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8"/>
          <p:cNvGrpSpPr/>
          <p:nvPr/>
        </p:nvGrpSpPr>
        <p:grpSpPr>
          <a:xfrm>
            <a:off x="2285984" y="3223182"/>
            <a:ext cx="2441592" cy="2588543"/>
            <a:chOff x="2285984" y="3071810"/>
            <a:chExt cx="2441592" cy="2588543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83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51"/>
          <p:cNvGrpSpPr/>
          <p:nvPr/>
        </p:nvGrpSpPr>
        <p:grpSpPr>
          <a:xfrm>
            <a:off x="3383343" y="4296348"/>
            <a:ext cx="1714512" cy="637516"/>
            <a:chOff x="3383343" y="4144976"/>
            <a:chExt cx="1714512" cy="637516"/>
          </a:xfrm>
        </p:grpSpPr>
        <p:sp>
          <p:nvSpPr>
            <p:cNvPr id="43" name="左大括号 42"/>
            <p:cNvSpPr/>
            <p:nvPr/>
          </p:nvSpPr>
          <p:spPr>
            <a:xfrm rot="7811345">
              <a:off x="4062004" y="3746641"/>
              <a:ext cx="357190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12923" y="414497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兄弟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000760" y="457850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实际上，是赋予左右分支不同的语义</a:t>
            </a:r>
            <a:endParaRPr lang="zh-CN" altLang="en-US" sz="180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grpSp>
        <p:nvGrpSpPr>
          <p:cNvPr id="17" name="组合 41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2911" y="2500306"/>
            <a:ext cx="52864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，完全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结点按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编号：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714480" y="3405705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428596" y="1476879"/>
            <a:ext cx="5214974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7.3.1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二叉树的顺序存储结构</a:t>
            </a: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1857356" y="285728"/>
            <a:ext cx="442915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的存储结构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20"/>
          <p:cNvGrpSpPr/>
          <p:nvPr/>
        </p:nvGrpSpPr>
        <p:grpSpPr>
          <a:xfrm>
            <a:off x="1785918" y="428604"/>
            <a:ext cx="4679950" cy="2605504"/>
            <a:chOff x="1692275" y="404813"/>
            <a:chExt cx="4679950" cy="2605504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471988" y="2600325"/>
              <a:ext cx="47786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38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3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2071670" y="5286388"/>
            <a:ext cx="4521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顺序存储结构（不用下标为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495804" y="3500438"/>
            <a:ext cx="219072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507661" y="825509"/>
            <a:ext cx="492443" cy="42465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lang="zh-CN" altLang="en-US" sz="16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6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6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6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6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叉树是可以采用树的逻辑结构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法，其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表示法如下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785926"/>
            <a:ext cx="3143272" cy="17416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树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文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凹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括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号表示法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414338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需要针对二叉树的特点稍做改变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3060679" y="1500175"/>
            <a:ext cx="428627" cy="57150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5489569" y="1428736"/>
            <a:ext cx="428629" cy="57150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4418000" y="714356"/>
            <a:ext cx="785817" cy="4286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3989372" y="4222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 dirty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754307" y="1141413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3402007" y="1989138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5130829" y="10699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5775322" y="19335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561008" y="2858850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6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3132115" y="714356"/>
            <a:ext cx="857255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5775321" y="2357430"/>
            <a:ext cx="142876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929322" y="428604"/>
            <a:ext cx="2565424" cy="950900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一般的二叉树先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空结点补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全成为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二叉树，然后对结点编号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507657" y="473078"/>
            <a:ext cx="492443" cy="431324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285881" y="5286388"/>
            <a:ext cx="471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ElemType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[MaxSize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297913" y="5726125"/>
            <a:ext cx="4357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="#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ABD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######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4143372" y="3571876"/>
            <a:ext cx="285752" cy="396562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304902" y="4633930"/>
          <a:ext cx="7000924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33"/>
          <p:cNvGrpSpPr/>
          <p:nvPr/>
        </p:nvGrpSpPr>
        <p:grpSpPr>
          <a:xfrm>
            <a:off x="1285852" y="4286256"/>
            <a:ext cx="7081865" cy="334963"/>
            <a:chOff x="1409678" y="4601139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880225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13708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05964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03971" y="4601139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1351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26556" y="4601139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06571" y="4601139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54429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32225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22720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20942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44953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1963738" y="4601139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409678" y="4601139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409678" y="4936102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409678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491543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684321" y="4601139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409678" y="4601139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204306" y="4601139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1940459" y="4936102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35428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825692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298895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77030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24170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684321" y="4936102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204306" y="4936102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65951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130921" y="4936102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63291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07553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546935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020138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1940459" y="4601139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35428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825692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298895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77030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24170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65951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130921" y="4601139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63291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07553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546935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020138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99"/>
          <p:cNvGrpSpPr/>
          <p:nvPr/>
        </p:nvGrpSpPr>
        <p:grpSpPr>
          <a:xfrm>
            <a:off x="5857884" y="5500702"/>
            <a:ext cx="2643206" cy="571504"/>
            <a:chOff x="6143636" y="5500702"/>
            <a:chExt cx="2643206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29388" y="5572140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用一个数组存储</a:t>
              </a:r>
              <a:endParaRPr lang="zh-CN" altLang="en-US" sz="18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131"/>
          <p:cNvGrpSpPr/>
          <p:nvPr/>
        </p:nvGrpSpPr>
        <p:grpSpPr>
          <a:xfrm>
            <a:off x="1774794" y="1438711"/>
            <a:ext cx="3610000" cy="1852139"/>
            <a:chOff x="1774794" y="1438711"/>
            <a:chExt cx="3610000" cy="1852139"/>
          </a:xfrm>
        </p:grpSpPr>
        <p:sp>
          <p:nvSpPr>
            <p:cNvPr id="101" name="Oval 3"/>
            <p:cNvSpPr>
              <a:spLocks noChangeArrowheads="1"/>
            </p:cNvSpPr>
            <p:nvPr/>
          </p:nvSpPr>
          <p:spPr bwMode="auto">
            <a:xfrm>
              <a:off x="2131984" y="1996868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03" name="直接连接符 102"/>
            <p:cNvCxnSpPr>
              <a:stCxn id="201731" idx="3"/>
              <a:endCxn id="101" idx="0"/>
            </p:cNvCxnSpPr>
            <p:nvPr/>
          </p:nvCxnSpPr>
          <p:spPr>
            <a:xfrm rot="5400000">
              <a:off x="2339418" y="1518714"/>
              <a:ext cx="486720" cy="469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3"/>
            <p:cNvSpPr>
              <a:spLocks noChangeArrowheads="1"/>
            </p:cNvSpPr>
            <p:nvPr/>
          </p:nvSpPr>
          <p:spPr bwMode="auto">
            <a:xfrm>
              <a:off x="4608501" y="200024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05" name="Oval 3"/>
            <p:cNvSpPr>
              <a:spLocks noChangeArrowheads="1"/>
            </p:cNvSpPr>
            <p:nvPr/>
          </p:nvSpPr>
          <p:spPr bwMode="auto">
            <a:xfrm>
              <a:off x="1774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06" name="Oval 3"/>
            <p:cNvSpPr>
              <a:spLocks noChangeArrowheads="1"/>
            </p:cNvSpPr>
            <p:nvPr/>
          </p:nvSpPr>
          <p:spPr bwMode="auto">
            <a:xfrm>
              <a:off x="243341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>
              <a:stCxn id="101" idx="3"/>
              <a:endCxn id="105" idx="0"/>
            </p:cNvCxnSpPr>
            <p:nvPr/>
          </p:nvCxnSpPr>
          <p:spPr>
            <a:xfrm rot="5400000">
              <a:off x="1846399" y="2509999"/>
              <a:ext cx="493247" cy="204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1" idx="5"/>
              <a:endCxn id="106" idx="0"/>
            </p:cNvCxnSpPr>
            <p:nvPr/>
          </p:nvCxnSpPr>
          <p:spPr>
            <a:xfrm rot="16200000" flipH="1">
              <a:off x="2328443" y="2537878"/>
              <a:ext cx="493247" cy="1486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3"/>
            <p:cNvSpPr>
              <a:spLocks noChangeArrowheads="1"/>
            </p:cNvSpPr>
            <p:nvPr/>
          </p:nvSpPr>
          <p:spPr bwMode="auto">
            <a:xfrm>
              <a:off x="307020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2882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13" name="直接连接符 112"/>
            <p:cNvCxnSpPr>
              <a:endCxn id="111" idx="0"/>
            </p:cNvCxnSpPr>
            <p:nvPr/>
          </p:nvCxnSpPr>
          <p:spPr>
            <a:xfrm rot="5400000">
              <a:off x="3142486" y="2510675"/>
              <a:ext cx="491893" cy="2044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01732" idx="5"/>
              <a:endCxn id="112" idx="0"/>
            </p:cNvCxnSpPr>
            <p:nvPr/>
          </p:nvCxnSpPr>
          <p:spPr>
            <a:xfrm rot="16200000" flipH="1">
              <a:off x="3607294" y="2521320"/>
              <a:ext cx="500977" cy="17408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3"/>
            <p:cNvSpPr>
              <a:spLocks noChangeArrowheads="1"/>
            </p:cNvSpPr>
            <p:nvPr/>
          </p:nvSpPr>
          <p:spPr bwMode="auto">
            <a:xfrm>
              <a:off x="427512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17" name="Oval 3"/>
            <p:cNvSpPr>
              <a:spLocks noChangeArrowheads="1"/>
            </p:cNvSpPr>
            <p:nvPr/>
          </p:nvSpPr>
          <p:spPr bwMode="auto">
            <a:xfrm>
              <a:off x="4952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60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60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19" name="直接连接符 118"/>
            <p:cNvCxnSpPr>
              <a:stCxn id="104" idx="3"/>
              <a:endCxn id="116" idx="0"/>
            </p:cNvCxnSpPr>
            <p:nvPr/>
          </p:nvCxnSpPr>
          <p:spPr>
            <a:xfrm rot="5400000">
              <a:off x="4336508" y="2523591"/>
              <a:ext cx="489875" cy="1806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4" idx="5"/>
              <a:endCxn id="117" idx="0"/>
            </p:cNvCxnSpPr>
            <p:nvPr/>
          </p:nvCxnSpPr>
          <p:spPr>
            <a:xfrm rot="16200000" flipH="1">
              <a:off x="4828078" y="2518133"/>
              <a:ext cx="489875" cy="191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201733" idx="3"/>
              <a:endCxn id="104" idx="0"/>
            </p:cNvCxnSpPr>
            <p:nvPr/>
          </p:nvCxnSpPr>
          <p:spPr>
            <a:xfrm rot="5400000">
              <a:off x="4728533" y="1534679"/>
              <a:ext cx="561530" cy="36959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132"/>
          <p:cNvGrpSpPr/>
          <p:nvPr/>
        </p:nvGrpSpPr>
        <p:grpSpPr>
          <a:xfrm>
            <a:off x="1549356" y="273586"/>
            <a:ext cx="4795770" cy="2748811"/>
            <a:chOff x="1549356" y="273586"/>
            <a:chExt cx="4795770" cy="2748811"/>
          </a:xfrm>
        </p:grpSpPr>
        <p:sp>
          <p:nvSpPr>
            <p:cNvPr id="201762" name="Text Box 34"/>
            <p:cNvSpPr txBox="1">
              <a:spLocks noChangeArrowheads="1"/>
            </p:cNvSpPr>
            <p:nvPr/>
          </p:nvSpPr>
          <p:spPr bwMode="auto">
            <a:xfrm>
              <a:off x="2536799" y="987966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63" name="Text Box 35"/>
            <p:cNvSpPr txBox="1">
              <a:spLocks noChangeArrowheads="1"/>
            </p:cNvSpPr>
            <p:nvPr/>
          </p:nvSpPr>
          <p:spPr bwMode="auto">
            <a:xfrm>
              <a:off x="3646427" y="1733124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1764" name="Text Box 36"/>
            <p:cNvSpPr txBox="1">
              <a:spLocks noChangeArrowheads="1"/>
            </p:cNvSpPr>
            <p:nvPr/>
          </p:nvSpPr>
          <p:spPr bwMode="auto">
            <a:xfrm>
              <a:off x="3775058" y="273586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65" name="Text Box 37"/>
            <p:cNvSpPr txBox="1">
              <a:spLocks noChangeArrowheads="1"/>
            </p:cNvSpPr>
            <p:nvPr/>
          </p:nvSpPr>
          <p:spPr bwMode="auto">
            <a:xfrm>
              <a:off x="5794864" y="2631040"/>
              <a:ext cx="38343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5478446" y="947306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67" name="Text Box 39"/>
            <p:cNvSpPr txBox="1">
              <a:spLocks noChangeArrowheads="1"/>
            </p:cNvSpPr>
            <p:nvPr/>
          </p:nvSpPr>
          <p:spPr bwMode="auto">
            <a:xfrm>
              <a:off x="6061074" y="1714488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1917670" y="1771638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4478314" y="1714488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6" name="Text Box 34"/>
            <p:cNvSpPr txBox="1">
              <a:spLocks noChangeArrowheads="1"/>
            </p:cNvSpPr>
            <p:nvPr/>
          </p:nvSpPr>
          <p:spPr bwMode="auto">
            <a:xfrm>
              <a:off x="1549356" y="2714620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2255810" y="2714620"/>
              <a:ext cx="284052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2917802" y="2571745"/>
              <a:ext cx="38343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9" name="Text Box 34"/>
            <p:cNvSpPr txBox="1">
              <a:spLocks noChangeArrowheads="1"/>
            </p:cNvSpPr>
            <p:nvPr/>
          </p:nvSpPr>
          <p:spPr bwMode="auto">
            <a:xfrm>
              <a:off x="3908901" y="2547931"/>
              <a:ext cx="38343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4580418" y="2643182"/>
              <a:ext cx="38343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5164119" y="2643182"/>
              <a:ext cx="383438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  <a:endParaRPr kumimoji="1" lang="en-US" altLang="zh-CN" sz="14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8" grpId="0" animBg="1"/>
      <p:bldP spid="201769" grpId="0"/>
      <p:bldP spid="201770" grpId="0"/>
      <p:bldP spid="2017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911223"/>
            <a:ext cx="8280400" cy="257260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对于完全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来说，其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顺序存储是十分合适的。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对于一般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二叉树，特别是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对于那些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单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分支结点较多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的二叉树来说是很不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合适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的，因为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可能只有少数存储单元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利用，特别是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对退化的二叉树（即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每个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分支结点都是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单分支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），空间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浪费更是惊人。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在顺序存储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结构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中，找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双亲和孩子都很容易。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374649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二叉树顺序存储结构的特点：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1142976" y="4000504"/>
            <a:ext cx="4714908" cy="1497440"/>
            <a:chOff x="785786" y="4000504"/>
            <a:chExt cx="4714908" cy="1497440"/>
          </a:xfrm>
        </p:grpSpPr>
        <p:grpSp>
          <p:nvGrpSpPr>
            <p:cNvPr id="3" name="组合 3"/>
            <p:cNvGrpSpPr>
              <a:grpSpLocks noChangeAspect="1"/>
            </p:cNvGrpSpPr>
            <p:nvPr/>
          </p:nvGrpSpPr>
          <p:grpSpPr>
            <a:xfrm>
              <a:off x="785786" y="4000504"/>
              <a:ext cx="1834298" cy="1497440"/>
              <a:chOff x="2500298" y="4000504"/>
              <a:chExt cx="2653788" cy="21664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28992" y="4000504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/2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428992" y="4857760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500298" y="5643578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4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153954" y="5643578"/>
                <a:ext cx="1000132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2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+1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连接符 8"/>
              <p:cNvCxnSpPr>
                <a:stCxn id="5" idx="4"/>
                <a:endCxn id="6" idx="0"/>
              </p:cNvCxnSpPr>
              <p:nvPr/>
            </p:nvCxnSpPr>
            <p:spPr>
              <a:xfrm rot="5400000">
                <a:off x="3619235" y="4690812"/>
                <a:ext cx="333895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6" idx="3"/>
                <a:endCxn id="7" idx="7"/>
              </p:cNvCxnSpPr>
              <p:nvPr/>
            </p:nvCxnSpPr>
            <p:spPr>
              <a:xfrm rot="5400000">
                <a:off x="3113963" y="5300573"/>
                <a:ext cx="415745" cy="42355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5"/>
                <a:endCxn id="8" idx="1"/>
              </p:cNvCxnSpPr>
              <p:nvPr/>
            </p:nvCxnSpPr>
            <p:spPr>
              <a:xfrm rot="16200000" flipH="1">
                <a:off x="3961713" y="5381515"/>
                <a:ext cx="415748" cy="261665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7"/>
            <p:cNvGrpSpPr/>
            <p:nvPr/>
          </p:nvGrpSpPr>
          <p:grpSpPr>
            <a:xfrm>
              <a:off x="2071670" y="4592104"/>
              <a:ext cx="3429024" cy="369332"/>
              <a:chOff x="3357554" y="4592104"/>
              <a:chExt cx="3429024" cy="36933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357554" y="4786322"/>
                <a:ext cx="7200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000496" y="4592104"/>
                <a:ext cx="278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结点</a:t>
                </a:r>
                <a:r>
                  <a:rPr lang="en-US" altLang="zh-CN" sz="1800" i="1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i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层次为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1800" baseline="-250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(</a:t>
                </a:r>
                <a:r>
                  <a:rPr lang="en-US" altLang="zh-CN" sz="1800" i="1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i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+1)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</a:t>
                </a:r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" name="组合 32"/>
          <p:cNvGrpSpPr/>
          <p:nvPr/>
        </p:nvGrpSpPr>
        <p:grpSpPr>
          <a:xfrm>
            <a:off x="2500298" y="3143248"/>
            <a:ext cx="2714644" cy="1857388"/>
            <a:chOff x="5786446" y="3714752"/>
            <a:chExt cx="2714644" cy="1857388"/>
          </a:xfrm>
        </p:grpSpPr>
        <p:sp>
          <p:nvSpPr>
            <p:cNvPr id="20" name="Oval 1280"/>
            <p:cNvSpPr>
              <a:spLocks noChangeArrowheads="1"/>
            </p:cNvSpPr>
            <p:nvPr/>
          </p:nvSpPr>
          <p:spPr bwMode="auto">
            <a:xfrm>
              <a:off x="6215074" y="3786190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280"/>
            <p:cNvSpPr>
              <a:spLocks noChangeArrowheads="1"/>
            </p:cNvSpPr>
            <p:nvPr/>
          </p:nvSpPr>
          <p:spPr bwMode="auto">
            <a:xfrm>
              <a:off x="6643702" y="4214818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1280"/>
            <p:cNvSpPr>
              <a:spLocks noChangeArrowheads="1"/>
            </p:cNvSpPr>
            <p:nvPr/>
          </p:nvSpPr>
          <p:spPr bwMode="auto">
            <a:xfrm>
              <a:off x="7500958" y="5143512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0" idx="5"/>
              <a:endCxn id="21" idx="1"/>
            </p:cNvCxnSpPr>
            <p:nvPr/>
          </p:nvCxnSpPr>
          <p:spPr>
            <a:xfrm rot="16200000" flipH="1">
              <a:off x="6519955" y="4091071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6938979" y="4548353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7386815" y="5010319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843764">
              <a:off x="7101558" y="459867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6072198" y="4071942"/>
              <a:ext cx="142876" cy="1500198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6446" y="46313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58148" y="5224061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i="1" baseline="30000" smtClean="0"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226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00892" y="416201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745043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4749804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7.3.2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二叉树的链式存储结构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920037" cy="6740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sz="1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</a:t>
            </a:r>
            <a:r>
              <a:rPr kumimoji="1"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18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链式存储中，结点的类型声明如下</a:t>
            </a:r>
            <a:r>
              <a:rPr kumimoji="1" lang="en-US" altLang="zh-CN" sz="1800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71670" y="3551796"/>
            <a:ext cx="4786346" cy="1520278"/>
            <a:chOff x="2000232" y="3635376"/>
            <a:chExt cx="4786346" cy="1520278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指向的都是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二叉树：递归性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2160000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777" y="360"/>
              <a:ext cx="40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2676514" cy="40011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二叉链存储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结构示例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249988" y="4002102"/>
            <a:ext cx="1368425" cy="1182688"/>
            <a:chOff x="3937" y="2387"/>
            <a:chExt cx="862" cy="745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二叉链</a:t>
              </a:r>
              <a:r>
                <a:rPr kumimoji="1" lang="zh-CN" altLang="en-US" sz="1800" dirty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3500462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 二</a:t>
            </a: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52616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除了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外，二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叉链</a:t>
            </a:r>
            <a:r>
              <a:rPr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比较节省存储空间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。占用的存储空间与树形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关系，只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中结点个数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有关。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在二叉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很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容易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找其双亲不方便。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43108" y="2857496"/>
            <a:ext cx="3929090" cy="2928958"/>
            <a:chOff x="2584" y="360"/>
            <a:chExt cx="3040" cy="2057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779" y="360"/>
              <a:ext cx="408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799" y="360"/>
              <a:ext cx="40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二叉链中，空指针的个数？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个指针域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分支数为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非空指针域有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空指针域个数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 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-1) =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6"/>
          <p:cNvGrpSpPr/>
          <p:nvPr/>
        </p:nvGrpSpPr>
        <p:grpSpPr>
          <a:xfrm>
            <a:off x="5572132" y="1357298"/>
            <a:ext cx="2357454" cy="2786082"/>
            <a:chOff x="5572132" y="1357298"/>
            <a:chExt cx="235745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00026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空指针域个数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=8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00034" y="3120736"/>
            <a:ext cx="8143932" cy="2451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CreateBTree(*b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：根据二叉树括号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法字符串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生成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的二叉链存储结构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销毁二叉链存储结构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DestroyBTree(*b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：销毁二叉链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并释放空间。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查找结点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：在二叉树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中寻找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的结点，并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  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500034" y="1477662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7.4.1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二叉树的基本运算概述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477794"/>
            <a:ext cx="4429156" cy="369332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有以下基本运算：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500166" y="357166"/>
            <a:ext cx="550072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基本运算及其实现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032778" cy="264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找孩子结点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LchildNode(p)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RchildNode(p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：分别求二叉树中结点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的左孩子结点和右孩子结点。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高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BTHeight(*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：求二叉树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的高度。若二叉树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其高度为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否则，其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高度等于左子树与右子树中的最大高度加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DispBTree(*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：以括号表示法输出一棵二叉树。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55007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二叉树抽象数据类型  </a:t>
            </a:r>
            <a:r>
              <a:rPr kumimoji="1" lang="en-US" altLang="zh-CN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 </a:t>
            </a:r>
            <a:r>
              <a:rPr kumimoji="1" lang="en-US" altLang="zh-CN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</a:t>
            </a:r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基本运算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2285984" y="3071810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14282" y="28572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将二叉树的二叉链结点类型及其基本运算函数存储在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btree.cpp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158" y="10715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应用示例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5852" y="1571612"/>
            <a:ext cx="70723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创建以下二叉树的二叉链存储结构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求其高度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查找是否存在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'F'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541334" y="3286124"/>
            <a:ext cx="3173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zh-CN" altLang="en-US" sz="20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G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))</a:t>
            </a:r>
            <a:r>
              <a:rPr kumimoji="1" lang="zh-CN" altLang="en-US" sz="20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))</a:t>
            </a:r>
            <a:endParaRPr kumimoji="1" lang="en-US" altLang="zh-CN" sz="20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255582" y="357166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下箭头 56"/>
          <p:cNvSpPr/>
          <p:nvPr/>
        </p:nvSpPr>
        <p:spPr>
          <a:xfrm>
            <a:off x="1827218" y="2571744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58"/>
          <p:cNvGrpSpPr/>
          <p:nvPr/>
        </p:nvGrpSpPr>
        <p:grpSpPr>
          <a:xfrm>
            <a:off x="3857620" y="2214554"/>
            <a:ext cx="4786346" cy="3143272"/>
            <a:chOff x="3857620" y="2214554"/>
            <a:chExt cx="5072098" cy="3265488"/>
          </a:xfrm>
        </p:grpSpPr>
        <p:grpSp>
          <p:nvGrpSpPr>
            <p:cNvPr id="7" name="组合 94"/>
            <p:cNvGrpSpPr/>
            <p:nvPr/>
          </p:nvGrpSpPr>
          <p:grpSpPr>
            <a:xfrm>
              <a:off x="4753005" y="3606792"/>
              <a:ext cx="1081088" cy="360363"/>
              <a:chOff x="1577950" y="3678230"/>
              <a:chExt cx="1081088" cy="360363"/>
            </a:xfrm>
          </p:grpSpPr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1577950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27"/>
              <p:cNvSpPr>
                <a:spLocks noChangeArrowheads="1"/>
              </p:cNvSpPr>
              <p:nvPr/>
            </p:nvSpPr>
            <p:spPr bwMode="auto">
              <a:xfrm>
                <a:off x="1938312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6" name="Rectangle 28"/>
              <p:cNvSpPr>
                <a:spLocks noChangeArrowheads="1"/>
              </p:cNvSpPr>
              <p:nvPr/>
            </p:nvSpPr>
            <p:spPr bwMode="auto">
              <a:xfrm>
                <a:off x="2298675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1" name="组合 98"/>
            <p:cNvGrpSpPr/>
            <p:nvPr/>
          </p:nvGrpSpPr>
          <p:grpSpPr>
            <a:xfrm>
              <a:off x="4103717" y="4398954"/>
              <a:ext cx="1081088" cy="360363"/>
              <a:chOff x="928662" y="4470392"/>
              <a:chExt cx="1081088" cy="360363"/>
            </a:xfrm>
          </p:grpSpPr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928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9" name="Rectangle 30"/>
              <p:cNvSpPr>
                <a:spLocks noChangeArrowheads="1"/>
              </p:cNvSpPr>
              <p:nvPr/>
            </p:nvSpPr>
            <p:spPr bwMode="auto">
              <a:xfrm>
                <a:off x="128902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10" name="Rectangle 31"/>
              <p:cNvSpPr>
                <a:spLocks noChangeArrowheads="1"/>
              </p:cNvSpPr>
              <p:nvPr/>
            </p:nvSpPr>
            <p:spPr bwMode="auto">
              <a:xfrm>
                <a:off x="164938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99"/>
            <p:cNvGrpSpPr/>
            <p:nvPr/>
          </p:nvGrpSpPr>
          <p:grpSpPr>
            <a:xfrm>
              <a:off x="4968905" y="5119679"/>
              <a:ext cx="1081088" cy="360363"/>
              <a:chOff x="1793850" y="5191117"/>
              <a:chExt cx="1081088" cy="360363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793850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2154212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14" name="Rectangle 34"/>
              <p:cNvSpPr>
                <a:spLocks noChangeArrowheads="1"/>
              </p:cNvSpPr>
              <p:nvPr/>
            </p:nvSpPr>
            <p:spPr bwMode="auto">
              <a:xfrm>
                <a:off x="2514575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9" name="组合 95"/>
            <p:cNvGrpSpPr/>
            <p:nvPr/>
          </p:nvGrpSpPr>
          <p:grpSpPr>
            <a:xfrm>
              <a:off x="6985030" y="3608379"/>
              <a:ext cx="1081088" cy="360363"/>
              <a:chOff x="3809975" y="3679817"/>
              <a:chExt cx="1081088" cy="360363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3809975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4170337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4530700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" name="组合 97"/>
            <p:cNvGrpSpPr/>
            <p:nvPr/>
          </p:nvGrpSpPr>
          <p:grpSpPr>
            <a:xfrm>
              <a:off x="6049992" y="4398954"/>
              <a:ext cx="1081088" cy="360363"/>
              <a:chOff x="2874937" y="4470392"/>
              <a:chExt cx="1081088" cy="360363"/>
            </a:xfrm>
          </p:grpSpPr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2874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3235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3595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31" name="组合 96"/>
            <p:cNvGrpSpPr/>
            <p:nvPr/>
          </p:nvGrpSpPr>
          <p:grpSpPr>
            <a:xfrm>
              <a:off x="7848630" y="4398954"/>
              <a:ext cx="1081088" cy="360363"/>
              <a:chOff x="4673575" y="4470392"/>
              <a:chExt cx="1081088" cy="360363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467357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5" name="Rectangle 42"/>
              <p:cNvSpPr>
                <a:spLocks noChangeArrowheads="1"/>
              </p:cNvSpPr>
              <p:nvPr/>
            </p:nvSpPr>
            <p:spPr bwMode="auto">
              <a:xfrm>
                <a:off x="5033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394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H="1">
              <a:off x="4537105" y="3751254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4981605" y="4591042"/>
              <a:ext cx="419100" cy="528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6553230" y="3824279"/>
              <a:ext cx="647700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7850217" y="3824279"/>
              <a:ext cx="503238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5" name="组合 109"/>
            <p:cNvGrpSpPr/>
            <p:nvPr/>
          </p:nvGrpSpPr>
          <p:grpSpPr>
            <a:xfrm>
              <a:off x="5903942" y="2816217"/>
              <a:ext cx="1081088" cy="360363"/>
              <a:chOff x="2728887" y="2887655"/>
              <a:chExt cx="1081088" cy="360363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28887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3089250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3449612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110"/>
            <p:cNvGrpSpPr/>
            <p:nvPr/>
          </p:nvGrpSpPr>
          <p:grpSpPr>
            <a:xfrm>
              <a:off x="6010929" y="2214554"/>
              <a:ext cx="647700" cy="600075"/>
              <a:chOff x="2835874" y="2285992"/>
              <a:chExt cx="647700" cy="600075"/>
            </a:xfrm>
          </p:grpSpPr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3306737" y="2454267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2835874" y="2285992"/>
                <a:ext cx="6477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</p:grp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5473730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6842155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3857620" y="342900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019661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  <a:endParaRPr lang="zh-CN" altLang="en-US" sz="18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2928958" cy="18312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3714752"/>
            <a:ext cx="7143800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次树是度为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的树，至少有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个结点；二叉树的结点个数可以为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次树中度为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的结点的孩子不分左、右孩子；而二叉树中度为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的结点的孩子需要区分左、右孩子。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57143"/>
            <a:ext cx="7286676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包含二叉树的基本运算函数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*b,*p;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(b,"A(B(D(,G)),C(E,F))");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 ");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BTHeight(b)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FindNode(b,'F')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中存在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中不存在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643306" y="4429132"/>
            <a:ext cx="142876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857760"/>
            <a:ext cx="2781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642918"/>
            <a:ext cx="854871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销毁二叉链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。则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&gt;lchild)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销毁左子树，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&gt;rchild)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销毁右子树：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两个小问题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4500594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）销毁二叉链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DestroyBTree(*b)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31003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&gt;lchild)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&gt;rchild)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7358114" cy="1202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 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free(b);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剩下一个结点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，直接释放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35716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唯一）。找到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后返回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指针，否则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66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00052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）查找结点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FindNode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(*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471750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421481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4714884"/>
            <a:ext cx="8572560" cy="132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08000" bIns="108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-&gt;data==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i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若在左子树中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找到了，即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5716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42910" y="1845073"/>
            <a:ext cx="6335712" cy="322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44000" rIns="252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LchildNod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610553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孩子结点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LchildNode(p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RchildNode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(p)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56769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孩子结点或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1" y="260350"/>
            <a:ext cx="3605207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求高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BTHeight(*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582636" y="4286256"/>
            <a:ext cx="6989760" cy="1574965"/>
            <a:chOff x="582636" y="4286256"/>
            <a:chExt cx="6989760" cy="1574965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4929198"/>
              <a:ext cx="6845297" cy="932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0	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    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　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=NULL</a:t>
              </a:r>
              <a:endPara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MAX{</a:t>
              </a: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1" lang="en-US" altLang="zh-CN" sz="18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lchild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)}+1    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5226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求二叉树的高度的递归模型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如下：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938597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675072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786072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635509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421072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635509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3146434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576516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-&gt;rchild)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-&gt;lchild)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57158" y="1035276"/>
            <a:ext cx="8572560" cy="422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lchilddep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return(0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空树的高度为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return(lchilddep&gt;rchilddep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)?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4249737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输出二叉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DispBTree(*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879493" y="1314378"/>
            <a:ext cx="51212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1800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4103" y="1812924"/>
            <a:ext cx="4895850" cy="1057277"/>
            <a:chOff x="476" y="975"/>
            <a:chExt cx="3084" cy="666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21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28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  <a:endParaRPr kumimoji="1"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 </a:t>
            </a:r>
            <a:r>
              <a:rPr kumimoji="1" lang="en-US" altLang="zh-CN" sz="180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18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（</a:t>
            </a:r>
            <a:endParaRPr lang="zh-CN" altLang="en-US" sz="18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mtClean="0">
                <a:solidFill>
                  <a:srgbClr val="0033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1800">
              <a:solidFill>
                <a:srgbClr val="00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18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5143504" y="324129"/>
            <a:ext cx="2143140" cy="369332"/>
            <a:chOff x="5143504" y="324129"/>
            <a:chExt cx="2143140" cy="369332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 sz="18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满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二叉树</a:t>
            </a:r>
            <a:r>
              <a:rPr kumimoji="1" lang="zh-CN" altLang="en-US" sz="1800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一棵二叉树</a:t>
            </a:r>
            <a:r>
              <a:rPr kumimoji="1" lang="zh-CN" altLang="en-US" sz="1800" dirty="0" smtClean="0">
                <a:latin typeface="楷体" pitchFamily="49" charset="-122"/>
                <a:ea typeface="楷体" pitchFamily="49" charset="-122"/>
              </a:rPr>
              <a:t>中：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5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1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2857520" cy="4001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两种特殊的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二叉树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0232" y="1643050"/>
            <a:ext cx="4929222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如果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</a:rPr>
              <a:t>所有分支结点都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有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</a:rPr>
              <a:t>双分结点</a:t>
            </a:r>
            <a:r>
              <a:rPr kumimoji="1" lang="en-US" altLang="zh-CN" sz="1800" dirty="0" smtClean="0">
                <a:latin typeface="仿宋" pitchFamily="49" charset="-122"/>
                <a:ea typeface="仿宋" pitchFamily="49" charset="-122"/>
              </a:rPr>
              <a:t>;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仿宋" pitchFamily="49" charset="-122"/>
                <a:ea typeface="仿宋" pitchFamily="49" charset="-122"/>
              </a:rPr>
              <a:t>并且叶结点都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</a:rPr>
              <a:t>集中在二叉树的最下一层。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层序编号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52045"/>
              <a:ext cx="1487209" cy="132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6929486" cy="167580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这里的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结构，如果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结构，算法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6072230" cy="958755"/>
            <a:chOff x="714348" y="4572008"/>
            <a:chExt cx="6072230" cy="958755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满二叉树</a:t>
              </a:r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：在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一棵二叉树</a:t>
              </a:r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中：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1670" y="5000636"/>
              <a:ext cx="4714908" cy="53012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72000" bIns="72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的二叉树恰好有</a:t>
              </a:r>
              <a:r>
                <a:rPr lang="en-US" altLang="zh-CN" sz="1800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baseline="30000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层序编号：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429520" y="428604"/>
            <a:ext cx="180000" cy="3214710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43834" y="157161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h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 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72396" y="2000240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zh-CN" sz="1800" baseline="30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 15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二叉树：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在一棵二叉树中：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7215238" cy="9661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最多只有下面两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层的结点的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度数小于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并且最下面一层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的叶结点都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依次排列在该层最左边的位置上。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71472" y="550070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完全</a:t>
            </a:r>
            <a:r>
              <a:rPr kumimoji="1"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实际上是对应的</a:t>
            </a:r>
            <a:r>
              <a:rPr kumimoji="1"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满二叉树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删除叶结点层最右边若干个结点得到的。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0100" y="1928802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满的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57158" y="1142984"/>
            <a:ext cx="7572428" cy="422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空二叉树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上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叶结点数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等于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双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分支结点数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加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。即：</a:t>
            </a:r>
            <a:r>
              <a:rPr kumimoji="1" lang="en-US" altLang="zh-CN" sz="1800" i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sz="1800" baseline="-250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0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</a:t>
            </a:r>
            <a:r>
              <a:rPr kumimoji="1" lang="en-US" altLang="zh-CN" sz="1800" i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sz="1800" baseline="-250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+1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85720" y="357166"/>
            <a:ext cx="364333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7.2.2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叉树性质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000628" y="2000240"/>
            <a:ext cx="178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支数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32739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664768" y="4643446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417189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4846" y="507207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643570" y="3714752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266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常利用二叉树的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性质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来求解这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问题，常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利用以下关系求解：</a:t>
            </a:r>
            <a:endParaRPr lang="zh-CN" altLang="pt-BR" sz="18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pt-BR" altLang="zh-CN" sz="1800" i="1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1800" i="1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-250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1800" i="1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-250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1800" i="1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-250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pt-BR" altLang="zh-CN" sz="1800" baseline="-25000" dirty="0">
              <a:solidFill>
                <a:srgbClr val="00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sz="180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度</a:t>
            </a:r>
            <a:r>
              <a:rPr lang="zh-CN" altLang="pt-BR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之和</a:t>
            </a:r>
            <a:r>
              <a:rPr lang="pt-BR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1800" i="1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>
              <a:lnSpc>
                <a:spcPct val="150000"/>
              </a:lnSpc>
            </a:pPr>
            <a:r>
              <a:rPr lang="zh-CN" altLang="pt-BR" sz="180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pt-BR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度</a:t>
            </a:r>
            <a:r>
              <a:rPr lang="zh-CN" altLang="pt-BR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之和</a:t>
            </a:r>
            <a:r>
              <a:rPr lang="pt-BR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1800" i="1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-250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pt-BR" altLang="zh-CN" sz="1800" i="1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-25000" dirty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所以有：</a:t>
            </a:r>
            <a:endParaRPr lang="zh-CN" altLang="en-US" sz="18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714480" y="642918"/>
            <a:ext cx="514353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求</a:t>
            </a: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解一般二叉树结点个数方</a:t>
            </a:r>
            <a:r>
              <a:rPr lang="zh-CN" altLang="en-US" sz="2000" dirty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法归纳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3873</Words>
  <Application>Microsoft Office PowerPoint</Application>
  <PresentationFormat>全屏显示(4:3)</PresentationFormat>
  <Paragraphs>813</Paragraphs>
  <Slides>50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1003</cp:revision>
  <dcterms:created xsi:type="dcterms:W3CDTF">2004-04-08T11:59:15Z</dcterms:created>
  <dcterms:modified xsi:type="dcterms:W3CDTF">2020-01-31T07:57:57Z</dcterms:modified>
</cp:coreProperties>
</file>