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83"/>
  </p:notesMasterIdLst>
  <p:handoutMasterIdLst>
    <p:handoutMasterId r:id="rId84"/>
  </p:handoutMasterIdLst>
  <p:sldIdLst>
    <p:sldId id="275" r:id="rId2"/>
    <p:sldId id="512" r:id="rId3"/>
    <p:sldId id="276" r:id="rId4"/>
    <p:sldId id="513" r:id="rId5"/>
    <p:sldId id="439" r:id="rId6"/>
    <p:sldId id="514" r:id="rId7"/>
    <p:sldId id="440" r:id="rId8"/>
    <p:sldId id="515" r:id="rId9"/>
    <p:sldId id="539" r:id="rId10"/>
    <p:sldId id="540" r:id="rId11"/>
    <p:sldId id="542" r:id="rId12"/>
    <p:sldId id="543" r:id="rId13"/>
    <p:sldId id="544" r:id="rId14"/>
    <p:sldId id="545" r:id="rId15"/>
    <p:sldId id="546" r:id="rId16"/>
    <p:sldId id="547" r:id="rId17"/>
    <p:sldId id="548" r:id="rId18"/>
    <p:sldId id="549" r:id="rId19"/>
    <p:sldId id="550" r:id="rId20"/>
    <p:sldId id="551" r:id="rId21"/>
    <p:sldId id="552" r:id="rId22"/>
    <p:sldId id="553" r:id="rId23"/>
    <p:sldId id="554" r:id="rId24"/>
    <p:sldId id="555" r:id="rId25"/>
    <p:sldId id="556" r:id="rId26"/>
    <p:sldId id="557" r:id="rId27"/>
    <p:sldId id="558" r:id="rId28"/>
    <p:sldId id="559" r:id="rId29"/>
    <p:sldId id="560" r:id="rId30"/>
    <p:sldId id="561" r:id="rId31"/>
    <p:sldId id="562" r:id="rId32"/>
    <p:sldId id="563" r:id="rId33"/>
    <p:sldId id="564" r:id="rId34"/>
    <p:sldId id="565" r:id="rId35"/>
    <p:sldId id="566" r:id="rId36"/>
    <p:sldId id="567" r:id="rId37"/>
    <p:sldId id="568" r:id="rId38"/>
    <p:sldId id="569" r:id="rId39"/>
    <p:sldId id="570" r:id="rId40"/>
    <p:sldId id="571" r:id="rId41"/>
    <p:sldId id="572" r:id="rId42"/>
    <p:sldId id="573" r:id="rId43"/>
    <p:sldId id="574" r:id="rId44"/>
    <p:sldId id="575" r:id="rId45"/>
    <p:sldId id="576" r:id="rId46"/>
    <p:sldId id="577" r:id="rId47"/>
    <p:sldId id="578" r:id="rId48"/>
    <p:sldId id="579" r:id="rId49"/>
    <p:sldId id="580" r:id="rId50"/>
    <p:sldId id="581" r:id="rId51"/>
    <p:sldId id="582" r:id="rId52"/>
    <p:sldId id="583" r:id="rId53"/>
    <p:sldId id="584" r:id="rId54"/>
    <p:sldId id="585" r:id="rId55"/>
    <p:sldId id="586" r:id="rId56"/>
    <p:sldId id="587" r:id="rId57"/>
    <p:sldId id="588" r:id="rId58"/>
    <p:sldId id="589" r:id="rId59"/>
    <p:sldId id="590" r:id="rId60"/>
    <p:sldId id="591" r:id="rId61"/>
    <p:sldId id="592" r:id="rId62"/>
    <p:sldId id="593" r:id="rId63"/>
    <p:sldId id="594" r:id="rId64"/>
    <p:sldId id="595" r:id="rId65"/>
    <p:sldId id="596" r:id="rId66"/>
    <p:sldId id="597" r:id="rId67"/>
    <p:sldId id="598" r:id="rId68"/>
    <p:sldId id="599" r:id="rId69"/>
    <p:sldId id="600" r:id="rId70"/>
    <p:sldId id="601" r:id="rId71"/>
    <p:sldId id="602" r:id="rId72"/>
    <p:sldId id="603" r:id="rId73"/>
    <p:sldId id="604" r:id="rId74"/>
    <p:sldId id="605" r:id="rId75"/>
    <p:sldId id="606" r:id="rId76"/>
    <p:sldId id="607" r:id="rId77"/>
    <p:sldId id="608" r:id="rId78"/>
    <p:sldId id="609" r:id="rId79"/>
    <p:sldId id="610" r:id="rId80"/>
    <p:sldId id="611" r:id="rId81"/>
    <p:sldId id="612" r:id="rId82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FF"/>
    <a:srgbClr val="FF00FF"/>
    <a:srgbClr val="3333FF"/>
    <a:srgbClr val="990099"/>
    <a:srgbClr val="FF0000"/>
    <a:srgbClr val="336600"/>
    <a:srgbClr val="663300"/>
    <a:srgbClr val="00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85" autoAdjust="0"/>
  </p:normalViewPr>
  <p:slideViewPr>
    <p:cSldViewPr>
      <p:cViewPr varScale="1">
        <p:scale>
          <a:sx n="95" d="100"/>
          <a:sy n="95" d="100"/>
        </p:scale>
        <p:origin x="-90" y="-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04"/>
    </p:cViewPr>
  </p:sorterViewPr>
  <p:notesViewPr>
    <p:cSldViewPr>
      <p:cViewPr varScale="1">
        <p:scale>
          <a:sx n="64" d="100"/>
          <a:sy n="64" d="100"/>
        </p:scale>
        <p:origin x="-3342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DF35D-4E0B-48AD-B551-D0EF223ADC27}" type="datetimeFigureOut">
              <a:rPr lang="zh-CN" altLang="en-US" smtClean="0"/>
              <a:pPr/>
              <a:t>2020/1/31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F4E18-B896-49C9-8F50-6F125F5B24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BABA1A-0077-4CFB-BDDA-5B226ED6712F}" type="datetimeFigureOut">
              <a:rPr lang="zh-CN" altLang="en-US" smtClean="0"/>
              <a:pPr/>
              <a:t>2020/1/31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544AAA-33F8-41E3-A3BD-44044CA56C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44AAA-33F8-41E3-A3BD-44044CA56C0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44AAA-33F8-41E3-A3BD-44044CA56C0B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44AAA-33F8-41E3-A3BD-44044CA56C0B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44AAA-33F8-41E3-A3BD-44044CA56C0B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44AAA-33F8-41E3-A3BD-44044CA56C0B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44AAA-33F8-41E3-A3BD-44044CA56C0B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44AAA-33F8-41E3-A3BD-44044CA56C0B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44AAA-33F8-41E3-A3BD-44044CA56C0B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44AAA-33F8-41E3-A3BD-44044CA56C0B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44AAA-33F8-41E3-A3BD-44044CA56C0B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44AAA-33F8-41E3-A3BD-44044CA56C0B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44AAA-33F8-41E3-A3BD-44044CA56C0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44AAA-33F8-41E3-A3BD-44044CA56C0B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44AAA-33F8-41E3-A3BD-44044CA56C0B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44AAA-33F8-41E3-A3BD-44044CA56C0B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44AAA-33F8-41E3-A3BD-44044CA56C0B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44AAA-33F8-41E3-A3BD-44044CA56C0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44AAA-33F8-41E3-A3BD-44044CA56C0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44AAA-33F8-41E3-A3BD-44044CA56C0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44AAA-33F8-41E3-A3BD-44044CA56C0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44AAA-33F8-41E3-A3BD-44044CA56C0B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44AAA-33F8-41E3-A3BD-44044CA56C0B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44AAA-33F8-41E3-A3BD-44044CA56C0B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CE16EF74-44C8-45A6-ABDA-05EEEFC7119E}" type="slidenum">
              <a:rPr lang="en-US" altLang="zh-CN" smtClean="0"/>
              <a:pPr/>
              <a:t>‹#›</a:t>
            </a:fld>
            <a:r>
              <a:rPr lang="en-US" altLang="zh-CN" smtClean="0"/>
              <a:t>/81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CE16EF74-44C8-45A6-ABDA-05EEEFC7119E}" type="slidenum">
              <a:rPr lang="en-US" altLang="zh-CN" smtClean="0"/>
              <a:pPr/>
              <a:t>‹#›</a:t>
            </a:fld>
            <a:r>
              <a:rPr lang="en-US" altLang="zh-CN" smtClean="0"/>
              <a:t>/81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6F90E-02E8-4B7E-B891-D25186405F3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gif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714348" y="2714620"/>
            <a:ext cx="8305800" cy="1428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kumimoji="1" lang="zh-CN" altLang="en-US" sz="18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二叉树遍历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是指按照一定次序访问树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所有结点，并且每个结点仅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被访问一次的过程。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遍历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是二叉树最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基本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运算，是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二叉树中其他运算的基础。</a:t>
            </a:r>
          </a:p>
        </p:txBody>
      </p:sp>
      <p:sp>
        <p:nvSpPr>
          <p:cNvPr id="21509" name="Text Box 5" descr="信纸"/>
          <p:cNvSpPr txBox="1">
            <a:spLocks noChangeArrowheads="1"/>
          </p:cNvSpPr>
          <p:nvPr/>
        </p:nvSpPr>
        <p:spPr bwMode="auto">
          <a:xfrm>
            <a:off x="571472" y="1857364"/>
            <a:ext cx="4233834" cy="514738"/>
          </a:xfrm>
          <a:prstGeom prst="rect">
            <a:avLst/>
          </a:prstGeom>
          <a:ln>
            <a:noFill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72000" bIns="7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7.5.1  </a:t>
            </a:r>
            <a:r>
              <a:rPr kumimoji="1"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二叉树遍历的概念</a:t>
            </a:r>
            <a:endParaRPr lang="zh-CN" altLang="en-US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sp>
        <p:nvSpPr>
          <p:cNvPr id="6" name="Text Box 15" descr="信纸"/>
          <p:cNvSpPr txBox="1">
            <a:spLocks noChangeArrowheads="1"/>
          </p:cNvSpPr>
          <p:nvPr/>
        </p:nvSpPr>
        <p:spPr bwMode="auto">
          <a:xfrm>
            <a:off x="2000232" y="571480"/>
            <a:ext cx="3924000" cy="6489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 tIns="108000" bIns="108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7.5 </a:t>
            </a:r>
            <a:r>
              <a:rPr kumimoji="1"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二</a:t>
            </a:r>
            <a:r>
              <a:rPr kumimoji="1" lang="zh-CN" altLang="en-US" sz="2800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叉树</a:t>
            </a:r>
            <a:r>
              <a:rPr kumimoji="1" lang="zh-CN" altLang="en-US" sz="28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的遍历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1</a:t>
            </a:fld>
            <a:r>
              <a:rPr lang="en-US" altLang="zh-CN" smtClean="0"/>
              <a:t>/81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71472" y="428604"/>
            <a:ext cx="5105400" cy="815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4</a:t>
            </a:r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. 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层次遍历</a:t>
            </a:r>
            <a:endParaRPr kumimoji="1" lang="zh-CN" altLang="en-US" sz="2000" dirty="0">
              <a:solidFill>
                <a:srgbClr val="FF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层次遍历二叉树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的过程是：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71472" y="1428736"/>
            <a:ext cx="6858048" cy="195280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若二叉树非空（假设其高度为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），则：</a:t>
            </a:r>
          </a:p>
          <a:p>
            <a:pPr algn="l">
              <a:lnSpc>
                <a:spcPct val="150000"/>
              </a:lnSpc>
            </a:pP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）访问根结点（第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层）；</a:t>
            </a:r>
          </a:p>
          <a:p>
            <a:pPr algn="l">
              <a:lnSpc>
                <a:spcPct val="150000"/>
              </a:lnSpc>
            </a:pP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）从左到右访问第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层的所有结点；</a:t>
            </a:r>
          </a:p>
          <a:p>
            <a:pPr algn="l">
              <a:lnSpc>
                <a:spcPct val="150000"/>
              </a:lnSpc>
            </a:pP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）从左到右访问第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层的所有结点、</a:t>
            </a:r>
            <a:r>
              <a:rPr lang="zh-CN" altLang="zh-CN" sz="18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、第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层的所有结点。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10</a:t>
            </a:fld>
            <a:r>
              <a:rPr lang="en-US" altLang="zh-CN" smtClean="0"/>
              <a:t>/81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Line 2"/>
          <p:cNvSpPr>
            <a:spLocks noChangeShapeType="1"/>
          </p:cNvSpPr>
          <p:nvPr/>
        </p:nvSpPr>
        <p:spPr bwMode="auto">
          <a:xfrm>
            <a:off x="2274850" y="2827338"/>
            <a:ext cx="288925" cy="287337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2979" name="Line 3"/>
          <p:cNvSpPr>
            <a:spLocks noChangeShapeType="1"/>
          </p:cNvSpPr>
          <p:nvPr/>
        </p:nvSpPr>
        <p:spPr bwMode="auto">
          <a:xfrm flipH="1">
            <a:off x="2779675" y="1674813"/>
            <a:ext cx="287338" cy="287337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2980" name="Freeform 4"/>
          <p:cNvSpPr>
            <a:spLocks/>
          </p:cNvSpPr>
          <p:nvPr/>
        </p:nvSpPr>
        <p:spPr bwMode="auto">
          <a:xfrm>
            <a:off x="3389275" y="1627188"/>
            <a:ext cx="301625" cy="388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" y="245"/>
              </a:cxn>
            </a:cxnLst>
            <a:rect l="0" t="0" r="r" b="b"/>
            <a:pathLst>
              <a:path w="190" h="245">
                <a:moveTo>
                  <a:pt x="0" y="0"/>
                </a:moveTo>
                <a:lnTo>
                  <a:pt x="190" y="245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2981" name="Line 5"/>
          <p:cNvSpPr>
            <a:spLocks noChangeShapeType="1"/>
          </p:cNvSpPr>
          <p:nvPr/>
        </p:nvSpPr>
        <p:spPr bwMode="auto">
          <a:xfrm flipH="1">
            <a:off x="2203413" y="2251075"/>
            <a:ext cx="360362" cy="36036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2982" name="Line 6"/>
          <p:cNvSpPr>
            <a:spLocks noChangeShapeType="1"/>
          </p:cNvSpPr>
          <p:nvPr/>
        </p:nvSpPr>
        <p:spPr bwMode="auto">
          <a:xfrm flipH="1">
            <a:off x="3346413" y="2279650"/>
            <a:ext cx="287337" cy="287338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2983" name="Line 7"/>
          <p:cNvSpPr>
            <a:spLocks noChangeShapeType="1"/>
          </p:cNvSpPr>
          <p:nvPr/>
        </p:nvSpPr>
        <p:spPr bwMode="auto">
          <a:xfrm>
            <a:off x="3932200" y="2251075"/>
            <a:ext cx="287338" cy="36036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2984" name="Oval 8"/>
          <p:cNvSpPr>
            <a:spLocks noChangeArrowheads="1"/>
          </p:cNvSpPr>
          <p:nvPr/>
        </p:nvSpPr>
        <p:spPr bwMode="auto">
          <a:xfrm>
            <a:off x="2995575" y="138747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82985" name="Oval 9"/>
          <p:cNvSpPr>
            <a:spLocks noChangeArrowheads="1"/>
          </p:cNvSpPr>
          <p:nvPr/>
        </p:nvSpPr>
        <p:spPr bwMode="auto">
          <a:xfrm>
            <a:off x="2490750" y="196215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82986" name="Oval 10"/>
          <p:cNvSpPr>
            <a:spLocks noChangeArrowheads="1"/>
          </p:cNvSpPr>
          <p:nvPr/>
        </p:nvSpPr>
        <p:spPr bwMode="auto">
          <a:xfrm>
            <a:off x="3571838" y="196215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82987" name="Oval 11"/>
          <p:cNvSpPr>
            <a:spLocks noChangeArrowheads="1"/>
          </p:cNvSpPr>
          <p:nvPr/>
        </p:nvSpPr>
        <p:spPr bwMode="auto">
          <a:xfrm>
            <a:off x="1916075" y="253841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82988" name="Oval 12"/>
          <p:cNvSpPr>
            <a:spLocks noChangeArrowheads="1"/>
          </p:cNvSpPr>
          <p:nvPr/>
        </p:nvSpPr>
        <p:spPr bwMode="auto">
          <a:xfrm>
            <a:off x="2997163" y="253841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82989" name="Oval 13"/>
          <p:cNvSpPr>
            <a:spLocks noChangeArrowheads="1"/>
          </p:cNvSpPr>
          <p:nvPr/>
        </p:nvSpPr>
        <p:spPr bwMode="auto">
          <a:xfrm>
            <a:off x="2490750" y="30432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82990" name="Oval 14"/>
          <p:cNvSpPr>
            <a:spLocks noChangeArrowheads="1"/>
          </p:cNvSpPr>
          <p:nvPr/>
        </p:nvSpPr>
        <p:spPr bwMode="auto">
          <a:xfrm>
            <a:off x="4076663" y="253841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82991" name="Text Box 15"/>
          <p:cNvSpPr txBox="1">
            <a:spLocks noChangeArrowheads="1"/>
          </p:cNvSpPr>
          <p:nvPr/>
        </p:nvSpPr>
        <p:spPr bwMode="auto">
          <a:xfrm>
            <a:off x="900113" y="3787775"/>
            <a:ext cx="259238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层次遍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历序列：</a:t>
            </a:r>
          </a:p>
        </p:txBody>
      </p:sp>
      <p:sp>
        <p:nvSpPr>
          <p:cNvPr id="382999" name="Text Box 23"/>
          <p:cNvSpPr txBox="1">
            <a:spLocks noChangeArrowheads="1"/>
          </p:cNvSpPr>
          <p:nvPr/>
        </p:nvSpPr>
        <p:spPr bwMode="auto">
          <a:xfrm>
            <a:off x="3059113" y="5072074"/>
            <a:ext cx="244792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遍历完毕</a:t>
            </a:r>
          </a:p>
        </p:txBody>
      </p:sp>
      <p:sp>
        <p:nvSpPr>
          <p:cNvPr id="382998" name="Text Box 22"/>
          <p:cNvSpPr txBox="1">
            <a:spLocks noChangeArrowheads="1"/>
          </p:cNvSpPr>
          <p:nvPr/>
        </p:nvSpPr>
        <p:spPr bwMode="auto">
          <a:xfrm>
            <a:off x="2143108" y="4484688"/>
            <a:ext cx="7207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83000" name="Oval 24"/>
          <p:cNvSpPr>
            <a:spLocks noChangeArrowheads="1"/>
          </p:cNvSpPr>
          <p:nvPr/>
        </p:nvSpPr>
        <p:spPr bwMode="auto">
          <a:xfrm>
            <a:off x="2995052" y="138747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82994" name="Text Box 18"/>
          <p:cNvSpPr txBox="1">
            <a:spLocks noChangeArrowheads="1"/>
          </p:cNvSpPr>
          <p:nvPr/>
        </p:nvSpPr>
        <p:spPr bwMode="auto">
          <a:xfrm>
            <a:off x="3563938" y="4484688"/>
            <a:ext cx="7207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83001" name="Oval 25"/>
          <p:cNvSpPr>
            <a:spLocks noChangeArrowheads="1"/>
          </p:cNvSpPr>
          <p:nvPr/>
        </p:nvSpPr>
        <p:spPr bwMode="auto">
          <a:xfrm>
            <a:off x="2480179" y="196215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82997" name="Text Box 21"/>
          <p:cNvSpPr txBox="1">
            <a:spLocks noChangeArrowheads="1"/>
          </p:cNvSpPr>
          <p:nvPr/>
        </p:nvSpPr>
        <p:spPr bwMode="auto">
          <a:xfrm>
            <a:off x="6494481" y="4484688"/>
            <a:ext cx="7207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83002" name="Oval 26"/>
          <p:cNvSpPr>
            <a:spLocks noChangeArrowheads="1"/>
          </p:cNvSpPr>
          <p:nvPr/>
        </p:nvSpPr>
        <p:spPr bwMode="auto">
          <a:xfrm>
            <a:off x="3563938" y="196215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82993" name="Text Box 17"/>
          <p:cNvSpPr txBox="1">
            <a:spLocks noChangeArrowheads="1"/>
          </p:cNvSpPr>
          <p:nvPr/>
        </p:nvSpPr>
        <p:spPr bwMode="auto">
          <a:xfrm>
            <a:off x="2843213" y="4484688"/>
            <a:ext cx="7207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 smtClean="0">
                <a:latin typeface="Consolas" pitchFamily="49" charset="0"/>
                <a:cs typeface="Consolas" pitchFamily="49" charset="0"/>
              </a:rPr>
              <a:t>B</a:t>
            </a:r>
            <a:endParaRPr lang="en-US" altLang="zh-CN" i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3003" name="Oval 27"/>
          <p:cNvSpPr>
            <a:spLocks noChangeArrowheads="1"/>
          </p:cNvSpPr>
          <p:nvPr/>
        </p:nvSpPr>
        <p:spPr bwMode="auto">
          <a:xfrm>
            <a:off x="1895456" y="2538413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82995" name="Text Box 19"/>
          <p:cNvSpPr txBox="1">
            <a:spLocks noChangeArrowheads="1"/>
          </p:cNvSpPr>
          <p:nvPr/>
        </p:nvSpPr>
        <p:spPr bwMode="auto">
          <a:xfrm>
            <a:off x="5124468" y="4484688"/>
            <a:ext cx="7207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83004" name="Oval 28"/>
          <p:cNvSpPr>
            <a:spLocks noChangeArrowheads="1"/>
          </p:cNvSpPr>
          <p:nvPr/>
        </p:nvSpPr>
        <p:spPr bwMode="auto">
          <a:xfrm>
            <a:off x="2976544" y="2538413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82992" name="Text Box 16"/>
          <p:cNvSpPr txBox="1">
            <a:spLocks noChangeArrowheads="1"/>
          </p:cNvSpPr>
          <p:nvPr/>
        </p:nvSpPr>
        <p:spPr bwMode="auto">
          <a:xfrm>
            <a:off x="2051050" y="4484688"/>
            <a:ext cx="7207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 i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3005" name="Oval 29"/>
          <p:cNvSpPr>
            <a:spLocks noChangeArrowheads="1"/>
          </p:cNvSpPr>
          <p:nvPr/>
        </p:nvSpPr>
        <p:spPr bwMode="auto">
          <a:xfrm>
            <a:off x="2482850" y="3043238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82996" name="Text Box 20"/>
          <p:cNvSpPr txBox="1">
            <a:spLocks noChangeArrowheads="1"/>
          </p:cNvSpPr>
          <p:nvPr/>
        </p:nvSpPr>
        <p:spPr bwMode="auto">
          <a:xfrm>
            <a:off x="5773756" y="4484688"/>
            <a:ext cx="7207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83006" name="Oval 30"/>
          <p:cNvSpPr>
            <a:spLocks noChangeArrowheads="1"/>
          </p:cNvSpPr>
          <p:nvPr/>
        </p:nvSpPr>
        <p:spPr bwMode="auto">
          <a:xfrm>
            <a:off x="4066092" y="2538413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83014" name="Text Box 38"/>
          <p:cNvSpPr txBox="1">
            <a:spLocks noChangeArrowheads="1"/>
          </p:cNvSpPr>
          <p:nvPr/>
        </p:nvSpPr>
        <p:spPr bwMode="auto">
          <a:xfrm>
            <a:off x="642910" y="357166"/>
            <a:ext cx="3000396" cy="400110"/>
          </a:xfrm>
          <a:prstGeom prst="rect">
            <a:avLst/>
          </a:prstGeom>
          <a:solidFill>
            <a:srgbClr val="336600"/>
          </a:solidFill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二</a:t>
            </a:r>
            <a:r>
              <a:rPr lang="zh-CN" altLang="en-US" sz="200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叉</a:t>
            </a:r>
            <a:r>
              <a:rPr lang="zh-CN" altLang="en-US" sz="200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树层次遍</a:t>
            </a:r>
            <a:r>
              <a:rPr lang="zh-CN" altLang="en-US" sz="2000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历演示</a:t>
            </a:r>
            <a:endParaRPr lang="zh-CN" altLang="en-US" sz="2000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071670" y="5715016"/>
            <a:ext cx="500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层次序列的第一个结点是根结点</a:t>
            </a:r>
            <a:endParaRPr lang="zh-CN" altLang="en-US" sz="1800">
              <a:latin typeface="方正启体简体" pitchFamily="65" charset="-122"/>
              <a:ea typeface="方正启体简体" pitchFamily="65" charset="-122"/>
              <a:cs typeface="Times New Roman" pitchFamily="18" charset="0"/>
            </a:endParaRPr>
          </a:p>
        </p:txBody>
      </p:sp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4289428" y="4484688"/>
            <a:ext cx="7207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5" name="灯片编号占位符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11</a:t>
            </a:fld>
            <a:r>
              <a:rPr lang="en-US" altLang="zh-CN" smtClean="0"/>
              <a:t>/81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99" grpId="0"/>
      <p:bldP spid="382998" grpId="0"/>
      <p:bldP spid="383000" grpId="0" animBg="1"/>
      <p:bldP spid="382994" grpId="0"/>
      <p:bldP spid="383001" grpId="0" animBg="1"/>
      <p:bldP spid="382997" grpId="0"/>
      <p:bldP spid="383002" grpId="0" animBg="1"/>
      <p:bldP spid="382993" grpId="0"/>
      <p:bldP spid="383003" grpId="0" animBg="1"/>
      <p:bldP spid="382995" grpId="0"/>
      <p:bldP spid="383004" grpId="0" animBg="1"/>
      <p:bldP spid="383005" grpId="0" animBg="1"/>
      <p:bldP spid="382996" grpId="0"/>
      <p:bldP spid="383006" grpId="0" animBg="1"/>
      <p:bldP spid="42" grpId="0"/>
      <p:bldP spid="4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784246" y="2285992"/>
            <a:ext cx="6788150" cy="27457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tIns="180000" rIns="180000" bIns="180000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PreOrder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*b)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(b!=NULL) 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printf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&gt;data); 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根结点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PreOrder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PreOrder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169988" name="Text Box 4" descr="信纸"/>
          <p:cNvSpPr txBox="1">
            <a:spLocks noChangeArrowheads="1"/>
          </p:cNvSpPr>
          <p:nvPr/>
        </p:nvSpPr>
        <p:spPr bwMode="auto">
          <a:xfrm>
            <a:off x="468312" y="333375"/>
            <a:ext cx="6175390" cy="514738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mtClean="0">
                <a:solidFill>
                  <a:srgbClr val="FF00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7.5.2 </a:t>
            </a: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先序、中序、后序遍历的递归</a:t>
            </a:r>
            <a:r>
              <a:rPr kumimoji="1" lang="zh-CN" altLang="en-US" dirty="0">
                <a:solidFill>
                  <a:srgbClr val="FF00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算法</a:t>
            </a:r>
            <a:endParaRPr lang="zh-CN" altLang="en-US" dirty="0"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714348" y="1214422"/>
            <a:ext cx="5786478" cy="86793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</a:pP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由二叉树的三种遍历过程直接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得到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种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递归算法。</a:t>
            </a:r>
          </a:p>
          <a:p>
            <a:pPr algn="l">
              <a:lnSpc>
                <a:spcPct val="140000"/>
              </a:lnSpc>
            </a:pP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先序遍历的递归算法：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12</a:t>
            </a:fld>
            <a:r>
              <a:rPr lang="en-US" altLang="zh-CN" smtClean="0"/>
              <a:t>/81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874733" y="1564144"/>
            <a:ext cx="6626225" cy="2600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08000" rIns="180000" bIns="108000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InOrder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*b)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(b!=NULL) 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InOrder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printf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&gt;data); 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根结点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InOrder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}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857224" y="928670"/>
            <a:ext cx="3887788" cy="3139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1800" dirty="0">
                <a:ea typeface="楷体" pitchFamily="49" charset="-122"/>
                <a:cs typeface="Times New Roman" pitchFamily="18" charset="0"/>
              </a:rPr>
              <a:t>中序遍历的递归算法：</a:t>
            </a:r>
            <a:endParaRPr lang="zh-CN" altLang="en-US" sz="18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13</a:t>
            </a:fld>
            <a:r>
              <a:rPr lang="en-US" altLang="zh-CN" smtClean="0"/>
              <a:t>/81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857224" y="1500174"/>
            <a:ext cx="6553200" cy="2600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08000" rIns="180000" bIns="108000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PostOrder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*b)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(b!=NULL) 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PostOrder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PostOrder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printf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&gt;data); 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根结点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785786" y="928670"/>
            <a:ext cx="3887787" cy="3139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1800" dirty="0">
                <a:ea typeface="楷体" pitchFamily="49" charset="-122"/>
                <a:cs typeface="Times New Roman" pitchFamily="18" charset="0"/>
              </a:rPr>
              <a:t>后序遍历的递归算法：</a:t>
            </a:r>
            <a:endParaRPr lang="zh-CN" altLang="en-US" sz="18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14</a:t>
            </a:fld>
            <a:r>
              <a:rPr lang="en-US" altLang="zh-CN" smtClean="0"/>
              <a:t>/81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5786" y="1071546"/>
            <a:ext cx="7786742" cy="144921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这里算法中的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是直接输出结点值。实际上，访问结点可以对该结点进行各种操作，如计数、删除结点等。</a:t>
            </a:r>
            <a:endParaRPr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种递归算法的执行过程是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的。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500042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pc="3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注意几点：</a:t>
            </a:r>
            <a:endParaRPr lang="zh-CN" altLang="en-US" sz="2000" spc="3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15</a:t>
            </a:fld>
            <a:r>
              <a:rPr lang="en-US" altLang="zh-CN" smtClean="0"/>
              <a:t>/81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3"/>
          <p:cNvGrpSpPr/>
          <p:nvPr/>
        </p:nvGrpSpPr>
        <p:grpSpPr>
          <a:xfrm>
            <a:off x="3714744" y="4313557"/>
            <a:ext cx="1714512" cy="558490"/>
            <a:chOff x="3714744" y="4313557"/>
            <a:chExt cx="1714512" cy="558490"/>
          </a:xfrm>
        </p:grpSpPr>
        <p:cxnSp>
          <p:nvCxnSpPr>
            <p:cNvPr id="44" name="直接箭头连接符 43"/>
            <p:cNvCxnSpPr/>
            <p:nvPr/>
          </p:nvCxnSpPr>
          <p:spPr>
            <a:xfrm rot="16200000" flipH="1">
              <a:off x="4321124" y="4421557"/>
              <a:ext cx="216000" cy="0"/>
            </a:xfrm>
            <a:prstGeom prst="straightConnector1">
              <a:avLst/>
            </a:prstGeom>
            <a:ln w="28575">
              <a:solidFill>
                <a:srgbClr val="33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714744" y="4533493"/>
              <a:ext cx="1714512" cy="33855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sz="16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PreOrder(</a:t>
              </a:r>
              <a:r>
                <a:rPr kumimoji="1" lang="en-US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r>
                <a:rPr kumimoji="1" lang="en-US" altLang="zh-CN" sz="16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  <a:endParaRPr lang="zh-CN" altLang="en-US" sz="1600"/>
            </a:p>
          </p:txBody>
        </p:sp>
      </p:grpSp>
      <p:sp>
        <p:nvSpPr>
          <p:cNvPr id="4" name="Line 5"/>
          <p:cNvSpPr>
            <a:spLocks noChangeShapeType="1"/>
          </p:cNvSpPr>
          <p:nvPr/>
        </p:nvSpPr>
        <p:spPr bwMode="auto">
          <a:xfrm flipH="1">
            <a:off x="3176648" y="468824"/>
            <a:ext cx="255666" cy="254532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sz="2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Freeform 6"/>
          <p:cNvSpPr>
            <a:spLocks/>
          </p:cNvSpPr>
          <p:nvPr/>
        </p:nvSpPr>
        <p:spPr bwMode="auto">
          <a:xfrm>
            <a:off x="3719053" y="426637"/>
            <a:ext cx="268378" cy="34453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" y="245"/>
              </a:cxn>
            </a:cxnLst>
            <a:rect l="0" t="0" r="r" b="b"/>
            <a:pathLst>
              <a:path w="190" h="245">
                <a:moveTo>
                  <a:pt x="0" y="0"/>
                </a:moveTo>
                <a:lnTo>
                  <a:pt x="190" y="245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sz="2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H="1">
            <a:off x="3680916" y="1004609"/>
            <a:ext cx="255665" cy="25453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sz="2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3368750" y="214291"/>
            <a:ext cx="384204" cy="319221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2919570" y="723357"/>
            <a:ext cx="384204" cy="319221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881493" y="723357"/>
            <a:ext cx="384204" cy="319221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3370163" y="1233829"/>
            <a:ext cx="384204" cy="31922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7158" y="357166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楷体" pitchFamily="49" charset="-122"/>
                <a:ea typeface="楷体" pitchFamily="49" charset="-122"/>
              </a:rPr>
              <a:t>以先序为例：</a:t>
            </a:r>
            <a:endParaRPr lang="zh-CN" altLang="en-US" sz="18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8596" y="1652989"/>
            <a:ext cx="1428760" cy="33855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1"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PreOrder(</a:t>
            </a:r>
            <a:r>
              <a:rPr kumimoji="1"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en-US" sz="1600"/>
          </a:p>
        </p:txBody>
      </p:sp>
      <p:grpSp>
        <p:nvGrpSpPr>
          <p:cNvPr id="3" name="组合 56"/>
          <p:cNvGrpSpPr/>
          <p:nvPr/>
        </p:nvGrpSpPr>
        <p:grpSpPr>
          <a:xfrm>
            <a:off x="2000232" y="1643050"/>
            <a:ext cx="1233496" cy="338554"/>
            <a:chOff x="2000232" y="1643050"/>
            <a:chExt cx="1233496" cy="338554"/>
          </a:xfrm>
        </p:grpSpPr>
        <p:cxnSp>
          <p:nvCxnSpPr>
            <p:cNvPr id="20" name="直接箭头连接符 19"/>
            <p:cNvCxnSpPr/>
            <p:nvPr/>
          </p:nvCxnSpPr>
          <p:spPr>
            <a:xfrm>
              <a:off x="2000232" y="1795865"/>
              <a:ext cx="428628" cy="1588"/>
            </a:xfrm>
            <a:prstGeom prst="straightConnector1">
              <a:avLst/>
            </a:prstGeom>
            <a:ln w="28575">
              <a:solidFill>
                <a:srgbClr val="33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447910" y="1643050"/>
              <a:ext cx="7858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6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访问</a:t>
              </a:r>
              <a:r>
                <a:rPr lang="en-US" altLang="zh-CN" sz="16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endParaRPr lang="zh-CN" altLang="en-US" sz="16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929190" y="642918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楷体" pitchFamily="49" charset="-122"/>
                <a:ea typeface="楷体" pitchFamily="49" charset="-122"/>
              </a:rPr>
              <a:t>先序序列：</a:t>
            </a:r>
            <a:endParaRPr lang="zh-CN" altLang="en-US" sz="18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14942" y="114298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zh-CN" altLang="en-US" sz="1800" i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43570" y="114298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</a:t>
            </a:r>
            <a:endParaRPr lang="zh-CN" altLang="en-US" sz="1800" i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72198" y="114298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zh-CN" altLang="en-US" sz="1800" i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05588" y="114298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zh-CN" altLang="en-US" sz="1800" i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6" name="组合 57"/>
          <p:cNvGrpSpPr/>
          <p:nvPr/>
        </p:nvGrpSpPr>
        <p:grpSpPr>
          <a:xfrm>
            <a:off x="2071670" y="1921642"/>
            <a:ext cx="1428760" cy="712843"/>
            <a:chOff x="2071670" y="1921642"/>
            <a:chExt cx="1428760" cy="712843"/>
          </a:xfrm>
        </p:grpSpPr>
        <p:cxnSp>
          <p:nvCxnSpPr>
            <p:cNvPr id="31" name="直接箭头连接符 30"/>
            <p:cNvCxnSpPr/>
            <p:nvPr/>
          </p:nvCxnSpPr>
          <p:spPr>
            <a:xfrm rot="16200000" flipH="1">
              <a:off x="2606050" y="2101642"/>
              <a:ext cx="360000" cy="0"/>
            </a:xfrm>
            <a:prstGeom prst="straightConnector1">
              <a:avLst/>
            </a:prstGeom>
            <a:ln w="28575">
              <a:solidFill>
                <a:srgbClr val="33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071670" y="2295931"/>
              <a:ext cx="1428760" cy="33855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sz="16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PreOrder(</a:t>
              </a:r>
              <a:r>
                <a:rPr kumimoji="1" lang="en-US" altLang="zh-CN" sz="16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kumimoji="1" lang="en-US" altLang="zh-CN" sz="16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  <a:endParaRPr lang="zh-CN" altLang="en-US" sz="1600"/>
            </a:p>
          </p:txBody>
        </p:sp>
      </p:grpSp>
      <p:grpSp>
        <p:nvGrpSpPr>
          <p:cNvPr id="8" name="组合 58"/>
          <p:cNvGrpSpPr/>
          <p:nvPr/>
        </p:nvGrpSpPr>
        <p:grpSpPr>
          <a:xfrm>
            <a:off x="3643306" y="2295931"/>
            <a:ext cx="1233496" cy="338554"/>
            <a:chOff x="3643306" y="2295931"/>
            <a:chExt cx="1233496" cy="338554"/>
          </a:xfrm>
        </p:grpSpPr>
        <p:cxnSp>
          <p:nvCxnSpPr>
            <p:cNvPr id="33" name="直接箭头连接符 32"/>
            <p:cNvCxnSpPr/>
            <p:nvPr/>
          </p:nvCxnSpPr>
          <p:spPr>
            <a:xfrm>
              <a:off x="3643306" y="2448746"/>
              <a:ext cx="428628" cy="1588"/>
            </a:xfrm>
            <a:prstGeom prst="straightConnector1">
              <a:avLst/>
            </a:prstGeom>
            <a:ln w="28575">
              <a:solidFill>
                <a:srgbClr val="33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090984" y="2295931"/>
              <a:ext cx="7858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6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访问</a:t>
              </a:r>
              <a:r>
                <a:rPr lang="en-US" altLang="zh-CN" sz="16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endParaRPr lang="zh-CN" altLang="en-US" sz="16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12" name="组合 59"/>
          <p:cNvGrpSpPr/>
          <p:nvPr/>
        </p:nvGrpSpPr>
        <p:grpSpPr>
          <a:xfrm>
            <a:off x="3714744" y="2570884"/>
            <a:ext cx="1714512" cy="558490"/>
            <a:chOff x="3714744" y="2570884"/>
            <a:chExt cx="1714512" cy="558490"/>
          </a:xfrm>
        </p:grpSpPr>
        <p:cxnSp>
          <p:nvCxnSpPr>
            <p:cNvPr id="35" name="直接箭头连接符 34"/>
            <p:cNvCxnSpPr/>
            <p:nvPr/>
          </p:nvCxnSpPr>
          <p:spPr>
            <a:xfrm rot="16200000" flipH="1">
              <a:off x="4321124" y="2678884"/>
              <a:ext cx="216000" cy="0"/>
            </a:xfrm>
            <a:prstGeom prst="straightConnector1">
              <a:avLst/>
            </a:prstGeom>
            <a:ln w="28575">
              <a:solidFill>
                <a:srgbClr val="33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714744" y="2790820"/>
              <a:ext cx="1714512" cy="33855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sz="16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PreOrder(</a:t>
              </a:r>
              <a:r>
                <a:rPr kumimoji="1" lang="en-US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NULL</a:t>
              </a:r>
              <a:r>
                <a:rPr kumimoji="1" lang="en-US" altLang="zh-CN" sz="16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  <a:endParaRPr lang="zh-CN" altLang="en-US" sz="1600"/>
            </a:p>
          </p:txBody>
        </p:sp>
      </p:grpSp>
      <p:grpSp>
        <p:nvGrpSpPr>
          <p:cNvPr id="14" name="组合 60"/>
          <p:cNvGrpSpPr/>
          <p:nvPr/>
        </p:nvGrpSpPr>
        <p:grpSpPr>
          <a:xfrm>
            <a:off x="3714744" y="3170137"/>
            <a:ext cx="1714512" cy="573190"/>
            <a:chOff x="3714744" y="3170137"/>
            <a:chExt cx="1714512" cy="573190"/>
          </a:xfrm>
        </p:grpSpPr>
        <p:cxnSp>
          <p:nvCxnSpPr>
            <p:cNvPr id="37" name="直接箭头连接符 36"/>
            <p:cNvCxnSpPr/>
            <p:nvPr/>
          </p:nvCxnSpPr>
          <p:spPr>
            <a:xfrm rot="16200000" flipH="1">
              <a:off x="4321124" y="3278137"/>
              <a:ext cx="216000" cy="0"/>
            </a:xfrm>
            <a:prstGeom prst="straightConnector1">
              <a:avLst/>
            </a:prstGeom>
            <a:ln w="28575">
              <a:solidFill>
                <a:srgbClr val="33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714744" y="3404773"/>
              <a:ext cx="1714512" cy="33855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sz="16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PreOrder(</a:t>
              </a:r>
              <a:r>
                <a:rPr kumimoji="1" lang="en-US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NULL</a:t>
              </a:r>
              <a:r>
                <a:rPr kumimoji="1" lang="en-US" altLang="zh-CN" sz="16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  <a:endParaRPr lang="zh-CN" altLang="en-US" sz="1600"/>
            </a:p>
          </p:txBody>
        </p:sp>
      </p:grpSp>
      <p:grpSp>
        <p:nvGrpSpPr>
          <p:cNvPr id="15" name="组合 61"/>
          <p:cNvGrpSpPr/>
          <p:nvPr/>
        </p:nvGrpSpPr>
        <p:grpSpPr>
          <a:xfrm>
            <a:off x="2071670" y="2669066"/>
            <a:ext cx="1428760" cy="1650941"/>
            <a:chOff x="2071670" y="2669066"/>
            <a:chExt cx="1428760" cy="1650941"/>
          </a:xfrm>
        </p:grpSpPr>
        <p:cxnSp>
          <p:nvCxnSpPr>
            <p:cNvPr id="39" name="直接箭头连接符 38"/>
            <p:cNvCxnSpPr/>
            <p:nvPr/>
          </p:nvCxnSpPr>
          <p:spPr>
            <a:xfrm rot="5400000">
              <a:off x="2138050" y="3316272"/>
              <a:ext cx="1296000" cy="1588"/>
            </a:xfrm>
            <a:prstGeom prst="straightConnector1">
              <a:avLst/>
            </a:prstGeom>
            <a:ln w="28575">
              <a:solidFill>
                <a:srgbClr val="33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2071670" y="3981453"/>
              <a:ext cx="1428760" cy="33855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sz="16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PreOrder(</a:t>
              </a:r>
              <a:r>
                <a:rPr kumimoji="1" lang="en-US" altLang="zh-CN" sz="16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  <a:r>
                <a:rPr kumimoji="1" lang="en-US" altLang="zh-CN" sz="16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  <a:endParaRPr lang="zh-CN" altLang="en-US" sz="1600"/>
            </a:p>
          </p:txBody>
        </p:sp>
      </p:grpSp>
      <p:grpSp>
        <p:nvGrpSpPr>
          <p:cNvPr id="17" name="组合 62"/>
          <p:cNvGrpSpPr/>
          <p:nvPr/>
        </p:nvGrpSpPr>
        <p:grpSpPr>
          <a:xfrm>
            <a:off x="3643306" y="4004852"/>
            <a:ext cx="1233496" cy="338554"/>
            <a:chOff x="3643306" y="4004852"/>
            <a:chExt cx="1233496" cy="338554"/>
          </a:xfrm>
        </p:grpSpPr>
        <p:cxnSp>
          <p:nvCxnSpPr>
            <p:cNvPr id="42" name="直接箭头连接符 41"/>
            <p:cNvCxnSpPr/>
            <p:nvPr/>
          </p:nvCxnSpPr>
          <p:spPr>
            <a:xfrm>
              <a:off x="3643306" y="4157667"/>
              <a:ext cx="428628" cy="1588"/>
            </a:xfrm>
            <a:prstGeom prst="straightConnector1">
              <a:avLst/>
            </a:prstGeom>
            <a:ln w="28575">
              <a:solidFill>
                <a:srgbClr val="33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4090984" y="4004852"/>
              <a:ext cx="7858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6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访问</a:t>
              </a:r>
              <a:r>
                <a:rPr lang="en-US" altLang="zh-CN" sz="16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  <a:endParaRPr lang="zh-CN" altLang="en-US" sz="16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19" name="组合 64"/>
          <p:cNvGrpSpPr/>
          <p:nvPr/>
        </p:nvGrpSpPr>
        <p:grpSpPr>
          <a:xfrm>
            <a:off x="5500694" y="4586295"/>
            <a:ext cx="1233496" cy="338554"/>
            <a:chOff x="5500694" y="4586295"/>
            <a:chExt cx="1233496" cy="338554"/>
          </a:xfrm>
        </p:grpSpPr>
        <p:cxnSp>
          <p:nvCxnSpPr>
            <p:cNvPr id="46" name="直接箭头连接符 45"/>
            <p:cNvCxnSpPr/>
            <p:nvPr/>
          </p:nvCxnSpPr>
          <p:spPr>
            <a:xfrm>
              <a:off x="5500694" y="4739110"/>
              <a:ext cx="428628" cy="1588"/>
            </a:xfrm>
            <a:prstGeom prst="straightConnector1">
              <a:avLst/>
            </a:prstGeom>
            <a:ln w="28575">
              <a:solidFill>
                <a:srgbClr val="33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948372" y="4586295"/>
              <a:ext cx="7858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6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访问</a:t>
              </a:r>
              <a:r>
                <a:rPr lang="en-US" altLang="zh-CN" sz="16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endParaRPr lang="zh-CN" altLang="en-US" sz="16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27" name="组合 65"/>
          <p:cNvGrpSpPr/>
          <p:nvPr/>
        </p:nvGrpSpPr>
        <p:grpSpPr>
          <a:xfrm>
            <a:off x="5572132" y="4861248"/>
            <a:ext cx="1714512" cy="558490"/>
            <a:chOff x="5572132" y="4861248"/>
            <a:chExt cx="1714512" cy="558490"/>
          </a:xfrm>
        </p:grpSpPr>
        <p:cxnSp>
          <p:nvCxnSpPr>
            <p:cNvPr id="48" name="直接箭头连接符 47"/>
            <p:cNvCxnSpPr/>
            <p:nvPr/>
          </p:nvCxnSpPr>
          <p:spPr>
            <a:xfrm rot="16200000" flipH="1">
              <a:off x="6178512" y="4969248"/>
              <a:ext cx="216000" cy="0"/>
            </a:xfrm>
            <a:prstGeom prst="straightConnector1">
              <a:avLst/>
            </a:prstGeom>
            <a:ln w="28575">
              <a:solidFill>
                <a:srgbClr val="33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5572132" y="5081184"/>
              <a:ext cx="1714512" cy="33855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sz="16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PreOrder(</a:t>
              </a:r>
              <a:r>
                <a:rPr kumimoji="1" lang="en-US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NULL</a:t>
              </a:r>
              <a:r>
                <a:rPr kumimoji="1" lang="en-US" altLang="zh-CN" sz="16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  <a:endParaRPr lang="zh-CN" altLang="en-US" sz="1600"/>
            </a:p>
          </p:txBody>
        </p:sp>
      </p:grpSp>
      <p:grpSp>
        <p:nvGrpSpPr>
          <p:cNvPr id="28" name="组合 66"/>
          <p:cNvGrpSpPr/>
          <p:nvPr/>
        </p:nvGrpSpPr>
        <p:grpSpPr>
          <a:xfrm>
            <a:off x="5572132" y="5460501"/>
            <a:ext cx="1714512" cy="573190"/>
            <a:chOff x="5572132" y="5460501"/>
            <a:chExt cx="1714512" cy="573190"/>
          </a:xfrm>
        </p:grpSpPr>
        <p:cxnSp>
          <p:nvCxnSpPr>
            <p:cNvPr id="50" name="直接箭头连接符 49"/>
            <p:cNvCxnSpPr/>
            <p:nvPr/>
          </p:nvCxnSpPr>
          <p:spPr>
            <a:xfrm rot="16200000" flipH="1">
              <a:off x="6178512" y="5568501"/>
              <a:ext cx="216000" cy="0"/>
            </a:xfrm>
            <a:prstGeom prst="straightConnector1">
              <a:avLst/>
            </a:prstGeom>
            <a:ln w="28575">
              <a:solidFill>
                <a:srgbClr val="33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572132" y="5695137"/>
              <a:ext cx="1714512" cy="33855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sz="16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PreOrder(</a:t>
              </a:r>
              <a:r>
                <a:rPr kumimoji="1" lang="en-US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NULL</a:t>
              </a:r>
              <a:r>
                <a:rPr kumimoji="1" lang="en-US" altLang="zh-CN" sz="16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  <a:endParaRPr lang="zh-CN" altLang="en-US" sz="1600"/>
            </a:p>
          </p:txBody>
        </p:sp>
      </p:grpSp>
      <p:grpSp>
        <p:nvGrpSpPr>
          <p:cNvPr id="29" name="组合 67"/>
          <p:cNvGrpSpPr/>
          <p:nvPr/>
        </p:nvGrpSpPr>
        <p:grpSpPr>
          <a:xfrm>
            <a:off x="3662356" y="4943485"/>
            <a:ext cx="1714512" cy="1571636"/>
            <a:chOff x="3662356" y="4943485"/>
            <a:chExt cx="1714512" cy="1571636"/>
          </a:xfrm>
        </p:grpSpPr>
        <p:cxnSp>
          <p:nvCxnSpPr>
            <p:cNvPr id="52" name="直接箭头连接符 51"/>
            <p:cNvCxnSpPr/>
            <p:nvPr/>
          </p:nvCxnSpPr>
          <p:spPr>
            <a:xfrm rot="5400000">
              <a:off x="3816330" y="5554691"/>
              <a:ext cx="1224000" cy="1588"/>
            </a:xfrm>
            <a:prstGeom prst="straightConnector1">
              <a:avLst/>
            </a:prstGeom>
            <a:ln w="28575">
              <a:solidFill>
                <a:srgbClr val="33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662356" y="6176567"/>
              <a:ext cx="1714512" cy="33855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sz="16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PreOrder(</a:t>
              </a:r>
              <a:r>
                <a:rPr kumimoji="1" lang="en-US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NULL</a:t>
              </a:r>
              <a:r>
                <a:rPr kumimoji="1" lang="en-US" altLang="zh-CN" sz="16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  <a:endParaRPr lang="zh-CN" altLang="en-US" sz="1600"/>
            </a:p>
          </p:txBody>
        </p:sp>
      </p:grpSp>
      <p:sp>
        <p:nvSpPr>
          <p:cNvPr id="54" name="任意多边形 53"/>
          <p:cNvSpPr/>
          <p:nvPr/>
        </p:nvSpPr>
        <p:spPr>
          <a:xfrm>
            <a:off x="2876550" y="2724150"/>
            <a:ext cx="1570831" cy="1243810"/>
          </a:xfrm>
          <a:custGeom>
            <a:avLst/>
            <a:gdLst>
              <a:gd name="connsiteX0" fmla="*/ 1543050 w 1598613"/>
              <a:gd name="connsiteY0" fmla="*/ 1092200 h 1390650"/>
              <a:gd name="connsiteX1" fmla="*/ 1476375 w 1598613"/>
              <a:gd name="connsiteY1" fmla="*/ 1244600 h 1390650"/>
              <a:gd name="connsiteX2" fmla="*/ 809625 w 1598613"/>
              <a:gd name="connsiteY2" fmla="*/ 1216025 h 1390650"/>
              <a:gd name="connsiteX3" fmla="*/ 285750 w 1598613"/>
              <a:gd name="connsiteY3" fmla="*/ 196850 h 1390650"/>
              <a:gd name="connsiteX4" fmla="*/ 0 w 1598613"/>
              <a:gd name="connsiteY4" fmla="*/ 34925 h 1390650"/>
              <a:gd name="connsiteX0" fmla="*/ 1543050 w 1570831"/>
              <a:gd name="connsiteY0" fmla="*/ 1092200 h 1396207"/>
              <a:gd name="connsiteX1" fmla="*/ 1266822 w 1570831"/>
              <a:gd name="connsiteY1" fmla="*/ 1277941 h 1396207"/>
              <a:gd name="connsiteX2" fmla="*/ 809625 w 1570831"/>
              <a:gd name="connsiteY2" fmla="*/ 1216025 h 1396207"/>
              <a:gd name="connsiteX3" fmla="*/ 285750 w 1570831"/>
              <a:gd name="connsiteY3" fmla="*/ 196850 h 1396207"/>
              <a:gd name="connsiteX4" fmla="*/ 0 w 1570831"/>
              <a:gd name="connsiteY4" fmla="*/ 34925 h 1396207"/>
              <a:gd name="connsiteX0" fmla="*/ 1543050 w 1570831"/>
              <a:gd name="connsiteY0" fmla="*/ 1074738 h 1365252"/>
              <a:gd name="connsiteX1" fmla="*/ 1266822 w 1570831"/>
              <a:gd name="connsiteY1" fmla="*/ 1260479 h 1365252"/>
              <a:gd name="connsiteX2" fmla="*/ 809625 w 1570831"/>
              <a:gd name="connsiteY2" fmla="*/ 1198563 h 1365252"/>
              <a:gd name="connsiteX3" fmla="*/ 338128 w 1570831"/>
              <a:gd name="connsiteY3" fmla="*/ 260347 h 1365252"/>
              <a:gd name="connsiteX4" fmla="*/ 0 w 1570831"/>
              <a:gd name="connsiteY4" fmla="*/ 17463 h 1365252"/>
              <a:gd name="connsiteX0" fmla="*/ 1543050 w 1570831"/>
              <a:gd name="connsiteY0" fmla="*/ 1074738 h 1261273"/>
              <a:gd name="connsiteX1" fmla="*/ 1266822 w 1570831"/>
              <a:gd name="connsiteY1" fmla="*/ 1260479 h 1261273"/>
              <a:gd name="connsiteX2" fmla="*/ 766756 w 1570831"/>
              <a:gd name="connsiteY2" fmla="*/ 1079503 h 1261273"/>
              <a:gd name="connsiteX3" fmla="*/ 338128 w 1570831"/>
              <a:gd name="connsiteY3" fmla="*/ 260347 h 1261273"/>
              <a:gd name="connsiteX4" fmla="*/ 0 w 1570831"/>
              <a:gd name="connsiteY4" fmla="*/ 17463 h 1261273"/>
              <a:gd name="connsiteX0" fmla="*/ 1543050 w 1570831"/>
              <a:gd name="connsiteY0" fmla="*/ 1057275 h 1243810"/>
              <a:gd name="connsiteX1" fmla="*/ 1266822 w 1570831"/>
              <a:gd name="connsiteY1" fmla="*/ 1243016 h 1243810"/>
              <a:gd name="connsiteX2" fmla="*/ 766756 w 1570831"/>
              <a:gd name="connsiteY2" fmla="*/ 1062040 h 1243810"/>
              <a:gd name="connsiteX3" fmla="*/ 338128 w 1570831"/>
              <a:gd name="connsiteY3" fmla="*/ 242884 h 1243810"/>
              <a:gd name="connsiteX4" fmla="*/ 266690 w 1570831"/>
              <a:gd name="connsiteY4" fmla="*/ 61909 h 1243810"/>
              <a:gd name="connsiteX5" fmla="*/ 0 w 1570831"/>
              <a:gd name="connsiteY5" fmla="*/ 0 h 1243810"/>
              <a:gd name="connsiteX0" fmla="*/ 1543050 w 1570831"/>
              <a:gd name="connsiteY0" fmla="*/ 1057275 h 1243810"/>
              <a:gd name="connsiteX1" fmla="*/ 1266822 w 1570831"/>
              <a:gd name="connsiteY1" fmla="*/ 1243016 h 1243810"/>
              <a:gd name="connsiteX2" fmla="*/ 766756 w 1570831"/>
              <a:gd name="connsiteY2" fmla="*/ 1062040 h 1243810"/>
              <a:gd name="connsiteX3" fmla="*/ 409566 w 1570831"/>
              <a:gd name="connsiteY3" fmla="*/ 276222 h 1243810"/>
              <a:gd name="connsiteX4" fmla="*/ 266690 w 1570831"/>
              <a:gd name="connsiteY4" fmla="*/ 61909 h 1243810"/>
              <a:gd name="connsiteX5" fmla="*/ 0 w 1570831"/>
              <a:gd name="connsiteY5" fmla="*/ 0 h 124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0831" h="1243810">
                <a:moveTo>
                  <a:pt x="1543050" y="1057275"/>
                </a:moveTo>
                <a:cubicBezTo>
                  <a:pt x="1570831" y="1123156"/>
                  <a:pt x="1396204" y="1242222"/>
                  <a:pt x="1266822" y="1243016"/>
                </a:cubicBezTo>
                <a:cubicBezTo>
                  <a:pt x="1137440" y="1243810"/>
                  <a:pt x="909632" y="1223172"/>
                  <a:pt x="766756" y="1062040"/>
                </a:cubicBezTo>
                <a:cubicBezTo>
                  <a:pt x="623880" y="900908"/>
                  <a:pt x="492910" y="442911"/>
                  <a:pt x="409566" y="276222"/>
                </a:cubicBezTo>
                <a:cubicBezTo>
                  <a:pt x="326222" y="109534"/>
                  <a:pt x="334951" y="107946"/>
                  <a:pt x="266690" y="61909"/>
                </a:cubicBezTo>
                <a:cubicBezTo>
                  <a:pt x="198429" y="15872"/>
                  <a:pt x="33337" y="19050"/>
                  <a:pt x="0" y="0"/>
                </a:cubicBezTo>
              </a:path>
            </a:pathLst>
          </a:custGeom>
          <a:ln w="28575">
            <a:solidFill>
              <a:srgbClr val="FF00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>
            <a:off x="4501367" y="5000636"/>
            <a:ext cx="1570831" cy="1243810"/>
          </a:xfrm>
          <a:custGeom>
            <a:avLst/>
            <a:gdLst>
              <a:gd name="connsiteX0" fmla="*/ 1543050 w 1598613"/>
              <a:gd name="connsiteY0" fmla="*/ 1092200 h 1390650"/>
              <a:gd name="connsiteX1" fmla="*/ 1476375 w 1598613"/>
              <a:gd name="connsiteY1" fmla="*/ 1244600 h 1390650"/>
              <a:gd name="connsiteX2" fmla="*/ 809625 w 1598613"/>
              <a:gd name="connsiteY2" fmla="*/ 1216025 h 1390650"/>
              <a:gd name="connsiteX3" fmla="*/ 285750 w 1598613"/>
              <a:gd name="connsiteY3" fmla="*/ 196850 h 1390650"/>
              <a:gd name="connsiteX4" fmla="*/ 0 w 1598613"/>
              <a:gd name="connsiteY4" fmla="*/ 34925 h 1390650"/>
              <a:gd name="connsiteX0" fmla="*/ 1543050 w 1570831"/>
              <a:gd name="connsiteY0" fmla="*/ 1092200 h 1396207"/>
              <a:gd name="connsiteX1" fmla="*/ 1266822 w 1570831"/>
              <a:gd name="connsiteY1" fmla="*/ 1277941 h 1396207"/>
              <a:gd name="connsiteX2" fmla="*/ 809625 w 1570831"/>
              <a:gd name="connsiteY2" fmla="*/ 1216025 h 1396207"/>
              <a:gd name="connsiteX3" fmla="*/ 285750 w 1570831"/>
              <a:gd name="connsiteY3" fmla="*/ 196850 h 1396207"/>
              <a:gd name="connsiteX4" fmla="*/ 0 w 1570831"/>
              <a:gd name="connsiteY4" fmla="*/ 34925 h 1396207"/>
              <a:gd name="connsiteX0" fmla="*/ 1543050 w 1570831"/>
              <a:gd name="connsiteY0" fmla="*/ 1074738 h 1365252"/>
              <a:gd name="connsiteX1" fmla="*/ 1266822 w 1570831"/>
              <a:gd name="connsiteY1" fmla="*/ 1260479 h 1365252"/>
              <a:gd name="connsiteX2" fmla="*/ 809625 w 1570831"/>
              <a:gd name="connsiteY2" fmla="*/ 1198563 h 1365252"/>
              <a:gd name="connsiteX3" fmla="*/ 338128 w 1570831"/>
              <a:gd name="connsiteY3" fmla="*/ 260347 h 1365252"/>
              <a:gd name="connsiteX4" fmla="*/ 0 w 1570831"/>
              <a:gd name="connsiteY4" fmla="*/ 17463 h 1365252"/>
              <a:gd name="connsiteX0" fmla="*/ 1543050 w 1570831"/>
              <a:gd name="connsiteY0" fmla="*/ 1074738 h 1261273"/>
              <a:gd name="connsiteX1" fmla="*/ 1266822 w 1570831"/>
              <a:gd name="connsiteY1" fmla="*/ 1260479 h 1261273"/>
              <a:gd name="connsiteX2" fmla="*/ 766756 w 1570831"/>
              <a:gd name="connsiteY2" fmla="*/ 1079503 h 1261273"/>
              <a:gd name="connsiteX3" fmla="*/ 338128 w 1570831"/>
              <a:gd name="connsiteY3" fmla="*/ 260347 h 1261273"/>
              <a:gd name="connsiteX4" fmla="*/ 0 w 1570831"/>
              <a:gd name="connsiteY4" fmla="*/ 17463 h 1261273"/>
              <a:gd name="connsiteX0" fmla="*/ 1543050 w 1570831"/>
              <a:gd name="connsiteY0" fmla="*/ 1057275 h 1243810"/>
              <a:gd name="connsiteX1" fmla="*/ 1266822 w 1570831"/>
              <a:gd name="connsiteY1" fmla="*/ 1243016 h 1243810"/>
              <a:gd name="connsiteX2" fmla="*/ 766756 w 1570831"/>
              <a:gd name="connsiteY2" fmla="*/ 1062040 h 1243810"/>
              <a:gd name="connsiteX3" fmla="*/ 338128 w 1570831"/>
              <a:gd name="connsiteY3" fmla="*/ 242884 h 1243810"/>
              <a:gd name="connsiteX4" fmla="*/ 266690 w 1570831"/>
              <a:gd name="connsiteY4" fmla="*/ 61909 h 1243810"/>
              <a:gd name="connsiteX5" fmla="*/ 0 w 1570831"/>
              <a:gd name="connsiteY5" fmla="*/ 0 h 1243810"/>
              <a:gd name="connsiteX0" fmla="*/ 1543050 w 1570831"/>
              <a:gd name="connsiteY0" fmla="*/ 1057275 h 1243810"/>
              <a:gd name="connsiteX1" fmla="*/ 1266822 w 1570831"/>
              <a:gd name="connsiteY1" fmla="*/ 1243016 h 1243810"/>
              <a:gd name="connsiteX2" fmla="*/ 766756 w 1570831"/>
              <a:gd name="connsiteY2" fmla="*/ 1062040 h 1243810"/>
              <a:gd name="connsiteX3" fmla="*/ 409566 w 1570831"/>
              <a:gd name="connsiteY3" fmla="*/ 276222 h 1243810"/>
              <a:gd name="connsiteX4" fmla="*/ 266690 w 1570831"/>
              <a:gd name="connsiteY4" fmla="*/ 61909 h 1243810"/>
              <a:gd name="connsiteX5" fmla="*/ 0 w 1570831"/>
              <a:gd name="connsiteY5" fmla="*/ 0 h 124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0831" h="1243810">
                <a:moveTo>
                  <a:pt x="1543050" y="1057275"/>
                </a:moveTo>
                <a:cubicBezTo>
                  <a:pt x="1570831" y="1123156"/>
                  <a:pt x="1396204" y="1242222"/>
                  <a:pt x="1266822" y="1243016"/>
                </a:cubicBezTo>
                <a:cubicBezTo>
                  <a:pt x="1137440" y="1243810"/>
                  <a:pt x="909632" y="1223172"/>
                  <a:pt x="766756" y="1062040"/>
                </a:cubicBezTo>
                <a:cubicBezTo>
                  <a:pt x="623880" y="900908"/>
                  <a:pt x="492910" y="442911"/>
                  <a:pt x="409566" y="276222"/>
                </a:cubicBezTo>
                <a:cubicBezTo>
                  <a:pt x="326222" y="109534"/>
                  <a:pt x="334951" y="107946"/>
                  <a:pt x="266690" y="61909"/>
                </a:cubicBezTo>
                <a:cubicBezTo>
                  <a:pt x="198429" y="15872"/>
                  <a:pt x="33337" y="19050"/>
                  <a:pt x="0" y="0"/>
                </a:cubicBezTo>
              </a:path>
            </a:pathLst>
          </a:custGeom>
          <a:ln w="28575">
            <a:solidFill>
              <a:srgbClr val="FF00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 55"/>
          <p:cNvSpPr/>
          <p:nvPr/>
        </p:nvSpPr>
        <p:spPr>
          <a:xfrm>
            <a:off x="1500167" y="2071678"/>
            <a:ext cx="1213641" cy="2458256"/>
          </a:xfrm>
          <a:custGeom>
            <a:avLst/>
            <a:gdLst>
              <a:gd name="connsiteX0" fmla="*/ 1543050 w 1598613"/>
              <a:gd name="connsiteY0" fmla="*/ 1092200 h 1390650"/>
              <a:gd name="connsiteX1" fmla="*/ 1476375 w 1598613"/>
              <a:gd name="connsiteY1" fmla="*/ 1244600 h 1390650"/>
              <a:gd name="connsiteX2" fmla="*/ 809625 w 1598613"/>
              <a:gd name="connsiteY2" fmla="*/ 1216025 h 1390650"/>
              <a:gd name="connsiteX3" fmla="*/ 285750 w 1598613"/>
              <a:gd name="connsiteY3" fmla="*/ 196850 h 1390650"/>
              <a:gd name="connsiteX4" fmla="*/ 0 w 1598613"/>
              <a:gd name="connsiteY4" fmla="*/ 34925 h 1390650"/>
              <a:gd name="connsiteX0" fmla="*/ 1543050 w 1570831"/>
              <a:gd name="connsiteY0" fmla="*/ 1092200 h 1396207"/>
              <a:gd name="connsiteX1" fmla="*/ 1266822 w 1570831"/>
              <a:gd name="connsiteY1" fmla="*/ 1277941 h 1396207"/>
              <a:gd name="connsiteX2" fmla="*/ 809625 w 1570831"/>
              <a:gd name="connsiteY2" fmla="*/ 1216025 h 1396207"/>
              <a:gd name="connsiteX3" fmla="*/ 285750 w 1570831"/>
              <a:gd name="connsiteY3" fmla="*/ 196850 h 1396207"/>
              <a:gd name="connsiteX4" fmla="*/ 0 w 1570831"/>
              <a:gd name="connsiteY4" fmla="*/ 34925 h 1396207"/>
              <a:gd name="connsiteX0" fmla="*/ 1543050 w 1570831"/>
              <a:gd name="connsiteY0" fmla="*/ 1074738 h 1365252"/>
              <a:gd name="connsiteX1" fmla="*/ 1266822 w 1570831"/>
              <a:gd name="connsiteY1" fmla="*/ 1260479 h 1365252"/>
              <a:gd name="connsiteX2" fmla="*/ 809625 w 1570831"/>
              <a:gd name="connsiteY2" fmla="*/ 1198563 h 1365252"/>
              <a:gd name="connsiteX3" fmla="*/ 338128 w 1570831"/>
              <a:gd name="connsiteY3" fmla="*/ 260347 h 1365252"/>
              <a:gd name="connsiteX4" fmla="*/ 0 w 1570831"/>
              <a:gd name="connsiteY4" fmla="*/ 17463 h 1365252"/>
              <a:gd name="connsiteX0" fmla="*/ 1543050 w 1570831"/>
              <a:gd name="connsiteY0" fmla="*/ 1074738 h 1261273"/>
              <a:gd name="connsiteX1" fmla="*/ 1266822 w 1570831"/>
              <a:gd name="connsiteY1" fmla="*/ 1260479 h 1261273"/>
              <a:gd name="connsiteX2" fmla="*/ 766756 w 1570831"/>
              <a:gd name="connsiteY2" fmla="*/ 1079503 h 1261273"/>
              <a:gd name="connsiteX3" fmla="*/ 338128 w 1570831"/>
              <a:gd name="connsiteY3" fmla="*/ 260347 h 1261273"/>
              <a:gd name="connsiteX4" fmla="*/ 0 w 1570831"/>
              <a:gd name="connsiteY4" fmla="*/ 17463 h 1261273"/>
              <a:gd name="connsiteX0" fmla="*/ 1543050 w 1570831"/>
              <a:gd name="connsiteY0" fmla="*/ 1057275 h 1243810"/>
              <a:gd name="connsiteX1" fmla="*/ 1266822 w 1570831"/>
              <a:gd name="connsiteY1" fmla="*/ 1243016 h 1243810"/>
              <a:gd name="connsiteX2" fmla="*/ 766756 w 1570831"/>
              <a:gd name="connsiteY2" fmla="*/ 1062040 h 1243810"/>
              <a:gd name="connsiteX3" fmla="*/ 338128 w 1570831"/>
              <a:gd name="connsiteY3" fmla="*/ 242884 h 1243810"/>
              <a:gd name="connsiteX4" fmla="*/ 266690 w 1570831"/>
              <a:gd name="connsiteY4" fmla="*/ 61909 h 1243810"/>
              <a:gd name="connsiteX5" fmla="*/ 0 w 1570831"/>
              <a:gd name="connsiteY5" fmla="*/ 0 h 1243810"/>
              <a:gd name="connsiteX0" fmla="*/ 1543050 w 1570831"/>
              <a:gd name="connsiteY0" fmla="*/ 1057275 h 1243810"/>
              <a:gd name="connsiteX1" fmla="*/ 1266822 w 1570831"/>
              <a:gd name="connsiteY1" fmla="*/ 1243016 h 1243810"/>
              <a:gd name="connsiteX2" fmla="*/ 766756 w 1570831"/>
              <a:gd name="connsiteY2" fmla="*/ 1062040 h 1243810"/>
              <a:gd name="connsiteX3" fmla="*/ 409566 w 1570831"/>
              <a:gd name="connsiteY3" fmla="*/ 276222 h 1243810"/>
              <a:gd name="connsiteX4" fmla="*/ 266690 w 1570831"/>
              <a:gd name="connsiteY4" fmla="*/ 61909 h 1243810"/>
              <a:gd name="connsiteX5" fmla="*/ 0 w 1570831"/>
              <a:gd name="connsiteY5" fmla="*/ 0 h 1243810"/>
              <a:gd name="connsiteX0" fmla="*/ 1285089 w 1312870"/>
              <a:gd name="connsiteY0" fmla="*/ 2271721 h 2458256"/>
              <a:gd name="connsiteX1" fmla="*/ 1008861 w 1312870"/>
              <a:gd name="connsiteY1" fmla="*/ 2457462 h 2458256"/>
              <a:gd name="connsiteX2" fmla="*/ 508795 w 1312870"/>
              <a:gd name="connsiteY2" fmla="*/ 2276486 h 2458256"/>
              <a:gd name="connsiteX3" fmla="*/ 151605 w 1312870"/>
              <a:gd name="connsiteY3" fmla="*/ 1490668 h 2458256"/>
              <a:gd name="connsiteX4" fmla="*/ 8729 w 1312870"/>
              <a:gd name="connsiteY4" fmla="*/ 1276355 h 2458256"/>
              <a:gd name="connsiteX5" fmla="*/ 99229 w 1312870"/>
              <a:gd name="connsiteY5" fmla="*/ 0 h 2458256"/>
              <a:gd name="connsiteX0" fmla="*/ 1335891 w 1363672"/>
              <a:gd name="connsiteY0" fmla="*/ 2271721 h 2458256"/>
              <a:gd name="connsiteX1" fmla="*/ 1059663 w 1363672"/>
              <a:gd name="connsiteY1" fmla="*/ 2457462 h 2458256"/>
              <a:gd name="connsiteX2" fmla="*/ 559597 w 1363672"/>
              <a:gd name="connsiteY2" fmla="*/ 2276486 h 2458256"/>
              <a:gd name="connsiteX3" fmla="*/ 507220 w 1363672"/>
              <a:gd name="connsiteY3" fmla="*/ 1643074 h 2458256"/>
              <a:gd name="connsiteX4" fmla="*/ 59531 w 1363672"/>
              <a:gd name="connsiteY4" fmla="*/ 1276355 h 2458256"/>
              <a:gd name="connsiteX5" fmla="*/ 150031 w 1363672"/>
              <a:gd name="connsiteY5" fmla="*/ 0 h 2458256"/>
              <a:gd name="connsiteX0" fmla="*/ 1185860 w 1213641"/>
              <a:gd name="connsiteY0" fmla="*/ 2271721 h 2458256"/>
              <a:gd name="connsiteX1" fmla="*/ 909632 w 1213641"/>
              <a:gd name="connsiteY1" fmla="*/ 2457462 h 2458256"/>
              <a:gd name="connsiteX2" fmla="*/ 409566 w 1213641"/>
              <a:gd name="connsiteY2" fmla="*/ 2276486 h 2458256"/>
              <a:gd name="connsiteX3" fmla="*/ 357189 w 1213641"/>
              <a:gd name="connsiteY3" fmla="*/ 1643074 h 2458256"/>
              <a:gd name="connsiteX4" fmla="*/ 285751 w 1213641"/>
              <a:gd name="connsiteY4" fmla="*/ 857256 h 2458256"/>
              <a:gd name="connsiteX5" fmla="*/ 0 w 1213641"/>
              <a:gd name="connsiteY5" fmla="*/ 0 h 245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3641" h="2458256">
                <a:moveTo>
                  <a:pt x="1185860" y="2271721"/>
                </a:moveTo>
                <a:cubicBezTo>
                  <a:pt x="1213641" y="2337602"/>
                  <a:pt x="1039014" y="2456668"/>
                  <a:pt x="909632" y="2457462"/>
                </a:cubicBezTo>
                <a:cubicBezTo>
                  <a:pt x="780250" y="2458256"/>
                  <a:pt x="501640" y="2412217"/>
                  <a:pt x="409566" y="2276486"/>
                </a:cubicBezTo>
                <a:cubicBezTo>
                  <a:pt x="317492" y="2140755"/>
                  <a:pt x="377825" y="1879612"/>
                  <a:pt x="357189" y="1643074"/>
                </a:cubicBezTo>
                <a:cubicBezTo>
                  <a:pt x="336553" y="1406536"/>
                  <a:pt x="345282" y="1131102"/>
                  <a:pt x="285751" y="857256"/>
                </a:cubicBezTo>
                <a:cubicBezTo>
                  <a:pt x="226220" y="583410"/>
                  <a:pt x="33337" y="19050"/>
                  <a:pt x="0" y="0"/>
                </a:cubicBezTo>
              </a:path>
            </a:pathLst>
          </a:custGeom>
          <a:ln w="28575">
            <a:solidFill>
              <a:srgbClr val="FF00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2786855" y="4328330"/>
            <a:ext cx="1213641" cy="2458256"/>
          </a:xfrm>
          <a:custGeom>
            <a:avLst/>
            <a:gdLst>
              <a:gd name="connsiteX0" fmla="*/ 1543050 w 1598613"/>
              <a:gd name="connsiteY0" fmla="*/ 1092200 h 1390650"/>
              <a:gd name="connsiteX1" fmla="*/ 1476375 w 1598613"/>
              <a:gd name="connsiteY1" fmla="*/ 1244600 h 1390650"/>
              <a:gd name="connsiteX2" fmla="*/ 809625 w 1598613"/>
              <a:gd name="connsiteY2" fmla="*/ 1216025 h 1390650"/>
              <a:gd name="connsiteX3" fmla="*/ 285750 w 1598613"/>
              <a:gd name="connsiteY3" fmla="*/ 196850 h 1390650"/>
              <a:gd name="connsiteX4" fmla="*/ 0 w 1598613"/>
              <a:gd name="connsiteY4" fmla="*/ 34925 h 1390650"/>
              <a:gd name="connsiteX0" fmla="*/ 1543050 w 1570831"/>
              <a:gd name="connsiteY0" fmla="*/ 1092200 h 1396207"/>
              <a:gd name="connsiteX1" fmla="*/ 1266822 w 1570831"/>
              <a:gd name="connsiteY1" fmla="*/ 1277941 h 1396207"/>
              <a:gd name="connsiteX2" fmla="*/ 809625 w 1570831"/>
              <a:gd name="connsiteY2" fmla="*/ 1216025 h 1396207"/>
              <a:gd name="connsiteX3" fmla="*/ 285750 w 1570831"/>
              <a:gd name="connsiteY3" fmla="*/ 196850 h 1396207"/>
              <a:gd name="connsiteX4" fmla="*/ 0 w 1570831"/>
              <a:gd name="connsiteY4" fmla="*/ 34925 h 1396207"/>
              <a:gd name="connsiteX0" fmla="*/ 1543050 w 1570831"/>
              <a:gd name="connsiteY0" fmla="*/ 1074738 h 1365252"/>
              <a:gd name="connsiteX1" fmla="*/ 1266822 w 1570831"/>
              <a:gd name="connsiteY1" fmla="*/ 1260479 h 1365252"/>
              <a:gd name="connsiteX2" fmla="*/ 809625 w 1570831"/>
              <a:gd name="connsiteY2" fmla="*/ 1198563 h 1365252"/>
              <a:gd name="connsiteX3" fmla="*/ 338128 w 1570831"/>
              <a:gd name="connsiteY3" fmla="*/ 260347 h 1365252"/>
              <a:gd name="connsiteX4" fmla="*/ 0 w 1570831"/>
              <a:gd name="connsiteY4" fmla="*/ 17463 h 1365252"/>
              <a:gd name="connsiteX0" fmla="*/ 1543050 w 1570831"/>
              <a:gd name="connsiteY0" fmla="*/ 1074738 h 1261273"/>
              <a:gd name="connsiteX1" fmla="*/ 1266822 w 1570831"/>
              <a:gd name="connsiteY1" fmla="*/ 1260479 h 1261273"/>
              <a:gd name="connsiteX2" fmla="*/ 766756 w 1570831"/>
              <a:gd name="connsiteY2" fmla="*/ 1079503 h 1261273"/>
              <a:gd name="connsiteX3" fmla="*/ 338128 w 1570831"/>
              <a:gd name="connsiteY3" fmla="*/ 260347 h 1261273"/>
              <a:gd name="connsiteX4" fmla="*/ 0 w 1570831"/>
              <a:gd name="connsiteY4" fmla="*/ 17463 h 1261273"/>
              <a:gd name="connsiteX0" fmla="*/ 1543050 w 1570831"/>
              <a:gd name="connsiteY0" fmla="*/ 1057275 h 1243810"/>
              <a:gd name="connsiteX1" fmla="*/ 1266822 w 1570831"/>
              <a:gd name="connsiteY1" fmla="*/ 1243016 h 1243810"/>
              <a:gd name="connsiteX2" fmla="*/ 766756 w 1570831"/>
              <a:gd name="connsiteY2" fmla="*/ 1062040 h 1243810"/>
              <a:gd name="connsiteX3" fmla="*/ 338128 w 1570831"/>
              <a:gd name="connsiteY3" fmla="*/ 242884 h 1243810"/>
              <a:gd name="connsiteX4" fmla="*/ 266690 w 1570831"/>
              <a:gd name="connsiteY4" fmla="*/ 61909 h 1243810"/>
              <a:gd name="connsiteX5" fmla="*/ 0 w 1570831"/>
              <a:gd name="connsiteY5" fmla="*/ 0 h 1243810"/>
              <a:gd name="connsiteX0" fmla="*/ 1543050 w 1570831"/>
              <a:gd name="connsiteY0" fmla="*/ 1057275 h 1243810"/>
              <a:gd name="connsiteX1" fmla="*/ 1266822 w 1570831"/>
              <a:gd name="connsiteY1" fmla="*/ 1243016 h 1243810"/>
              <a:gd name="connsiteX2" fmla="*/ 766756 w 1570831"/>
              <a:gd name="connsiteY2" fmla="*/ 1062040 h 1243810"/>
              <a:gd name="connsiteX3" fmla="*/ 409566 w 1570831"/>
              <a:gd name="connsiteY3" fmla="*/ 276222 h 1243810"/>
              <a:gd name="connsiteX4" fmla="*/ 266690 w 1570831"/>
              <a:gd name="connsiteY4" fmla="*/ 61909 h 1243810"/>
              <a:gd name="connsiteX5" fmla="*/ 0 w 1570831"/>
              <a:gd name="connsiteY5" fmla="*/ 0 h 1243810"/>
              <a:gd name="connsiteX0" fmla="*/ 1285089 w 1312870"/>
              <a:gd name="connsiteY0" fmla="*/ 2271721 h 2458256"/>
              <a:gd name="connsiteX1" fmla="*/ 1008861 w 1312870"/>
              <a:gd name="connsiteY1" fmla="*/ 2457462 h 2458256"/>
              <a:gd name="connsiteX2" fmla="*/ 508795 w 1312870"/>
              <a:gd name="connsiteY2" fmla="*/ 2276486 h 2458256"/>
              <a:gd name="connsiteX3" fmla="*/ 151605 w 1312870"/>
              <a:gd name="connsiteY3" fmla="*/ 1490668 h 2458256"/>
              <a:gd name="connsiteX4" fmla="*/ 8729 w 1312870"/>
              <a:gd name="connsiteY4" fmla="*/ 1276355 h 2458256"/>
              <a:gd name="connsiteX5" fmla="*/ 99229 w 1312870"/>
              <a:gd name="connsiteY5" fmla="*/ 0 h 2458256"/>
              <a:gd name="connsiteX0" fmla="*/ 1335891 w 1363672"/>
              <a:gd name="connsiteY0" fmla="*/ 2271721 h 2458256"/>
              <a:gd name="connsiteX1" fmla="*/ 1059663 w 1363672"/>
              <a:gd name="connsiteY1" fmla="*/ 2457462 h 2458256"/>
              <a:gd name="connsiteX2" fmla="*/ 559597 w 1363672"/>
              <a:gd name="connsiteY2" fmla="*/ 2276486 h 2458256"/>
              <a:gd name="connsiteX3" fmla="*/ 507220 w 1363672"/>
              <a:gd name="connsiteY3" fmla="*/ 1643074 h 2458256"/>
              <a:gd name="connsiteX4" fmla="*/ 59531 w 1363672"/>
              <a:gd name="connsiteY4" fmla="*/ 1276355 h 2458256"/>
              <a:gd name="connsiteX5" fmla="*/ 150031 w 1363672"/>
              <a:gd name="connsiteY5" fmla="*/ 0 h 2458256"/>
              <a:gd name="connsiteX0" fmla="*/ 1185860 w 1213641"/>
              <a:gd name="connsiteY0" fmla="*/ 2271721 h 2458256"/>
              <a:gd name="connsiteX1" fmla="*/ 909632 w 1213641"/>
              <a:gd name="connsiteY1" fmla="*/ 2457462 h 2458256"/>
              <a:gd name="connsiteX2" fmla="*/ 409566 w 1213641"/>
              <a:gd name="connsiteY2" fmla="*/ 2276486 h 2458256"/>
              <a:gd name="connsiteX3" fmla="*/ 357189 w 1213641"/>
              <a:gd name="connsiteY3" fmla="*/ 1643074 h 2458256"/>
              <a:gd name="connsiteX4" fmla="*/ 285751 w 1213641"/>
              <a:gd name="connsiteY4" fmla="*/ 857256 h 2458256"/>
              <a:gd name="connsiteX5" fmla="*/ 0 w 1213641"/>
              <a:gd name="connsiteY5" fmla="*/ 0 h 245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3641" h="2458256">
                <a:moveTo>
                  <a:pt x="1185860" y="2271721"/>
                </a:moveTo>
                <a:cubicBezTo>
                  <a:pt x="1213641" y="2337602"/>
                  <a:pt x="1039014" y="2456668"/>
                  <a:pt x="909632" y="2457462"/>
                </a:cubicBezTo>
                <a:cubicBezTo>
                  <a:pt x="780250" y="2458256"/>
                  <a:pt x="501640" y="2412217"/>
                  <a:pt x="409566" y="2276486"/>
                </a:cubicBezTo>
                <a:cubicBezTo>
                  <a:pt x="317492" y="2140755"/>
                  <a:pt x="377825" y="1879612"/>
                  <a:pt x="357189" y="1643074"/>
                </a:cubicBezTo>
                <a:cubicBezTo>
                  <a:pt x="336553" y="1406536"/>
                  <a:pt x="345282" y="1131102"/>
                  <a:pt x="285751" y="857256"/>
                </a:cubicBezTo>
                <a:cubicBezTo>
                  <a:pt x="226220" y="583410"/>
                  <a:pt x="33337" y="19050"/>
                  <a:pt x="0" y="0"/>
                </a:cubicBezTo>
              </a:path>
            </a:pathLst>
          </a:custGeom>
          <a:ln w="28575">
            <a:solidFill>
              <a:srgbClr val="FF00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5429256" y="1643050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楷体" pitchFamily="49" charset="-122"/>
                <a:ea typeface="楷体" pitchFamily="49" charset="-122"/>
              </a:rPr>
              <a:t>遍历完毕</a:t>
            </a:r>
            <a:endParaRPr lang="zh-CN" altLang="en-US" sz="18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8" name="灯片编号占位符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16</a:t>
            </a:fld>
            <a:r>
              <a:rPr lang="en-US" altLang="zh-CN" smtClean="0"/>
              <a:t>/81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5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/>
      <p:bldP spid="24" grpId="0"/>
      <p:bldP spid="25" grpId="0"/>
      <p:bldP spid="26" grpId="0"/>
      <p:bldP spid="54" grpId="0" animBg="1"/>
      <p:bldP spid="55" grpId="0" animBg="1"/>
      <p:bldP spid="56" grpId="0" animBg="1"/>
      <p:bldP spid="69" grpId="0" animBg="1"/>
      <p:bldP spid="7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2971789" y="1928802"/>
            <a:ext cx="158736" cy="373081"/>
          </a:xfrm>
          <a:prstGeom prst="line">
            <a:avLst/>
          </a:prstGeom>
          <a:noFill/>
          <a:ln w="28575">
            <a:solidFill>
              <a:srgbClr val="FF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3589314" y="1941521"/>
            <a:ext cx="7207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i="1" dirty="0"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1800" i="1" dirty="0"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1214414" y="4246571"/>
            <a:ext cx="18716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i="1" dirty="0"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1800" i="1" dirty="0"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 dirty="0"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zh-CN" sz="1800" i="1" dirty="0" err="1">
                <a:latin typeface="Consolas" pitchFamily="49" charset="0"/>
                <a:cs typeface="Consolas" pitchFamily="49" charset="0"/>
              </a:rPr>
              <a:t>lchild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3230539" y="4221171"/>
            <a:ext cx="19431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i="1" dirty="0" smtClean="0"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1800" i="1" dirty="0" smtClean="0"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 dirty="0" smtClean="0"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zh-CN" sz="1800" i="1" dirty="0" err="1" smtClean="0">
                <a:latin typeface="Consolas" pitchFamily="49" charset="0"/>
                <a:cs typeface="Consolas" pitchFamily="49" charset="0"/>
              </a:rPr>
              <a:t>rchild</a:t>
            </a: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altLang="zh-CN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5"/>
          <p:cNvSpPr>
            <a:spLocks noChangeArrowheads="1"/>
          </p:cNvSpPr>
          <p:nvPr/>
        </p:nvSpPr>
        <p:spPr bwMode="auto">
          <a:xfrm>
            <a:off x="2639989" y="2301884"/>
            <a:ext cx="863600" cy="504825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endParaRPr lang="zh-CN" altLang="zh-CN" sz="2000" i="1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3" name="AutoShape 16"/>
          <p:cNvSpPr>
            <a:spLocks noChangeArrowheads="1"/>
          </p:cNvSpPr>
          <p:nvPr/>
        </p:nvSpPr>
        <p:spPr bwMode="auto">
          <a:xfrm>
            <a:off x="1512864" y="3238509"/>
            <a:ext cx="1150937" cy="792162"/>
          </a:xfrm>
          <a:prstGeom prst="triangle">
            <a:avLst>
              <a:gd name="adj" fmla="val 50000"/>
            </a:avLst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lnSpc>
                <a:spcPts val="1200"/>
              </a:lnSpc>
            </a:pP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</a:p>
        </p:txBody>
      </p:sp>
      <p:sp>
        <p:nvSpPr>
          <p:cNvPr id="14" name="AutoShape 17"/>
          <p:cNvSpPr>
            <a:spLocks noChangeArrowheads="1"/>
          </p:cNvSpPr>
          <p:nvPr/>
        </p:nvSpPr>
        <p:spPr bwMode="auto">
          <a:xfrm>
            <a:off x="3375001" y="3238509"/>
            <a:ext cx="1150938" cy="792162"/>
          </a:xfrm>
          <a:prstGeom prst="triangle">
            <a:avLst>
              <a:gd name="adj" fmla="val 50000"/>
            </a:avLst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lnSpc>
                <a:spcPts val="1200"/>
              </a:lnSpc>
            </a:pP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 flipH="1">
            <a:off x="2160564" y="2733684"/>
            <a:ext cx="647700" cy="649287"/>
          </a:xfrm>
          <a:prstGeom prst="line">
            <a:avLst/>
          </a:prstGeom>
          <a:ln>
            <a:headEnd/>
            <a:tailEnd type="stealth" w="med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16" name="Freeform 19"/>
          <p:cNvSpPr>
            <a:spLocks/>
          </p:cNvSpPr>
          <p:nvPr/>
        </p:nvSpPr>
        <p:spPr bwMode="auto">
          <a:xfrm>
            <a:off x="3349601" y="2746384"/>
            <a:ext cx="542925" cy="577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2" y="364"/>
              </a:cxn>
            </a:cxnLst>
            <a:rect l="0" t="0" r="r" b="b"/>
            <a:pathLst>
              <a:path w="342" h="364">
                <a:moveTo>
                  <a:pt x="0" y="0"/>
                </a:moveTo>
                <a:lnTo>
                  <a:pt x="342" y="364"/>
                </a:lnTo>
              </a:path>
            </a:pathLst>
          </a:custGeom>
          <a:ln>
            <a:headEnd type="none" w="med" len="med"/>
            <a:tailEnd type="stealth" w="med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57224" y="1142984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基本思路</a:t>
            </a:r>
            <a:endParaRPr lang="zh-CN" altLang="en-US" sz="20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22"/>
          <p:cNvGrpSpPr/>
          <p:nvPr/>
        </p:nvGrpSpPr>
        <p:grpSpPr>
          <a:xfrm>
            <a:off x="4357686" y="1966883"/>
            <a:ext cx="2512582" cy="2578121"/>
            <a:chOff x="5143504" y="2967015"/>
            <a:chExt cx="2512582" cy="2578121"/>
          </a:xfrm>
        </p:grpSpPr>
        <p:sp>
          <p:nvSpPr>
            <p:cNvPr id="18" name="TextBox 17"/>
            <p:cNvSpPr txBox="1"/>
            <p:nvPr/>
          </p:nvSpPr>
          <p:spPr>
            <a:xfrm>
              <a:off x="6218211" y="2967015"/>
              <a:ext cx="985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大问题</a:t>
              </a:r>
              <a:endParaRPr lang="zh-CN" altLang="en-US" sz="18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27326" y="5175804"/>
              <a:ext cx="1428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两个小问题</a:t>
              </a:r>
              <a:endParaRPr lang="zh-CN" altLang="en-US" sz="18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右箭头 19"/>
            <p:cNvSpPr/>
            <p:nvPr/>
          </p:nvSpPr>
          <p:spPr>
            <a:xfrm>
              <a:off x="5143504" y="3071810"/>
              <a:ext cx="928694" cy="142876"/>
            </a:xfrm>
            <a:prstGeom prst="rightArrow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右箭头 20"/>
            <p:cNvSpPr/>
            <p:nvPr/>
          </p:nvSpPr>
          <p:spPr>
            <a:xfrm>
              <a:off x="5759792" y="5337730"/>
              <a:ext cx="360000" cy="142876"/>
            </a:xfrm>
            <a:prstGeom prst="rightArrow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6"/>
          <p:cNvGrpSpPr/>
          <p:nvPr/>
        </p:nvGrpSpPr>
        <p:grpSpPr>
          <a:xfrm>
            <a:off x="5928528" y="2501100"/>
            <a:ext cx="2358248" cy="1571636"/>
            <a:chOff x="5785652" y="3501232"/>
            <a:chExt cx="2358248" cy="1571636"/>
          </a:xfrm>
        </p:grpSpPr>
        <p:cxnSp>
          <p:nvCxnSpPr>
            <p:cNvPr id="25" name="直接箭头连接符 24"/>
            <p:cNvCxnSpPr/>
            <p:nvPr/>
          </p:nvCxnSpPr>
          <p:spPr>
            <a:xfrm rot="5400000">
              <a:off x="5000628" y="4286256"/>
              <a:ext cx="1571636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857884" y="3864122"/>
              <a:ext cx="22860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仿宋" pitchFamily="49" charset="-122"/>
                  <a:ea typeface="仿宋" pitchFamily="49" charset="-122"/>
                </a:rPr>
                <a:t>求解过程相似，仅仅是大小规模的不同</a:t>
              </a:r>
              <a:endParaRPr lang="zh-CN" altLang="en-US" sz="1800">
                <a:latin typeface="仿宋" pitchFamily="49" charset="-122"/>
                <a:ea typeface="仿宋" pitchFamily="49" charset="-122"/>
              </a:endParaRPr>
            </a:p>
          </p:txBody>
        </p:sp>
      </p:grp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2714612" y="1746241"/>
            <a:ext cx="35719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b</a:t>
            </a:r>
            <a:endParaRPr lang="en-US" altLang="zh-CN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8596" y="285728"/>
            <a:ext cx="4429156" cy="48396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r>
              <a:rPr kumimoji="1" lang="zh-CN" altLang="en-US" sz="2200" spc="5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华文中宋" pitchFamily="2" charset="-122"/>
                <a:cs typeface="Consolas" pitchFamily="49" charset="0"/>
              </a:rPr>
              <a:t>二叉树</a:t>
            </a:r>
            <a:r>
              <a:rPr kumimoji="1" lang="en-US" altLang="zh-CN" sz="2200" spc="5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华文中宋" pitchFamily="2" charset="-122"/>
                <a:cs typeface="Consolas" pitchFamily="49" charset="0"/>
              </a:rPr>
              <a:t>3</a:t>
            </a:r>
            <a:r>
              <a:rPr kumimoji="1" lang="zh-CN" altLang="en-US" sz="2200" spc="5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华文中宋" pitchFamily="2" charset="-122"/>
                <a:cs typeface="Consolas" pitchFamily="49" charset="0"/>
              </a:rPr>
              <a:t>种递归遍历算法的应用</a:t>
            </a:r>
            <a:r>
              <a:rPr kumimoji="1" lang="en-US" altLang="zh-CN" sz="2200" spc="5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华文中宋" pitchFamily="2" charset="-122"/>
                <a:cs typeface="Consolas" pitchFamily="49" charset="0"/>
              </a:rPr>
              <a:t>1</a:t>
            </a:r>
            <a:endParaRPr lang="zh-CN" altLang="en-US" sz="2200">
              <a:solidFill>
                <a:schemeClr val="bg1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17</a:t>
            </a:fld>
            <a:r>
              <a:rPr lang="en-US" altLang="zh-CN" smtClean="0"/>
              <a:t>/81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4" name="Text Box 4"/>
          <p:cNvSpPr txBox="1">
            <a:spLocks noChangeArrowheads="1"/>
          </p:cNvSpPr>
          <p:nvPr/>
        </p:nvSpPr>
        <p:spPr bwMode="auto">
          <a:xfrm>
            <a:off x="323850" y="214290"/>
            <a:ext cx="8569325" cy="78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spAutoFit/>
          </a:bodyPr>
          <a:lstStyle/>
          <a:p>
            <a:pPr algn="l">
              <a:lnSpc>
                <a:spcPts val="2800"/>
              </a:lnSpc>
              <a:spcBef>
                <a:spcPct val="50000"/>
              </a:spcBef>
            </a:pP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7-11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假设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二叉树采用二叉链存储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结构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存储，设计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一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算法，计算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一棵给定二叉树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所有结点个数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291845" name="Text Box 5"/>
          <p:cNvSpPr txBox="1">
            <a:spLocks noChangeArrowheads="1"/>
          </p:cNvSpPr>
          <p:nvPr/>
        </p:nvSpPr>
        <p:spPr bwMode="auto">
          <a:xfrm>
            <a:off x="571472" y="4214818"/>
            <a:ext cx="7072362" cy="417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解：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计算一棵二叉树</a:t>
            </a: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所有结点个数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的递归模型</a:t>
            </a: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如下：</a:t>
            </a:r>
          </a:p>
        </p:txBody>
      </p:sp>
      <p:sp>
        <p:nvSpPr>
          <p:cNvPr id="291860" name="Text Box 20"/>
          <p:cNvSpPr txBox="1">
            <a:spLocks noChangeArrowheads="1"/>
          </p:cNvSpPr>
          <p:nvPr/>
        </p:nvSpPr>
        <p:spPr bwMode="auto">
          <a:xfrm>
            <a:off x="928662" y="4857760"/>
            <a:ext cx="6357982" cy="882907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)=0				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altLang="zh-CN" sz="1800" i="1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=NULL</a:t>
            </a:r>
          </a:p>
          <a:p>
            <a:pPr algn="l">
              <a:lnSpc>
                <a:spcPct val="120000"/>
              </a:lnSpc>
            </a:pPr>
            <a:r>
              <a:rPr lang="en-US" altLang="zh-CN" sz="18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lang="en-US" altLang="zh-CN" sz="18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-&gt;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lchild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)+</a:t>
            </a:r>
            <a:r>
              <a:rPr lang="en-US" altLang="zh-CN" sz="18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-&gt;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rchild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)+1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其他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情况</a:t>
            </a:r>
          </a:p>
        </p:txBody>
      </p:sp>
      <p:grpSp>
        <p:nvGrpSpPr>
          <p:cNvPr id="2" name="组合 26"/>
          <p:cNvGrpSpPr/>
          <p:nvPr/>
        </p:nvGrpSpPr>
        <p:grpSpPr>
          <a:xfrm>
            <a:off x="1970097" y="1130842"/>
            <a:ext cx="3959225" cy="2726786"/>
            <a:chOff x="1970097" y="1130842"/>
            <a:chExt cx="3959225" cy="2726786"/>
          </a:xfrm>
        </p:grpSpPr>
        <p:sp>
          <p:nvSpPr>
            <p:cNvPr id="17" name="Line 7"/>
            <p:cNvSpPr>
              <a:spLocks noChangeShapeType="1"/>
            </p:cNvSpPr>
            <p:nvPr/>
          </p:nvSpPr>
          <p:spPr bwMode="auto">
            <a:xfrm>
              <a:off x="3727472" y="1313403"/>
              <a:ext cx="158736" cy="373081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4000496" y="1273718"/>
              <a:ext cx="72072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800" i="1" dirty="0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1970097" y="3488296"/>
              <a:ext cx="187166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800" i="1" dirty="0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-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&gt;</a:t>
              </a:r>
              <a:r>
                <a:rPr lang="en-US" altLang="zh-CN" sz="1800" i="1" dirty="0" err="1">
                  <a:latin typeface="Consolas" pitchFamily="49" charset="0"/>
                  <a:cs typeface="Consolas" pitchFamily="49" charset="0"/>
                </a:rPr>
                <a:t>lchild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20" name="Text Box 14"/>
            <p:cNvSpPr txBox="1">
              <a:spLocks noChangeArrowheads="1"/>
            </p:cNvSpPr>
            <p:nvPr/>
          </p:nvSpPr>
          <p:spPr bwMode="auto">
            <a:xfrm>
              <a:off x="3986222" y="3462896"/>
              <a:ext cx="19431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 smtClean="0"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800" i="1" dirty="0" smtClean="0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 dirty="0" smtClean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-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&gt;</a:t>
              </a:r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rchild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)</a:t>
              </a:r>
              <a:endParaRPr lang="en-US" altLang="zh-CN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Oval 15"/>
            <p:cNvSpPr>
              <a:spLocks noChangeArrowheads="1"/>
            </p:cNvSpPr>
            <p:nvPr/>
          </p:nvSpPr>
          <p:spPr bwMode="auto">
            <a:xfrm>
              <a:off x="3395672" y="1686485"/>
              <a:ext cx="863600" cy="504825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endParaRPr lang="zh-CN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2" name="AutoShape 16"/>
            <p:cNvSpPr>
              <a:spLocks noChangeArrowheads="1"/>
            </p:cNvSpPr>
            <p:nvPr/>
          </p:nvSpPr>
          <p:spPr bwMode="auto">
            <a:xfrm>
              <a:off x="2268547" y="2623110"/>
              <a:ext cx="1150937" cy="792162"/>
            </a:xfrm>
            <a:prstGeom prst="triangle">
              <a:avLst>
                <a:gd name="adj" fmla="val 50000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lnSpc>
                  <a:spcPts val="1200"/>
                </a:lnSpc>
              </a:pP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</a:p>
          </p:txBody>
        </p:sp>
        <p:sp>
          <p:nvSpPr>
            <p:cNvPr id="23" name="AutoShape 17"/>
            <p:cNvSpPr>
              <a:spLocks noChangeArrowheads="1"/>
            </p:cNvSpPr>
            <p:nvPr/>
          </p:nvSpPr>
          <p:spPr bwMode="auto">
            <a:xfrm>
              <a:off x="4130684" y="2623110"/>
              <a:ext cx="1150938" cy="792162"/>
            </a:xfrm>
            <a:prstGeom prst="triangle">
              <a:avLst>
                <a:gd name="adj" fmla="val 50000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lnSpc>
                  <a:spcPts val="1200"/>
                </a:lnSpc>
              </a:pPr>
              <a:r>
                <a:rPr lang="en-US" altLang="zh-CN" sz="2000" i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auto">
            <a:xfrm flipH="1">
              <a:off x="2916247" y="2118285"/>
              <a:ext cx="647700" cy="649287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4105284" y="2130985"/>
              <a:ext cx="542925" cy="577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2" y="364"/>
                </a:cxn>
              </a:cxnLst>
              <a:rect l="0" t="0" r="r" b="b"/>
              <a:pathLst>
                <a:path w="342" h="364">
                  <a:moveTo>
                    <a:pt x="0" y="0"/>
                  </a:moveTo>
                  <a:lnTo>
                    <a:pt x="342" y="364"/>
                  </a:lnTo>
                </a:path>
              </a:pathLst>
            </a:custGeom>
            <a:ln>
              <a:headEnd type="none" w="med" len="med"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Text Box 12"/>
            <p:cNvSpPr txBox="1">
              <a:spLocks noChangeArrowheads="1"/>
            </p:cNvSpPr>
            <p:nvPr/>
          </p:nvSpPr>
          <p:spPr bwMode="auto">
            <a:xfrm>
              <a:off x="3470295" y="1130842"/>
              <a:ext cx="35719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smtClean="0">
                  <a:latin typeface="Consolas" pitchFamily="49" charset="0"/>
                  <a:cs typeface="Consolas" pitchFamily="49" charset="0"/>
                </a:rPr>
                <a:t>b</a:t>
              </a:r>
              <a:endParaRPr lang="en-US" altLang="zh-CN" sz="20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18</a:t>
            </a:fld>
            <a:r>
              <a:rPr lang="en-US" altLang="zh-CN" smtClean="0"/>
              <a:t>/81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5" grpId="0"/>
      <p:bldP spid="29186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Text Box 2"/>
          <p:cNvSpPr txBox="1">
            <a:spLocks noChangeArrowheads="1"/>
          </p:cNvSpPr>
          <p:nvPr/>
        </p:nvSpPr>
        <p:spPr bwMode="auto">
          <a:xfrm>
            <a:off x="358775" y="1125538"/>
            <a:ext cx="7885113" cy="26176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44000" bIns="14400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Nodes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*b)</a:t>
            </a:r>
          </a:p>
          <a:p>
            <a:pPr algn="l">
              <a:lnSpc>
                <a:spcPct val="120000"/>
              </a:lnSpc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</a:p>
          <a:p>
            <a:pPr algn="l">
              <a:lnSpc>
                <a:spcPct val="120000"/>
              </a:lnSpc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(b==NULL) </a:t>
            </a:r>
          </a:p>
          <a:p>
            <a:pPr algn="l">
              <a:lnSpc>
                <a:spcPct val="120000"/>
              </a:lnSpc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</a:t>
            </a:r>
          </a:p>
          <a:p>
            <a:pPr algn="l">
              <a:lnSpc>
                <a:spcPct val="120000"/>
              </a:lnSpc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  <a:endParaRPr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Nodes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(b-&gt;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)+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Nodes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(b-&gt;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)+1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294915" name="Text Box 3"/>
          <p:cNvSpPr txBox="1">
            <a:spLocks noChangeArrowheads="1"/>
          </p:cNvSpPr>
          <p:nvPr/>
        </p:nvSpPr>
        <p:spPr bwMode="auto">
          <a:xfrm>
            <a:off x="642911" y="5072074"/>
            <a:ext cx="56436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提示</a:t>
            </a:r>
            <a:r>
              <a:rPr lang="zh-CN" altLang="en-US" sz="180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：</a:t>
            </a:r>
            <a:r>
              <a:rPr lang="zh-CN" altLang="en-US" sz="1800" smtClean="0"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本例算法</a:t>
            </a:r>
            <a:r>
              <a:rPr lang="zh-CN" altLang="en-US" sz="1800" dirty="0"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可以基于任何一种遍历算法。</a:t>
            </a:r>
          </a:p>
        </p:txBody>
      </p:sp>
      <p:sp>
        <p:nvSpPr>
          <p:cNvPr id="294916" name="Text Box 4"/>
          <p:cNvSpPr txBox="1">
            <a:spLocks noChangeArrowheads="1"/>
          </p:cNvSpPr>
          <p:nvPr/>
        </p:nvSpPr>
        <p:spPr bwMode="auto">
          <a:xfrm>
            <a:off x="357158" y="571480"/>
            <a:ext cx="4103688" cy="392928"/>
          </a:xfrm>
          <a:prstGeom prst="rect">
            <a:avLst/>
          </a:prstGeom>
          <a:noFill/>
          <a:ln w="38100" algn="ctr">
            <a:noFill/>
            <a:prstDash val="sysDot"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800" dirty="0">
                <a:ea typeface="楷体" pitchFamily="49" charset="-122"/>
                <a:cs typeface="Times New Roman" pitchFamily="18" charset="0"/>
              </a:rPr>
              <a:t>对应的递归算法如下：</a:t>
            </a:r>
          </a:p>
        </p:txBody>
      </p:sp>
      <p:grpSp>
        <p:nvGrpSpPr>
          <p:cNvPr id="2" name="组合 11"/>
          <p:cNvGrpSpPr/>
          <p:nvPr/>
        </p:nvGrpSpPr>
        <p:grpSpPr>
          <a:xfrm>
            <a:off x="1928794" y="2786058"/>
            <a:ext cx="5429288" cy="1932215"/>
            <a:chOff x="1857356" y="2928934"/>
            <a:chExt cx="5429288" cy="1932215"/>
          </a:xfrm>
        </p:grpSpPr>
        <p:sp>
          <p:nvSpPr>
            <p:cNvPr id="5" name="圆角矩形 4"/>
            <p:cNvSpPr/>
            <p:nvPr/>
          </p:nvSpPr>
          <p:spPr>
            <a:xfrm>
              <a:off x="2000232" y="2928934"/>
              <a:ext cx="4572032" cy="642942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C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箭头连接符 5"/>
            <p:cNvCxnSpPr>
              <a:stCxn id="5" idx="2"/>
            </p:cNvCxnSpPr>
            <p:nvPr/>
          </p:nvCxnSpPr>
          <p:spPr>
            <a:xfrm rot="5400000">
              <a:off x="3929058" y="3929066"/>
              <a:ext cx="714380" cy="1588"/>
            </a:xfrm>
            <a:prstGeom prst="straightConnector1">
              <a:avLst/>
            </a:prstGeom>
            <a:ln w="28575">
              <a:solidFill>
                <a:srgbClr val="CC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857356" y="4214818"/>
              <a:ext cx="54292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先左子树、再右</a:t>
              </a:r>
              <a:r>
                <a:rPr kumimoji="1"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子树，最后根结点（</a:t>
              </a:r>
              <a:r>
                <a:rPr kumimoji="1"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计</a:t>
              </a:r>
              <a:r>
                <a:rPr kumimoji="1"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kumimoji="1"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），</a:t>
              </a:r>
              <a:endParaRPr kumimoji="1"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r>
                <a:rPr kumimoji="1"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是</a:t>
              </a:r>
              <a:r>
                <a:rPr kumimoji="1" lang="zh-CN" altLang="en-US" sz="1800" dirty="0" smtClean="0">
                  <a:solidFill>
                    <a:srgbClr val="CC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后序遍历</a:t>
              </a:r>
              <a:r>
                <a:rPr kumimoji="1"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的思路。</a:t>
              </a:r>
              <a:endPara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19</a:t>
            </a:fld>
            <a:r>
              <a:rPr lang="en-US" altLang="zh-CN" smtClean="0"/>
              <a:t>/81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4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2566988" y="788988"/>
            <a:ext cx="3013075" cy="1728787"/>
            <a:chOff x="2566988" y="788988"/>
            <a:chExt cx="3013075" cy="1728787"/>
          </a:xfrm>
        </p:grpSpPr>
        <p:sp>
          <p:nvSpPr>
            <p:cNvPr id="378885" name="Oval 5"/>
            <p:cNvSpPr>
              <a:spLocks noChangeArrowheads="1"/>
            </p:cNvSpPr>
            <p:nvPr/>
          </p:nvSpPr>
          <p:spPr bwMode="auto">
            <a:xfrm>
              <a:off x="3694113" y="788988"/>
              <a:ext cx="863600" cy="504825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N</a:t>
              </a:r>
            </a:p>
          </p:txBody>
        </p:sp>
        <p:sp>
          <p:nvSpPr>
            <p:cNvPr id="378887" name="AutoShape 7"/>
            <p:cNvSpPr>
              <a:spLocks noChangeArrowheads="1"/>
            </p:cNvSpPr>
            <p:nvPr/>
          </p:nvSpPr>
          <p:spPr bwMode="auto">
            <a:xfrm>
              <a:off x="2566988" y="1725613"/>
              <a:ext cx="1150937" cy="792162"/>
            </a:xfrm>
            <a:prstGeom prst="triangle">
              <a:avLst>
                <a:gd name="adj" fmla="val 50000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lnSpc>
                  <a:spcPts val="1200"/>
                </a:lnSpc>
              </a:pPr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sp>
          <p:nvSpPr>
            <p:cNvPr id="378888" name="AutoShape 8"/>
            <p:cNvSpPr>
              <a:spLocks noChangeArrowheads="1"/>
            </p:cNvSpPr>
            <p:nvPr/>
          </p:nvSpPr>
          <p:spPr bwMode="auto">
            <a:xfrm>
              <a:off x="4429125" y="1725613"/>
              <a:ext cx="1150938" cy="792162"/>
            </a:xfrm>
            <a:prstGeom prst="triangle">
              <a:avLst>
                <a:gd name="adj" fmla="val 50000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lnSpc>
                  <a:spcPts val="1200"/>
                </a:lnSpc>
              </a:pPr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R</a:t>
              </a:r>
            </a:p>
          </p:txBody>
        </p:sp>
        <p:sp>
          <p:nvSpPr>
            <p:cNvPr id="378889" name="Line 9"/>
            <p:cNvSpPr>
              <a:spLocks noChangeShapeType="1"/>
            </p:cNvSpPr>
            <p:nvPr/>
          </p:nvSpPr>
          <p:spPr bwMode="auto">
            <a:xfrm flipH="1">
              <a:off x="3214688" y="1220788"/>
              <a:ext cx="647700" cy="649287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378890" name="Freeform 10"/>
            <p:cNvSpPr>
              <a:spLocks/>
            </p:cNvSpPr>
            <p:nvPr/>
          </p:nvSpPr>
          <p:spPr bwMode="auto">
            <a:xfrm>
              <a:off x="4403725" y="1233488"/>
              <a:ext cx="542925" cy="577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2" y="364"/>
                </a:cxn>
              </a:cxnLst>
              <a:rect l="0" t="0" r="r" b="b"/>
              <a:pathLst>
                <a:path w="342" h="364">
                  <a:moveTo>
                    <a:pt x="0" y="0"/>
                  </a:moveTo>
                  <a:lnTo>
                    <a:pt x="342" y="364"/>
                  </a:lnTo>
                </a:path>
              </a:pathLst>
            </a:custGeom>
            <a:ln>
              <a:headEnd type="none" w="med" len="med"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2000"/>
            </a:p>
          </p:txBody>
        </p:sp>
      </p:grpSp>
      <p:sp>
        <p:nvSpPr>
          <p:cNvPr id="378896" name="Text Box 16"/>
          <p:cNvSpPr txBox="1">
            <a:spLocks noChangeArrowheads="1"/>
          </p:cNvSpPr>
          <p:nvPr/>
        </p:nvSpPr>
        <p:spPr bwMode="auto">
          <a:xfrm>
            <a:off x="785786" y="857232"/>
            <a:ext cx="266382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ea typeface="楷体" pitchFamily="49" charset="-122"/>
                <a:cs typeface="Times New Roman" pitchFamily="18" charset="0"/>
              </a:rPr>
              <a:t>二叉树的组成：</a:t>
            </a:r>
          </a:p>
        </p:txBody>
      </p:sp>
      <p:grpSp>
        <p:nvGrpSpPr>
          <p:cNvPr id="378905" name="Group 25"/>
          <p:cNvGrpSpPr>
            <a:grpSpLocks/>
          </p:cNvGrpSpPr>
          <p:nvPr/>
        </p:nvGrpSpPr>
        <p:grpSpPr bwMode="auto">
          <a:xfrm>
            <a:off x="2928926" y="2781300"/>
            <a:ext cx="2051050" cy="3130550"/>
            <a:chOff x="1180" y="1752"/>
            <a:chExt cx="1292" cy="1972"/>
          </a:xfrm>
        </p:grpSpPr>
        <p:sp>
          <p:nvSpPr>
            <p:cNvPr id="378897" name="AutoShape 17"/>
            <p:cNvSpPr>
              <a:spLocks noChangeArrowheads="1"/>
            </p:cNvSpPr>
            <p:nvPr/>
          </p:nvSpPr>
          <p:spPr bwMode="auto">
            <a:xfrm>
              <a:off x="1829" y="1752"/>
              <a:ext cx="227" cy="317"/>
            </a:xfrm>
            <a:prstGeom prst="downArrow">
              <a:avLst>
                <a:gd name="adj1" fmla="val 50000"/>
                <a:gd name="adj2" fmla="val 25000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 sz="200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78898" name="Text Box 18"/>
            <p:cNvSpPr txBox="1">
              <a:spLocks noChangeArrowheads="1"/>
            </p:cNvSpPr>
            <p:nvPr/>
          </p:nvSpPr>
          <p:spPr bwMode="auto">
            <a:xfrm>
              <a:off x="1474" y="2251"/>
              <a:ext cx="998" cy="14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lang="en-US" altLang="zh-CN" sz="2000" i="1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NLR</a:t>
              </a:r>
              <a:endPara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>
                <a:lnSpc>
                  <a:spcPct val="80000"/>
                </a:lnSpc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lang="en-US" altLang="zh-CN" sz="2000" i="1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LNR</a:t>
              </a:r>
              <a:endPara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>
                <a:lnSpc>
                  <a:spcPct val="80000"/>
                </a:lnSpc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lang="en-US" altLang="zh-CN" sz="2000" i="1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LRN</a:t>
              </a:r>
              <a:endPara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>
                <a:lnSpc>
                  <a:spcPct val="80000"/>
                </a:lnSpc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lang="en-US" altLang="zh-CN" sz="2000" i="1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NRL</a:t>
              </a:r>
              <a:endPara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>
                <a:lnSpc>
                  <a:spcPct val="80000"/>
                </a:lnSpc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en-US" altLang="zh-CN" sz="20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lang="en-US" altLang="zh-CN" sz="2000" i="1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RNL</a:t>
              </a:r>
              <a:endPara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>
                <a:lnSpc>
                  <a:spcPct val="80000"/>
                </a:lnSpc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en-US" altLang="zh-CN" sz="20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lang="en-US" altLang="zh-CN" sz="2000" i="1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RLN</a:t>
              </a:r>
              <a:endPara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78899" name="Text Box 19"/>
            <p:cNvSpPr txBox="1">
              <a:spLocks noChangeArrowheads="1"/>
            </p:cNvSpPr>
            <p:nvPr/>
          </p:nvSpPr>
          <p:spPr bwMode="auto">
            <a:xfrm>
              <a:off x="1180" y="2205"/>
              <a:ext cx="310" cy="149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种遍历</a:t>
              </a: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方式</a:t>
              </a:r>
            </a:p>
          </p:txBody>
        </p:sp>
      </p:grpSp>
      <p:grpSp>
        <p:nvGrpSpPr>
          <p:cNvPr id="378906" name="Group 26"/>
          <p:cNvGrpSpPr>
            <a:grpSpLocks/>
          </p:cNvGrpSpPr>
          <p:nvPr/>
        </p:nvGrpSpPr>
        <p:grpSpPr bwMode="auto">
          <a:xfrm>
            <a:off x="3756013" y="3571879"/>
            <a:ext cx="4094163" cy="2143126"/>
            <a:chOff x="1701" y="2250"/>
            <a:chExt cx="2579" cy="1350"/>
          </a:xfrm>
        </p:grpSpPr>
        <p:sp>
          <p:nvSpPr>
            <p:cNvPr id="378900" name="Line 20"/>
            <p:cNvSpPr>
              <a:spLocks noChangeShapeType="1"/>
            </p:cNvSpPr>
            <p:nvPr/>
          </p:nvSpPr>
          <p:spPr bwMode="auto">
            <a:xfrm>
              <a:off x="1701" y="3105"/>
              <a:ext cx="5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200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78901" name="Line 21"/>
            <p:cNvSpPr>
              <a:spLocks noChangeShapeType="1"/>
            </p:cNvSpPr>
            <p:nvPr/>
          </p:nvSpPr>
          <p:spPr bwMode="auto">
            <a:xfrm>
              <a:off x="1701" y="3351"/>
              <a:ext cx="5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200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78902" name="Line 22"/>
            <p:cNvSpPr>
              <a:spLocks noChangeShapeType="1"/>
            </p:cNvSpPr>
            <p:nvPr/>
          </p:nvSpPr>
          <p:spPr bwMode="auto">
            <a:xfrm>
              <a:off x="1709" y="3600"/>
              <a:ext cx="5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200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78903" name="Text Box 23"/>
            <p:cNvSpPr txBox="1">
              <a:spLocks noChangeArrowheads="1"/>
            </p:cNvSpPr>
            <p:nvPr/>
          </p:nvSpPr>
          <p:spPr bwMode="auto">
            <a:xfrm>
              <a:off x="2432" y="2461"/>
              <a:ext cx="1848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只考</a:t>
              </a:r>
              <a:r>
                <a: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虑</a:t>
              </a:r>
              <a:r>
                <a:rPr lang="en-US" altLang="zh-CN" sz="18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en-US" altLang="zh-CN" sz="1800" smtClean="0">
                  <a:latin typeface="宋体" pitchFamily="2" charset="-122"/>
                  <a:ea typeface="宋体" pitchFamily="2" charset="-122"/>
                  <a:cs typeface="Consolas" pitchFamily="49" charset="0"/>
                  <a:sym typeface="Wingdings" pitchFamily="2" charset="2"/>
                </a:rPr>
                <a:t></a:t>
              </a:r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  <a:sym typeface="Wingdings" pitchFamily="2" charset="2"/>
                </a:rPr>
                <a:t> </a:t>
              </a:r>
              <a:r>
                <a:rPr lang="en-US" altLang="zh-CN" sz="1800" i="1" dirty="0" smtClean="0">
                  <a:latin typeface="Consolas" pitchFamily="49" charset="0"/>
                  <a:ea typeface="楷体" pitchFamily="49" charset="-122"/>
                  <a:cs typeface="Consolas" pitchFamily="49" charset="0"/>
                  <a:sym typeface="Wingdings" pitchFamily="2" charset="2"/>
                </a:rPr>
                <a:t>R</a:t>
              </a: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  <a:sym typeface="Wingdings" pitchFamily="2" charset="2"/>
                </a:rPr>
                <a:t>的情况</a:t>
              </a:r>
            </a:p>
          </p:txBody>
        </p:sp>
        <p:sp>
          <p:nvSpPr>
            <p:cNvPr id="378904" name="AutoShape 24"/>
            <p:cNvSpPr>
              <a:spLocks/>
            </p:cNvSpPr>
            <p:nvPr/>
          </p:nvSpPr>
          <p:spPr bwMode="auto">
            <a:xfrm>
              <a:off x="2250" y="2250"/>
              <a:ext cx="136" cy="681"/>
            </a:xfrm>
            <a:prstGeom prst="rightBrace">
              <a:avLst>
                <a:gd name="adj1" fmla="val 41728"/>
                <a:gd name="adj2" fmla="val 50000"/>
              </a:avLst>
            </a:prstGeom>
            <a:ln>
              <a:headEnd/>
              <a:tailEnd type="non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 sz="2000"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2</a:t>
            </a:fld>
            <a:r>
              <a:rPr lang="en-US" altLang="zh-CN" smtClean="0"/>
              <a:t>/81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Text Box 2"/>
          <p:cNvSpPr txBox="1">
            <a:spLocks noChangeArrowheads="1"/>
          </p:cNvSpPr>
          <p:nvPr/>
        </p:nvSpPr>
        <p:spPr bwMode="auto">
          <a:xfrm>
            <a:off x="857224" y="4500570"/>
            <a:ext cx="7572428" cy="104910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l"/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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不做任何事件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	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sz="1800" i="1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=NULL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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输出</a:t>
            </a:r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所指结点的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data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域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	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sz="1800" i="1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所指结点为叶子结点</a:t>
            </a:r>
          </a:p>
          <a:p>
            <a:pPr algn="l"/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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-&gt;</a:t>
            </a:r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lchild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</a:t>
            </a:r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-&gt;</a:t>
            </a:r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rchild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 	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其他情况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93892" name="Text Box 4"/>
          <p:cNvSpPr txBox="1">
            <a:spLocks noChangeArrowheads="1"/>
          </p:cNvSpPr>
          <p:nvPr/>
        </p:nvSpPr>
        <p:spPr bwMode="auto">
          <a:xfrm>
            <a:off x="250825" y="260350"/>
            <a:ext cx="8536017" cy="775982"/>
          </a:xfrm>
          <a:prstGeom prst="rect">
            <a:avLst/>
          </a:prstGeom>
          <a:noFill/>
          <a:ln w="38100" algn="ctr">
            <a:noFill/>
            <a:prstDash val="sysDot"/>
            <a:miter lim="800000"/>
            <a:headEnd/>
            <a:tailEnd type="none" w="med" len="lg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kumimoji="1" lang="zh-CN" altLang="en-US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7-12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假设二叉树采用二叉链存储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结构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存储，设计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一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算法，输出一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棵给定二叉树的</a:t>
            </a:r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所有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叶子结点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93894" name="Text Box 6"/>
          <p:cNvSpPr txBox="1">
            <a:spLocks noChangeArrowheads="1"/>
          </p:cNvSpPr>
          <p:nvPr/>
        </p:nvSpPr>
        <p:spPr bwMode="auto">
          <a:xfrm>
            <a:off x="571472" y="3988362"/>
            <a:ext cx="6786610" cy="369332"/>
          </a:xfrm>
          <a:prstGeom prst="rect">
            <a:avLst/>
          </a:prstGeom>
          <a:noFill/>
          <a:ln w="38100" algn="ctr">
            <a:noFill/>
            <a:prstDash val="sysDot"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解：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输出一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棵二叉树</a:t>
            </a: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所有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叶子结点的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递归模型</a:t>
            </a: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如下：</a:t>
            </a:r>
          </a:p>
        </p:txBody>
      </p:sp>
      <p:grpSp>
        <p:nvGrpSpPr>
          <p:cNvPr id="2" name="组合 34"/>
          <p:cNvGrpSpPr/>
          <p:nvPr/>
        </p:nvGrpSpPr>
        <p:grpSpPr>
          <a:xfrm>
            <a:off x="1970097" y="1071546"/>
            <a:ext cx="3959225" cy="2726786"/>
            <a:chOff x="1970097" y="1130842"/>
            <a:chExt cx="3959225" cy="2726786"/>
          </a:xfrm>
        </p:grpSpPr>
        <p:sp>
          <p:nvSpPr>
            <p:cNvPr id="36" name="Line 7"/>
            <p:cNvSpPr>
              <a:spLocks noChangeShapeType="1"/>
            </p:cNvSpPr>
            <p:nvPr/>
          </p:nvSpPr>
          <p:spPr bwMode="auto">
            <a:xfrm>
              <a:off x="3727472" y="1313403"/>
              <a:ext cx="158736" cy="373081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" name="Text Box 12"/>
            <p:cNvSpPr txBox="1">
              <a:spLocks noChangeArrowheads="1"/>
            </p:cNvSpPr>
            <p:nvPr/>
          </p:nvSpPr>
          <p:spPr bwMode="auto">
            <a:xfrm>
              <a:off x="4000496" y="1273718"/>
              <a:ext cx="72072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800" i="1" dirty="0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38" name="Text Box 13"/>
            <p:cNvSpPr txBox="1">
              <a:spLocks noChangeArrowheads="1"/>
            </p:cNvSpPr>
            <p:nvPr/>
          </p:nvSpPr>
          <p:spPr bwMode="auto">
            <a:xfrm>
              <a:off x="1970097" y="3488296"/>
              <a:ext cx="187166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800" i="1" dirty="0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-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&gt;</a:t>
              </a:r>
              <a:r>
                <a:rPr lang="en-US" altLang="zh-CN" sz="1800" i="1" dirty="0" err="1">
                  <a:latin typeface="Consolas" pitchFamily="49" charset="0"/>
                  <a:cs typeface="Consolas" pitchFamily="49" charset="0"/>
                </a:rPr>
                <a:t>lchild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39" name="Text Box 14"/>
            <p:cNvSpPr txBox="1">
              <a:spLocks noChangeArrowheads="1"/>
            </p:cNvSpPr>
            <p:nvPr/>
          </p:nvSpPr>
          <p:spPr bwMode="auto">
            <a:xfrm>
              <a:off x="3986222" y="3462896"/>
              <a:ext cx="19431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 smtClean="0"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800" i="1" dirty="0" smtClean="0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 dirty="0" smtClean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-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&gt;</a:t>
              </a:r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rchild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)</a:t>
              </a:r>
              <a:endParaRPr lang="en-US" altLang="zh-CN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Oval 15"/>
            <p:cNvSpPr>
              <a:spLocks noChangeArrowheads="1"/>
            </p:cNvSpPr>
            <p:nvPr/>
          </p:nvSpPr>
          <p:spPr bwMode="auto">
            <a:xfrm>
              <a:off x="3395672" y="1686485"/>
              <a:ext cx="863600" cy="504825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endParaRPr lang="zh-CN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1" name="AutoShape 16"/>
            <p:cNvSpPr>
              <a:spLocks noChangeArrowheads="1"/>
            </p:cNvSpPr>
            <p:nvPr/>
          </p:nvSpPr>
          <p:spPr bwMode="auto">
            <a:xfrm>
              <a:off x="2268547" y="2623110"/>
              <a:ext cx="1150937" cy="792162"/>
            </a:xfrm>
            <a:prstGeom prst="triangle">
              <a:avLst>
                <a:gd name="adj" fmla="val 50000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lnSpc>
                  <a:spcPts val="1200"/>
                </a:lnSpc>
              </a:pP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</a:p>
          </p:txBody>
        </p:sp>
        <p:sp>
          <p:nvSpPr>
            <p:cNvPr id="42" name="AutoShape 17"/>
            <p:cNvSpPr>
              <a:spLocks noChangeArrowheads="1"/>
            </p:cNvSpPr>
            <p:nvPr/>
          </p:nvSpPr>
          <p:spPr bwMode="auto">
            <a:xfrm>
              <a:off x="4130684" y="2623110"/>
              <a:ext cx="1150938" cy="792162"/>
            </a:xfrm>
            <a:prstGeom prst="triangle">
              <a:avLst>
                <a:gd name="adj" fmla="val 50000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lnSpc>
                  <a:spcPts val="1200"/>
                </a:lnSpc>
              </a:pPr>
              <a:r>
                <a:rPr lang="en-US" altLang="zh-CN" sz="2000" i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</a:p>
          </p:txBody>
        </p:sp>
        <p:sp>
          <p:nvSpPr>
            <p:cNvPr id="43" name="Line 18"/>
            <p:cNvSpPr>
              <a:spLocks noChangeShapeType="1"/>
            </p:cNvSpPr>
            <p:nvPr/>
          </p:nvSpPr>
          <p:spPr bwMode="auto">
            <a:xfrm flipH="1">
              <a:off x="2916247" y="2118285"/>
              <a:ext cx="647700" cy="649287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" name="Freeform 19"/>
            <p:cNvSpPr>
              <a:spLocks/>
            </p:cNvSpPr>
            <p:nvPr/>
          </p:nvSpPr>
          <p:spPr bwMode="auto">
            <a:xfrm>
              <a:off x="4105284" y="2130985"/>
              <a:ext cx="542925" cy="577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2" y="364"/>
                </a:cxn>
              </a:cxnLst>
              <a:rect l="0" t="0" r="r" b="b"/>
              <a:pathLst>
                <a:path w="342" h="364">
                  <a:moveTo>
                    <a:pt x="0" y="0"/>
                  </a:moveTo>
                  <a:lnTo>
                    <a:pt x="342" y="364"/>
                  </a:lnTo>
                </a:path>
              </a:pathLst>
            </a:custGeom>
            <a:ln>
              <a:headEnd type="none" w="med" len="med"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" name="Text Box 12"/>
            <p:cNvSpPr txBox="1">
              <a:spLocks noChangeArrowheads="1"/>
            </p:cNvSpPr>
            <p:nvPr/>
          </p:nvSpPr>
          <p:spPr bwMode="auto">
            <a:xfrm>
              <a:off x="3470295" y="1130842"/>
              <a:ext cx="35719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smtClean="0">
                  <a:latin typeface="Consolas" pitchFamily="49" charset="0"/>
                  <a:cs typeface="Consolas" pitchFamily="49" charset="0"/>
                </a:rPr>
                <a:t>b</a:t>
              </a:r>
              <a:endParaRPr lang="en-US" altLang="zh-CN" sz="20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20</a:t>
            </a:fld>
            <a:r>
              <a:rPr lang="en-US" altLang="zh-CN" smtClean="0"/>
              <a:t>/81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0" grpId="0" animBg="1"/>
      <p:bldP spid="29389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53" name="Text Box 9"/>
          <p:cNvSpPr txBox="1">
            <a:spLocks noChangeArrowheads="1"/>
          </p:cNvSpPr>
          <p:nvPr/>
        </p:nvSpPr>
        <p:spPr bwMode="auto">
          <a:xfrm>
            <a:off x="468313" y="908050"/>
            <a:ext cx="8032777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DispLeaf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(BTNode *b)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(b!=NULL)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(b-&gt;lchild==NULL &amp;&amp; b-&gt;rchild==NULL)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printf("%c "，b-&gt;data);    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访问叶子结点</a:t>
            </a: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DispLeaf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(b-&gt;lchild);	       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输出左子树中的叶子结点</a:t>
            </a: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DispLeaf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(b-&gt;rchild);	       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输出右子树中的叶子结点</a:t>
            </a: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90154" name="Text Box 10"/>
          <p:cNvSpPr txBox="1">
            <a:spLocks noChangeArrowheads="1"/>
          </p:cNvSpPr>
          <p:nvPr/>
        </p:nvSpPr>
        <p:spPr bwMode="auto">
          <a:xfrm>
            <a:off x="357158" y="285728"/>
            <a:ext cx="4103688" cy="392928"/>
          </a:xfrm>
          <a:prstGeom prst="rect">
            <a:avLst/>
          </a:prstGeom>
          <a:noFill/>
          <a:ln w="38100" algn="ctr">
            <a:noFill/>
            <a:prstDash val="sysDot"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800" dirty="0">
                <a:ea typeface="楷体" pitchFamily="49" charset="-122"/>
                <a:cs typeface="Times New Roman" pitchFamily="18" charset="0"/>
              </a:rPr>
              <a:t>对应的递归算法如下：</a:t>
            </a:r>
          </a:p>
        </p:txBody>
      </p:sp>
      <p:grpSp>
        <p:nvGrpSpPr>
          <p:cNvPr id="2" name="组合 7"/>
          <p:cNvGrpSpPr/>
          <p:nvPr/>
        </p:nvGrpSpPr>
        <p:grpSpPr>
          <a:xfrm>
            <a:off x="1214414" y="1500174"/>
            <a:ext cx="5143536" cy="2653089"/>
            <a:chOff x="1285852" y="2857496"/>
            <a:chExt cx="5143536" cy="2653089"/>
          </a:xfrm>
        </p:grpSpPr>
        <p:sp>
          <p:nvSpPr>
            <p:cNvPr id="4" name="圆角矩形 3"/>
            <p:cNvSpPr/>
            <p:nvPr/>
          </p:nvSpPr>
          <p:spPr>
            <a:xfrm>
              <a:off x="1285852" y="2857496"/>
              <a:ext cx="5143536" cy="1357322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C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箭头连接符 5"/>
            <p:cNvCxnSpPr>
              <a:stCxn id="4" idx="2"/>
              <a:endCxn id="7" idx="0"/>
            </p:cNvCxnSpPr>
            <p:nvPr/>
          </p:nvCxnSpPr>
          <p:spPr>
            <a:xfrm rot="16200000" flipH="1">
              <a:off x="3533453" y="4538985"/>
              <a:ext cx="649436" cy="1102"/>
            </a:xfrm>
            <a:prstGeom prst="straightConnector1">
              <a:avLst/>
            </a:prstGeom>
            <a:ln w="28575">
              <a:solidFill>
                <a:srgbClr val="CC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072772" y="4864254"/>
              <a:ext cx="35719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先根、再左子树、最后右子树</a:t>
              </a:r>
              <a:endParaRPr kumimoji="1"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r>
                <a:rPr kumimoji="1"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是</a:t>
              </a:r>
              <a:r>
                <a:rPr kumimoji="1" lang="zh-CN" altLang="en-US" sz="1800" smtClean="0">
                  <a:solidFill>
                    <a:srgbClr val="CC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先序</a:t>
              </a:r>
              <a:r>
                <a:rPr kumimoji="1" lang="zh-CN" altLang="en-US" sz="1800" dirty="0" smtClean="0">
                  <a:solidFill>
                    <a:srgbClr val="CC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遍历</a:t>
              </a:r>
              <a:r>
                <a:rPr kumimoji="1"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的思路。</a:t>
              </a:r>
              <a:endPara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000100" y="4643446"/>
            <a:ext cx="62151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提示</a:t>
            </a:r>
            <a:r>
              <a:rPr lang="zh-CN" altLang="en-US" sz="18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：</a:t>
            </a:r>
            <a:r>
              <a:rPr lang="zh-CN" altLang="en-US" sz="1800" smtClean="0"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同样本例算法</a:t>
            </a:r>
            <a:r>
              <a:rPr lang="zh-CN" altLang="en-US" sz="1800" dirty="0"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可以基于任何一种遍历算法。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21</a:t>
            </a:fld>
            <a:r>
              <a:rPr lang="en-US" altLang="zh-CN" smtClean="0"/>
              <a:t>/81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4"/>
          <p:cNvSpPr txBox="1">
            <a:spLocks noChangeArrowheads="1"/>
          </p:cNvSpPr>
          <p:nvPr/>
        </p:nvSpPr>
        <p:spPr bwMode="auto">
          <a:xfrm>
            <a:off x="357158" y="357166"/>
            <a:ext cx="8405842" cy="78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just" eaLnBrk="1" hangingPunct="1">
              <a:lnSpc>
                <a:spcPts val="2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Arial Unicode MS" pitchFamily="34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7-13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假设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二叉树采用二叉链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存储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结构，设计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一个算法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Level()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二叉树</a:t>
            </a:r>
            <a:r>
              <a:rPr kumimoji="1" lang="en-US" altLang="zh-CN" sz="18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值为</a:t>
            </a:r>
            <a:r>
              <a:rPr kumimoji="1"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的结点的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层次（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假设所有结点值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唯一）。</a:t>
            </a:r>
          </a:p>
        </p:txBody>
      </p:sp>
      <p:sp>
        <p:nvSpPr>
          <p:cNvPr id="34822" name="Text Box 5"/>
          <p:cNvSpPr txBox="1">
            <a:spLocks noChangeArrowheads="1"/>
          </p:cNvSpPr>
          <p:nvPr/>
        </p:nvSpPr>
        <p:spPr bwMode="auto">
          <a:xfrm>
            <a:off x="500034" y="1357298"/>
            <a:ext cx="8496300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ts val="3000"/>
              </a:lnSpc>
              <a:spcBef>
                <a:spcPts val="600"/>
              </a:spcBef>
            </a:pPr>
            <a:r>
              <a:rPr kumimoji="1" lang="zh-CN" alt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　</a:t>
            </a:r>
            <a:r>
              <a:rPr kumimoji="1" lang="zh-CN" altLang="en-US" sz="1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1" lang="zh-CN" altLang="en-US" sz="1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解：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设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Level(</a:t>
            </a:r>
            <a:r>
              <a:rPr kumimoji="1" lang="en-US" altLang="zh-CN" sz="18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kumimoji="1" lang="zh-CN" altLang="en-US" sz="18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kumimoji="1" lang="zh-CN" altLang="en-US" sz="18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kumimoji="1"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二叉树</a:t>
            </a:r>
            <a:r>
              <a:rPr kumimoji="1" lang="en-US" altLang="zh-CN" sz="1800" i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值为</a:t>
            </a:r>
            <a:r>
              <a:rPr kumimoji="1"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的结点的层次，其中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指结点的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层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 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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增加的临时形参</a:t>
            </a:r>
            <a:r>
              <a:rPr kumimoji="1"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600"/>
              </a:spcBef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在二叉树</a:t>
            </a:r>
            <a:r>
              <a:rPr kumimoji="1" lang="en-US" altLang="zh-CN" sz="1800" i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中找到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值为</a:t>
            </a:r>
            <a:r>
              <a:rPr kumimoji="1"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的结点，返回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其层次（一个大于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的整数）；若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没有找到，返回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39"/>
          <p:cNvGrpSpPr/>
          <p:nvPr/>
        </p:nvGrpSpPr>
        <p:grpSpPr>
          <a:xfrm>
            <a:off x="928662" y="3609399"/>
            <a:ext cx="7224763" cy="2277263"/>
            <a:chOff x="928662" y="3609399"/>
            <a:chExt cx="7224763" cy="2277263"/>
          </a:xfrm>
        </p:grpSpPr>
        <p:grpSp>
          <p:nvGrpSpPr>
            <p:cNvPr id="3" name="组合 17"/>
            <p:cNvGrpSpPr/>
            <p:nvPr/>
          </p:nvGrpSpPr>
          <p:grpSpPr>
            <a:xfrm>
              <a:off x="928662" y="3609399"/>
              <a:ext cx="3357586" cy="2277263"/>
              <a:chOff x="2571736" y="1714488"/>
              <a:chExt cx="3357586" cy="2277263"/>
            </a:xfrm>
          </p:grpSpPr>
          <p:sp>
            <p:nvSpPr>
              <p:cNvPr id="17" name="椭圆 16"/>
              <p:cNvSpPr/>
              <p:nvPr/>
            </p:nvSpPr>
            <p:spPr bwMode="auto">
              <a:xfrm>
                <a:off x="3929058" y="2000240"/>
                <a:ext cx="571504" cy="428628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1" i="0" u="none" strike="noStrike" cap="none" normalizeH="0" baseline="0" smtClean="0">
                  <a:ln>
                    <a:noFill/>
                  </a:ln>
                  <a:solidFill>
                    <a:srgbClr val="0033CC"/>
                  </a:solidFill>
                  <a:effectLst/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" name="等腰三角形 17"/>
              <p:cNvSpPr/>
              <p:nvPr/>
            </p:nvSpPr>
            <p:spPr bwMode="auto">
              <a:xfrm>
                <a:off x="2643174" y="2857496"/>
                <a:ext cx="1000132" cy="714380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1" i="0" u="none" strike="noStrike" cap="none" normalizeH="0" baseline="0" smtClean="0">
                  <a:ln>
                    <a:noFill/>
                  </a:ln>
                  <a:solidFill>
                    <a:srgbClr val="0033CC"/>
                  </a:solidFill>
                  <a:effectLst/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9" name="等腰三角形 18"/>
              <p:cNvSpPr/>
              <p:nvPr/>
            </p:nvSpPr>
            <p:spPr bwMode="auto">
              <a:xfrm>
                <a:off x="4714876" y="2857496"/>
                <a:ext cx="1000132" cy="714380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1" i="0" u="none" strike="noStrike" cap="none" normalizeH="0" baseline="0" smtClean="0">
                  <a:ln>
                    <a:noFill/>
                  </a:ln>
                  <a:solidFill>
                    <a:srgbClr val="0033CC"/>
                  </a:solidFill>
                  <a:effectLst/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20" name="直接箭头连接符 19"/>
              <p:cNvCxnSpPr>
                <a:stCxn id="17" idx="3"/>
              </p:cNvCxnSpPr>
              <p:nvPr/>
            </p:nvCxnSpPr>
            <p:spPr bwMode="auto">
              <a:xfrm rot="5400000">
                <a:off x="3332298" y="2319916"/>
                <a:ext cx="634275" cy="726637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21" name="直接箭头连接符 20"/>
              <p:cNvCxnSpPr>
                <a:stCxn id="17" idx="5"/>
              </p:cNvCxnSpPr>
              <p:nvPr/>
            </p:nvCxnSpPr>
            <p:spPr bwMode="auto">
              <a:xfrm rot="16200000" flipH="1">
                <a:off x="4391610" y="2391353"/>
                <a:ext cx="705713" cy="655199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22" name="直接箭头连接符 21"/>
              <p:cNvCxnSpPr>
                <a:endCxn id="17" idx="1"/>
              </p:cNvCxnSpPr>
              <p:nvPr/>
            </p:nvCxnSpPr>
            <p:spPr bwMode="auto">
              <a:xfrm>
                <a:off x="3786182" y="1928802"/>
                <a:ext cx="226571" cy="134209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3" name="TextBox 22"/>
              <p:cNvSpPr txBox="1"/>
              <p:nvPr/>
            </p:nvSpPr>
            <p:spPr>
              <a:xfrm>
                <a:off x="3571868" y="1714488"/>
                <a:ext cx="21431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000" i="1" dirty="0" smtClean="0">
                    <a:latin typeface="Consolas" pitchFamily="49" charset="0"/>
                    <a:cs typeface="Consolas" pitchFamily="49" charset="0"/>
                  </a:rPr>
                  <a:t>b</a:t>
                </a:r>
                <a:endParaRPr lang="zh-CN" altLang="en-US" sz="2000" i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571736" y="3714752"/>
                <a:ext cx="121444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 i="1" dirty="0" smtClean="0">
                    <a:latin typeface="Consolas" pitchFamily="49" charset="0"/>
                    <a:cs typeface="Consolas" pitchFamily="49" charset="0"/>
                  </a:rPr>
                  <a:t>b</a:t>
                </a:r>
                <a:r>
                  <a:rPr lang="en-US" altLang="zh-CN" sz="1800" dirty="0" smtClean="0">
                    <a:latin typeface="Consolas" pitchFamily="49" charset="0"/>
                    <a:ea typeface="+mn-ea"/>
                    <a:cs typeface="Consolas" pitchFamily="49" charset="0"/>
                  </a:rPr>
                  <a:t>-</a:t>
                </a:r>
                <a:r>
                  <a:rPr lang="en-US" altLang="zh-CN" sz="1800" dirty="0" smtClean="0">
                    <a:latin typeface="Consolas" pitchFamily="49" charset="0"/>
                    <a:cs typeface="Consolas" pitchFamily="49" charset="0"/>
                  </a:rPr>
                  <a:t>&gt;</a:t>
                </a:r>
                <a:r>
                  <a:rPr lang="en-US" altLang="zh-CN" sz="1800" dirty="0" err="1" smtClean="0">
                    <a:latin typeface="Consolas" pitchFamily="49" charset="0"/>
                    <a:cs typeface="Consolas" pitchFamily="49" charset="0"/>
                  </a:rPr>
                  <a:t>lchild</a:t>
                </a:r>
                <a:endParaRPr lang="zh-CN" altLang="en-US" sz="18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714876" y="3714752"/>
                <a:ext cx="121444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 i="1" dirty="0" smtClean="0">
                    <a:latin typeface="Consolas" pitchFamily="49" charset="0"/>
                    <a:cs typeface="Consolas" pitchFamily="49" charset="0"/>
                  </a:rPr>
                  <a:t>b</a:t>
                </a:r>
                <a:r>
                  <a:rPr lang="en-US" altLang="zh-CN" sz="1800" dirty="0" smtClean="0">
                    <a:latin typeface="Consolas" pitchFamily="49" charset="0"/>
                    <a:ea typeface="+mn-ea"/>
                    <a:cs typeface="Consolas" pitchFamily="49" charset="0"/>
                  </a:rPr>
                  <a:t>-</a:t>
                </a:r>
                <a:r>
                  <a:rPr lang="en-US" altLang="zh-CN" sz="1800" dirty="0" smtClean="0">
                    <a:latin typeface="Consolas" pitchFamily="49" charset="0"/>
                    <a:cs typeface="Consolas" pitchFamily="49" charset="0"/>
                  </a:rPr>
                  <a:t>&gt;</a:t>
                </a:r>
                <a:r>
                  <a:rPr lang="en-US" altLang="zh-CN" sz="1800" dirty="0" err="1" smtClean="0">
                    <a:latin typeface="Consolas" pitchFamily="49" charset="0"/>
                    <a:cs typeface="Consolas" pitchFamily="49" charset="0"/>
                  </a:rPr>
                  <a:t>rchild</a:t>
                </a:r>
                <a:endParaRPr lang="zh-CN" altLang="en-US" sz="18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4" name="组合 38"/>
            <p:cNvGrpSpPr/>
            <p:nvPr/>
          </p:nvGrpSpPr>
          <p:grpSpPr>
            <a:xfrm>
              <a:off x="4632867" y="3774300"/>
              <a:ext cx="3520558" cy="2022395"/>
              <a:chOff x="4632867" y="2962007"/>
              <a:chExt cx="3520558" cy="2022395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4632867" y="2962007"/>
                <a:ext cx="35205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800" dirty="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初始调用</a:t>
                </a:r>
                <a:r>
                  <a:rPr lang="zh-CN" altLang="en-US" sz="18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：</a:t>
                </a:r>
                <a:r>
                  <a:rPr lang="en-US" altLang="zh-CN" sz="1800" smtClean="0">
                    <a:solidFill>
                      <a:srgbClr val="C00000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Level(</a:t>
                </a:r>
                <a:r>
                  <a:rPr lang="en-US" altLang="zh-CN" sz="1800" i="1" smtClean="0">
                    <a:solidFill>
                      <a:srgbClr val="C00000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b</a:t>
                </a:r>
                <a:r>
                  <a:rPr lang="zh-CN" altLang="en-US" sz="1800" smtClean="0">
                    <a:solidFill>
                      <a:srgbClr val="C00000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，</a:t>
                </a:r>
                <a:r>
                  <a:rPr lang="en-US" altLang="zh-CN" sz="1800" i="1" smtClean="0">
                    <a:solidFill>
                      <a:srgbClr val="C00000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x</a:t>
                </a:r>
                <a:r>
                  <a:rPr lang="zh-CN" altLang="en-US" sz="1800" smtClean="0">
                    <a:solidFill>
                      <a:srgbClr val="C00000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，</a:t>
                </a:r>
                <a:r>
                  <a:rPr lang="en-US" altLang="zh-CN" sz="1800" smtClean="0">
                    <a:solidFill>
                      <a:srgbClr val="C00000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1</a:t>
                </a:r>
                <a:r>
                  <a:rPr lang="zh-CN" altLang="en-US" sz="1800" dirty="0" smtClean="0">
                    <a:solidFill>
                      <a:srgbClr val="C00000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）</a:t>
                </a:r>
                <a:endParaRPr lang="zh-CN" altLang="en-US" sz="1800" dirty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cxnSp>
            <p:nvCxnSpPr>
              <p:cNvPr id="35" name="直接箭头连接符 34"/>
              <p:cNvCxnSpPr/>
              <p:nvPr/>
            </p:nvCxnSpPr>
            <p:spPr bwMode="auto">
              <a:xfrm rot="5400000" flipH="1" flipV="1">
                <a:off x="6720229" y="3571082"/>
                <a:ext cx="28575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36" name="TextBox 35"/>
              <p:cNvSpPr txBox="1"/>
              <p:nvPr/>
            </p:nvSpPr>
            <p:spPr>
              <a:xfrm>
                <a:off x="6518615" y="3793598"/>
                <a:ext cx="71438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800" i="1" dirty="0" smtClean="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b</a:t>
                </a:r>
                <a:r>
                  <a:rPr lang="zh-CN" altLang="en-US" sz="1800" smtClean="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指向根结点</a:t>
                </a:r>
                <a:endParaRPr lang="zh-CN" altLang="en-US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7270265" y="3784073"/>
                <a:ext cx="71438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800" smtClean="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根结点的</a:t>
                </a:r>
                <a:r>
                  <a:rPr kumimoji="1" lang="zh-CN" altLang="en-US" sz="1800" dirty="0" smtClean="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层次为</a:t>
                </a:r>
                <a:r>
                  <a:rPr kumimoji="1" lang="en-US" altLang="zh-CN" sz="1800" dirty="0" smtClean="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1</a:t>
                </a:r>
                <a:endParaRPr lang="zh-CN" altLang="en-US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cxnSp>
            <p:nvCxnSpPr>
              <p:cNvPr id="38" name="直接箭头连接符 37"/>
              <p:cNvCxnSpPr/>
              <p:nvPr/>
            </p:nvCxnSpPr>
            <p:spPr bwMode="auto">
              <a:xfrm rot="5400000" flipH="1" flipV="1">
                <a:off x="7467381" y="3561557"/>
                <a:ext cx="28575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</p:grp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22</a:t>
            </a:fld>
            <a:r>
              <a:rPr lang="en-US" altLang="zh-CN" smtClean="0"/>
              <a:t>/81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5720" y="2071678"/>
            <a:ext cx="8358246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zh-CN" altLang="en-US" sz="18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Wingdings"/>
              </a:rPr>
              <a:t></a:t>
            </a:r>
            <a:r>
              <a:rPr lang="zh-CN" altLang="en-US" sz="18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Wingdings"/>
              </a:rPr>
              <a:t> </a:t>
            </a:r>
            <a:r>
              <a:rPr lang="zh-CN" altLang="en-US" sz="18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对于其他情况</a:t>
            </a:r>
            <a:r>
              <a:rPr lang="en-US" altLang="zh-CN" sz="18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:</a:t>
            </a:r>
            <a:r>
              <a:rPr lang="zh-CN" altLang="en-US" sz="18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首先在左子</a:t>
            </a:r>
            <a:r>
              <a:rPr lang="zh-CN" altLang="en-US" sz="1800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树中</a:t>
            </a:r>
            <a:r>
              <a:rPr lang="zh-CN" altLang="en-US" sz="180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找。若找到</a:t>
            </a:r>
            <a:r>
              <a:rPr lang="zh-CN" altLang="en-US" sz="1800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了直接返回。</a:t>
            </a:r>
            <a:endParaRPr lang="zh-CN" altLang="en-US" sz="1800" dirty="0">
              <a:solidFill>
                <a:srgbClr val="0000FF"/>
              </a:solidFill>
            </a:endParaRPr>
          </a:p>
        </p:txBody>
      </p:sp>
      <p:grpSp>
        <p:nvGrpSpPr>
          <p:cNvPr id="2" name="组合 17"/>
          <p:cNvGrpSpPr/>
          <p:nvPr/>
        </p:nvGrpSpPr>
        <p:grpSpPr>
          <a:xfrm>
            <a:off x="2571736" y="3929066"/>
            <a:ext cx="3357586" cy="2277263"/>
            <a:chOff x="2571736" y="1714488"/>
            <a:chExt cx="3357586" cy="2277263"/>
          </a:xfrm>
        </p:grpSpPr>
        <p:sp>
          <p:nvSpPr>
            <p:cNvPr id="17" name="椭圆 16"/>
            <p:cNvSpPr/>
            <p:nvPr/>
          </p:nvSpPr>
          <p:spPr bwMode="auto">
            <a:xfrm>
              <a:off x="3929058" y="2000240"/>
              <a:ext cx="571504" cy="428628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等腰三角形 17"/>
            <p:cNvSpPr/>
            <p:nvPr/>
          </p:nvSpPr>
          <p:spPr bwMode="auto">
            <a:xfrm>
              <a:off x="2643174" y="2857496"/>
              <a:ext cx="1000132" cy="714380"/>
            </a:xfrm>
            <a:prstGeom prst="triangl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等腰三角形 18"/>
            <p:cNvSpPr/>
            <p:nvPr/>
          </p:nvSpPr>
          <p:spPr bwMode="auto">
            <a:xfrm>
              <a:off x="4714876" y="2857496"/>
              <a:ext cx="1000132" cy="714380"/>
            </a:xfrm>
            <a:prstGeom prst="triangl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0" name="直接箭头连接符 19"/>
            <p:cNvCxnSpPr>
              <a:stCxn id="17" idx="3"/>
            </p:cNvCxnSpPr>
            <p:nvPr/>
          </p:nvCxnSpPr>
          <p:spPr bwMode="auto">
            <a:xfrm rot="5400000">
              <a:off x="3332298" y="2319916"/>
              <a:ext cx="634275" cy="726637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直接箭头连接符 20"/>
            <p:cNvCxnSpPr>
              <a:stCxn id="17" idx="5"/>
            </p:cNvCxnSpPr>
            <p:nvPr/>
          </p:nvCxnSpPr>
          <p:spPr bwMode="auto">
            <a:xfrm rot="16200000" flipH="1">
              <a:off x="4391610" y="2391353"/>
              <a:ext cx="705713" cy="65519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2" name="直接箭头连接符 21"/>
            <p:cNvCxnSpPr>
              <a:endCxn id="17" idx="1"/>
            </p:cNvCxnSpPr>
            <p:nvPr/>
          </p:nvCxnSpPr>
          <p:spPr bwMode="auto">
            <a:xfrm>
              <a:off x="3786182" y="1928802"/>
              <a:ext cx="226571" cy="13420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3571868" y="1714488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smtClean="0"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71736" y="3714752"/>
              <a:ext cx="121444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smtClean="0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 dirty="0" smtClean="0">
                  <a:latin typeface="Consolas" pitchFamily="49" charset="0"/>
                  <a:ea typeface="+mn-ea"/>
                  <a:cs typeface="Consolas" pitchFamily="49" charset="0"/>
                </a:rPr>
                <a:t>-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&gt;</a:t>
              </a:r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lchild</a:t>
              </a:r>
              <a:endParaRPr lang="zh-CN" altLang="en-US" sz="18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714876" y="3714752"/>
              <a:ext cx="121444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smtClean="0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 dirty="0" smtClean="0">
                  <a:latin typeface="Consolas" pitchFamily="49" charset="0"/>
                  <a:ea typeface="+mn-ea"/>
                  <a:cs typeface="Consolas" pitchFamily="49" charset="0"/>
                </a:rPr>
                <a:t>-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&gt;</a:t>
              </a:r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rchild</a:t>
              </a:r>
              <a:endParaRPr lang="zh-CN" altLang="en-US" sz="1800" i="1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0" name="椭圆 29"/>
          <p:cNvSpPr/>
          <p:nvPr/>
        </p:nvSpPr>
        <p:spPr bwMode="auto">
          <a:xfrm>
            <a:off x="2357422" y="4879785"/>
            <a:ext cx="1643074" cy="1500198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4429124" y="4929198"/>
            <a:ext cx="1643074" cy="1500198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5720" y="236868"/>
            <a:ext cx="407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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空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二叉树中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找不到值为</a:t>
            </a:r>
            <a:r>
              <a:rPr kumimoji="1"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的结点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右箭头 33"/>
          <p:cNvSpPr/>
          <p:nvPr/>
        </p:nvSpPr>
        <p:spPr bwMode="auto">
          <a:xfrm>
            <a:off x="4409028" y="274162"/>
            <a:ext cx="500066" cy="288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80330" y="214290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Level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)=0  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altLang="zh-CN" sz="1800" i="1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=NULL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5720" y="814312"/>
            <a:ext cx="407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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altLang="zh-CN" sz="18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指向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值为</a:t>
            </a:r>
            <a:r>
              <a:rPr kumimoji="1"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的结点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右箭头 36"/>
          <p:cNvSpPr/>
          <p:nvPr/>
        </p:nvSpPr>
        <p:spPr bwMode="auto">
          <a:xfrm>
            <a:off x="4409028" y="871702"/>
            <a:ext cx="500066" cy="288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3" name="组合 47"/>
          <p:cNvGrpSpPr/>
          <p:nvPr/>
        </p:nvGrpSpPr>
        <p:grpSpPr>
          <a:xfrm>
            <a:off x="4357686" y="814312"/>
            <a:ext cx="4869073" cy="1126632"/>
            <a:chOff x="4357686" y="814312"/>
            <a:chExt cx="4869073" cy="1126632"/>
          </a:xfrm>
        </p:grpSpPr>
        <p:sp>
          <p:nvSpPr>
            <p:cNvPr id="38" name="TextBox 37"/>
            <p:cNvSpPr txBox="1"/>
            <p:nvPr/>
          </p:nvSpPr>
          <p:spPr>
            <a:xfrm>
              <a:off x="4869041" y="814312"/>
              <a:ext cx="4357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u="heavy" smtClean="0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Level</a:t>
              </a:r>
              <a:r>
                <a:rPr lang="en-US" altLang="zh-CN" sz="1800" u="heavy" smtClean="0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1800" i="1" u="heavy" smtClean="0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zh-CN" altLang="en-US" sz="1800" i="1" u="heavy" smtClean="0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i="1" u="heavy" smtClean="0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x</a:t>
              </a:r>
              <a:r>
                <a:rPr lang="zh-CN" altLang="en-US" sz="1800" i="1" u="heavy" smtClean="0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i="1" u="heavy" smtClean="0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h</a:t>
              </a:r>
              <a:r>
                <a:rPr lang="en-US" altLang="zh-CN" sz="1800" u="heavy" dirty="0" smtClean="0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)=</a:t>
              </a:r>
              <a:r>
                <a:rPr lang="en-US" altLang="zh-CN" sz="1800" i="1" u="heavy" dirty="0" smtClean="0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h</a:t>
              </a:r>
              <a:r>
                <a:rPr lang="en-US" altLang="zh-CN" sz="1800" i="1" dirty="0" smtClean="0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lang="zh-CN" altLang="en-US" sz="1800" dirty="0" smtClean="0">
                  <a:solidFill>
                    <a:srgbClr val="00B0F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若</a:t>
              </a:r>
              <a:r>
                <a:rPr lang="en-US" altLang="zh-CN" sz="1800" i="1" dirty="0" smtClean="0">
                  <a:solidFill>
                    <a:srgbClr val="00B0F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800" dirty="0" smtClean="0">
                  <a:solidFill>
                    <a:srgbClr val="00B0F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-&gt;</a:t>
              </a:r>
              <a:r>
                <a:rPr lang="en-US" altLang="zh-CN" sz="1800" i="1" dirty="0" smtClean="0">
                  <a:solidFill>
                    <a:srgbClr val="00B0F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data</a:t>
              </a:r>
              <a:r>
                <a:rPr lang="en-US" altLang="zh-CN" sz="1800" dirty="0" smtClean="0">
                  <a:solidFill>
                    <a:srgbClr val="00B0F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</a:t>
              </a:r>
              <a:r>
                <a:rPr lang="en-US" altLang="zh-CN" sz="1800" i="1" dirty="0" smtClean="0">
                  <a:solidFill>
                    <a:srgbClr val="00B0F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x</a:t>
              </a:r>
              <a:endPara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grpSp>
          <p:nvGrpSpPr>
            <p:cNvPr id="4" name="组合 41"/>
            <p:cNvGrpSpPr/>
            <p:nvPr/>
          </p:nvGrpSpPr>
          <p:grpSpPr>
            <a:xfrm>
              <a:off x="4357686" y="1237794"/>
              <a:ext cx="4286280" cy="703150"/>
              <a:chOff x="4357686" y="1452108"/>
              <a:chExt cx="4286280" cy="703150"/>
            </a:xfrm>
          </p:grpSpPr>
          <p:cxnSp>
            <p:nvCxnSpPr>
              <p:cNvPr id="40" name="直接箭头连接符 39"/>
              <p:cNvCxnSpPr/>
              <p:nvPr/>
            </p:nvCxnSpPr>
            <p:spPr bwMode="auto">
              <a:xfrm rot="5400000" flipH="1" flipV="1">
                <a:off x="6162333" y="1594190"/>
                <a:ext cx="28575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41" name="TextBox 40"/>
              <p:cNvSpPr txBox="1"/>
              <p:nvPr/>
            </p:nvSpPr>
            <p:spPr>
              <a:xfrm>
                <a:off x="4357686" y="1785926"/>
                <a:ext cx="4286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800" dirty="0" smtClean="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因为假设“</a:t>
                </a:r>
                <a:r>
                  <a:rPr kumimoji="1" lang="en-US" altLang="zh-CN" sz="1800" i="1" dirty="0" smtClean="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h</a:t>
                </a:r>
                <a:r>
                  <a:rPr kumimoji="1" lang="zh-CN" altLang="en-US" sz="1800" dirty="0" smtClean="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表示</a:t>
                </a:r>
                <a:r>
                  <a:rPr kumimoji="1" lang="en-US" altLang="zh-CN" sz="1800" i="1" dirty="0" smtClean="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b</a:t>
                </a:r>
                <a:r>
                  <a:rPr kumimoji="1" lang="zh-CN" altLang="en-US" sz="1800" smtClean="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所指结点的层次”</a:t>
                </a:r>
                <a:endParaRPr lang="zh-CN" altLang="en-US" sz="1800" dirty="0"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</p:grpSp>
      </p:grpSp>
      <p:sp>
        <p:nvSpPr>
          <p:cNvPr id="43" name="TextBox 42"/>
          <p:cNvSpPr txBox="1"/>
          <p:nvPr/>
        </p:nvSpPr>
        <p:spPr>
          <a:xfrm>
            <a:off x="285720" y="3100328"/>
            <a:ext cx="535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Wingdings"/>
              </a:rPr>
              <a:t></a:t>
            </a:r>
            <a:r>
              <a:rPr lang="zh-CN" altLang="en-US" sz="18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Wingdings"/>
              </a:rPr>
              <a:t> 否则</a:t>
            </a:r>
            <a:r>
              <a:rPr lang="zh-CN" altLang="en-US" sz="1800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返回在右</a:t>
            </a:r>
            <a:r>
              <a:rPr lang="zh-CN" altLang="en-US" sz="18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左子</a:t>
            </a:r>
            <a:r>
              <a:rPr lang="zh-CN" altLang="en-US" sz="1800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树中的查找结果。</a:t>
            </a:r>
            <a:endParaRPr lang="zh-CN" altLang="en-US" sz="1800" dirty="0">
              <a:solidFill>
                <a:srgbClr val="0000FF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71604" y="2571744"/>
            <a:ext cx="7072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Level(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   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=Level 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lchild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)≠0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57258" y="3500438"/>
            <a:ext cx="7215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Level(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)=Level(</a:t>
            </a:r>
            <a:r>
              <a:rPr lang="en-US" altLang="zh-CN" sz="18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rchild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 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其他情况</a:t>
            </a:r>
          </a:p>
        </p:txBody>
      </p:sp>
      <p:sp>
        <p:nvSpPr>
          <p:cNvPr id="46" name="右箭头 45"/>
          <p:cNvSpPr/>
          <p:nvPr/>
        </p:nvSpPr>
        <p:spPr bwMode="auto">
          <a:xfrm>
            <a:off x="1000100" y="2618342"/>
            <a:ext cx="500066" cy="288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7" name="右箭头 46"/>
          <p:cNvSpPr/>
          <p:nvPr/>
        </p:nvSpPr>
        <p:spPr bwMode="auto">
          <a:xfrm>
            <a:off x="1000100" y="3541732"/>
            <a:ext cx="500066" cy="288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23</a:t>
            </a:fld>
            <a:r>
              <a:rPr lang="en-US" altLang="zh-CN" smtClean="0"/>
              <a:t>/81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0" grpId="0" animBg="1"/>
      <p:bldP spid="30" grpId="1" animBg="1"/>
      <p:bldP spid="31" grpId="0" animBg="1"/>
      <p:bldP spid="36" grpId="0"/>
      <p:bldP spid="37" grpId="0" animBg="1"/>
      <p:bldP spid="43" grpId="0"/>
      <p:bldP spid="44" grpId="0"/>
      <p:bldP spid="45" grpId="0"/>
      <p:bldP spid="46" grpId="0" animBg="1"/>
      <p:bldP spid="4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1" name="Text Box 14"/>
          <p:cNvSpPr txBox="1">
            <a:spLocks noChangeArrowheads="1"/>
          </p:cNvSpPr>
          <p:nvPr/>
        </p:nvSpPr>
        <p:spPr bwMode="auto">
          <a:xfrm>
            <a:off x="428596" y="428604"/>
            <a:ext cx="3714776" cy="369328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square" lIns="91435" tIns="45718" rIns="91435" bIns="45718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递归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模型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如下：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80591" name="Text Box 15"/>
          <p:cNvSpPr txBox="1">
            <a:spLocks noChangeArrowheads="1"/>
          </p:cNvSpPr>
          <p:nvPr/>
        </p:nvSpPr>
        <p:spPr bwMode="auto">
          <a:xfrm>
            <a:off x="428596" y="1071546"/>
            <a:ext cx="8358246" cy="15200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=0		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	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	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当</a:t>
            </a:r>
            <a:r>
              <a:rPr lang="en-US" altLang="zh-CN" sz="1800" i="1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b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=NULL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f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(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b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，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x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，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h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)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1800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altLang="zh-CN" sz="1800" i="1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-&gt;</a:t>
            </a:r>
            <a:r>
              <a:rPr lang="en-US" altLang="zh-CN" sz="1800" i="1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data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1800" i="1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lang="en-US" altLang="zh-CN" sz="1800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altLang="zh-CN" sz="1800" i="1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1800" i="1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lchild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1800" i="1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)≠0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lang="en-US" altLang="zh-CN" sz="18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rchild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其他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情况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17"/>
          <p:cNvGrpSpPr/>
          <p:nvPr/>
        </p:nvGrpSpPr>
        <p:grpSpPr>
          <a:xfrm>
            <a:off x="2571736" y="2928934"/>
            <a:ext cx="3357586" cy="2277263"/>
            <a:chOff x="2571736" y="1714488"/>
            <a:chExt cx="3357586" cy="2277263"/>
          </a:xfrm>
        </p:grpSpPr>
        <p:sp>
          <p:nvSpPr>
            <p:cNvPr id="7" name="椭圆 6"/>
            <p:cNvSpPr/>
            <p:nvPr/>
          </p:nvSpPr>
          <p:spPr bwMode="auto">
            <a:xfrm>
              <a:off x="3929058" y="2000240"/>
              <a:ext cx="571504" cy="428628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等腰三角形 7"/>
            <p:cNvSpPr/>
            <p:nvPr/>
          </p:nvSpPr>
          <p:spPr bwMode="auto">
            <a:xfrm>
              <a:off x="2643174" y="2857496"/>
              <a:ext cx="1000132" cy="714380"/>
            </a:xfrm>
            <a:prstGeom prst="triangl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等腰三角形 8"/>
            <p:cNvSpPr/>
            <p:nvPr/>
          </p:nvSpPr>
          <p:spPr bwMode="auto">
            <a:xfrm>
              <a:off x="4714876" y="2857496"/>
              <a:ext cx="1000132" cy="714380"/>
            </a:xfrm>
            <a:prstGeom prst="triangl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箭头连接符 9"/>
            <p:cNvCxnSpPr>
              <a:stCxn id="7" idx="3"/>
            </p:cNvCxnSpPr>
            <p:nvPr/>
          </p:nvCxnSpPr>
          <p:spPr bwMode="auto">
            <a:xfrm rot="5400000">
              <a:off x="3332298" y="2319916"/>
              <a:ext cx="634275" cy="726637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7" idx="5"/>
            </p:cNvCxnSpPr>
            <p:nvPr/>
          </p:nvCxnSpPr>
          <p:spPr bwMode="auto">
            <a:xfrm rot="16200000" flipH="1">
              <a:off x="4391610" y="2391353"/>
              <a:ext cx="705713" cy="655199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endCxn id="7" idx="1"/>
            </p:cNvCxnSpPr>
            <p:nvPr/>
          </p:nvCxnSpPr>
          <p:spPr bwMode="auto">
            <a:xfrm>
              <a:off x="3786182" y="1928802"/>
              <a:ext cx="226571" cy="13420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3571868" y="1714488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smtClean="0"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571736" y="3714752"/>
              <a:ext cx="121444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smtClean="0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 dirty="0" smtClean="0">
                  <a:latin typeface="Consolas" pitchFamily="49" charset="0"/>
                  <a:ea typeface="+mn-ea"/>
                  <a:cs typeface="Consolas" pitchFamily="49" charset="0"/>
                </a:rPr>
                <a:t>-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&gt;</a:t>
              </a:r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lchild</a:t>
              </a:r>
              <a:endParaRPr lang="zh-CN" altLang="en-US" sz="18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14876" y="3714752"/>
              <a:ext cx="121444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smtClean="0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 dirty="0" smtClean="0">
                  <a:latin typeface="Consolas" pitchFamily="49" charset="0"/>
                  <a:ea typeface="+mn-ea"/>
                  <a:cs typeface="Consolas" pitchFamily="49" charset="0"/>
                </a:rPr>
                <a:t>-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&gt;</a:t>
              </a:r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rchild</a:t>
              </a:r>
              <a:endParaRPr lang="zh-CN" altLang="en-US" sz="1800" i="1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24</a:t>
            </a:fld>
            <a:r>
              <a:rPr lang="en-US" altLang="zh-CN" smtClean="0"/>
              <a:t>/81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Text Box 2"/>
          <p:cNvSpPr txBox="1">
            <a:spLocks noChangeArrowheads="1"/>
          </p:cNvSpPr>
          <p:nvPr/>
        </p:nvSpPr>
        <p:spPr bwMode="auto">
          <a:xfrm>
            <a:off x="588962" y="927100"/>
            <a:ext cx="8197879" cy="40446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Level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 x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h)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</a:t>
            </a:r>
            <a:r>
              <a:rPr kumimoji="1"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kumimoji="1"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kumimoji="1"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结点后</a:t>
            </a:r>
            <a:r>
              <a:rPr kumimoji="1"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kumimoji="1"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kumimoji="1"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</a:t>
            </a:r>
            <a:r>
              <a:rPr kumimoji="1"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层次，否则</a:t>
            </a:r>
            <a:r>
              <a:rPr kumimoji="1"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kumimoji="1"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(b==NULL) return 0;  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空树时返回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(b-&gt;data==x) return h; 	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找到结点时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Level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h+1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 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在左子树中查找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==0) 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左子树中未找到时在右子树中查找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kumimoji="1"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Level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h+1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kumimoji="1" lang="en-US" altLang="zh-CN" sz="1800" i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232451" name="Text Box 3"/>
          <p:cNvSpPr txBox="1">
            <a:spLocks noChangeArrowheads="1"/>
          </p:cNvSpPr>
          <p:nvPr/>
        </p:nvSpPr>
        <p:spPr bwMode="auto">
          <a:xfrm>
            <a:off x="1214414" y="5286388"/>
            <a:ext cx="48244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</a:rPr>
              <a:t>注意：</a:t>
            </a:r>
            <a:r>
              <a:rPr lang="zh-CN" altLang="en-US" sz="1800" dirty="0">
                <a:latin typeface="方正启体简体" pitchFamily="65" charset="-122"/>
                <a:ea typeface="方正启体简体" pitchFamily="65" charset="-122"/>
              </a:rPr>
              <a:t>基于</a:t>
            </a:r>
            <a:r>
              <a:rPr lang="zh-CN" altLang="en-US" sz="1800" dirty="0">
                <a:solidFill>
                  <a:srgbClr val="FF00FF"/>
                </a:solidFill>
                <a:latin typeface="方正启体简体" pitchFamily="65" charset="-122"/>
                <a:ea typeface="方正启体简体" pitchFamily="65" charset="-122"/>
              </a:rPr>
              <a:t>先序遍历</a:t>
            </a:r>
            <a:r>
              <a:rPr lang="zh-CN" altLang="en-US" sz="1800" dirty="0">
                <a:latin typeface="方正启体简体" pitchFamily="65" charset="-122"/>
                <a:ea typeface="方正启体简体" pitchFamily="65" charset="-122"/>
              </a:rPr>
              <a:t>算法思想。</a:t>
            </a:r>
          </a:p>
        </p:txBody>
      </p:sp>
      <p:sp>
        <p:nvSpPr>
          <p:cNvPr id="232452" name="Text Box 4"/>
          <p:cNvSpPr txBox="1">
            <a:spLocks noChangeArrowheads="1"/>
          </p:cNvSpPr>
          <p:nvPr/>
        </p:nvSpPr>
        <p:spPr bwMode="auto">
          <a:xfrm>
            <a:off x="500034" y="285728"/>
            <a:ext cx="4103687" cy="380553"/>
          </a:xfrm>
          <a:prstGeom prst="rect">
            <a:avLst/>
          </a:prstGeom>
          <a:noFill/>
          <a:ln w="38100" algn="ctr">
            <a:noFill/>
            <a:prstDash val="sysDot"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对应的递归算法如下：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25</a:t>
            </a:fld>
            <a:r>
              <a:rPr lang="en-US" altLang="zh-CN" smtClean="0"/>
              <a:t>/81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00042"/>
            <a:ext cx="8001056" cy="939231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【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例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7-14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】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假设二叉树采用二叉链存储结构，设计一个算法求二叉树</a:t>
            </a:r>
            <a:r>
              <a:rPr lang="en-US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中第</a:t>
            </a:r>
            <a:r>
              <a:rPr lang="en-US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层的结点个数。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1643050"/>
            <a:ext cx="7929618" cy="1830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500"/>
              </a:lnSpc>
            </a:pP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解：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设计算法为</a:t>
            </a:r>
            <a:r>
              <a:rPr 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Lnodenum(</a:t>
            </a:r>
            <a:r>
              <a:rPr lang="en-US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&amp;</a:t>
            </a:r>
            <a:r>
              <a:rPr lang="en-US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表示</a:t>
            </a:r>
            <a:r>
              <a:rPr lang="en-US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所指的结点层次（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增加的临时形参</a:t>
            </a:r>
            <a:r>
              <a:rPr kumimoji="1" lang="en-US" altLang="zh-CN" sz="18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），</a:t>
            </a:r>
            <a:r>
              <a:rPr lang="en-US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是引用型参数，用于保存第</a:t>
            </a:r>
            <a:r>
              <a:rPr lang="en-US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层的结点个数。</a:t>
            </a:r>
            <a:endParaRPr lang="en-US" altLang="zh-CN" sz="18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500"/>
              </a:lnSpc>
            </a:pP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初始调用时，</a:t>
            </a:r>
            <a:r>
              <a:rPr lang="en-US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为根结点指针，</a:t>
            </a:r>
            <a:r>
              <a:rPr lang="en-US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赋值为</a:t>
            </a:r>
            <a:r>
              <a:rPr 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，即调用方式是：</a:t>
            </a:r>
            <a:r>
              <a:rPr lang="en-US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；</a:t>
            </a:r>
            <a:r>
              <a:rPr 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Lnodenum(</a:t>
            </a:r>
            <a:r>
              <a:rPr lang="en-US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26</a:t>
            </a:fld>
            <a:r>
              <a:rPr lang="en-US" altLang="zh-CN" smtClean="0"/>
              <a:t>/81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1142984"/>
            <a:ext cx="8286808" cy="34105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252000" bIns="108000" rtlCol="0">
            <a:spAutoFit/>
          </a:bodyPr>
          <a:lstStyle/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Lnodenum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(BTNode *b，int h，int k，int </a:t>
            </a:r>
            <a:r>
              <a:rPr 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n)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(b==NULL)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空树直接返回</a:t>
            </a: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return;</a:t>
            </a: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	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处理非空树</a:t>
            </a: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(h==k) n++;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当前访问的结点在第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层时，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增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 if (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h&lt;k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若当前结点层次小于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，递归处理左、右子树</a:t>
            </a: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Lnodenum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(b-&gt;lchild，h+1，k，n);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Lnodenum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(b-&gt;rchild，h+1，k，n);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642918"/>
            <a:ext cx="4429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楷体" pitchFamily="49" charset="-122"/>
                <a:ea typeface="楷体" pitchFamily="49" charset="-122"/>
              </a:rPr>
              <a:t>采用基于先序遍历的思路得到如下算法：</a:t>
            </a:r>
            <a:endParaRPr lang="zh-CN" altLang="en-US" sz="18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27</a:t>
            </a:fld>
            <a:r>
              <a:rPr lang="en-US" altLang="zh-CN" smtClean="0"/>
              <a:t>/81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357166"/>
            <a:ext cx="8358246" cy="820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上述算法中，引用形参</a:t>
            </a:r>
            <a:r>
              <a:rPr lang="en-US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用于记录二叉树</a:t>
            </a:r>
            <a:r>
              <a:rPr lang="en-US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中第</a:t>
            </a:r>
            <a:r>
              <a:rPr lang="en-US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层的结点个数，也可以用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全局变量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来代替，功能等价的算法如下：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596" y="1285860"/>
            <a:ext cx="8215370" cy="3542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n=0;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全局变量</a:t>
            </a: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Lnodenum1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(BTNode *b，int h，int k)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(b==NULL)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空树直接返回</a:t>
            </a: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return;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	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处理非空树</a:t>
            </a: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(h==k) n++;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当前访问的结点在第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层时，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增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 if (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h&lt;k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若当前结点层次小于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，递归处理左、右子树</a:t>
            </a: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Lnodenum1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(b-&gt;lchild，h+1，k);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Lnodenum1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(b-&gt;rchild，h+1，k);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6"/>
          <p:cNvGrpSpPr/>
          <p:nvPr/>
        </p:nvGrpSpPr>
        <p:grpSpPr>
          <a:xfrm>
            <a:off x="285720" y="5143512"/>
            <a:ext cx="8501122" cy="1076088"/>
            <a:chOff x="285720" y="5143512"/>
            <a:chExt cx="8501122" cy="1076088"/>
          </a:xfrm>
        </p:grpSpPr>
        <p:sp>
          <p:nvSpPr>
            <p:cNvPr id="5" name="TextBox 4"/>
            <p:cNvSpPr txBox="1"/>
            <p:nvPr/>
          </p:nvSpPr>
          <p:spPr>
            <a:xfrm>
              <a:off x="642910" y="5357826"/>
              <a:ext cx="814393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</a:pPr>
              <a:r>
                <a:rPr lang="zh-CN" altLang="en-US" sz="1800" smtClean="0">
                  <a:latin typeface="方正启体简体" pitchFamily="65" charset="-122"/>
                  <a:ea typeface="方正启体简体" pitchFamily="65" charset="-122"/>
                </a:rPr>
                <a:t>函数中的引用型形参可以通过全局变量来实现。一般地，只有在函数的形参个数比较多并且数据类型复杂时，为了简化算法才采用这种方法。</a:t>
              </a:r>
            </a:p>
          </p:txBody>
        </p:sp>
        <p:sp>
          <p:nvSpPr>
            <p:cNvPr id="6" name="左弧形箭头 5"/>
            <p:cNvSpPr/>
            <p:nvPr/>
          </p:nvSpPr>
          <p:spPr>
            <a:xfrm>
              <a:off x="285720" y="5143512"/>
              <a:ext cx="285752" cy="714380"/>
            </a:xfrm>
            <a:prstGeom prst="curvedRightArrow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28</a:t>
            </a:fld>
            <a:r>
              <a:rPr lang="en-US" altLang="zh-CN" smtClean="0"/>
              <a:t>/81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857232"/>
            <a:ext cx="8715404" cy="1733808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【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例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7-15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】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假设二叉树采用二叉链存储结构，设计一个算法判断两棵二叉树是否相似，所谓二叉树</a:t>
            </a:r>
            <a:r>
              <a:rPr lang="en-US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是相似的指的是</a:t>
            </a:r>
            <a:r>
              <a:rPr lang="en-US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都是空的二叉树；或者</a:t>
            </a:r>
            <a:r>
              <a:rPr lang="en-US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的根结点是相似的，以及</a:t>
            </a:r>
            <a:r>
              <a:rPr lang="en-US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的左子树和</a:t>
            </a:r>
            <a:r>
              <a:rPr lang="en-US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的左子树是相似的且</a:t>
            </a:r>
            <a:r>
              <a:rPr lang="en-US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的右子树与</a:t>
            </a:r>
            <a:r>
              <a:rPr lang="en-US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的右子树是相似的。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81000" y="2743138"/>
            <a:ext cx="8458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180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解：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判断两棵二叉树是否相似的递归模型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如下：	</a:t>
            </a:r>
            <a:endParaRPr kumimoji="1" lang="zh-CN" altLang="en-US" sz="1800" b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84212" y="3357563"/>
            <a:ext cx="8316943" cy="1398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pPr algn="l"/>
            <a:r>
              <a:rPr kumimoji="1" lang="en-US" altLang="zh-CN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)=true       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  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kumimoji="1" lang="en-US" altLang="zh-CN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1=</a:t>
            </a:r>
            <a:r>
              <a:rPr kumimoji="1" lang="en-US" altLang="zh-CN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2=NULL</a:t>
            </a:r>
          </a:p>
          <a:p>
            <a:pPr algn="l"/>
            <a:r>
              <a:rPr kumimoji="1" lang="en-US" altLang="zh-CN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)=false  	   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  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kumimoji="1" lang="en-US" altLang="zh-CN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kumimoji="1" lang="en-US" altLang="zh-CN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之一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为空，另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一不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为空</a:t>
            </a:r>
            <a:endParaRPr kumimoji="1" lang="en-US" altLang="zh-CN" sz="180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2)=</a:t>
            </a:r>
            <a:r>
              <a:rPr kumimoji="1" lang="en-US" altLang="zh-CN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1-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en-US" altLang="zh-CN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child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2-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kumimoji="1" lang="en-US" altLang="zh-CN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lchild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&amp;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其他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情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况</a:t>
            </a:r>
            <a:endParaRPr kumimoji="1" lang="en-US" altLang="zh-CN" sz="180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i="1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</a:t>
            </a:r>
            <a:r>
              <a:rPr kumimoji="1" lang="en-US" altLang="zh-CN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1-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kumimoji="1" lang="en-US" altLang="zh-CN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rchild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t2-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kumimoji="1" lang="en-US" altLang="zh-CN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rchild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    </a:t>
            </a:r>
            <a:endParaRPr lang="en-US" altLang="zh-CN" sz="180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85750" y="3857627"/>
            <a:ext cx="6189663" cy="1584326"/>
            <a:chOff x="180" y="2430"/>
            <a:chExt cx="3899" cy="998"/>
          </a:xfrm>
        </p:grpSpPr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180" y="2430"/>
              <a:ext cx="272" cy="0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180" y="2435"/>
              <a:ext cx="0" cy="862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80" y="3302"/>
              <a:ext cx="227" cy="0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450" y="3195"/>
              <a:ext cx="3629" cy="23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>
                  <a:latin typeface="方正启体简体" pitchFamily="65" charset="-122"/>
                  <a:ea typeface="方正启体简体" pitchFamily="65" charset="-122"/>
                </a:rPr>
                <a:t>需要根据题意自已归纳起</a:t>
              </a:r>
              <a:r>
                <a:rPr lang="zh-CN" altLang="en-US" sz="1800" smtClean="0">
                  <a:latin typeface="方正启体简体" pitchFamily="65" charset="-122"/>
                  <a:ea typeface="方正启体简体" pitchFamily="65" charset="-122"/>
                </a:rPr>
                <a:t>出，否则</a:t>
              </a:r>
              <a:r>
                <a:rPr lang="zh-CN" altLang="en-US" sz="1800">
                  <a:latin typeface="方正启体简体" pitchFamily="65" charset="-122"/>
                  <a:ea typeface="方正启体简体" pitchFamily="65" charset="-122"/>
                </a:rPr>
                <a:t>不完整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28596" y="285728"/>
            <a:ext cx="4500594" cy="48396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r>
              <a:rPr kumimoji="1" lang="zh-CN" altLang="en-US" sz="2200" spc="5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华文中宋" pitchFamily="2" charset="-122"/>
                <a:cs typeface="Consolas" pitchFamily="49" charset="0"/>
              </a:rPr>
              <a:t>二叉树</a:t>
            </a:r>
            <a:r>
              <a:rPr kumimoji="1" lang="en-US" altLang="zh-CN" sz="2200" spc="5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华文中宋" pitchFamily="2" charset="-122"/>
                <a:cs typeface="Consolas" pitchFamily="49" charset="0"/>
              </a:rPr>
              <a:t>3</a:t>
            </a:r>
            <a:r>
              <a:rPr kumimoji="1" lang="zh-CN" altLang="en-US" sz="2200" spc="5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华文中宋" pitchFamily="2" charset="-122"/>
                <a:cs typeface="Consolas" pitchFamily="49" charset="0"/>
              </a:rPr>
              <a:t>种递归遍历算法的应用</a:t>
            </a:r>
            <a:r>
              <a:rPr kumimoji="1" lang="en-US" altLang="zh-CN" sz="2200" spc="5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华文中宋" pitchFamily="2" charset="-122"/>
                <a:cs typeface="Consolas" pitchFamily="49" charset="0"/>
              </a:rPr>
              <a:t>2</a:t>
            </a:r>
            <a:endParaRPr lang="zh-CN" altLang="en-US" sz="2200">
              <a:solidFill>
                <a:schemeClr val="bg1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29</a:t>
            </a:fld>
            <a:r>
              <a:rPr lang="en-US" altLang="zh-CN" smtClean="0"/>
              <a:t>/81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371600" y="666750"/>
            <a:ext cx="5791200" cy="815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1. 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先序遍历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先序遍历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NLR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二叉树的过程是：</a:t>
            </a:r>
            <a:endParaRPr kumimoji="1"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2531" name="Text Box 3" descr="羊皮纸"/>
          <p:cNvSpPr txBox="1">
            <a:spLocks noChangeArrowheads="1"/>
          </p:cNvSpPr>
          <p:nvPr/>
        </p:nvSpPr>
        <p:spPr bwMode="auto">
          <a:xfrm>
            <a:off x="1476375" y="1880234"/>
            <a:ext cx="3024188" cy="1537308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216000" tIns="144000" bIns="144000">
            <a:sp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Blip>
                <a:blip r:embed="rId3"/>
              </a:buBlip>
            </a:pPr>
            <a:r>
              <a:rPr kumimoji="1" lang="en-US" altLang="zh-CN" sz="1800" dirty="0">
                <a:latin typeface="仿宋" pitchFamily="49" charset="-122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smtClean="0">
                <a:latin typeface="仿宋" pitchFamily="49" charset="-122"/>
                <a:ea typeface="仿宋" pitchFamily="49" charset="-122"/>
                <a:cs typeface="Consolas" pitchFamily="49" charset="0"/>
              </a:rPr>
              <a:t> </a:t>
            </a:r>
            <a:r>
              <a:rPr kumimoji="1" lang="zh-CN" altLang="en-US" sz="1800" smtClean="0">
                <a:latin typeface="仿宋" pitchFamily="49" charset="-122"/>
                <a:ea typeface="仿宋" pitchFamily="49" charset="-122"/>
                <a:cs typeface="Consolas" pitchFamily="49" charset="0"/>
              </a:rPr>
              <a:t>访问根结点；</a:t>
            </a:r>
            <a:endParaRPr kumimoji="1" lang="zh-CN" altLang="en-US" sz="1800" dirty="0">
              <a:latin typeface="仿宋" pitchFamily="49" charset="-122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buFont typeface="Wingdings" pitchFamily="2" charset="2"/>
              <a:buBlip>
                <a:blip r:embed="rId3"/>
              </a:buBlip>
            </a:pPr>
            <a:r>
              <a:rPr kumimoji="1" lang="zh-CN" altLang="en-US" sz="1800" dirty="0">
                <a:latin typeface="仿宋" pitchFamily="49" charset="-122"/>
                <a:ea typeface="仿宋" pitchFamily="49" charset="-122"/>
                <a:cs typeface="Consolas" pitchFamily="49" charset="0"/>
              </a:rPr>
              <a:t> </a:t>
            </a:r>
            <a:r>
              <a:rPr kumimoji="1" lang="zh-CN" altLang="en-US" sz="1800" dirty="0" smtClean="0">
                <a:latin typeface="仿宋" pitchFamily="49" charset="-122"/>
                <a:ea typeface="仿宋" pitchFamily="49" charset="-122"/>
                <a:cs typeface="Consolas" pitchFamily="49" charset="0"/>
              </a:rPr>
              <a:t> 先</a:t>
            </a:r>
            <a:r>
              <a:rPr kumimoji="1" lang="zh-CN" altLang="en-US" sz="1800" dirty="0">
                <a:latin typeface="仿宋" pitchFamily="49" charset="-122"/>
                <a:ea typeface="仿宋" pitchFamily="49" charset="-122"/>
                <a:cs typeface="Consolas" pitchFamily="49" charset="0"/>
              </a:rPr>
              <a:t>序遍历左子树；</a:t>
            </a:r>
          </a:p>
          <a:p>
            <a:pPr algn="l">
              <a:lnSpc>
                <a:spcPct val="150000"/>
              </a:lnSpc>
              <a:buFont typeface="Wingdings" pitchFamily="2" charset="2"/>
              <a:buBlip>
                <a:blip r:embed="rId3"/>
              </a:buBlip>
            </a:pPr>
            <a:r>
              <a:rPr kumimoji="1" lang="zh-CN" altLang="en-US" sz="1800" dirty="0">
                <a:latin typeface="仿宋" pitchFamily="49" charset="-122"/>
                <a:ea typeface="仿宋" pitchFamily="49" charset="-122"/>
                <a:cs typeface="Consolas" pitchFamily="49" charset="0"/>
              </a:rPr>
              <a:t> </a:t>
            </a:r>
            <a:r>
              <a:rPr kumimoji="1" lang="zh-CN" altLang="en-US" sz="1800" dirty="0" smtClean="0">
                <a:latin typeface="仿宋" pitchFamily="49" charset="-122"/>
                <a:ea typeface="仿宋" pitchFamily="49" charset="-122"/>
                <a:cs typeface="Consolas" pitchFamily="49" charset="0"/>
              </a:rPr>
              <a:t> 先</a:t>
            </a:r>
            <a:r>
              <a:rPr kumimoji="1" lang="zh-CN" altLang="en-US" sz="1800" dirty="0">
                <a:latin typeface="仿宋" pitchFamily="49" charset="-122"/>
                <a:ea typeface="仿宋" pitchFamily="49" charset="-122"/>
                <a:cs typeface="Consolas" pitchFamily="49" charset="0"/>
              </a:rPr>
              <a:t>序遍历右子树。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3</a:t>
            </a:fld>
            <a:r>
              <a:rPr lang="en-US" altLang="zh-CN" smtClean="0"/>
              <a:t>/81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857232"/>
            <a:ext cx="8429684" cy="38917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52000" tIns="144000" bIns="144000" rtlCol="0">
            <a:spAutoFit/>
          </a:bodyPr>
          <a:lstStyle/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Like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(BTNode *b1，BTNode *b2)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//b1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b2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两棵二叉树相似时返回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，否则返回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  <a:endParaRPr lang="zh-CN" altLang="en-US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bool like1，like2;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(b1==NULL &amp;&amp; b2==NULL)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true;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 if (b1==NULL || b2==NULL)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false;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like1=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Like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(b1-&gt;lchild，b2-&gt;lchild);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like2=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Like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(b1-&gt;rchild，b2-&gt;rchild);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return (like1 &amp;&amp; like2); 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like1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like2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的与运算结果</a:t>
            </a: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357166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ea typeface="楷体" pitchFamily="49" charset="-122"/>
                <a:cs typeface="Times New Roman" pitchFamily="18" charset="0"/>
              </a:rPr>
              <a:t>对应的算法如下：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30</a:t>
            </a:fld>
            <a:r>
              <a:rPr lang="en-US" altLang="zh-CN" smtClean="0"/>
              <a:t>/81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324186"/>
            <a:ext cx="8072494" cy="874727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【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例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7-16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】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假设二叉树采用二叉链存储结构，设计一个算法输出值为</a:t>
            </a:r>
            <a:r>
              <a:rPr lang="en-US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的结点的所有祖先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结点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唯一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596" y="1643050"/>
            <a:ext cx="8286808" cy="1705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解：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设</a:t>
            </a:r>
            <a:r>
              <a:rPr lang="en-US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表示结点</a:t>
            </a:r>
            <a:r>
              <a:rPr lang="en-US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是否为</a:t>
            </a:r>
            <a:r>
              <a:rPr lang="en-US" sz="18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（值为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的结点）的祖先结点，若结点</a:t>
            </a:r>
            <a:r>
              <a:rPr lang="en-US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是</a:t>
            </a:r>
            <a:r>
              <a:rPr lang="en-US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结点的祖先结点，返回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true;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否则返回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flase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true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时，输出结点</a:t>
            </a:r>
            <a:r>
              <a:rPr lang="en-US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的值。</a:t>
            </a:r>
            <a:endParaRPr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求值为</a:t>
            </a:r>
            <a:r>
              <a:rPr lang="en-US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的结点的所有祖先的递归模型</a:t>
            </a:r>
            <a:r>
              <a:rPr lang="en-US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如下：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3645667"/>
            <a:ext cx="8358246" cy="17121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bIns="180000" rtlCol="0">
            <a:spAutoFit/>
          </a:bodyPr>
          <a:lstStyle/>
          <a:p>
            <a:pPr algn="l"/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= false		  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sz="18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=NULL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= true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，并输出</a:t>
            </a:r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</a:t>
            </a:r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若结点</a:t>
            </a:r>
            <a:r>
              <a:rPr lang="en-US" sz="18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的左孩子或右孩子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域为</a:t>
            </a:r>
            <a:r>
              <a:rPr lang="en-US" sz="18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= true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，并输出</a:t>
            </a:r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</a:t>
            </a:r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sz="18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18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</a:t>
            </a:r>
            <a:r>
              <a:rPr lang="en-US" sz="18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</a:t>
            </a:r>
            <a:endParaRPr lang="en-US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	</a:t>
            </a:r>
            <a:r>
              <a:rPr lang="en-US" sz="18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18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</a:t>
            </a:r>
            <a:r>
              <a:rPr lang="en-US" sz="18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= false		  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其他情况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31</a:t>
            </a:fld>
            <a:r>
              <a:rPr lang="en-US" altLang="zh-CN" smtClean="0"/>
              <a:t>/81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785794"/>
            <a:ext cx="8072494" cy="56400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ancestor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(BTNode *b，ElemType x)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(b==NULL)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return false;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 if (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b-&gt;lchild!=NULL &amp;&amp; b-&gt;lchild-&gt;data==x </a:t>
            </a:r>
            <a:endParaRPr lang="zh-CN" altLang="en-US" sz="1800" smtClean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|| b-&gt;rchild!=NULL &amp;&amp; b-&gt;rchild-&gt;data==x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printf("%c "，b-&gt;data);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return true;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 if (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ancestor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(b-&gt;lchild，x) ||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ancestor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(b-&gt;rchild，x))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printf("%c "，b-&gt;data);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return true;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 return false;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357166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ea typeface="楷体" pitchFamily="49" charset="-122"/>
                <a:cs typeface="Times New Roman" pitchFamily="18" charset="0"/>
              </a:rPr>
              <a:t>对应的算法如下：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32</a:t>
            </a:fld>
            <a:r>
              <a:rPr lang="en-US" altLang="zh-CN" smtClean="0"/>
              <a:t>/81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5"/>
          <p:cNvGrpSpPr/>
          <p:nvPr/>
        </p:nvGrpSpPr>
        <p:grpSpPr>
          <a:xfrm>
            <a:off x="1214414" y="357166"/>
            <a:ext cx="2592388" cy="2016125"/>
            <a:chOff x="1916094" y="214290"/>
            <a:chExt cx="2592388" cy="2016125"/>
          </a:xfrm>
        </p:grpSpPr>
        <p:sp>
          <p:nvSpPr>
            <p:cNvPr id="3" name="Line 4"/>
            <p:cNvSpPr>
              <a:spLocks noChangeShapeType="1"/>
            </p:cNvSpPr>
            <p:nvPr/>
          </p:nvSpPr>
          <p:spPr bwMode="auto">
            <a:xfrm>
              <a:off x="2274869" y="1654153"/>
              <a:ext cx="288925" cy="28733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" name="Line 5"/>
            <p:cNvSpPr>
              <a:spLocks noChangeShapeType="1"/>
            </p:cNvSpPr>
            <p:nvPr/>
          </p:nvSpPr>
          <p:spPr bwMode="auto">
            <a:xfrm flipH="1">
              <a:off x="2779694" y="501628"/>
              <a:ext cx="287338" cy="28733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3389294" y="454003"/>
              <a:ext cx="301625" cy="3889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245"/>
                </a:cxn>
              </a:cxnLst>
              <a:rect l="0" t="0" r="r" b="b"/>
              <a:pathLst>
                <a:path w="190" h="245">
                  <a:moveTo>
                    <a:pt x="0" y="0"/>
                  </a:moveTo>
                  <a:lnTo>
                    <a:pt x="190" y="245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 flipH="1">
              <a:off x="2203432" y="1077890"/>
              <a:ext cx="360362" cy="3603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 flipH="1">
              <a:off x="3346432" y="1106465"/>
              <a:ext cx="287337" cy="2873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3932219" y="1077890"/>
              <a:ext cx="287338" cy="3603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Oval 10"/>
            <p:cNvSpPr>
              <a:spLocks noChangeArrowheads="1"/>
            </p:cNvSpPr>
            <p:nvPr/>
          </p:nvSpPr>
          <p:spPr bwMode="auto">
            <a:xfrm>
              <a:off x="2995594" y="214290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2490769" y="788965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3571857" y="788965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1916094" y="1365228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2997182" y="1365228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2490769" y="1870053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4076682" y="1365228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42844" y="2714620"/>
            <a:ext cx="5715040" cy="27838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main()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BTNode *b;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ElemType x='G';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CreateBTree(b,"A(B(D(,G)),C(E,F))");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printf("b:");DispBTree(b);printf("\n");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%c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的所有祖先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:",x);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ancestor(b,x)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printf("\n");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DestroyBTree(b);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29058" y="928670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求结点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'G'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的所有祖先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7950" y="3571876"/>
            <a:ext cx="2735526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右箭头 20"/>
          <p:cNvSpPr/>
          <p:nvPr/>
        </p:nvSpPr>
        <p:spPr bwMode="auto">
          <a:xfrm>
            <a:off x="5929322" y="4143380"/>
            <a:ext cx="285752" cy="214314"/>
          </a:xfrm>
          <a:prstGeom prst="rightArrow">
            <a:avLst/>
          </a:prstGeom>
          <a:ln>
            <a:headEnd/>
            <a:tailEnd type="arrow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33</a:t>
            </a:fld>
            <a:r>
              <a:rPr lang="en-US" altLang="zh-CN" smtClean="0"/>
              <a:t>/81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314246"/>
            <a:ext cx="850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另外一种</a:t>
            </a:r>
            <a:r>
              <a:rPr lang="zh-CN" altLang="zh-CN" sz="1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解法：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path[0..d]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存放从根结点到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结点的正向路径。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7158" y="4166738"/>
            <a:ext cx="8286808" cy="19769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,path,d)=false				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=NULL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,path,d)=true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（将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b-&gt;data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加入到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中）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-&gt;data=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,path,d)=true			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-&gt;lchild,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,path,d)=true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,path,d)=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-&gt;rchild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path,d)		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其他情况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3571876"/>
            <a:ext cx="457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求解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,path,d)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递归模型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1800" b="0"/>
          </a:p>
        </p:txBody>
      </p:sp>
      <p:grpSp>
        <p:nvGrpSpPr>
          <p:cNvPr id="4" name="组合 18"/>
          <p:cNvGrpSpPr/>
          <p:nvPr/>
        </p:nvGrpSpPr>
        <p:grpSpPr>
          <a:xfrm>
            <a:off x="1928794" y="1142984"/>
            <a:ext cx="3357586" cy="1857388"/>
            <a:chOff x="2428860" y="1000108"/>
            <a:chExt cx="3357586" cy="1857388"/>
          </a:xfrm>
        </p:grpSpPr>
        <p:sp>
          <p:nvSpPr>
            <p:cNvPr id="7" name="Oval 14"/>
            <p:cNvSpPr>
              <a:spLocks noChangeArrowheads="1"/>
            </p:cNvSpPr>
            <p:nvPr/>
          </p:nvSpPr>
          <p:spPr bwMode="auto">
            <a:xfrm>
              <a:off x="2428860" y="1071546"/>
              <a:ext cx="3600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3140430" y="1925630"/>
              <a:ext cx="3600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auto">
            <a:xfrm>
              <a:off x="3569058" y="2497134"/>
              <a:ext cx="3600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x</a:t>
              </a:r>
            </a:p>
          </p:txBody>
        </p:sp>
        <p:cxnSp>
          <p:nvCxnSpPr>
            <p:cNvPr id="12" name="直接连接符 11"/>
            <p:cNvCxnSpPr>
              <a:stCxn id="9" idx="5"/>
              <a:endCxn id="10" idx="1"/>
            </p:cNvCxnSpPr>
            <p:nvPr/>
          </p:nvCxnSpPr>
          <p:spPr>
            <a:xfrm rot="16200000" flipH="1">
              <a:off x="3376399" y="2304528"/>
              <a:ext cx="316690" cy="174070"/>
            </a:xfrm>
            <a:prstGeom prst="line">
              <a:avLst/>
            </a:prstGeom>
            <a:ln w="28575">
              <a:solidFill>
                <a:srgbClr val="33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7" idx="5"/>
            </p:cNvCxnSpPr>
            <p:nvPr/>
          </p:nvCxnSpPr>
          <p:spPr>
            <a:xfrm rot="16200000" flipH="1">
              <a:off x="2736293" y="1378979"/>
              <a:ext cx="121040" cy="121349"/>
            </a:xfrm>
            <a:prstGeom prst="line">
              <a:avLst/>
            </a:prstGeom>
            <a:ln w="28575">
              <a:solidFill>
                <a:srgbClr val="33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16200000" flipH="1">
              <a:off x="3093482" y="1847685"/>
              <a:ext cx="121040" cy="121349"/>
            </a:xfrm>
            <a:prstGeom prst="line">
              <a:avLst/>
            </a:prstGeom>
            <a:ln w="28575">
              <a:solidFill>
                <a:srgbClr val="33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 rot="2669968">
              <a:off x="2777634" y="1348517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…</a:t>
              </a:r>
              <a:endParaRPr lang="zh-CN" altLang="en-US"/>
            </a:p>
          </p:txBody>
        </p:sp>
        <p:sp>
          <p:nvSpPr>
            <p:cNvPr id="17" name="右大括号 16"/>
            <p:cNvSpPr/>
            <p:nvPr/>
          </p:nvSpPr>
          <p:spPr>
            <a:xfrm>
              <a:off x="3929058" y="1000108"/>
              <a:ext cx="142876" cy="1571636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143372" y="1559470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path[0..</a:t>
              </a:r>
              <a:r>
                <a:rPr lang="en-US" altLang="zh-CN" sz="1800" i="1" smtClean="0">
                  <a:latin typeface="Consolas" pitchFamily="49" charset="0"/>
                  <a:cs typeface="Consolas" pitchFamily="49" charset="0"/>
                </a:rPr>
                <a:t>d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]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" name="组合 21"/>
          <p:cNvGrpSpPr/>
          <p:nvPr/>
        </p:nvGrpSpPr>
        <p:grpSpPr>
          <a:xfrm>
            <a:off x="5214942" y="1714488"/>
            <a:ext cx="2714644" cy="369332"/>
            <a:chOff x="5715008" y="1571612"/>
            <a:chExt cx="2714644" cy="369332"/>
          </a:xfrm>
        </p:grpSpPr>
        <p:sp>
          <p:nvSpPr>
            <p:cNvPr id="20" name="右箭头 19"/>
            <p:cNvSpPr/>
            <p:nvPr/>
          </p:nvSpPr>
          <p:spPr bwMode="auto">
            <a:xfrm>
              <a:off x="5715008" y="1643050"/>
              <a:ext cx="357190" cy="214314"/>
            </a:xfrm>
            <a:prstGeom prst="rightArrow">
              <a:avLst/>
            </a:prstGeom>
            <a:ln>
              <a:headEnd/>
              <a:tailEnd type="arrow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143636" y="1571612"/>
              <a:ext cx="2286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输出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path[0..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-1]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34</a:t>
            </a:fld>
            <a:r>
              <a:rPr lang="en-US" altLang="zh-CN" smtClean="0"/>
              <a:t>/81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76" y="357166"/>
            <a:ext cx="8929718" cy="5349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ancestor1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(BTNode *b,ElemType x,ElemType path[],int d)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bool find;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(b==NULL)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空树返回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return false;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d++; path[d]=b-&gt;data;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当前结点加入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b-&gt;data==x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当前结点值为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，输出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for (int i=0;i&lt;d;i++)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printf("%c ",path[i]);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printf("\n");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true;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find=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ancestor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1(b-&gt;lchild,x,path,d);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在左子树中查找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(find)	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左子树中成功找到</a:t>
            </a: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true;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	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左子树中没有找到，在右子树中查找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return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ancestor1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(b-&gt;rchild,x,path,d);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35</a:t>
            </a:fld>
            <a:r>
              <a:rPr lang="en-US" altLang="zh-CN" smtClean="0"/>
              <a:t>/81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"/>
          <p:cNvGrpSpPr/>
          <p:nvPr/>
        </p:nvGrpSpPr>
        <p:grpSpPr>
          <a:xfrm>
            <a:off x="1214414" y="357166"/>
            <a:ext cx="2592388" cy="2016125"/>
            <a:chOff x="1916094" y="214290"/>
            <a:chExt cx="2592388" cy="2016125"/>
          </a:xfrm>
        </p:grpSpPr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274869" y="1654153"/>
              <a:ext cx="288925" cy="28733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 flipH="1">
              <a:off x="2779694" y="501628"/>
              <a:ext cx="287338" cy="28733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3389294" y="454003"/>
              <a:ext cx="301625" cy="3889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245"/>
                </a:cxn>
              </a:cxnLst>
              <a:rect l="0" t="0" r="r" b="b"/>
              <a:pathLst>
                <a:path w="190" h="245">
                  <a:moveTo>
                    <a:pt x="0" y="0"/>
                  </a:moveTo>
                  <a:lnTo>
                    <a:pt x="190" y="245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H="1">
              <a:off x="2203432" y="1077890"/>
              <a:ext cx="360362" cy="3603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H="1">
              <a:off x="3346432" y="1106465"/>
              <a:ext cx="287337" cy="2873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3932219" y="1077890"/>
              <a:ext cx="287338" cy="3603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2995594" y="214290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2490769" y="788965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3571857" y="788965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1916094" y="1365228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2997182" y="1365228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2490769" y="1870053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4076682" y="1365228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42844" y="2714620"/>
            <a:ext cx="5715040" cy="3337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main()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BTNode *b;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ElemType x='G';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CreateBTree(b,"A(B(D(,G)),C(E,F))");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printf("b:");DispBTree(b);printf("\n");</a:t>
            </a:r>
          </a:p>
          <a:p>
            <a:pPr algn="l"/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ElemType path[100];</a:t>
            </a:r>
          </a:p>
          <a:p>
            <a:pPr algn="l"/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d=-1;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%c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的所有祖先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:",x);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ancestor1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(b,x,path,d);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DestroyBTree(b);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29058" y="928670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求结点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'G'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的所有祖先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0" name="右箭头 19"/>
          <p:cNvSpPr/>
          <p:nvPr/>
        </p:nvSpPr>
        <p:spPr bwMode="auto">
          <a:xfrm>
            <a:off x="5929322" y="4143380"/>
            <a:ext cx="285752" cy="214314"/>
          </a:xfrm>
          <a:prstGeom prst="rightArrow">
            <a:avLst/>
          </a:prstGeom>
          <a:ln>
            <a:headEnd/>
            <a:tailEnd type="arrow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12" y="3643314"/>
            <a:ext cx="2643206" cy="128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6143636" y="5143512"/>
            <a:ext cx="292895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r>
              <a:rPr lang="zh-CN" altLang="en-US" sz="1800" smtClean="0">
                <a:solidFill>
                  <a:srgbClr val="C00000"/>
                </a:solidFill>
                <a:latin typeface="方正启体简体" pitchFamily="65" charset="-122"/>
                <a:ea typeface="方正启体简体" pitchFamily="65" charset="-122"/>
              </a:rPr>
              <a:t>两种算法都是正确的，但输出</a:t>
            </a:r>
            <a:r>
              <a:rPr lang="zh-CN" altLang="en-US" sz="1800" smtClean="0">
                <a:solidFill>
                  <a:srgbClr val="C0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所有祖先的顺序不同！</a:t>
            </a:r>
            <a:endParaRPr lang="zh-CN" altLang="en-US" sz="1800">
              <a:solidFill>
                <a:srgbClr val="C00000"/>
              </a:solidFill>
              <a:latin typeface="方正启体简体" pitchFamily="65" charset="-122"/>
              <a:ea typeface="方正启体简体" pitchFamily="65" charset="-122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36</a:t>
            </a:fld>
            <a:r>
              <a:rPr lang="en-US" altLang="zh-CN" smtClean="0"/>
              <a:t>/81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74" name="Text Box 14"/>
          <p:cNvSpPr txBox="1">
            <a:spLocks noChangeArrowheads="1"/>
          </p:cNvSpPr>
          <p:nvPr/>
        </p:nvSpPr>
        <p:spPr bwMode="auto">
          <a:xfrm>
            <a:off x="857224" y="1571612"/>
            <a:ext cx="3143272" cy="400110"/>
          </a:xfrm>
          <a:prstGeom prst="rect">
            <a:avLst/>
          </a:prstGeom>
          <a:solidFill>
            <a:srgbClr val="7030A0"/>
          </a:solidFill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1. </a:t>
            </a:r>
            <a:r>
              <a:rPr kumimoji="1" lang="zh-CN" altLang="en-US" sz="200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先序遍历非递归算</a:t>
            </a:r>
            <a:r>
              <a:rPr kumimoji="1" lang="zh-CN" altLang="en-US" sz="200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法</a:t>
            </a:r>
            <a:endParaRPr lang="en-US" altLang="zh-CN" sz="200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0100" y="2214554"/>
            <a:ext cx="7215238" cy="1732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两种算法：</a:t>
            </a:r>
            <a:endParaRPr lang="en-US" altLang="zh-CN" sz="1800" smtClean="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200000"/>
              </a:lnSpc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非递归算法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：常规算法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200000"/>
              </a:lnSpc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非递归算法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：其思路适合非递归中序遍历和后序遍历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 Box 4" descr="信纸"/>
          <p:cNvSpPr txBox="1">
            <a:spLocks noChangeArrowheads="1"/>
          </p:cNvSpPr>
          <p:nvPr/>
        </p:nvSpPr>
        <p:spPr bwMode="auto">
          <a:xfrm>
            <a:off x="1142976" y="428604"/>
            <a:ext cx="6175390" cy="514738"/>
          </a:xfrm>
          <a:prstGeom prst="rect">
            <a:avLst/>
          </a:prstGeom>
          <a:blipFill dpi="0" rotWithShape="1">
            <a:blip r:embed="rId4" cstate="print"/>
            <a:srcRect/>
            <a:tile tx="0" ty="0" sx="100000" sy="100000" flip="none" algn="tl"/>
          </a:blipFill>
          <a:ln w="9525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mtClean="0">
                <a:solidFill>
                  <a:srgbClr val="FF00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7.5.3 </a:t>
            </a: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先序、中序、后序遍历非递归</a:t>
            </a:r>
            <a:r>
              <a:rPr kumimoji="1" lang="zh-CN" altLang="en-US" dirty="0">
                <a:solidFill>
                  <a:srgbClr val="FF00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算法</a:t>
            </a:r>
            <a:endParaRPr lang="zh-CN" altLang="en-US" dirty="0"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37</a:t>
            </a:fld>
            <a:r>
              <a:rPr lang="en-US" altLang="zh-CN" smtClean="0"/>
              <a:t>/81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4214810" y="1857364"/>
            <a:ext cx="20002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先序序列：</a:t>
            </a:r>
            <a:r>
              <a:rPr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NLR</a:t>
            </a:r>
          </a:p>
        </p:txBody>
      </p:sp>
      <p:grpSp>
        <p:nvGrpSpPr>
          <p:cNvPr id="2" name="组合 17"/>
          <p:cNvGrpSpPr/>
          <p:nvPr/>
        </p:nvGrpSpPr>
        <p:grpSpPr>
          <a:xfrm>
            <a:off x="571472" y="1468999"/>
            <a:ext cx="3387722" cy="2817257"/>
            <a:chOff x="571472" y="1468999"/>
            <a:chExt cx="3387722" cy="2817257"/>
          </a:xfrm>
        </p:grpSpPr>
        <p:sp>
          <p:nvSpPr>
            <p:cNvPr id="168975" name="Line 15"/>
            <p:cNvSpPr>
              <a:spLocks noChangeShapeType="1"/>
            </p:cNvSpPr>
            <p:nvPr/>
          </p:nvSpPr>
          <p:spPr bwMode="auto">
            <a:xfrm>
              <a:off x="1954168" y="1713456"/>
              <a:ext cx="196866" cy="315931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8976" name="Text Box 16"/>
            <p:cNvSpPr txBox="1">
              <a:spLocks noChangeArrowheads="1"/>
            </p:cNvSpPr>
            <p:nvPr/>
          </p:nvSpPr>
          <p:spPr bwMode="auto">
            <a:xfrm>
              <a:off x="1670005" y="1468999"/>
              <a:ext cx="2889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68977" name="Text Box 17"/>
            <p:cNvSpPr txBox="1">
              <a:spLocks noChangeArrowheads="1"/>
            </p:cNvSpPr>
            <p:nvPr/>
          </p:nvSpPr>
          <p:spPr bwMode="auto">
            <a:xfrm>
              <a:off x="571472" y="3916924"/>
              <a:ext cx="138745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>
                  <a:latin typeface="Consolas" pitchFamily="49" charset="0"/>
                  <a:ea typeface="宋体" charset="-122"/>
                  <a:cs typeface="Consolas" pitchFamily="49" charset="0"/>
                </a:rPr>
                <a:t>-</a:t>
              </a: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&gt;lchild</a:t>
              </a:r>
            </a:p>
          </p:txBody>
        </p:sp>
        <p:sp>
          <p:nvSpPr>
            <p:cNvPr id="168978" name="Text Box 18"/>
            <p:cNvSpPr txBox="1">
              <a:spLocks noChangeArrowheads="1"/>
            </p:cNvSpPr>
            <p:nvPr/>
          </p:nvSpPr>
          <p:spPr bwMode="auto">
            <a:xfrm>
              <a:off x="2443134" y="3916924"/>
              <a:ext cx="151606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>
                  <a:latin typeface="Consolas" pitchFamily="49" charset="0"/>
                  <a:ea typeface="宋体" charset="-122"/>
                  <a:cs typeface="Consolas" pitchFamily="49" charset="0"/>
                </a:rPr>
                <a:t>-</a:t>
              </a: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&gt;rchild</a:t>
              </a:r>
            </a:p>
          </p:txBody>
        </p:sp>
        <p:sp>
          <p:nvSpPr>
            <p:cNvPr id="168979" name="Oval 19"/>
            <p:cNvSpPr>
              <a:spLocks noChangeArrowheads="1"/>
            </p:cNvSpPr>
            <p:nvPr/>
          </p:nvSpPr>
          <p:spPr bwMode="auto">
            <a:xfrm>
              <a:off x="1781147" y="2045262"/>
              <a:ext cx="863600" cy="504825"/>
            </a:xfrm>
            <a:prstGeom prst="ellipse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2000" i="1">
                  <a:latin typeface="Consolas" pitchFamily="49" charset="0"/>
                  <a:cs typeface="Consolas" pitchFamily="49" charset="0"/>
                </a:rPr>
                <a:t>N</a:t>
              </a:r>
            </a:p>
          </p:txBody>
        </p:sp>
        <p:sp>
          <p:nvSpPr>
            <p:cNvPr id="168980" name="AutoShape 20"/>
            <p:cNvSpPr>
              <a:spLocks noChangeArrowheads="1"/>
            </p:cNvSpPr>
            <p:nvPr/>
          </p:nvSpPr>
          <p:spPr bwMode="auto">
            <a:xfrm>
              <a:off x="654022" y="2981887"/>
              <a:ext cx="1150937" cy="792162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9525" algn="ctr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lnSpc>
                  <a:spcPts val="1200"/>
                </a:lnSpc>
              </a:pPr>
              <a:r>
                <a:rPr lang="en-US" altLang="zh-CN" sz="2000" i="1"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sp>
          <p:nvSpPr>
            <p:cNvPr id="168981" name="AutoShape 21"/>
            <p:cNvSpPr>
              <a:spLocks noChangeArrowheads="1"/>
            </p:cNvSpPr>
            <p:nvPr/>
          </p:nvSpPr>
          <p:spPr bwMode="auto">
            <a:xfrm>
              <a:off x="2516159" y="2981887"/>
              <a:ext cx="1150938" cy="792162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9525" algn="ctr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lnSpc>
                  <a:spcPts val="1200"/>
                </a:lnSpc>
              </a:pPr>
              <a:r>
                <a:rPr lang="en-US" altLang="zh-CN" sz="2000" i="1">
                  <a:latin typeface="Consolas" pitchFamily="49" charset="0"/>
                  <a:cs typeface="Consolas" pitchFamily="49" charset="0"/>
                </a:rPr>
                <a:t>R</a:t>
              </a:r>
            </a:p>
          </p:txBody>
        </p:sp>
        <p:sp>
          <p:nvSpPr>
            <p:cNvPr id="168982" name="Line 22"/>
            <p:cNvSpPr>
              <a:spLocks noChangeShapeType="1"/>
            </p:cNvSpPr>
            <p:nvPr/>
          </p:nvSpPr>
          <p:spPr bwMode="auto">
            <a:xfrm flipH="1">
              <a:off x="1301722" y="2477062"/>
              <a:ext cx="647700" cy="6492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8983" name="Freeform 23"/>
            <p:cNvSpPr>
              <a:spLocks/>
            </p:cNvSpPr>
            <p:nvPr/>
          </p:nvSpPr>
          <p:spPr bwMode="auto">
            <a:xfrm>
              <a:off x="2490759" y="2489762"/>
              <a:ext cx="542925" cy="577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2" y="364"/>
                </a:cxn>
              </a:cxnLst>
              <a:rect l="0" t="0" r="r" b="b"/>
              <a:pathLst>
                <a:path w="342" h="364">
                  <a:moveTo>
                    <a:pt x="0" y="0"/>
                  </a:moveTo>
                  <a:lnTo>
                    <a:pt x="342" y="36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8985" name="Text Box 25"/>
          <p:cNvSpPr txBox="1">
            <a:spLocks noChangeArrowheads="1"/>
          </p:cNvSpPr>
          <p:nvPr/>
        </p:nvSpPr>
        <p:spPr bwMode="auto">
          <a:xfrm>
            <a:off x="4143372" y="2428868"/>
            <a:ext cx="4500594" cy="1931399"/>
          </a:xfrm>
          <a:prstGeom prst="rect">
            <a:avLst/>
          </a:prstGeom>
          <a:ln>
            <a:noFill/>
            <a:headEnd/>
            <a:tailEnd type="none" w="med" len="lg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ct val="50000"/>
              </a:spcBef>
              <a:buFontTx/>
              <a:buBlip>
                <a:blip r:embed="rId3"/>
              </a:buBlip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保存遍历结点的孩子结点（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子结点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）。</a:t>
            </a:r>
            <a:endParaRPr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2800"/>
              </a:lnSpc>
              <a:spcBef>
                <a:spcPct val="50000"/>
              </a:spcBef>
              <a:buFontTx/>
              <a:buBlip>
                <a:blip r:embed="rId3"/>
              </a:buBlip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用</a:t>
            </a:r>
            <a:r>
              <a:rPr lang="zh-CN" alt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保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存子结点（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地址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）。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2800"/>
              </a:lnSpc>
              <a:spcBef>
                <a:spcPct val="50000"/>
              </a:spcBef>
              <a:buFontTx/>
              <a:buBlip>
                <a:blip r:embed="rId3"/>
              </a:buBlip>
            </a:pP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右孩子先进、左孩子后进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栈，因为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栈后进先出。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0034" y="500042"/>
            <a:ext cx="3500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smtClean="0">
                <a:ln w="11430"/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（</a:t>
            </a:r>
            <a:r>
              <a:rPr kumimoji="1" lang="en-US" altLang="zh-CN" sz="2000" smtClean="0">
                <a:ln w="11430"/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1</a:t>
            </a:r>
            <a:r>
              <a:rPr kumimoji="1" lang="zh-CN" altLang="en-US" sz="2000" smtClean="0">
                <a:ln w="11430"/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）先序遍历非递归算法</a:t>
            </a:r>
            <a:r>
              <a:rPr kumimoji="1" lang="en-US" altLang="zh-CN" sz="2000" smtClean="0">
                <a:ln w="11430"/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1</a:t>
            </a:r>
            <a:endParaRPr lang="en-US" altLang="zh-CN" sz="2000" smtClean="0">
              <a:ln w="11430"/>
              <a:solidFill>
                <a:srgbClr val="FF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38</a:t>
            </a:fld>
            <a:r>
              <a:rPr lang="en-US" altLang="zh-CN" smtClean="0"/>
              <a:t>/81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8" name="Rectangle 4"/>
          <p:cNvSpPr>
            <a:spLocks noChangeArrowheads="1"/>
          </p:cNvSpPr>
          <p:nvPr/>
        </p:nvSpPr>
        <p:spPr bwMode="auto">
          <a:xfrm>
            <a:off x="642910" y="642918"/>
            <a:ext cx="54594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先序遍历非递归过程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如下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</p:txBody>
      </p:sp>
      <p:sp>
        <p:nvSpPr>
          <p:cNvPr id="395269" name="Text Box 5"/>
          <p:cNvSpPr txBox="1">
            <a:spLocks noChangeArrowheads="1"/>
          </p:cNvSpPr>
          <p:nvPr/>
        </p:nvSpPr>
        <p:spPr bwMode="auto">
          <a:xfrm>
            <a:off x="684213" y="1250950"/>
            <a:ext cx="6030927" cy="2988098"/>
          </a:xfrm>
          <a:prstGeom prst="rect">
            <a:avLst/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当前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树不空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根结点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栈不空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出栈结点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并访问之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结点有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右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孩子，将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</a:t>
            </a:r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右孩子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进栈； 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若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结点有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孩子，将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</a:t>
            </a:r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左孩子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进栈；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b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39</a:t>
            </a:fld>
            <a:r>
              <a:rPr lang="en-US" altLang="zh-CN" smtClean="0"/>
              <a:t>/81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2" name="Line 4"/>
          <p:cNvSpPr>
            <a:spLocks noChangeShapeType="1"/>
          </p:cNvSpPr>
          <p:nvPr/>
        </p:nvSpPr>
        <p:spPr bwMode="auto">
          <a:xfrm>
            <a:off x="2274869" y="2538413"/>
            <a:ext cx="288925" cy="287337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sz="18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0933" name="Line 5"/>
          <p:cNvSpPr>
            <a:spLocks noChangeShapeType="1"/>
          </p:cNvSpPr>
          <p:nvPr/>
        </p:nvSpPr>
        <p:spPr bwMode="auto">
          <a:xfrm flipH="1">
            <a:off x="2779694" y="1385888"/>
            <a:ext cx="287338" cy="287337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sz="18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0934" name="Freeform 6"/>
          <p:cNvSpPr>
            <a:spLocks/>
          </p:cNvSpPr>
          <p:nvPr/>
        </p:nvSpPr>
        <p:spPr bwMode="auto">
          <a:xfrm>
            <a:off x="3389294" y="1338263"/>
            <a:ext cx="301625" cy="388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" y="245"/>
              </a:cxn>
            </a:cxnLst>
            <a:rect l="0" t="0" r="r" b="b"/>
            <a:pathLst>
              <a:path w="190" h="245">
                <a:moveTo>
                  <a:pt x="0" y="0"/>
                </a:moveTo>
                <a:lnTo>
                  <a:pt x="190" y="245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sz="18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0935" name="Line 7"/>
          <p:cNvSpPr>
            <a:spLocks noChangeShapeType="1"/>
          </p:cNvSpPr>
          <p:nvPr/>
        </p:nvSpPr>
        <p:spPr bwMode="auto">
          <a:xfrm flipH="1">
            <a:off x="2203432" y="1962150"/>
            <a:ext cx="360362" cy="36036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sz="18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0936" name="Line 8"/>
          <p:cNvSpPr>
            <a:spLocks noChangeShapeType="1"/>
          </p:cNvSpPr>
          <p:nvPr/>
        </p:nvSpPr>
        <p:spPr bwMode="auto">
          <a:xfrm flipH="1">
            <a:off x="3346432" y="1990725"/>
            <a:ext cx="287337" cy="287338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sz="18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0937" name="Line 9"/>
          <p:cNvSpPr>
            <a:spLocks noChangeShapeType="1"/>
          </p:cNvSpPr>
          <p:nvPr/>
        </p:nvSpPr>
        <p:spPr bwMode="auto">
          <a:xfrm>
            <a:off x="3932219" y="1962150"/>
            <a:ext cx="287338" cy="36036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sz="18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0938" name="Oval 10"/>
          <p:cNvSpPr>
            <a:spLocks noChangeArrowheads="1"/>
          </p:cNvSpPr>
          <p:nvPr/>
        </p:nvSpPr>
        <p:spPr bwMode="auto">
          <a:xfrm>
            <a:off x="2995594" y="109855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80939" name="Oval 11"/>
          <p:cNvSpPr>
            <a:spLocks noChangeArrowheads="1"/>
          </p:cNvSpPr>
          <p:nvPr/>
        </p:nvSpPr>
        <p:spPr bwMode="auto">
          <a:xfrm>
            <a:off x="2490769" y="167322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80940" name="Oval 12"/>
          <p:cNvSpPr>
            <a:spLocks noChangeArrowheads="1"/>
          </p:cNvSpPr>
          <p:nvPr/>
        </p:nvSpPr>
        <p:spPr bwMode="auto">
          <a:xfrm>
            <a:off x="3571857" y="167322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80941" name="Oval 13"/>
          <p:cNvSpPr>
            <a:spLocks noChangeArrowheads="1"/>
          </p:cNvSpPr>
          <p:nvPr/>
        </p:nvSpPr>
        <p:spPr bwMode="auto">
          <a:xfrm>
            <a:off x="1916094" y="224948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80942" name="Oval 14"/>
          <p:cNvSpPr>
            <a:spLocks noChangeArrowheads="1"/>
          </p:cNvSpPr>
          <p:nvPr/>
        </p:nvSpPr>
        <p:spPr bwMode="auto">
          <a:xfrm>
            <a:off x="2997182" y="224948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80943" name="Oval 15"/>
          <p:cNvSpPr>
            <a:spLocks noChangeArrowheads="1"/>
          </p:cNvSpPr>
          <p:nvPr/>
        </p:nvSpPr>
        <p:spPr bwMode="auto">
          <a:xfrm>
            <a:off x="2490769" y="275431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80944" name="Oval 16"/>
          <p:cNvSpPr>
            <a:spLocks noChangeArrowheads="1"/>
          </p:cNvSpPr>
          <p:nvPr/>
        </p:nvSpPr>
        <p:spPr bwMode="auto">
          <a:xfrm>
            <a:off x="4076682" y="224948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80945" name="Text Box 17"/>
          <p:cNvSpPr txBox="1">
            <a:spLocks noChangeArrowheads="1"/>
          </p:cNvSpPr>
          <p:nvPr/>
        </p:nvSpPr>
        <p:spPr bwMode="auto">
          <a:xfrm>
            <a:off x="900113" y="3498850"/>
            <a:ext cx="259238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先序遍历序列：</a:t>
            </a:r>
          </a:p>
        </p:txBody>
      </p:sp>
      <p:sp>
        <p:nvSpPr>
          <p:cNvPr id="380953" name="Text Box 25"/>
          <p:cNvSpPr txBox="1">
            <a:spLocks noChangeArrowheads="1"/>
          </p:cNvSpPr>
          <p:nvPr/>
        </p:nvSpPr>
        <p:spPr bwMode="auto">
          <a:xfrm>
            <a:off x="3071802" y="4857760"/>
            <a:ext cx="244792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遍历完毕</a:t>
            </a:r>
          </a:p>
        </p:txBody>
      </p:sp>
      <p:grpSp>
        <p:nvGrpSpPr>
          <p:cNvPr id="380967" name="Group 39"/>
          <p:cNvGrpSpPr>
            <a:grpSpLocks/>
          </p:cNvGrpSpPr>
          <p:nvPr/>
        </p:nvGrpSpPr>
        <p:grpSpPr bwMode="auto">
          <a:xfrm>
            <a:off x="2051050" y="1098550"/>
            <a:ext cx="1368425" cy="3467100"/>
            <a:chOff x="1292" y="300"/>
            <a:chExt cx="862" cy="2184"/>
          </a:xfrm>
        </p:grpSpPr>
        <p:sp>
          <p:nvSpPr>
            <p:cNvPr id="380946" name="Text Box 18"/>
            <p:cNvSpPr txBox="1">
              <a:spLocks noChangeArrowheads="1"/>
            </p:cNvSpPr>
            <p:nvPr/>
          </p:nvSpPr>
          <p:spPr bwMode="auto">
            <a:xfrm>
              <a:off x="1292" y="2251"/>
              <a:ext cx="454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380960" name="Oval 32"/>
            <p:cNvSpPr>
              <a:spLocks noChangeArrowheads="1"/>
            </p:cNvSpPr>
            <p:nvPr/>
          </p:nvSpPr>
          <p:spPr bwMode="auto">
            <a:xfrm>
              <a:off x="1882" y="300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</p:grpSp>
      <p:grpSp>
        <p:nvGrpSpPr>
          <p:cNvPr id="380968" name="Group 40"/>
          <p:cNvGrpSpPr>
            <a:grpSpLocks/>
          </p:cNvGrpSpPr>
          <p:nvPr/>
        </p:nvGrpSpPr>
        <p:grpSpPr bwMode="auto">
          <a:xfrm>
            <a:off x="2482850" y="1673225"/>
            <a:ext cx="1081088" cy="2892425"/>
            <a:chOff x="1564" y="662"/>
            <a:chExt cx="681" cy="1822"/>
          </a:xfrm>
        </p:grpSpPr>
        <p:sp>
          <p:nvSpPr>
            <p:cNvPr id="380947" name="Text Box 19"/>
            <p:cNvSpPr txBox="1">
              <a:spLocks noChangeArrowheads="1"/>
            </p:cNvSpPr>
            <p:nvPr/>
          </p:nvSpPr>
          <p:spPr bwMode="auto">
            <a:xfrm>
              <a:off x="1791" y="2251"/>
              <a:ext cx="454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 dirty="0"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380961" name="Oval 33"/>
            <p:cNvSpPr>
              <a:spLocks noChangeArrowheads="1"/>
            </p:cNvSpPr>
            <p:nvPr/>
          </p:nvSpPr>
          <p:spPr bwMode="auto">
            <a:xfrm>
              <a:off x="1564" y="662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</p:grpSp>
      <p:grpSp>
        <p:nvGrpSpPr>
          <p:cNvPr id="380971" name="Group 43"/>
          <p:cNvGrpSpPr>
            <a:grpSpLocks/>
          </p:cNvGrpSpPr>
          <p:nvPr/>
        </p:nvGrpSpPr>
        <p:grpSpPr bwMode="auto">
          <a:xfrm>
            <a:off x="3563938" y="1673225"/>
            <a:ext cx="2089150" cy="2892425"/>
            <a:chOff x="2245" y="662"/>
            <a:chExt cx="1316" cy="1822"/>
          </a:xfrm>
        </p:grpSpPr>
        <p:sp>
          <p:nvSpPr>
            <p:cNvPr id="380950" name="Text Box 22"/>
            <p:cNvSpPr txBox="1">
              <a:spLocks noChangeArrowheads="1"/>
            </p:cNvSpPr>
            <p:nvPr/>
          </p:nvSpPr>
          <p:spPr bwMode="auto">
            <a:xfrm>
              <a:off x="3107" y="2251"/>
              <a:ext cx="454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 dirty="0"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380962" name="Oval 34"/>
            <p:cNvSpPr>
              <a:spLocks noChangeArrowheads="1"/>
            </p:cNvSpPr>
            <p:nvPr/>
          </p:nvSpPr>
          <p:spPr bwMode="auto">
            <a:xfrm>
              <a:off x="2245" y="662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</p:grpSp>
      <p:grpSp>
        <p:nvGrpSpPr>
          <p:cNvPr id="380969" name="Group 41"/>
          <p:cNvGrpSpPr>
            <a:grpSpLocks/>
          </p:cNvGrpSpPr>
          <p:nvPr/>
        </p:nvGrpSpPr>
        <p:grpSpPr bwMode="auto">
          <a:xfrm>
            <a:off x="1908175" y="2249488"/>
            <a:ext cx="2376488" cy="2316163"/>
            <a:chOff x="1202" y="1025"/>
            <a:chExt cx="1497" cy="1459"/>
          </a:xfrm>
        </p:grpSpPr>
        <p:sp>
          <p:nvSpPr>
            <p:cNvPr id="380948" name="Text Box 20"/>
            <p:cNvSpPr txBox="1">
              <a:spLocks noChangeArrowheads="1"/>
            </p:cNvSpPr>
            <p:nvPr/>
          </p:nvSpPr>
          <p:spPr bwMode="auto">
            <a:xfrm>
              <a:off x="2245" y="2251"/>
              <a:ext cx="454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 dirty="0"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380963" name="Oval 35"/>
            <p:cNvSpPr>
              <a:spLocks noChangeArrowheads="1"/>
            </p:cNvSpPr>
            <p:nvPr/>
          </p:nvSpPr>
          <p:spPr bwMode="auto">
            <a:xfrm>
              <a:off x="1202" y="1025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</p:grpSp>
      <p:grpSp>
        <p:nvGrpSpPr>
          <p:cNvPr id="380972" name="Group 44"/>
          <p:cNvGrpSpPr>
            <a:grpSpLocks/>
          </p:cNvGrpSpPr>
          <p:nvPr/>
        </p:nvGrpSpPr>
        <p:grpSpPr bwMode="auto">
          <a:xfrm>
            <a:off x="2989263" y="2249488"/>
            <a:ext cx="3384550" cy="2316163"/>
            <a:chOff x="1883" y="1025"/>
            <a:chExt cx="2132" cy="1459"/>
          </a:xfrm>
        </p:grpSpPr>
        <p:sp>
          <p:nvSpPr>
            <p:cNvPr id="380951" name="Text Box 23"/>
            <p:cNvSpPr txBox="1">
              <a:spLocks noChangeArrowheads="1"/>
            </p:cNvSpPr>
            <p:nvPr/>
          </p:nvSpPr>
          <p:spPr bwMode="auto">
            <a:xfrm>
              <a:off x="3561" y="2251"/>
              <a:ext cx="454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 dirty="0"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380964" name="Oval 36"/>
            <p:cNvSpPr>
              <a:spLocks noChangeArrowheads="1"/>
            </p:cNvSpPr>
            <p:nvPr/>
          </p:nvSpPr>
          <p:spPr bwMode="auto">
            <a:xfrm>
              <a:off x="1883" y="1025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</p:grpSp>
      <p:grpSp>
        <p:nvGrpSpPr>
          <p:cNvPr id="380970" name="Group 42"/>
          <p:cNvGrpSpPr>
            <a:grpSpLocks/>
          </p:cNvGrpSpPr>
          <p:nvPr/>
        </p:nvGrpSpPr>
        <p:grpSpPr bwMode="auto">
          <a:xfrm>
            <a:off x="2482850" y="2754314"/>
            <a:ext cx="2520950" cy="1811338"/>
            <a:chOff x="1564" y="1343"/>
            <a:chExt cx="1588" cy="1141"/>
          </a:xfrm>
        </p:grpSpPr>
        <p:sp>
          <p:nvSpPr>
            <p:cNvPr id="380949" name="Text Box 21"/>
            <p:cNvSpPr txBox="1">
              <a:spLocks noChangeArrowheads="1"/>
            </p:cNvSpPr>
            <p:nvPr/>
          </p:nvSpPr>
          <p:spPr bwMode="auto">
            <a:xfrm>
              <a:off x="2698" y="2251"/>
              <a:ext cx="454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 dirty="0"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380965" name="Oval 37"/>
            <p:cNvSpPr>
              <a:spLocks noChangeArrowheads="1"/>
            </p:cNvSpPr>
            <p:nvPr/>
          </p:nvSpPr>
          <p:spPr bwMode="auto">
            <a:xfrm>
              <a:off x="1564" y="1343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</p:grpSp>
      <p:grpSp>
        <p:nvGrpSpPr>
          <p:cNvPr id="380973" name="Group 45"/>
          <p:cNvGrpSpPr>
            <a:grpSpLocks/>
          </p:cNvGrpSpPr>
          <p:nvPr/>
        </p:nvGrpSpPr>
        <p:grpSpPr bwMode="auto">
          <a:xfrm>
            <a:off x="4068763" y="2249488"/>
            <a:ext cx="3024187" cy="2316163"/>
            <a:chOff x="2563" y="1025"/>
            <a:chExt cx="1905" cy="1459"/>
          </a:xfrm>
        </p:grpSpPr>
        <p:sp>
          <p:nvSpPr>
            <p:cNvPr id="380952" name="Text Box 24"/>
            <p:cNvSpPr txBox="1">
              <a:spLocks noChangeArrowheads="1"/>
            </p:cNvSpPr>
            <p:nvPr/>
          </p:nvSpPr>
          <p:spPr bwMode="auto">
            <a:xfrm>
              <a:off x="4014" y="2251"/>
              <a:ext cx="454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 dirty="0"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380966" name="Oval 38"/>
            <p:cNvSpPr>
              <a:spLocks noChangeArrowheads="1"/>
            </p:cNvSpPr>
            <p:nvPr/>
          </p:nvSpPr>
          <p:spPr bwMode="auto">
            <a:xfrm>
              <a:off x="2563" y="1025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</p:grpSp>
      <p:sp>
        <p:nvSpPr>
          <p:cNvPr id="380974" name="Text Box 46"/>
          <p:cNvSpPr txBox="1">
            <a:spLocks noChangeArrowheads="1"/>
          </p:cNvSpPr>
          <p:nvPr/>
        </p:nvSpPr>
        <p:spPr bwMode="auto">
          <a:xfrm>
            <a:off x="428596" y="357166"/>
            <a:ext cx="2889241" cy="400110"/>
          </a:xfrm>
          <a:prstGeom prst="rect">
            <a:avLst/>
          </a:prstGeom>
          <a:solidFill>
            <a:srgbClr val="336600"/>
          </a:solidFill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二叉树先序</a:t>
            </a:r>
            <a:r>
              <a:rPr lang="zh-CN" altLang="en-US" sz="2000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遍历演示</a:t>
            </a:r>
            <a:endParaRPr lang="zh-CN" altLang="en-US" sz="2000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071670" y="5500702"/>
            <a:ext cx="457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先序序列的第一个结点是根结点</a:t>
            </a:r>
            <a:endParaRPr lang="zh-CN" altLang="en-US" sz="1800">
              <a:latin typeface="方正启体简体" pitchFamily="65" charset="-122"/>
              <a:ea typeface="方正启体简体" pitchFamily="65" charset="-122"/>
              <a:cs typeface="Times New Roman" pitchFamily="18" charset="0"/>
            </a:endParaRPr>
          </a:p>
        </p:txBody>
      </p:sp>
      <p:sp>
        <p:nvSpPr>
          <p:cNvPr id="43" name="灯片编号占位符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4</a:t>
            </a:fld>
            <a:r>
              <a:rPr lang="en-US" altLang="zh-CN" smtClean="0"/>
              <a:t>/81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100" fill="hold"/>
                                        <p:tgtEl>
                                          <p:spTgt spid="3809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0" dur="100" fill="hold"/>
                                        <p:tgtEl>
                                          <p:spTgt spid="3809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100" fill="hold"/>
                                        <p:tgtEl>
                                          <p:spTgt spid="3809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" fill="hold"/>
                                        <p:tgtEl>
                                          <p:spTgt spid="3809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09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09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09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09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8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8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8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8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8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8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80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53" grpId="0"/>
      <p:bldP spid="4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2" name="Line 4"/>
          <p:cNvSpPr>
            <a:spLocks noChangeShapeType="1"/>
          </p:cNvSpPr>
          <p:nvPr/>
        </p:nvSpPr>
        <p:spPr bwMode="auto">
          <a:xfrm>
            <a:off x="1114425" y="2495548"/>
            <a:ext cx="288925" cy="287337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6293" name="Line 5"/>
          <p:cNvSpPr>
            <a:spLocks noChangeShapeType="1"/>
          </p:cNvSpPr>
          <p:nvPr/>
        </p:nvSpPr>
        <p:spPr bwMode="auto">
          <a:xfrm flipH="1">
            <a:off x="1619250" y="1343023"/>
            <a:ext cx="287338" cy="287337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6294" name="Freeform 6"/>
          <p:cNvSpPr>
            <a:spLocks/>
          </p:cNvSpPr>
          <p:nvPr/>
        </p:nvSpPr>
        <p:spPr bwMode="auto">
          <a:xfrm>
            <a:off x="2228850" y="1295398"/>
            <a:ext cx="301625" cy="388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" y="245"/>
              </a:cxn>
            </a:cxnLst>
            <a:rect l="0" t="0" r="r" b="b"/>
            <a:pathLst>
              <a:path w="190" h="245">
                <a:moveTo>
                  <a:pt x="0" y="0"/>
                </a:moveTo>
                <a:lnTo>
                  <a:pt x="190" y="245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6295" name="Line 7"/>
          <p:cNvSpPr>
            <a:spLocks noChangeShapeType="1"/>
          </p:cNvSpPr>
          <p:nvPr/>
        </p:nvSpPr>
        <p:spPr bwMode="auto">
          <a:xfrm flipH="1">
            <a:off x="1042988" y="1919285"/>
            <a:ext cx="360362" cy="36036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6296" name="Line 8"/>
          <p:cNvSpPr>
            <a:spLocks noChangeShapeType="1"/>
          </p:cNvSpPr>
          <p:nvPr/>
        </p:nvSpPr>
        <p:spPr bwMode="auto">
          <a:xfrm flipH="1">
            <a:off x="2185988" y="1947860"/>
            <a:ext cx="287337" cy="287338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6297" name="Line 9"/>
          <p:cNvSpPr>
            <a:spLocks noChangeShapeType="1"/>
          </p:cNvSpPr>
          <p:nvPr/>
        </p:nvSpPr>
        <p:spPr bwMode="auto">
          <a:xfrm>
            <a:off x="2771775" y="1919285"/>
            <a:ext cx="287338" cy="36036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6298" name="Oval 10"/>
          <p:cNvSpPr>
            <a:spLocks noChangeArrowheads="1"/>
          </p:cNvSpPr>
          <p:nvPr/>
        </p:nvSpPr>
        <p:spPr bwMode="auto">
          <a:xfrm>
            <a:off x="1835150" y="105568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96299" name="Oval 11"/>
          <p:cNvSpPr>
            <a:spLocks noChangeArrowheads="1"/>
          </p:cNvSpPr>
          <p:nvPr/>
        </p:nvSpPr>
        <p:spPr bwMode="auto">
          <a:xfrm>
            <a:off x="1330325" y="163036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96300" name="Oval 12"/>
          <p:cNvSpPr>
            <a:spLocks noChangeArrowheads="1"/>
          </p:cNvSpPr>
          <p:nvPr/>
        </p:nvSpPr>
        <p:spPr bwMode="auto">
          <a:xfrm>
            <a:off x="2411413" y="163036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96301" name="Oval 13"/>
          <p:cNvSpPr>
            <a:spLocks noChangeArrowheads="1"/>
          </p:cNvSpPr>
          <p:nvPr/>
        </p:nvSpPr>
        <p:spPr bwMode="auto">
          <a:xfrm>
            <a:off x="755650" y="220662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96302" name="Oval 14"/>
          <p:cNvSpPr>
            <a:spLocks noChangeArrowheads="1"/>
          </p:cNvSpPr>
          <p:nvPr/>
        </p:nvSpPr>
        <p:spPr bwMode="auto">
          <a:xfrm>
            <a:off x="1836738" y="220662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96303" name="Oval 15"/>
          <p:cNvSpPr>
            <a:spLocks noChangeArrowheads="1"/>
          </p:cNvSpPr>
          <p:nvPr/>
        </p:nvSpPr>
        <p:spPr bwMode="auto">
          <a:xfrm>
            <a:off x="1330325" y="271144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96304" name="Oval 16"/>
          <p:cNvSpPr>
            <a:spLocks noChangeArrowheads="1"/>
          </p:cNvSpPr>
          <p:nvPr/>
        </p:nvSpPr>
        <p:spPr bwMode="auto">
          <a:xfrm>
            <a:off x="2916238" y="220662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96305" name="Line 17"/>
          <p:cNvSpPr>
            <a:spLocks noChangeShapeType="1"/>
          </p:cNvSpPr>
          <p:nvPr/>
        </p:nvSpPr>
        <p:spPr bwMode="auto">
          <a:xfrm>
            <a:off x="1476375" y="3775035"/>
            <a:ext cx="0" cy="1800225"/>
          </a:xfrm>
          <a:prstGeom prst="line">
            <a:avLst/>
          </a:prstGeom>
          <a:ln>
            <a:headEnd/>
            <a:tailEnd type="non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6306" name="Line 18"/>
          <p:cNvSpPr>
            <a:spLocks noChangeShapeType="1"/>
          </p:cNvSpPr>
          <p:nvPr/>
        </p:nvSpPr>
        <p:spPr bwMode="auto">
          <a:xfrm>
            <a:off x="2628900" y="3775035"/>
            <a:ext cx="0" cy="1800225"/>
          </a:xfrm>
          <a:prstGeom prst="line">
            <a:avLst/>
          </a:prstGeom>
          <a:ln>
            <a:headEnd/>
            <a:tailEnd type="non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6307" name="Line 19"/>
          <p:cNvSpPr>
            <a:spLocks noChangeShapeType="1"/>
          </p:cNvSpPr>
          <p:nvPr/>
        </p:nvSpPr>
        <p:spPr bwMode="auto">
          <a:xfrm>
            <a:off x="1476375" y="5599072"/>
            <a:ext cx="1152525" cy="0"/>
          </a:xfrm>
          <a:prstGeom prst="line">
            <a:avLst/>
          </a:prstGeom>
          <a:ln>
            <a:headEnd/>
            <a:tailEnd type="non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6308" name="Text Box 20"/>
          <p:cNvSpPr txBox="1">
            <a:spLocks noChangeArrowheads="1"/>
          </p:cNvSpPr>
          <p:nvPr/>
        </p:nvSpPr>
        <p:spPr bwMode="auto">
          <a:xfrm>
            <a:off x="1562087" y="5715016"/>
            <a:ext cx="1152525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>
                <a:latin typeface="仿宋" pitchFamily="49" charset="-122"/>
                <a:ea typeface="仿宋" pitchFamily="49" charset="-122"/>
                <a:cs typeface="Consolas" pitchFamily="49" charset="0"/>
              </a:rPr>
              <a:t>一个栈</a:t>
            </a:r>
          </a:p>
        </p:txBody>
      </p:sp>
      <p:sp>
        <p:nvSpPr>
          <p:cNvPr id="396315" name="Oval 27"/>
          <p:cNvSpPr>
            <a:spLocks noChangeArrowheads="1"/>
          </p:cNvSpPr>
          <p:nvPr/>
        </p:nvSpPr>
        <p:spPr bwMode="auto">
          <a:xfrm>
            <a:off x="1835150" y="105568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96316" name="Oval 28"/>
          <p:cNvSpPr>
            <a:spLocks noChangeArrowheads="1"/>
          </p:cNvSpPr>
          <p:nvPr/>
        </p:nvSpPr>
        <p:spPr bwMode="auto">
          <a:xfrm>
            <a:off x="1330325" y="163194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96317" name="Oval 29"/>
          <p:cNvSpPr>
            <a:spLocks noChangeArrowheads="1"/>
          </p:cNvSpPr>
          <p:nvPr/>
        </p:nvSpPr>
        <p:spPr bwMode="auto">
          <a:xfrm>
            <a:off x="2411413" y="163036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96318" name="Oval 30"/>
          <p:cNvSpPr>
            <a:spLocks noChangeArrowheads="1"/>
          </p:cNvSpPr>
          <p:nvPr/>
        </p:nvSpPr>
        <p:spPr bwMode="auto">
          <a:xfrm>
            <a:off x="755650" y="220821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96319" name="Oval 31"/>
          <p:cNvSpPr>
            <a:spLocks noChangeArrowheads="1"/>
          </p:cNvSpPr>
          <p:nvPr/>
        </p:nvSpPr>
        <p:spPr bwMode="auto">
          <a:xfrm>
            <a:off x="1836738" y="220662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96320" name="Oval 32"/>
          <p:cNvSpPr>
            <a:spLocks noChangeArrowheads="1"/>
          </p:cNvSpPr>
          <p:nvPr/>
        </p:nvSpPr>
        <p:spPr bwMode="auto">
          <a:xfrm>
            <a:off x="1330325" y="271144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96321" name="Oval 33"/>
          <p:cNvSpPr>
            <a:spLocks noChangeArrowheads="1"/>
          </p:cNvSpPr>
          <p:nvPr/>
        </p:nvSpPr>
        <p:spPr bwMode="auto">
          <a:xfrm>
            <a:off x="2916238" y="220662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96322" name="Text Box 34"/>
          <p:cNvSpPr txBox="1">
            <a:spLocks noChangeArrowheads="1"/>
          </p:cNvSpPr>
          <p:nvPr/>
        </p:nvSpPr>
        <p:spPr bwMode="auto">
          <a:xfrm>
            <a:off x="3714744" y="2143116"/>
            <a:ext cx="172878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先序序列：</a:t>
            </a:r>
          </a:p>
        </p:txBody>
      </p:sp>
      <p:sp>
        <p:nvSpPr>
          <p:cNvPr id="396323" name="Text Box 35"/>
          <p:cNvSpPr txBox="1">
            <a:spLocks noChangeArrowheads="1"/>
          </p:cNvSpPr>
          <p:nvPr/>
        </p:nvSpPr>
        <p:spPr bwMode="auto">
          <a:xfrm>
            <a:off x="3706813" y="2782888"/>
            <a:ext cx="433387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96324" name="Text Box 36"/>
          <p:cNvSpPr txBox="1">
            <a:spLocks noChangeArrowheads="1"/>
          </p:cNvSpPr>
          <p:nvPr/>
        </p:nvSpPr>
        <p:spPr bwMode="auto">
          <a:xfrm>
            <a:off x="4354513" y="2782888"/>
            <a:ext cx="433387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96325" name="Text Box 37"/>
          <p:cNvSpPr txBox="1">
            <a:spLocks noChangeArrowheads="1"/>
          </p:cNvSpPr>
          <p:nvPr/>
        </p:nvSpPr>
        <p:spPr bwMode="auto">
          <a:xfrm>
            <a:off x="5002213" y="2782888"/>
            <a:ext cx="433387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96326" name="Text Box 38"/>
          <p:cNvSpPr txBox="1">
            <a:spLocks noChangeArrowheads="1"/>
          </p:cNvSpPr>
          <p:nvPr/>
        </p:nvSpPr>
        <p:spPr bwMode="auto">
          <a:xfrm>
            <a:off x="5651500" y="2782888"/>
            <a:ext cx="433388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96327" name="Text Box 39"/>
          <p:cNvSpPr txBox="1">
            <a:spLocks noChangeArrowheads="1"/>
          </p:cNvSpPr>
          <p:nvPr/>
        </p:nvSpPr>
        <p:spPr bwMode="auto">
          <a:xfrm>
            <a:off x="6207125" y="2782888"/>
            <a:ext cx="433388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96328" name="Text Box 40"/>
          <p:cNvSpPr txBox="1">
            <a:spLocks noChangeArrowheads="1"/>
          </p:cNvSpPr>
          <p:nvPr/>
        </p:nvSpPr>
        <p:spPr bwMode="auto">
          <a:xfrm>
            <a:off x="6854825" y="2782888"/>
            <a:ext cx="433388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96329" name="Text Box 41"/>
          <p:cNvSpPr txBox="1">
            <a:spLocks noChangeArrowheads="1"/>
          </p:cNvSpPr>
          <p:nvPr/>
        </p:nvSpPr>
        <p:spPr bwMode="auto">
          <a:xfrm>
            <a:off x="7504113" y="2782888"/>
            <a:ext cx="433387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96330" name="Text Box 42"/>
          <p:cNvSpPr txBox="1">
            <a:spLocks noChangeArrowheads="1"/>
          </p:cNvSpPr>
          <p:nvPr/>
        </p:nvSpPr>
        <p:spPr bwMode="auto">
          <a:xfrm>
            <a:off x="3786182" y="4000504"/>
            <a:ext cx="2735263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>
                <a:latin typeface="仿宋" pitchFamily="49" charset="-122"/>
                <a:ea typeface="仿宋" pitchFamily="49" charset="-122"/>
                <a:cs typeface="Consolas" pitchFamily="49" charset="0"/>
              </a:rPr>
              <a:t>先序遍历完毕</a:t>
            </a:r>
          </a:p>
        </p:txBody>
      </p:sp>
      <p:sp>
        <p:nvSpPr>
          <p:cNvPr id="396332" name="Text Box 44"/>
          <p:cNvSpPr txBox="1">
            <a:spLocks noChangeArrowheads="1"/>
          </p:cNvSpPr>
          <p:nvPr/>
        </p:nvSpPr>
        <p:spPr bwMode="auto">
          <a:xfrm>
            <a:off x="500035" y="428604"/>
            <a:ext cx="3000395" cy="400110"/>
          </a:xfrm>
          <a:prstGeom prst="rect">
            <a:avLst/>
          </a:prstGeom>
          <a:solidFill>
            <a:srgbClr val="7030A0"/>
          </a:solidFill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先序非递归算法</a:t>
            </a:r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演</a:t>
            </a:r>
            <a:r>
              <a:rPr lang="zh-CN" altLang="en-US" sz="200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示</a:t>
            </a:r>
          </a:p>
        </p:txBody>
      </p: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40</a:t>
            </a:fld>
            <a:r>
              <a:rPr lang="en-US" altLang="zh-CN" smtClean="0"/>
              <a:t>/81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11111E-6 L 4.44444E-6 0.58797 " pathEditMode="relative" ptsTypes="AA">
                                      <p:cBhvr>
                                        <p:cTn id="6" dur="2000" fill="hold"/>
                                        <p:tgtEl>
                                          <p:spTgt spid="3963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0.58287 C 0.01666 0.43797 0.0335 0.29352 0.05694 0.24051 C 0.08038 0.18727 0.11024 0.2257 0.14027 0.26436 " pathEditMode="fixed" rAng="0" ptsTypes="aaA">
                                      <p:cBhvr>
                                        <p:cTn id="10" dur="2000" fill="hold"/>
                                        <p:tgtEl>
                                          <p:spTgt spid="3963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" y="-19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2000"/>
                                        <p:tgtEl>
                                          <p:spTgt spid="396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9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.02662 L -0.06302 0.49907 " pathEditMode="relative" ptsTypes="AA">
                                      <p:cBhvr>
                                        <p:cTn id="22" dur="2000" fill="hold"/>
                                        <p:tgtEl>
                                          <p:spTgt spid="3963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2662 L 0.05521 0.4361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963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21 0.42546 C 0.06302 0.29306 0.071 0.16088 0.11354 0.12014 C 0.15607 0.0794 0.23333 0.13009 0.31076 0.18102 " pathEditMode="fixed" rAng="0" ptsTypes="aaA">
                                      <p:cBhvr>
                                        <p:cTn id="30" dur="2000" fill="hold"/>
                                        <p:tgtEl>
                                          <p:spTgt spid="3963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" y="-17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2000"/>
                                        <p:tgtEl>
                                          <p:spTgt spid="396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9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12 2.59259E-6 C 0.03489 0.04236 0.07708 0.08495 0.09791 0.1419 C 0.11892 0.19884 0.1184 0.27014 0.11805 0.34166 " pathEditMode="relative" rAng="0" ptsTypes="aaA">
                                      <p:cBhvr>
                                        <p:cTn id="42" dur="2000" fill="hold"/>
                                        <p:tgtEl>
                                          <p:spTgt spid="3963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" y="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58 0.34143 C 0.12222 0.29282 0.10434 0.09467 0.15486 0.0493 C 0.20538 0.00393 0.36372 0.06505 0.41858 0.06921 " pathEditMode="fixed" rAng="0" ptsTypes="aaa">
                                      <p:cBhvr>
                                        <p:cTn id="46" dur="2000" fill="hold"/>
                                        <p:tgtEl>
                                          <p:spTgt spid="3963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" y="-169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2000"/>
                                        <p:tgtEl>
                                          <p:spTgt spid="396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9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22222E-6 L 0.05504 0.25208 " pathEditMode="relative" ptsTypes="AA">
                                      <p:cBhvr>
                                        <p:cTn id="58" dur="2000" fill="hold"/>
                                        <p:tgtEl>
                                          <p:spTgt spid="3963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868 0.26667 C 0.07048 0.2169 0.0658 0.0081 0.12951 -0.03148 C 0.19323 -0.07107 0.37621 0.01667 0.44114 0.02917 " pathEditMode="fixed" rAng="0" ptsTypes="aaa">
                                      <p:cBhvr>
                                        <p:cTn id="62" dur="2000" fill="hold"/>
                                        <p:tgtEl>
                                          <p:spTgt spid="3963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169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2000"/>
                                        <p:tgtEl>
                                          <p:spTgt spid="396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2000"/>
                                        <p:tgtEl>
                                          <p:spTgt spid="396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9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407 0.48866 C -0.05539 0.43009 -0.09132 0.18796 -0.01233 0.13727 C 0.06666 0.08657 0.3217 0.17477 0.40955 0.18449 " pathEditMode="fixed" rAng="0" ptsTypes="aaa">
                                      <p:cBhvr>
                                        <p:cTn id="77" dur="2000" fill="hold"/>
                                        <p:tgtEl>
                                          <p:spTgt spid="3963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" y="-201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" dur="2000"/>
                                        <p:tgtEl>
                                          <p:spTgt spid="396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9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59259E-6 C -0.01302 0.01342 -0.06076 0.04398 -0.07864 0.08102 C -0.09652 0.11805 -0.10138 0.16643 -0.10781 0.22176 C -0.11423 0.27708 -0.11545 0.37268 -0.11753 0.4125 " pathEditMode="fixed" rAng="0" ptsTypes="aaaa">
                                      <p:cBhvr>
                                        <p:cTn id="89" dur="2000" fill="hold"/>
                                        <p:tgtEl>
                                          <p:spTgt spid="3963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" y="2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59259E-6 C 0.00521 0.04676 0.0099 0.0912 0.00972 0.14629 C 0.00955 0.20139 0.00139 0.29259 -0.00087 0.33102 " pathEditMode="relative" rAng="0" ptsTypes="aaa">
                                      <p:cBhvr>
                                        <p:cTn id="93" dur="2000" fill="hold"/>
                                        <p:tgtEl>
                                          <p:spTgt spid="3963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" y="1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34213 C 0.01354 0.29282 -0.00608 0.08912 0.08524 0.04768 C 0.17656 0.00625 0.45104 0.08403 0.54722 0.09352 " pathEditMode="fixed" rAng="0" ptsTypes="aaa">
                                      <p:cBhvr>
                                        <p:cTn id="97" dur="2000" fill="hold"/>
                                        <p:tgtEl>
                                          <p:spTgt spid="3963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1" y="-168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9" dur="2000"/>
                                        <p:tgtEl>
                                          <p:spTgt spid="396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39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065 0.41504 C -0.12083 0.37291 -0.13281 0.22268 -0.1217 0.1625 C -0.11059 0.10231 -0.09114 0.06944 -0.05364 0.05324 C -0.01614 0.03703 0.01181 0.05694 0.10348 0.06551 C 0.19514 0.07407 0.41424 0.09606 0.49601 0.10416 " pathEditMode="fixed" rAng="0" ptsTypes="aaaaa">
                                      <p:cBhvr>
                                        <p:cTn id="109" dur="2000" fill="hold"/>
                                        <p:tgtEl>
                                          <p:spTgt spid="3963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" y="-189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1" dur="2000"/>
                                        <p:tgtEl>
                                          <p:spTgt spid="3963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6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39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315" grpId="0" animBg="1"/>
      <p:bldP spid="396315" grpId="1" animBg="1"/>
      <p:bldP spid="396315" grpId="2" animBg="1"/>
      <p:bldP spid="396316" grpId="0" animBg="1"/>
      <p:bldP spid="396316" grpId="1" animBg="1"/>
      <p:bldP spid="396316" grpId="2" animBg="1"/>
      <p:bldP spid="396317" grpId="0" animBg="1"/>
      <p:bldP spid="396317" grpId="1" animBg="1"/>
      <p:bldP spid="396317" grpId="2" animBg="1"/>
      <p:bldP spid="396318" grpId="0" animBg="1"/>
      <p:bldP spid="396318" grpId="1" animBg="1"/>
      <p:bldP spid="396318" grpId="2" animBg="1"/>
      <p:bldP spid="396318" grpId="3" animBg="1"/>
      <p:bldP spid="396319" grpId="0" animBg="1"/>
      <p:bldP spid="396319" grpId="1" animBg="1"/>
      <p:bldP spid="396319" grpId="2" animBg="1"/>
      <p:bldP spid="396320" grpId="0" animBg="1"/>
      <p:bldP spid="396320" grpId="1" animBg="1"/>
      <p:bldP spid="396320" grpId="2" animBg="1"/>
      <p:bldP spid="396321" grpId="0" animBg="1"/>
      <p:bldP spid="396321" grpId="1" animBg="1"/>
      <p:bldP spid="396321" grpId="2" animBg="1"/>
      <p:bldP spid="396323" grpId="0"/>
      <p:bldP spid="396324" grpId="0"/>
      <p:bldP spid="396325" grpId="0"/>
      <p:bldP spid="396326" grpId="0"/>
      <p:bldP spid="396327" grpId="0"/>
      <p:bldP spid="396328" grpId="0"/>
      <p:bldP spid="39632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ext Box 1026"/>
          <p:cNvSpPr txBox="1">
            <a:spLocks noChangeArrowheads="1"/>
          </p:cNvSpPr>
          <p:nvPr/>
        </p:nvSpPr>
        <p:spPr bwMode="auto">
          <a:xfrm>
            <a:off x="571472" y="1071546"/>
            <a:ext cx="7675588" cy="4809554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08000">
            <a:spAutoFit/>
          </a:bodyPr>
          <a:lstStyle/>
          <a:p>
            <a:pPr algn="l"/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PreOrder1(BTNode *b)</a:t>
            </a:r>
            <a:endParaRPr lang="zh-CN" altLang="en-US" sz="16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BTNode *p;</a:t>
            </a:r>
            <a:endParaRPr lang="zh-CN" altLang="en-US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SqStack *st;				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定义栈指针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endParaRPr lang="zh-CN" altLang="en-US" sz="16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InitStack(st);			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初始化栈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endParaRPr lang="zh-CN" altLang="en-US" sz="16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(b!=NULL) </a:t>
            </a:r>
            <a:endParaRPr lang="zh-CN" altLang="en-US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Push(st，b);			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根结点进栈</a:t>
            </a:r>
          </a:p>
          <a:p>
            <a:pPr algn="l">
              <a:lnSpc>
                <a:spcPct val="1500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while (!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StackEmpty(st)</a:t>
            </a: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栈不为空时循环</a:t>
            </a:r>
          </a:p>
          <a:p>
            <a:pPr algn="l"/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Pop(st，p);			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退栈结点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并访问它</a:t>
            </a:r>
          </a:p>
          <a:p>
            <a:pPr algn="l"/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printf("%c "，p-&gt;data);</a:t>
            </a:r>
            <a:endParaRPr lang="zh-CN" altLang="en-US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if (p-&gt;rchild!=NULL)		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有右孩子时将其进栈</a:t>
            </a:r>
          </a:p>
          <a:p>
            <a:pPr algn="l"/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Push(st，p-&gt;rchild);</a:t>
            </a:r>
            <a:endParaRPr lang="zh-CN" altLang="en-US" sz="1600" smtClean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if (p-&gt;lchild!=NULL)		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有左孩子时将其进栈</a:t>
            </a:r>
          </a:p>
          <a:p>
            <a:pPr algn="l"/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Push(st，p-&gt;lchild);</a:t>
            </a:r>
            <a:endParaRPr lang="zh-CN" altLang="en-US" sz="1600" smtClean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printf("\n");</a:t>
            </a:r>
            <a:endParaRPr lang="zh-CN" altLang="en-US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DestroyStack(st);			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销毁栈</a:t>
            </a:r>
          </a:p>
          <a:p>
            <a:pPr algn="l"/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6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45413" name="Rectangle 1029"/>
          <p:cNvSpPr>
            <a:spLocks noChangeArrowheads="1"/>
          </p:cNvSpPr>
          <p:nvPr/>
        </p:nvSpPr>
        <p:spPr bwMode="auto">
          <a:xfrm>
            <a:off x="500034" y="500042"/>
            <a:ext cx="37862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先序遍历非递归算法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如下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41</a:t>
            </a:fld>
            <a:r>
              <a:rPr lang="en-US" altLang="zh-CN" smtClean="0"/>
              <a:t>/81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428596" y="357166"/>
            <a:ext cx="3500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smtClean="0">
                <a:ln w="11430"/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（</a:t>
            </a:r>
            <a:r>
              <a:rPr kumimoji="1" lang="en-US" altLang="zh-CN" sz="2000" smtClean="0">
                <a:ln w="11430"/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2</a:t>
            </a:r>
            <a:r>
              <a:rPr kumimoji="1" lang="zh-CN" altLang="en-US" sz="2000" smtClean="0">
                <a:ln w="11430"/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）先序遍历非递归算法</a:t>
            </a:r>
            <a:r>
              <a:rPr kumimoji="1" lang="en-US" altLang="zh-CN" sz="2000" smtClean="0">
                <a:ln w="11430"/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2</a:t>
            </a:r>
            <a:endParaRPr lang="en-US" altLang="zh-CN" sz="2000" smtClean="0">
              <a:ln w="11430"/>
              <a:solidFill>
                <a:srgbClr val="FF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35" name="Line 4"/>
          <p:cNvSpPr>
            <a:spLocks noChangeShapeType="1"/>
          </p:cNvSpPr>
          <p:nvPr/>
        </p:nvSpPr>
        <p:spPr bwMode="auto">
          <a:xfrm>
            <a:off x="1052503" y="2740006"/>
            <a:ext cx="288925" cy="287337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5"/>
          <p:cNvSpPr>
            <a:spLocks noChangeShapeType="1"/>
          </p:cNvSpPr>
          <p:nvPr/>
        </p:nvSpPr>
        <p:spPr bwMode="auto">
          <a:xfrm flipH="1">
            <a:off x="1557328" y="1587481"/>
            <a:ext cx="287338" cy="287337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Freeform 6"/>
          <p:cNvSpPr>
            <a:spLocks/>
          </p:cNvSpPr>
          <p:nvPr/>
        </p:nvSpPr>
        <p:spPr bwMode="auto">
          <a:xfrm>
            <a:off x="2166928" y="1539856"/>
            <a:ext cx="301625" cy="388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" y="245"/>
              </a:cxn>
            </a:cxnLst>
            <a:rect l="0" t="0" r="r" b="b"/>
            <a:pathLst>
              <a:path w="190" h="245">
                <a:moveTo>
                  <a:pt x="0" y="0"/>
                </a:moveTo>
                <a:lnTo>
                  <a:pt x="190" y="245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Line 7"/>
          <p:cNvSpPr>
            <a:spLocks noChangeShapeType="1"/>
          </p:cNvSpPr>
          <p:nvPr/>
        </p:nvSpPr>
        <p:spPr bwMode="auto">
          <a:xfrm flipH="1">
            <a:off x="981066" y="2163743"/>
            <a:ext cx="360362" cy="36036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10"/>
          <p:cNvSpPr>
            <a:spLocks noChangeArrowheads="1"/>
          </p:cNvSpPr>
          <p:nvPr/>
        </p:nvSpPr>
        <p:spPr bwMode="auto">
          <a:xfrm>
            <a:off x="1773228" y="1300143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altLang="zh-CN" sz="2000" i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Oval 11"/>
          <p:cNvSpPr>
            <a:spLocks noChangeArrowheads="1"/>
          </p:cNvSpPr>
          <p:nvPr/>
        </p:nvSpPr>
        <p:spPr bwMode="auto">
          <a:xfrm>
            <a:off x="1268403" y="1874818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altLang="zh-CN" sz="2000" i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Oval 13"/>
          <p:cNvSpPr>
            <a:spLocks noChangeArrowheads="1"/>
          </p:cNvSpPr>
          <p:nvPr/>
        </p:nvSpPr>
        <p:spPr bwMode="auto">
          <a:xfrm>
            <a:off x="693728" y="2451081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altLang="zh-CN" sz="2000" i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 Box 4"/>
          <p:cNvSpPr txBox="1">
            <a:spLocks noChangeArrowheads="1"/>
          </p:cNvSpPr>
          <p:nvPr/>
        </p:nvSpPr>
        <p:spPr bwMode="auto">
          <a:xfrm>
            <a:off x="3357554" y="1630274"/>
            <a:ext cx="21431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先序序列：</a:t>
            </a:r>
            <a:r>
              <a:rPr lang="en-US" altLang="zh-CN" sz="18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NLR</a:t>
            </a:r>
          </a:p>
        </p:txBody>
      </p:sp>
      <p:cxnSp>
        <p:nvCxnSpPr>
          <p:cNvPr id="57" name="直接箭头连接符 56"/>
          <p:cNvCxnSpPr/>
          <p:nvPr/>
        </p:nvCxnSpPr>
        <p:spPr>
          <a:xfrm rot="5400000">
            <a:off x="428596" y="1173128"/>
            <a:ext cx="1214446" cy="1214446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rot="16200000" flipH="1">
            <a:off x="694252" y="2918886"/>
            <a:ext cx="428628" cy="428628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等腰三角形 59"/>
          <p:cNvSpPr/>
          <p:nvPr/>
        </p:nvSpPr>
        <p:spPr bwMode="auto">
          <a:xfrm>
            <a:off x="1051442" y="3000372"/>
            <a:ext cx="642942" cy="642942"/>
          </a:xfrm>
          <a:prstGeom prst="triangle">
            <a:avLst/>
          </a:prstGeom>
          <a:ln>
            <a:headEnd/>
            <a:tailEnd type="arrow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等腰三角形 60"/>
          <p:cNvSpPr/>
          <p:nvPr/>
        </p:nvSpPr>
        <p:spPr bwMode="auto">
          <a:xfrm>
            <a:off x="2153156" y="1877460"/>
            <a:ext cx="642942" cy="642942"/>
          </a:xfrm>
          <a:prstGeom prst="triangle">
            <a:avLst/>
          </a:prstGeom>
          <a:ln>
            <a:headEnd/>
            <a:tailEnd type="arrow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286116" y="2173260"/>
            <a:ext cx="5357850" cy="206476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342900" indent="-342900" algn="l">
              <a:lnSpc>
                <a:spcPts val="3000"/>
              </a:lnSpc>
              <a:spcBef>
                <a:spcPts val="1200"/>
              </a:spcBef>
              <a:buBlip>
                <a:blip r:embed="rId3"/>
              </a:buBlip>
            </a:pP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NL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: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查找左下结点，边访问边进栈 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阶段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1</a:t>
            </a:r>
            <a:endParaRPr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3000"/>
              </a:lnSpc>
              <a:spcBef>
                <a:spcPts val="1200"/>
              </a:spcBef>
              <a:buBlip>
                <a:blip r:embed="rId3"/>
              </a:buBlip>
            </a:pP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: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达到最左下结点时，该结点没有左子树，转到其右子树做同样的操作 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阶段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2</a:t>
            </a:r>
          </a:p>
          <a:p>
            <a:pPr marL="342900" indent="-342900" algn="l">
              <a:lnSpc>
                <a:spcPts val="3000"/>
              </a:lnSpc>
              <a:spcBef>
                <a:spcPts val="1200"/>
              </a:spcBef>
              <a:buBlip>
                <a:blip r:embed="rId3"/>
              </a:buBlip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栈中保存的是遍历的结点地址。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42</a:t>
            </a:fld>
            <a:r>
              <a:rPr lang="en-US" altLang="zh-CN" smtClean="0"/>
              <a:t>/81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5" name="Oval 7"/>
          <p:cNvSpPr>
            <a:spLocks noChangeArrowheads="1"/>
          </p:cNvSpPr>
          <p:nvPr/>
        </p:nvSpPr>
        <p:spPr bwMode="auto">
          <a:xfrm>
            <a:off x="4210067" y="1274758"/>
            <a:ext cx="431800" cy="3603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99016" name="Oval 8"/>
          <p:cNvSpPr>
            <a:spLocks noChangeArrowheads="1"/>
          </p:cNvSpPr>
          <p:nvPr/>
        </p:nvSpPr>
        <p:spPr bwMode="auto">
          <a:xfrm>
            <a:off x="3706829" y="1993895"/>
            <a:ext cx="431800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99017" name="Oval 9"/>
          <p:cNvSpPr>
            <a:spLocks noChangeArrowheads="1"/>
          </p:cNvSpPr>
          <p:nvPr/>
        </p:nvSpPr>
        <p:spPr bwMode="auto">
          <a:xfrm>
            <a:off x="3273442" y="2714620"/>
            <a:ext cx="431800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99018" name="Line 10"/>
          <p:cNvSpPr>
            <a:spLocks noChangeShapeType="1"/>
          </p:cNvSpPr>
          <p:nvPr/>
        </p:nvSpPr>
        <p:spPr bwMode="auto">
          <a:xfrm flipH="1">
            <a:off x="4498992" y="985833"/>
            <a:ext cx="215900" cy="288925"/>
          </a:xfrm>
          <a:prstGeom prst="line">
            <a:avLst/>
          </a:prstGeom>
          <a:noFill/>
          <a:ln w="38100">
            <a:solidFill>
              <a:srgbClr val="663300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99019" name="Freeform 11"/>
          <p:cNvSpPr>
            <a:spLocks/>
          </p:cNvSpPr>
          <p:nvPr/>
        </p:nvSpPr>
        <p:spPr bwMode="auto">
          <a:xfrm>
            <a:off x="4024329" y="1609720"/>
            <a:ext cx="285750" cy="400050"/>
          </a:xfrm>
          <a:custGeom>
            <a:avLst/>
            <a:gdLst/>
            <a:ahLst/>
            <a:cxnLst>
              <a:cxn ang="0">
                <a:pos x="180" y="0"/>
              </a:cxn>
              <a:cxn ang="0">
                <a:pos x="0" y="252"/>
              </a:cxn>
            </a:cxnLst>
            <a:rect l="0" t="0" r="r" b="b"/>
            <a:pathLst>
              <a:path w="180" h="252">
                <a:moveTo>
                  <a:pt x="180" y="0"/>
                </a:moveTo>
                <a:lnTo>
                  <a:pt x="0" y="252"/>
                </a:lnTo>
              </a:path>
            </a:pathLst>
          </a:custGeom>
          <a:ln>
            <a:headEnd type="none" w="med" len="med"/>
            <a:tailEnd type="non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299020" name="Freeform 12"/>
          <p:cNvSpPr>
            <a:spLocks/>
          </p:cNvSpPr>
          <p:nvPr/>
        </p:nvSpPr>
        <p:spPr bwMode="auto">
          <a:xfrm>
            <a:off x="3563954" y="2320920"/>
            <a:ext cx="250825" cy="393700"/>
          </a:xfrm>
          <a:custGeom>
            <a:avLst/>
            <a:gdLst>
              <a:gd name="connsiteX0" fmla="*/ 158 w 158"/>
              <a:gd name="connsiteY0" fmla="*/ 0 h 248"/>
              <a:gd name="connsiteX1" fmla="*/ 0 w 158"/>
              <a:gd name="connsiteY1" fmla="*/ 248 h 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" h="248">
                <a:moveTo>
                  <a:pt x="158" y="0"/>
                </a:moveTo>
                <a:lnTo>
                  <a:pt x="0" y="248"/>
                </a:lnTo>
              </a:path>
            </a:pathLst>
          </a:custGeom>
          <a:ln>
            <a:headEnd type="none" w="med" len="med"/>
            <a:tailEnd type="non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299021" name="Freeform 13"/>
          <p:cNvSpPr>
            <a:spLocks/>
          </p:cNvSpPr>
          <p:nvPr/>
        </p:nvSpPr>
        <p:spPr bwMode="auto">
          <a:xfrm>
            <a:off x="4576779" y="1597020"/>
            <a:ext cx="374650" cy="444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6" y="280"/>
              </a:cxn>
            </a:cxnLst>
            <a:rect l="0" t="0" r="r" b="b"/>
            <a:pathLst>
              <a:path w="236" h="280">
                <a:moveTo>
                  <a:pt x="0" y="0"/>
                </a:moveTo>
                <a:lnTo>
                  <a:pt x="236" y="280"/>
                </a:lnTo>
              </a:path>
            </a:pathLst>
          </a:custGeom>
          <a:ln>
            <a:headEnd type="none" w="med" len="med"/>
            <a:tailEnd type="non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299022" name="Line 14"/>
          <p:cNvSpPr>
            <a:spLocks noChangeShapeType="1"/>
          </p:cNvSpPr>
          <p:nvPr/>
        </p:nvSpPr>
        <p:spPr bwMode="auto">
          <a:xfrm>
            <a:off x="3633804" y="3001958"/>
            <a:ext cx="360363" cy="360362"/>
          </a:xfrm>
          <a:prstGeom prst="lin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299023" name="AutoShape 15"/>
          <p:cNvSpPr>
            <a:spLocks noChangeArrowheads="1"/>
          </p:cNvSpPr>
          <p:nvPr/>
        </p:nvSpPr>
        <p:spPr bwMode="auto">
          <a:xfrm>
            <a:off x="3633804" y="3362320"/>
            <a:ext cx="719138" cy="503238"/>
          </a:xfrm>
          <a:prstGeom prst="triangle">
            <a:avLst>
              <a:gd name="adj" fmla="val 50000"/>
            </a:avLst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99024" name="Freeform 16"/>
          <p:cNvSpPr>
            <a:spLocks/>
          </p:cNvSpPr>
          <p:nvPr/>
        </p:nvSpPr>
        <p:spPr bwMode="auto">
          <a:xfrm>
            <a:off x="4065604" y="2305045"/>
            <a:ext cx="339725" cy="422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" y="266"/>
              </a:cxn>
            </a:cxnLst>
            <a:rect l="0" t="0" r="r" b="b"/>
            <a:pathLst>
              <a:path w="214" h="266">
                <a:moveTo>
                  <a:pt x="0" y="0"/>
                </a:moveTo>
                <a:lnTo>
                  <a:pt x="214" y="266"/>
                </a:lnTo>
              </a:path>
            </a:pathLst>
          </a:custGeom>
          <a:ln>
            <a:headEnd type="none" w="med" len="med"/>
            <a:tailEnd type="non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299025" name="Text Box 17"/>
          <p:cNvSpPr txBox="1">
            <a:spLocks noChangeArrowheads="1"/>
          </p:cNvSpPr>
          <p:nvPr/>
        </p:nvSpPr>
        <p:spPr bwMode="auto">
          <a:xfrm>
            <a:off x="4714892" y="769933"/>
            <a:ext cx="287337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99026" name="Text Box 18"/>
          <p:cNvSpPr txBox="1">
            <a:spLocks noChangeArrowheads="1"/>
          </p:cNvSpPr>
          <p:nvPr/>
        </p:nvSpPr>
        <p:spPr bwMode="auto">
          <a:xfrm>
            <a:off x="1000115" y="3136895"/>
            <a:ext cx="2305050" cy="58477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重点：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这个最左下结点，没有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左子树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3346472" y="2071685"/>
            <a:ext cx="296863" cy="642938"/>
            <a:chOff x="1973" y="1755"/>
            <a:chExt cx="187" cy="405"/>
          </a:xfrm>
        </p:grpSpPr>
        <p:sp>
          <p:nvSpPr>
            <p:cNvPr id="299027" name="Line 19"/>
            <p:cNvSpPr>
              <a:spLocks noChangeShapeType="1"/>
            </p:cNvSpPr>
            <p:nvPr/>
          </p:nvSpPr>
          <p:spPr bwMode="auto">
            <a:xfrm>
              <a:off x="1973" y="1979"/>
              <a:ext cx="45" cy="181"/>
            </a:xfrm>
            <a:prstGeom prst="line">
              <a:avLst/>
            </a:prstGeom>
            <a:noFill/>
            <a:ln w="38100">
              <a:solidFill>
                <a:srgbClr val="6633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9028" name="Text Box 20"/>
            <p:cNvSpPr txBox="1">
              <a:spLocks noChangeArrowheads="1"/>
            </p:cNvSpPr>
            <p:nvPr/>
          </p:nvSpPr>
          <p:spPr bwMode="auto">
            <a:xfrm>
              <a:off x="1979" y="1755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p</a:t>
              </a:r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3127394" y="285748"/>
            <a:ext cx="1152525" cy="2482850"/>
            <a:chOff x="1835" y="630"/>
            <a:chExt cx="726" cy="1564"/>
          </a:xfrm>
        </p:grpSpPr>
        <p:sp>
          <p:nvSpPr>
            <p:cNvPr id="299029" name="Line 21"/>
            <p:cNvSpPr>
              <a:spLocks noChangeShapeType="1"/>
            </p:cNvSpPr>
            <p:nvPr/>
          </p:nvSpPr>
          <p:spPr bwMode="auto">
            <a:xfrm flipH="1">
              <a:off x="1835" y="1071"/>
              <a:ext cx="726" cy="953"/>
            </a:xfrm>
            <a:prstGeom prst="line">
              <a:avLst/>
            </a:prstGeom>
            <a:noFill/>
            <a:ln w="38100">
              <a:solidFill>
                <a:srgbClr val="3366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9030" name="Text Box 22"/>
            <p:cNvSpPr txBox="1">
              <a:spLocks noChangeArrowheads="1"/>
            </p:cNvSpPr>
            <p:nvPr/>
          </p:nvSpPr>
          <p:spPr bwMode="auto">
            <a:xfrm rot="18445431">
              <a:off x="1305" y="1295"/>
              <a:ext cx="1564" cy="23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①</a:t>
              </a:r>
              <a:r>
                <a:rPr lang="en-US" altLang="zh-CN" sz="1800" smtClean="0">
                  <a:solidFill>
                    <a:srgbClr val="990099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边</a:t>
              </a:r>
              <a:r>
                <a:rPr lang="zh-CN" altLang="en-US" sz="18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访问边进栈</a:t>
              </a:r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4011629" y="2854322"/>
            <a:ext cx="2917825" cy="1135063"/>
            <a:chOff x="2392" y="2248"/>
            <a:chExt cx="1838" cy="715"/>
          </a:xfrm>
        </p:grpSpPr>
        <p:sp>
          <p:nvSpPr>
            <p:cNvPr id="299031" name="Text Box 23"/>
            <p:cNvSpPr txBox="1">
              <a:spLocks noChangeArrowheads="1"/>
            </p:cNvSpPr>
            <p:nvPr/>
          </p:nvSpPr>
          <p:spPr bwMode="auto">
            <a:xfrm>
              <a:off x="2699" y="2614"/>
              <a:ext cx="1531" cy="34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②</a:t>
              </a:r>
              <a:r>
                <a:rPr lang="zh-CN" altLang="en-US" sz="1800" smtClean="0">
                  <a:solidFill>
                    <a:srgbClr val="7030A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p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=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p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-</a:t>
              </a:r>
              <a:r>
                <a:rPr lang="en-US" altLang="zh-CN" sz="18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&gt;rchild</a:t>
              </a:r>
              <a:r>
                <a:rPr lang="zh-CN" altLang="en-US" sz="18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转向右子树做相同的工作</a:t>
              </a:r>
            </a:p>
          </p:txBody>
        </p:sp>
        <p:sp>
          <p:nvSpPr>
            <p:cNvPr id="299033" name="Freeform 25"/>
            <p:cNvSpPr>
              <a:spLocks/>
            </p:cNvSpPr>
            <p:nvPr/>
          </p:nvSpPr>
          <p:spPr bwMode="auto">
            <a:xfrm>
              <a:off x="2392" y="2342"/>
              <a:ext cx="80" cy="226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226"/>
                </a:cxn>
              </a:cxnLst>
              <a:rect l="0" t="0" r="r" b="b"/>
              <a:pathLst>
                <a:path w="80" h="226">
                  <a:moveTo>
                    <a:pt x="80" y="0"/>
                  </a:moveTo>
                  <a:lnTo>
                    <a:pt x="0" y="226"/>
                  </a:lnTo>
                </a:path>
              </a:pathLst>
            </a:custGeom>
            <a:noFill/>
            <a:ln w="38100" cap="flat" cmpd="sng">
              <a:solidFill>
                <a:srgbClr val="6633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9034" name="Text Box 26"/>
            <p:cNvSpPr txBox="1">
              <a:spLocks noChangeArrowheads="1"/>
            </p:cNvSpPr>
            <p:nvPr/>
          </p:nvSpPr>
          <p:spPr bwMode="auto">
            <a:xfrm>
              <a:off x="2517" y="2248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p</a:t>
              </a:r>
            </a:p>
          </p:txBody>
        </p:sp>
      </p:grpSp>
      <p:sp>
        <p:nvSpPr>
          <p:cNvPr id="299037" name="Text Box 29"/>
          <p:cNvSpPr txBox="1">
            <a:spLocks noChangeArrowheads="1"/>
          </p:cNvSpPr>
          <p:nvPr/>
        </p:nvSpPr>
        <p:spPr bwMode="auto">
          <a:xfrm>
            <a:off x="1643057" y="214290"/>
            <a:ext cx="410368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i="1"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用于结点遍历，初始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  <a:r>
              <a:rPr lang="en-US" altLang="zh-CN" sz="1800" i="1"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i="1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</a:p>
        </p:txBody>
      </p:sp>
      <p:cxnSp>
        <p:nvCxnSpPr>
          <p:cNvPr id="28" name="直接箭头连接符 27"/>
          <p:cNvCxnSpPr/>
          <p:nvPr/>
        </p:nvCxnSpPr>
        <p:spPr>
          <a:xfrm rot="16200000" flipH="1">
            <a:off x="3260732" y="2798758"/>
            <a:ext cx="785818" cy="785818"/>
          </a:xfrm>
          <a:prstGeom prst="straightConnector1">
            <a:avLst/>
          </a:prstGeom>
          <a:ln w="38100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00232" y="5286388"/>
            <a:ext cx="3857652" cy="93625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ts val="2800"/>
              </a:lnSpc>
              <a:buBlip>
                <a:blip r:embed="rId3"/>
              </a:buBlip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栈中结点均已经访问</a:t>
            </a:r>
            <a:endParaRPr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2800"/>
              </a:lnSpc>
              <a:buBlip>
                <a:blip r:embed="rId3"/>
              </a:buBlip>
            </a:pPr>
            <a:r>
              <a:rPr lang="en-US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指向刚刚出栈结点的右子树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5" name="组合 35"/>
          <p:cNvGrpSpPr/>
          <p:nvPr/>
        </p:nvGrpSpPr>
        <p:grpSpPr>
          <a:xfrm>
            <a:off x="2071670" y="3214685"/>
            <a:ext cx="2857520" cy="1857389"/>
            <a:chOff x="785786" y="3289512"/>
            <a:chExt cx="2857520" cy="1857389"/>
          </a:xfrm>
        </p:grpSpPr>
        <p:cxnSp>
          <p:nvCxnSpPr>
            <p:cNvPr id="33" name="直接箭头连接符 32"/>
            <p:cNvCxnSpPr/>
            <p:nvPr/>
          </p:nvCxnSpPr>
          <p:spPr>
            <a:xfrm rot="5400000">
              <a:off x="1536786" y="3895041"/>
              <a:ext cx="1211851" cy="794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785786" y="4500570"/>
              <a:ext cx="28575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华文中宋" pitchFamily="2" charset="-122"/>
                  <a:ea typeface="华文中宋" pitchFamily="2" charset="-122"/>
                  <a:cs typeface="Consolas" pitchFamily="49" charset="0"/>
                </a:rPr>
                <a:t>如果不是最左下结点，其左子树一定遍历过</a:t>
              </a:r>
              <a:endParaRPr lang="zh-CN" altLang="en-US" sz="1800">
                <a:latin typeface="华文中宋" pitchFamily="2" charset="-122"/>
                <a:ea typeface="华文中宋" pitchFamily="2" charset="-122"/>
                <a:cs typeface="Consolas" pitchFamily="49" charset="0"/>
              </a:endParaRPr>
            </a:p>
          </p:txBody>
        </p:sp>
      </p:grp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43</a:t>
            </a:fld>
            <a:r>
              <a:rPr lang="en-US" altLang="zh-CN" smtClean="0"/>
              <a:t>/81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299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26" grpId="0"/>
      <p:bldP spid="299026" grpId="1"/>
      <p:bldP spid="2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6" name="Text Box 4"/>
          <p:cNvSpPr txBox="1">
            <a:spLocks noChangeArrowheads="1"/>
          </p:cNvSpPr>
          <p:nvPr/>
        </p:nvSpPr>
        <p:spPr bwMode="auto">
          <a:xfrm>
            <a:off x="642910" y="1257355"/>
            <a:ext cx="4143404" cy="4096094"/>
          </a:xfrm>
          <a:prstGeom prst="rect">
            <a:avLst/>
          </a:prstGeom>
          <a:ln>
            <a:headEnd/>
            <a:tailEnd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88000" tIns="108000" bIns="10800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p=b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栈不空或者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p!=NULL)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(p!=NULL)</a:t>
            </a: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指结点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进栈；</a:t>
            </a: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p=p-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&gt;lchild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}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以下考虑栈顶结点</a:t>
            </a:r>
            <a:endParaRPr lang="en-US" altLang="zh-CN" sz="180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if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栈不空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p=p-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&gt;rchild;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97317" name="Rectangle 5"/>
          <p:cNvSpPr>
            <a:spLocks noChangeArrowheads="1"/>
          </p:cNvSpPr>
          <p:nvPr/>
        </p:nvSpPr>
        <p:spPr bwMode="auto">
          <a:xfrm>
            <a:off x="642910" y="500042"/>
            <a:ext cx="41434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先序遍历非递归过程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如下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</p:txBody>
      </p:sp>
      <p:grpSp>
        <p:nvGrpSpPr>
          <p:cNvPr id="2" name="组合 13"/>
          <p:cNvGrpSpPr/>
          <p:nvPr/>
        </p:nvGrpSpPr>
        <p:grpSpPr>
          <a:xfrm>
            <a:off x="5000628" y="2215091"/>
            <a:ext cx="1357322" cy="857256"/>
            <a:chOff x="5000628" y="1928802"/>
            <a:chExt cx="1357322" cy="857256"/>
          </a:xfrm>
        </p:grpSpPr>
        <p:sp>
          <p:nvSpPr>
            <p:cNvPr id="9" name="右大括号 8"/>
            <p:cNvSpPr/>
            <p:nvPr/>
          </p:nvSpPr>
          <p:spPr>
            <a:xfrm>
              <a:off x="5000628" y="1928802"/>
              <a:ext cx="214314" cy="857256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14942" y="2143116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华文中宋" pitchFamily="2" charset="-122"/>
                  <a:ea typeface="华文中宋" pitchFamily="2" charset="-122"/>
                </a:rPr>
                <a:t>阶段</a:t>
              </a:r>
              <a:r>
                <a:rPr lang="en-US" altLang="zh-CN" sz="1800" smtClean="0">
                  <a:latin typeface="华文中宋" pitchFamily="2" charset="-122"/>
                  <a:ea typeface="华文中宋" pitchFamily="2" charset="-122"/>
                </a:rPr>
                <a:t>1</a:t>
              </a:r>
              <a:endParaRPr lang="zh-CN" altLang="en-US" sz="1800">
                <a:latin typeface="华文中宋" pitchFamily="2" charset="-122"/>
                <a:ea typeface="华文中宋" pitchFamily="2" charset="-122"/>
              </a:endParaRPr>
            </a:p>
          </p:txBody>
        </p:sp>
      </p:grpSp>
      <p:grpSp>
        <p:nvGrpSpPr>
          <p:cNvPr id="3" name="组合 14"/>
          <p:cNvGrpSpPr/>
          <p:nvPr/>
        </p:nvGrpSpPr>
        <p:grpSpPr>
          <a:xfrm>
            <a:off x="4971007" y="3623755"/>
            <a:ext cx="1357322" cy="857256"/>
            <a:chOff x="4991103" y="3214686"/>
            <a:chExt cx="1357322" cy="857256"/>
          </a:xfrm>
        </p:grpSpPr>
        <p:sp>
          <p:nvSpPr>
            <p:cNvPr id="12" name="右大括号 11"/>
            <p:cNvSpPr/>
            <p:nvPr/>
          </p:nvSpPr>
          <p:spPr>
            <a:xfrm>
              <a:off x="4991103" y="3214686"/>
              <a:ext cx="214314" cy="857256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05417" y="3429000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华文中宋" pitchFamily="2" charset="-122"/>
                  <a:ea typeface="华文中宋" pitchFamily="2" charset="-122"/>
                </a:rPr>
                <a:t>阶段</a:t>
              </a:r>
              <a:r>
                <a:rPr lang="en-US" altLang="zh-CN" sz="1800" smtClean="0">
                  <a:latin typeface="华文中宋" pitchFamily="2" charset="-122"/>
                  <a:ea typeface="华文中宋" pitchFamily="2" charset="-122"/>
                </a:rPr>
                <a:t>2</a:t>
              </a:r>
              <a:endParaRPr lang="zh-CN" altLang="en-US" sz="1800">
                <a:latin typeface="华文中宋" pitchFamily="2" charset="-122"/>
                <a:ea typeface="华文中宋" pitchFamily="2" charset="-122"/>
              </a:endParaRP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44</a:t>
            </a:fld>
            <a:r>
              <a:rPr lang="en-US" altLang="zh-CN" smtClean="0"/>
              <a:t>/81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2"/>
          <p:cNvGrpSpPr/>
          <p:nvPr/>
        </p:nvGrpSpPr>
        <p:grpSpPr>
          <a:xfrm>
            <a:off x="785786" y="3643314"/>
            <a:ext cx="1512888" cy="936625"/>
            <a:chOff x="1330325" y="1777995"/>
            <a:chExt cx="1512888" cy="936625"/>
          </a:xfrm>
        </p:grpSpPr>
        <p:sp>
          <p:nvSpPr>
            <p:cNvPr id="7" name="Line 5"/>
            <p:cNvSpPr>
              <a:spLocks noChangeShapeType="1"/>
            </p:cNvSpPr>
            <p:nvPr/>
          </p:nvSpPr>
          <p:spPr bwMode="auto">
            <a:xfrm flipH="1">
              <a:off x="1619250" y="2065333"/>
              <a:ext cx="287338" cy="28733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228850" y="2017708"/>
              <a:ext cx="301625" cy="3889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245"/>
                </a:cxn>
              </a:cxnLst>
              <a:rect l="0" t="0" r="r" b="b"/>
              <a:pathLst>
                <a:path w="190" h="245">
                  <a:moveTo>
                    <a:pt x="0" y="0"/>
                  </a:moveTo>
                  <a:lnTo>
                    <a:pt x="190" y="245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Oval 27"/>
            <p:cNvSpPr>
              <a:spLocks noChangeArrowheads="1"/>
            </p:cNvSpPr>
            <p:nvPr/>
          </p:nvSpPr>
          <p:spPr bwMode="auto">
            <a:xfrm>
              <a:off x="1835150" y="1777995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10" name="Oval 28"/>
            <p:cNvSpPr>
              <a:spLocks noChangeArrowheads="1"/>
            </p:cNvSpPr>
            <p:nvPr/>
          </p:nvSpPr>
          <p:spPr bwMode="auto">
            <a:xfrm>
              <a:off x="1330325" y="2354258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1" name="Oval 29"/>
            <p:cNvSpPr>
              <a:spLocks noChangeArrowheads="1"/>
            </p:cNvSpPr>
            <p:nvPr/>
          </p:nvSpPr>
          <p:spPr bwMode="auto">
            <a:xfrm>
              <a:off x="2411413" y="2352670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00034" y="2285992"/>
            <a:ext cx="6215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改为：</a:t>
            </a:r>
            <a:endParaRPr lang="en-US" altLang="zh-CN" sz="1800" smtClean="0">
              <a:latin typeface="Consolas" pitchFamily="49" charset="0"/>
              <a:ea typeface="华文中宋" pitchFamily="2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    do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阶段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；阶段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 }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while(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栈不空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);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?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1472" y="357166"/>
            <a:ext cx="7143800" cy="785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外循环：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    while (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栈不空或者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p!=NULL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)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阶段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；阶段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 }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3" name="组合 19"/>
          <p:cNvGrpSpPr/>
          <p:nvPr/>
        </p:nvGrpSpPr>
        <p:grpSpPr>
          <a:xfrm>
            <a:off x="2786050" y="3643314"/>
            <a:ext cx="723897" cy="1260000"/>
            <a:chOff x="2714612" y="3429000"/>
            <a:chExt cx="723897" cy="1260000"/>
          </a:xfrm>
        </p:grpSpPr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2714612" y="3429000"/>
              <a:ext cx="0" cy="1260000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3438509" y="3429000"/>
              <a:ext cx="0" cy="1260000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2714612" y="4681534"/>
              <a:ext cx="720000" cy="0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Oval 27"/>
            <p:cNvSpPr>
              <a:spLocks noChangeArrowheads="1"/>
            </p:cNvSpPr>
            <p:nvPr/>
          </p:nvSpPr>
          <p:spPr bwMode="auto">
            <a:xfrm>
              <a:off x="2863833" y="4122182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19" name="Oval 28"/>
            <p:cNvSpPr>
              <a:spLocks noChangeArrowheads="1"/>
            </p:cNvSpPr>
            <p:nvPr/>
          </p:nvSpPr>
          <p:spPr bwMode="auto">
            <a:xfrm>
              <a:off x="2863833" y="3547506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</p:grpSp>
      <p:grpSp>
        <p:nvGrpSpPr>
          <p:cNvPr id="4" name="组合 33"/>
          <p:cNvGrpSpPr/>
          <p:nvPr/>
        </p:nvGrpSpPr>
        <p:grpSpPr>
          <a:xfrm>
            <a:off x="4310752" y="3643314"/>
            <a:ext cx="1000132" cy="1694416"/>
            <a:chOff x="3920112" y="3429000"/>
            <a:chExt cx="1000132" cy="1694416"/>
          </a:xfrm>
        </p:grpSpPr>
        <p:grpSp>
          <p:nvGrpSpPr>
            <p:cNvPr id="5" name="组合 20"/>
            <p:cNvGrpSpPr/>
            <p:nvPr/>
          </p:nvGrpSpPr>
          <p:grpSpPr>
            <a:xfrm>
              <a:off x="3990979" y="3429000"/>
              <a:ext cx="723897" cy="1260000"/>
              <a:chOff x="2714612" y="3429000"/>
              <a:chExt cx="723897" cy="1260000"/>
            </a:xfrm>
          </p:grpSpPr>
          <p:sp>
            <p:nvSpPr>
              <p:cNvPr id="22" name="Line 15"/>
              <p:cNvSpPr>
                <a:spLocks noChangeShapeType="1"/>
              </p:cNvSpPr>
              <p:nvPr/>
            </p:nvSpPr>
            <p:spPr bwMode="auto">
              <a:xfrm>
                <a:off x="2714612" y="3429000"/>
                <a:ext cx="0" cy="1260000"/>
              </a:xfrm>
              <a:prstGeom prst="line">
                <a:avLst/>
              </a:prstGeom>
              <a:ln>
                <a:headEnd/>
                <a:tailEnd type="none" w="med" len="lg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3" name="Line 16"/>
              <p:cNvSpPr>
                <a:spLocks noChangeShapeType="1"/>
              </p:cNvSpPr>
              <p:nvPr/>
            </p:nvSpPr>
            <p:spPr bwMode="auto">
              <a:xfrm>
                <a:off x="3438509" y="3429000"/>
                <a:ext cx="0" cy="1260000"/>
              </a:xfrm>
              <a:prstGeom prst="line">
                <a:avLst/>
              </a:prstGeom>
              <a:ln>
                <a:headEnd/>
                <a:tailEnd type="none" w="med" len="lg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4" name="Line 17"/>
              <p:cNvSpPr>
                <a:spLocks noChangeShapeType="1"/>
              </p:cNvSpPr>
              <p:nvPr/>
            </p:nvSpPr>
            <p:spPr bwMode="auto">
              <a:xfrm>
                <a:off x="2714612" y="4681534"/>
                <a:ext cx="720000" cy="0"/>
              </a:xfrm>
              <a:prstGeom prst="line">
                <a:avLst/>
              </a:prstGeom>
              <a:ln>
                <a:headEnd/>
                <a:tailEnd type="none" w="med" len="lg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5" name="Oval 27"/>
              <p:cNvSpPr>
                <a:spLocks noChangeArrowheads="1"/>
              </p:cNvSpPr>
              <p:nvPr/>
            </p:nvSpPr>
            <p:spPr bwMode="auto">
              <a:xfrm>
                <a:off x="2863833" y="4112134"/>
                <a:ext cx="431800" cy="360363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>
                    <a:solidFill>
                      <a:srgbClr val="FF0000"/>
                    </a:solidFill>
                    <a:latin typeface="Consolas" pitchFamily="49" charset="0"/>
                    <a:cs typeface="Consolas" pitchFamily="49" charset="0"/>
                  </a:rPr>
                  <a:t>A</a:t>
                </a: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3920112" y="4754084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p=NULL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" name="组合 34"/>
          <p:cNvGrpSpPr/>
          <p:nvPr/>
        </p:nvGrpSpPr>
        <p:grpSpPr>
          <a:xfrm>
            <a:off x="6024693" y="3643314"/>
            <a:ext cx="833323" cy="1714512"/>
            <a:chOff x="5419739" y="3429000"/>
            <a:chExt cx="833323" cy="1714512"/>
          </a:xfrm>
        </p:grpSpPr>
        <p:grpSp>
          <p:nvGrpSpPr>
            <p:cNvPr id="13" name="组合 27"/>
            <p:cNvGrpSpPr/>
            <p:nvPr/>
          </p:nvGrpSpPr>
          <p:grpSpPr>
            <a:xfrm>
              <a:off x="5419739" y="3429000"/>
              <a:ext cx="723897" cy="1260000"/>
              <a:chOff x="2714612" y="3429000"/>
              <a:chExt cx="723897" cy="1260000"/>
            </a:xfrm>
          </p:grpSpPr>
          <p:sp>
            <p:nvSpPr>
              <p:cNvPr id="29" name="Line 15"/>
              <p:cNvSpPr>
                <a:spLocks noChangeShapeType="1"/>
              </p:cNvSpPr>
              <p:nvPr/>
            </p:nvSpPr>
            <p:spPr bwMode="auto">
              <a:xfrm>
                <a:off x="2714612" y="3429000"/>
                <a:ext cx="0" cy="1260000"/>
              </a:xfrm>
              <a:prstGeom prst="line">
                <a:avLst/>
              </a:prstGeom>
              <a:ln>
                <a:headEnd/>
                <a:tailEnd type="none" w="med" len="lg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0" name="Line 16"/>
              <p:cNvSpPr>
                <a:spLocks noChangeShapeType="1"/>
              </p:cNvSpPr>
              <p:nvPr/>
            </p:nvSpPr>
            <p:spPr bwMode="auto">
              <a:xfrm>
                <a:off x="3438509" y="3429000"/>
                <a:ext cx="0" cy="1260000"/>
              </a:xfrm>
              <a:prstGeom prst="line">
                <a:avLst/>
              </a:prstGeom>
              <a:ln>
                <a:headEnd/>
                <a:tailEnd type="none" w="med" len="lg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1" name="Line 17"/>
              <p:cNvSpPr>
                <a:spLocks noChangeShapeType="1"/>
              </p:cNvSpPr>
              <p:nvPr/>
            </p:nvSpPr>
            <p:spPr bwMode="auto">
              <a:xfrm>
                <a:off x="2714612" y="4681534"/>
                <a:ext cx="720000" cy="0"/>
              </a:xfrm>
              <a:prstGeom prst="line">
                <a:avLst/>
              </a:prstGeom>
              <a:ln>
                <a:headEnd/>
                <a:tailEnd type="none" w="med" len="lg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5467244" y="4774180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p=C↑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6" name="右箭头 35"/>
          <p:cNvSpPr/>
          <p:nvPr/>
        </p:nvSpPr>
        <p:spPr bwMode="auto">
          <a:xfrm>
            <a:off x="3786182" y="4143380"/>
            <a:ext cx="357190" cy="214314"/>
          </a:xfrm>
          <a:prstGeom prst="rightArrow">
            <a:avLst/>
          </a:prstGeom>
          <a:ln>
            <a:headEnd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右箭头 36"/>
          <p:cNvSpPr/>
          <p:nvPr/>
        </p:nvSpPr>
        <p:spPr bwMode="auto">
          <a:xfrm>
            <a:off x="5500694" y="4143380"/>
            <a:ext cx="357190" cy="214314"/>
          </a:xfrm>
          <a:prstGeom prst="rightArrow">
            <a:avLst/>
          </a:prstGeom>
          <a:ln>
            <a:headEnd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右箭头 37"/>
          <p:cNvSpPr/>
          <p:nvPr/>
        </p:nvSpPr>
        <p:spPr bwMode="auto">
          <a:xfrm>
            <a:off x="7143768" y="4143380"/>
            <a:ext cx="357190" cy="214314"/>
          </a:xfrm>
          <a:prstGeom prst="rightArrow">
            <a:avLst/>
          </a:prstGeom>
          <a:ln>
            <a:headEnd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552300" y="3991558"/>
            <a:ext cx="102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结束 </a:t>
            </a:r>
            <a:r>
              <a:rPr lang="en-US" altLang="zh-CN" sz="1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endParaRPr lang="zh-CN" altLang="en-US" sz="18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85918" y="1571612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栈空且</a:t>
            </a:r>
            <a:r>
              <a:rPr lang="en-US" altLang="zh-CN" sz="1800" i="1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p</a:t>
            </a:r>
            <a:r>
              <a:rPr lang="en-US" altLang="zh-CN" sz="180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=NULL</a:t>
            </a:r>
            <a:r>
              <a:rPr lang="zh-CN" altLang="en-US" sz="180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结束</a:t>
            </a:r>
            <a:endParaRPr lang="zh-CN" altLang="en-US" sz="1800">
              <a:latin typeface="Consolas" pitchFamily="49" charset="0"/>
              <a:ea typeface="方正启体简体" pitchFamily="65" charset="-122"/>
              <a:cs typeface="Consolas" pitchFamily="49" charset="0"/>
            </a:endParaRPr>
          </a:p>
        </p:txBody>
      </p:sp>
      <p:sp>
        <p:nvSpPr>
          <p:cNvPr id="42" name="下箭头 41"/>
          <p:cNvSpPr/>
          <p:nvPr/>
        </p:nvSpPr>
        <p:spPr bwMode="auto">
          <a:xfrm>
            <a:off x="2786050" y="1142984"/>
            <a:ext cx="214314" cy="360000"/>
          </a:xfrm>
          <a:prstGeom prst="downArrow">
            <a:avLst/>
          </a:prstGeom>
          <a:ln>
            <a:headEnd/>
            <a:tailEnd type="arrow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428860" y="5786454"/>
            <a:ext cx="450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循环结束条件：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栈空并且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p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=NULL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方正启体简体" pitchFamily="65" charset="-122"/>
              <a:cs typeface="Consolas" pitchFamily="49" charset="0"/>
            </a:endParaRPr>
          </a:p>
        </p:txBody>
      </p:sp>
      <p:sp>
        <p:nvSpPr>
          <p:cNvPr id="40" name="灯片编号占位符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45</a:t>
            </a:fld>
            <a:r>
              <a:rPr lang="en-US" altLang="zh-CN" smtClean="0"/>
              <a:t>/81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6" grpId="0" animBg="1"/>
      <p:bldP spid="37" grpId="0" animBg="1"/>
      <p:bldP spid="38" grpId="0" animBg="1"/>
      <p:bldP spid="39" grpId="0"/>
      <p:bldP spid="4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2"/>
          <p:cNvGrpSpPr/>
          <p:nvPr/>
        </p:nvGrpSpPr>
        <p:grpSpPr>
          <a:xfrm>
            <a:off x="2285984" y="428604"/>
            <a:ext cx="3387722" cy="2817257"/>
            <a:chOff x="571472" y="1468999"/>
            <a:chExt cx="3387722" cy="2817257"/>
          </a:xfrm>
        </p:grpSpPr>
        <p:sp>
          <p:nvSpPr>
            <p:cNvPr id="44" name="Line 15"/>
            <p:cNvSpPr>
              <a:spLocks noChangeShapeType="1"/>
            </p:cNvSpPr>
            <p:nvPr/>
          </p:nvSpPr>
          <p:spPr bwMode="auto">
            <a:xfrm>
              <a:off x="1954168" y="1713456"/>
              <a:ext cx="196866" cy="315931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" name="Text Box 16"/>
            <p:cNvSpPr txBox="1">
              <a:spLocks noChangeArrowheads="1"/>
            </p:cNvSpPr>
            <p:nvPr/>
          </p:nvSpPr>
          <p:spPr bwMode="auto">
            <a:xfrm>
              <a:off x="1670005" y="1468999"/>
              <a:ext cx="2889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46" name="Text Box 17"/>
            <p:cNvSpPr txBox="1">
              <a:spLocks noChangeArrowheads="1"/>
            </p:cNvSpPr>
            <p:nvPr/>
          </p:nvSpPr>
          <p:spPr bwMode="auto">
            <a:xfrm>
              <a:off x="571472" y="3916924"/>
              <a:ext cx="138745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>
                  <a:latin typeface="Consolas" pitchFamily="49" charset="0"/>
                  <a:ea typeface="宋体" charset="-122"/>
                  <a:cs typeface="Consolas" pitchFamily="49" charset="0"/>
                </a:rPr>
                <a:t>-</a:t>
              </a: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&gt;lchild</a:t>
              </a:r>
            </a:p>
          </p:txBody>
        </p:sp>
        <p:sp>
          <p:nvSpPr>
            <p:cNvPr id="47" name="Text Box 18"/>
            <p:cNvSpPr txBox="1">
              <a:spLocks noChangeArrowheads="1"/>
            </p:cNvSpPr>
            <p:nvPr/>
          </p:nvSpPr>
          <p:spPr bwMode="auto">
            <a:xfrm>
              <a:off x="2443134" y="3916924"/>
              <a:ext cx="151606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>
                  <a:latin typeface="Consolas" pitchFamily="49" charset="0"/>
                  <a:ea typeface="宋体" charset="-122"/>
                  <a:cs typeface="Consolas" pitchFamily="49" charset="0"/>
                </a:rPr>
                <a:t>-</a:t>
              </a: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&gt;rchild</a:t>
              </a:r>
            </a:p>
          </p:txBody>
        </p:sp>
        <p:sp>
          <p:nvSpPr>
            <p:cNvPr id="48" name="Oval 19"/>
            <p:cNvSpPr>
              <a:spLocks noChangeArrowheads="1"/>
            </p:cNvSpPr>
            <p:nvPr/>
          </p:nvSpPr>
          <p:spPr bwMode="auto">
            <a:xfrm>
              <a:off x="1781147" y="2045262"/>
              <a:ext cx="863600" cy="504825"/>
            </a:xfrm>
            <a:prstGeom prst="ellipse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2000" i="1">
                  <a:latin typeface="Consolas" pitchFamily="49" charset="0"/>
                  <a:cs typeface="Consolas" pitchFamily="49" charset="0"/>
                </a:rPr>
                <a:t>N</a:t>
              </a:r>
            </a:p>
          </p:txBody>
        </p:sp>
        <p:sp>
          <p:nvSpPr>
            <p:cNvPr id="49" name="AutoShape 20"/>
            <p:cNvSpPr>
              <a:spLocks noChangeArrowheads="1"/>
            </p:cNvSpPr>
            <p:nvPr/>
          </p:nvSpPr>
          <p:spPr bwMode="auto">
            <a:xfrm>
              <a:off x="654022" y="2981887"/>
              <a:ext cx="1150937" cy="792162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9525" algn="ctr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lnSpc>
                  <a:spcPts val="1200"/>
                </a:lnSpc>
              </a:pPr>
              <a:r>
                <a:rPr lang="en-US" altLang="zh-CN" sz="2000" i="1"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sp>
          <p:nvSpPr>
            <p:cNvPr id="50" name="AutoShape 21"/>
            <p:cNvSpPr>
              <a:spLocks noChangeArrowheads="1"/>
            </p:cNvSpPr>
            <p:nvPr/>
          </p:nvSpPr>
          <p:spPr bwMode="auto">
            <a:xfrm>
              <a:off x="2516159" y="2981887"/>
              <a:ext cx="1150938" cy="792162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9525" algn="ctr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lnSpc>
                  <a:spcPts val="1200"/>
                </a:lnSpc>
              </a:pPr>
              <a:r>
                <a:rPr lang="en-US" altLang="zh-CN" sz="2000" i="1">
                  <a:latin typeface="Consolas" pitchFamily="49" charset="0"/>
                  <a:cs typeface="Consolas" pitchFamily="49" charset="0"/>
                </a:rPr>
                <a:t>R</a:t>
              </a:r>
            </a:p>
          </p:txBody>
        </p:sp>
        <p:sp>
          <p:nvSpPr>
            <p:cNvPr id="51" name="Line 22"/>
            <p:cNvSpPr>
              <a:spLocks noChangeShapeType="1"/>
            </p:cNvSpPr>
            <p:nvPr/>
          </p:nvSpPr>
          <p:spPr bwMode="auto">
            <a:xfrm flipH="1">
              <a:off x="1301722" y="2477062"/>
              <a:ext cx="647700" cy="6492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" name="Freeform 23"/>
            <p:cNvSpPr>
              <a:spLocks/>
            </p:cNvSpPr>
            <p:nvPr/>
          </p:nvSpPr>
          <p:spPr bwMode="auto">
            <a:xfrm>
              <a:off x="2490759" y="2489762"/>
              <a:ext cx="542925" cy="577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2" y="364"/>
                </a:cxn>
              </a:cxnLst>
              <a:rect l="0" t="0" r="r" b="b"/>
              <a:pathLst>
                <a:path w="342" h="364">
                  <a:moveTo>
                    <a:pt x="0" y="0"/>
                  </a:moveTo>
                  <a:lnTo>
                    <a:pt x="342" y="36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357158" y="3643314"/>
            <a:ext cx="842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当根结点出栈时，表示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已经访问，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已经遍历，此时栈空，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指向右孩子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4" name="下箭头 53"/>
          <p:cNvSpPr/>
          <p:nvPr/>
        </p:nvSpPr>
        <p:spPr bwMode="auto">
          <a:xfrm>
            <a:off x="4000496" y="4143380"/>
            <a:ext cx="214314" cy="357190"/>
          </a:xfrm>
          <a:prstGeom prst="downArrow">
            <a:avLst/>
          </a:prstGeom>
          <a:ln>
            <a:headEnd/>
            <a:tailEnd type="arrow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785918" y="4643446"/>
            <a:ext cx="471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如果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栈空并且</a:t>
            </a:r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=NULL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，说明没有右子树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6" name="下箭头 55"/>
          <p:cNvSpPr/>
          <p:nvPr/>
        </p:nvSpPr>
        <p:spPr bwMode="auto">
          <a:xfrm>
            <a:off x="4000496" y="5072074"/>
            <a:ext cx="214314" cy="357190"/>
          </a:xfrm>
          <a:prstGeom prst="downArrow">
            <a:avLst/>
          </a:prstGeom>
          <a:ln>
            <a:headEnd/>
            <a:tailEnd type="arrow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928926" y="5500702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整个二叉树遍历完毕</a:t>
            </a:r>
            <a:endParaRPr lang="zh-CN" altLang="en-US" sz="180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0034" y="642918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latin typeface="华文中宋" pitchFamily="2" charset="-122"/>
                <a:ea typeface="华文中宋" pitchFamily="2" charset="-122"/>
              </a:rPr>
              <a:t>考虑一般情况：</a:t>
            </a:r>
            <a:endParaRPr lang="zh-CN" altLang="en-US" sz="180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46</a:t>
            </a:fld>
            <a:r>
              <a:rPr lang="en-US" altLang="zh-CN" smtClean="0"/>
              <a:t>/81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/>
      <p:bldP spid="56" grpId="0" animBg="1"/>
      <p:bldP spid="5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Line 2"/>
          <p:cNvSpPr>
            <a:spLocks noChangeShapeType="1"/>
          </p:cNvSpPr>
          <p:nvPr/>
        </p:nvSpPr>
        <p:spPr bwMode="auto">
          <a:xfrm>
            <a:off x="1147763" y="2452688"/>
            <a:ext cx="288925" cy="287337"/>
          </a:xfrm>
          <a:prstGeom prst="line">
            <a:avLst/>
          </a:prstGeom>
          <a:ln w="19050">
            <a:headEnd/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39" name="Line 3"/>
          <p:cNvSpPr>
            <a:spLocks noChangeShapeType="1"/>
          </p:cNvSpPr>
          <p:nvPr/>
        </p:nvSpPr>
        <p:spPr bwMode="auto">
          <a:xfrm flipH="1">
            <a:off x="1690688" y="1290638"/>
            <a:ext cx="287337" cy="287337"/>
          </a:xfrm>
          <a:prstGeom prst="line">
            <a:avLst/>
          </a:prstGeom>
          <a:ln w="19050">
            <a:headEnd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40" name="Freeform 4"/>
          <p:cNvSpPr>
            <a:spLocks/>
          </p:cNvSpPr>
          <p:nvPr/>
        </p:nvSpPr>
        <p:spPr bwMode="auto">
          <a:xfrm>
            <a:off x="2285984" y="1285860"/>
            <a:ext cx="296879" cy="32704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" y="245"/>
              </a:cxn>
            </a:cxnLst>
            <a:rect l="0" t="0" r="r" b="b"/>
            <a:pathLst>
              <a:path w="190" h="245">
                <a:moveTo>
                  <a:pt x="0" y="0"/>
                </a:moveTo>
                <a:lnTo>
                  <a:pt x="190" y="245"/>
                </a:ln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41" name="Line 5"/>
          <p:cNvSpPr>
            <a:spLocks noChangeShapeType="1"/>
          </p:cNvSpPr>
          <p:nvPr/>
        </p:nvSpPr>
        <p:spPr bwMode="auto">
          <a:xfrm flipH="1">
            <a:off x="1177900" y="1857364"/>
            <a:ext cx="322265" cy="319090"/>
          </a:xfrm>
          <a:prstGeom prst="line">
            <a:avLst/>
          </a:prstGeom>
          <a:ln w="19050">
            <a:headEnd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42" name="Line 6"/>
          <p:cNvSpPr>
            <a:spLocks noChangeShapeType="1"/>
          </p:cNvSpPr>
          <p:nvPr/>
        </p:nvSpPr>
        <p:spPr bwMode="auto">
          <a:xfrm flipH="1">
            <a:off x="2257425" y="1895475"/>
            <a:ext cx="287338" cy="287338"/>
          </a:xfrm>
          <a:prstGeom prst="line">
            <a:avLst/>
          </a:prstGeom>
          <a:ln w="19050">
            <a:headEnd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43" name="Line 7"/>
          <p:cNvSpPr>
            <a:spLocks noChangeShapeType="1"/>
          </p:cNvSpPr>
          <p:nvPr/>
        </p:nvSpPr>
        <p:spPr bwMode="auto">
          <a:xfrm>
            <a:off x="2786050" y="1857364"/>
            <a:ext cx="287350" cy="331799"/>
          </a:xfrm>
          <a:prstGeom prst="line">
            <a:avLst/>
          </a:prstGeom>
          <a:ln w="19050">
            <a:headEnd/>
            <a:tailEnd type="arrow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44" name="Oval 8"/>
          <p:cNvSpPr>
            <a:spLocks noChangeArrowheads="1"/>
          </p:cNvSpPr>
          <p:nvPr/>
        </p:nvSpPr>
        <p:spPr bwMode="auto">
          <a:xfrm>
            <a:off x="1906588" y="100330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98345" name="Oval 9"/>
          <p:cNvSpPr>
            <a:spLocks noChangeArrowheads="1"/>
          </p:cNvSpPr>
          <p:nvPr/>
        </p:nvSpPr>
        <p:spPr bwMode="auto">
          <a:xfrm>
            <a:off x="1401763" y="157797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98346" name="Oval 10"/>
          <p:cNvSpPr>
            <a:spLocks noChangeArrowheads="1"/>
          </p:cNvSpPr>
          <p:nvPr/>
        </p:nvSpPr>
        <p:spPr bwMode="auto">
          <a:xfrm>
            <a:off x="2482850" y="157797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98347" name="Oval 11"/>
          <p:cNvSpPr>
            <a:spLocks noChangeArrowheads="1"/>
          </p:cNvSpPr>
          <p:nvPr/>
        </p:nvSpPr>
        <p:spPr bwMode="auto">
          <a:xfrm>
            <a:off x="827088" y="21542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98348" name="Oval 12"/>
          <p:cNvSpPr>
            <a:spLocks noChangeArrowheads="1"/>
          </p:cNvSpPr>
          <p:nvPr/>
        </p:nvSpPr>
        <p:spPr bwMode="auto">
          <a:xfrm>
            <a:off x="1908175" y="21542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98349" name="Oval 13"/>
          <p:cNvSpPr>
            <a:spLocks noChangeArrowheads="1"/>
          </p:cNvSpPr>
          <p:nvPr/>
        </p:nvSpPr>
        <p:spPr bwMode="auto">
          <a:xfrm>
            <a:off x="1401763" y="265906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98350" name="Oval 14"/>
          <p:cNvSpPr>
            <a:spLocks noChangeArrowheads="1"/>
          </p:cNvSpPr>
          <p:nvPr/>
        </p:nvSpPr>
        <p:spPr bwMode="auto">
          <a:xfrm>
            <a:off x="2987675" y="21542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98351" name="Line 15"/>
          <p:cNvSpPr>
            <a:spLocks noChangeShapeType="1"/>
          </p:cNvSpPr>
          <p:nvPr/>
        </p:nvSpPr>
        <p:spPr bwMode="auto">
          <a:xfrm>
            <a:off x="1476375" y="3956050"/>
            <a:ext cx="0" cy="1800225"/>
          </a:xfrm>
          <a:prstGeom prst="line">
            <a:avLst/>
          </a:prstGeom>
          <a:ln>
            <a:headEnd/>
            <a:tailEnd type="non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52" name="Line 16"/>
          <p:cNvSpPr>
            <a:spLocks noChangeShapeType="1"/>
          </p:cNvSpPr>
          <p:nvPr/>
        </p:nvSpPr>
        <p:spPr bwMode="auto">
          <a:xfrm>
            <a:off x="2628900" y="3956050"/>
            <a:ext cx="0" cy="1800225"/>
          </a:xfrm>
          <a:prstGeom prst="line">
            <a:avLst/>
          </a:prstGeom>
          <a:ln>
            <a:headEnd/>
            <a:tailEnd type="non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53" name="Line 17"/>
          <p:cNvSpPr>
            <a:spLocks noChangeShapeType="1"/>
          </p:cNvSpPr>
          <p:nvPr/>
        </p:nvSpPr>
        <p:spPr bwMode="auto">
          <a:xfrm>
            <a:off x="1476375" y="5780088"/>
            <a:ext cx="1152525" cy="0"/>
          </a:xfrm>
          <a:prstGeom prst="line">
            <a:avLst/>
          </a:prstGeom>
          <a:ln>
            <a:headEnd/>
            <a:tailEnd type="non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54" name="Text Box 18"/>
          <p:cNvSpPr txBox="1">
            <a:spLocks noChangeArrowheads="1"/>
          </p:cNvSpPr>
          <p:nvPr/>
        </p:nvSpPr>
        <p:spPr bwMode="auto">
          <a:xfrm>
            <a:off x="1562087" y="5917188"/>
            <a:ext cx="1152525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>
                <a:latin typeface="仿宋" pitchFamily="49" charset="-122"/>
                <a:ea typeface="仿宋" pitchFamily="49" charset="-122"/>
                <a:cs typeface="Consolas" pitchFamily="49" charset="0"/>
              </a:rPr>
              <a:t>一个栈</a:t>
            </a:r>
          </a:p>
        </p:txBody>
      </p:sp>
      <p:sp>
        <p:nvSpPr>
          <p:cNvPr id="398355" name="Oval 19"/>
          <p:cNvSpPr>
            <a:spLocks noChangeArrowheads="1"/>
          </p:cNvSpPr>
          <p:nvPr/>
        </p:nvSpPr>
        <p:spPr bwMode="auto">
          <a:xfrm>
            <a:off x="1906588" y="100330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98356" name="Oval 20"/>
          <p:cNvSpPr>
            <a:spLocks noChangeArrowheads="1"/>
          </p:cNvSpPr>
          <p:nvPr/>
        </p:nvSpPr>
        <p:spPr bwMode="auto">
          <a:xfrm>
            <a:off x="1401763" y="157956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98357" name="Oval 21"/>
          <p:cNvSpPr>
            <a:spLocks noChangeArrowheads="1"/>
          </p:cNvSpPr>
          <p:nvPr/>
        </p:nvSpPr>
        <p:spPr bwMode="auto">
          <a:xfrm>
            <a:off x="2482850" y="157797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98358" name="Oval 22"/>
          <p:cNvSpPr>
            <a:spLocks noChangeArrowheads="1"/>
          </p:cNvSpPr>
          <p:nvPr/>
        </p:nvSpPr>
        <p:spPr bwMode="auto">
          <a:xfrm>
            <a:off x="827088" y="215582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98359" name="Oval 23"/>
          <p:cNvSpPr>
            <a:spLocks noChangeArrowheads="1"/>
          </p:cNvSpPr>
          <p:nvPr/>
        </p:nvSpPr>
        <p:spPr bwMode="auto">
          <a:xfrm>
            <a:off x="1908175" y="214312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98360" name="Oval 24"/>
          <p:cNvSpPr>
            <a:spLocks noChangeArrowheads="1"/>
          </p:cNvSpPr>
          <p:nvPr/>
        </p:nvSpPr>
        <p:spPr bwMode="auto">
          <a:xfrm>
            <a:off x="1401763" y="265906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98361" name="Oval 25"/>
          <p:cNvSpPr>
            <a:spLocks noChangeArrowheads="1"/>
          </p:cNvSpPr>
          <p:nvPr/>
        </p:nvSpPr>
        <p:spPr bwMode="auto">
          <a:xfrm>
            <a:off x="2987675" y="21542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98362" name="Text Box 26"/>
          <p:cNvSpPr txBox="1">
            <a:spLocks noChangeArrowheads="1"/>
          </p:cNvSpPr>
          <p:nvPr/>
        </p:nvSpPr>
        <p:spPr bwMode="auto">
          <a:xfrm>
            <a:off x="3995738" y="2278062"/>
            <a:ext cx="172878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先序序列：</a:t>
            </a:r>
          </a:p>
        </p:txBody>
      </p:sp>
      <p:sp>
        <p:nvSpPr>
          <p:cNvPr id="398363" name="Text Box 27"/>
          <p:cNvSpPr txBox="1">
            <a:spLocks noChangeArrowheads="1"/>
          </p:cNvSpPr>
          <p:nvPr/>
        </p:nvSpPr>
        <p:spPr bwMode="auto">
          <a:xfrm>
            <a:off x="4013200" y="2920999"/>
            <a:ext cx="433388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98364" name="Text Box 28"/>
          <p:cNvSpPr txBox="1">
            <a:spLocks noChangeArrowheads="1"/>
          </p:cNvSpPr>
          <p:nvPr/>
        </p:nvSpPr>
        <p:spPr bwMode="auto">
          <a:xfrm>
            <a:off x="4660900" y="2920999"/>
            <a:ext cx="433388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98365" name="Text Box 29"/>
          <p:cNvSpPr txBox="1">
            <a:spLocks noChangeArrowheads="1"/>
          </p:cNvSpPr>
          <p:nvPr/>
        </p:nvSpPr>
        <p:spPr bwMode="auto">
          <a:xfrm>
            <a:off x="5308600" y="2920999"/>
            <a:ext cx="433388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98366" name="Text Box 30"/>
          <p:cNvSpPr txBox="1">
            <a:spLocks noChangeArrowheads="1"/>
          </p:cNvSpPr>
          <p:nvPr/>
        </p:nvSpPr>
        <p:spPr bwMode="auto">
          <a:xfrm>
            <a:off x="5957888" y="2920999"/>
            <a:ext cx="433387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98367" name="Text Box 31"/>
          <p:cNvSpPr txBox="1">
            <a:spLocks noChangeArrowheads="1"/>
          </p:cNvSpPr>
          <p:nvPr/>
        </p:nvSpPr>
        <p:spPr bwMode="auto">
          <a:xfrm>
            <a:off x="6513513" y="2920999"/>
            <a:ext cx="433387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98368" name="Text Box 32"/>
          <p:cNvSpPr txBox="1">
            <a:spLocks noChangeArrowheads="1"/>
          </p:cNvSpPr>
          <p:nvPr/>
        </p:nvSpPr>
        <p:spPr bwMode="auto">
          <a:xfrm>
            <a:off x="7072330" y="2920999"/>
            <a:ext cx="433387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98369" name="Text Box 33"/>
          <p:cNvSpPr txBox="1">
            <a:spLocks noChangeArrowheads="1"/>
          </p:cNvSpPr>
          <p:nvPr/>
        </p:nvSpPr>
        <p:spPr bwMode="auto">
          <a:xfrm>
            <a:off x="7643834" y="2920999"/>
            <a:ext cx="433388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98370" name="Text Box 34"/>
          <p:cNvSpPr txBox="1">
            <a:spLocks noChangeArrowheads="1"/>
          </p:cNvSpPr>
          <p:nvPr/>
        </p:nvSpPr>
        <p:spPr bwMode="auto">
          <a:xfrm>
            <a:off x="4572000" y="4214818"/>
            <a:ext cx="2735263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先序遍历完毕</a:t>
            </a:r>
          </a:p>
        </p:txBody>
      </p:sp>
      <p:sp>
        <p:nvSpPr>
          <p:cNvPr id="398377" name="Text Box 41"/>
          <p:cNvSpPr txBox="1">
            <a:spLocks noChangeArrowheads="1"/>
          </p:cNvSpPr>
          <p:nvPr/>
        </p:nvSpPr>
        <p:spPr bwMode="auto">
          <a:xfrm>
            <a:off x="285721" y="142852"/>
            <a:ext cx="3214709" cy="400110"/>
          </a:xfrm>
          <a:prstGeom prst="rect">
            <a:avLst/>
          </a:prstGeom>
          <a:solidFill>
            <a:srgbClr val="7030A0"/>
          </a:solidFill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先序非递归算法</a:t>
            </a:r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演</a:t>
            </a:r>
            <a:r>
              <a:rPr lang="zh-CN" altLang="en-US" sz="200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示</a:t>
            </a:r>
          </a:p>
        </p:txBody>
      </p:sp>
      <p:cxnSp>
        <p:nvCxnSpPr>
          <p:cNvPr id="56" name="直接箭头连接符 55"/>
          <p:cNvCxnSpPr>
            <a:stCxn id="398360" idx="5"/>
          </p:cNvCxnSpPr>
          <p:nvPr/>
        </p:nvCxnSpPr>
        <p:spPr>
          <a:xfrm rot="16200000" flipH="1">
            <a:off x="1725543" y="3011434"/>
            <a:ext cx="176597" cy="8702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398360" idx="3"/>
          </p:cNvCxnSpPr>
          <p:nvPr/>
        </p:nvCxnSpPr>
        <p:spPr>
          <a:xfrm rot="5400000">
            <a:off x="1322847" y="3001095"/>
            <a:ext cx="176597" cy="10770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rot="16200000" flipH="1">
            <a:off x="2235134" y="2545091"/>
            <a:ext cx="176597" cy="8702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rot="5400000">
            <a:off x="1861013" y="2534752"/>
            <a:ext cx="176597" cy="10770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rot="16200000" flipH="1">
            <a:off x="3297178" y="2545091"/>
            <a:ext cx="176597" cy="8702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rot="5400000">
            <a:off x="2929649" y="2553802"/>
            <a:ext cx="176597" cy="10770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rot="5400000">
            <a:off x="696765" y="2517889"/>
            <a:ext cx="214314" cy="179148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rot="16200000" flipH="1">
            <a:off x="1725543" y="1973587"/>
            <a:ext cx="176597" cy="8702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rot="16200000" flipH="1">
            <a:off x="1906490" y="838506"/>
            <a:ext cx="198842" cy="1124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643042" y="642918"/>
            <a:ext cx="35719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b</a:t>
            </a:r>
            <a:endParaRPr lang="zh-CN" altLang="en-US" sz="1800" i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786314" y="3671832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栈空  且 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=NULL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47</a:t>
            </a:fld>
            <a:r>
              <a:rPr lang="en-US" altLang="zh-CN" smtClean="0"/>
              <a:t>/81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983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983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6 C 0.00087 0.06111 0.00139 0.11852 1.94444E-6 0.22084 C -0.00139 0.32315 -0.00643 0.53172 -0.00816 0.61366 " pathEditMode="relative" rAng="0" ptsTypes="aaa">
                                      <p:cBhvr>
                                        <p:cTn id="10" dur="2000" fill="hold"/>
                                        <p:tgtEl>
                                          <p:spTgt spid="3983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" y="3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3983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3983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3983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3983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48148E-6 C -0.00208 -0.01111 -0.00399 -0.02222 0.00104 0.0125 C 0.00608 0.04722 0.02274 0.13472 0.03021 0.20833 C 0.03767 0.28195 0.04271 0.40324 0.04601 0.45463 " pathEditMode="relative" rAng="0" ptsTypes="aaaa">
                                      <p:cBhvr>
                                        <p:cTn id="25" dur="2000" fill="hold"/>
                                        <p:tgtEl>
                                          <p:spTgt spid="3983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" y="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3983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3983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3983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3983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C 0.00209 0.03634 0.00434 0.07268 0.01875 0.10139 C 0.03316 0.13009 0.07136 0.13889 0.08646 0.17222 C 0.10157 0.20555 0.10417 0.2743 0.10886 0.30116 " pathEditMode="relative" rAng="0" ptsTypes="aaaa">
                                      <p:cBhvr>
                                        <p:cTn id="40" dur="2000" fill="hold"/>
                                        <p:tgtEl>
                                          <p:spTgt spid="3983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" y="1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398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3983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3983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3983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3983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1111E-6 C -0.0026 -0.01227 -0.00573 -0.02917 0.00208 0.00833 C 0.0099 0.04583 0.03767 0.17986 0.04705 0.225 " pathEditMode="relative" rAng="0" ptsTypes="aaa">
                                      <p:cBhvr>
                                        <p:cTn id="65" dur="2000" fill="hold"/>
                                        <p:tgtEl>
                                          <p:spTgt spid="3983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" y="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398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398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25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398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3983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3983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3983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3983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5.55112E-17 C -0.00747 0.02639 -0.01476 0.05301 -0.02604 0.11111 C -0.03733 0.16921 -0.06042 0.27986 -0.06771 0.34861 C -0.075 0.41736 -0.06962 0.48773 -0.07014 0.52431 " pathEditMode="relative" rAng="0" ptsTypes="aaaa">
                                      <p:cBhvr>
                                        <p:cTn id="110" dur="2000" fill="hold"/>
                                        <p:tgtEl>
                                          <p:spTgt spid="3983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" y="2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 tmFilter="0, 0; .2, .5; .8, .5; 1, 0"/>
                                        <p:tgtEl>
                                          <p:spTgt spid="3983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8" dur="250" autoRev="1" fill="hold"/>
                                        <p:tgtEl>
                                          <p:spTgt spid="3983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 tmFilter="0, 0; .2, .5; .8, .5; 1, 0"/>
                                        <p:tgtEl>
                                          <p:spTgt spid="3983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1" dur="250" autoRev="1" fill="hold"/>
                                        <p:tgtEl>
                                          <p:spTgt spid="3983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59259E-6 C -0.00399 0.02361 -0.00781 0.04398 -0.00937 0.10555 C -0.01094 0.16713 -0.00937 0.31458 -0.00937 0.36967 " pathEditMode="relative" rAng="0" ptsTypes="aaa">
                                      <p:cBhvr>
                                        <p:cTn id="125" dur="2000" fill="hold"/>
                                        <p:tgtEl>
                                          <p:spTgt spid="3983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00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3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7" dur="500"/>
                                        <p:tgtEl>
                                          <p:spTgt spid="398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3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7" dur="500"/>
                                        <p:tgtEl>
                                          <p:spTgt spid="398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 tmFilter="0, 0; .2, .5; .8, .5; 1, 0"/>
                                        <p:tgtEl>
                                          <p:spTgt spid="3983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3" dur="250" autoRev="1" fill="hold"/>
                                        <p:tgtEl>
                                          <p:spTgt spid="3983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 tmFilter="0, 0; .2, .5; .8, .5; 1, 0"/>
                                        <p:tgtEl>
                                          <p:spTgt spid="3983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6" dur="250" autoRev="1" fill="hold"/>
                                        <p:tgtEl>
                                          <p:spTgt spid="3983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22222E-6 C -0.01563 0.00578 -0.03125 0.01157 -0.05 0.05833 C -0.06875 0.10509 -0.09931 0.21713 -0.1125 0.28055 C -0.1257 0.34398 -0.12604 0.40602 -0.12952 0.43889 " pathEditMode="relative" rAng="0" ptsTypes="aaaa">
                                      <p:cBhvr>
                                        <p:cTn id="160" dur="2000" fill="hold"/>
                                        <p:tgtEl>
                                          <p:spTgt spid="3983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2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000"/>
                            </p:stCondLst>
                            <p:childTnLst>
                              <p:par>
                                <p:cTn id="1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8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2" dur="500"/>
                                        <p:tgtEl>
                                          <p:spTgt spid="398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8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8" grpId="0" animBg="1"/>
      <p:bldP spid="398339" grpId="0" animBg="1"/>
      <p:bldP spid="398340" grpId="0" animBg="1"/>
      <p:bldP spid="398341" grpId="0" animBg="1"/>
      <p:bldP spid="398342" grpId="0" animBg="1"/>
      <p:bldP spid="398343" grpId="0" animBg="1"/>
      <p:bldP spid="398355" grpId="0" animBg="1"/>
      <p:bldP spid="398355" grpId="1" animBg="1"/>
      <p:bldP spid="398355" grpId="2" animBg="1"/>
      <p:bldP spid="398356" grpId="0" animBg="1"/>
      <p:bldP spid="398356" grpId="1" animBg="1"/>
      <p:bldP spid="398356" grpId="2" animBg="1"/>
      <p:bldP spid="398357" grpId="0" animBg="1"/>
      <p:bldP spid="398357" grpId="1" animBg="1"/>
      <p:bldP spid="398357" grpId="2" animBg="1"/>
      <p:bldP spid="398358" grpId="0" animBg="1"/>
      <p:bldP spid="398358" grpId="1" animBg="1"/>
      <p:bldP spid="398358" grpId="2" animBg="1"/>
      <p:bldP spid="398359" grpId="0" animBg="1"/>
      <p:bldP spid="398359" grpId="1" animBg="1"/>
      <p:bldP spid="398359" grpId="2" animBg="1"/>
      <p:bldP spid="398360" grpId="0" animBg="1"/>
      <p:bldP spid="398360" grpId="1" animBg="1"/>
      <p:bldP spid="398360" grpId="2" animBg="1"/>
      <p:bldP spid="398361" grpId="0" animBg="1"/>
      <p:bldP spid="398361" grpId="1" animBg="1"/>
      <p:bldP spid="398361" grpId="2" animBg="1"/>
      <p:bldP spid="398363" grpId="0"/>
      <p:bldP spid="398364" grpId="0"/>
      <p:bldP spid="398365" grpId="0"/>
      <p:bldP spid="398366" grpId="0"/>
      <p:bldP spid="398367" grpId="0"/>
      <p:bldP spid="398368" grpId="0"/>
      <p:bldP spid="398369" grpId="0"/>
      <p:bldP spid="398370" grpId="0"/>
      <p:bldP spid="7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6" name="Text Box 4"/>
          <p:cNvSpPr txBox="1">
            <a:spLocks noChangeArrowheads="1"/>
          </p:cNvSpPr>
          <p:nvPr/>
        </p:nvSpPr>
        <p:spPr bwMode="auto">
          <a:xfrm>
            <a:off x="274667" y="704210"/>
            <a:ext cx="8583613" cy="5251589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16000" tIns="180000" bIns="144000">
            <a:spAutoFit/>
          </a:bodyPr>
          <a:lstStyle/>
          <a:p>
            <a:pPr algn="l"/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PreOrder2(BTNode *b)</a:t>
            </a:r>
            <a:endParaRPr lang="zh-CN" altLang="en-US" sz="16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BTNode *p;  SqStack *st;	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定义一个顺序栈指针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endParaRPr lang="zh-CN" altLang="en-US" sz="16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InitStack(st);	</a:t>
            </a: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初始化栈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endParaRPr lang="zh-CN" altLang="en-US" sz="16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p=b;</a:t>
            </a:r>
            <a:endParaRPr lang="zh-CN" altLang="en-US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(!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StackEmpty(st)</a:t>
            </a: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|| p!=NULL)</a:t>
            </a:r>
            <a:endParaRPr lang="zh-CN" altLang="en-US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while (p!=NULL)	 	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访问结点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及其所有左下结点并进栈</a:t>
            </a:r>
          </a:p>
          <a:p>
            <a:pPr algn="l"/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printf("%c "，p-&gt;data);	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访问结点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zh-CN" altLang="en-US" sz="16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Push(st，p);</a:t>
            </a: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</a:p>
          <a:p>
            <a:pPr algn="l"/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p=p-&gt;lchild;		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移动到左孩子</a:t>
            </a:r>
          </a:p>
          <a:p>
            <a:pPr algn="l"/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</a:p>
          <a:p>
            <a:pPr algn="l">
              <a:lnSpc>
                <a:spcPct val="150000"/>
              </a:lnSpc>
            </a:pP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以下考虑栈顶结点</a:t>
            </a:r>
          </a:p>
          <a:p>
            <a:pPr algn="l"/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(!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StackEmpty(st)</a:t>
            </a: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若栈不空</a:t>
            </a:r>
          </a:p>
          <a:p>
            <a:pPr algn="l"/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Pop(st，p);</a:t>
            </a: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出栈结点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zh-CN" altLang="en-US" sz="16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p=p-&gt;rchild;		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转向处理其右子树</a:t>
            </a:r>
          </a:p>
          <a:p>
            <a:pPr algn="l"/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printf("\n");</a:t>
            </a:r>
            <a:endParaRPr lang="zh-CN" altLang="en-US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DestroyStack(st);	</a:t>
            </a: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销毁栈</a:t>
            </a:r>
          </a:p>
          <a:p>
            <a:pPr algn="l"/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6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00039" name="Rectangle 7"/>
          <p:cNvSpPr>
            <a:spLocks noChangeArrowheads="1"/>
          </p:cNvSpPr>
          <p:nvPr/>
        </p:nvSpPr>
        <p:spPr bwMode="auto">
          <a:xfrm>
            <a:off x="346105" y="214290"/>
            <a:ext cx="47149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先序遍历非递归算法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如下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48</a:t>
            </a:fld>
            <a:r>
              <a:rPr lang="en-US" altLang="zh-CN" smtClean="0"/>
              <a:t>/81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ext Box 2"/>
          <p:cNvSpPr txBox="1">
            <a:spLocks noChangeArrowheads="1"/>
          </p:cNvSpPr>
          <p:nvPr/>
        </p:nvSpPr>
        <p:spPr bwMode="auto">
          <a:xfrm>
            <a:off x="323851" y="188913"/>
            <a:ext cx="3390894" cy="400110"/>
          </a:xfrm>
          <a:prstGeom prst="rect">
            <a:avLst/>
          </a:prstGeom>
          <a:solidFill>
            <a:srgbClr val="7030A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2. </a:t>
            </a:r>
            <a:r>
              <a:rPr kumimoji="1" lang="zh-CN" altLang="en-US" sz="200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中序遍历非递归算法   </a:t>
            </a:r>
          </a:p>
        </p:txBody>
      </p:sp>
      <p:sp>
        <p:nvSpPr>
          <p:cNvPr id="146455" name="Oval 23"/>
          <p:cNvSpPr>
            <a:spLocks noChangeArrowheads="1"/>
          </p:cNvSpPr>
          <p:nvPr/>
        </p:nvSpPr>
        <p:spPr bwMode="auto">
          <a:xfrm>
            <a:off x="4999059" y="2587612"/>
            <a:ext cx="431800" cy="3603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46456" name="Oval 24"/>
          <p:cNvSpPr>
            <a:spLocks noChangeArrowheads="1"/>
          </p:cNvSpPr>
          <p:nvPr/>
        </p:nvSpPr>
        <p:spPr bwMode="auto">
          <a:xfrm>
            <a:off x="4495822" y="3306749"/>
            <a:ext cx="431800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46457" name="Oval 25"/>
          <p:cNvSpPr>
            <a:spLocks noChangeArrowheads="1"/>
          </p:cNvSpPr>
          <p:nvPr/>
        </p:nvSpPr>
        <p:spPr bwMode="auto">
          <a:xfrm>
            <a:off x="4062434" y="4027474"/>
            <a:ext cx="431800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46458" name="Line 26"/>
          <p:cNvSpPr>
            <a:spLocks noChangeShapeType="1"/>
          </p:cNvSpPr>
          <p:nvPr/>
        </p:nvSpPr>
        <p:spPr bwMode="auto">
          <a:xfrm flipH="1">
            <a:off x="5287984" y="2298687"/>
            <a:ext cx="215900" cy="288925"/>
          </a:xfrm>
          <a:prstGeom prst="line">
            <a:avLst/>
          </a:prstGeom>
          <a:noFill/>
          <a:ln w="38100">
            <a:solidFill>
              <a:srgbClr val="663300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59" name="Freeform 27"/>
          <p:cNvSpPr>
            <a:spLocks/>
          </p:cNvSpPr>
          <p:nvPr/>
        </p:nvSpPr>
        <p:spPr bwMode="auto">
          <a:xfrm>
            <a:off x="4813322" y="2922574"/>
            <a:ext cx="285750" cy="400050"/>
          </a:xfrm>
          <a:custGeom>
            <a:avLst/>
            <a:gdLst/>
            <a:ahLst/>
            <a:cxnLst>
              <a:cxn ang="0">
                <a:pos x="180" y="0"/>
              </a:cxn>
              <a:cxn ang="0">
                <a:pos x="0" y="252"/>
              </a:cxn>
            </a:cxnLst>
            <a:rect l="0" t="0" r="r" b="b"/>
            <a:pathLst>
              <a:path w="180" h="252">
                <a:moveTo>
                  <a:pt x="180" y="0"/>
                </a:moveTo>
                <a:lnTo>
                  <a:pt x="0" y="252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60" name="Freeform 28"/>
          <p:cNvSpPr>
            <a:spLocks/>
          </p:cNvSpPr>
          <p:nvPr/>
        </p:nvSpPr>
        <p:spPr bwMode="auto">
          <a:xfrm>
            <a:off x="4352947" y="3633774"/>
            <a:ext cx="250825" cy="393700"/>
          </a:xfrm>
          <a:custGeom>
            <a:avLst/>
            <a:gdLst/>
            <a:ahLst/>
            <a:cxnLst>
              <a:cxn ang="0">
                <a:pos x="158" y="0"/>
              </a:cxn>
              <a:cxn ang="0">
                <a:pos x="0" y="248"/>
              </a:cxn>
            </a:cxnLst>
            <a:rect l="0" t="0" r="r" b="b"/>
            <a:pathLst>
              <a:path w="158" h="248">
                <a:moveTo>
                  <a:pt x="158" y="0"/>
                </a:moveTo>
                <a:lnTo>
                  <a:pt x="0" y="248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61" name="Freeform 29"/>
          <p:cNvSpPr>
            <a:spLocks/>
          </p:cNvSpPr>
          <p:nvPr/>
        </p:nvSpPr>
        <p:spPr bwMode="auto">
          <a:xfrm>
            <a:off x="5365772" y="2909874"/>
            <a:ext cx="374650" cy="444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6" y="280"/>
              </a:cxn>
            </a:cxnLst>
            <a:rect l="0" t="0" r="r" b="b"/>
            <a:pathLst>
              <a:path w="236" h="280">
                <a:moveTo>
                  <a:pt x="0" y="0"/>
                </a:moveTo>
                <a:lnTo>
                  <a:pt x="236" y="28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62" name="Line 30"/>
          <p:cNvSpPr>
            <a:spLocks noChangeShapeType="1"/>
          </p:cNvSpPr>
          <p:nvPr/>
        </p:nvSpPr>
        <p:spPr bwMode="auto">
          <a:xfrm>
            <a:off x="4422797" y="4314812"/>
            <a:ext cx="360362" cy="3603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63" name="AutoShape 31"/>
          <p:cNvSpPr>
            <a:spLocks noChangeArrowheads="1"/>
          </p:cNvSpPr>
          <p:nvPr/>
        </p:nvSpPr>
        <p:spPr bwMode="auto">
          <a:xfrm>
            <a:off x="4422797" y="4675174"/>
            <a:ext cx="719137" cy="503238"/>
          </a:xfrm>
          <a:prstGeom prst="triangle">
            <a:avLst>
              <a:gd name="adj" fmla="val 50000"/>
            </a:avLst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46464" name="Freeform 32"/>
          <p:cNvSpPr>
            <a:spLocks/>
          </p:cNvSpPr>
          <p:nvPr/>
        </p:nvSpPr>
        <p:spPr bwMode="auto">
          <a:xfrm>
            <a:off x="4854597" y="3617899"/>
            <a:ext cx="339725" cy="422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" y="266"/>
              </a:cxn>
            </a:cxnLst>
            <a:rect l="0" t="0" r="r" b="b"/>
            <a:pathLst>
              <a:path w="214" h="266">
                <a:moveTo>
                  <a:pt x="0" y="0"/>
                </a:moveTo>
                <a:lnTo>
                  <a:pt x="214" y="266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65" name="Text Box 33"/>
          <p:cNvSpPr txBox="1">
            <a:spLocks noChangeArrowheads="1"/>
          </p:cNvSpPr>
          <p:nvPr/>
        </p:nvSpPr>
        <p:spPr bwMode="auto">
          <a:xfrm>
            <a:off x="5503884" y="2082787"/>
            <a:ext cx="287338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3857656" y="3575040"/>
            <a:ext cx="349251" cy="452438"/>
            <a:chOff x="1798" y="1875"/>
            <a:chExt cx="220" cy="285"/>
          </a:xfrm>
        </p:grpSpPr>
        <p:sp>
          <p:nvSpPr>
            <p:cNvPr id="146468" name="Line 36"/>
            <p:cNvSpPr>
              <a:spLocks noChangeShapeType="1"/>
            </p:cNvSpPr>
            <p:nvPr/>
          </p:nvSpPr>
          <p:spPr bwMode="auto">
            <a:xfrm>
              <a:off x="1973" y="1979"/>
              <a:ext cx="45" cy="181"/>
            </a:xfrm>
            <a:prstGeom prst="line">
              <a:avLst/>
            </a:prstGeom>
            <a:noFill/>
            <a:ln w="38100">
              <a:solidFill>
                <a:srgbClr val="6633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6469" name="Text Box 37"/>
            <p:cNvSpPr txBox="1">
              <a:spLocks noChangeArrowheads="1"/>
            </p:cNvSpPr>
            <p:nvPr/>
          </p:nvSpPr>
          <p:spPr bwMode="auto">
            <a:xfrm>
              <a:off x="1798" y="1875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p</a:t>
              </a:r>
            </a:p>
          </p:txBody>
        </p:sp>
      </p:grp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3741772" y="1857364"/>
            <a:ext cx="1152525" cy="2035175"/>
            <a:chOff x="1882" y="1289"/>
            <a:chExt cx="726" cy="1282"/>
          </a:xfrm>
        </p:grpSpPr>
        <p:sp>
          <p:nvSpPr>
            <p:cNvPr id="146471" name="Line 39"/>
            <p:cNvSpPr>
              <a:spLocks noChangeShapeType="1"/>
            </p:cNvSpPr>
            <p:nvPr/>
          </p:nvSpPr>
          <p:spPr bwMode="auto">
            <a:xfrm flipH="1">
              <a:off x="1882" y="1567"/>
              <a:ext cx="726" cy="953"/>
            </a:xfrm>
            <a:prstGeom prst="line">
              <a:avLst/>
            </a:prstGeom>
            <a:noFill/>
            <a:ln w="38100">
              <a:solidFill>
                <a:srgbClr val="3366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46472" name="Text Box 40"/>
            <p:cNvSpPr txBox="1">
              <a:spLocks noChangeArrowheads="1"/>
            </p:cNvSpPr>
            <p:nvPr/>
          </p:nvSpPr>
          <p:spPr bwMode="auto">
            <a:xfrm rot="18445431">
              <a:off x="1487" y="1813"/>
              <a:ext cx="1282" cy="23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smtClean="0">
                  <a:solidFill>
                    <a:srgbClr val="990099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① 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进</a:t>
              </a:r>
              <a:r>
                <a:rPr lang="zh-CN" altLang="en-US" sz="18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栈而不访问</a:t>
              </a:r>
            </a:p>
          </p:txBody>
        </p:sp>
      </p:grpSp>
      <p:sp>
        <p:nvSpPr>
          <p:cNvPr id="146474" name="Text Box 42"/>
          <p:cNvSpPr txBox="1">
            <a:spLocks noChangeArrowheads="1"/>
          </p:cNvSpPr>
          <p:nvPr/>
        </p:nvSpPr>
        <p:spPr bwMode="auto">
          <a:xfrm>
            <a:off x="1214414" y="4672718"/>
            <a:ext cx="3071834" cy="25648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2000"/>
              </a:lnSpc>
              <a:spcBef>
                <a:spcPct val="50000"/>
              </a:spcBef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这个最左下结点，没有左子树</a:t>
            </a:r>
            <a:endParaRPr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46477" name="Text Box 45"/>
          <p:cNvSpPr txBox="1">
            <a:spLocks noChangeArrowheads="1"/>
          </p:cNvSpPr>
          <p:nvPr/>
        </p:nvSpPr>
        <p:spPr bwMode="auto">
          <a:xfrm>
            <a:off x="785786" y="1357298"/>
            <a:ext cx="3143272" cy="3139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i="1"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用于结点遍历，初始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46478" name="Text Box 46"/>
          <p:cNvSpPr txBox="1">
            <a:spLocks noChangeArrowheads="1"/>
          </p:cNvSpPr>
          <p:nvPr/>
        </p:nvSpPr>
        <p:spPr bwMode="auto">
          <a:xfrm>
            <a:off x="592154" y="785794"/>
            <a:ext cx="6337300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在先序遍历非递归算法</a:t>
            </a: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的基础上改进而来的</a:t>
            </a:r>
          </a:p>
        </p:txBody>
      </p: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4800623" y="4167176"/>
            <a:ext cx="3057525" cy="995363"/>
            <a:chOff x="2619" y="2744"/>
            <a:chExt cx="1926" cy="627"/>
          </a:xfrm>
        </p:grpSpPr>
        <p:sp>
          <p:nvSpPr>
            <p:cNvPr id="146475" name="Freeform 43"/>
            <p:cNvSpPr>
              <a:spLocks/>
            </p:cNvSpPr>
            <p:nvPr/>
          </p:nvSpPr>
          <p:spPr bwMode="auto">
            <a:xfrm>
              <a:off x="2619" y="2838"/>
              <a:ext cx="80" cy="226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226"/>
                </a:cxn>
              </a:cxnLst>
              <a:rect l="0" t="0" r="r" b="b"/>
              <a:pathLst>
                <a:path w="80" h="226">
                  <a:moveTo>
                    <a:pt x="80" y="0"/>
                  </a:moveTo>
                  <a:lnTo>
                    <a:pt x="0" y="226"/>
                  </a:lnTo>
                </a:path>
              </a:pathLst>
            </a:custGeom>
            <a:noFill/>
            <a:ln w="38100" cap="flat" cmpd="sng">
              <a:solidFill>
                <a:srgbClr val="6633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146476" name="Text Box 44"/>
            <p:cNvSpPr txBox="1">
              <a:spLocks noChangeArrowheads="1"/>
            </p:cNvSpPr>
            <p:nvPr/>
          </p:nvSpPr>
          <p:spPr bwMode="auto">
            <a:xfrm>
              <a:off x="2700" y="2744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p</a:t>
              </a:r>
            </a:p>
          </p:txBody>
        </p:sp>
        <p:sp>
          <p:nvSpPr>
            <p:cNvPr id="146479" name="Text Box 47"/>
            <p:cNvSpPr txBox="1">
              <a:spLocks noChangeArrowheads="1"/>
            </p:cNvSpPr>
            <p:nvPr/>
          </p:nvSpPr>
          <p:spPr bwMode="auto">
            <a:xfrm>
              <a:off x="2971" y="3022"/>
              <a:ext cx="1574" cy="34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990099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③</a:t>
              </a:r>
              <a:r>
                <a:rPr lang="en-US" altLang="zh-CN" sz="18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lang="en-US" altLang="zh-CN" sz="1800" i="1">
                  <a:latin typeface="Consolas" pitchFamily="49" charset="0"/>
                  <a:ea typeface="仿宋" pitchFamily="49" charset="-122"/>
                  <a:cs typeface="Consolas" pitchFamily="49" charset="0"/>
                </a:rPr>
                <a:t>p</a:t>
              </a:r>
              <a:r>
                <a:rPr lang="en-US" altLang="zh-CN" sz="18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=</a:t>
              </a:r>
              <a:r>
                <a:rPr lang="en-US" altLang="zh-CN" sz="1800" i="1">
                  <a:latin typeface="Consolas" pitchFamily="49" charset="0"/>
                  <a:ea typeface="仿宋" pitchFamily="49" charset="-122"/>
                  <a:cs typeface="Consolas" pitchFamily="49" charset="0"/>
                </a:rPr>
                <a:t>p</a:t>
              </a:r>
              <a:r>
                <a:rPr lang="en-US" altLang="zh-CN" sz="18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-&gt;rchild</a:t>
              </a:r>
              <a:r>
                <a:rPr lang="zh-CN" altLang="en-US" sz="18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转向右子树做相同的工作</a:t>
              </a:r>
            </a:p>
          </p:txBody>
        </p:sp>
      </p:grpSp>
      <p:sp>
        <p:nvSpPr>
          <p:cNvPr id="27" name="Text Box 42"/>
          <p:cNvSpPr txBox="1">
            <a:spLocks noChangeArrowheads="1"/>
          </p:cNvSpPr>
          <p:nvPr/>
        </p:nvSpPr>
        <p:spPr bwMode="auto">
          <a:xfrm>
            <a:off x="1857356" y="4298658"/>
            <a:ext cx="1785950" cy="25648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2000"/>
              </a:lnSpc>
              <a:spcBef>
                <a:spcPct val="50000"/>
              </a:spcBef>
            </a:pPr>
            <a:r>
              <a:rPr lang="en-US" altLang="zh-CN" sz="1800" smtClean="0">
                <a:solidFill>
                  <a:srgbClr val="990099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②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访问栈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顶结点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5" name="组合 27"/>
          <p:cNvGrpSpPr/>
          <p:nvPr/>
        </p:nvGrpSpPr>
        <p:grpSpPr>
          <a:xfrm>
            <a:off x="571472" y="5429264"/>
            <a:ext cx="7143800" cy="936255"/>
            <a:chOff x="571472" y="5429264"/>
            <a:chExt cx="7143800" cy="936255"/>
          </a:xfrm>
        </p:grpSpPr>
        <p:sp>
          <p:nvSpPr>
            <p:cNvPr id="29" name="TextBox 28"/>
            <p:cNvSpPr txBox="1"/>
            <p:nvPr/>
          </p:nvSpPr>
          <p:spPr>
            <a:xfrm>
              <a:off x="571472" y="5429264"/>
              <a:ext cx="3857652" cy="936255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180000" tIns="108000" bIns="108000" rtlCol="0">
              <a:spAutoFit/>
            </a:bodyPr>
            <a:lstStyle/>
            <a:p>
              <a:pPr marL="457200" indent="-457200" algn="l">
                <a:lnSpc>
                  <a:spcPts val="2800"/>
                </a:lnSpc>
                <a:buBlip>
                  <a:blip r:embed="rId3"/>
                </a:buBlip>
              </a:pP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栈中结点均没有访问</a:t>
              </a:r>
              <a:endPara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marL="457200" indent="-457200" algn="l">
                <a:lnSpc>
                  <a:spcPts val="2800"/>
                </a:lnSpc>
                <a:buBlip>
                  <a:blip r:embed="rId3"/>
                </a:buBlip>
              </a:pPr>
              <a:r>
                <a:rPr lang="en-US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p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指向刚刚出栈结点的右子树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286380" y="5715016"/>
              <a:ext cx="2428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栈空且</a:t>
              </a:r>
              <a:r>
                <a:rPr lang="en-US" altLang="zh-CN" sz="1800" i="1" smtClean="0"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p</a:t>
              </a:r>
              <a:r>
                <a:rPr lang="en-US" altLang="zh-CN" sz="1800" smtClean="0"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=NULL</a:t>
              </a:r>
              <a:r>
                <a:rPr lang="zh-CN" altLang="en-US" sz="1800" smtClean="0"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结束</a:t>
              </a:r>
              <a:endParaRPr lang="zh-CN" altLang="en-US" sz="1800">
                <a:latin typeface="Consolas" pitchFamily="49" charset="0"/>
                <a:ea typeface="方正启体简体" pitchFamily="65" charset="-122"/>
                <a:cs typeface="Consolas" pitchFamily="49" charset="0"/>
              </a:endParaRPr>
            </a:p>
          </p:txBody>
        </p:sp>
        <p:sp>
          <p:nvSpPr>
            <p:cNvPr id="31" name="右箭头 30"/>
            <p:cNvSpPr/>
            <p:nvPr/>
          </p:nvSpPr>
          <p:spPr>
            <a:xfrm>
              <a:off x="4572000" y="5757936"/>
              <a:ext cx="571504" cy="285752"/>
            </a:xfrm>
            <a:prstGeom prst="rightArrow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33" name="直接箭头连接符 32"/>
          <p:cNvCxnSpPr/>
          <p:nvPr/>
        </p:nvCxnSpPr>
        <p:spPr>
          <a:xfrm rot="16200000" flipH="1">
            <a:off x="4179091" y="4321975"/>
            <a:ext cx="714380" cy="642942"/>
          </a:xfrm>
          <a:prstGeom prst="straightConnector1">
            <a:avLst/>
          </a:prstGeom>
          <a:ln w="38100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49</a:t>
            </a:fld>
            <a:r>
              <a:rPr lang="en-US" altLang="zh-CN" smtClean="0"/>
              <a:t>/81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1464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74" grpId="0"/>
      <p:bldP spid="146474" grpId="1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8" name="Text Box 4"/>
          <p:cNvSpPr txBox="1">
            <a:spLocks noChangeArrowheads="1"/>
          </p:cNvSpPr>
          <p:nvPr/>
        </p:nvSpPr>
        <p:spPr bwMode="auto">
          <a:xfrm>
            <a:off x="684213" y="765175"/>
            <a:ext cx="6840537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</a:pPr>
            <a:r>
              <a:rPr kumimoji="1" lang="en-US" altLang="zh-CN" sz="20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2</a:t>
            </a:r>
            <a:r>
              <a:rPr kumimoji="1" lang="en-US" altLang="zh-CN" sz="200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. 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中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序</a:t>
            </a:r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遍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历</a:t>
            </a:r>
            <a:endParaRPr kumimoji="1" lang="zh-CN" altLang="en-US" sz="2000" dirty="0">
              <a:solidFill>
                <a:srgbClr val="FF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序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遍历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LNR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二叉树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的过程是：</a:t>
            </a:r>
          </a:p>
        </p:txBody>
      </p:sp>
      <p:sp>
        <p:nvSpPr>
          <p:cNvPr id="221189" name="Text Box 5" descr="羊皮纸"/>
          <p:cNvSpPr txBox="1">
            <a:spLocks noChangeArrowheads="1"/>
          </p:cNvSpPr>
          <p:nvPr/>
        </p:nvSpPr>
        <p:spPr bwMode="auto">
          <a:xfrm>
            <a:off x="827088" y="2060575"/>
            <a:ext cx="3457575" cy="1537308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216000" tIns="144000" bIns="144000">
            <a:sp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Blip>
                <a:blip r:embed="rId3"/>
              </a:buBlip>
            </a:pPr>
            <a:r>
              <a:rPr kumimoji="1" lang="en-US" altLang="zh-CN" sz="1800" dirty="0">
                <a:latin typeface="仿宋" pitchFamily="49" charset="-122"/>
                <a:ea typeface="仿宋" pitchFamily="49" charset="-122"/>
                <a:cs typeface="Times New Roman" pitchFamily="18" charset="0"/>
              </a:rPr>
              <a:t> </a:t>
            </a:r>
            <a:r>
              <a:rPr kumimoji="1" lang="en-US" altLang="zh-CN" sz="1800" dirty="0" smtClean="0">
                <a:latin typeface="仿宋" pitchFamily="49" charset="-122"/>
                <a:ea typeface="仿宋" pitchFamily="49" charset="-122"/>
                <a:cs typeface="Times New Roman" pitchFamily="18" charset="0"/>
              </a:rPr>
              <a:t> </a:t>
            </a:r>
            <a:r>
              <a:rPr kumimoji="1" lang="zh-CN" altLang="en-US" sz="1800" dirty="0" smtClean="0">
                <a:latin typeface="仿宋" pitchFamily="49" charset="-122"/>
                <a:ea typeface="仿宋" pitchFamily="49" charset="-122"/>
                <a:cs typeface="Times New Roman" pitchFamily="18" charset="0"/>
              </a:rPr>
              <a:t>中</a:t>
            </a:r>
            <a:r>
              <a:rPr kumimoji="1" lang="zh-CN" altLang="en-US" sz="1800" dirty="0">
                <a:latin typeface="仿宋" pitchFamily="49" charset="-122"/>
                <a:ea typeface="仿宋" pitchFamily="49" charset="-122"/>
                <a:cs typeface="Times New Roman" pitchFamily="18" charset="0"/>
              </a:rPr>
              <a:t>序遍历左子树；</a:t>
            </a:r>
          </a:p>
          <a:p>
            <a:pPr algn="l">
              <a:lnSpc>
                <a:spcPct val="150000"/>
              </a:lnSpc>
              <a:buFont typeface="Wingdings" pitchFamily="2" charset="2"/>
              <a:buBlip>
                <a:blip r:embed="rId3"/>
              </a:buBlip>
            </a:pPr>
            <a:r>
              <a:rPr kumimoji="1" lang="zh-CN" altLang="en-US" sz="1800" dirty="0">
                <a:latin typeface="仿宋" pitchFamily="49" charset="-122"/>
                <a:ea typeface="仿宋" pitchFamily="49" charset="-122"/>
                <a:cs typeface="Times New Roman" pitchFamily="18" charset="0"/>
              </a:rPr>
              <a:t> </a:t>
            </a:r>
            <a:r>
              <a:rPr kumimoji="1" lang="zh-CN" altLang="en-US" sz="1800" dirty="0" smtClean="0">
                <a:latin typeface="仿宋" pitchFamily="49" charset="-122"/>
                <a:ea typeface="仿宋" pitchFamily="49" charset="-122"/>
                <a:cs typeface="Times New Roman" pitchFamily="18" charset="0"/>
              </a:rPr>
              <a:t> </a:t>
            </a:r>
            <a:r>
              <a:rPr kumimoji="1" lang="zh-CN" altLang="en-US" sz="1800" smtClean="0">
                <a:latin typeface="仿宋" pitchFamily="49" charset="-122"/>
                <a:ea typeface="仿宋" pitchFamily="49" charset="-122"/>
                <a:cs typeface="Times New Roman" pitchFamily="18" charset="0"/>
              </a:rPr>
              <a:t>访问根结点；</a:t>
            </a:r>
            <a:endParaRPr kumimoji="1" lang="zh-CN" altLang="en-US" sz="1800" dirty="0">
              <a:latin typeface="仿宋" pitchFamily="49" charset="-122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  <a:buFont typeface="Wingdings" pitchFamily="2" charset="2"/>
              <a:buBlip>
                <a:blip r:embed="rId3"/>
              </a:buBlip>
            </a:pPr>
            <a:r>
              <a:rPr kumimoji="1" lang="zh-CN" altLang="en-US" sz="1800" dirty="0">
                <a:latin typeface="仿宋" pitchFamily="49" charset="-122"/>
                <a:ea typeface="仿宋" pitchFamily="49" charset="-122"/>
                <a:cs typeface="Times New Roman" pitchFamily="18" charset="0"/>
              </a:rPr>
              <a:t> </a:t>
            </a:r>
            <a:r>
              <a:rPr kumimoji="1" lang="zh-CN" altLang="en-US" sz="1800" dirty="0" smtClean="0">
                <a:latin typeface="仿宋" pitchFamily="49" charset="-122"/>
                <a:ea typeface="仿宋" pitchFamily="49" charset="-122"/>
                <a:cs typeface="Times New Roman" pitchFamily="18" charset="0"/>
              </a:rPr>
              <a:t> 中</a:t>
            </a:r>
            <a:r>
              <a:rPr kumimoji="1" lang="zh-CN" altLang="en-US" sz="1800" dirty="0">
                <a:latin typeface="仿宋" pitchFamily="49" charset="-122"/>
                <a:ea typeface="仿宋" pitchFamily="49" charset="-122"/>
                <a:cs typeface="Times New Roman" pitchFamily="18" charset="0"/>
              </a:rPr>
              <a:t>序遍历右子树。</a:t>
            </a:r>
            <a:endParaRPr lang="zh-CN" altLang="en-US" sz="1800" dirty="0">
              <a:latin typeface="仿宋" pitchFamily="49" charset="-122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5</a:t>
            </a:fld>
            <a:r>
              <a:rPr lang="en-US" altLang="zh-CN" smtClean="0"/>
              <a:t>/81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642910" y="214290"/>
            <a:ext cx="42148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1800" smtClean="0">
                <a:ea typeface="楷体" pitchFamily="49" charset="-122"/>
                <a:cs typeface="Times New Roman" pitchFamily="18" charset="0"/>
              </a:rPr>
              <a:t>中序遍历非递归</a:t>
            </a:r>
            <a:r>
              <a:rPr lang="zh-CN" altLang="en-US" sz="1800" smtClean="0">
                <a:latin typeface="楷体" pitchFamily="49" charset="-122"/>
                <a:ea typeface="楷体" pitchFamily="49" charset="-122"/>
              </a:rPr>
              <a:t>过程</a:t>
            </a:r>
            <a:r>
              <a:rPr lang="zh-CN" altLang="en-US" sz="1800">
                <a:latin typeface="楷体" pitchFamily="49" charset="-122"/>
                <a:ea typeface="楷体" pitchFamily="49" charset="-122"/>
              </a:rPr>
              <a:t>如下：</a:t>
            </a:r>
          </a:p>
        </p:txBody>
      </p:sp>
      <p:sp>
        <p:nvSpPr>
          <p:cNvPr id="400388" name="Text Box 4"/>
          <p:cNvSpPr txBox="1">
            <a:spLocks noChangeArrowheads="1"/>
          </p:cNvSpPr>
          <p:nvPr/>
        </p:nvSpPr>
        <p:spPr bwMode="auto">
          <a:xfrm>
            <a:off x="827088" y="785794"/>
            <a:ext cx="3816350" cy="4030298"/>
          </a:xfrm>
          <a:prstGeom prst="rect">
            <a:avLst/>
          </a:prstGeom>
          <a:ln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p=b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栈不空或者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p!=NULL)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(p!=NULL)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进栈；</a:t>
            </a: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p=p-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&gt;lchild;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//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以下考虑栈顶结点</a:t>
            </a:r>
            <a:endParaRPr lang="en-US" altLang="zh-CN" sz="1800">
              <a:solidFill>
                <a:srgbClr val="C0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栈不空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并访问之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p=p-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&gt;rchild;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7224" y="5214950"/>
            <a:ext cx="46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外循环结束条件：</a:t>
            </a:r>
            <a:r>
              <a:rPr lang="zh-CN" altLang="en-US" sz="180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栈空且</a:t>
            </a:r>
            <a:r>
              <a:rPr lang="en-US" altLang="zh-CN" sz="1800" i="1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p</a:t>
            </a:r>
            <a:r>
              <a:rPr lang="en-US" altLang="zh-CN" sz="180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=NULL</a:t>
            </a:r>
            <a:r>
              <a:rPr lang="zh-CN" altLang="en-US" sz="180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结束</a:t>
            </a:r>
            <a:endParaRPr lang="zh-CN" altLang="en-US" sz="1800">
              <a:latin typeface="Consolas" pitchFamily="49" charset="0"/>
              <a:ea typeface="方正启体简体" pitchFamily="65" charset="-122"/>
              <a:cs typeface="Consolas" pitchFamily="49" charset="0"/>
            </a:endParaRPr>
          </a:p>
        </p:txBody>
      </p:sp>
      <p:grpSp>
        <p:nvGrpSpPr>
          <p:cNvPr id="2" name="组合 10"/>
          <p:cNvGrpSpPr/>
          <p:nvPr/>
        </p:nvGrpSpPr>
        <p:grpSpPr>
          <a:xfrm>
            <a:off x="4857752" y="1852606"/>
            <a:ext cx="1357322" cy="857256"/>
            <a:chOff x="5000628" y="1928802"/>
            <a:chExt cx="1357322" cy="857256"/>
          </a:xfrm>
        </p:grpSpPr>
        <p:sp>
          <p:nvSpPr>
            <p:cNvPr id="18" name="右大括号 17"/>
            <p:cNvSpPr/>
            <p:nvPr/>
          </p:nvSpPr>
          <p:spPr>
            <a:xfrm>
              <a:off x="5000628" y="1928802"/>
              <a:ext cx="214314" cy="857256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800"/>
            </a:p>
          </p:txBody>
        </p:sp>
        <p:sp>
          <p:nvSpPr>
            <p:cNvPr id="19" name="TextBox 10"/>
            <p:cNvSpPr txBox="1"/>
            <p:nvPr/>
          </p:nvSpPr>
          <p:spPr>
            <a:xfrm>
              <a:off x="5214942" y="2143116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9pPr>
            </a:lstStyle>
            <a:p>
              <a:pPr algn="l"/>
              <a:r>
                <a:rPr lang="zh-CN" altLang="en-US" sz="1800" smtClean="0">
                  <a:latin typeface="华文中宋" pitchFamily="2" charset="-122"/>
                  <a:ea typeface="华文中宋" pitchFamily="2" charset="-122"/>
                </a:rPr>
                <a:t>阶段</a:t>
              </a:r>
              <a:r>
                <a:rPr lang="en-US" altLang="zh-CN" sz="1800" smtClean="0">
                  <a:latin typeface="华文中宋" pitchFamily="2" charset="-122"/>
                  <a:ea typeface="华文中宋" pitchFamily="2" charset="-122"/>
                </a:rPr>
                <a:t>1</a:t>
              </a:r>
              <a:endParaRPr lang="zh-CN" altLang="en-US" sz="1800">
                <a:latin typeface="华文中宋" pitchFamily="2" charset="-122"/>
                <a:ea typeface="华文中宋" pitchFamily="2" charset="-122"/>
              </a:endParaRPr>
            </a:p>
          </p:txBody>
        </p:sp>
      </p:grpSp>
      <p:grpSp>
        <p:nvGrpSpPr>
          <p:cNvPr id="3" name="组合 14"/>
          <p:cNvGrpSpPr/>
          <p:nvPr/>
        </p:nvGrpSpPr>
        <p:grpSpPr>
          <a:xfrm>
            <a:off x="4828131" y="3352804"/>
            <a:ext cx="1357322" cy="857256"/>
            <a:chOff x="4991103" y="3214686"/>
            <a:chExt cx="1357322" cy="857256"/>
          </a:xfrm>
        </p:grpSpPr>
        <p:sp>
          <p:nvSpPr>
            <p:cNvPr id="16" name="右大括号 15"/>
            <p:cNvSpPr/>
            <p:nvPr/>
          </p:nvSpPr>
          <p:spPr>
            <a:xfrm>
              <a:off x="4991103" y="3214686"/>
              <a:ext cx="214314" cy="857256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800"/>
            </a:p>
          </p:txBody>
        </p:sp>
        <p:sp>
          <p:nvSpPr>
            <p:cNvPr id="17" name="TextBox 12"/>
            <p:cNvSpPr txBox="1"/>
            <p:nvPr/>
          </p:nvSpPr>
          <p:spPr>
            <a:xfrm>
              <a:off x="5205417" y="3429000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9pPr>
            </a:lstStyle>
            <a:p>
              <a:pPr algn="l"/>
              <a:r>
                <a:rPr lang="zh-CN" altLang="en-US" sz="1800" smtClean="0">
                  <a:latin typeface="华文中宋" pitchFamily="2" charset="-122"/>
                  <a:ea typeface="华文中宋" pitchFamily="2" charset="-122"/>
                </a:rPr>
                <a:t>阶段</a:t>
              </a:r>
              <a:r>
                <a:rPr lang="en-US" altLang="zh-CN" sz="1800" smtClean="0">
                  <a:latin typeface="华文中宋" pitchFamily="2" charset="-122"/>
                  <a:ea typeface="华文中宋" pitchFamily="2" charset="-122"/>
                </a:rPr>
                <a:t>2</a:t>
              </a:r>
              <a:endParaRPr lang="zh-CN" altLang="en-US" sz="1800">
                <a:latin typeface="华文中宋" pitchFamily="2" charset="-122"/>
                <a:ea typeface="华文中宋" pitchFamily="2" charset="-122"/>
              </a:endParaRP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50</a:t>
            </a:fld>
            <a:r>
              <a:rPr lang="en-US" altLang="zh-CN" smtClean="0"/>
              <a:t>/81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2"/>
          <p:cNvGrpSpPr/>
          <p:nvPr/>
        </p:nvGrpSpPr>
        <p:grpSpPr>
          <a:xfrm>
            <a:off x="2285984" y="428604"/>
            <a:ext cx="3387722" cy="2817257"/>
            <a:chOff x="571472" y="1468999"/>
            <a:chExt cx="3387722" cy="2817257"/>
          </a:xfrm>
        </p:grpSpPr>
        <p:sp>
          <p:nvSpPr>
            <p:cNvPr id="4" name="Line 15"/>
            <p:cNvSpPr>
              <a:spLocks noChangeShapeType="1"/>
            </p:cNvSpPr>
            <p:nvPr/>
          </p:nvSpPr>
          <p:spPr bwMode="auto">
            <a:xfrm>
              <a:off x="1954168" y="1713456"/>
              <a:ext cx="196866" cy="315931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1800"/>
            </a:p>
          </p:txBody>
        </p:sp>
        <p:sp>
          <p:nvSpPr>
            <p:cNvPr id="5" name="Text Box 16"/>
            <p:cNvSpPr txBox="1">
              <a:spLocks noChangeArrowheads="1"/>
            </p:cNvSpPr>
            <p:nvPr/>
          </p:nvSpPr>
          <p:spPr bwMode="auto">
            <a:xfrm>
              <a:off x="1670005" y="1468999"/>
              <a:ext cx="28892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6" name="Text Box 17"/>
            <p:cNvSpPr txBox="1">
              <a:spLocks noChangeArrowheads="1"/>
            </p:cNvSpPr>
            <p:nvPr/>
          </p:nvSpPr>
          <p:spPr bwMode="auto">
            <a:xfrm>
              <a:off x="571472" y="3916924"/>
              <a:ext cx="138745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>
                  <a:latin typeface="Consolas" pitchFamily="49" charset="0"/>
                  <a:ea typeface="宋体" charset="-122"/>
                  <a:cs typeface="Consolas" pitchFamily="49" charset="0"/>
                </a:rPr>
                <a:t>-</a:t>
              </a: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&gt;lchild</a:t>
              </a:r>
            </a:p>
          </p:txBody>
        </p:sp>
        <p:sp>
          <p:nvSpPr>
            <p:cNvPr id="7" name="Text Box 18"/>
            <p:cNvSpPr txBox="1">
              <a:spLocks noChangeArrowheads="1"/>
            </p:cNvSpPr>
            <p:nvPr/>
          </p:nvSpPr>
          <p:spPr bwMode="auto">
            <a:xfrm>
              <a:off x="2443134" y="3916924"/>
              <a:ext cx="151606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>
                  <a:latin typeface="Consolas" pitchFamily="49" charset="0"/>
                  <a:ea typeface="宋体" charset="-122"/>
                  <a:cs typeface="Consolas" pitchFamily="49" charset="0"/>
                </a:rPr>
                <a:t>-</a:t>
              </a: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&gt;rchild</a:t>
              </a:r>
            </a:p>
          </p:txBody>
        </p:sp>
        <p:sp>
          <p:nvSpPr>
            <p:cNvPr id="8" name="Oval 19"/>
            <p:cNvSpPr>
              <a:spLocks noChangeArrowheads="1"/>
            </p:cNvSpPr>
            <p:nvPr/>
          </p:nvSpPr>
          <p:spPr bwMode="auto">
            <a:xfrm>
              <a:off x="1781147" y="2045262"/>
              <a:ext cx="863600" cy="504825"/>
            </a:xfrm>
            <a:prstGeom prst="ellipse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N</a:t>
              </a:r>
            </a:p>
          </p:txBody>
        </p:sp>
        <p:sp>
          <p:nvSpPr>
            <p:cNvPr id="9" name="AutoShape 20"/>
            <p:cNvSpPr>
              <a:spLocks noChangeArrowheads="1"/>
            </p:cNvSpPr>
            <p:nvPr/>
          </p:nvSpPr>
          <p:spPr bwMode="auto">
            <a:xfrm>
              <a:off x="654022" y="2981887"/>
              <a:ext cx="1150937" cy="792162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9525" algn="ctr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lnSpc>
                  <a:spcPts val="1200"/>
                </a:lnSpc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sp>
          <p:nvSpPr>
            <p:cNvPr id="10" name="AutoShape 21"/>
            <p:cNvSpPr>
              <a:spLocks noChangeArrowheads="1"/>
            </p:cNvSpPr>
            <p:nvPr/>
          </p:nvSpPr>
          <p:spPr bwMode="auto">
            <a:xfrm>
              <a:off x="2516159" y="2981887"/>
              <a:ext cx="1150938" cy="792162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9525" algn="ctr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lnSpc>
                  <a:spcPts val="1200"/>
                </a:lnSpc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R</a:t>
              </a:r>
            </a:p>
          </p:txBody>
        </p:sp>
        <p:sp>
          <p:nvSpPr>
            <p:cNvPr id="11" name="Line 22"/>
            <p:cNvSpPr>
              <a:spLocks noChangeShapeType="1"/>
            </p:cNvSpPr>
            <p:nvPr/>
          </p:nvSpPr>
          <p:spPr bwMode="auto">
            <a:xfrm flipH="1">
              <a:off x="1301722" y="2477062"/>
              <a:ext cx="647700" cy="6492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 sz="1800"/>
            </a:p>
          </p:txBody>
        </p:sp>
        <p:sp>
          <p:nvSpPr>
            <p:cNvPr id="12" name="Freeform 23"/>
            <p:cNvSpPr>
              <a:spLocks/>
            </p:cNvSpPr>
            <p:nvPr/>
          </p:nvSpPr>
          <p:spPr bwMode="auto">
            <a:xfrm>
              <a:off x="2490759" y="2489762"/>
              <a:ext cx="542925" cy="577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2" y="364"/>
                </a:cxn>
              </a:cxnLst>
              <a:rect l="0" t="0" r="r" b="b"/>
              <a:pathLst>
                <a:path w="342" h="364">
                  <a:moveTo>
                    <a:pt x="0" y="0"/>
                  </a:moveTo>
                  <a:lnTo>
                    <a:pt x="342" y="36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 sz="180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57158" y="3643314"/>
            <a:ext cx="842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当根结点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出栈时，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已经遍历，并且访问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，此时栈空，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指向右孩子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4" name="下箭头 13"/>
          <p:cNvSpPr/>
          <p:nvPr/>
        </p:nvSpPr>
        <p:spPr bwMode="auto">
          <a:xfrm>
            <a:off x="4000496" y="4143380"/>
            <a:ext cx="214314" cy="357190"/>
          </a:xfrm>
          <a:prstGeom prst="downArrow">
            <a:avLst/>
          </a:prstGeom>
          <a:ln>
            <a:headEnd/>
            <a:tailEnd type="arrow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85918" y="4643446"/>
            <a:ext cx="471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如果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栈空并且</a:t>
            </a:r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=NULL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，说明没有右子树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6" name="下箭头 15"/>
          <p:cNvSpPr/>
          <p:nvPr/>
        </p:nvSpPr>
        <p:spPr bwMode="auto">
          <a:xfrm>
            <a:off x="4000496" y="5072074"/>
            <a:ext cx="214314" cy="357190"/>
          </a:xfrm>
          <a:prstGeom prst="downArrow">
            <a:avLst/>
          </a:prstGeom>
          <a:ln>
            <a:headEnd/>
            <a:tailEnd type="arrow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28926" y="5500702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整个二叉树遍历完毕</a:t>
            </a:r>
            <a:endParaRPr lang="zh-CN" altLang="en-US" sz="180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0034" y="642918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latin typeface="华文中宋" pitchFamily="2" charset="-122"/>
                <a:ea typeface="华文中宋" pitchFamily="2" charset="-122"/>
              </a:rPr>
              <a:t>考虑一般情况：</a:t>
            </a:r>
            <a:endParaRPr lang="zh-CN" altLang="en-US" sz="180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51</a:t>
            </a:fld>
            <a:r>
              <a:rPr lang="en-US" altLang="zh-CN" smtClean="0"/>
              <a:t>/81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 animBg="1"/>
      <p:bldP spid="1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Line 2"/>
          <p:cNvSpPr>
            <a:spLocks noChangeShapeType="1"/>
          </p:cNvSpPr>
          <p:nvPr/>
        </p:nvSpPr>
        <p:spPr bwMode="auto">
          <a:xfrm>
            <a:off x="1147763" y="2452688"/>
            <a:ext cx="288925" cy="287337"/>
          </a:xfrm>
          <a:prstGeom prst="line">
            <a:avLst/>
          </a:prstGeom>
          <a:ln w="19050">
            <a:headEnd/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39" name="Line 3"/>
          <p:cNvSpPr>
            <a:spLocks noChangeShapeType="1"/>
          </p:cNvSpPr>
          <p:nvPr/>
        </p:nvSpPr>
        <p:spPr bwMode="auto">
          <a:xfrm flipH="1">
            <a:off x="1690688" y="1290638"/>
            <a:ext cx="287337" cy="287337"/>
          </a:xfrm>
          <a:prstGeom prst="line">
            <a:avLst/>
          </a:prstGeom>
          <a:ln w="19050">
            <a:headEnd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40" name="Freeform 4"/>
          <p:cNvSpPr>
            <a:spLocks/>
          </p:cNvSpPr>
          <p:nvPr/>
        </p:nvSpPr>
        <p:spPr bwMode="auto">
          <a:xfrm>
            <a:off x="2285984" y="1285860"/>
            <a:ext cx="296879" cy="32704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" y="245"/>
              </a:cxn>
            </a:cxnLst>
            <a:rect l="0" t="0" r="r" b="b"/>
            <a:pathLst>
              <a:path w="190" h="245">
                <a:moveTo>
                  <a:pt x="0" y="0"/>
                </a:moveTo>
                <a:lnTo>
                  <a:pt x="190" y="245"/>
                </a:ln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41" name="Line 5"/>
          <p:cNvSpPr>
            <a:spLocks noChangeShapeType="1"/>
          </p:cNvSpPr>
          <p:nvPr/>
        </p:nvSpPr>
        <p:spPr bwMode="auto">
          <a:xfrm flipH="1">
            <a:off x="1177900" y="1857364"/>
            <a:ext cx="322265" cy="319090"/>
          </a:xfrm>
          <a:prstGeom prst="line">
            <a:avLst/>
          </a:prstGeom>
          <a:ln w="19050">
            <a:headEnd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42" name="Line 6"/>
          <p:cNvSpPr>
            <a:spLocks noChangeShapeType="1"/>
          </p:cNvSpPr>
          <p:nvPr/>
        </p:nvSpPr>
        <p:spPr bwMode="auto">
          <a:xfrm flipH="1">
            <a:off x="2257425" y="1895475"/>
            <a:ext cx="287338" cy="287338"/>
          </a:xfrm>
          <a:prstGeom prst="line">
            <a:avLst/>
          </a:prstGeom>
          <a:ln w="19050">
            <a:headEnd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43" name="Line 7"/>
          <p:cNvSpPr>
            <a:spLocks noChangeShapeType="1"/>
          </p:cNvSpPr>
          <p:nvPr/>
        </p:nvSpPr>
        <p:spPr bwMode="auto">
          <a:xfrm>
            <a:off x="2786050" y="1857364"/>
            <a:ext cx="287350" cy="331799"/>
          </a:xfrm>
          <a:prstGeom prst="line">
            <a:avLst/>
          </a:prstGeom>
          <a:ln w="19050">
            <a:headEnd/>
            <a:tailEnd type="arrow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44" name="Oval 8"/>
          <p:cNvSpPr>
            <a:spLocks noChangeArrowheads="1"/>
          </p:cNvSpPr>
          <p:nvPr/>
        </p:nvSpPr>
        <p:spPr bwMode="auto">
          <a:xfrm>
            <a:off x="1906588" y="100330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98345" name="Oval 9"/>
          <p:cNvSpPr>
            <a:spLocks noChangeArrowheads="1"/>
          </p:cNvSpPr>
          <p:nvPr/>
        </p:nvSpPr>
        <p:spPr bwMode="auto">
          <a:xfrm>
            <a:off x="1401763" y="157797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98346" name="Oval 10"/>
          <p:cNvSpPr>
            <a:spLocks noChangeArrowheads="1"/>
          </p:cNvSpPr>
          <p:nvPr/>
        </p:nvSpPr>
        <p:spPr bwMode="auto">
          <a:xfrm>
            <a:off x="2482850" y="157797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98347" name="Oval 11"/>
          <p:cNvSpPr>
            <a:spLocks noChangeArrowheads="1"/>
          </p:cNvSpPr>
          <p:nvPr/>
        </p:nvSpPr>
        <p:spPr bwMode="auto">
          <a:xfrm>
            <a:off x="827088" y="21542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98348" name="Oval 12"/>
          <p:cNvSpPr>
            <a:spLocks noChangeArrowheads="1"/>
          </p:cNvSpPr>
          <p:nvPr/>
        </p:nvSpPr>
        <p:spPr bwMode="auto">
          <a:xfrm>
            <a:off x="1908175" y="21542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98349" name="Oval 13"/>
          <p:cNvSpPr>
            <a:spLocks noChangeArrowheads="1"/>
          </p:cNvSpPr>
          <p:nvPr/>
        </p:nvSpPr>
        <p:spPr bwMode="auto">
          <a:xfrm>
            <a:off x="1401763" y="265906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98350" name="Oval 14"/>
          <p:cNvSpPr>
            <a:spLocks noChangeArrowheads="1"/>
          </p:cNvSpPr>
          <p:nvPr/>
        </p:nvSpPr>
        <p:spPr bwMode="auto">
          <a:xfrm>
            <a:off x="2987675" y="21542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98351" name="Line 15"/>
          <p:cNvSpPr>
            <a:spLocks noChangeShapeType="1"/>
          </p:cNvSpPr>
          <p:nvPr/>
        </p:nvSpPr>
        <p:spPr bwMode="auto">
          <a:xfrm>
            <a:off x="1476375" y="3956050"/>
            <a:ext cx="0" cy="1800225"/>
          </a:xfrm>
          <a:prstGeom prst="line">
            <a:avLst/>
          </a:prstGeom>
          <a:ln>
            <a:headEnd/>
            <a:tailEnd type="non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52" name="Line 16"/>
          <p:cNvSpPr>
            <a:spLocks noChangeShapeType="1"/>
          </p:cNvSpPr>
          <p:nvPr/>
        </p:nvSpPr>
        <p:spPr bwMode="auto">
          <a:xfrm>
            <a:off x="2628900" y="3956050"/>
            <a:ext cx="0" cy="1800225"/>
          </a:xfrm>
          <a:prstGeom prst="line">
            <a:avLst/>
          </a:prstGeom>
          <a:ln>
            <a:headEnd/>
            <a:tailEnd type="non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53" name="Line 17"/>
          <p:cNvSpPr>
            <a:spLocks noChangeShapeType="1"/>
          </p:cNvSpPr>
          <p:nvPr/>
        </p:nvSpPr>
        <p:spPr bwMode="auto">
          <a:xfrm>
            <a:off x="1476375" y="5780088"/>
            <a:ext cx="1152525" cy="0"/>
          </a:xfrm>
          <a:prstGeom prst="line">
            <a:avLst/>
          </a:prstGeom>
          <a:ln>
            <a:headEnd/>
            <a:tailEnd type="non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54" name="Text Box 18"/>
          <p:cNvSpPr txBox="1">
            <a:spLocks noChangeArrowheads="1"/>
          </p:cNvSpPr>
          <p:nvPr/>
        </p:nvSpPr>
        <p:spPr bwMode="auto">
          <a:xfrm>
            <a:off x="1619251" y="5857892"/>
            <a:ext cx="952485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>
                <a:latin typeface="仿宋" pitchFamily="49" charset="-122"/>
                <a:ea typeface="仿宋" pitchFamily="49" charset="-122"/>
                <a:cs typeface="Consolas" pitchFamily="49" charset="0"/>
              </a:rPr>
              <a:t>一个栈</a:t>
            </a:r>
          </a:p>
        </p:txBody>
      </p:sp>
      <p:sp>
        <p:nvSpPr>
          <p:cNvPr id="398355" name="Oval 19"/>
          <p:cNvSpPr>
            <a:spLocks noChangeArrowheads="1"/>
          </p:cNvSpPr>
          <p:nvPr/>
        </p:nvSpPr>
        <p:spPr bwMode="auto">
          <a:xfrm>
            <a:off x="1906588" y="100330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98356" name="Oval 20"/>
          <p:cNvSpPr>
            <a:spLocks noChangeArrowheads="1"/>
          </p:cNvSpPr>
          <p:nvPr/>
        </p:nvSpPr>
        <p:spPr bwMode="auto">
          <a:xfrm>
            <a:off x="1401763" y="157956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98357" name="Oval 21"/>
          <p:cNvSpPr>
            <a:spLocks noChangeArrowheads="1"/>
          </p:cNvSpPr>
          <p:nvPr/>
        </p:nvSpPr>
        <p:spPr bwMode="auto">
          <a:xfrm>
            <a:off x="2482850" y="157797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98358" name="Oval 22"/>
          <p:cNvSpPr>
            <a:spLocks noChangeArrowheads="1"/>
          </p:cNvSpPr>
          <p:nvPr/>
        </p:nvSpPr>
        <p:spPr bwMode="auto">
          <a:xfrm>
            <a:off x="827088" y="215582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98359" name="Oval 23"/>
          <p:cNvSpPr>
            <a:spLocks noChangeArrowheads="1"/>
          </p:cNvSpPr>
          <p:nvPr/>
        </p:nvSpPr>
        <p:spPr bwMode="auto">
          <a:xfrm>
            <a:off x="1908175" y="214312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98360" name="Oval 24"/>
          <p:cNvSpPr>
            <a:spLocks noChangeArrowheads="1"/>
          </p:cNvSpPr>
          <p:nvPr/>
        </p:nvSpPr>
        <p:spPr bwMode="auto">
          <a:xfrm>
            <a:off x="1401763" y="265906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98361" name="Oval 25"/>
          <p:cNvSpPr>
            <a:spLocks noChangeArrowheads="1"/>
          </p:cNvSpPr>
          <p:nvPr/>
        </p:nvSpPr>
        <p:spPr bwMode="auto">
          <a:xfrm>
            <a:off x="2987675" y="21542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98362" name="Text Box 26"/>
          <p:cNvSpPr txBox="1">
            <a:spLocks noChangeArrowheads="1"/>
          </p:cNvSpPr>
          <p:nvPr/>
        </p:nvSpPr>
        <p:spPr bwMode="auto">
          <a:xfrm>
            <a:off x="3995738" y="2278062"/>
            <a:ext cx="172878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序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序列：</a:t>
            </a:r>
          </a:p>
        </p:txBody>
      </p:sp>
      <p:sp>
        <p:nvSpPr>
          <p:cNvPr id="398363" name="Text Box 27"/>
          <p:cNvSpPr txBox="1">
            <a:spLocks noChangeArrowheads="1"/>
          </p:cNvSpPr>
          <p:nvPr/>
        </p:nvSpPr>
        <p:spPr bwMode="auto">
          <a:xfrm>
            <a:off x="4013200" y="2920999"/>
            <a:ext cx="433388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98364" name="Text Box 28"/>
          <p:cNvSpPr txBox="1">
            <a:spLocks noChangeArrowheads="1"/>
          </p:cNvSpPr>
          <p:nvPr/>
        </p:nvSpPr>
        <p:spPr bwMode="auto">
          <a:xfrm>
            <a:off x="4660900" y="2920999"/>
            <a:ext cx="433388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98365" name="Text Box 29"/>
          <p:cNvSpPr txBox="1">
            <a:spLocks noChangeArrowheads="1"/>
          </p:cNvSpPr>
          <p:nvPr/>
        </p:nvSpPr>
        <p:spPr bwMode="auto">
          <a:xfrm>
            <a:off x="5308600" y="2920999"/>
            <a:ext cx="433388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98366" name="Text Box 30"/>
          <p:cNvSpPr txBox="1">
            <a:spLocks noChangeArrowheads="1"/>
          </p:cNvSpPr>
          <p:nvPr/>
        </p:nvSpPr>
        <p:spPr bwMode="auto">
          <a:xfrm>
            <a:off x="5957888" y="2920999"/>
            <a:ext cx="433387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98367" name="Text Box 31"/>
          <p:cNvSpPr txBox="1">
            <a:spLocks noChangeArrowheads="1"/>
          </p:cNvSpPr>
          <p:nvPr/>
        </p:nvSpPr>
        <p:spPr bwMode="auto">
          <a:xfrm>
            <a:off x="6513513" y="2920999"/>
            <a:ext cx="433387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98368" name="Text Box 32"/>
          <p:cNvSpPr txBox="1">
            <a:spLocks noChangeArrowheads="1"/>
          </p:cNvSpPr>
          <p:nvPr/>
        </p:nvSpPr>
        <p:spPr bwMode="auto">
          <a:xfrm>
            <a:off x="7072330" y="2920999"/>
            <a:ext cx="433387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98369" name="Text Box 33"/>
          <p:cNvSpPr txBox="1">
            <a:spLocks noChangeArrowheads="1"/>
          </p:cNvSpPr>
          <p:nvPr/>
        </p:nvSpPr>
        <p:spPr bwMode="auto">
          <a:xfrm>
            <a:off x="7643834" y="2920999"/>
            <a:ext cx="433388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98370" name="Text Box 34"/>
          <p:cNvSpPr txBox="1">
            <a:spLocks noChangeArrowheads="1"/>
          </p:cNvSpPr>
          <p:nvPr/>
        </p:nvSpPr>
        <p:spPr bwMode="auto">
          <a:xfrm>
            <a:off x="4572000" y="4214818"/>
            <a:ext cx="2735263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中序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遍历完毕</a:t>
            </a:r>
          </a:p>
        </p:txBody>
      </p:sp>
      <p:sp>
        <p:nvSpPr>
          <p:cNvPr id="398377" name="Text Box 41"/>
          <p:cNvSpPr txBox="1">
            <a:spLocks noChangeArrowheads="1"/>
          </p:cNvSpPr>
          <p:nvPr/>
        </p:nvSpPr>
        <p:spPr bwMode="auto">
          <a:xfrm>
            <a:off x="571472" y="142852"/>
            <a:ext cx="2928958" cy="400110"/>
          </a:xfrm>
          <a:prstGeom prst="rect">
            <a:avLst/>
          </a:prstGeom>
          <a:solidFill>
            <a:srgbClr val="7030A0"/>
          </a:solidFill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中序</a:t>
            </a:r>
            <a:r>
              <a:rPr lang="zh-CN" altLang="en-US" sz="200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非递归</a:t>
            </a:r>
            <a:r>
              <a:rPr lang="zh-CN" altLang="en-US" sz="200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算法演</a:t>
            </a:r>
            <a:r>
              <a:rPr lang="zh-CN" altLang="en-US" sz="200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示</a:t>
            </a:r>
          </a:p>
        </p:txBody>
      </p:sp>
      <p:cxnSp>
        <p:nvCxnSpPr>
          <p:cNvPr id="56" name="直接箭头连接符 55"/>
          <p:cNvCxnSpPr>
            <a:stCxn id="398360" idx="5"/>
          </p:cNvCxnSpPr>
          <p:nvPr/>
        </p:nvCxnSpPr>
        <p:spPr>
          <a:xfrm rot="16200000" flipH="1">
            <a:off x="1725543" y="3011434"/>
            <a:ext cx="176597" cy="8702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398360" idx="3"/>
          </p:cNvCxnSpPr>
          <p:nvPr/>
        </p:nvCxnSpPr>
        <p:spPr>
          <a:xfrm rot="5400000">
            <a:off x="1322847" y="3001095"/>
            <a:ext cx="176597" cy="10770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rot="16200000" flipH="1">
            <a:off x="2235134" y="2545091"/>
            <a:ext cx="176597" cy="8702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rot="5400000">
            <a:off x="1861013" y="2534752"/>
            <a:ext cx="176597" cy="10770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rot="16200000" flipH="1">
            <a:off x="3297178" y="2545091"/>
            <a:ext cx="176597" cy="8702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rot="5400000">
            <a:off x="2929649" y="2553802"/>
            <a:ext cx="176597" cy="10770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rot="5400000">
            <a:off x="696765" y="2517889"/>
            <a:ext cx="214314" cy="179148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rot="16200000" flipH="1">
            <a:off x="1725543" y="1973587"/>
            <a:ext cx="176597" cy="8702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rot="16200000" flipH="1">
            <a:off x="1906490" y="838506"/>
            <a:ext cx="198842" cy="1124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643042" y="642918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b</a:t>
            </a:r>
            <a:endParaRPr lang="zh-CN" altLang="en-US" sz="2000" i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786314" y="3671832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栈空  且 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=NULL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9" name="灯片编号占位符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52</a:t>
            </a:fld>
            <a:r>
              <a:rPr lang="en-US" altLang="zh-CN" smtClean="0"/>
              <a:t>/81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983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983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6 C 0.00104 0.06065 0.00191 0.11644 0.00139 0.22037 C 0.00087 0.32431 -0.00209 0.53982 -0.00295 0.62385 " pathEditMode="relative" rAng="0" ptsTypes="aaa">
                                      <p:cBhvr>
                                        <p:cTn id="10" dur="2000" fill="hold"/>
                                        <p:tgtEl>
                                          <p:spTgt spid="3983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3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3983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3983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3983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3983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48148E-6 C 0.01111 0.05 0.0224 0.10023 0.03056 0.15 C 0.03872 0.19977 0.04497 0.24421 0.04861 0.29815 C 0.05226 0.35208 0.05156 0.43681 0.05226 0.47315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3983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2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3983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3983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3983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3983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C 0.01094 0.03241 0.02205 0.06505 0.04028 0.1 C 0.05851 0.13495 0.09705 0.17199 0.10972 0.20926 C 0.1224 0.24653 0.11511 0.30023 0.1165 0.3243 " pathEditMode="relative" rAng="0" ptsTypes="aaaa">
                                      <p:cBhvr>
                                        <p:cTn id="34" dur="2000" fill="hold"/>
                                        <p:tgtEl>
                                          <p:spTgt spid="3983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398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3983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3983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3983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3983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1111E-6 C 0.00295 0.01412 0.00885 0.04305 0.01753 0.08426 C 0.02622 0.12546 0.04497 0.21319 0.05226 0.24722 " pathEditMode="relative" rAng="0" ptsTypes="aaa">
                                      <p:cBhvr>
                                        <p:cTn id="59" dur="2000" fill="hold"/>
                                        <p:tgtEl>
                                          <p:spTgt spid="3983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398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398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25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398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3983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3983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3983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3983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5.55112E-17 C 0.00347 0.03009 0.00712 0.06019 -0.00278 0.1037 C -0.01267 0.14722 -0.04896 0.18912 -0.05972 0.26111 C -0.07049 0.3331 -0.0658 0.47894 -0.06736 0.53634 " pathEditMode="relative" rAng="0" ptsTypes="aaaa">
                                      <p:cBhvr>
                                        <p:cTn id="110" dur="2000" fill="hold"/>
                                        <p:tgtEl>
                                          <p:spTgt spid="3983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" y="2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 tmFilter="0, 0; .2, .5; .8, .5; 1, 0"/>
                                        <p:tgtEl>
                                          <p:spTgt spid="3983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" dur="250" autoRev="1" fill="hold"/>
                                        <p:tgtEl>
                                          <p:spTgt spid="3983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 tmFilter="0, 0; .2, .5; .8, .5; 1, 0"/>
                                        <p:tgtEl>
                                          <p:spTgt spid="3983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8" dur="250" autoRev="1" fill="hold"/>
                                        <p:tgtEl>
                                          <p:spTgt spid="3983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59259E-6 C -0.00069 0.06412 -0.00364 0.30509 -0.00451 0.38541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3983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1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7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1" dur="500"/>
                                        <p:tgtEl>
                                          <p:spTgt spid="398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0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4" dur="500"/>
                                        <p:tgtEl>
                                          <p:spTgt spid="398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 tmFilter="0, 0; .2, .5; .8, .5; 1, 0"/>
                                        <p:tgtEl>
                                          <p:spTgt spid="3983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3" dur="250" autoRev="1" fill="hold"/>
                                        <p:tgtEl>
                                          <p:spTgt spid="3983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 tmFilter="0, 0; .2, .5; .8, .5; 1, 0"/>
                                        <p:tgtEl>
                                          <p:spTgt spid="3983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6" dur="250" autoRev="1" fill="hold"/>
                                        <p:tgtEl>
                                          <p:spTgt spid="3983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22222E-6 C -0.00382 0.01828 -0.00174 0.07801 -0.02257 0.10972 C -0.04341 0.14143 -0.10816 0.13889 -0.125 0.19074 C -0.14184 0.24259 -0.12917 0.33032 -0.12361 0.42037 " pathEditMode="relative" rAng="0" ptsTypes="aaaa">
                                      <p:cBhvr>
                                        <p:cTn id="160" dur="2000" fill="hold"/>
                                        <p:tgtEl>
                                          <p:spTgt spid="3983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" y="2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5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9" dur="500"/>
                                        <p:tgtEl>
                                          <p:spTgt spid="398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8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8" grpId="0" animBg="1"/>
      <p:bldP spid="398339" grpId="0" animBg="1"/>
      <p:bldP spid="398340" grpId="0" animBg="1"/>
      <p:bldP spid="398341" grpId="0" animBg="1"/>
      <p:bldP spid="398342" grpId="0" animBg="1"/>
      <p:bldP spid="398343" grpId="0" animBg="1"/>
      <p:bldP spid="398355" grpId="0" animBg="1"/>
      <p:bldP spid="398355" grpId="1" animBg="1"/>
      <p:bldP spid="398355" grpId="2" animBg="1"/>
      <p:bldP spid="398356" grpId="0" animBg="1"/>
      <p:bldP spid="398356" grpId="1" animBg="1"/>
      <p:bldP spid="398356" grpId="2" animBg="1"/>
      <p:bldP spid="398357" grpId="0" animBg="1"/>
      <p:bldP spid="398357" grpId="1" animBg="1"/>
      <p:bldP spid="398357" grpId="2" animBg="1"/>
      <p:bldP spid="398358" grpId="0" animBg="1"/>
      <p:bldP spid="398358" grpId="1" animBg="1"/>
      <p:bldP spid="398358" grpId="2" animBg="1"/>
      <p:bldP spid="398359" grpId="0" animBg="1"/>
      <p:bldP spid="398359" grpId="1" animBg="1"/>
      <p:bldP spid="398359" grpId="2" animBg="1"/>
      <p:bldP spid="398360" grpId="0" animBg="1"/>
      <p:bldP spid="398360" grpId="1" animBg="1"/>
      <p:bldP spid="398360" grpId="2" animBg="1"/>
      <p:bldP spid="398361" grpId="0" animBg="1"/>
      <p:bldP spid="398361" grpId="1" animBg="1"/>
      <p:bldP spid="398361" grpId="2" animBg="1"/>
      <p:bldP spid="398363" grpId="0"/>
      <p:bldP spid="398364" grpId="0"/>
      <p:bldP spid="398365" grpId="0"/>
      <p:bldP spid="398366" grpId="0"/>
      <p:bldP spid="398367" grpId="0"/>
      <p:bldP spid="398368" grpId="0"/>
      <p:bldP spid="398369" grpId="0"/>
      <p:bldP spid="398370" grpId="0"/>
      <p:bldP spid="7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ext Box 2"/>
          <p:cNvSpPr txBox="1">
            <a:spLocks noChangeArrowheads="1"/>
          </p:cNvSpPr>
          <p:nvPr/>
        </p:nvSpPr>
        <p:spPr bwMode="auto">
          <a:xfrm>
            <a:off x="357158" y="642918"/>
            <a:ext cx="8189942" cy="5106183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72000">
            <a:spAutoFit/>
          </a:bodyPr>
          <a:lstStyle/>
          <a:p>
            <a:pPr algn="l"/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InOrder1(BTNode *b)</a:t>
            </a:r>
            <a:endParaRPr lang="zh-CN" altLang="en-US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BTNode *p;  SqStack *st;	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定义一个顺序栈指针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endParaRPr lang="zh-CN" altLang="en-US" sz="16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InitStack(st);</a:t>
            </a: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初始化栈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endParaRPr lang="zh-CN" altLang="en-US" sz="16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p=b;</a:t>
            </a:r>
            <a:endParaRPr lang="zh-CN" altLang="en-US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(!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StackEmpty(st)</a:t>
            </a: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|| p!=NULL)</a:t>
            </a:r>
            <a:endParaRPr lang="zh-CN" altLang="en-US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while (p!=NULL)		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扫描结点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的所有左下结点并进栈</a:t>
            </a:r>
          </a:p>
          <a:p>
            <a:pPr algn="l"/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Push(st，p);	</a:t>
            </a: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</a:p>
          <a:p>
            <a:pPr algn="l"/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p=p-&gt;lchild;		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移动到左孩子</a:t>
            </a:r>
          </a:p>
          <a:p>
            <a:pPr algn="l"/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</a:p>
          <a:p>
            <a:pPr algn="l">
              <a:lnSpc>
                <a:spcPct val="150000"/>
              </a:lnSpc>
            </a:pP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//</a:t>
            </a:r>
            <a:r>
              <a:rPr lang="zh-CN" altLang="en-US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以下考虑栈顶结点</a:t>
            </a:r>
            <a:endParaRPr lang="zh-CN" altLang="en-US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(!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StackEmpty(st)</a:t>
            </a: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若栈不空</a:t>
            </a:r>
          </a:p>
          <a:p>
            <a:pPr algn="l"/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Pop(st，p);</a:t>
            </a: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出栈结点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，访问结点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zh-CN" altLang="en-US" sz="16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printf("%c "，p-&gt;data);</a:t>
            </a:r>
            <a:endParaRPr lang="zh-CN" altLang="en-US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p=p-&gt;rchild;		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转向处理其右子树</a:t>
            </a:r>
          </a:p>
          <a:p>
            <a:pPr algn="l"/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printf("\n");</a:t>
            </a:r>
            <a:endParaRPr lang="zh-CN" altLang="en-US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DestroyStack(st);	</a:t>
            </a: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销毁栈</a:t>
            </a:r>
          </a:p>
          <a:p>
            <a:pPr algn="l"/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6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500034" y="142852"/>
            <a:ext cx="29289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1800" smtClean="0">
                <a:ea typeface="楷体" pitchFamily="49" charset="-122"/>
                <a:cs typeface="Times New Roman" pitchFamily="18" charset="0"/>
              </a:rPr>
              <a:t>中序遍历非递归</a:t>
            </a:r>
            <a:r>
              <a:rPr lang="zh-CN" altLang="en-US" sz="1800" smtClean="0">
                <a:latin typeface="楷体" pitchFamily="49" charset="-122"/>
                <a:ea typeface="楷体" pitchFamily="49" charset="-122"/>
              </a:rPr>
              <a:t>算法</a:t>
            </a:r>
            <a:r>
              <a:rPr lang="zh-CN" altLang="en-US" sz="1800">
                <a:latin typeface="楷体" pitchFamily="49" charset="-122"/>
                <a:ea typeface="楷体" pitchFamily="49" charset="-122"/>
              </a:rPr>
              <a:t>如下：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53</a:t>
            </a:fld>
            <a:r>
              <a:rPr lang="en-US" altLang="zh-CN" smtClean="0"/>
              <a:t>/81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9" name="Oval 3"/>
          <p:cNvSpPr>
            <a:spLocks noChangeArrowheads="1"/>
          </p:cNvSpPr>
          <p:nvPr/>
        </p:nvSpPr>
        <p:spPr bwMode="auto">
          <a:xfrm>
            <a:off x="3636963" y="2112298"/>
            <a:ext cx="431800" cy="3603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03460" name="Oval 4"/>
          <p:cNvSpPr>
            <a:spLocks noChangeArrowheads="1"/>
          </p:cNvSpPr>
          <p:nvPr/>
        </p:nvSpPr>
        <p:spPr bwMode="auto">
          <a:xfrm>
            <a:off x="3133725" y="2831435"/>
            <a:ext cx="431800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03461" name="Oval 5"/>
          <p:cNvSpPr>
            <a:spLocks noChangeArrowheads="1"/>
          </p:cNvSpPr>
          <p:nvPr/>
        </p:nvSpPr>
        <p:spPr bwMode="auto">
          <a:xfrm>
            <a:off x="2700338" y="3552160"/>
            <a:ext cx="431800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03463" name="Freeform 7"/>
          <p:cNvSpPr>
            <a:spLocks/>
          </p:cNvSpPr>
          <p:nvPr/>
        </p:nvSpPr>
        <p:spPr bwMode="auto">
          <a:xfrm>
            <a:off x="3451225" y="2447260"/>
            <a:ext cx="285750" cy="400050"/>
          </a:xfrm>
          <a:custGeom>
            <a:avLst/>
            <a:gdLst/>
            <a:ahLst/>
            <a:cxnLst>
              <a:cxn ang="0">
                <a:pos x="180" y="0"/>
              </a:cxn>
              <a:cxn ang="0">
                <a:pos x="0" y="252"/>
              </a:cxn>
            </a:cxnLst>
            <a:rect l="0" t="0" r="r" b="b"/>
            <a:pathLst>
              <a:path w="180" h="252">
                <a:moveTo>
                  <a:pt x="180" y="0"/>
                </a:moveTo>
                <a:lnTo>
                  <a:pt x="0" y="252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03464" name="Freeform 8"/>
          <p:cNvSpPr>
            <a:spLocks/>
          </p:cNvSpPr>
          <p:nvPr/>
        </p:nvSpPr>
        <p:spPr bwMode="auto">
          <a:xfrm>
            <a:off x="2990850" y="3158460"/>
            <a:ext cx="250825" cy="393700"/>
          </a:xfrm>
          <a:custGeom>
            <a:avLst/>
            <a:gdLst/>
            <a:ahLst/>
            <a:cxnLst>
              <a:cxn ang="0">
                <a:pos x="158" y="0"/>
              </a:cxn>
              <a:cxn ang="0">
                <a:pos x="0" y="248"/>
              </a:cxn>
            </a:cxnLst>
            <a:rect l="0" t="0" r="r" b="b"/>
            <a:pathLst>
              <a:path w="158" h="248">
                <a:moveTo>
                  <a:pt x="158" y="0"/>
                </a:moveTo>
                <a:lnTo>
                  <a:pt x="0" y="248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03465" name="Freeform 9"/>
          <p:cNvSpPr>
            <a:spLocks/>
          </p:cNvSpPr>
          <p:nvPr/>
        </p:nvSpPr>
        <p:spPr bwMode="auto">
          <a:xfrm>
            <a:off x="4003675" y="2434560"/>
            <a:ext cx="374650" cy="444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6" y="280"/>
              </a:cxn>
            </a:cxnLst>
            <a:rect l="0" t="0" r="r" b="b"/>
            <a:pathLst>
              <a:path w="236" h="280">
                <a:moveTo>
                  <a:pt x="0" y="0"/>
                </a:moveTo>
                <a:lnTo>
                  <a:pt x="236" y="28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03466" name="Line 10"/>
          <p:cNvSpPr>
            <a:spLocks noChangeShapeType="1"/>
          </p:cNvSpPr>
          <p:nvPr/>
        </p:nvSpPr>
        <p:spPr bwMode="auto">
          <a:xfrm>
            <a:off x="3060700" y="3839498"/>
            <a:ext cx="360363" cy="3603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03467" name="AutoShape 11"/>
          <p:cNvSpPr>
            <a:spLocks noChangeArrowheads="1"/>
          </p:cNvSpPr>
          <p:nvPr/>
        </p:nvSpPr>
        <p:spPr bwMode="auto">
          <a:xfrm>
            <a:off x="3060700" y="4352263"/>
            <a:ext cx="719138" cy="503238"/>
          </a:xfrm>
          <a:prstGeom prst="triangle">
            <a:avLst>
              <a:gd name="adj" fmla="val 50000"/>
            </a:avLst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03468" name="Freeform 12"/>
          <p:cNvSpPr>
            <a:spLocks/>
          </p:cNvSpPr>
          <p:nvPr/>
        </p:nvSpPr>
        <p:spPr bwMode="auto">
          <a:xfrm>
            <a:off x="3492500" y="3142585"/>
            <a:ext cx="339725" cy="422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" y="266"/>
              </a:cxn>
            </a:cxnLst>
            <a:rect l="0" t="0" r="r" b="b"/>
            <a:pathLst>
              <a:path w="214" h="266">
                <a:moveTo>
                  <a:pt x="0" y="0"/>
                </a:moveTo>
                <a:lnTo>
                  <a:pt x="214" y="266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组合 24"/>
          <p:cNvGrpSpPr/>
          <p:nvPr/>
        </p:nvGrpSpPr>
        <p:grpSpPr>
          <a:xfrm>
            <a:off x="2557463" y="2991773"/>
            <a:ext cx="287337" cy="566737"/>
            <a:chOff x="2557463" y="2065338"/>
            <a:chExt cx="287337" cy="566737"/>
          </a:xfrm>
        </p:grpSpPr>
        <p:sp>
          <p:nvSpPr>
            <p:cNvPr id="403462" name="Freeform 6"/>
            <p:cNvSpPr>
              <a:spLocks/>
            </p:cNvSpPr>
            <p:nvPr/>
          </p:nvSpPr>
          <p:spPr bwMode="auto">
            <a:xfrm>
              <a:off x="2757488" y="2416175"/>
              <a:ext cx="50800" cy="215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" y="136"/>
                </a:cxn>
              </a:cxnLst>
              <a:rect l="0" t="0" r="r" b="b"/>
              <a:pathLst>
                <a:path w="32" h="136">
                  <a:moveTo>
                    <a:pt x="0" y="0"/>
                  </a:moveTo>
                  <a:lnTo>
                    <a:pt x="32" y="136"/>
                  </a:lnTo>
                </a:path>
              </a:pathLst>
            </a:custGeom>
            <a:noFill/>
            <a:ln w="38100" cap="flat" cmpd="sng">
              <a:solidFill>
                <a:srgbClr val="6633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3469" name="Text Box 13"/>
            <p:cNvSpPr txBox="1">
              <a:spLocks noChangeArrowheads="1"/>
            </p:cNvSpPr>
            <p:nvPr/>
          </p:nvSpPr>
          <p:spPr bwMode="auto">
            <a:xfrm>
              <a:off x="2557463" y="2065338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 smtClean="0">
                  <a:latin typeface="Consolas" pitchFamily="49" charset="0"/>
                  <a:cs typeface="Consolas" pitchFamily="49" charset="0"/>
                </a:rPr>
                <a:t>p</a:t>
              </a:r>
              <a:endParaRPr lang="en-US" altLang="zh-CN" sz="1800" i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341561" y="1131224"/>
            <a:ext cx="1152525" cy="2593975"/>
            <a:chOff x="1882" y="1131"/>
            <a:chExt cx="726" cy="1634"/>
          </a:xfrm>
        </p:grpSpPr>
        <p:sp>
          <p:nvSpPr>
            <p:cNvPr id="403471" name="Line 15"/>
            <p:cNvSpPr>
              <a:spLocks noChangeShapeType="1"/>
            </p:cNvSpPr>
            <p:nvPr/>
          </p:nvSpPr>
          <p:spPr bwMode="auto">
            <a:xfrm flipH="1">
              <a:off x="1882" y="1567"/>
              <a:ext cx="726" cy="953"/>
            </a:xfrm>
            <a:prstGeom prst="line">
              <a:avLst/>
            </a:prstGeom>
            <a:noFill/>
            <a:ln w="38100">
              <a:solidFill>
                <a:srgbClr val="3366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3472" name="Text Box 16"/>
            <p:cNvSpPr txBox="1">
              <a:spLocks noChangeArrowheads="1"/>
            </p:cNvSpPr>
            <p:nvPr/>
          </p:nvSpPr>
          <p:spPr bwMode="auto">
            <a:xfrm rot="18445431">
              <a:off x="1251" y="1831"/>
              <a:ext cx="1634" cy="23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990099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①</a:t>
              </a:r>
              <a:r>
                <a:rPr lang="zh-CN" altLang="en-US" sz="18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进栈而不访问</a:t>
              </a:r>
            </a:p>
          </p:txBody>
        </p:sp>
      </p:grpSp>
      <p:sp>
        <p:nvSpPr>
          <p:cNvPr id="403473" name="Text Box 17"/>
          <p:cNvSpPr txBox="1">
            <a:spLocks noChangeArrowheads="1"/>
          </p:cNvSpPr>
          <p:nvPr/>
        </p:nvSpPr>
        <p:spPr bwMode="auto">
          <a:xfrm>
            <a:off x="928662" y="3946572"/>
            <a:ext cx="2071701" cy="553998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solidFill>
                  <a:srgbClr val="990099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②</a:t>
            </a:r>
            <a:r>
              <a:rPr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判断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: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结点可以访问，则访问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它</a:t>
            </a:r>
          </a:p>
        </p:txBody>
      </p:sp>
      <p:grpSp>
        <p:nvGrpSpPr>
          <p:cNvPr id="4" name="组合 25"/>
          <p:cNvGrpSpPr/>
          <p:nvPr/>
        </p:nvGrpSpPr>
        <p:grpSpPr>
          <a:xfrm>
            <a:off x="3565525" y="3568035"/>
            <a:ext cx="2863863" cy="1119148"/>
            <a:chOff x="3565525" y="2641600"/>
            <a:chExt cx="2863863" cy="1119148"/>
          </a:xfrm>
        </p:grpSpPr>
        <p:sp>
          <p:nvSpPr>
            <p:cNvPr id="403476" name="Freeform 20"/>
            <p:cNvSpPr>
              <a:spLocks/>
            </p:cNvSpPr>
            <p:nvPr/>
          </p:nvSpPr>
          <p:spPr bwMode="auto">
            <a:xfrm>
              <a:off x="3565525" y="2790825"/>
              <a:ext cx="127000" cy="358775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226"/>
                </a:cxn>
              </a:cxnLst>
              <a:rect l="0" t="0" r="r" b="b"/>
              <a:pathLst>
                <a:path w="80" h="226">
                  <a:moveTo>
                    <a:pt x="80" y="0"/>
                  </a:moveTo>
                  <a:lnTo>
                    <a:pt x="0" y="226"/>
                  </a:lnTo>
                </a:path>
              </a:pathLst>
            </a:custGeom>
            <a:noFill/>
            <a:ln w="38100" cap="flat" cmpd="sng">
              <a:solidFill>
                <a:srgbClr val="6633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3477" name="Text Box 21"/>
            <p:cNvSpPr txBox="1">
              <a:spLocks noChangeArrowheads="1"/>
            </p:cNvSpPr>
            <p:nvPr/>
          </p:nvSpPr>
          <p:spPr bwMode="auto">
            <a:xfrm>
              <a:off x="3763963" y="2641600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p</a:t>
              </a:r>
            </a:p>
          </p:txBody>
        </p:sp>
        <p:sp>
          <p:nvSpPr>
            <p:cNvPr id="403478" name="Text Box 22"/>
            <p:cNvSpPr txBox="1">
              <a:spLocks noChangeArrowheads="1"/>
            </p:cNvSpPr>
            <p:nvPr/>
          </p:nvSpPr>
          <p:spPr bwMode="auto">
            <a:xfrm>
              <a:off x="3997325" y="3206750"/>
              <a:ext cx="2432063" cy="55399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990099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③</a:t>
              </a:r>
              <a:r>
                <a:rPr lang="en-US" altLang="zh-CN" sz="18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p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=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p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-</a:t>
              </a:r>
              <a:r>
                <a:rPr lang="en-US" altLang="zh-CN" sz="18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&gt;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rchild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，转</a:t>
              </a:r>
              <a:r>
                <a:rPr lang="zh-CN" altLang="en-US" sz="18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向右子树做相同的工作</a:t>
              </a:r>
            </a:p>
          </p:txBody>
        </p:sp>
      </p:grpSp>
      <p:sp>
        <p:nvSpPr>
          <p:cNvPr id="403479" name="Oval 23"/>
          <p:cNvSpPr>
            <a:spLocks noChangeArrowheads="1"/>
          </p:cNvSpPr>
          <p:nvPr/>
        </p:nvSpPr>
        <p:spPr bwMode="auto">
          <a:xfrm>
            <a:off x="3205163" y="4050635"/>
            <a:ext cx="431800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03482" name="Text Box 26"/>
          <p:cNvSpPr txBox="1">
            <a:spLocks noChangeArrowheads="1"/>
          </p:cNvSpPr>
          <p:nvPr/>
        </p:nvSpPr>
        <p:spPr bwMode="auto">
          <a:xfrm>
            <a:off x="357158" y="1212163"/>
            <a:ext cx="4572000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用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遍历结点，初始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指向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根结点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5" name="组合 33"/>
          <p:cNvGrpSpPr/>
          <p:nvPr/>
        </p:nvGrpSpPr>
        <p:grpSpPr>
          <a:xfrm>
            <a:off x="1643042" y="4572008"/>
            <a:ext cx="6000792" cy="1763009"/>
            <a:chOff x="1643042" y="4572008"/>
            <a:chExt cx="6000792" cy="1763009"/>
          </a:xfrm>
        </p:grpSpPr>
        <p:sp>
          <p:nvSpPr>
            <p:cNvPr id="403480" name="Line 24"/>
            <p:cNvSpPr>
              <a:spLocks noChangeShapeType="1"/>
            </p:cNvSpPr>
            <p:nvPr/>
          </p:nvSpPr>
          <p:spPr bwMode="auto">
            <a:xfrm flipV="1">
              <a:off x="2428860" y="4572008"/>
              <a:ext cx="0" cy="720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3481" name="Text Box 25"/>
            <p:cNvSpPr txBox="1">
              <a:spLocks noChangeArrowheads="1"/>
            </p:cNvSpPr>
            <p:nvPr/>
          </p:nvSpPr>
          <p:spPr bwMode="auto">
            <a:xfrm>
              <a:off x="1643042" y="5357826"/>
              <a:ext cx="2571768" cy="97719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ts val="2300"/>
                </a:lnSpc>
                <a:spcBef>
                  <a:spcPts val="0"/>
                </a:spcBef>
              </a:pPr>
              <a:r>
                <a:rPr lang="zh-CN" altLang="en-US" sz="1600"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用</a:t>
              </a:r>
              <a:r>
                <a:rPr lang="en-US" altLang="zh-CN" sz="1600" smtClean="0"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flag=true</a:t>
              </a:r>
              <a:r>
                <a:rPr lang="zh-CN" altLang="en-US" sz="1600" smtClean="0"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标识</a:t>
              </a:r>
              <a:endParaRPr lang="en-US" altLang="zh-CN" sz="1600" smtClean="0">
                <a:latin typeface="Consolas" pitchFamily="49" charset="0"/>
                <a:ea typeface="华文中宋" pitchFamily="2" charset="-122"/>
                <a:cs typeface="Consolas" pitchFamily="49" charset="0"/>
              </a:endParaRPr>
            </a:p>
            <a:p>
              <a:pPr algn="l">
                <a:lnSpc>
                  <a:spcPts val="2300"/>
                </a:lnSpc>
                <a:spcBef>
                  <a:spcPts val="0"/>
                </a:spcBef>
              </a:pPr>
              <a:r>
                <a:rPr lang="zh-CN" altLang="en-US" sz="1600" smtClean="0"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正在判断栈顶结点是否可以访问：</a:t>
              </a:r>
              <a:r>
                <a:rPr lang="zh-CN" altLang="en-US" sz="1600" smtClean="0">
                  <a:solidFill>
                    <a:srgbClr val="FF00FF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阶段</a:t>
              </a:r>
              <a:r>
                <a:rPr lang="en-US" altLang="zh-CN" sz="1600" smtClean="0">
                  <a:solidFill>
                    <a:srgbClr val="FF00FF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FF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endParaRPr>
            </a:p>
          </p:txBody>
        </p: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4500562" y="5357826"/>
              <a:ext cx="3143272" cy="68223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ts val="2300"/>
                </a:lnSpc>
                <a:spcBef>
                  <a:spcPts val="0"/>
                </a:spcBef>
              </a:pPr>
              <a:r>
                <a:rPr lang="zh-CN" altLang="en-US" sz="1600"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用</a:t>
              </a:r>
              <a:r>
                <a:rPr lang="en-US" altLang="zh-CN" sz="1600" smtClean="0"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flag=false</a:t>
              </a:r>
              <a:r>
                <a:rPr lang="zh-CN" altLang="en-US" sz="1600" smtClean="0"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标识</a:t>
              </a:r>
              <a:endParaRPr lang="en-US" altLang="zh-CN" sz="1600" smtClean="0">
                <a:latin typeface="Consolas" pitchFamily="49" charset="0"/>
                <a:ea typeface="华文中宋" pitchFamily="2" charset="-122"/>
                <a:cs typeface="Consolas" pitchFamily="49" charset="0"/>
              </a:endParaRPr>
            </a:p>
            <a:p>
              <a:pPr algn="l">
                <a:lnSpc>
                  <a:spcPts val="2300"/>
                </a:lnSpc>
                <a:spcBef>
                  <a:spcPts val="0"/>
                </a:spcBef>
              </a:pPr>
              <a:r>
                <a:rPr lang="zh-CN" altLang="en-US" sz="1600" smtClean="0"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正在处理左下结点：</a:t>
              </a:r>
              <a:r>
                <a:rPr lang="zh-CN" altLang="en-US" sz="1600" smtClean="0">
                  <a:solidFill>
                    <a:srgbClr val="FF00FF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阶段</a:t>
              </a:r>
              <a:r>
                <a:rPr lang="en-US" altLang="zh-CN" sz="1600" smtClean="0">
                  <a:solidFill>
                    <a:srgbClr val="FF00FF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FF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endParaRPr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 flipH="1" flipV="1">
              <a:off x="5357817" y="4714884"/>
              <a:ext cx="0" cy="58331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857224" y="214290"/>
            <a:ext cx="3000396" cy="400110"/>
          </a:xfrm>
          <a:prstGeom prst="rect">
            <a:avLst/>
          </a:prstGeom>
          <a:solidFill>
            <a:srgbClr val="7030A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3. </a:t>
            </a:r>
            <a:r>
              <a:rPr kumimoji="1" lang="zh-CN" altLang="en-US" sz="200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后序遍历非递归算法 </a:t>
            </a:r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357158" y="785794"/>
            <a:ext cx="5286412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>
                <a:latin typeface="楷体" pitchFamily="49" charset="-122"/>
                <a:ea typeface="楷体" pitchFamily="49" charset="-122"/>
              </a:rPr>
              <a:t>在中序遍历非递归算法的基础上改进而来的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85720" y="4963081"/>
            <a:ext cx="13573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问题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：</a:t>
            </a:r>
            <a:endParaRPr lang="en-US" altLang="zh-CN" sz="2000" smtClean="0">
              <a:latin typeface="Consolas" pitchFamily="49" charset="0"/>
              <a:ea typeface="方正启体简体" pitchFamily="65" charset="-122"/>
              <a:cs typeface="Consolas" pitchFamily="49" charset="0"/>
            </a:endParaRPr>
          </a:p>
          <a:p>
            <a:pPr algn="l"/>
            <a:r>
              <a:rPr lang="zh-CN" altLang="en-US" sz="200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如何区分正在判断栈顶结点？</a:t>
            </a:r>
            <a:endParaRPr lang="zh-CN" altLang="en-US" sz="2000">
              <a:latin typeface="Consolas" pitchFamily="49" charset="0"/>
              <a:ea typeface="方正启体简体" pitchFamily="65" charset="-122"/>
              <a:cs typeface="Consolas" pitchFamily="49" charset="0"/>
            </a:endParaRPr>
          </a:p>
        </p:txBody>
      </p:sp>
      <p:grpSp>
        <p:nvGrpSpPr>
          <p:cNvPr id="6" name="组合 36"/>
          <p:cNvGrpSpPr/>
          <p:nvPr/>
        </p:nvGrpSpPr>
        <p:grpSpPr>
          <a:xfrm>
            <a:off x="5222786" y="2641613"/>
            <a:ext cx="2921114" cy="416909"/>
            <a:chOff x="5222786" y="2641613"/>
            <a:chExt cx="2921114" cy="416909"/>
          </a:xfrm>
        </p:grpSpPr>
        <p:sp>
          <p:nvSpPr>
            <p:cNvPr id="403474" name="Text Box 18"/>
            <p:cNvSpPr txBox="1">
              <a:spLocks noChangeArrowheads="1"/>
            </p:cNvSpPr>
            <p:nvPr/>
          </p:nvSpPr>
          <p:spPr bwMode="auto">
            <a:xfrm>
              <a:off x="5500694" y="2641613"/>
              <a:ext cx="2643206" cy="41690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457200" indent="-457200" algn="l">
                <a:lnSpc>
                  <a:spcPts val="2800"/>
                </a:lnSpc>
              </a:pPr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栈中结点均没有访问</a:t>
              </a:r>
              <a:endPara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5" name="右箭头 34"/>
            <p:cNvSpPr/>
            <p:nvPr/>
          </p:nvSpPr>
          <p:spPr bwMode="auto">
            <a:xfrm>
              <a:off x="5222786" y="2745866"/>
              <a:ext cx="285752" cy="214314"/>
            </a:xfrm>
            <a:prstGeom prst="rightArrow">
              <a:avLst/>
            </a:prstGeom>
            <a:ln>
              <a:headEnd/>
              <a:tailEnd type="arrow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54</a:t>
            </a:fld>
            <a:r>
              <a:rPr lang="en-US" altLang="zh-CN" smtClean="0"/>
              <a:t>/81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73" grpId="0"/>
      <p:bldP spid="3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14" name="Text Box 34"/>
          <p:cNvSpPr txBox="1">
            <a:spLocks noChangeArrowheads="1"/>
          </p:cNvSpPr>
          <p:nvPr/>
        </p:nvSpPr>
        <p:spPr bwMode="auto">
          <a:xfrm>
            <a:off x="468313" y="1515798"/>
            <a:ext cx="7532711" cy="1038847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marL="457200" indent="-457200" algn="l">
              <a:lnSpc>
                <a:spcPts val="3200"/>
              </a:lnSpc>
              <a:buFontTx/>
              <a:buBlip>
                <a:blip r:embed="rId3"/>
              </a:buBlip>
            </a:pP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在后序遍历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中，一</a:t>
            </a: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棵二叉树或子树的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根结点最后</a:t>
            </a: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访问</a:t>
            </a:r>
          </a:p>
          <a:p>
            <a:pPr marL="457200" indent="-457200" algn="l">
              <a:lnSpc>
                <a:spcPts val="3200"/>
              </a:lnSpc>
              <a:buFontTx/>
              <a:buBlip>
                <a:blip r:embed="rId3"/>
              </a:buBlip>
            </a:pP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在后序遍历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中，一个结点的</a:t>
            </a: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右孩子刚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访问，则</a:t>
            </a: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马上可以访问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该结点</a:t>
            </a:r>
            <a:endParaRPr kumimoji="1"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48515" name="Text Box 35"/>
          <p:cNvSpPr txBox="1">
            <a:spLocks noChangeArrowheads="1"/>
          </p:cNvSpPr>
          <p:nvPr/>
        </p:nvSpPr>
        <p:spPr bwMode="auto">
          <a:xfrm>
            <a:off x="857224" y="1000108"/>
            <a:ext cx="27463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>
                <a:latin typeface="楷体" pitchFamily="49" charset="-122"/>
                <a:ea typeface="楷体" pitchFamily="49" charset="-122"/>
              </a:rPr>
              <a:t>后序遍历：</a:t>
            </a:r>
            <a:r>
              <a:rPr lang="zh-CN" altLang="en-US" sz="1800" smtClean="0">
                <a:latin typeface="楷体" pitchFamily="49" charset="-122"/>
                <a:ea typeface="楷体" pitchFamily="49" charset="-122"/>
              </a:rPr>
              <a:t>左 右 根</a:t>
            </a:r>
            <a:endParaRPr lang="zh-CN" altLang="en-US" sz="180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" name="组合 16"/>
          <p:cNvGrpSpPr/>
          <p:nvPr/>
        </p:nvGrpSpPr>
        <p:grpSpPr>
          <a:xfrm>
            <a:off x="1357290" y="2643182"/>
            <a:ext cx="2308225" cy="2154238"/>
            <a:chOff x="1357290" y="3357562"/>
            <a:chExt cx="2308225" cy="2154238"/>
          </a:xfrm>
        </p:grpSpPr>
        <p:sp>
          <p:nvSpPr>
            <p:cNvPr id="148517" name="Freeform 37"/>
            <p:cNvSpPr>
              <a:spLocks/>
            </p:cNvSpPr>
            <p:nvPr/>
          </p:nvSpPr>
          <p:spPr bwMode="auto">
            <a:xfrm>
              <a:off x="2281215" y="3619500"/>
              <a:ext cx="428625" cy="530225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0" y="334"/>
                </a:cxn>
              </a:cxnLst>
              <a:rect l="0" t="0" r="r" b="b"/>
              <a:pathLst>
                <a:path w="270" h="334">
                  <a:moveTo>
                    <a:pt x="270" y="0"/>
                  </a:moveTo>
                  <a:lnTo>
                    <a:pt x="0" y="33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18" name="Line 38"/>
            <p:cNvSpPr>
              <a:spLocks noChangeShapeType="1"/>
            </p:cNvSpPr>
            <p:nvPr/>
          </p:nvSpPr>
          <p:spPr bwMode="auto">
            <a:xfrm>
              <a:off x="2398690" y="4298950"/>
              <a:ext cx="287338" cy="2159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19" name="Oval 39"/>
            <p:cNvSpPr>
              <a:spLocks noChangeArrowheads="1"/>
            </p:cNvSpPr>
            <p:nvPr/>
          </p:nvSpPr>
          <p:spPr bwMode="auto">
            <a:xfrm>
              <a:off x="2641578" y="3357562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20" name="Oval 40"/>
            <p:cNvSpPr>
              <a:spLocks noChangeArrowheads="1"/>
            </p:cNvSpPr>
            <p:nvPr/>
          </p:nvSpPr>
          <p:spPr bwMode="auto">
            <a:xfrm>
              <a:off x="2065315" y="4076700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21" name="Oval 41"/>
            <p:cNvSpPr>
              <a:spLocks noChangeArrowheads="1"/>
            </p:cNvSpPr>
            <p:nvPr/>
          </p:nvSpPr>
          <p:spPr bwMode="auto">
            <a:xfrm>
              <a:off x="2641578" y="4437062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22" name="Line 42"/>
            <p:cNvSpPr>
              <a:spLocks noChangeShapeType="1"/>
            </p:cNvSpPr>
            <p:nvPr/>
          </p:nvSpPr>
          <p:spPr bwMode="auto">
            <a:xfrm>
              <a:off x="1693840" y="4259262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23" name="Line 43"/>
            <p:cNvSpPr>
              <a:spLocks noChangeShapeType="1"/>
            </p:cNvSpPr>
            <p:nvPr/>
          </p:nvSpPr>
          <p:spPr bwMode="auto">
            <a:xfrm flipH="1">
              <a:off x="3001940" y="4581525"/>
              <a:ext cx="2873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24" name="AutoShape 44"/>
            <p:cNvSpPr>
              <a:spLocks noChangeArrowheads="1"/>
            </p:cNvSpPr>
            <p:nvPr/>
          </p:nvSpPr>
          <p:spPr bwMode="auto">
            <a:xfrm>
              <a:off x="2343128" y="4791075"/>
              <a:ext cx="1008062" cy="720725"/>
            </a:xfrm>
            <a:prstGeom prst="triangle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25" name="Text Box 45"/>
            <p:cNvSpPr txBox="1">
              <a:spLocks noChangeArrowheads="1"/>
            </p:cNvSpPr>
            <p:nvPr/>
          </p:nvSpPr>
          <p:spPr bwMode="auto">
            <a:xfrm>
              <a:off x="3233715" y="4325937"/>
              <a:ext cx="4318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>
                  <a:solidFill>
                    <a:srgbClr val="FF00FF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r</a:t>
              </a:r>
            </a:p>
          </p:txBody>
        </p:sp>
        <p:sp>
          <p:nvSpPr>
            <p:cNvPr id="148526" name="Text Box 46"/>
            <p:cNvSpPr txBox="1">
              <a:spLocks noChangeArrowheads="1"/>
            </p:cNvSpPr>
            <p:nvPr/>
          </p:nvSpPr>
          <p:spPr bwMode="auto">
            <a:xfrm>
              <a:off x="1357290" y="4032250"/>
              <a:ext cx="50482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ea typeface="宋体" charset="-122"/>
                  <a:cs typeface="Consolas" pitchFamily="49" charset="0"/>
                </a:rPr>
                <a:t>p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143372" y="3286124"/>
            <a:ext cx="4214842" cy="871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4"/>
              </a:buBlip>
            </a:pPr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指向刚刚访问的结点</a:t>
            </a:r>
            <a:endParaRPr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4"/>
              </a:buBlip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-&gt;rchild==</a:t>
            </a:r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，便访问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1472" y="357166"/>
            <a:ext cx="5715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问题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：</a:t>
            </a:r>
            <a:r>
              <a:rPr lang="zh-CN" altLang="en-US" sz="200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如何判断一个结点可以访问？</a:t>
            </a:r>
            <a:endParaRPr lang="zh-CN" altLang="en-US" sz="2000">
              <a:latin typeface="Consolas" pitchFamily="49" charset="0"/>
              <a:ea typeface="方正启体简体" pitchFamily="65" charset="-122"/>
              <a:cs typeface="Consolas" pitchFamily="49" charset="0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55</a:t>
            </a:fld>
            <a:r>
              <a:rPr lang="en-US" altLang="zh-CN" smtClean="0"/>
              <a:t>/81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514" grpId="0" animBg="1"/>
      <p:bldP spid="148515" grpId="0"/>
      <p:bldP spid="1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5" name="Rectangle 3"/>
          <p:cNvSpPr>
            <a:spLocks noChangeArrowheads="1"/>
          </p:cNvSpPr>
          <p:nvPr/>
        </p:nvSpPr>
        <p:spPr bwMode="auto">
          <a:xfrm>
            <a:off x="500034" y="214290"/>
            <a:ext cx="50323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1800" smtClean="0">
                <a:ea typeface="楷体" pitchFamily="49" charset="-122"/>
                <a:cs typeface="Times New Roman" pitchFamily="18" charset="0"/>
              </a:rPr>
              <a:t>后序遍历非递归</a:t>
            </a:r>
            <a:r>
              <a:rPr lang="zh-CN" altLang="en-US" sz="1800" smtClean="0">
                <a:latin typeface="楷体" pitchFamily="49" charset="-122"/>
                <a:ea typeface="楷体" pitchFamily="49" charset="-122"/>
              </a:rPr>
              <a:t>过程</a:t>
            </a:r>
            <a:r>
              <a:rPr lang="zh-CN" altLang="en-US" sz="1800">
                <a:latin typeface="楷体" pitchFamily="49" charset="-122"/>
                <a:ea typeface="楷体" pitchFamily="49" charset="-122"/>
              </a:rPr>
              <a:t>如下：</a:t>
            </a:r>
          </a:p>
        </p:txBody>
      </p:sp>
      <p:sp>
        <p:nvSpPr>
          <p:cNvPr id="402436" name="Text Box 4"/>
          <p:cNvSpPr txBox="1">
            <a:spLocks noChangeArrowheads="1"/>
          </p:cNvSpPr>
          <p:nvPr/>
        </p:nvSpPr>
        <p:spPr bwMode="auto">
          <a:xfrm>
            <a:off x="571473" y="714356"/>
            <a:ext cx="6715172" cy="5845291"/>
          </a:xfrm>
          <a:prstGeom prst="rect">
            <a:avLst/>
          </a:prstGeom>
          <a:ln>
            <a:headEnd/>
            <a:tailEnd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p=b;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do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while (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有左孩子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将结点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p=p-&gt;lchild;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此时栈顶结点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尚未访问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没有左孩子或左子树已遍历过</a:t>
            </a:r>
          </a:p>
          <a:p>
            <a:pPr algn="l">
              <a:lnSpc>
                <a:spcPts val="22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栈不空且结点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是栈顶结点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取栈顶结点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的右子树已访问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访问结点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退栈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</a:t>
            </a:r>
          </a:p>
          <a:p>
            <a:pPr algn="l">
              <a:lnSpc>
                <a:spcPts val="22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p=p-&gt;rchild;    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转向处理其右子树</a:t>
            </a:r>
            <a:endParaRPr lang="en-US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转向阶段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         </a:t>
            </a:r>
          </a:p>
          <a:p>
            <a:pPr algn="l">
              <a:lnSpc>
                <a:spcPts val="2200"/>
              </a:lnSpc>
            </a:pP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while (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栈不空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8"/>
          <p:cNvGrpSpPr/>
          <p:nvPr/>
        </p:nvGrpSpPr>
        <p:grpSpPr>
          <a:xfrm>
            <a:off x="7429520" y="1857364"/>
            <a:ext cx="1357322" cy="857256"/>
            <a:chOff x="5000628" y="1928802"/>
            <a:chExt cx="1357322" cy="857256"/>
          </a:xfrm>
        </p:grpSpPr>
        <p:sp>
          <p:nvSpPr>
            <p:cNvPr id="14" name="右大括号 13"/>
            <p:cNvSpPr/>
            <p:nvPr/>
          </p:nvSpPr>
          <p:spPr>
            <a:xfrm>
              <a:off x="5000628" y="1928802"/>
              <a:ext cx="214314" cy="857256"/>
            </a:xfrm>
            <a:prstGeom prst="rightBrace">
              <a:avLst/>
            </a:prstGeom>
            <a:ln w="19050"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800"/>
            </a:p>
          </p:txBody>
        </p:sp>
        <p:sp>
          <p:nvSpPr>
            <p:cNvPr id="15" name="TextBox 10"/>
            <p:cNvSpPr txBox="1"/>
            <p:nvPr/>
          </p:nvSpPr>
          <p:spPr>
            <a:xfrm>
              <a:off x="5214942" y="2143116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9pPr>
            </a:lstStyle>
            <a:p>
              <a:pPr algn="l"/>
              <a:r>
                <a:rPr lang="zh-CN" altLang="en-US" sz="1800" smtClean="0">
                  <a:latin typeface="华文中宋" pitchFamily="2" charset="-122"/>
                  <a:ea typeface="华文中宋" pitchFamily="2" charset="-122"/>
                </a:rPr>
                <a:t>阶段</a:t>
              </a:r>
              <a:r>
                <a:rPr lang="en-US" altLang="zh-CN" sz="1800" smtClean="0">
                  <a:latin typeface="华文中宋" pitchFamily="2" charset="-122"/>
                  <a:ea typeface="华文中宋" pitchFamily="2" charset="-122"/>
                </a:rPr>
                <a:t>1</a:t>
              </a:r>
              <a:endParaRPr lang="zh-CN" altLang="en-US" sz="1800">
                <a:latin typeface="华文中宋" pitchFamily="2" charset="-122"/>
                <a:ea typeface="华文中宋" pitchFamily="2" charset="-122"/>
              </a:endParaRPr>
            </a:p>
          </p:txBody>
        </p:sp>
      </p:grpSp>
      <p:grpSp>
        <p:nvGrpSpPr>
          <p:cNvPr id="3" name="组合 10"/>
          <p:cNvGrpSpPr/>
          <p:nvPr/>
        </p:nvGrpSpPr>
        <p:grpSpPr>
          <a:xfrm>
            <a:off x="7399899" y="3286124"/>
            <a:ext cx="1357322" cy="1928826"/>
            <a:chOff x="4991103" y="3214686"/>
            <a:chExt cx="1357322" cy="1928826"/>
          </a:xfrm>
        </p:grpSpPr>
        <p:sp>
          <p:nvSpPr>
            <p:cNvPr id="12" name="右大括号 11"/>
            <p:cNvSpPr/>
            <p:nvPr/>
          </p:nvSpPr>
          <p:spPr>
            <a:xfrm>
              <a:off x="4991103" y="3214686"/>
              <a:ext cx="172497" cy="1928826"/>
            </a:xfrm>
            <a:prstGeom prst="rightBrace">
              <a:avLst/>
            </a:prstGeom>
            <a:ln w="19050"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8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05417" y="3429000"/>
              <a:ext cx="1143008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9pPr>
            </a:lstStyle>
            <a:p>
              <a:pPr algn="l"/>
              <a:r>
                <a:rPr lang="zh-CN" altLang="en-US" sz="1800" smtClean="0">
                  <a:latin typeface="华文中宋" pitchFamily="2" charset="-122"/>
                  <a:ea typeface="华文中宋" pitchFamily="2" charset="-122"/>
                </a:rPr>
                <a:t>阶段</a:t>
              </a:r>
              <a:r>
                <a:rPr lang="en-US" altLang="zh-CN" sz="1800" smtClean="0">
                  <a:latin typeface="华文中宋" pitchFamily="2" charset="-122"/>
                  <a:ea typeface="华文中宋" pitchFamily="2" charset="-122"/>
                </a:rPr>
                <a:t>2</a:t>
              </a:r>
            </a:p>
            <a:p>
              <a:pPr algn="l"/>
              <a:r>
                <a:rPr lang="zh-CN" altLang="en-US" sz="1800" smtClean="0">
                  <a:latin typeface="仿宋" pitchFamily="49" charset="-122"/>
                  <a:ea typeface="仿宋" pitchFamily="49" charset="-122"/>
                </a:rPr>
                <a:t>连续判断栈顶结点是否可以访问</a:t>
              </a:r>
              <a:endParaRPr lang="zh-CN" altLang="en-US" sz="1800">
                <a:latin typeface="仿宋" pitchFamily="49" charset="-122"/>
                <a:ea typeface="仿宋" pitchFamily="49" charset="-122"/>
              </a:endParaRPr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56</a:t>
            </a:fld>
            <a:r>
              <a:rPr lang="en-US" altLang="zh-CN" smtClean="0"/>
              <a:t>/81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8"/>
          <p:cNvGrpSpPr/>
          <p:nvPr/>
        </p:nvGrpSpPr>
        <p:grpSpPr>
          <a:xfrm>
            <a:off x="642910" y="4643446"/>
            <a:ext cx="8021152" cy="1372271"/>
            <a:chOff x="785786" y="4643446"/>
            <a:chExt cx="8021152" cy="1372271"/>
          </a:xfrm>
        </p:grpSpPr>
        <p:sp>
          <p:nvSpPr>
            <p:cNvPr id="4" name="TextBox 3"/>
            <p:cNvSpPr txBox="1"/>
            <p:nvPr/>
          </p:nvSpPr>
          <p:spPr>
            <a:xfrm>
              <a:off x="785786" y="4643446"/>
              <a:ext cx="6143668" cy="1372271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144000" tIns="108000" bIns="108000" rtlCol="0">
              <a:spAutoFit/>
            </a:bodyPr>
            <a:lstStyle/>
            <a:p>
              <a:pPr marL="457200" indent="-457200" algn="l">
                <a:lnSpc>
                  <a:spcPts val="2800"/>
                </a:lnSpc>
                <a:spcBef>
                  <a:spcPts val="600"/>
                </a:spcBef>
                <a:buBlip>
                  <a:blip r:embed="rId2"/>
                </a:buBlip>
              </a:pP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当根结点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访问时，其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L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、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R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已经遍历，并且将其出栈。</a:t>
              </a:r>
              <a:endPara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marL="457200" indent="-457200" algn="l">
                <a:lnSpc>
                  <a:spcPts val="2800"/>
                </a:lnSpc>
                <a:spcBef>
                  <a:spcPts val="600"/>
                </a:spcBef>
                <a:buBlip>
                  <a:blip r:embed="rId2"/>
                </a:buBlip>
              </a:pP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如果栈空，说明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已经访问过，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 L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、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R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已经遍历，即整个二叉树遍历完毕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592492" y="5051978"/>
              <a:ext cx="12144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方正启体简体" pitchFamily="65" charset="-122"/>
                  <a:ea typeface="方正启体简体" pitchFamily="65" charset="-122"/>
                  <a:cs typeface="Times New Roman" pitchFamily="18" charset="0"/>
                </a:rPr>
                <a:t>栈空结束</a:t>
              </a:r>
              <a:endParaRPr lang="zh-CN" altLang="en-US" sz="2000">
                <a:latin typeface="方正启体简体" pitchFamily="65" charset="-122"/>
                <a:ea typeface="方正启体简体" pitchFamily="65" charset="-122"/>
                <a:cs typeface="Times New Roman" pitchFamily="18" charset="0"/>
              </a:endParaRPr>
            </a:p>
          </p:txBody>
        </p:sp>
        <p:sp>
          <p:nvSpPr>
            <p:cNvPr id="6" name="右箭头 5"/>
            <p:cNvSpPr/>
            <p:nvPr/>
          </p:nvSpPr>
          <p:spPr>
            <a:xfrm>
              <a:off x="7072330" y="5072074"/>
              <a:ext cx="571504" cy="285752"/>
            </a:xfrm>
            <a:prstGeom prst="rightArrow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285852" y="357166"/>
            <a:ext cx="6500858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为什么外循环为：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    do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阶段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；阶段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 } while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(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栈不空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)</a:t>
            </a:r>
          </a:p>
          <a:p>
            <a:pPr algn="l">
              <a:lnSpc>
                <a:spcPts val="28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而不是：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    do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阶段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；阶段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 } while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(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栈不空或者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p!=NULL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)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3" name="组合 7"/>
          <p:cNvGrpSpPr/>
          <p:nvPr/>
        </p:nvGrpSpPr>
        <p:grpSpPr>
          <a:xfrm>
            <a:off x="2071670" y="1928803"/>
            <a:ext cx="3000396" cy="2418885"/>
            <a:chOff x="571472" y="1468999"/>
            <a:chExt cx="3387722" cy="2805648"/>
          </a:xfrm>
        </p:grpSpPr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954168" y="1713456"/>
              <a:ext cx="196866" cy="315931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10" name="Text Box 16"/>
            <p:cNvSpPr txBox="1">
              <a:spLocks noChangeArrowheads="1"/>
            </p:cNvSpPr>
            <p:nvPr/>
          </p:nvSpPr>
          <p:spPr bwMode="auto">
            <a:xfrm>
              <a:off x="1670005" y="1468999"/>
              <a:ext cx="288926" cy="392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600" i="1"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1" name="Text Box 17"/>
            <p:cNvSpPr txBox="1">
              <a:spLocks noChangeArrowheads="1"/>
            </p:cNvSpPr>
            <p:nvPr/>
          </p:nvSpPr>
          <p:spPr bwMode="auto">
            <a:xfrm>
              <a:off x="571472" y="3881959"/>
              <a:ext cx="1387458" cy="392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600" i="1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600">
                  <a:latin typeface="Consolas" pitchFamily="49" charset="0"/>
                  <a:ea typeface="宋体" charset="-122"/>
                  <a:cs typeface="Consolas" pitchFamily="49" charset="0"/>
                </a:rPr>
                <a:t>-</a:t>
              </a:r>
              <a:r>
                <a:rPr lang="en-US" altLang="zh-CN" sz="1600">
                  <a:latin typeface="Consolas" pitchFamily="49" charset="0"/>
                  <a:cs typeface="Consolas" pitchFamily="49" charset="0"/>
                </a:rPr>
                <a:t>&gt;lchild</a:t>
              </a:r>
            </a:p>
          </p:txBody>
        </p:sp>
        <p:sp>
          <p:nvSpPr>
            <p:cNvPr id="12" name="Text Box 18"/>
            <p:cNvSpPr txBox="1">
              <a:spLocks noChangeArrowheads="1"/>
            </p:cNvSpPr>
            <p:nvPr/>
          </p:nvSpPr>
          <p:spPr bwMode="auto">
            <a:xfrm>
              <a:off x="2443134" y="3881960"/>
              <a:ext cx="1516060" cy="392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600" i="1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600">
                  <a:latin typeface="Consolas" pitchFamily="49" charset="0"/>
                  <a:ea typeface="宋体" charset="-122"/>
                  <a:cs typeface="Consolas" pitchFamily="49" charset="0"/>
                </a:rPr>
                <a:t>-</a:t>
              </a:r>
              <a:r>
                <a:rPr lang="en-US" altLang="zh-CN" sz="1600">
                  <a:latin typeface="Consolas" pitchFamily="49" charset="0"/>
                  <a:cs typeface="Consolas" pitchFamily="49" charset="0"/>
                </a:rPr>
                <a:t>&gt;rchild</a:t>
              </a:r>
            </a:p>
          </p:txBody>
        </p:sp>
        <p:sp>
          <p:nvSpPr>
            <p:cNvPr id="13" name="Oval 19"/>
            <p:cNvSpPr>
              <a:spLocks noChangeArrowheads="1"/>
            </p:cNvSpPr>
            <p:nvPr/>
          </p:nvSpPr>
          <p:spPr bwMode="auto">
            <a:xfrm>
              <a:off x="1781147" y="2045262"/>
              <a:ext cx="863600" cy="504825"/>
            </a:xfrm>
            <a:prstGeom prst="ellipse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1600" i="1">
                  <a:latin typeface="Consolas" pitchFamily="49" charset="0"/>
                  <a:cs typeface="Consolas" pitchFamily="49" charset="0"/>
                </a:rPr>
                <a:t>N</a:t>
              </a:r>
            </a:p>
          </p:txBody>
        </p:sp>
        <p:sp>
          <p:nvSpPr>
            <p:cNvPr id="14" name="AutoShape 20"/>
            <p:cNvSpPr>
              <a:spLocks noChangeArrowheads="1"/>
            </p:cNvSpPr>
            <p:nvPr/>
          </p:nvSpPr>
          <p:spPr bwMode="auto">
            <a:xfrm>
              <a:off x="654022" y="2981887"/>
              <a:ext cx="1150937" cy="792162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9525" algn="ctr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lnSpc>
                  <a:spcPts val="1200"/>
                </a:lnSpc>
              </a:pPr>
              <a:r>
                <a:rPr lang="en-US" altLang="zh-CN" sz="1600" i="1"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sp>
          <p:nvSpPr>
            <p:cNvPr id="15" name="AutoShape 21"/>
            <p:cNvSpPr>
              <a:spLocks noChangeArrowheads="1"/>
            </p:cNvSpPr>
            <p:nvPr/>
          </p:nvSpPr>
          <p:spPr bwMode="auto">
            <a:xfrm>
              <a:off x="2516159" y="2981887"/>
              <a:ext cx="1150938" cy="792162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9525" algn="ctr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lnSpc>
                  <a:spcPts val="1200"/>
                </a:lnSpc>
              </a:pPr>
              <a:r>
                <a:rPr lang="en-US" altLang="zh-CN" sz="1600" i="1">
                  <a:latin typeface="Consolas" pitchFamily="49" charset="0"/>
                  <a:cs typeface="Consolas" pitchFamily="49" charset="0"/>
                </a:rPr>
                <a:t>R</a:t>
              </a:r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 flipH="1">
              <a:off x="1301722" y="2477062"/>
              <a:ext cx="647700" cy="6492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17" name="Freeform 23"/>
            <p:cNvSpPr>
              <a:spLocks/>
            </p:cNvSpPr>
            <p:nvPr/>
          </p:nvSpPr>
          <p:spPr bwMode="auto">
            <a:xfrm>
              <a:off x="2490759" y="2489762"/>
              <a:ext cx="542925" cy="577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2" y="364"/>
                </a:cxn>
              </a:cxnLst>
              <a:rect l="0" t="0" r="r" b="b"/>
              <a:pathLst>
                <a:path w="342" h="364">
                  <a:moveTo>
                    <a:pt x="0" y="0"/>
                  </a:moveTo>
                  <a:lnTo>
                    <a:pt x="342" y="36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 sz="160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14282" y="785794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疑问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57</a:t>
            </a:fld>
            <a:r>
              <a:rPr lang="en-US" altLang="zh-CN" smtClean="0"/>
              <a:t>/81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33451" y="794796"/>
            <a:ext cx="6500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为什么在阶段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中需要连续判断栈顶结点是否可以访问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4282" y="785794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疑问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2" name="组合 46"/>
          <p:cNvGrpSpPr/>
          <p:nvPr/>
        </p:nvGrpSpPr>
        <p:grpSpPr>
          <a:xfrm>
            <a:off x="214282" y="2081726"/>
            <a:ext cx="1360494" cy="990084"/>
            <a:chOff x="785786" y="1928802"/>
            <a:chExt cx="1360494" cy="990084"/>
          </a:xfrm>
        </p:grpSpPr>
        <p:sp>
          <p:nvSpPr>
            <p:cNvPr id="22" name="Oval 27"/>
            <p:cNvSpPr>
              <a:spLocks noChangeArrowheads="1"/>
            </p:cNvSpPr>
            <p:nvPr/>
          </p:nvSpPr>
          <p:spPr bwMode="auto">
            <a:xfrm>
              <a:off x="1222345" y="1928802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23" name="Oval 28"/>
            <p:cNvSpPr>
              <a:spLocks noChangeArrowheads="1"/>
            </p:cNvSpPr>
            <p:nvPr/>
          </p:nvSpPr>
          <p:spPr bwMode="auto">
            <a:xfrm>
              <a:off x="785786" y="2558524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24" name="Oval 29"/>
            <p:cNvSpPr>
              <a:spLocks noChangeArrowheads="1"/>
            </p:cNvSpPr>
            <p:nvPr/>
          </p:nvSpPr>
          <p:spPr bwMode="auto">
            <a:xfrm>
              <a:off x="1714480" y="2556936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en-US" altLang="zh-CN" sz="18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9" name="直接连接符 28"/>
            <p:cNvCxnSpPr>
              <a:stCxn id="22" idx="3"/>
              <a:endCxn id="23" idx="0"/>
            </p:cNvCxnSpPr>
            <p:nvPr/>
          </p:nvCxnSpPr>
          <p:spPr>
            <a:xfrm rot="5400000">
              <a:off x="982568" y="2255510"/>
              <a:ext cx="322133" cy="283895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22" idx="5"/>
              <a:endCxn id="24" idx="0"/>
            </p:cNvCxnSpPr>
            <p:nvPr/>
          </p:nvCxnSpPr>
          <p:spPr>
            <a:xfrm rot="16200000" flipH="1">
              <a:off x="1600372" y="2226927"/>
              <a:ext cx="320545" cy="339471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" name="组合 40"/>
          <p:cNvGrpSpPr/>
          <p:nvPr/>
        </p:nvGrpSpPr>
        <p:grpSpPr>
          <a:xfrm>
            <a:off x="1857356" y="1954686"/>
            <a:ext cx="723897" cy="1260000"/>
            <a:chOff x="2714612" y="3429000"/>
            <a:chExt cx="723897" cy="1260000"/>
          </a:xfrm>
        </p:grpSpPr>
        <p:sp>
          <p:nvSpPr>
            <p:cNvPr id="42" name="Line 15"/>
            <p:cNvSpPr>
              <a:spLocks noChangeShapeType="1"/>
            </p:cNvSpPr>
            <p:nvPr/>
          </p:nvSpPr>
          <p:spPr bwMode="auto">
            <a:xfrm>
              <a:off x="2714612" y="3429000"/>
              <a:ext cx="0" cy="1260000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Line 16"/>
            <p:cNvSpPr>
              <a:spLocks noChangeShapeType="1"/>
            </p:cNvSpPr>
            <p:nvPr/>
          </p:nvSpPr>
          <p:spPr bwMode="auto">
            <a:xfrm>
              <a:off x="3438509" y="3429000"/>
              <a:ext cx="0" cy="1260000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Line 17"/>
            <p:cNvSpPr>
              <a:spLocks noChangeShapeType="1"/>
            </p:cNvSpPr>
            <p:nvPr/>
          </p:nvSpPr>
          <p:spPr bwMode="auto">
            <a:xfrm>
              <a:off x="2714612" y="4681534"/>
              <a:ext cx="720000" cy="0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27"/>
            <p:cNvSpPr>
              <a:spLocks noChangeArrowheads="1"/>
            </p:cNvSpPr>
            <p:nvPr/>
          </p:nvSpPr>
          <p:spPr bwMode="auto">
            <a:xfrm>
              <a:off x="2863833" y="4102086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46" name="Oval 28"/>
            <p:cNvSpPr>
              <a:spLocks noChangeArrowheads="1"/>
            </p:cNvSpPr>
            <p:nvPr/>
          </p:nvSpPr>
          <p:spPr bwMode="auto">
            <a:xfrm>
              <a:off x="2863833" y="3527410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</p:grpSp>
      <p:grpSp>
        <p:nvGrpSpPr>
          <p:cNvPr id="4" name="组合 48"/>
          <p:cNvGrpSpPr/>
          <p:nvPr/>
        </p:nvGrpSpPr>
        <p:grpSpPr>
          <a:xfrm>
            <a:off x="3643306" y="1928802"/>
            <a:ext cx="723897" cy="1260000"/>
            <a:chOff x="2714612" y="3429000"/>
            <a:chExt cx="723897" cy="1260000"/>
          </a:xfrm>
        </p:grpSpPr>
        <p:sp>
          <p:nvSpPr>
            <p:cNvPr id="50" name="Line 15"/>
            <p:cNvSpPr>
              <a:spLocks noChangeShapeType="1"/>
            </p:cNvSpPr>
            <p:nvPr/>
          </p:nvSpPr>
          <p:spPr bwMode="auto">
            <a:xfrm>
              <a:off x="2714612" y="3429000"/>
              <a:ext cx="0" cy="1260000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Line 16"/>
            <p:cNvSpPr>
              <a:spLocks noChangeShapeType="1"/>
            </p:cNvSpPr>
            <p:nvPr/>
          </p:nvSpPr>
          <p:spPr bwMode="auto">
            <a:xfrm>
              <a:off x="3438509" y="3429000"/>
              <a:ext cx="0" cy="1260000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7"/>
            <p:cNvSpPr>
              <a:spLocks noChangeShapeType="1"/>
            </p:cNvSpPr>
            <p:nvPr/>
          </p:nvSpPr>
          <p:spPr bwMode="auto">
            <a:xfrm>
              <a:off x="2714612" y="4681534"/>
              <a:ext cx="720000" cy="0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27"/>
            <p:cNvSpPr>
              <a:spLocks noChangeArrowheads="1"/>
            </p:cNvSpPr>
            <p:nvPr/>
          </p:nvSpPr>
          <p:spPr bwMode="auto">
            <a:xfrm>
              <a:off x="2863833" y="4102086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</p:grpSp>
      <p:grpSp>
        <p:nvGrpSpPr>
          <p:cNvPr id="5" name="组合 60"/>
          <p:cNvGrpSpPr/>
          <p:nvPr/>
        </p:nvGrpSpPr>
        <p:grpSpPr>
          <a:xfrm>
            <a:off x="5572132" y="1928802"/>
            <a:ext cx="723897" cy="1260000"/>
            <a:chOff x="2714612" y="3429000"/>
            <a:chExt cx="723897" cy="1260000"/>
          </a:xfrm>
        </p:grpSpPr>
        <p:sp>
          <p:nvSpPr>
            <p:cNvPr id="62" name="Line 15"/>
            <p:cNvSpPr>
              <a:spLocks noChangeShapeType="1"/>
            </p:cNvSpPr>
            <p:nvPr/>
          </p:nvSpPr>
          <p:spPr bwMode="auto">
            <a:xfrm>
              <a:off x="2714612" y="3429000"/>
              <a:ext cx="0" cy="1260000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Line 16"/>
            <p:cNvSpPr>
              <a:spLocks noChangeShapeType="1"/>
            </p:cNvSpPr>
            <p:nvPr/>
          </p:nvSpPr>
          <p:spPr bwMode="auto">
            <a:xfrm>
              <a:off x="3438509" y="3429000"/>
              <a:ext cx="0" cy="1260000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Line 17"/>
            <p:cNvSpPr>
              <a:spLocks noChangeShapeType="1"/>
            </p:cNvSpPr>
            <p:nvPr/>
          </p:nvSpPr>
          <p:spPr bwMode="auto">
            <a:xfrm>
              <a:off x="2714612" y="4681534"/>
              <a:ext cx="720000" cy="0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Oval 27"/>
            <p:cNvSpPr>
              <a:spLocks noChangeArrowheads="1"/>
            </p:cNvSpPr>
            <p:nvPr/>
          </p:nvSpPr>
          <p:spPr bwMode="auto">
            <a:xfrm>
              <a:off x="2863833" y="4102086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66" name="Oval 28"/>
            <p:cNvSpPr>
              <a:spLocks noChangeArrowheads="1"/>
            </p:cNvSpPr>
            <p:nvPr/>
          </p:nvSpPr>
          <p:spPr bwMode="auto">
            <a:xfrm>
              <a:off x="2863833" y="3527410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</p:grpSp>
      <p:grpSp>
        <p:nvGrpSpPr>
          <p:cNvPr id="6" name="组合 90"/>
          <p:cNvGrpSpPr/>
          <p:nvPr/>
        </p:nvGrpSpPr>
        <p:grpSpPr>
          <a:xfrm>
            <a:off x="2714612" y="2058407"/>
            <a:ext cx="928694" cy="799089"/>
            <a:chOff x="2714612" y="2058407"/>
            <a:chExt cx="928694" cy="799089"/>
          </a:xfrm>
        </p:grpSpPr>
        <p:sp>
          <p:nvSpPr>
            <p:cNvPr id="48" name="右箭头 47"/>
            <p:cNvSpPr/>
            <p:nvPr/>
          </p:nvSpPr>
          <p:spPr bwMode="auto">
            <a:xfrm>
              <a:off x="2857488" y="2643182"/>
              <a:ext cx="642942" cy="214314"/>
            </a:xfrm>
            <a:prstGeom prst="rightArrow">
              <a:avLst/>
            </a:prstGeom>
            <a:ln>
              <a:headEnd/>
              <a:tailEnd type="arrow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714612" y="2058407"/>
              <a:ext cx="9286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访问</a:t>
              </a:r>
              <a:r>
                <a:rPr lang="en-US" altLang="zh-CN" sz="16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lang="zh-CN" altLang="en-US" sz="16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并出栈</a:t>
              </a:r>
              <a:endParaRPr lang="zh-CN" altLang="en-US" sz="16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8" name="组合 91"/>
          <p:cNvGrpSpPr/>
          <p:nvPr/>
        </p:nvGrpSpPr>
        <p:grpSpPr>
          <a:xfrm>
            <a:off x="4500562" y="2058407"/>
            <a:ext cx="928694" cy="799089"/>
            <a:chOff x="4500562" y="2058407"/>
            <a:chExt cx="928694" cy="799089"/>
          </a:xfrm>
        </p:grpSpPr>
        <p:sp>
          <p:nvSpPr>
            <p:cNvPr id="68" name="右箭头 67"/>
            <p:cNvSpPr/>
            <p:nvPr/>
          </p:nvSpPr>
          <p:spPr bwMode="auto">
            <a:xfrm>
              <a:off x="4643438" y="2643182"/>
              <a:ext cx="642942" cy="214314"/>
            </a:xfrm>
            <a:prstGeom prst="rightArrow">
              <a:avLst/>
            </a:prstGeom>
            <a:ln>
              <a:headEnd/>
              <a:tailEnd type="arrow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500562" y="2058407"/>
              <a:ext cx="9286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转向</a:t>
              </a:r>
              <a:r>
                <a:rPr lang="en-US" altLang="zh-CN" sz="16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zh-CN" altLang="en-US" sz="16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的右孩子</a:t>
              </a:r>
              <a:endParaRPr lang="zh-CN" altLang="en-US" sz="16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9" name="组合 72"/>
          <p:cNvGrpSpPr/>
          <p:nvPr/>
        </p:nvGrpSpPr>
        <p:grpSpPr>
          <a:xfrm>
            <a:off x="5593861" y="4143380"/>
            <a:ext cx="723897" cy="1260000"/>
            <a:chOff x="2714612" y="3429000"/>
            <a:chExt cx="723897" cy="1260000"/>
          </a:xfrm>
        </p:grpSpPr>
        <p:sp>
          <p:nvSpPr>
            <p:cNvPr id="74" name="Line 15"/>
            <p:cNvSpPr>
              <a:spLocks noChangeShapeType="1"/>
            </p:cNvSpPr>
            <p:nvPr/>
          </p:nvSpPr>
          <p:spPr bwMode="auto">
            <a:xfrm>
              <a:off x="2714612" y="3429000"/>
              <a:ext cx="0" cy="1260000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Line 16"/>
            <p:cNvSpPr>
              <a:spLocks noChangeShapeType="1"/>
            </p:cNvSpPr>
            <p:nvPr/>
          </p:nvSpPr>
          <p:spPr bwMode="auto">
            <a:xfrm>
              <a:off x="3438509" y="3429000"/>
              <a:ext cx="0" cy="1260000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Line 17"/>
            <p:cNvSpPr>
              <a:spLocks noChangeShapeType="1"/>
            </p:cNvSpPr>
            <p:nvPr/>
          </p:nvSpPr>
          <p:spPr bwMode="auto">
            <a:xfrm>
              <a:off x="2714612" y="4681534"/>
              <a:ext cx="720000" cy="0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Oval 27"/>
            <p:cNvSpPr>
              <a:spLocks noChangeArrowheads="1"/>
            </p:cNvSpPr>
            <p:nvPr/>
          </p:nvSpPr>
          <p:spPr bwMode="auto">
            <a:xfrm>
              <a:off x="2863833" y="4102086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</p:grpSp>
      <p:grpSp>
        <p:nvGrpSpPr>
          <p:cNvPr id="10" name="组合 92"/>
          <p:cNvGrpSpPr/>
          <p:nvPr/>
        </p:nvGrpSpPr>
        <p:grpSpPr>
          <a:xfrm>
            <a:off x="5807644" y="3357562"/>
            <a:ext cx="1143008" cy="611438"/>
            <a:chOff x="5857884" y="3357562"/>
            <a:chExt cx="1143008" cy="611438"/>
          </a:xfrm>
        </p:grpSpPr>
        <p:sp>
          <p:nvSpPr>
            <p:cNvPr id="72" name="TextBox 71"/>
            <p:cNvSpPr txBox="1"/>
            <p:nvPr/>
          </p:nvSpPr>
          <p:spPr>
            <a:xfrm>
              <a:off x="6072198" y="3357562"/>
              <a:ext cx="9286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访问</a:t>
              </a:r>
              <a:r>
                <a:rPr lang="en-US" altLang="zh-CN" sz="16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  <a:r>
                <a:rPr lang="zh-CN" altLang="en-US" sz="16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并出栈</a:t>
              </a:r>
              <a:endParaRPr lang="zh-CN" altLang="en-US" sz="16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9" name="下箭头 78"/>
            <p:cNvSpPr/>
            <p:nvPr/>
          </p:nvSpPr>
          <p:spPr bwMode="auto">
            <a:xfrm>
              <a:off x="5857884" y="3429000"/>
              <a:ext cx="216000" cy="540000"/>
            </a:xfrm>
            <a:prstGeom prst="downArrow">
              <a:avLst/>
            </a:prstGeom>
            <a:ln>
              <a:headEnd/>
              <a:tailEnd type="arrow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" name="组合 93"/>
          <p:cNvGrpSpPr/>
          <p:nvPr/>
        </p:nvGrpSpPr>
        <p:grpSpPr>
          <a:xfrm>
            <a:off x="4500562" y="4143380"/>
            <a:ext cx="928694" cy="857256"/>
            <a:chOff x="4500562" y="4143380"/>
            <a:chExt cx="928694" cy="857256"/>
          </a:xfrm>
        </p:grpSpPr>
        <p:sp>
          <p:nvSpPr>
            <p:cNvPr id="80" name="TextBox 79"/>
            <p:cNvSpPr txBox="1"/>
            <p:nvPr/>
          </p:nvSpPr>
          <p:spPr>
            <a:xfrm>
              <a:off x="4500562" y="4143380"/>
              <a:ext cx="9286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访问</a:t>
              </a:r>
              <a:r>
                <a:rPr lang="en-US" altLang="zh-CN" sz="16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zh-CN" altLang="en-US" sz="16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并出栈</a:t>
              </a:r>
              <a:endParaRPr lang="zh-CN" altLang="en-US" sz="16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1" name="左箭头 80"/>
            <p:cNvSpPr/>
            <p:nvPr/>
          </p:nvSpPr>
          <p:spPr bwMode="auto">
            <a:xfrm>
              <a:off x="4714876" y="4786322"/>
              <a:ext cx="571504" cy="214314"/>
            </a:xfrm>
            <a:prstGeom prst="leftArrow">
              <a:avLst/>
            </a:prstGeom>
            <a:ln>
              <a:headEnd/>
              <a:tailEnd type="arrow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" name="组合 81"/>
          <p:cNvGrpSpPr/>
          <p:nvPr/>
        </p:nvGrpSpPr>
        <p:grpSpPr>
          <a:xfrm>
            <a:off x="3694648" y="4143380"/>
            <a:ext cx="723897" cy="1260000"/>
            <a:chOff x="2714612" y="3429000"/>
            <a:chExt cx="723897" cy="1260000"/>
          </a:xfrm>
        </p:grpSpPr>
        <p:sp>
          <p:nvSpPr>
            <p:cNvPr id="83" name="Line 15"/>
            <p:cNvSpPr>
              <a:spLocks noChangeShapeType="1"/>
            </p:cNvSpPr>
            <p:nvPr/>
          </p:nvSpPr>
          <p:spPr bwMode="auto">
            <a:xfrm>
              <a:off x="2714612" y="3429000"/>
              <a:ext cx="0" cy="1260000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4" name="Line 16"/>
            <p:cNvSpPr>
              <a:spLocks noChangeShapeType="1"/>
            </p:cNvSpPr>
            <p:nvPr/>
          </p:nvSpPr>
          <p:spPr bwMode="auto">
            <a:xfrm>
              <a:off x="3438509" y="3429000"/>
              <a:ext cx="0" cy="1260000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5" name="Line 17"/>
            <p:cNvSpPr>
              <a:spLocks noChangeShapeType="1"/>
            </p:cNvSpPr>
            <p:nvPr/>
          </p:nvSpPr>
          <p:spPr bwMode="auto">
            <a:xfrm>
              <a:off x="2714612" y="4681534"/>
              <a:ext cx="720000" cy="0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6929454" y="4071942"/>
            <a:ext cx="1857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如果不连续判断栈顶结点是否可以访问，则会对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做重复操作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89" name="直接箭头连接符 88"/>
          <p:cNvCxnSpPr>
            <a:stCxn id="87" idx="1"/>
          </p:cNvCxnSpPr>
          <p:nvPr/>
        </p:nvCxnSpPr>
        <p:spPr>
          <a:xfrm rot="10800000" flipV="1">
            <a:off x="6429388" y="4714882"/>
            <a:ext cx="50006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灯片编号占位符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58</a:t>
            </a:fld>
            <a:r>
              <a:rPr lang="en-US" altLang="zh-CN" smtClean="0"/>
              <a:t>/81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Line 2"/>
          <p:cNvSpPr>
            <a:spLocks noChangeShapeType="1"/>
          </p:cNvSpPr>
          <p:nvPr/>
        </p:nvSpPr>
        <p:spPr bwMode="auto">
          <a:xfrm>
            <a:off x="1147763" y="2452688"/>
            <a:ext cx="288925" cy="287337"/>
          </a:xfrm>
          <a:prstGeom prst="line">
            <a:avLst/>
          </a:prstGeom>
          <a:ln w="19050">
            <a:headEnd/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39" name="Line 3"/>
          <p:cNvSpPr>
            <a:spLocks noChangeShapeType="1"/>
          </p:cNvSpPr>
          <p:nvPr/>
        </p:nvSpPr>
        <p:spPr bwMode="auto">
          <a:xfrm flipH="1">
            <a:off x="1690688" y="1290638"/>
            <a:ext cx="287337" cy="287337"/>
          </a:xfrm>
          <a:prstGeom prst="line">
            <a:avLst/>
          </a:prstGeom>
          <a:ln w="19050">
            <a:headEnd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40" name="Freeform 4"/>
          <p:cNvSpPr>
            <a:spLocks/>
          </p:cNvSpPr>
          <p:nvPr/>
        </p:nvSpPr>
        <p:spPr bwMode="auto">
          <a:xfrm>
            <a:off x="2285984" y="1285860"/>
            <a:ext cx="296879" cy="32704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" y="245"/>
              </a:cxn>
            </a:cxnLst>
            <a:rect l="0" t="0" r="r" b="b"/>
            <a:pathLst>
              <a:path w="190" h="245">
                <a:moveTo>
                  <a:pt x="0" y="0"/>
                </a:moveTo>
                <a:lnTo>
                  <a:pt x="190" y="245"/>
                </a:ln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41" name="Line 5"/>
          <p:cNvSpPr>
            <a:spLocks noChangeShapeType="1"/>
          </p:cNvSpPr>
          <p:nvPr/>
        </p:nvSpPr>
        <p:spPr bwMode="auto">
          <a:xfrm flipH="1">
            <a:off x="1177900" y="1857364"/>
            <a:ext cx="322265" cy="319090"/>
          </a:xfrm>
          <a:prstGeom prst="line">
            <a:avLst/>
          </a:prstGeom>
          <a:ln w="19050">
            <a:headEnd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42" name="Line 6"/>
          <p:cNvSpPr>
            <a:spLocks noChangeShapeType="1"/>
          </p:cNvSpPr>
          <p:nvPr/>
        </p:nvSpPr>
        <p:spPr bwMode="auto">
          <a:xfrm flipH="1">
            <a:off x="2257425" y="1895475"/>
            <a:ext cx="287338" cy="287338"/>
          </a:xfrm>
          <a:prstGeom prst="line">
            <a:avLst/>
          </a:prstGeom>
          <a:ln w="19050">
            <a:headEnd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43" name="Line 7"/>
          <p:cNvSpPr>
            <a:spLocks noChangeShapeType="1"/>
          </p:cNvSpPr>
          <p:nvPr/>
        </p:nvSpPr>
        <p:spPr bwMode="auto">
          <a:xfrm>
            <a:off x="2786050" y="1857364"/>
            <a:ext cx="287350" cy="331799"/>
          </a:xfrm>
          <a:prstGeom prst="line">
            <a:avLst/>
          </a:prstGeom>
          <a:ln w="19050">
            <a:headEnd/>
            <a:tailEnd type="arrow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44" name="Oval 8"/>
          <p:cNvSpPr>
            <a:spLocks noChangeArrowheads="1"/>
          </p:cNvSpPr>
          <p:nvPr/>
        </p:nvSpPr>
        <p:spPr bwMode="auto">
          <a:xfrm>
            <a:off x="1906588" y="100330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98345" name="Oval 9"/>
          <p:cNvSpPr>
            <a:spLocks noChangeArrowheads="1"/>
          </p:cNvSpPr>
          <p:nvPr/>
        </p:nvSpPr>
        <p:spPr bwMode="auto">
          <a:xfrm>
            <a:off x="1401763" y="157797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98346" name="Oval 10"/>
          <p:cNvSpPr>
            <a:spLocks noChangeArrowheads="1"/>
          </p:cNvSpPr>
          <p:nvPr/>
        </p:nvSpPr>
        <p:spPr bwMode="auto">
          <a:xfrm>
            <a:off x="2482850" y="157797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98347" name="Oval 11"/>
          <p:cNvSpPr>
            <a:spLocks noChangeArrowheads="1"/>
          </p:cNvSpPr>
          <p:nvPr/>
        </p:nvSpPr>
        <p:spPr bwMode="auto">
          <a:xfrm>
            <a:off x="827088" y="21542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98348" name="Oval 12"/>
          <p:cNvSpPr>
            <a:spLocks noChangeArrowheads="1"/>
          </p:cNvSpPr>
          <p:nvPr/>
        </p:nvSpPr>
        <p:spPr bwMode="auto">
          <a:xfrm>
            <a:off x="1908175" y="21542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98349" name="Oval 13"/>
          <p:cNvSpPr>
            <a:spLocks noChangeArrowheads="1"/>
          </p:cNvSpPr>
          <p:nvPr/>
        </p:nvSpPr>
        <p:spPr bwMode="auto">
          <a:xfrm>
            <a:off x="1401763" y="265906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98350" name="Oval 14"/>
          <p:cNvSpPr>
            <a:spLocks noChangeArrowheads="1"/>
          </p:cNvSpPr>
          <p:nvPr/>
        </p:nvSpPr>
        <p:spPr bwMode="auto">
          <a:xfrm>
            <a:off x="2987675" y="21542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98351" name="Line 15"/>
          <p:cNvSpPr>
            <a:spLocks noChangeShapeType="1"/>
          </p:cNvSpPr>
          <p:nvPr/>
        </p:nvSpPr>
        <p:spPr bwMode="auto">
          <a:xfrm>
            <a:off x="1476375" y="3734454"/>
            <a:ext cx="0" cy="2052000"/>
          </a:xfrm>
          <a:prstGeom prst="line">
            <a:avLst/>
          </a:prstGeom>
          <a:ln>
            <a:headEnd/>
            <a:tailEnd type="non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52" name="Line 16"/>
          <p:cNvSpPr>
            <a:spLocks noChangeShapeType="1"/>
          </p:cNvSpPr>
          <p:nvPr/>
        </p:nvSpPr>
        <p:spPr bwMode="auto">
          <a:xfrm>
            <a:off x="2628900" y="3734454"/>
            <a:ext cx="0" cy="2052000"/>
          </a:xfrm>
          <a:prstGeom prst="line">
            <a:avLst/>
          </a:prstGeom>
          <a:ln>
            <a:headEnd/>
            <a:tailEnd type="non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53" name="Line 17"/>
          <p:cNvSpPr>
            <a:spLocks noChangeShapeType="1"/>
          </p:cNvSpPr>
          <p:nvPr/>
        </p:nvSpPr>
        <p:spPr bwMode="auto">
          <a:xfrm>
            <a:off x="1476375" y="5780088"/>
            <a:ext cx="1152525" cy="0"/>
          </a:xfrm>
          <a:prstGeom prst="line">
            <a:avLst/>
          </a:prstGeom>
          <a:ln>
            <a:headEnd/>
            <a:tailEnd type="non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54" name="Text Box 18"/>
          <p:cNvSpPr txBox="1">
            <a:spLocks noChangeArrowheads="1"/>
          </p:cNvSpPr>
          <p:nvPr/>
        </p:nvSpPr>
        <p:spPr bwMode="auto">
          <a:xfrm>
            <a:off x="1562087" y="5857892"/>
            <a:ext cx="1152525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>
                <a:latin typeface="仿宋" pitchFamily="49" charset="-122"/>
                <a:ea typeface="仿宋" pitchFamily="49" charset="-122"/>
                <a:cs typeface="Consolas" pitchFamily="49" charset="0"/>
              </a:rPr>
              <a:t>一个栈</a:t>
            </a:r>
          </a:p>
        </p:txBody>
      </p:sp>
      <p:sp>
        <p:nvSpPr>
          <p:cNvPr id="398355" name="Oval 19"/>
          <p:cNvSpPr>
            <a:spLocks noChangeArrowheads="1"/>
          </p:cNvSpPr>
          <p:nvPr/>
        </p:nvSpPr>
        <p:spPr bwMode="auto">
          <a:xfrm>
            <a:off x="1906588" y="100330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98356" name="Oval 20"/>
          <p:cNvSpPr>
            <a:spLocks noChangeArrowheads="1"/>
          </p:cNvSpPr>
          <p:nvPr/>
        </p:nvSpPr>
        <p:spPr bwMode="auto">
          <a:xfrm>
            <a:off x="1401763" y="157956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98357" name="Oval 21"/>
          <p:cNvSpPr>
            <a:spLocks noChangeArrowheads="1"/>
          </p:cNvSpPr>
          <p:nvPr/>
        </p:nvSpPr>
        <p:spPr bwMode="auto">
          <a:xfrm>
            <a:off x="2482850" y="157797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98358" name="Oval 22"/>
          <p:cNvSpPr>
            <a:spLocks noChangeArrowheads="1"/>
          </p:cNvSpPr>
          <p:nvPr/>
        </p:nvSpPr>
        <p:spPr bwMode="auto">
          <a:xfrm>
            <a:off x="827088" y="215582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98359" name="Oval 23"/>
          <p:cNvSpPr>
            <a:spLocks noChangeArrowheads="1"/>
          </p:cNvSpPr>
          <p:nvPr/>
        </p:nvSpPr>
        <p:spPr bwMode="auto">
          <a:xfrm>
            <a:off x="1908175" y="214312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98360" name="Oval 24"/>
          <p:cNvSpPr>
            <a:spLocks noChangeArrowheads="1"/>
          </p:cNvSpPr>
          <p:nvPr/>
        </p:nvSpPr>
        <p:spPr bwMode="auto">
          <a:xfrm>
            <a:off x="1401763" y="265906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98361" name="Oval 25"/>
          <p:cNvSpPr>
            <a:spLocks noChangeArrowheads="1"/>
          </p:cNvSpPr>
          <p:nvPr/>
        </p:nvSpPr>
        <p:spPr bwMode="auto">
          <a:xfrm>
            <a:off x="2987675" y="21542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98362" name="Text Box 26"/>
          <p:cNvSpPr txBox="1">
            <a:spLocks noChangeArrowheads="1"/>
          </p:cNvSpPr>
          <p:nvPr/>
        </p:nvSpPr>
        <p:spPr bwMode="auto">
          <a:xfrm>
            <a:off x="4210052" y="1463672"/>
            <a:ext cx="172878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后序序列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</p:txBody>
      </p:sp>
      <p:sp>
        <p:nvSpPr>
          <p:cNvPr id="398370" name="Text Box 34"/>
          <p:cNvSpPr txBox="1">
            <a:spLocks noChangeArrowheads="1"/>
          </p:cNvSpPr>
          <p:nvPr/>
        </p:nvSpPr>
        <p:spPr bwMode="auto">
          <a:xfrm>
            <a:off x="4786314" y="3400428"/>
            <a:ext cx="2735263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smtClean="0">
                <a:latin typeface="仿宋" pitchFamily="49" charset="-122"/>
                <a:ea typeface="仿宋" pitchFamily="49" charset="-122"/>
                <a:cs typeface="Consolas" pitchFamily="49" charset="0"/>
              </a:rPr>
              <a:t>后序</a:t>
            </a:r>
            <a:r>
              <a:rPr lang="zh-CN" altLang="en-US" sz="1800">
                <a:latin typeface="仿宋" pitchFamily="49" charset="-122"/>
                <a:ea typeface="仿宋" pitchFamily="49" charset="-122"/>
                <a:cs typeface="Consolas" pitchFamily="49" charset="0"/>
              </a:rPr>
              <a:t>遍历完毕</a:t>
            </a:r>
          </a:p>
        </p:txBody>
      </p:sp>
      <p:sp>
        <p:nvSpPr>
          <p:cNvPr id="398377" name="Text Box 41"/>
          <p:cNvSpPr txBox="1">
            <a:spLocks noChangeArrowheads="1"/>
          </p:cNvSpPr>
          <p:nvPr/>
        </p:nvSpPr>
        <p:spPr bwMode="auto">
          <a:xfrm>
            <a:off x="500034" y="142852"/>
            <a:ext cx="3071834" cy="400110"/>
          </a:xfrm>
          <a:prstGeom prst="rect">
            <a:avLst/>
          </a:prstGeom>
          <a:solidFill>
            <a:srgbClr val="7030A0"/>
          </a:solidFill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后序</a:t>
            </a:r>
            <a:r>
              <a:rPr lang="zh-CN" altLang="en-US" sz="200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非递归</a:t>
            </a:r>
            <a:r>
              <a:rPr lang="zh-CN" altLang="en-US" sz="200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算法演</a:t>
            </a:r>
            <a:r>
              <a:rPr lang="zh-CN" altLang="en-US" sz="200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示</a:t>
            </a:r>
          </a:p>
        </p:txBody>
      </p:sp>
      <p:cxnSp>
        <p:nvCxnSpPr>
          <p:cNvPr id="56" name="直接箭头连接符 55"/>
          <p:cNvCxnSpPr>
            <a:stCxn id="398360" idx="5"/>
          </p:cNvCxnSpPr>
          <p:nvPr/>
        </p:nvCxnSpPr>
        <p:spPr>
          <a:xfrm rot="16200000" flipH="1">
            <a:off x="1725543" y="3011434"/>
            <a:ext cx="176597" cy="8702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398360" idx="3"/>
          </p:cNvCxnSpPr>
          <p:nvPr/>
        </p:nvCxnSpPr>
        <p:spPr>
          <a:xfrm rot="5400000">
            <a:off x="1322847" y="3001095"/>
            <a:ext cx="176597" cy="10770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rot="16200000" flipH="1">
            <a:off x="2235134" y="2545091"/>
            <a:ext cx="176597" cy="8702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rot="5400000">
            <a:off x="1861013" y="2534752"/>
            <a:ext cx="176597" cy="10770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rot="16200000" flipH="1">
            <a:off x="3297178" y="2545091"/>
            <a:ext cx="176597" cy="8702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rot="5400000">
            <a:off x="2929649" y="2553802"/>
            <a:ext cx="176597" cy="10770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rot="5400000">
            <a:off x="696765" y="2517889"/>
            <a:ext cx="214314" cy="179148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rot="16200000" flipH="1">
            <a:off x="1725543" y="1973587"/>
            <a:ext cx="176597" cy="8702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rot="16200000" flipH="1">
            <a:off x="1906490" y="838506"/>
            <a:ext cx="198842" cy="1124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643042" y="642918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b</a:t>
            </a:r>
            <a:endParaRPr lang="zh-CN" altLang="en-US" sz="2000" i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715008" y="2857442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仿宋" pitchFamily="49" charset="-122"/>
                <a:ea typeface="仿宋" pitchFamily="49" charset="-122"/>
                <a:cs typeface="Consolas" pitchFamily="49" charset="0"/>
              </a:rPr>
              <a:t>栈空</a:t>
            </a:r>
            <a:endParaRPr lang="zh-CN" altLang="en-US" sz="1800"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7" name="Text Box 27"/>
          <p:cNvSpPr txBox="1">
            <a:spLocks noChangeArrowheads="1"/>
          </p:cNvSpPr>
          <p:nvPr/>
        </p:nvSpPr>
        <p:spPr bwMode="auto">
          <a:xfrm>
            <a:off x="4324379" y="2185982"/>
            <a:ext cx="433387" cy="30777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48" name="Text Box 28"/>
          <p:cNvSpPr txBox="1">
            <a:spLocks noChangeArrowheads="1"/>
          </p:cNvSpPr>
          <p:nvPr/>
        </p:nvSpPr>
        <p:spPr bwMode="auto">
          <a:xfrm>
            <a:off x="4972079" y="2185982"/>
            <a:ext cx="433387" cy="30777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49" name="Text Box 29"/>
          <p:cNvSpPr txBox="1">
            <a:spLocks noChangeArrowheads="1"/>
          </p:cNvSpPr>
          <p:nvPr/>
        </p:nvSpPr>
        <p:spPr bwMode="auto">
          <a:xfrm>
            <a:off x="5619779" y="2185982"/>
            <a:ext cx="433387" cy="30777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50" name="Text Box 30"/>
          <p:cNvSpPr txBox="1">
            <a:spLocks noChangeArrowheads="1"/>
          </p:cNvSpPr>
          <p:nvPr/>
        </p:nvSpPr>
        <p:spPr bwMode="auto">
          <a:xfrm>
            <a:off x="6269066" y="2185982"/>
            <a:ext cx="433388" cy="30777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51" name="Text Box 31"/>
          <p:cNvSpPr txBox="1">
            <a:spLocks noChangeArrowheads="1"/>
          </p:cNvSpPr>
          <p:nvPr/>
        </p:nvSpPr>
        <p:spPr bwMode="auto">
          <a:xfrm>
            <a:off x="6913591" y="2185982"/>
            <a:ext cx="433388" cy="30777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52" name="Text Box 32"/>
          <p:cNvSpPr txBox="1">
            <a:spLocks noChangeArrowheads="1"/>
          </p:cNvSpPr>
          <p:nvPr/>
        </p:nvSpPr>
        <p:spPr bwMode="auto">
          <a:xfrm>
            <a:off x="7561291" y="2185982"/>
            <a:ext cx="433388" cy="30777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53" name="Text Box 33"/>
          <p:cNvSpPr txBox="1">
            <a:spLocks noChangeArrowheads="1"/>
          </p:cNvSpPr>
          <p:nvPr/>
        </p:nvSpPr>
        <p:spPr bwMode="auto">
          <a:xfrm>
            <a:off x="8210579" y="2185982"/>
            <a:ext cx="433387" cy="30777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9058" y="4143380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注意：由于</a:t>
            </a:r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r</a:t>
            </a:r>
            <a:r>
              <a:rPr lang="zh-CN" altLang="en-US" sz="180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指针变化复杂，这里没有考虑</a:t>
            </a:r>
            <a:endParaRPr lang="zh-CN" altLang="en-US" sz="1800">
              <a:latin typeface="Consolas" pitchFamily="49" charset="0"/>
              <a:ea typeface="方正启体简体" pitchFamily="65" charset="-122"/>
              <a:cs typeface="Consolas" pitchFamily="49" charset="0"/>
            </a:endParaRPr>
          </a:p>
        </p:txBody>
      </p:sp>
      <p:sp>
        <p:nvSpPr>
          <p:cNvPr id="55" name="灯片编号占位符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59</a:t>
            </a:fld>
            <a:r>
              <a:rPr lang="en-US" altLang="zh-CN" smtClean="0"/>
              <a:t>/81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983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983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6 C 0.00069 0.01945 0.00173 0.03473 1.94444E-6 0.13889 C -0.00174 0.24306 -0.00834 0.52431 -0.01042 0.6257 " pathEditMode="relative" rAng="0" ptsTypes="aaa">
                                      <p:cBhvr>
                                        <p:cTn id="11" dur="2000" fill="hold"/>
                                        <p:tgtEl>
                                          <p:spTgt spid="3983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" y="3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983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983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983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983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48148E-6 C 0.00729 0.01713 0.01458 0.03426 0.01493 0.06134 C 0.01528 0.08843 -0.0026 0.09514 0.0026 0.16227 C 0.00781 0.2294 0.03698 0.40139 0.04601 0.46435 " pathEditMode="relative" rAng="0" ptsTypes="aaaa">
                                      <p:cBhvr>
                                        <p:cTn id="23" dur="2000" fill="hold"/>
                                        <p:tgtEl>
                                          <p:spTgt spid="3983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" y="2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3983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3983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3983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3983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C -0.00347 -0.00602 -0.00694 -0.01181 0.00122 0.0125 C 0.00938 0.0368 0.03108 0.11528 0.04861 0.14583 C 0.06615 0.17639 0.0967 0.17083 0.10677 0.1963 C 0.11684 0.22176 0.10851 0.27778 0.10886 0.29907 " pathEditMode="relative" rAng="0" ptsTypes="aaaaa">
                                      <p:cBhvr>
                                        <p:cTn id="35" dur="2000" fill="hold"/>
                                        <p:tgtEl>
                                          <p:spTgt spid="3983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" y="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3983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3983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3983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3983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1111E-6 C 0.00764 0.02616 0.03646 0.12454 0.04601 0.15717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3983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" y="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398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398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398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3983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3983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 tmFilter="0, 0; .2, .5; .8, .5; 1, 0"/>
                                        <p:tgtEl>
                                          <p:spTgt spid="3983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4" dur="250" autoRev="1" fill="hold"/>
                                        <p:tgtEl>
                                          <p:spTgt spid="3983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5.55112E-17 C -0.00104 0.05301 -0.00191 0.10602 -0.01354 0.16227 C -0.02517 0.21852 -0.06059 0.28727 -0.07031 0.33704 C -0.08004 0.38681 -0.07188 0.43519 -0.07222 0.46088 " pathEditMode="relative" rAng="0" ptsTypes="aaaa">
                                      <p:cBhvr>
                                        <p:cTn id="98" dur="2000" fill="hold"/>
                                        <p:tgtEl>
                                          <p:spTgt spid="3983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" y="2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3983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3983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3983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3983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59259E-6 C 0.0033 0.00231 0.00729 0.00023 0.00538 0.04861 C 0.00347 0.09699 -0.00833 0.24004 -0.01198 0.29028 " pathEditMode="relative" rAng="0" ptsTypes="aaa">
                                      <p:cBhvr>
                                        <p:cTn id="110" dur="2000" fill="hold"/>
                                        <p:tgtEl>
                                          <p:spTgt spid="3983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1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0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4" dur="500"/>
                                        <p:tgtEl>
                                          <p:spTgt spid="398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 tmFilter="0, 0; .2, .5; .8, .5; 1, 0"/>
                                        <p:tgtEl>
                                          <p:spTgt spid="3983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3" dur="250" autoRev="1" fill="hold"/>
                                        <p:tgtEl>
                                          <p:spTgt spid="3983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 tmFilter="0, 0; .2, .5; .8, .5; 1, 0"/>
                                        <p:tgtEl>
                                          <p:spTgt spid="3983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250" autoRev="1" fill="hold"/>
                                        <p:tgtEl>
                                          <p:spTgt spid="3983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22222E-6 C -0.02969 0.01805 -0.05573 0.03287 -0.07709 0.08125 C -0.09844 0.12963 -0.11788 0.24676 -0.12865 0.29028 " pathEditMode="relative" rAng="0" ptsTypes="aaa">
                                      <p:cBhvr>
                                        <p:cTn id="140" dur="2000" fill="hold"/>
                                        <p:tgtEl>
                                          <p:spTgt spid="3983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" y="1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5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0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4" dur="500"/>
                                        <p:tgtEl>
                                          <p:spTgt spid="398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2" dur="500"/>
                                        <p:tgtEl>
                                          <p:spTgt spid="398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0" dur="500"/>
                                        <p:tgtEl>
                                          <p:spTgt spid="398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8" grpId="0" animBg="1"/>
      <p:bldP spid="398339" grpId="0" animBg="1"/>
      <p:bldP spid="398340" grpId="0" animBg="1"/>
      <p:bldP spid="398341" grpId="0" animBg="1"/>
      <p:bldP spid="398342" grpId="0" animBg="1"/>
      <p:bldP spid="398343" grpId="0" animBg="1"/>
      <p:bldP spid="398355" grpId="0" animBg="1"/>
      <p:bldP spid="398355" grpId="1" animBg="1"/>
      <p:bldP spid="398355" grpId="2" animBg="1"/>
      <p:bldP spid="398356" grpId="0" animBg="1"/>
      <p:bldP spid="398356" grpId="1" animBg="1"/>
      <p:bldP spid="398356" grpId="2" animBg="1"/>
      <p:bldP spid="398357" grpId="0" animBg="1"/>
      <p:bldP spid="398357" grpId="1" animBg="1"/>
      <p:bldP spid="398357" grpId="2" animBg="1"/>
      <p:bldP spid="398358" grpId="0" animBg="1"/>
      <p:bldP spid="398358" grpId="1" animBg="1"/>
      <p:bldP spid="398358" grpId="2" animBg="1"/>
      <p:bldP spid="398359" grpId="0" animBg="1"/>
      <p:bldP spid="398359" grpId="1" animBg="1"/>
      <p:bldP spid="398359" grpId="2" animBg="1"/>
      <p:bldP spid="398360" grpId="0" animBg="1"/>
      <p:bldP spid="398360" grpId="1" animBg="1"/>
      <p:bldP spid="398360" grpId="2" animBg="1"/>
      <p:bldP spid="398361" grpId="0" animBg="1"/>
      <p:bldP spid="398361" grpId="1" animBg="1"/>
      <p:bldP spid="398361" grpId="2" animBg="1"/>
      <p:bldP spid="398370" grpId="0"/>
      <p:bldP spid="70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7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Line 2"/>
          <p:cNvSpPr>
            <a:spLocks noChangeShapeType="1"/>
          </p:cNvSpPr>
          <p:nvPr/>
        </p:nvSpPr>
        <p:spPr bwMode="auto">
          <a:xfrm>
            <a:off x="2266949" y="2754313"/>
            <a:ext cx="288925" cy="287337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sz="18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1955" name="Line 3"/>
          <p:cNvSpPr>
            <a:spLocks noChangeShapeType="1"/>
          </p:cNvSpPr>
          <p:nvPr/>
        </p:nvSpPr>
        <p:spPr bwMode="auto">
          <a:xfrm flipH="1">
            <a:off x="2771774" y="1601788"/>
            <a:ext cx="287338" cy="287337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sz="18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1956" name="Freeform 4"/>
          <p:cNvSpPr>
            <a:spLocks/>
          </p:cNvSpPr>
          <p:nvPr/>
        </p:nvSpPr>
        <p:spPr bwMode="auto">
          <a:xfrm>
            <a:off x="3381374" y="1554163"/>
            <a:ext cx="301625" cy="388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" y="245"/>
              </a:cxn>
            </a:cxnLst>
            <a:rect l="0" t="0" r="r" b="b"/>
            <a:pathLst>
              <a:path w="190" h="245">
                <a:moveTo>
                  <a:pt x="0" y="0"/>
                </a:moveTo>
                <a:lnTo>
                  <a:pt x="190" y="245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sz="18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1957" name="Line 5"/>
          <p:cNvSpPr>
            <a:spLocks noChangeShapeType="1"/>
          </p:cNvSpPr>
          <p:nvPr/>
        </p:nvSpPr>
        <p:spPr bwMode="auto">
          <a:xfrm flipH="1">
            <a:off x="2195512" y="2178050"/>
            <a:ext cx="360362" cy="36036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sz="18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1958" name="Line 6"/>
          <p:cNvSpPr>
            <a:spLocks noChangeShapeType="1"/>
          </p:cNvSpPr>
          <p:nvPr/>
        </p:nvSpPr>
        <p:spPr bwMode="auto">
          <a:xfrm flipH="1">
            <a:off x="3338512" y="2206625"/>
            <a:ext cx="287337" cy="287338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sz="18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1959" name="Line 7"/>
          <p:cNvSpPr>
            <a:spLocks noChangeShapeType="1"/>
          </p:cNvSpPr>
          <p:nvPr/>
        </p:nvSpPr>
        <p:spPr bwMode="auto">
          <a:xfrm>
            <a:off x="3924299" y="2178050"/>
            <a:ext cx="287338" cy="36036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sz="18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1960" name="Oval 8"/>
          <p:cNvSpPr>
            <a:spLocks noChangeArrowheads="1"/>
          </p:cNvSpPr>
          <p:nvPr/>
        </p:nvSpPr>
        <p:spPr bwMode="auto">
          <a:xfrm>
            <a:off x="2987674" y="131445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81961" name="Oval 9"/>
          <p:cNvSpPr>
            <a:spLocks noChangeArrowheads="1"/>
          </p:cNvSpPr>
          <p:nvPr/>
        </p:nvSpPr>
        <p:spPr bwMode="auto">
          <a:xfrm>
            <a:off x="2482849" y="188912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81962" name="Oval 10"/>
          <p:cNvSpPr>
            <a:spLocks noChangeArrowheads="1"/>
          </p:cNvSpPr>
          <p:nvPr/>
        </p:nvSpPr>
        <p:spPr bwMode="auto">
          <a:xfrm>
            <a:off x="3563937" y="188912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81963" name="Oval 11"/>
          <p:cNvSpPr>
            <a:spLocks noChangeArrowheads="1"/>
          </p:cNvSpPr>
          <p:nvPr/>
        </p:nvSpPr>
        <p:spPr bwMode="auto">
          <a:xfrm>
            <a:off x="1908174" y="246538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81964" name="Oval 12"/>
          <p:cNvSpPr>
            <a:spLocks noChangeArrowheads="1"/>
          </p:cNvSpPr>
          <p:nvPr/>
        </p:nvSpPr>
        <p:spPr bwMode="auto">
          <a:xfrm>
            <a:off x="2989262" y="246538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81965" name="Oval 13"/>
          <p:cNvSpPr>
            <a:spLocks noChangeArrowheads="1"/>
          </p:cNvSpPr>
          <p:nvPr/>
        </p:nvSpPr>
        <p:spPr bwMode="auto">
          <a:xfrm>
            <a:off x="2482849" y="297021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81966" name="Oval 14"/>
          <p:cNvSpPr>
            <a:spLocks noChangeArrowheads="1"/>
          </p:cNvSpPr>
          <p:nvPr/>
        </p:nvSpPr>
        <p:spPr bwMode="auto">
          <a:xfrm>
            <a:off x="4068762" y="246538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81967" name="Text Box 15"/>
          <p:cNvSpPr txBox="1">
            <a:spLocks noChangeArrowheads="1"/>
          </p:cNvSpPr>
          <p:nvPr/>
        </p:nvSpPr>
        <p:spPr bwMode="auto">
          <a:xfrm>
            <a:off x="900113" y="3714750"/>
            <a:ext cx="259238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中序遍历序列：</a:t>
            </a:r>
          </a:p>
        </p:txBody>
      </p:sp>
      <p:sp>
        <p:nvSpPr>
          <p:cNvPr id="381975" name="Text Box 23"/>
          <p:cNvSpPr txBox="1">
            <a:spLocks noChangeArrowheads="1"/>
          </p:cNvSpPr>
          <p:nvPr/>
        </p:nvSpPr>
        <p:spPr bwMode="auto">
          <a:xfrm>
            <a:off x="3059113" y="4972064"/>
            <a:ext cx="244792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遍历完毕</a:t>
            </a:r>
          </a:p>
        </p:txBody>
      </p:sp>
      <p:grpSp>
        <p:nvGrpSpPr>
          <p:cNvPr id="381986" name="Group 34"/>
          <p:cNvGrpSpPr>
            <a:grpSpLocks/>
          </p:cNvGrpSpPr>
          <p:nvPr/>
        </p:nvGrpSpPr>
        <p:grpSpPr bwMode="auto">
          <a:xfrm>
            <a:off x="2987675" y="1314450"/>
            <a:ext cx="2016125" cy="3467100"/>
            <a:chOff x="1882" y="300"/>
            <a:chExt cx="1270" cy="2184"/>
          </a:xfrm>
        </p:grpSpPr>
        <p:sp>
          <p:nvSpPr>
            <p:cNvPr id="381971" name="Text Box 19"/>
            <p:cNvSpPr txBox="1">
              <a:spLocks noChangeArrowheads="1"/>
            </p:cNvSpPr>
            <p:nvPr/>
          </p:nvSpPr>
          <p:spPr bwMode="auto">
            <a:xfrm>
              <a:off x="2698" y="2251"/>
              <a:ext cx="454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381976" name="Oval 24"/>
            <p:cNvSpPr>
              <a:spLocks noChangeArrowheads="1"/>
            </p:cNvSpPr>
            <p:nvPr/>
          </p:nvSpPr>
          <p:spPr bwMode="auto">
            <a:xfrm>
              <a:off x="1882" y="300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</p:grpSp>
      <p:grpSp>
        <p:nvGrpSpPr>
          <p:cNvPr id="381985" name="Group 33"/>
          <p:cNvGrpSpPr>
            <a:grpSpLocks/>
          </p:cNvGrpSpPr>
          <p:nvPr/>
        </p:nvGrpSpPr>
        <p:grpSpPr bwMode="auto">
          <a:xfrm>
            <a:off x="2482850" y="1889125"/>
            <a:ext cx="1801813" cy="2892425"/>
            <a:chOff x="1564" y="662"/>
            <a:chExt cx="1135" cy="1822"/>
          </a:xfrm>
        </p:grpSpPr>
        <p:sp>
          <p:nvSpPr>
            <p:cNvPr id="381970" name="Text Box 18"/>
            <p:cNvSpPr txBox="1">
              <a:spLocks noChangeArrowheads="1"/>
            </p:cNvSpPr>
            <p:nvPr/>
          </p:nvSpPr>
          <p:spPr bwMode="auto">
            <a:xfrm>
              <a:off x="2245" y="2251"/>
              <a:ext cx="454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381977" name="Oval 25"/>
            <p:cNvSpPr>
              <a:spLocks noChangeArrowheads="1"/>
            </p:cNvSpPr>
            <p:nvPr/>
          </p:nvSpPr>
          <p:spPr bwMode="auto">
            <a:xfrm>
              <a:off x="1564" y="662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</p:grpSp>
      <p:grpSp>
        <p:nvGrpSpPr>
          <p:cNvPr id="381988" name="Group 36"/>
          <p:cNvGrpSpPr>
            <a:grpSpLocks/>
          </p:cNvGrpSpPr>
          <p:nvPr/>
        </p:nvGrpSpPr>
        <p:grpSpPr bwMode="auto">
          <a:xfrm>
            <a:off x="3563938" y="1889125"/>
            <a:ext cx="2809875" cy="2892425"/>
            <a:chOff x="2245" y="662"/>
            <a:chExt cx="1770" cy="1822"/>
          </a:xfrm>
        </p:grpSpPr>
        <p:sp>
          <p:nvSpPr>
            <p:cNvPr id="381973" name="Text Box 21"/>
            <p:cNvSpPr txBox="1">
              <a:spLocks noChangeArrowheads="1"/>
            </p:cNvSpPr>
            <p:nvPr/>
          </p:nvSpPr>
          <p:spPr bwMode="auto">
            <a:xfrm>
              <a:off x="3561" y="2251"/>
              <a:ext cx="454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381978" name="Oval 26"/>
            <p:cNvSpPr>
              <a:spLocks noChangeArrowheads="1"/>
            </p:cNvSpPr>
            <p:nvPr/>
          </p:nvSpPr>
          <p:spPr bwMode="auto">
            <a:xfrm>
              <a:off x="2245" y="662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</p:grpSp>
      <p:grpSp>
        <p:nvGrpSpPr>
          <p:cNvPr id="381983" name="Group 31"/>
          <p:cNvGrpSpPr>
            <a:grpSpLocks/>
          </p:cNvGrpSpPr>
          <p:nvPr/>
        </p:nvGrpSpPr>
        <p:grpSpPr bwMode="auto">
          <a:xfrm>
            <a:off x="1908175" y="2465388"/>
            <a:ext cx="863600" cy="2316163"/>
            <a:chOff x="1202" y="1025"/>
            <a:chExt cx="544" cy="1459"/>
          </a:xfrm>
        </p:grpSpPr>
        <p:sp>
          <p:nvSpPr>
            <p:cNvPr id="381968" name="Text Box 16"/>
            <p:cNvSpPr txBox="1">
              <a:spLocks noChangeArrowheads="1"/>
            </p:cNvSpPr>
            <p:nvPr/>
          </p:nvSpPr>
          <p:spPr bwMode="auto">
            <a:xfrm>
              <a:off x="1292" y="2251"/>
              <a:ext cx="454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381979" name="Oval 27"/>
            <p:cNvSpPr>
              <a:spLocks noChangeArrowheads="1"/>
            </p:cNvSpPr>
            <p:nvPr/>
          </p:nvSpPr>
          <p:spPr bwMode="auto">
            <a:xfrm>
              <a:off x="1202" y="1025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</p:grpSp>
      <p:grpSp>
        <p:nvGrpSpPr>
          <p:cNvPr id="381987" name="Group 35"/>
          <p:cNvGrpSpPr>
            <a:grpSpLocks/>
          </p:cNvGrpSpPr>
          <p:nvPr/>
        </p:nvGrpSpPr>
        <p:grpSpPr bwMode="auto">
          <a:xfrm>
            <a:off x="2989263" y="2465388"/>
            <a:ext cx="2663825" cy="2316163"/>
            <a:chOff x="1883" y="1025"/>
            <a:chExt cx="1678" cy="1459"/>
          </a:xfrm>
        </p:grpSpPr>
        <p:sp>
          <p:nvSpPr>
            <p:cNvPr id="381972" name="Text Box 20"/>
            <p:cNvSpPr txBox="1">
              <a:spLocks noChangeArrowheads="1"/>
            </p:cNvSpPr>
            <p:nvPr/>
          </p:nvSpPr>
          <p:spPr bwMode="auto">
            <a:xfrm>
              <a:off x="3107" y="2251"/>
              <a:ext cx="454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381980" name="Oval 28"/>
            <p:cNvSpPr>
              <a:spLocks noChangeArrowheads="1"/>
            </p:cNvSpPr>
            <p:nvPr/>
          </p:nvSpPr>
          <p:spPr bwMode="auto">
            <a:xfrm>
              <a:off x="1883" y="1025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</p:grpSp>
      <p:grpSp>
        <p:nvGrpSpPr>
          <p:cNvPr id="381984" name="Group 32"/>
          <p:cNvGrpSpPr>
            <a:grpSpLocks/>
          </p:cNvGrpSpPr>
          <p:nvPr/>
        </p:nvGrpSpPr>
        <p:grpSpPr bwMode="auto">
          <a:xfrm>
            <a:off x="2482850" y="2970214"/>
            <a:ext cx="1081088" cy="1811338"/>
            <a:chOff x="1564" y="1343"/>
            <a:chExt cx="681" cy="1141"/>
          </a:xfrm>
        </p:grpSpPr>
        <p:sp>
          <p:nvSpPr>
            <p:cNvPr id="381969" name="Text Box 17"/>
            <p:cNvSpPr txBox="1">
              <a:spLocks noChangeArrowheads="1"/>
            </p:cNvSpPr>
            <p:nvPr/>
          </p:nvSpPr>
          <p:spPr bwMode="auto">
            <a:xfrm>
              <a:off x="1791" y="2251"/>
              <a:ext cx="454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381981" name="Oval 29"/>
            <p:cNvSpPr>
              <a:spLocks noChangeArrowheads="1"/>
            </p:cNvSpPr>
            <p:nvPr/>
          </p:nvSpPr>
          <p:spPr bwMode="auto">
            <a:xfrm>
              <a:off x="1564" y="1343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</p:grpSp>
      <p:grpSp>
        <p:nvGrpSpPr>
          <p:cNvPr id="381989" name="Group 37"/>
          <p:cNvGrpSpPr>
            <a:grpSpLocks/>
          </p:cNvGrpSpPr>
          <p:nvPr/>
        </p:nvGrpSpPr>
        <p:grpSpPr bwMode="auto">
          <a:xfrm>
            <a:off x="4068763" y="2465388"/>
            <a:ext cx="3024187" cy="2316163"/>
            <a:chOff x="2563" y="1025"/>
            <a:chExt cx="1905" cy="1459"/>
          </a:xfrm>
        </p:grpSpPr>
        <p:sp>
          <p:nvSpPr>
            <p:cNvPr id="381974" name="Text Box 22"/>
            <p:cNvSpPr txBox="1">
              <a:spLocks noChangeArrowheads="1"/>
            </p:cNvSpPr>
            <p:nvPr/>
          </p:nvSpPr>
          <p:spPr bwMode="auto">
            <a:xfrm>
              <a:off x="4014" y="2251"/>
              <a:ext cx="454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381982" name="Oval 30"/>
            <p:cNvSpPr>
              <a:spLocks noChangeArrowheads="1"/>
            </p:cNvSpPr>
            <p:nvPr/>
          </p:nvSpPr>
          <p:spPr bwMode="auto">
            <a:xfrm>
              <a:off x="2563" y="1025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</p:grpSp>
      <p:sp>
        <p:nvSpPr>
          <p:cNvPr id="381990" name="Text Box 38"/>
          <p:cNvSpPr txBox="1">
            <a:spLocks noChangeArrowheads="1"/>
          </p:cNvSpPr>
          <p:nvPr/>
        </p:nvSpPr>
        <p:spPr bwMode="auto">
          <a:xfrm>
            <a:off x="500034" y="428604"/>
            <a:ext cx="3000396" cy="400110"/>
          </a:xfrm>
          <a:prstGeom prst="rect">
            <a:avLst/>
          </a:prstGeom>
          <a:solidFill>
            <a:srgbClr val="336600"/>
          </a:solidFill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二叉树中序</a:t>
            </a:r>
            <a:r>
              <a:rPr lang="zh-CN" altLang="en-US" sz="2000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遍历演示</a:t>
            </a:r>
            <a:endParaRPr lang="zh-CN" altLang="en-US" sz="2000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857356" y="5572140"/>
            <a:ext cx="4929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中序序列的根结点左边是左子树的结点，</a:t>
            </a:r>
            <a:endParaRPr lang="en-US" altLang="zh-CN" sz="1800" smtClean="0">
              <a:latin typeface="方正启体简体" pitchFamily="65" charset="-122"/>
              <a:ea typeface="方正启体简体" pitchFamily="65" charset="-122"/>
              <a:cs typeface="Times New Roman" pitchFamily="18" charset="0"/>
            </a:endParaRPr>
          </a:p>
          <a:p>
            <a:r>
              <a:rPr lang="zh-CN" altLang="en-US" sz="1800" smtClean="0"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右边是右子树的结点。</a:t>
            </a:r>
            <a:endParaRPr lang="zh-CN" altLang="en-US" sz="1800">
              <a:latin typeface="方正启体简体" pitchFamily="65" charset="-122"/>
              <a:ea typeface="方正启体简体" pitchFamily="65" charset="-122"/>
              <a:cs typeface="Times New Roman" pitchFamily="18" charset="0"/>
            </a:endParaRPr>
          </a:p>
        </p:txBody>
      </p:sp>
      <p:sp>
        <p:nvSpPr>
          <p:cNvPr id="43" name="灯片编号占位符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6</a:t>
            </a:fld>
            <a:r>
              <a:rPr lang="en-US" altLang="zh-CN" smtClean="0"/>
              <a:t>/81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1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100" fill="hold"/>
                                        <p:tgtEl>
                                          <p:spTgt spid="3819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0" dur="100" fill="hold"/>
                                        <p:tgtEl>
                                          <p:spTgt spid="3819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100" fill="hold"/>
                                        <p:tgtEl>
                                          <p:spTgt spid="3819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" fill="hold"/>
                                        <p:tgtEl>
                                          <p:spTgt spid="3819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19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19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19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19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81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1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8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00" fill="hold"/>
                                        <p:tgtEl>
                                          <p:spTgt spid="3819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100" fill="hold"/>
                                        <p:tgtEl>
                                          <p:spTgt spid="3819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100" fill="hold"/>
                                        <p:tgtEl>
                                          <p:spTgt spid="3819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100" fill="hold"/>
                                        <p:tgtEl>
                                          <p:spTgt spid="3819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19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19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19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19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8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8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8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81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75" grpId="0"/>
      <p:bldP spid="4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ext Box 1026"/>
          <p:cNvSpPr txBox="1">
            <a:spLocks noChangeArrowheads="1"/>
          </p:cNvSpPr>
          <p:nvPr/>
        </p:nvSpPr>
        <p:spPr bwMode="auto">
          <a:xfrm>
            <a:off x="357158" y="939806"/>
            <a:ext cx="8286808" cy="4560896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0800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PostOrder1(BTNode *b)	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后序非递归遍历算法</a:t>
            </a:r>
          </a:p>
          <a:p>
            <a:pPr algn="l">
              <a:lnSpc>
                <a:spcPts val="26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BTNode *p，*r;</a:t>
            </a:r>
            <a:endParaRPr lang="zh-CN" altLang="en-US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bool flag;</a:t>
            </a:r>
            <a:endParaRPr lang="zh-CN" altLang="en-US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SqStack *st;			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定义一个顺序栈指针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endParaRPr lang="zh-CN" altLang="en-US" sz="16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InitStack(st);</a:t>
            </a: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初始化栈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endParaRPr lang="zh-CN" altLang="en-US" sz="16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p=b;</a:t>
            </a:r>
            <a:endParaRPr lang="zh-CN" altLang="en-US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do</a:t>
            </a:r>
            <a:endParaRPr lang="zh-CN" altLang="en-US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while (p!=NULL)		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扫描结点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的所有左下结点并进栈</a:t>
            </a:r>
          </a:p>
          <a:p>
            <a:pPr algn="l">
              <a:lnSpc>
                <a:spcPts val="26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Push(st，p);</a:t>
            </a: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</a:p>
          <a:p>
            <a:pPr algn="l">
              <a:lnSpc>
                <a:spcPts val="26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p=p-&gt;lchild;		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移动到左孩子</a:t>
            </a:r>
          </a:p>
          <a:p>
            <a:pPr algn="l">
              <a:lnSpc>
                <a:spcPts val="26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r=NULL;			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//r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指向刚刚访问的结点，初始时为空</a:t>
            </a:r>
          </a:p>
          <a:p>
            <a:pPr algn="l">
              <a:lnSpc>
                <a:spcPts val="26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flag=true;			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//flag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为真表示正在处理栈顶结点</a:t>
            </a:r>
            <a:endParaRPr lang="zh-CN" altLang="en-US" sz="160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49508" name="Rectangle 1028"/>
          <p:cNvSpPr>
            <a:spLocks noChangeArrowheads="1"/>
          </p:cNvSpPr>
          <p:nvPr/>
        </p:nvSpPr>
        <p:spPr bwMode="auto">
          <a:xfrm>
            <a:off x="357158" y="406005"/>
            <a:ext cx="45323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1800" smtClean="0">
                <a:ea typeface="楷体" pitchFamily="49" charset="-122"/>
                <a:cs typeface="Times New Roman" pitchFamily="18" charset="0"/>
              </a:rPr>
              <a:t>后序遍历非递归</a:t>
            </a:r>
            <a:r>
              <a:rPr lang="zh-CN" altLang="en-US" sz="1800" smtClean="0">
                <a:latin typeface="楷体" pitchFamily="49" charset="-122"/>
                <a:ea typeface="楷体" pitchFamily="49" charset="-122"/>
              </a:rPr>
              <a:t>算法</a:t>
            </a:r>
            <a:r>
              <a:rPr lang="zh-CN" altLang="en-US" sz="1800">
                <a:latin typeface="楷体" pitchFamily="49" charset="-122"/>
                <a:ea typeface="楷体" pitchFamily="49" charset="-122"/>
              </a:rPr>
              <a:t>如下：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60</a:t>
            </a:fld>
            <a:r>
              <a:rPr lang="en-US" altLang="zh-CN" smtClean="0"/>
              <a:t>/81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ext Box 2"/>
          <p:cNvSpPr txBox="1">
            <a:spLocks noChangeArrowheads="1"/>
          </p:cNvSpPr>
          <p:nvPr/>
        </p:nvSpPr>
        <p:spPr bwMode="auto">
          <a:xfrm>
            <a:off x="142844" y="357166"/>
            <a:ext cx="8858280" cy="5528922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while (!StackEmpty(st) &amp;&amp; flag)</a:t>
            </a:r>
            <a:endParaRPr lang="zh-CN" altLang="en-US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{  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GetTop(st，p);</a:t>
            </a: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   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	//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取当前的栈顶结点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zh-CN" altLang="en-US" sz="16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if (</a:t>
            </a:r>
            <a:r>
              <a:rPr lang="en-US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p-&gt;rchild==r</a:t>
            </a: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    		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若结点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的右孩子为空或者为刚访问结点</a:t>
            </a: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</a:p>
          <a:p>
            <a:pPr algn="l">
              <a:lnSpc>
                <a:spcPts val="26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{  printf("%c "，p-&gt;data);    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	//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访问结点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zh-CN" altLang="en-US" sz="16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Pop(st，p);</a:t>
            </a:r>
            <a:endParaRPr lang="zh-CN" altLang="en-US" sz="1600" smtClean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r=p;		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		//r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指向刚访问过的结点</a:t>
            </a:r>
          </a:p>
          <a:p>
            <a:pPr algn="l">
              <a:lnSpc>
                <a:spcPts val="26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}</a:t>
            </a:r>
            <a:endParaRPr lang="zh-CN" altLang="en-US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else</a:t>
            </a:r>
            <a:endParaRPr lang="zh-CN" altLang="en-US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{  p=p-&gt;rchild;	  		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转向处理其右子</a:t>
            </a:r>
            <a:endParaRPr lang="en-US" altLang="zh-CN" sz="16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</a:t>
            </a: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flag=false;	  		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表示当前不是处理栈顶结点</a:t>
            </a:r>
          </a:p>
          <a:p>
            <a:pPr algn="l">
              <a:lnSpc>
                <a:spcPts val="26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}</a:t>
            </a:r>
            <a:endParaRPr lang="zh-CN" altLang="en-US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lang="zh-CN" altLang="en-US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 while (!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StackEmpty(st)</a:t>
            </a: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  	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栈不空循环</a:t>
            </a:r>
          </a:p>
          <a:p>
            <a:pPr algn="l">
              <a:lnSpc>
                <a:spcPts val="26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printf("\n");</a:t>
            </a:r>
            <a:endParaRPr lang="zh-CN" altLang="en-US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DestroyStack(st);	</a:t>
            </a: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	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销毁栈</a:t>
            </a:r>
          </a:p>
          <a:p>
            <a:pPr algn="l">
              <a:lnSpc>
                <a:spcPts val="26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6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61</a:t>
            </a:fld>
            <a:r>
              <a:rPr lang="en-US" altLang="zh-CN" smtClean="0"/>
              <a:t>/81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1026"/>
          <p:cNvSpPr txBox="1">
            <a:spLocks noChangeArrowheads="1"/>
          </p:cNvSpPr>
          <p:nvPr/>
        </p:nvSpPr>
        <p:spPr bwMode="auto">
          <a:xfrm>
            <a:off x="785786" y="714356"/>
            <a:ext cx="7500990" cy="1477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44000" tIns="144000" bIns="144000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上述过程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可知，栈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中保存的是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当前结点</a:t>
            </a:r>
            <a:r>
              <a:rPr kumimoji="1" lang="en-US" altLang="zh-CN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所有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祖先结点（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均未访问过）。 </a:t>
            </a:r>
          </a:p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 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例如，求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一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个结点的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所有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祖先结点等。</a:t>
            </a:r>
            <a:endParaRPr kumimoji="1" lang="zh-CN" altLang="en-US" sz="1800">
              <a:solidFill>
                <a:srgbClr val="3333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62</a:t>
            </a:fld>
            <a:r>
              <a:rPr lang="en-US" altLang="zh-CN" smtClean="0"/>
              <a:t>/81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2" name="Text Box 4"/>
          <p:cNvSpPr txBox="1">
            <a:spLocks noChangeArrowheads="1"/>
          </p:cNvSpPr>
          <p:nvPr/>
        </p:nvSpPr>
        <p:spPr bwMode="auto">
          <a:xfrm>
            <a:off x="395288" y="549275"/>
            <a:ext cx="8208962" cy="955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17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假设二叉树采用二叉链存储结构，设计一个算法输出从根结点到每个叶子结点的路径逆序列。要求采用后序遍历非递归算法来实现。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0034" y="2285992"/>
            <a:ext cx="8072494" cy="858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smtClean="0">
                <a:ea typeface="楷体" pitchFamily="49" charset="-122"/>
                <a:cs typeface="Times New Roman" pitchFamily="18" charset="0"/>
              </a:rPr>
              <a:t>      </a:t>
            </a:r>
            <a:r>
              <a:rPr lang="zh-CN" altLang="en-US" sz="18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解：</a:t>
            </a:r>
            <a:r>
              <a:rPr lang="zh-CN" altLang="en-US" sz="1800" smtClean="0">
                <a:latin typeface="仿宋" pitchFamily="49" charset="-122"/>
                <a:ea typeface="仿宋" pitchFamily="49" charset="-122"/>
                <a:cs typeface="Times New Roman" pitchFamily="18" charset="0"/>
              </a:rPr>
              <a:t>利用后序非递归算法的特点，将其中访问结点改为判断该结点是否为叶子结点，若是，输出栈中所有结点值。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63</a:t>
            </a:fld>
            <a:r>
              <a:rPr lang="en-US" altLang="zh-CN" smtClean="0"/>
              <a:t>/81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785794"/>
            <a:ext cx="8001056" cy="525583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AllPath1</a:t>
            </a: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(BTNode *b)</a:t>
            </a:r>
            <a:endParaRPr lang="zh-CN" altLang="en-US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BTNode *p，*r;</a:t>
            </a:r>
            <a:endParaRPr lang="zh-CN" altLang="en-US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bool flag;</a:t>
            </a:r>
            <a:endParaRPr lang="zh-CN" altLang="en-US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SqStack *st;			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定义一个顺序栈指针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endParaRPr lang="zh-CN" altLang="en-US" sz="16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InitStack(st);</a:t>
            </a: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初始化栈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endParaRPr lang="zh-CN" altLang="en-US" sz="16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p=b;</a:t>
            </a:r>
            <a:endParaRPr lang="zh-CN" altLang="en-US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do</a:t>
            </a:r>
            <a:endParaRPr lang="zh-CN" altLang="en-US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while (p!=NULL)		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扫描结点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的所有左下结点并进栈</a:t>
            </a:r>
          </a:p>
          <a:p>
            <a:pPr algn="l">
              <a:lnSpc>
                <a:spcPts val="30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Push(st，p);		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</a:p>
          <a:p>
            <a:pPr algn="l">
              <a:lnSpc>
                <a:spcPts val="30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p=p-&gt;lchild;		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移动到左孩子</a:t>
            </a:r>
          </a:p>
          <a:p>
            <a:pPr algn="l">
              <a:lnSpc>
                <a:spcPts val="30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r=NULL;			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//r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指向刚刚访问的结点，初始时为空</a:t>
            </a:r>
          </a:p>
          <a:p>
            <a:pPr algn="l">
              <a:lnSpc>
                <a:spcPts val="30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flag=true;			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//flag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为真表示正在处理栈顶结点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2910" y="285728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楷体" pitchFamily="49" charset="-122"/>
                <a:ea typeface="楷体" pitchFamily="49" charset="-122"/>
              </a:rPr>
              <a:t>对应的算法：</a:t>
            </a:r>
            <a:endParaRPr lang="zh-CN" altLang="en-US" sz="18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64</a:t>
            </a:fld>
            <a:r>
              <a:rPr lang="en-US" altLang="zh-CN" smtClean="0"/>
              <a:t>/81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44" y="142852"/>
            <a:ext cx="8715436" cy="563497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/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while (!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StackEmpty(st) </a:t>
            </a: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&amp;&amp; flag)</a:t>
            </a:r>
            <a:endParaRPr lang="zh-CN" altLang="en-US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{  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GetTop(st，p);</a:t>
            </a: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	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取当前的栈顶结点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zh-CN" altLang="en-US" sz="16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if (p-&gt;rchild==r) 	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若结点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的右孩子为空或者为刚刚访问过的结点</a:t>
            </a:r>
          </a:p>
          <a:p>
            <a:pPr algn="l"/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{</a:t>
            </a:r>
          </a:p>
          <a:p>
            <a:pPr algn="l"/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   </a:t>
            </a:r>
          </a:p>
          <a:p>
            <a:pPr algn="l"/>
            <a:endParaRPr lang="en-US" altLang="zh-CN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endParaRPr lang="en-US" altLang="zh-CN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endParaRPr lang="en-US" altLang="zh-CN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endParaRPr lang="zh-CN" altLang="en-US" sz="16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</a:p>
          <a:p>
            <a:pPr algn="l"/>
            <a:endParaRPr lang="en-US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endParaRPr lang="en-US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Pop(st，p);</a:t>
            </a:r>
            <a:endParaRPr lang="en-US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r=p;			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//r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指向刚访问过的结点</a:t>
            </a:r>
          </a:p>
          <a:p>
            <a:pPr algn="l"/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}</a:t>
            </a:r>
            <a:endParaRPr lang="zh-CN" altLang="en-US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else</a:t>
            </a:r>
            <a:endParaRPr lang="zh-CN" altLang="en-US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{  </a:t>
            </a: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=p-&gt;rchild;		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转向处理其右子树</a:t>
            </a:r>
          </a:p>
          <a:p>
            <a:pPr algn="l"/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flag=false;		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表示当前不是处理栈顶结点</a:t>
            </a:r>
          </a:p>
          <a:p>
            <a:pPr algn="l"/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}</a:t>
            </a:r>
            <a:endParaRPr lang="zh-CN" altLang="en-US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 while (!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StackEmpty(st)</a:t>
            </a: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栈不空循环</a:t>
            </a:r>
          </a:p>
          <a:p>
            <a:pPr algn="l"/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1428728" y="1071546"/>
            <a:ext cx="7215238" cy="2000264"/>
          </a:xfrm>
          <a:prstGeom prst="roundRect">
            <a:avLst/>
          </a:prstGeom>
          <a:ln w="19050">
            <a:headEnd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252000" rtlCol="0" anchor="ctr"/>
          <a:lstStyle/>
          <a:p>
            <a:pPr algn="l"/>
            <a:r>
              <a:rPr lang="en-US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if (p-&gt;lchild==NULL &amp;&amp; p-&gt;rchild==NULL)    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若为叶子</a:t>
            </a:r>
            <a:endParaRPr lang="en-US" altLang="zh-CN" sz="16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{  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输出栈中所有结点值</a:t>
            </a:r>
          </a:p>
          <a:p>
            <a:pPr algn="l"/>
            <a:r>
              <a:rPr lang="en-US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for (int i=st-&gt;top;i&gt;0;i--)</a:t>
            </a:r>
            <a:endParaRPr lang="zh-CN" altLang="en-US" sz="16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printf("%c-&gt;"，st-&gt;data[i]-&gt;data);</a:t>
            </a:r>
            <a:endParaRPr lang="zh-CN" altLang="en-US" sz="16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printf("%c\n"，st-&gt;data[0]-&gt;data);</a:t>
            </a:r>
            <a:endParaRPr lang="zh-CN" altLang="en-US" sz="16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}</a:t>
            </a:r>
          </a:p>
          <a:p>
            <a:pPr algn="ctr"/>
            <a:endParaRPr lang="zh-CN" altLang="en-US" sz="16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15140" y="2285992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rPr>
              <a:t>增加部分</a:t>
            </a:r>
            <a:endParaRPr lang="zh-CN" altLang="en-US" sz="1800">
              <a:solidFill>
                <a:srgbClr val="99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65</a:t>
            </a:fld>
            <a:r>
              <a:rPr lang="en-US" altLang="zh-CN" smtClean="0"/>
              <a:t>/81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Line 2"/>
          <p:cNvSpPr>
            <a:spLocks noChangeShapeType="1"/>
          </p:cNvSpPr>
          <p:nvPr/>
        </p:nvSpPr>
        <p:spPr bwMode="auto">
          <a:xfrm>
            <a:off x="2338388" y="1773238"/>
            <a:ext cx="288925" cy="287337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5507" name="Line 3"/>
          <p:cNvSpPr>
            <a:spLocks noChangeShapeType="1"/>
          </p:cNvSpPr>
          <p:nvPr/>
        </p:nvSpPr>
        <p:spPr bwMode="auto">
          <a:xfrm flipH="1">
            <a:off x="2843213" y="620713"/>
            <a:ext cx="287337" cy="287337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5508" name="Freeform 4"/>
          <p:cNvSpPr>
            <a:spLocks/>
          </p:cNvSpPr>
          <p:nvPr/>
        </p:nvSpPr>
        <p:spPr bwMode="auto">
          <a:xfrm>
            <a:off x="3452813" y="573088"/>
            <a:ext cx="301625" cy="388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" y="245"/>
              </a:cxn>
            </a:cxnLst>
            <a:rect l="0" t="0" r="r" b="b"/>
            <a:pathLst>
              <a:path w="190" h="245">
                <a:moveTo>
                  <a:pt x="0" y="0"/>
                </a:moveTo>
                <a:lnTo>
                  <a:pt x="190" y="245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5509" name="Line 5"/>
          <p:cNvSpPr>
            <a:spLocks noChangeShapeType="1"/>
          </p:cNvSpPr>
          <p:nvPr/>
        </p:nvSpPr>
        <p:spPr bwMode="auto">
          <a:xfrm flipH="1">
            <a:off x="2266950" y="1196975"/>
            <a:ext cx="360363" cy="36036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5510" name="Line 6"/>
          <p:cNvSpPr>
            <a:spLocks noChangeShapeType="1"/>
          </p:cNvSpPr>
          <p:nvPr/>
        </p:nvSpPr>
        <p:spPr bwMode="auto">
          <a:xfrm flipH="1">
            <a:off x="3409950" y="1225550"/>
            <a:ext cx="287338" cy="287338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5511" name="Line 7"/>
          <p:cNvSpPr>
            <a:spLocks noChangeShapeType="1"/>
          </p:cNvSpPr>
          <p:nvPr/>
        </p:nvSpPr>
        <p:spPr bwMode="auto">
          <a:xfrm>
            <a:off x="3995738" y="1196975"/>
            <a:ext cx="287337" cy="36036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5512" name="Oval 8"/>
          <p:cNvSpPr>
            <a:spLocks noChangeArrowheads="1"/>
          </p:cNvSpPr>
          <p:nvPr/>
        </p:nvSpPr>
        <p:spPr bwMode="auto">
          <a:xfrm>
            <a:off x="3059113" y="33337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405513" name="Oval 9"/>
          <p:cNvSpPr>
            <a:spLocks noChangeArrowheads="1"/>
          </p:cNvSpPr>
          <p:nvPr/>
        </p:nvSpPr>
        <p:spPr bwMode="auto">
          <a:xfrm>
            <a:off x="2554288" y="90805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405514" name="Oval 10"/>
          <p:cNvSpPr>
            <a:spLocks noChangeArrowheads="1"/>
          </p:cNvSpPr>
          <p:nvPr/>
        </p:nvSpPr>
        <p:spPr bwMode="auto">
          <a:xfrm>
            <a:off x="3635375" y="90805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405515" name="Oval 11"/>
          <p:cNvSpPr>
            <a:spLocks noChangeArrowheads="1"/>
          </p:cNvSpPr>
          <p:nvPr/>
        </p:nvSpPr>
        <p:spPr bwMode="auto">
          <a:xfrm>
            <a:off x="1979613" y="148431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405516" name="Oval 12"/>
          <p:cNvSpPr>
            <a:spLocks noChangeArrowheads="1"/>
          </p:cNvSpPr>
          <p:nvPr/>
        </p:nvSpPr>
        <p:spPr bwMode="auto">
          <a:xfrm>
            <a:off x="3060700" y="148431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405517" name="Oval 13"/>
          <p:cNvSpPr>
            <a:spLocks noChangeArrowheads="1"/>
          </p:cNvSpPr>
          <p:nvPr/>
        </p:nvSpPr>
        <p:spPr bwMode="auto">
          <a:xfrm>
            <a:off x="2554288" y="19891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405518" name="Oval 14"/>
          <p:cNvSpPr>
            <a:spLocks noChangeArrowheads="1"/>
          </p:cNvSpPr>
          <p:nvPr/>
        </p:nvSpPr>
        <p:spPr bwMode="auto">
          <a:xfrm>
            <a:off x="4140200" y="148431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405519" name="Oval 15"/>
          <p:cNvSpPr>
            <a:spLocks noChangeArrowheads="1"/>
          </p:cNvSpPr>
          <p:nvPr/>
        </p:nvSpPr>
        <p:spPr bwMode="auto">
          <a:xfrm>
            <a:off x="3059113" y="33337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405520" name="Oval 16"/>
          <p:cNvSpPr>
            <a:spLocks noChangeArrowheads="1"/>
          </p:cNvSpPr>
          <p:nvPr/>
        </p:nvSpPr>
        <p:spPr bwMode="auto">
          <a:xfrm>
            <a:off x="2554288" y="90805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405521" name="Oval 17"/>
          <p:cNvSpPr>
            <a:spLocks noChangeArrowheads="1"/>
          </p:cNvSpPr>
          <p:nvPr/>
        </p:nvSpPr>
        <p:spPr bwMode="auto">
          <a:xfrm>
            <a:off x="3635375" y="90805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405522" name="Oval 18"/>
          <p:cNvSpPr>
            <a:spLocks noChangeArrowheads="1"/>
          </p:cNvSpPr>
          <p:nvPr/>
        </p:nvSpPr>
        <p:spPr bwMode="auto">
          <a:xfrm>
            <a:off x="1979613" y="148431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405523" name="Oval 19"/>
          <p:cNvSpPr>
            <a:spLocks noChangeArrowheads="1"/>
          </p:cNvSpPr>
          <p:nvPr/>
        </p:nvSpPr>
        <p:spPr bwMode="auto">
          <a:xfrm>
            <a:off x="3060700" y="148431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405524" name="Oval 20"/>
          <p:cNvSpPr>
            <a:spLocks noChangeArrowheads="1"/>
          </p:cNvSpPr>
          <p:nvPr/>
        </p:nvSpPr>
        <p:spPr bwMode="auto">
          <a:xfrm>
            <a:off x="2554288" y="19891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405525" name="Oval 21"/>
          <p:cNvSpPr>
            <a:spLocks noChangeArrowheads="1"/>
          </p:cNvSpPr>
          <p:nvPr/>
        </p:nvSpPr>
        <p:spPr bwMode="auto">
          <a:xfrm>
            <a:off x="4140200" y="148431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405526" name="Text Box 22"/>
          <p:cNvSpPr txBox="1">
            <a:spLocks noChangeArrowheads="1"/>
          </p:cNvSpPr>
          <p:nvPr/>
        </p:nvSpPr>
        <p:spPr bwMode="auto">
          <a:xfrm>
            <a:off x="2268538" y="3429000"/>
            <a:ext cx="3240087" cy="1200329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　</a:t>
            </a:r>
            <a:r>
              <a:rPr lang="en-US" altLang="zh-CN" sz="18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</a:t>
            </a:r>
            <a:r>
              <a:rPr lang="zh-CN" altLang="en-US" sz="18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：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G</a:t>
            </a:r>
            <a:r>
              <a:rPr lang="zh-CN" altLang="en-US" sz="1800" i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zh-CN" altLang="en-US" sz="1800" i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zh-CN" altLang="en-US" sz="1800" i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en-US" altLang="zh-CN" sz="18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  <a:p>
            <a:pPr algn="l">
              <a:spcBef>
                <a:spcPct val="50000"/>
              </a:spcBef>
            </a:pPr>
            <a:r>
              <a:rPr lang="zh-CN" altLang="en-US" sz="18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　</a:t>
            </a:r>
            <a:r>
              <a:rPr lang="en-US" altLang="zh-CN" sz="18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zh-CN" altLang="en-US" sz="18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：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zh-CN" altLang="en-US" sz="1800" i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zh-CN" altLang="en-US" sz="1800" i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en-US" altLang="zh-CN" sz="18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  <a:p>
            <a:pPr algn="l">
              <a:spcBef>
                <a:spcPct val="50000"/>
              </a:spcBef>
            </a:pPr>
            <a:r>
              <a:rPr lang="zh-CN" altLang="en-US" sz="18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　</a:t>
            </a:r>
            <a:r>
              <a:rPr lang="en-US" altLang="zh-CN" sz="18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zh-CN" altLang="en-US" sz="18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：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zh-CN" altLang="en-US" sz="1800" i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zh-CN" altLang="en-US" sz="1800" i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en-US" altLang="zh-CN" sz="18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5527" name="Text Box 23"/>
          <p:cNvSpPr txBox="1">
            <a:spLocks noChangeArrowheads="1"/>
          </p:cNvSpPr>
          <p:nvPr/>
        </p:nvSpPr>
        <p:spPr bwMode="auto">
          <a:xfrm>
            <a:off x="1981200" y="2781300"/>
            <a:ext cx="2159000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>
                <a:latin typeface="楷体" pitchFamily="49" charset="-122"/>
                <a:ea typeface="楷体" pitchFamily="49" charset="-122"/>
              </a:rPr>
              <a:t>输出结果：</a:t>
            </a:r>
          </a:p>
        </p:txBody>
      </p: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66</a:t>
            </a:fld>
            <a:r>
              <a:rPr lang="en-US" altLang="zh-CN" smtClean="0"/>
              <a:t>/81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571472" y="2071678"/>
            <a:ext cx="8072494" cy="1488705"/>
          </a:xfrm>
          <a:prstGeom prst="rect">
            <a:avLst/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对于一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颗二叉树，从根结点开始，按</a:t>
            </a:r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从上到下、从左到右的顺序访问每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一个结点。</a:t>
            </a:r>
            <a:endParaRPr lang="en-US" altLang="zh-CN" sz="1800" dirty="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每一个结点仅仅</a:t>
            </a:r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访问一次。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73413" name="Text Box 5" descr="蓝色面巾纸"/>
          <p:cNvSpPr txBox="1">
            <a:spLocks noChangeArrowheads="1"/>
          </p:cNvSpPr>
          <p:nvPr/>
        </p:nvSpPr>
        <p:spPr bwMode="auto">
          <a:xfrm>
            <a:off x="571473" y="571480"/>
            <a:ext cx="3500462" cy="514738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38100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zh-CN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7.5.4</a:t>
            </a:r>
            <a:r>
              <a:rPr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　层次遍历算法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4348" y="1500174"/>
            <a:ext cx="2571768" cy="369332"/>
          </a:xfrm>
          <a:prstGeom prst="rect">
            <a:avLst/>
          </a:prstGeom>
          <a:noFill/>
          <a:scene3d>
            <a:camera prst="perspectiveAbove"/>
            <a:lightRig rig="threePt" dir="t"/>
          </a:scene3d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层次遍历过程：</a:t>
            </a:r>
            <a:endParaRPr lang="zh-CN" altLang="en-US" sz="18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67</a:t>
            </a:fld>
            <a:r>
              <a:rPr lang="en-US" altLang="zh-CN" smtClean="0"/>
              <a:t>/81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4" name="Text Box 6"/>
          <p:cNvSpPr txBox="1">
            <a:spLocks noChangeArrowheads="1"/>
          </p:cNvSpPr>
          <p:nvPr/>
        </p:nvSpPr>
        <p:spPr bwMode="auto">
          <a:xfrm>
            <a:off x="720756" y="1797642"/>
            <a:ext cx="7637458" cy="2368304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44000" bIns="144000">
            <a:spAutoFit/>
          </a:bodyPr>
          <a:lstStyle/>
          <a:p>
            <a:pPr marL="514350" indent="-514350" algn="l">
              <a:lnSpc>
                <a:spcPct val="150000"/>
              </a:lnSpc>
              <a:spcBef>
                <a:spcPct val="50000"/>
              </a:spcBef>
              <a:buFont typeface="+mj-lt"/>
              <a:buAutoNum type="romanUcPeriod"/>
            </a:pP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将根结点进</a:t>
            </a:r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队；</a:t>
            </a:r>
            <a:endParaRPr lang="en-US" altLang="zh-CN" sz="1800" dirty="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514350" indent="-514350" algn="l">
              <a:lnSpc>
                <a:spcPct val="150000"/>
              </a:lnSpc>
              <a:spcBef>
                <a:spcPct val="50000"/>
              </a:spcBef>
              <a:buFont typeface="+mj-lt"/>
              <a:buAutoNum type="romanUcPeriod"/>
            </a:pPr>
            <a:r>
              <a:rPr lang="zh-CN" altLang="en-US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</a:t>
            </a: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不空时循环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从队列中出列</a:t>
            </a: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个结点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，访问</a:t>
            </a: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它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  <a:endParaRPr lang="en-US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 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它有</a:t>
            </a: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孩子结点，将</a:t>
            </a: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孩子结点进</a:t>
            </a: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  <a:endParaRPr lang="en-US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 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它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有右孩子结点，将右孩子结点进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</a:t>
            </a:r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428604"/>
            <a:ext cx="2071702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算法设计思路：</a:t>
            </a:r>
            <a:endParaRPr lang="zh-CN" altLang="en-US" sz="2000" dirty="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1109947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latin typeface="楷体" pitchFamily="49" charset="-122"/>
                <a:ea typeface="楷体" pitchFamily="49" charset="-122"/>
              </a:rPr>
              <a:t>使用一个队列。</a:t>
            </a:r>
            <a:endParaRPr lang="zh-CN" altLang="en-US" sz="18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68</a:t>
            </a:fld>
            <a:r>
              <a:rPr lang="en-US" altLang="zh-CN" smtClean="0"/>
              <a:t>/81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6" name="Text Box 4"/>
          <p:cNvSpPr txBox="1">
            <a:spLocks noChangeArrowheads="1"/>
          </p:cNvSpPr>
          <p:nvPr/>
        </p:nvSpPr>
        <p:spPr bwMode="auto">
          <a:xfrm>
            <a:off x="642911" y="928670"/>
            <a:ext cx="6357982" cy="19067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88000" tIns="216000" rIns="144000" bIns="252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 struct </a:t>
            </a:r>
            <a:endParaRPr lang="zh-CN" altLang="en-US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BTNode *data[MaxSize];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存放队中元素</a:t>
            </a:r>
          </a:p>
          <a:p>
            <a:pPr algn="l">
              <a:lnSpc>
                <a:spcPct val="1500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front，rear;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队头和队尾指针</a:t>
            </a:r>
          </a:p>
          <a:p>
            <a:pPr algn="l">
              <a:lnSpc>
                <a:spcPct val="1500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SqQueue</a:t>
            </a: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环形队列类型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74437" name="Rectangle 5"/>
          <p:cNvSpPr>
            <a:spLocks noChangeArrowheads="1"/>
          </p:cNvSpPr>
          <p:nvPr/>
        </p:nvSpPr>
        <p:spPr bwMode="auto">
          <a:xfrm>
            <a:off x="714348" y="357166"/>
            <a:ext cx="20717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对应算法如下：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69</a:t>
            </a:fld>
            <a:r>
              <a:rPr lang="en-US" altLang="zh-CN" smtClean="0"/>
              <a:t>/81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Text Box 2"/>
          <p:cNvSpPr txBox="1">
            <a:spLocks noChangeArrowheads="1"/>
          </p:cNvSpPr>
          <p:nvPr/>
        </p:nvSpPr>
        <p:spPr bwMode="auto">
          <a:xfrm>
            <a:off x="1000100" y="857232"/>
            <a:ext cx="5105400" cy="815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3</a:t>
            </a:r>
            <a:r>
              <a:rPr kumimoji="1" lang="en-US" altLang="zh-CN" sz="200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. 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后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序</a:t>
            </a:r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遍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历</a:t>
            </a:r>
            <a:endParaRPr kumimoji="1" lang="zh-CN" altLang="en-US" sz="2000" dirty="0">
              <a:solidFill>
                <a:srgbClr val="FF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后序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遍历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LRN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二叉树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的过程是：</a:t>
            </a:r>
          </a:p>
        </p:txBody>
      </p:sp>
      <p:sp>
        <p:nvSpPr>
          <p:cNvPr id="222211" name="Text Box 3" descr="羊皮纸"/>
          <p:cNvSpPr txBox="1">
            <a:spLocks noChangeArrowheads="1"/>
          </p:cNvSpPr>
          <p:nvPr/>
        </p:nvSpPr>
        <p:spPr bwMode="auto">
          <a:xfrm>
            <a:off x="1214414" y="1928802"/>
            <a:ext cx="3095625" cy="1537308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216000" tIns="144000" bIns="144000">
            <a:sp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Blip>
                <a:blip r:embed="rId3"/>
              </a:buBlip>
            </a:pPr>
            <a:r>
              <a:rPr kumimoji="1" lang="en-US" altLang="zh-CN" sz="1800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 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后序</a:t>
            </a:r>
            <a:r>
              <a:rPr kumimoji="1" lang="zh-CN" altLang="en-US" sz="1800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遍历左子树；</a:t>
            </a:r>
          </a:p>
          <a:p>
            <a:pPr algn="l">
              <a:lnSpc>
                <a:spcPct val="150000"/>
              </a:lnSpc>
              <a:buFont typeface="Wingdings" pitchFamily="2" charset="2"/>
              <a:buBlip>
                <a:blip r:embed="rId3"/>
              </a:buBlip>
            </a:pPr>
            <a:r>
              <a:rPr kumimoji="1" lang="zh-CN" altLang="en-US" sz="1800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 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 后序</a:t>
            </a:r>
            <a:r>
              <a:rPr kumimoji="1" lang="zh-CN" altLang="en-US" sz="1800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遍历右子树；</a:t>
            </a:r>
          </a:p>
          <a:p>
            <a:pPr algn="l">
              <a:lnSpc>
                <a:spcPct val="150000"/>
              </a:lnSpc>
              <a:buFont typeface="Wingdings" pitchFamily="2" charset="2"/>
              <a:buBlip>
                <a:blip r:embed="rId3"/>
              </a:buBlip>
            </a:pPr>
            <a:r>
              <a:rPr kumimoji="1" lang="zh-CN" altLang="en-US" sz="1800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 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 </a:t>
            </a:r>
            <a:r>
              <a:rPr kumimoji="1"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访问根结点。</a:t>
            </a:r>
            <a:endParaRPr lang="zh-CN" altLang="en-US" sz="1800" dirty="0">
              <a:solidFill>
                <a:srgbClr val="0000FF"/>
              </a:solidFill>
              <a:latin typeface="仿宋" pitchFamily="49" charset="-122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7</a:t>
            </a:fld>
            <a:r>
              <a:rPr lang="en-US" altLang="zh-CN" smtClean="0"/>
              <a:t>/81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6" name="Text Box 4"/>
          <p:cNvSpPr txBox="1">
            <a:spLocks noChangeArrowheads="1"/>
          </p:cNvSpPr>
          <p:nvPr/>
        </p:nvSpPr>
        <p:spPr bwMode="auto">
          <a:xfrm>
            <a:off x="500034" y="214290"/>
            <a:ext cx="7705725" cy="5287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tIns="180000" rIns="144000" bIns="10800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LevelOrder</a:t>
            </a: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(BTNode *b)</a:t>
            </a:r>
            <a:endParaRPr lang="zh-CN" altLang="en-US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BTNode *p;</a:t>
            </a:r>
            <a:endParaRPr lang="zh-CN" altLang="en-US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SqQueue *qu;				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定义环形队列指针</a:t>
            </a:r>
          </a:p>
          <a:p>
            <a:pPr algn="l">
              <a:lnSpc>
                <a:spcPts val="28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InitQueue(qu);</a:t>
            </a: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初始化队列</a:t>
            </a:r>
          </a:p>
          <a:p>
            <a:pPr algn="l">
              <a:lnSpc>
                <a:spcPts val="28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enQueue(qu，b);</a:t>
            </a: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根结点指针进入队列</a:t>
            </a:r>
          </a:p>
          <a:p>
            <a:pPr algn="l">
              <a:lnSpc>
                <a:spcPts val="28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(!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QueueEmpty(qu)</a:t>
            </a: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队不为空循环</a:t>
            </a:r>
          </a:p>
          <a:p>
            <a:pPr algn="l">
              <a:lnSpc>
                <a:spcPts val="28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deQueue(qu，p);	</a:t>
            </a: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出队结点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zh-CN" altLang="en-US" sz="16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printf("%c "，p-&gt;data);		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访问结点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zh-CN" altLang="en-US" sz="16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(p-&gt;lchild!=NULL)		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有左孩子时将其进队</a:t>
            </a:r>
          </a:p>
          <a:p>
            <a:pPr algn="l">
              <a:lnSpc>
                <a:spcPts val="28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enQueue(qu，p-&gt;lchild);</a:t>
            </a:r>
            <a:endParaRPr lang="zh-CN" altLang="en-US" sz="1600" smtClean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(p-&gt;rchild!=NULL)		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有右孩子时将其进队</a:t>
            </a:r>
          </a:p>
          <a:p>
            <a:pPr algn="l">
              <a:lnSpc>
                <a:spcPts val="28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enQueue(qu，p-&gt;rchild);</a:t>
            </a:r>
            <a:endParaRPr lang="zh-CN" altLang="en-US" sz="1600" smtClean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} </a:t>
            </a:r>
            <a:endParaRPr lang="zh-CN" altLang="en-US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6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48" y="5643578"/>
            <a:ext cx="421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算法的时间复杂度为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70</a:t>
            </a:fld>
            <a:r>
              <a:rPr lang="en-US" altLang="zh-CN" smtClean="0"/>
              <a:t>/81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785786" y="671436"/>
            <a:ext cx="64294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l"/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【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例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7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-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18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】 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采用层次遍历方法设计例</a:t>
            </a:r>
            <a:r>
              <a:rPr 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17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的算法。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00034" y="1285860"/>
            <a:ext cx="8208962" cy="955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600"/>
              </a:lnSpc>
            </a:pP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假设二叉树采用二叉链存储结构，设计一个算法输出从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根结点到每个叶子结点的路径逆序列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71</a:t>
            </a:fld>
            <a:r>
              <a:rPr lang="en-US" altLang="zh-CN" smtClean="0"/>
              <a:t>/81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57158" y="571480"/>
            <a:ext cx="8643998" cy="777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zh-CN" altLang="en-US" sz="1800" smtClean="0">
                <a:ea typeface="楷体" pitchFamily="49" charset="-122"/>
                <a:cs typeface="Times New Roman" pitchFamily="18" charset="0"/>
              </a:rPr>
              <a:t>       </a:t>
            </a:r>
            <a:r>
              <a:rPr lang="zh-CN" altLang="en-US" sz="18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 解：</a:t>
            </a:r>
            <a:r>
              <a:rPr lang="zh-CN" altLang="en-US" sz="1800" smtClean="0">
                <a:ea typeface="楷体" pitchFamily="49" charset="-122"/>
                <a:cs typeface="Times New Roman" pitchFamily="18" charset="0"/>
              </a:rPr>
              <a:t>采用类似用队列求解迷宫问题的方法。这里设计的队列为非环形队列，队列的类型声明如下：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4348" y="1571612"/>
            <a:ext cx="7858180" cy="35224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 struct snode</a:t>
            </a:r>
            <a:endParaRPr lang="zh-CN" altLang="en-US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BTNode *pt;	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存放当前结点指针</a:t>
            </a:r>
          </a:p>
          <a:p>
            <a:pPr algn="l">
              <a:lnSpc>
                <a:spcPts val="28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parent;	</a:t>
            </a: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存放双亲结点在队列中的位置</a:t>
            </a:r>
          </a:p>
          <a:p>
            <a:pPr algn="l">
              <a:lnSpc>
                <a:spcPts val="28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sz="16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NodeType</a:t>
            </a: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非环形队列元素类型</a:t>
            </a:r>
          </a:p>
          <a:p>
            <a:pPr algn="l">
              <a:lnSpc>
                <a:spcPts val="2800"/>
              </a:lnSpc>
            </a:pPr>
            <a:endParaRPr lang="en-US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 struct</a:t>
            </a:r>
            <a:endParaRPr lang="zh-CN" altLang="en-US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sz="16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NodeType</a:t>
            </a: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data[MaxSize];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存放队列元素</a:t>
            </a:r>
          </a:p>
          <a:p>
            <a:pPr algn="l">
              <a:lnSpc>
                <a:spcPts val="28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front，rear;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队头指针和队尾指针</a:t>
            </a:r>
          </a:p>
          <a:p>
            <a:pPr algn="l">
              <a:lnSpc>
                <a:spcPts val="28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sz="16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QuType</a:t>
            </a: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顺序队类型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8596" y="5341894"/>
            <a:ext cx="8143932" cy="873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当找到一个叶子结点时，在队列中通过双亲结点的位置输出根结点到该叶子结点的逆路径。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72</a:t>
            </a:fld>
            <a:r>
              <a:rPr lang="en-US" altLang="zh-CN" smtClean="0"/>
              <a:t>/81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6" name="Text Box 4"/>
          <p:cNvSpPr txBox="1">
            <a:spLocks noChangeArrowheads="1"/>
          </p:cNvSpPr>
          <p:nvPr/>
        </p:nvSpPr>
        <p:spPr bwMode="auto">
          <a:xfrm>
            <a:off x="500034" y="1000108"/>
            <a:ext cx="8001056" cy="32386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44000" rIns="180000" bIns="180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AllPath2</a:t>
            </a: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(BTNode *b)</a:t>
            </a:r>
            <a:endParaRPr lang="zh-CN" altLang="en-US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k;</a:t>
            </a:r>
            <a:endParaRPr lang="zh-CN" altLang="en-US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BTNode *p;</a:t>
            </a:r>
            <a:endParaRPr lang="zh-CN" altLang="en-US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NodeType qelem;</a:t>
            </a:r>
            <a:endParaRPr lang="zh-CN" altLang="en-US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QuType *qu;		   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		//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定义非非环形队列指针</a:t>
            </a:r>
          </a:p>
          <a:p>
            <a:pPr algn="l">
              <a:lnSpc>
                <a:spcPct val="1500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InitQueue(qu);</a:t>
            </a: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    	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初始化队列</a:t>
            </a:r>
          </a:p>
          <a:p>
            <a:pPr algn="l">
              <a:lnSpc>
                <a:spcPct val="1500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qelem.pt=b; qelem.parent=-1;   	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创建根结点对应的队列元素</a:t>
            </a:r>
          </a:p>
          <a:p>
            <a:pPr algn="l">
              <a:lnSpc>
                <a:spcPct val="1500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enQueue(qu，qelem);	</a:t>
            </a: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	//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根结点进队</a:t>
            </a:r>
            <a:endParaRPr lang="zh-CN" altLang="en-US" sz="160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74437" name="Rectangle 5"/>
          <p:cNvSpPr>
            <a:spLocks noChangeArrowheads="1"/>
          </p:cNvSpPr>
          <p:nvPr/>
        </p:nvSpPr>
        <p:spPr bwMode="auto">
          <a:xfrm>
            <a:off x="500034" y="357166"/>
            <a:ext cx="33131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对应算法如下：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73</a:t>
            </a:fld>
            <a:r>
              <a:rPr lang="en-US" altLang="zh-CN" smtClean="0"/>
              <a:t>/81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6" name="Text Box 4"/>
          <p:cNvSpPr txBox="1">
            <a:spLocks noChangeArrowheads="1"/>
          </p:cNvSpPr>
          <p:nvPr/>
        </p:nvSpPr>
        <p:spPr bwMode="auto">
          <a:xfrm>
            <a:off x="468313" y="692150"/>
            <a:ext cx="8247091" cy="43628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while (!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QueueEmpty(qu)</a:t>
            </a: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队不空循环</a:t>
            </a:r>
          </a:p>
          <a:p>
            <a:pPr algn="l">
              <a:lnSpc>
                <a:spcPts val="28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{	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deQueue(qu，qelem);</a:t>
            </a: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出队元素在队中下标为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qu-&gt;front</a:t>
            </a:r>
            <a:endParaRPr lang="zh-CN" altLang="en-US" sz="16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p=qelem.pt;		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取元素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qelem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对应的结点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zh-CN" altLang="en-US" sz="16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if (p-&gt;lchild==NULL &amp;&amp; p-&gt;rchild==NULL)  </a:t>
            </a:r>
          </a:p>
          <a:p>
            <a:pPr algn="l">
              <a:lnSpc>
                <a:spcPts val="28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  k=qu-&gt;front;		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输出结点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到根结点的路径逆序列</a:t>
            </a:r>
          </a:p>
          <a:p>
            <a:pPr algn="l">
              <a:lnSpc>
                <a:spcPts val="28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while (</a:t>
            </a:r>
            <a:r>
              <a:rPr lang="en-US" sz="16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qu-&gt;data[k].parent!=-1</a:t>
            </a: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en-US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{  printf("%c-&gt;"，qu-&gt;data[k].pt-&gt;data);</a:t>
            </a:r>
            <a:endParaRPr lang="zh-CN" altLang="en-US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 k=qu-&gt;data[k].parent;</a:t>
            </a:r>
            <a:endParaRPr lang="zh-CN" altLang="en-US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}</a:t>
            </a:r>
            <a:endParaRPr lang="zh-CN" altLang="en-US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printf("%c\n"，qu-&gt;data[k].pt-&gt;data);</a:t>
            </a:r>
            <a:endParaRPr lang="zh-CN" altLang="en-US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}</a:t>
            </a:r>
            <a:endParaRPr lang="zh-CN" altLang="en-US" sz="16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74</a:t>
            </a:fld>
            <a:r>
              <a:rPr lang="en-US" altLang="zh-CN" smtClean="0"/>
              <a:t>/81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642918"/>
            <a:ext cx="8358246" cy="47979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(p-&gt;lchild!=NULL)		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有左孩子</a:t>
            </a:r>
          </a:p>
          <a:p>
            <a:pPr algn="l">
              <a:lnSpc>
                <a:spcPts val="30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qelem.pt=p-&gt;lchild;		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创建左孩子对应的队列元素</a:t>
            </a:r>
          </a:p>
          <a:p>
            <a:pPr algn="l">
              <a:lnSpc>
                <a:spcPts val="30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qelem.parent=qu-&gt;front; 	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其双亲位置为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qu-&gt;front</a:t>
            </a:r>
            <a:endParaRPr lang="zh-CN" altLang="en-US" sz="16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enQueue(qu，qelem);	</a:t>
            </a: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的左孩子进队</a:t>
            </a:r>
          </a:p>
          <a:p>
            <a:pPr algn="l">
              <a:lnSpc>
                <a:spcPts val="30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(p-&gt;rchild!=NULL)		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有右孩子</a:t>
            </a:r>
          </a:p>
          <a:p>
            <a:pPr algn="l">
              <a:lnSpc>
                <a:spcPts val="30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qelem.pt=p-&gt;rchild;		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创建右孩子对应的队列元素  </a:t>
            </a:r>
            <a:endParaRPr lang="en-US" altLang="zh-CN" sz="16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qelem.parent=qu-&gt;front;		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其双亲位置为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qu-&gt;front</a:t>
            </a:r>
            <a:endParaRPr lang="zh-CN" altLang="en-US" sz="16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enQueue(qu，qelem);	</a:t>
            </a: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的右孩子进队</a:t>
            </a:r>
          </a:p>
          <a:p>
            <a:pPr algn="l">
              <a:lnSpc>
                <a:spcPts val="30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6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75</a:t>
            </a:fld>
            <a:r>
              <a:rPr lang="en-US" altLang="zh-CN" smtClean="0"/>
              <a:t>/81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9"/>
          <p:cNvGrpSpPr/>
          <p:nvPr/>
        </p:nvGrpSpPr>
        <p:grpSpPr>
          <a:xfrm>
            <a:off x="2698740" y="642918"/>
            <a:ext cx="2587640" cy="2016125"/>
            <a:chOff x="1916094" y="2984511"/>
            <a:chExt cx="2587640" cy="2016125"/>
          </a:xfrm>
        </p:grpSpPr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2274869" y="4424374"/>
              <a:ext cx="288925" cy="28733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H="1">
              <a:off x="2779694" y="3271849"/>
              <a:ext cx="287338" cy="28733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3389294" y="3224224"/>
              <a:ext cx="301625" cy="3889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245"/>
                </a:cxn>
              </a:cxnLst>
              <a:rect l="0" t="0" r="r" b="b"/>
              <a:pathLst>
                <a:path w="190" h="245">
                  <a:moveTo>
                    <a:pt x="0" y="0"/>
                  </a:moveTo>
                  <a:lnTo>
                    <a:pt x="190" y="245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 flipH="1">
              <a:off x="2203432" y="3848111"/>
              <a:ext cx="360362" cy="3603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H="1">
              <a:off x="3346432" y="3876686"/>
              <a:ext cx="287337" cy="2873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3932219" y="3848111"/>
              <a:ext cx="287338" cy="3603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95594" y="2984511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14" name="Oval 11"/>
            <p:cNvSpPr>
              <a:spLocks noChangeArrowheads="1"/>
            </p:cNvSpPr>
            <p:nvPr/>
          </p:nvSpPr>
          <p:spPr bwMode="auto">
            <a:xfrm>
              <a:off x="2490769" y="3559186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3571857" y="3559186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1916094" y="4135449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2997182" y="4135449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2490769" y="4640274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4071934" y="4135449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428728" y="71435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例如：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3" name="组合 23"/>
          <p:cNvGrpSpPr/>
          <p:nvPr/>
        </p:nvGrpSpPr>
        <p:grpSpPr>
          <a:xfrm>
            <a:off x="1571604" y="2857496"/>
            <a:ext cx="3429024" cy="1458408"/>
            <a:chOff x="1571604" y="4714884"/>
            <a:chExt cx="3429024" cy="1458408"/>
          </a:xfrm>
          <a:scene3d>
            <a:camera prst="perspectiveRight"/>
            <a:lightRig rig="threePt" dir="t"/>
          </a:scene3d>
        </p:grpSpPr>
        <p:sp>
          <p:nvSpPr>
            <p:cNvPr id="22" name="TextBox 21"/>
            <p:cNvSpPr txBox="1"/>
            <p:nvPr/>
          </p:nvSpPr>
          <p:spPr>
            <a:xfrm>
              <a:off x="1571604" y="4714884"/>
              <a:ext cx="1428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仿宋" pitchFamily="49" charset="-122"/>
                  <a:ea typeface="仿宋" pitchFamily="49" charset="-122"/>
                </a:rPr>
                <a:t>输出结果：</a:t>
              </a:r>
              <a:endParaRPr lang="zh-CN" altLang="en-US" sz="1800"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14612" y="5249962"/>
              <a:ext cx="2286016" cy="92333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E</a:t>
              </a:r>
              <a:r>
                <a:rPr lang="zh-CN" altLang="en-US" sz="18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E  C  A</a:t>
              </a:r>
            </a:p>
            <a:p>
              <a:pPr algn="l"/>
              <a:r>
                <a:rPr lang="en-US" altLang="zh-CN" sz="18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zh-CN" altLang="en-US" sz="18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  C  A</a:t>
              </a:r>
            </a:p>
            <a:p>
              <a:pPr algn="l"/>
              <a:r>
                <a:rPr lang="en-US" altLang="zh-CN" sz="18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G</a:t>
              </a:r>
              <a:r>
                <a:rPr lang="zh-CN" altLang="en-US" sz="18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G  D  B   A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76</a:t>
            </a:fld>
            <a:r>
              <a:rPr lang="en-US" altLang="zh-CN" smtClean="0"/>
              <a:t>/81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/>
          <p:cNvGrpSpPr/>
          <p:nvPr/>
        </p:nvGrpSpPr>
        <p:grpSpPr>
          <a:xfrm>
            <a:off x="642942" y="571481"/>
            <a:ext cx="1000100" cy="785817"/>
            <a:chOff x="5691204" y="3835411"/>
            <a:chExt cx="1238250" cy="1236663"/>
          </a:xfrm>
        </p:grpSpPr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8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9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0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7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285852" y="928670"/>
            <a:ext cx="7000924" cy="124649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假设二叉树中每个结点值为单个字符，采用二叉链存储结构存储。设计一个算法，采用层次遍历方法输出二叉树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的每一层的结点（每行输出一层的所有结点）。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4" name="组合 29"/>
          <p:cNvGrpSpPr/>
          <p:nvPr/>
        </p:nvGrpSpPr>
        <p:grpSpPr>
          <a:xfrm>
            <a:off x="1214414" y="2786058"/>
            <a:ext cx="5715040" cy="2016125"/>
            <a:chOff x="1214414" y="2786058"/>
            <a:chExt cx="5715040" cy="2016125"/>
          </a:xfrm>
        </p:grpSpPr>
        <p:grpSp>
          <p:nvGrpSpPr>
            <p:cNvPr id="5" name="组合 25"/>
            <p:cNvGrpSpPr/>
            <p:nvPr/>
          </p:nvGrpSpPr>
          <p:grpSpPr>
            <a:xfrm>
              <a:off x="1214414" y="2786058"/>
              <a:ext cx="2574940" cy="2016125"/>
              <a:chOff x="1000100" y="2714620"/>
              <a:chExt cx="2574940" cy="2016125"/>
            </a:xfrm>
          </p:grpSpPr>
          <p:sp>
            <p:nvSpPr>
              <p:cNvPr id="13" name="Line 4"/>
              <p:cNvSpPr>
                <a:spLocks noChangeShapeType="1"/>
              </p:cNvSpPr>
              <p:nvPr/>
            </p:nvSpPr>
            <p:spPr bwMode="auto">
              <a:xfrm>
                <a:off x="1358875" y="4154483"/>
                <a:ext cx="288925" cy="287337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endParaRPr lang="zh-CN" altLang="en-US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Line 5"/>
              <p:cNvSpPr>
                <a:spLocks noChangeShapeType="1"/>
              </p:cNvSpPr>
              <p:nvPr/>
            </p:nvSpPr>
            <p:spPr bwMode="auto">
              <a:xfrm flipH="1">
                <a:off x="1863700" y="3001958"/>
                <a:ext cx="287338" cy="287337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endParaRPr lang="zh-CN" altLang="en-US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" name="Freeform 6"/>
              <p:cNvSpPr>
                <a:spLocks/>
              </p:cNvSpPr>
              <p:nvPr/>
            </p:nvSpPr>
            <p:spPr bwMode="auto">
              <a:xfrm>
                <a:off x="2473300" y="2954333"/>
                <a:ext cx="301625" cy="38893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0" y="245"/>
                  </a:cxn>
                </a:cxnLst>
                <a:rect l="0" t="0" r="r" b="b"/>
                <a:pathLst>
                  <a:path w="190" h="245">
                    <a:moveTo>
                      <a:pt x="0" y="0"/>
                    </a:moveTo>
                    <a:lnTo>
                      <a:pt x="190" y="245"/>
                    </a:lnTo>
                  </a:path>
                </a:pathLst>
              </a:cu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endParaRPr lang="zh-CN" altLang="en-US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6" name="Line 7"/>
              <p:cNvSpPr>
                <a:spLocks noChangeShapeType="1"/>
              </p:cNvSpPr>
              <p:nvPr/>
            </p:nvSpPr>
            <p:spPr bwMode="auto">
              <a:xfrm flipH="1">
                <a:off x="1287438" y="3578220"/>
                <a:ext cx="360362" cy="360363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endParaRPr lang="zh-CN" altLang="en-US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" name="Line 8"/>
              <p:cNvSpPr>
                <a:spLocks noChangeShapeType="1"/>
              </p:cNvSpPr>
              <p:nvPr/>
            </p:nvSpPr>
            <p:spPr bwMode="auto">
              <a:xfrm flipH="1">
                <a:off x="2430438" y="3606795"/>
                <a:ext cx="287337" cy="287338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endParaRPr lang="zh-CN" altLang="en-US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" name="Line 9"/>
              <p:cNvSpPr>
                <a:spLocks noChangeShapeType="1"/>
              </p:cNvSpPr>
              <p:nvPr/>
            </p:nvSpPr>
            <p:spPr bwMode="auto">
              <a:xfrm>
                <a:off x="3016225" y="3578220"/>
                <a:ext cx="287338" cy="360363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endParaRPr lang="zh-CN" altLang="en-US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9" name="Oval 10"/>
              <p:cNvSpPr>
                <a:spLocks noChangeArrowheads="1"/>
              </p:cNvSpPr>
              <p:nvPr/>
            </p:nvSpPr>
            <p:spPr bwMode="auto">
              <a:xfrm>
                <a:off x="2079600" y="2714620"/>
                <a:ext cx="431800" cy="360363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i="1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A</a:t>
                </a:r>
              </a:p>
            </p:txBody>
          </p:sp>
          <p:sp>
            <p:nvSpPr>
              <p:cNvPr id="20" name="Oval 11"/>
              <p:cNvSpPr>
                <a:spLocks noChangeArrowheads="1"/>
              </p:cNvSpPr>
              <p:nvPr/>
            </p:nvSpPr>
            <p:spPr bwMode="auto">
              <a:xfrm>
                <a:off x="1574775" y="3289295"/>
                <a:ext cx="431800" cy="360363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i="1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B</a:t>
                </a:r>
              </a:p>
            </p:txBody>
          </p:sp>
          <p:sp>
            <p:nvSpPr>
              <p:cNvPr id="21" name="Oval 12"/>
              <p:cNvSpPr>
                <a:spLocks noChangeArrowheads="1"/>
              </p:cNvSpPr>
              <p:nvPr/>
            </p:nvSpPr>
            <p:spPr bwMode="auto">
              <a:xfrm>
                <a:off x="2655863" y="3289295"/>
                <a:ext cx="431800" cy="360363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i="1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C</a:t>
                </a:r>
              </a:p>
            </p:txBody>
          </p:sp>
          <p:sp>
            <p:nvSpPr>
              <p:cNvPr id="22" name="Oval 13"/>
              <p:cNvSpPr>
                <a:spLocks noChangeArrowheads="1"/>
              </p:cNvSpPr>
              <p:nvPr/>
            </p:nvSpPr>
            <p:spPr bwMode="auto">
              <a:xfrm>
                <a:off x="1000100" y="3865558"/>
                <a:ext cx="431800" cy="36036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i="1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D</a:t>
                </a:r>
              </a:p>
            </p:txBody>
          </p:sp>
          <p:sp>
            <p:nvSpPr>
              <p:cNvPr id="23" name="Oval 14"/>
              <p:cNvSpPr>
                <a:spLocks noChangeArrowheads="1"/>
              </p:cNvSpPr>
              <p:nvPr/>
            </p:nvSpPr>
            <p:spPr bwMode="auto">
              <a:xfrm>
                <a:off x="2081188" y="3865558"/>
                <a:ext cx="431800" cy="36036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i="1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E</a:t>
                </a:r>
              </a:p>
            </p:txBody>
          </p:sp>
          <p:sp>
            <p:nvSpPr>
              <p:cNvPr id="24" name="Oval 15"/>
              <p:cNvSpPr>
                <a:spLocks noChangeArrowheads="1"/>
              </p:cNvSpPr>
              <p:nvPr/>
            </p:nvSpPr>
            <p:spPr bwMode="auto">
              <a:xfrm>
                <a:off x="1574775" y="4370383"/>
                <a:ext cx="431800" cy="36036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i="1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G</a:t>
                </a:r>
              </a:p>
            </p:txBody>
          </p:sp>
          <p:sp>
            <p:nvSpPr>
              <p:cNvPr id="25" name="Oval 16"/>
              <p:cNvSpPr>
                <a:spLocks noChangeArrowheads="1"/>
              </p:cNvSpPr>
              <p:nvPr/>
            </p:nvSpPr>
            <p:spPr bwMode="auto">
              <a:xfrm>
                <a:off x="3143240" y="3865558"/>
                <a:ext cx="431800" cy="36036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i="1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5000628" y="3071810"/>
              <a:ext cx="1928826" cy="139880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216000" tIns="144000" bIns="144000" rtlCol="0">
              <a:spAutoFit/>
            </a:bodyPr>
            <a:lstStyle/>
            <a:p>
              <a:pPr algn="l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  <a:p>
              <a:pPr algn="l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   C</a:t>
              </a:r>
            </a:p>
            <a:p>
              <a:pPr algn="l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   E   F</a:t>
              </a:r>
            </a:p>
            <a:p>
              <a:pPr algn="l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右箭头 28"/>
            <p:cNvSpPr/>
            <p:nvPr/>
          </p:nvSpPr>
          <p:spPr bwMode="auto">
            <a:xfrm>
              <a:off x="4143372" y="3643314"/>
              <a:ext cx="500066" cy="285752"/>
            </a:xfrm>
            <a:prstGeom prst="rightArrow">
              <a:avLst/>
            </a:prstGeom>
            <a:ln>
              <a:headEnd/>
              <a:tailEnd type="arrow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18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77</a:t>
            </a:fld>
            <a:r>
              <a:rPr lang="en-US" altLang="zh-CN" smtClean="0"/>
              <a:t>/81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571604" y="2428868"/>
            <a:ext cx="4857784" cy="759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ts val="2600"/>
              </a:lnSpc>
              <a:buBlip>
                <a:blip r:embed="rId2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采用层次遍历，关键是什么时候换行。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600"/>
              </a:lnSpc>
              <a:buBlip>
                <a:blip r:embed="rId2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遇到一层的最右结点，输出该结点后换行。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17"/>
          <p:cNvGrpSpPr/>
          <p:nvPr/>
        </p:nvGrpSpPr>
        <p:grpSpPr>
          <a:xfrm>
            <a:off x="1000100" y="285728"/>
            <a:ext cx="2574940" cy="2016125"/>
            <a:chOff x="1000100" y="2714620"/>
            <a:chExt cx="2574940" cy="2016125"/>
          </a:xfrm>
        </p:grpSpPr>
        <p:sp>
          <p:nvSpPr>
            <p:cNvPr id="19" name="Line 4"/>
            <p:cNvSpPr>
              <a:spLocks noChangeShapeType="1"/>
            </p:cNvSpPr>
            <p:nvPr/>
          </p:nvSpPr>
          <p:spPr bwMode="auto">
            <a:xfrm>
              <a:off x="1358875" y="4154483"/>
              <a:ext cx="288925" cy="28733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Line 5"/>
            <p:cNvSpPr>
              <a:spLocks noChangeShapeType="1"/>
            </p:cNvSpPr>
            <p:nvPr/>
          </p:nvSpPr>
          <p:spPr bwMode="auto">
            <a:xfrm flipH="1">
              <a:off x="1863700" y="3001958"/>
              <a:ext cx="287338" cy="28733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2473300" y="2954333"/>
              <a:ext cx="301625" cy="3889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245"/>
                </a:cxn>
              </a:cxnLst>
              <a:rect l="0" t="0" r="r" b="b"/>
              <a:pathLst>
                <a:path w="190" h="245">
                  <a:moveTo>
                    <a:pt x="0" y="0"/>
                  </a:moveTo>
                  <a:lnTo>
                    <a:pt x="190" y="245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Line 7"/>
            <p:cNvSpPr>
              <a:spLocks noChangeShapeType="1"/>
            </p:cNvSpPr>
            <p:nvPr/>
          </p:nvSpPr>
          <p:spPr bwMode="auto">
            <a:xfrm flipH="1">
              <a:off x="1287438" y="3578220"/>
              <a:ext cx="360362" cy="3603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Line 8"/>
            <p:cNvSpPr>
              <a:spLocks noChangeShapeType="1"/>
            </p:cNvSpPr>
            <p:nvPr/>
          </p:nvSpPr>
          <p:spPr bwMode="auto">
            <a:xfrm flipH="1">
              <a:off x="2430438" y="3606795"/>
              <a:ext cx="287337" cy="2873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Line 9"/>
            <p:cNvSpPr>
              <a:spLocks noChangeShapeType="1"/>
            </p:cNvSpPr>
            <p:nvPr/>
          </p:nvSpPr>
          <p:spPr bwMode="auto">
            <a:xfrm>
              <a:off x="3016225" y="3578220"/>
              <a:ext cx="287338" cy="3603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Oval 10"/>
            <p:cNvSpPr>
              <a:spLocks noChangeArrowheads="1"/>
            </p:cNvSpPr>
            <p:nvPr/>
          </p:nvSpPr>
          <p:spPr bwMode="auto">
            <a:xfrm>
              <a:off x="2079600" y="2714620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26" name="Oval 11"/>
            <p:cNvSpPr>
              <a:spLocks noChangeArrowheads="1"/>
            </p:cNvSpPr>
            <p:nvPr/>
          </p:nvSpPr>
          <p:spPr bwMode="auto">
            <a:xfrm>
              <a:off x="1574775" y="3289295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27" name="Oval 12"/>
            <p:cNvSpPr>
              <a:spLocks noChangeArrowheads="1"/>
            </p:cNvSpPr>
            <p:nvPr/>
          </p:nvSpPr>
          <p:spPr bwMode="auto">
            <a:xfrm>
              <a:off x="2655863" y="3289295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28" name="Oval 13"/>
            <p:cNvSpPr>
              <a:spLocks noChangeArrowheads="1"/>
            </p:cNvSpPr>
            <p:nvPr/>
          </p:nvSpPr>
          <p:spPr bwMode="auto">
            <a:xfrm>
              <a:off x="1000100" y="3865558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29" name="Oval 14"/>
            <p:cNvSpPr>
              <a:spLocks noChangeArrowheads="1"/>
            </p:cNvSpPr>
            <p:nvPr/>
          </p:nvSpPr>
          <p:spPr bwMode="auto">
            <a:xfrm>
              <a:off x="2081188" y="3865558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30" name="Oval 15"/>
            <p:cNvSpPr>
              <a:spLocks noChangeArrowheads="1"/>
            </p:cNvSpPr>
            <p:nvPr/>
          </p:nvSpPr>
          <p:spPr bwMode="auto">
            <a:xfrm>
              <a:off x="1574775" y="4370383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31" name="Oval 16"/>
            <p:cNvSpPr>
              <a:spLocks noChangeArrowheads="1"/>
            </p:cNvSpPr>
            <p:nvPr/>
          </p:nvSpPr>
          <p:spPr bwMode="auto">
            <a:xfrm>
              <a:off x="3143240" y="3865558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786314" y="571480"/>
            <a:ext cx="1928826" cy="139880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pPr algn="l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</a:p>
          <a:p>
            <a:pPr algn="l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   C</a:t>
            </a:r>
          </a:p>
          <a:p>
            <a:pPr algn="l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   E   F</a:t>
            </a:r>
          </a:p>
          <a:p>
            <a:pPr algn="l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zh-CN" altLang="en-US" sz="1800" i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右箭头 32"/>
          <p:cNvSpPr/>
          <p:nvPr/>
        </p:nvSpPr>
        <p:spPr bwMode="auto">
          <a:xfrm>
            <a:off x="3929058" y="1142984"/>
            <a:ext cx="500066" cy="285752"/>
          </a:xfrm>
          <a:prstGeom prst="rightArrow">
            <a:avLst/>
          </a:prstGeom>
          <a:ln>
            <a:headEnd/>
            <a:tailEnd type="arrow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下箭头 33"/>
          <p:cNvSpPr/>
          <p:nvPr/>
        </p:nvSpPr>
        <p:spPr bwMode="auto">
          <a:xfrm>
            <a:off x="3929058" y="3143248"/>
            <a:ext cx="214314" cy="428628"/>
          </a:xfrm>
          <a:prstGeom prst="downArrow">
            <a:avLst/>
          </a:prstGeom>
          <a:ln>
            <a:headEnd/>
            <a:tailEnd type="arrow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5720" y="3643314"/>
            <a:ext cx="8643998" cy="260337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342900" indent="-342900" algn="l">
              <a:lnSpc>
                <a:spcPts val="24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直接用数组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（队头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front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、队尾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）作为循环队列，每个进队的元素在队列中有唯一的下标。</a:t>
            </a:r>
            <a:endParaRPr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4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用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last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表示当前层中最右结点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在队列中下标。对于第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层，根结点在队列中下标为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，该层的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last=1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4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当遍历第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层时可以确定第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层的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last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（即为第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层最后进队的孩子下标）。</a:t>
            </a:r>
            <a:endParaRPr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4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当遍历第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层时，如果当前访问结点的下标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front=last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，表示它是第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层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最右结点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换行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78</a:t>
            </a:fld>
            <a:r>
              <a:rPr lang="en-US" altLang="zh-CN" smtClean="0"/>
              <a:t>/81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4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722745"/>
            <a:ext cx="8429684" cy="34920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"bTree.cpp"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包含二叉树的基本运算函数</a:t>
            </a:r>
          </a:p>
          <a:p>
            <a:pPr algn="l">
              <a:lnSpc>
                <a:spcPts val="28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Output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(BTNode *b)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按层次输出所有结点</a:t>
            </a:r>
          </a:p>
          <a:p>
            <a:pPr algn="l">
              <a:lnSpc>
                <a:spcPts val="28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BTNode *Qu[MaxSize];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定义循环队列</a:t>
            </a:r>
          </a:p>
          <a:p>
            <a:pPr algn="l">
              <a:lnSpc>
                <a:spcPts val="28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front,rear;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定义队头和队尾指针</a:t>
            </a:r>
          </a:p>
          <a:p>
            <a:pPr algn="l">
              <a:lnSpc>
                <a:spcPts val="28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last;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定义当前层中最右结点在队列中的位置</a:t>
            </a:r>
          </a:p>
          <a:p>
            <a:pPr algn="l">
              <a:lnSpc>
                <a:spcPts val="28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front=rear=0;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置队列为空队列</a:t>
            </a:r>
          </a:p>
          <a:p>
            <a:pPr algn="l">
              <a:lnSpc>
                <a:spcPts val="28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rear++;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根结点进队</a:t>
            </a:r>
          </a:p>
          <a:p>
            <a:pPr algn="l">
              <a:lnSpc>
                <a:spcPts val="28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last=rear;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层的最右结点在队列中的位置为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zh-CN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Qu[rear]=b;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79</a:t>
            </a:fld>
            <a:r>
              <a:rPr lang="en-US" altLang="zh-CN" smtClean="0"/>
              <a:t>/81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Line 2"/>
          <p:cNvSpPr>
            <a:spLocks noChangeShapeType="1"/>
          </p:cNvSpPr>
          <p:nvPr/>
        </p:nvSpPr>
        <p:spPr bwMode="auto">
          <a:xfrm>
            <a:off x="2287569" y="2827338"/>
            <a:ext cx="288925" cy="287337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sz="18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2979" name="Line 3"/>
          <p:cNvSpPr>
            <a:spLocks noChangeShapeType="1"/>
          </p:cNvSpPr>
          <p:nvPr/>
        </p:nvSpPr>
        <p:spPr bwMode="auto">
          <a:xfrm flipH="1">
            <a:off x="2792394" y="1674813"/>
            <a:ext cx="287338" cy="287337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sz="18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2980" name="Freeform 4"/>
          <p:cNvSpPr>
            <a:spLocks/>
          </p:cNvSpPr>
          <p:nvPr/>
        </p:nvSpPr>
        <p:spPr bwMode="auto">
          <a:xfrm>
            <a:off x="3401994" y="1627188"/>
            <a:ext cx="301625" cy="388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" y="245"/>
              </a:cxn>
            </a:cxnLst>
            <a:rect l="0" t="0" r="r" b="b"/>
            <a:pathLst>
              <a:path w="190" h="245">
                <a:moveTo>
                  <a:pt x="0" y="0"/>
                </a:moveTo>
                <a:lnTo>
                  <a:pt x="190" y="245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sz="18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2981" name="Line 5"/>
          <p:cNvSpPr>
            <a:spLocks noChangeShapeType="1"/>
          </p:cNvSpPr>
          <p:nvPr/>
        </p:nvSpPr>
        <p:spPr bwMode="auto">
          <a:xfrm flipH="1">
            <a:off x="2216132" y="2251075"/>
            <a:ext cx="360362" cy="36036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sz="18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2982" name="Line 6"/>
          <p:cNvSpPr>
            <a:spLocks noChangeShapeType="1"/>
          </p:cNvSpPr>
          <p:nvPr/>
        </p:nvSpPr>
        <p:spPr bwMode="auto">
          <a:xfrm flipH="1">
            <a:off x="3359132" y="2279650"/>
            <a:ext cx="287337" cy="287338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sz="18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2983" name="Line 7"/>
          <p:cNvSpPr>
            <a:spLocks noChangeShapeType="1"/>
          </p:cNvSpPr>
          <p:nvPr/>
        </p:nvSpPr>
        <p:spPr bwMode="auto">
          <a:xfrm>
            <a:off x="3944919" y="2251075"/>
            <a:ext cx="287338" cy="36036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sz="18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2984" name="Oval 8"/>
          <p:cNvSpPr>
            <a:spLocks noChangeArrowheads="1"/>
          </p:cNvSpPr>
          <p:nvPr/>
        </p:nvSpPr>
        <p:spPr bwMode="auto">
          <a:xfrm>
            <a:off x="3008294" y="138747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82985" name="Oval 9"/>
          <p:cNvSpPr>
            <a:spLocks noChangeArrowheads="1"/>
          </p:cNvSpPr>
          <p:nvPr/>
        </p:nvSpPr>
        <p:spPr bwMode="auto">
          <a:xfrm>
            <a:off x="2503469" y="196215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82986" name="Oval 10"/>
          <p:cNvSpPr>
            <a:spLocks noChangeArrowheads="1"/>
          </p:cNvSpPr>
          <p:nvPr/>
        </p:nvSpPr>
        <p:spPr bwMode="auto">
          <a:xfrm>
            <a:off x="3584557" y="196215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82987" name="Oval 11"/>
          <p:cNvSpPr>
            <a:spLocks noChangeArrowheads="1"/>
          </p:cNvSpPr>
          <p:nvPr/>
        </p:nvSpPr>
        <p:spPr bwMode="auto">
          <a:xfrm>
            <a:off x="1928794" y="253841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82988" name="Oval 12"/>
          <p:cNvSpPr>
            <a:spLocks noChangeArrowheads="1"/>
          </p:cNvSpPr>
          <p:nvPr/>
        </p:nvSpPr>
        <p:spPr bwMode="auto">
          <a:xfrm>
            <a:off x="3009882" y="253841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82989" name="Oval 13"/>
          <p:cNvSpPr>
            <a:spLocks noChangeArrowheads="1"/>
          </p:cNvSpPr>
          <p:nvPr/>
        </p:nvSpPr>
        <p:spPr bwMode="auto">
          <a:xfrm>
            <a:off x="2503469" y="30432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82990" name="Oval 14"/>
          <p:cNvSpPr>
            <a:spLocks noChangeArrowheads="1"/>
          </p:cNvSpPr>
          <p:nvPr/>
        </p:nvSpPr>
        <p:spPr bwMode="auto">
          <a:xfrm>
            <a:off x="4089382" y="253841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82991" name="Text Box 15"/>
          <p:cNvSpPr txBox="1">
            <a:spLocks noChangeArrowheads="1"/>
          </p:cNvSpPr>
          <p:nvPr/>
        </p:nvSpPr>
        <p:spPr bwMode="auto">
          <a:xfrm>
            <a:off x="900113" y="3787775"/>
            <a:ext cx="259238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后序遍历序列：</a:t>
            </a:r>
          </a:p>
        </p:txBody>
      </p:sp>
      <p:sp>
        <p:nvSpPr>
          <p:cNvPr id="382999" name="Text Box 23"/>
          <p:cNvSpPr txBox="1">
            <a:spLocks noChangeArrowheads="1"/>
          </p:cNvSpPr>
          <p:nvPr/>
        </p:nvSpPr>
        <p:spPr bwMode="auto">
          <a:xfrm>
            <a:off x="3059113" y="5072074"/>
            <a:ext cx="244792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遍历完毕</a:t>
            </a:r>
          </a:p>
        </p:txBody>
      </p:sp>
      <p:grpSp>
        <p:nvGrpSpPr>
          <p:cNvPr id="383013" name="Group 37"/>
          <p:cNvGrpSpPr>
            <a:grpSpLocks/>
          </p:cNvGrpSpPr>
          <p:nvPr/>
        </p:nvGrpSpPr>
        <p:grpSpPr bwMode="auto">
          <a:xfrm>
            <a:off x="2987675" y="1387475"/>
            <a:ext cx="4105275" cy="3467100"/>
            <a:chOff x="1882" y="300"/>
            <a:chExt cx="2586" cy="2184"/>
          </a:xfrm>
        </p:grpSpPr>
        <p:sp>
          <p:nvSpPr>
            <p:cNvPr id="382998" name="Text Box 22"/>
            <p:cNvSpPr txBox="1">
              <a:spLocks noChangeArrowheads="1"/>
            </p:cNvSpPr>
            <p:nvPr/>
          </p:nvSpPr>
          <p:spPr bwMode="auto">
            <a:xfrm>
              <a:off x="4014" y="2251"/>
              <a:ext cx="454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383000" name="Oval 24"/>
            <p:cNvSpPr>
              <a:spLocks noChangeArrowheads="1"/>
            </p:cNvSpPr>
            <p:nvPr/>
          </p:nvSpPr>
          <p:spPr bwMode="auto">
            <a:xfrm>
              <a:off x="1882" y="300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</p:grpSp>
      <p:grpSp>
        <p:nvGrpSpPr>
          <p:cNvPr id="383009" name="Group 33"/>
          <p:cNvGrpSpPr>
            <a:grpSpLocks/>
          </p:cNvGrpSpPr>
          <p:nvPr/>
        </p:nvGrpSpPr>
        <p:grpSpPr bwMode="auto">
          <a:xfrm>
            <a:off x="2482850" y="1962150"/>
            <a:ext cx="1801813" cy="2892425"/>
            <a:chOff x="1564" y="662"/>
            <a:chExt cx="1135" cy="1822"/>
          </a:xfrm>
        </p:grpSpPr>
        <p:sp>
          <p:nvSpPr>
            <p:cNvPr id="382994" name="Text Box 18"/>
            <p:cNvSpPr txBox="1">
              <a:spLocks noChangeArrowheads="1"/>
            </p:cNvSpPr>
            <p:nvPr/>
          </p:nvSpPr>
          <p:spPr bwMode="auto">
            <a:xfrm>
              <a:off x="2245" y="2251"/>
              <a:ext cx="454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383001" name="Oval 25"/>
            <p:cNvSpPr>
              <a:spLocks noChangeArrowheads="1"/>
            </p:cNvSpPr>
            <p:nvPr/>
          </p:nvSpPr>
          <p:spPr bwMode="auto">
            <a:xfrm>
              <a:off x="1564" y="662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</p:grpSp>
      <p:grpSp>
        <p:nvGrpSpPr>
          <p:cNvPr id="383012" name="Group 36"/>
          <p:cNvGrpSpPr>
            <a:grpSpLocks/>
          </p:cNvGrpSpPr>
          <p:nvPr/>
        </p:nvGrpSpPr>
        <p:grpSpPr bwMode="auto">
          <a:xfrm>
            <a:off x="3563938" y="1962150"/>
            <a:ext cx="2809875" cy="2892425"/>
            <a:chOff x="2245" y="662"/>
            <a:chExt cx="1770" cy="1822"/>
          </a:xfrm>
        </p:grpSpPr>
        <p:sp>
          <p:nvSpPr>
            <p:cNvPr id="382997" name="Text Box 21"/>
            <p:cNvSpPr txBox="1">
              <a:spLocks noChangeArrowheads="1"/>
            </p:cNvSpPr>
            <p:nvPr/>
          </p:nvSpPr>
          <p:spPr bwMode="auto">
            <a:xfrm>
              <a:off x="3561" y="2251"/>
              <a:ext cx="454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383002" name="Oval 26"/>
            <p:cNvSpPr>
              <a:spLocks noChangeArrowheads="1"/>
            </p:cNvSpPr>
            <p:nvPr/>
          </p:nvSpPr>
          <p:spPr bwMode="auto">
            <a:xfrm>
              <a:off x="2245" y="662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</p:grpSp>
      <p:grpSp>
        <p:nvGrpSpPr>
          <p:cNvPr id="383008" name="Group 32"/>
          <p:cNvGrpSpPr>
            <a:grpSpLocks/>
          </p:cNvGrpSpPr>
          <p:nvPr/>
        </p:nvGrpSpPr>
        <p:grpSpPr bwMode="auto">
          <a:xfrm>
            <a:off x="1908175" y="2538413"/>
            <a:ext cx="1655763" cy="2316163"/>
            <a:chOff x="1202" y="1025"/>
            <a:chExt cx="1043" cy="1459"/>
          </a:xfrm>
        </p:grpSpPr>
        <p:sp>
          <p:nvSpPr>
            <p:cNvPr id="382993" name="Text Box 17"/>
            <p:cNvSpPr txBox="1">
              <a:spLocks noChangeArrowheads="1"/>
            </p:cNvSpPr>
            <p:nvPr/>
          </p:nvSpPr>
          <p:spPr bwMode="auto">
            <a:xfrm>
              <a:off x="1791" y="2251"/>
              <a:ext cx="454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383003" name="Oval 27"/>
            <p:cNvSpPr>
              <a:spLocks noChangeArrowheads="1"/>
            </p:cNvSpPr>
            <p:nvPr/>
          </p:nvSpPr>
          <p:spPr bwMode="auto">
            <a:xfrm>
              <a:off x="1202" y="1025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</p:grpSp>
      <p:grpSp>
        <p:nvGrpSpPr>
          <p:cNvPr id="383010" name="Group 34"/>
          <p:cNvGrpSpPr>
            <a:grpSpLocks/>
          </p:cNvGrpSpPr>
          <p:nvPr/>
        </p:nvGrpSpPr>
        <p:grpSpPr bwMode="auto">
          <a:xfrm>
            <a:off x="2989263" y="2538413"/>
            <a:ext cx="2014537" cy="2316163"/>
            <a:chOff x="1883" y="1025"/>
            <a:chExt cx="1269" cy="1459"/>
          </a:xfrm>
        </p:grpSpPr>
        <p:sp>
          <p:nvSpPr>
            <p:cNvPr id="382995" name="Text Box 19"/>
            <p:cNvSpPr txBox="1">
              <a:spLocks noChangeArrowheads="1"/>
            </p:cNvSpPr>
            <p:nvPr/>
          </p:nvSpPr>
          <p:spPr bwMode="auto">
            <a:xfrm>
              <a:off x="2698" y="2251"/>
              <a:ext cx="454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383004" name="Oval 28"/>
            <p:cNvSpPr>
              <a:spLocks noChangeArrowheads="1"/>
            </p:cNvSpPr>
            <p:nvPr/>
          </p:nvSpPr>
          <p:spPr bwMode="auto">
            <a:xfrm>
              <a:off x="1883" y="1025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</p:grpSp>
      <p:grpSp>
        <p:nvGrpSpPr>
          <p:cNvPr id="383007" name="Group 31"/>
          <p:cNvGrpSpPr>
            <a:grpSpLocks/>
          </p:cNvGrpSpPr>
          <p:nvPr/>
        </p:nvGrpSpPr>
        <p:grpSpPr bwMode="auto">
          <a:xfrm>
            <a:off x="2051050" y="3043239"/>
            <a:ext cx="863600" cy="1811338"/>
            <a:chOff x="1292" y="1343"/>
            <a:chExt cx="544" cy="1141"/>
          </a:xfrm>
        </p:grpSpPr>
        <p:sp>
          <p:nvSpPr>
            <p:cNvPr id="382992" name="Text Box 16"/>
            <p:cNvSpPr txBox="1">
              <a:spLocks noChangeArrowheads="1"/>
            </p:cNvSpPr>
            <p:nvPr/>
          </p:nvSpPr>
          <p:spPr bwMode="auto">
            <a:xfrm>
              <a:off x="1292" y="2251"/>
              <a:ext cx="454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383005" name="Oval 29"/>
            <p:cNvSpPr>
              <a:spLocks noChangeArrowheads="1"/>
            </p:cNvSpPr>
            <p:nvPr/>
          </p:nvSpPr>
          <p:spPr bwMode="auto">
            <a:xfrm>
              <a:off x="1564" y="1343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</p:grpSp>
      <p:grpSp>
        <p:nvGrpSpPr>
          <p:cNvPr id="383011" name="Group 35"/>
          <p:cNvGrpSpPr>
            <a:grpSpLocks/>
          </p:cNvGrpSpPr>
          <p:nvPr/>
        </p:nvGrpSpPr>
        <p:grpSpPr bwMode="auto">
          <a:xfrm>
            <a:off x="4068763" y="2538413"/>
            <a:ext cx="1584325" cy="2316163"/>
            <a:chOff x="2563" y="1025"/>
            <a:chExt cx="998" cy="1459"/>
          </a:xfrm>
        </p:grpSpPr>
        <p:sp>
          <p:nvSpPr>
            <p:cNvPr id="382996" name="Text Box 20"/>
            <p:cNvSpPr txBox="1">
              <a:spLocks noChangeArrowheads="1"/>
            </p:cNvSpPr>
            <p:nvPr/>
          </p:nvSpPr>
          <p:spPr bwMode="auto">
            <a:xfrm>
              <a:off x="3107" y="2251"/>
              <a:ext cx="454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383006" name="Oval 30"/>
            <p:cNvSpPr>
              <a:spLocks noChangeArrowheads="1"/>
            </p:cNvSpPr>
            <p:nvPr/>
          </p:nvSpPr>
          <p:spPr bwMode="auto">
            <a:xfrm>
              <a:off x="2563" y="1025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</p:grpSp>
      <p:sp>
        <p:nvSpPr>
          <p:cNvPr id="383014" name="Text Box 38"/>
          <p:cNvSpPr txBox="1">
            <a:spLocks noChangeArrowheads="1"/>
          </p:cNvSpPr>
          <p:nvPr/>
        </p:nvSpPr>
        <p:spPr bwMode="auto">
          <a:xfrm>
            <a:off x="500035" y="357166"/>
            <a:ext cx="2643206" cy="400110"/>
          </a:xfrm>
          <a:prstGeom prst="rect">
            <a:avLst/>
          </a:prstGeom>
          <a:solidFill>
            <a:srgbClr val="336600"/>
          </a:solidFill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二叉树后序</a:t>
            </a:r>
            <a:r>
              <a:rPr lang="zh-CN" altLang="en-US" sz="2000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遍历演示</a:t>
            </a:r>
            <a:endParaRPr lang="zh-CN" altLang="en-US" sz="2000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071670" y="5715016"/>
            <a:ext cx="500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后序序列的最后一个结点是根结点</a:t>
            </a:r>
            <a:endParaRPr lang="zh-CN" altLang="en-US" sz="1800">
              <a:latin typeface="方正启体简体" pitchFamily="65" charset="-122"/>
              <a:ea typeface="方正启体简体" pitchFamily="65" charset="-122"/>
              <a:cs typeface="Times New Roman" pitchFamily="18" charset="0"/>
            </a:endParaRPr>
          </a:p>
        </p:txBody>
      </p:sp>
      <p:sp>
        <p:nvSpPr>
          <p:cNvPr id="43" name="灯片编号占位符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8</a:t>
            </a:fld>
            <a:r>
              <a:rPr lang="en-US" altLang="zh-CN" smtClean="0"/>
              <a:t>/81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83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83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8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8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8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100" fill="hold"/>
                                        <p:tgtEl>
                                          <p:spTgt spid="3830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0" dur="100" fill="hold"/>
                                        <p:tgtEl>
                                          <p:spTgt spid="3830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" dur="100" fill="hold"/>
                                        <p:tgtEl>
                                          <p:spTgt spid="3830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100" fill="hold"/>
                                        <p:tgtEl>
                                          <p:spTgt spid="3830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30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30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30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30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82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99" grpId="0"/>
      <p:bldP spid="42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44" y="357166"/>
            <a:ext cx="8858312" cy="55789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3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while (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rear!=front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队列不为空时循环</a:t>
            </a:r>
          </a:p>
          <a:p>
            <a:pPr algn="l">
              <a:lnSpc>
                <a:spcPts val="23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{  front=(front+1)%MaxSize;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b=Qu[front];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出队一个结点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endParaRPr lang="zh-CN" altLang="zh-CN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printf("  %c",b-&gt;data);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if (b-&gt;lchild!=NULL) 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左孩子进队</a:t>
            </a:r>
          </a:p>
          <a:p>
            <a:pPr algn="l">
              <a:lnSpc>
                <a:spcPts val="23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{  rear=(rear+1)%MaxSize;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Qu[rear]=b-&gt;lchild;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if (b-&gt;rchild!=NULL) 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右孩子进队</a:t>
            </a:r>
          </a:p>
          <a:p>
            <a:pPr algn="l">
              <a:lnSpc>
                <a:spcPts val="23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{  rear=(rear+1)%MaxSize;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Qu[rear]=b-&gt;rchild;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if (</a:t>
            </a:r>
            <a:r>
              <a:rPr lang="en-US" altLang="zh-CN" sz="16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front==last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当前层的所有结点处理完毕</a:t>
            </a:r>
          </a:p>
          <a:p>
            <a:pPr algn="l">
              <a:lnSpc>
                <a:spcPts val="23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{  printf("\n");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换行进入下一层结点输出</a:t>
            </a:r>
          </a:p>
          <a:p>
            <a:pPr algn="l">
              <a:lnSpc>
                <a:spcPts val="23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last=</a:t>
            </a:r>
            <a:r>
              <a:rPr lang="en-US" altLang="zh-CN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让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last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指向下一层的最右结点在队列中的位置</a:t>
            </a:r>
          </a:p>
          <a:p>
            <a:pPr algn="l">
              <a:lnSpc>
                <a:spcPts val="23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}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80</a:t>
            </a:fld>
            <a:r>
              <a:rPr lang="en-US" altLang="zh-CN" smtClean="0"/>
              <a:t>/81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5119" y="4000504"/>
            <a:ext cx="269557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643042" y="500042"/>
            <a:ext cx="5500726" cy="28348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main()</a:t>
            </a:r>
          </a:p>
          <a:p>
            <a:pPr algn="l">
              <a:lnSpc>
                <a:spcPts val="25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BTNode *b;</a:t>
            </a:r>
          </a:p>
          <a:p>
            <a:pPr algn="l">
              <a:lnSpc>
                <a:spcPts val="25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CreateBTree(b,"A(B(D(,G)),C(E,F))");</a:t>
            </a:r>
          </a:p>
          <a:p>
            <a:pPr algn="l">
              <a:lnSpc>
                <a:spcPts val="25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printf("b:");DispBTree(b);printf("\n");</a:t>
            </a:r>
          </a:p>
          <a:p>
            <a:pPr algn="l">
              <a:lnSpc>
                <a:spcPts val="25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printf("b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各层的结点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\n");</a:t>
            </a:r>
          </a:p>
          <a:p>
            <a:pPr algn="l">
              <a:lnSpc>
                <a:spcPts val="25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Output(b);</a:t>
            </a:r>
          </a:p>
          <a:p>
            <a:pPr algn="l">
              <a:lnSpc>
                <a:spcPts val="25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DestroyBTree(b);</a:t>
            </a:r>
          </a:p>
          <a:p>
            <a:pPr algn="l">
              <a:lnSpc>
                <a:spcPts val="25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下箭头 4"/>
          <p:cNvSpPr/>
          <p:nvPr/>
        </p:nvSpPr>
        <p:spPr bwMode="auto">
          <a:xfrm>
            <a:off x="4071934" y="3500438"/>
            <a:ext cx="214314" cy="357190"/>
          </a:xfrm>
          <a:prstGeom prst="downArrow">
            <a:avLst/>
          </a:prstGeom>
          <a:ln>
            <a:headEnd/>
            <a:tailEnd type="arrow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81</a:t>
            </a:fld>
            <a:r>
              <a:rPr lang="en-US" altLang="zh-CN" smtClean="0"/>
              <a:t>/81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0100" y="714356"/>
            <a:ext cx="7858180" cy="861774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zh-CN" altLang="en-US" sz="1800" smtClean="0">
                <a:ea typeface="楷体" pitchFamily="49" charset="-122"/>
                <a:cs typeface="Times New Roman" pitchFamily="18" charset="0"/>
              </a:rPr>
              <a:t>       以若一颗二叉树的先序序列和后序序列正好相反。该二叉树的形态是什么？</a:t>
            </a:r>
            <a:endParaRPr lang="en-US" altLang="zh-CN" sz="1800" smtClean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643174" y="1428736"/>
            <a:ext cx="2500330" cy="1500198"/>
            <a:chOff x="2566988" y="788988"/>
            <a:chExt cx="3013075" cy="1728787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3694113" y="788988"/>
              <a:ext cx="863600" cy="504825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N</a:t>
              </a:r>
            </a:p>
          </p:txBody>
        </p:sp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2566988" y="1725613"/>
              <a:ext cx="1150937" cy="792162"/>
            </a:xfrm>
            <a:prstGeom prst="triangle">
              <a:avLst>
                <a:gd name="adj" fmla="val 50000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lnSpc>
                  <a:spcPts val="1200"/>
                </a:lnSpc>
              </a:pPr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sp>
          <p:nvSpPr>
            <p:cNvPr id="7" name="AutoShape 8"/>
            <p:cNvSpPr>
              <a:spLocks noChangeArrowheads="1"/>
            </p:cNvSpPr>
            <p:nvPr/>
          </p:nvSpPr>
          <p:spPr bwMode="auto">
            <a:xfrm>
              <a:off x="4429125" y="1725613"/>
              <a:ext cx="1150938" cy="792162"/>
            </a:xfrm>
            <a:prstGeom prst="triangle">
              <a:avLst>
                <a:gd name="adj" fmla="val 50000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lnSpc>
                  <a:spcPts val="1200"/>
                </a:lnSpc>
              </a:pPr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R</a:t>
              </a:r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H="1">
              <a:off x="3214688" y="1220788"/>
              <a:ext cx="647700" cy="6492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4403725" y="1233488"/>
              <a:ext cx="542925" cy="577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2" y="364"/>
                </a:cxn>
              </a:cxnLst>
              <a:rect l="0" t="0" r="r" b="b"/>
              <a:pathLst>
                <a:path w="342" h="364">
                  <a:moveTo>
                    <a:pt x="0" y="0"/>
                  </a:moveTo>
                  <a:lnTo>
                    <a:pt x="342" y="36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 sz="200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71538" y="3143248"/>
            <a:ext cx="6143668" cy="1288143"/>
            <a:chOff x="1071538" y="3143248"/>
            <a:chExt cx="6143668" cy="1288143"/>
          </a:xfrm>
        </p:grpSpPr>
        <p:sp>
          <p:nvSpPr>
            <p:cNvPr id="10" name="TextBox 9"/>
            <p:cNvSpPr txBox="1"/>
            <p:nvPr/>
          </p:nvSpPr>
          <p:spPr>
            <a:xfrm>
              <a:off x="1071538" y="3357562"/>
              <a:ext cx="1571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先序序列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29190" y="3143248"/>
              <a:ext cx="2286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后序序列：</a:t>
              </a:r>
              <a:r>
                <a:rPr lang="en-US" altLang="zh-CN" sz="18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L R N</a:t>
              </a:r>
              <a:endParaRPr lang="zh-CN" altLang="en-US" sz="180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29190" y="3500438"/>
              <a:ext cx="2071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后序序列的反序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85852" y="4000504"/>
              <a:ext cx="135732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 i="1" smtClean="0">
                  <a:latin typeface="Consolas" pitchFamily="49" charset="0"/>
                  <a:cs typeface="Consolas" pitchFamily="49" charset="0"/>
                </a:rPr>
                <a:t>N  L  R</a:t>
              </a:r>
              <a:endParaRPr lang="zh-CN" altLang="en-US" sz="220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235580" y="4000504"/>
              <a:ext cx="128588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 i="1" smtClean="0">
                  <a:latin typeface="Consolas" pitchFamily="49" charset="0"/>
                  <a:cs typeface="Consolas" pitchFamily="49" charset="0"/>
                </a:rPr>
                <a:t>N  R  L</a:t>
              </a:r>
              <a:endParaRPr lang="zh-CN" altLang="en-US" sz="2200" i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500298" y="4214818"/>
            <a:ext cx="2643206" cy="512208"/>
            <a:chOff x="2500298" y="4214818"/>
            <a:chExt cx="2643206" cy="512208"/>
          </a:xfrm>
        </p:grpSpPr>
        <p:cxnSp>
          <p:nvCxnSpPr>
            <p:cNvPr id="16" name="直接连接符 15"/>
            <p:cNvCxnSpPr/>
            <p:nvPr/>
          </p:nvCxnSpPr>
          <p:spPr>
            <a:xfrm flipV="1">
              <a:off x="2786050" y="4214818"/>
              <a:ext cx="2088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2786050" y="4286256"/>
              <a:ext cx="2088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500298" y="4357694"/>
              <a:ext cx="2643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L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为空或者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R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为空时成立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071538" y="4929198"/>
            <a:ext cx="5500726" cy="1074959"/>
            <a:chOff x="1071538" y="4929198"/>
            <a:chExt cx="5500726" cy="1074959"/>
          </a:xfrm>
        </p:grpSpPr>
        <p:sp>
          <p:nvSpPr>
            <p:cNvPr id="18" name="TextBox 17"/>
            <p:cNvSpPr txBox="1"/>
            <p:nvPr/>
          </p:nvSpPr>
          <p:spPr>
            <a:xfrm>
              <a:off x="1071538" y="5357826"/>
              <a:ext cx="55007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方正启体简体" pitchFamily="65" charset="-122"/>
                  <a:ea typeface="方正启体简体" pitchFamily="65" charset="-122"/>
                  <a:cs typeface="Times New Roman" pitchFamily="18" charset="0"/>
                </a:rPr>
                <a:t>       这样的二叉树每层只有一个结点，即二叉树的形态是其高度等于结点个数。</a:t>
              </a:r>
              <a:endParaRPr lang="zh-CN" altLang="en-US" sz="1800">
                <a:latin typeface="方正启体简体" pitchFamily="65" charset="-122"/>
                <a:ea typeface="方正启体简体" pitchFamily="65" charset="-122"/>
                <a:cs typeface="Times New Roman" pitchFamily="18" charset="0"/>
              </a:endParaRPr>
            </a:p>
          </p:txBody>
        </p:sp>
        <p:sp>
          <p:nvSpPr>
            <p:cNvPr id="20" name="下箭头 19"/>
            <p:cNvSpPr/>
            <p:nvPr/>
          </p:nvSpPr>
          <p:spPr>
            <a:xfrm>
              <a:off x="3643306" y="4929198"/>
              <a:ext cx="214314" cy="357190"/>
            </a:xfrm>
            <a:prstGeom prst="downArrow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664598" y="4714884"/>
            <a:ext cx="1684041" cy="1643074"/>
            <a:chOff x="6896418" y="4857760"/>
            <a:chExt cx="1684041" cy="1643074"/>
          </a:xfrm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7966096" y="5229247"/>
              <a:ext cx="301625" cy="3889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245"/>
                </a:cxn>
              </a:cxnLst>
              <a:rect l="0" t="0" r="r" b="b"/>
              <a:pathLst>
                <a:path w="190" h="245">
                  <a:moveTo>
                    <a:pt x="0" y="0"/>
                  </a:moveTo>
                  <a:lnTo>
                    <a:pt x="190" y="245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Line 8"/>
            <p:cNvSpPr>
              <a:spLocks noChangeShapeType="1"/>
            </p:cNvSpPr>
            <p:nvPr/>
          </p:nvSpPr>
          <p:spPr bwMode="auto">
            <a:xfrm flipH="1">
              <a:off x="7923234" y="5881709"/>
              <a:ext cx="287337" cy="2873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Oval 10"/>
            <p:cNvSpPr>
              <a:spLocks noChangeArrowheads="1"/>
            </p:cNvSpPr>
            <p:nvPr/>
          </p:nvSpPr>
          <p:spPr bwMode="auto">
            <a:xfrm>
              <a:off x="7572396" y="4989534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8148659" y="5564209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Oval 14"/>
            <p:cNvSpPr>
              <a:spLocks noChangeArrowheads="1"/>
            </p:cNvSpPr>
            <p:nvPr/>
          </p:nvSpPr>
          <p:spPr bwMode="auto">
            <a:xfrm>
              <a:off x="7573984" y="6140472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96418" y="4857760"/>
              <a:ext cx="461665" cy="78581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800" smtClean="0">
                  <a:latin typeface="楷体" pitchFamily="49" charset="-122"/>
                  <a:ea typeface="楷体" pitchFamily="49" charset="-122"/>
                </a:rPr>
                <a:t>例如</a:t>
              </a:r>
              <a:endParaRPr lang="zh-CN" altLang="en-US" sz="1800"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28596" y="214290"/>
            <a:ext cx="1000100" cy="785817"/>
            <a:chOff x="5691204" y="3835411"/>
            <a:chExt cx="1238250" cy="1236663"/>
          </a:xfrm>
        </p:grpSpPr>
        <p:grpSp>
          <p:nvGrpSpPr>
            <p:cNvPr id="34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37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40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41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6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43" name="灯片编号占位符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9</a:t>
            </a:fld>
            <a:r>
              <a:rPr lang="en-US" altLang="zh-CN" smtClean="0"/>
              <a:t>/81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w="19050">
          <a:headEnd/>
          <a:tailEnd type="arrow" w="med" len="med"/>
        </a:ln>
      </a:spPr>
      <a:bodyPr wrap="none"/>
      <a:lstStyle>
        <a:defPPr>
          <a:defRPr>
            <a:latin typeface="Times New Roman" pitchFamily="18" charset="0"/>
            <a:cs typeface="Times New Roman" pitchFamily="18" charset="0"/>
          </a:defRPr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  <a:lnDef>
      <a:spPr>
        <a:ln w="28575">
          <a:solidFill>
            <a:srgbClr val="3366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4042</TotalTime>
  <Words>5435</Words>
  <Application>Microsoft Office PowerPoint</Application>
  <PresentationFormat>全屏显示(4:3)</PresentationFormat>
  <Paragraphs>1162</Paragraphs>
  <Slides>81</Slides>
  <Notes>23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81</vt:i4>
      </vt:variant>
    </vt:vector>
  </HeadingPairs>
  <TitlesOfParts>
    <vt:vector size="82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幻灯片 66</vt:lpstr>
      <vt:lpstr>幻灯片 67</vt:lpstr>
      <vt:lpstr>幻灯片 68</vt:lpstr>
      <vt:lpstr>幻灯片 69</vt:lpstr>
      <vt:lpstr>幻灯片 70</vt:lpstr>
      <vt:lpstr>幻灯片 71</vt:lpstr>
      <vt:lpstr>幻灯片 72</vt:lpstr>
      <vt:lpstr>幻灯片 73</vt:lpstr>
      <vt:lpstr>幻灯片 74</vt:lpstr>
      <vt:lpstr>幻灯片 75</vt:lpstr>
      <vt:lpstr>幻灯片 76</vt:lpstr>
      <vt:lpstr>幻灯片 77</vt:lpstr>
      <vt:lpstr>幻灯片 78</vt:lpstr>
      <vt:lpstr>幻灯片 79</vt:lpstr>
      <vt:lpstr>幻灯片 80</vt:lpstr>
      <vt:lpstr>幻灯片 81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1266</cp:revision>
  <dcterms:created xsi:type="dcterms:W3CDTF">2004-04-08T11:59:15Z</dcterms:created>
  <dcterms:modified xsi:type="dcterms:W3CDTF">2020-01-31T08:14:43Z</dcterms:modified>
</cp:coreProperties>
</file>