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350" r:id="rId2"/>
    <p:sldId id="469" r:id="rId3"/>
    <p:sldId id="467" r:id="rId4"/>
    <p:sldId id="466" r:id="rId5"/>
    <p:sldId id="468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  <a:srgbClr val="003300"/>
    <a:srgbClr val="FF0000"/>
    <a:srgbClr val="66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5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65F6E-0A71-4477-8BD7-71B34C09A78C}" type="datetimeFigureOut">
              <a:rPr lang="zh-CN" altLang="en-US" smtClean="0"/>
              <a:pPr/>
              <a:t>2020/1/31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46DF-0FC8-4BA8-8D58-3065021549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F46DF-0FC8-4BA8-8D58-30650215494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4D22D14-2240-46D4-8E7F-5554B7314E3C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3762-1DBD-455F-80ED-78C782AA44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57224" y="1857364"/>
            <a:ext cx="2857520" cy="51473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 rtlCol="0">
            <a:spAutoFit/>
          </a:bodyPr>
          <a:lstStyle/>
          <a:p>
            <a:r>
              <a:rPr kumimoji="1" lang="zh-CN" altLang="en-US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</a:rPr>
              <a:t>二叉树构造概述</a:t>
            </a:r>
            <a:endParaRPr lang="zh-CN" altLang="en-US">
              <a:latin typeface="方正细珊瑚简体" pitchFamily="65" charset="-122"/>
              <a:ea typeface="方正细珊瑚简体" pitchFamily="65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2976" y="285749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假设二叉树中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每个结点值唯一（均为单个字符）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7422" y="357187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华文中宋" pitchFamily="2" charset="-122"/>
                <a:ea typeface="华文中宋" pitchFamily="2" charset="-122"/>
              </a:rPr>
              <a:t>给定若干个遍历序列</a:t>
            </a:r>
            <a:endParaRPr lang="zh-CN" altLang="en-US" sz="18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00364" y="471488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二叉树</a:t>
            </a: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428992" y="4071942"/>
            <a:ext cx="142876" cy="5000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643306" y="414338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构造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Text Box 15" descr="信纸"/>
          <p:cNvSpPr txBox="1">
            <a:spLocks noChangeArrowheads="1"/>
          </p:cNvSpPr>
          <p:nvPr/>
        </p:nvSpPr>
        <p:spPr bwMode="auto">
          <a:xfrm>
            <a:off x="2357422" y="571480"/>
            <a:ext cx="3786214" cy="648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108000" bIns="10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7.6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叉树的构造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85720" y="428604"/>
            <a:ext cx="8137525" cy="78091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　　定理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7.2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任何</a:t>
            </a:r>
            <a:r>
              <a:rPr kumimoji="1" lang="en-US" altLang="zh-CN" sz="18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18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＞</a:t>
            </a:r>
            <a:r>
              <a:rPr kumimoji="1" lang="en-US" altLang="zh-CN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1800">
                <a:latin typeface="Consolas" pitchFamily="49" charset="0"/>
                <a:ea typeface="华文中宋" pitchFamily="2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不同结点的二叉树，都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可由它的中序序列和后序序列唯一地确定。</a:t>
            </a:r>
            <a:endParaRPr lang="zh-CN" altLang="en-US" sz="1800" dirty="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7118" y="2154204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后序</a:t>
            </a: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序列：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1354106" y="2171666"/>
            <a:ext cx="33464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smtClean="0">
                <a:latin typeface="Consolas" pitchFamily="49" charset="0"/>
                <a:cs typeface="Consolas" pitchFamily="49" charset="0"/>
              </a:rPr>
              <a:t>-2 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428728" y="2593949"/>
            <a:ext cx="1143008" cy="980824"/>
            <a:chOff x="1428728" y="3143248"/>
            <a:chExt cx="1143008" cy="980824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500165" y="3385408"/>
              <a:ext cx="1071571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AutoShape 10"/>
            <p:cNvSpPr>
              <a:spLocks/>
            </p:cNvSpPr>
            <p:nvPr/>
          </p:nvSpPr>
          <p:spPr bwMode="auto">
            <a:xfrm rot="16200000">
              <a:off x="1914497" y="2657479"/>
              <a:ext cx="144462" cy="11160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2974964" y="2592362"/>
            <a:ext cx="1096970" cy="980824"/>
            <a:chOff x="2974964" y="3141661"/>
            <a:chExt cx="1096970" cy="980824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974964" y="3383821"/>
              <a:ext cx="1096970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</a:t>
              </a:r>
              <a:r>
                <a:rPr lang="zh-CN" altLang="en-US" sz="16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树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后序序列，有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AutoShape 11"/>
            <p:cNvSpPr>
              <a:spLocks/>
            </p:cNvSpPr>
            <p:nvPr/>
          </p:nvSpPr>
          <p:spPr bwMode="auto">
            <a:xfrm rot="16200000">
              <a:off x="3410729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486275" y="2171666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中序序列：</a:t>
            </a:r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5783263" y="2189129"/>
            <a:ext cx="3060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i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34"/>
          <p:cNvGrpSpPr/>
          <p:nvPr/>
        </p:nvGrpSpPr>
        <p:grpSpPr>
          <a:xfrm>
            <a:off x="5857884" y="2592361"/>
            <a:ext cx="1071570" cy="980825"/>
            <a:chOff x="5918219" y="3141660"/>
            <a:chExt cx="1071570" cy="980825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5918219" y="3383821"/>
              <a:ext cx="1071570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左子树中</a:t>
              </a:r>
              <a:r>
                <a:rPr lang="zh-CN" altLang="en-US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AutoShape 16"/>
            <p:cNvSpPr>
              <a:spLocks/>
            </p:cNvSpPr>
            <p:nvPr/>
          </p:nvSpPr>
          <p:spPr bwMode="auto">
            <a:xfrm rot="16200000">
              <a:off x="6371431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37"/>
          <p:cNvGrpSpPr/>
          <p:nvPr/>
        </p:nvGrpSpPr>
        <p:grpSpPr>
          <a:xfrm>
            <a:off x="7561294" y="2592361"/>
            <a:ext cx="1082672" cy="980825"/>
            <a:chOff x="7500958" y="3141660"/>
            <a:chExt cx="1082672" cy="980825"/>
          </a:xfrm>
        </p:grpSpPr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7500958" y="3383821"/>
              <a:ext cx="1082672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右子树中</a:t>
              </a:r>
              <a:r>
                <a:rPr lang="zh-CN" altLang="en-US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46"/>
          <p:cNvGrpSpPr/>
          <p:nvPr/>
        </p:nvGrpSpPr>
        <p:grpSpPr>
          <a:xfrm>
            <a:off x="4000496" y="1450941"/>
            <a:ext cx="3857652" cy="777875"/>
            <a:chOff x="4000496" y="2000240"/>
            <a:chExt cx="3857652" cy="777875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286248" y="2454265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4286248" y="2454264"/>
              <a:ext cx="2928958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7215206" y="2444740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4000496" y="2000240"/>
              <a:ext cx="38576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-1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中序序列中找到</a:t>
              </a: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23"/>
          <p:cNvGrpSpPr/>
          <p:nvPr/>
        </p:nvGrpSpPr>
        <p:grpSpPr>
          <a:xfrm>
            <a:off x="2110072" y="4424636"/>
            <a:ext cx="5819515" cy="1861884"/>
            <a:chOff x="2110072" y="4638950"/>
            <a:chExt cx="5819515" cy="1861884"/>
          </a:xfrm>
        </p:grpSpPr>
        <p:sp>
          <p:nvSpPr>
            <p:cNvPr id="27" name="椭圆 26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1736" y="5429264"/>
              <a:ext cx="2143140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10072" y="5208456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左子树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5429264"/>
              <a:ext cx="2206955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后序：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-2</a:t>
              </a:r>
              <a:endParaRPr lang="en-US" altLang="zh-CN" sz="1800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en-US" sz="1800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467922" y="5286388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右子树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cxnSp>
          <p:nvCxnSpPr>
            <p:cNvPr id="51" name="直接连接符 50"/>
            <p:cNvCxnSpPr>
              <a:stCxn id="27" idx="2"/>
              <a:endCxn id="41" idx="0"/>
            </p:cNvCxnSpPr>
            <p:nvPr/>
          </p:nvCxnSpPr>
          <p:spPr>
            <a:xfrm rot="10800000" flipV="1">
              <a:off x="3643306" y="4926950"/>
              <a:ext cx="924198" cy="502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7" idx="6"/>
              <a:endCxn id="49" idx="0"/>
            </p:cNvCxnSpPr>
            <p:nvPr/>
          </p:nvCxnSpPr>
          <p:spPr>
            <a:xfrm>
              <a:off x="5143504" y="4926950"/>
              <a:ext cx="1174916" cy="5023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下箭头 52"/>
          <p:cNvSpPr/>
          <p:nvPr/>
        </p:nvSpPr>
        <p:spPr>
          <a:xfrm>
            <a:off x="4714876" y="3714752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2844" y="428604"/>
            <a:ext cx="8893175" cy="39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中序序列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，后序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序列为</a:t>
            </a:r>
            <a:r>
              <a:rPr kumimoji="1" lang="en-US" altLang="zh-CN" sz="18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GDBEFCA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。对应的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造该二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树。 </a:t>
            </a:r>
            <a:endParaRPr kumimoji="1"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3428992" y="5929330"/>
            <a:ext cx="23764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二叉树构造完毕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0430" y="1214422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GDBEFC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DGB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ECF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57686" y="185736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357554" y="3071810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572132" y="3071810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000628" y="400050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500826" y="400050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428860" y="400050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214678" y="492919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接连接符 36"/>
          <p:cNvCxnSpPr>
            <a:stCxn id="24" idx="3"/>
            <a:endCxn id="26" idx="0"/>
          </p:cNvCxnSpPr>
          <p:nvPr/>
        </p:nvCxnSpPr>
        <p:spPr>
          <a:xfrm rot="5400000">
            <a:off x="3571869" y="2223221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4" idx="5"/>
            <a:endCxn id="28" idx="0"/>
          </p:cNvCxnSpPr>
          <p:nvPr/>
        </p:nvCxnSpPr>
        <p:spPr>
          <a:xfrm rot="16200000" flipH="1">
            <a:off x="4830700" y="2116063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6" idx="3"/>
            <a:endCxn id="34" idx="7"/>
          </p:cNvCxnSpPr>
          <p:nvPr/>
        </p:nvCxnSpPr>
        <p:spPr>
          <a:xfrm rot="5400000">
            <a:off x="2794717" y="3437667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5"/>
            <a:endCxn id="36" idx="1"/>
          </p:cNvCxnSpPr>
          <p:nvPr/>
        </p:nvCxnSpPr>
        <p:spPr>
          <a:xfrm rot="16200000" flipH="1">
            <a:off x="2723279" y="4437799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8" idx="3"/>
          </p:cNvCxnSpPr>
          <p:nvPr/>
        </p:nvCxnSpPr>
        <p:spPr>
          <a:xfrm rot="5400000">
            <a:off x="5143505" y="3509105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8" idx="5"/>
            <a:endCxn id="32" idx="1"/>
          </p:cNvCxnSpPr>
          <p:nvPr/>
        </p:nvCxnSpPr>
        <p:spPr>
          <a:xfrm rot="16200000" flipH="1">
            <a:off x="5937989" y="3437667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3108" y="2568355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GD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DG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9322" y="2568355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EF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392567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G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00430" y="4782933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0020" y="3925677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67540" y="3925677"/>
            <a:ext cx="106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4" grpId="0"/>
      <p:bldP spid="23" grpId="0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8286808" cy="3633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216000" rIns="144000" bIns="216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*post，char *in，int n)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  char r，*p;  int k;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(n&lt;=0) return NULL;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r=*(post+n-1);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根结点值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b=(BTNode *)malloc(sizeof(BTNode)); 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创建二叉树结点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b-&gt;data=r;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(p=in;p&lt;in+n;p++)		   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中查找根结点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(*p==r) break;</a:t>
            </a:r>
            <a:endParaRPr lang="zh-CN" altLang="en-US" sz="1600" smtClean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k=p-in;	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为根结点在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中的下标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00034" y="428604"/>
            <a:ext cx="47863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428596" y="3071810"/>
            <a:ext cx="8001056" cy="1624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b-&gt;lchild=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(post，in，k);	         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递归构造左子树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b-&gt;rchild=</a:t>
            </a:r>
            <a:r>
              <a:rPr lang="en-US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CreateBT2</a:t>
            </a: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(post+k，p+1，n-k-1);</a:t>
            </a:r>
            <a:r>
              <a:rPr 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递归构造右子树</a:t>
            </a: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b;</a:t>
            </a:r>
            <a:endParaRPr lang="zh-CN" altLang="en-US" sz="16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9652" y="2643182"/>
            <a:ext cx="461665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600" smtClean="0">
                <a:latin typeface="仿宋" pitchFamily="49" charset="-122"/>
                <a:ea typeface="仿宋" pitchFamily="49" charset="-122"/>
              </a:rPr>
              <a:t>先序遍历的思路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92867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后序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 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042" y="1564967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-2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solidFill>
                <a:srgbClr val="CC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4643438" y="1961939"/>
            <a:ext cx="500066" cy="528026"/>
            <a:chOff x="4286248" y="1917489"/>
            <a:chExt cx="500066" cy="528026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4396580" y="205957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86248" y="2168516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2643174" y="419279"/>
            <a:ext cx="714380" cy="580829"/>
            <a:chOff x="2614599" y="614343"/>
            <a:chExt cx="714380" cy="580829"/>
          </a:xfrm>
        </p:grpSpPr>
        <p:cxnSp>
          <p:nvCxnSpPr>
            <p:cNvPr id="11" name="直接箭头连接符 10"/>
            <p:cNvCxnSpPr/>
            <p:nvPr/>
          </p:nvCxnSpPr>
          <p:spPr>
            <a:xfrm rot="5400000">
              <a:off x="2855107" y="1051502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14599" y="614343"/>
              <a:ext cx="71438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post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2"/>
          <p:cNvGrpSpPr/>
          <p:nvPr/>
        </p:nvGrpSpPr>
        <p:grpSpPr>
          <a:xfrm>
            <a:off x="4386261" y="347841"/>
            <a:ext cx="857256" cy="580829"/>
            <a:chOff x="4071934" y="642918"/>
            <a:chExt cx="857256" cy="580829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4383880" y="1080077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71934" y="642918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post+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23"/>
          <p:cNvGrpSpPr/>
          <p:nvPr/>
        </p:nvGrpSpPr>
        <p:grpSpPr>
          <a:xfrm>
            <a:off x="5214942" y="1961939"/>
            <a:ext cx="500066" cy="528026"/>
            <a:chOff x="4824414" y="1904789"/>
            <a:chExt cx="500066" cy="528026"/>
          </a:xfrm>
        </p:grpSpPr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4896646" y="204687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24414" y="2155816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" name="组合 25"/>
          <p:cNvGrpSpPr/>
          <p:nvPr/>
        </p:nvGrpSpPr>
        <p:grpSpPr>
          <a:xfrm>
            <a:off x="2776525" y="1904789"/>
            <a:ext cx="500066" cy="585176"/>
            <a:chOff x="2838438" y="1904789"/>
            <a:chExt cx="500066" cy="585176"/>
          </a:xfrm>
        </p:grpSpPr>
        <p:cxnSp>
          <p:nvCxnSpPr>
            <p:cNvPr id="17" name="直接箭头连接符 16"/>
            <p:cNvCxnSpPr/>
            <p:nvPr/>
          </p:nvCxnSpPr>
          <p:spPr>
            <a:xfrm rot="5400000" flipH="1" flipV="1">
              <a:off x="2929720" y="2046871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38438" y="2212966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in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26"/>
          <p:cNvGrpSpPr/>
          <p:nvPr/>
        </p:nvGrpSpPr>
        <p:grpSpPr>
          <a:xfrm>
            <a:off x="2690798" y="1014396"/>
            <a:ext cx="1881202" cy="2271728"/>
            <a:chOff x="2690798" y="1014396"/>
            <a:chExt cx="1881202" cy="2271728"/>
          </a:xfrm>
        </p:grpSpPr>
        <p:sp>
          <p:nvSpPr>
            <p:cNvPr id="28" name="矩形 27"/>
            <p:cNvSpPr/>
            <p:nvPr/>
          </p:nvSpPr>
          <p:spPr>
            <a:xfrm>
              <a:off x="2857488" y="1014396"/>
              <a:ext cx="171451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857488" y="1609712"/>
              <a:ext cx="171451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90798" y="1357298"/>
              <a:ext cx="595318" cy="1928825"/>
            </a:xfrm>
            <a:custGeom>
              <a:avLst/>
              <a:gdLst>
                <a:gd name="connsiteX0" fmla="*/ 60325 w 898525"/>
                <a:gd name="connsiteY0" fmla="*/ 0 h 1838325"/>
                <a:gd name="connsiteX1" fmla="*/ 69850 w 898525"/>
                <a:gd name="connsiteY1" fmla="*/ 704850 h 1838325"/>
                <a:gd name="connsiteX2" fmla="*/ 479425 w 898525"/>
                <a:gd name="connsiteY2" fmla="*/ 1381125 h 1838325"/>
                <a:gd name="connsiteX3" fmla="*/ 898525 w 898525"/>
                <a:gd name="connsiteY3" fmla="*/ 1838325 h 1838325"/>
                <a:gd name="connsiteX0" fmla="*/ 270660 w 856458"/>
                <a:gd name="connsiteY0" fmla="*/ 0 h 1871677"/>
                <a:gd name="connsiteX1" fmla="*/ 27783 w 856458"/>
                <a:gd name="connsiteY1" fmla="*/ 738202 h 1871677"/>
                <a:gd name="connsiteX2" fmla="*/ 437358 w 856458"/>
                <a:gd name="connsiteY2" fmla="*/ 1414477 h 1871677"/>
                <a:gd name="connsiteX3" fmla="*/ 856458 w 856458"/>
                <a:gd name="connsiteY3" fmla="*/ 1871677 h 1871677"/>
                <a:gd name="connsiteX0" fmla="*/ 30163 w 615961"/>
                <a:gd name="connsiteY0" fmla="*/ 0 h 1871677"/>
                <a:gd name="connsiteX1" fmla="*/ 101600 w 615961"/>
                <a:gd name="connsiteY1" fmla="*/ 714380 h 1871677"/>
                <a:gd name="connsiteX2" fmla="*/ 196861 w 615961"/>
                <a:gd name="connsiteY2" fmla="*/ 1414477 h 1871677"/>
                <a:gd name="connsiteX3" fmla="*/ 615961 w 615961"/>
                <a:gd name="connsiteY3" fmla="*/ 1871677 h 1871677"/>
                <a:gd name="connsiteX0" fmla="*/ 30163 w 615961"/>
                <a:gd name="connsiteY0" fmla="*/ 0 h 1871677"/>
                <a:gd name="connsiteX1" fmla="*/ 101600 w 615961"/>
                <a:gd name="connsiteY1" fmla="*/ 714380 h 1871677"/>
                <a:gd name="connsiteX2" fmla="*/ 315914 w 615961"/>
                <a:gd name="connsiteY2" fmla="*/ 1357322 h 1871677"/>
                <a:gd name="connsiteX3" fmla="*/ 615961 w 615961"/>
                <a:gd name="connsiteY3" fmla="*/ 1871677 h 1871677"/>
                <a:gd name="connsiteX0" fmla="*/ 30163 w 387352"/>
                <a:gd name="connsiteY0" fmla="*/ 0 h 2000264"/>
                <a:gd name="connsiteX1" fmla="*/ 101600 w 387352"/>
                <a:gd name="connsiteY1" fmla="*/ 714380 h 2000264"/>
                <a:gd name="connsiteX2" fmla="*/ 315914 w 387352"/>
                <a:gd name="connsiteY2" fmla="*/ 1357322 h 2000264"/>
                <a:gd name="connsiteX3" fmla="*/ 387352 w 387352"/>
                <a:gd name="connsiteY3" fmla="*/ 2000264 h 2000264"/>
                <a:gd name="connsiteX0" fmla="*/ 30163 w 387352"/>
                <a:gd name="connsiteY0" fmla="*/ 0 h 2000264"/>
                <a:gd name="connsiteX1" fmla="*/ 101600 w 387352"/>
                <a:gd name="connsiteY1" fmla="*/ 714380 h 2000264"/>
                <a:gd name="connsiteX2" fmla="*/ 101600 w 387352"/>
                <a:gd name="connsiteY2" fmla="*/ 1428759 h 2000264"/>
                <a:gd name="connsiteX3" fmla="*/ 387352 w 387352"/>
                <a:gd name="connsiteY3" fmla="*/ 2000264 h 2000264"/>
                <a:gd name="connsiteX0" fmla="*/ 369097 w 726286"/>
                <a:gd name="connsiteY0" fmla="*/ 0 h 2000264"/>
                <a:gd name="connsiteX1" fmla="*/ 11906 w 726286"/>
                <a:gd name="connsiteY1" fmla="*/ 857255 h 2000264"/>
                <a:gd name="connsiteX2" fmla="*/ 440534 w 726286"/>
                <a:gd name="connsiteY2" fmla="*/ 1428759 h 2000264"/>
                <a:gd name="connsiteX3" fmla="*/ 726286 w 726286"/>
                <a:gd name="connsiteY3" fmla="*/ 2000264 h 2000264"/>
                <a:gd name="connsiteX0" fmla="*/ 381004 w 738193"/>
                <a:gd name="connsiteY0" fmla="*/ 0 h 2000264"/>
                <a:gd name="connsiteX1" fmla="*/ 23813 w 738193"/>
                <a:gd name="connsiteY1" fmla="*/ 857255 h 2000264"/>
                <a:gd name="connsiteX2" fmla="*/ 238127 w 738193"/>
                <a:gd name="connsiteY2" fmla="*/ 1571635 h 2000264"/>
                <a:gd name="connsiteX3" fmla="*/ 738193 w 738193"/>
                <a:gd name="connsiteY3" fmla="*/ 2000264 h 2000264"/>
                <a:gd name="connsiteX0" fmla="*/ 381004 w 595318"/>
                <a:gd name="connsiteY0" fmla="*/ 0 h 1928825"/>
                <a:gd name="connsiteX1" fmla="*/ 23813 w 595318"/>
                <a:gd name="connsiteY1" fmla="*/ 857255 h 1928825"/>
                <a:gd name="connsiteX2" fmla="*/ 238127 w 595318"/>
                <a:gd name="connsiteY2" fmla="*/ 1571635 h 1928825"/>
                <a:gd name="connsiteX3" fmla="*/ 595318 w 595318"/>
                <a:gd name="connsiteY3" fmla="*/ 1928825 h 19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318" h="1928825">
                  <a:moveTo>
                    <a:pt x="381004" y="0"/>
                  </a:moveTo>
                  <a:cubicBezTo>
                    <a:pt x="350841" y="237331"/>
                    <a:pt x="47626" y="595316"/>
                    <a:pt x="23813" y="857255"/>
                  </a:cubicBezTo>
                  <a:cubicBezTo>
                    <a:pt x="0" y="1119194"/>
                    <a:pt x="142876" y="1393040"/>
                    <a:pt x="238127" y="1571635"/>
                  </a:cubicBezTo>
                  <a:cubicBezTo>
                    <a:pt x="333378" y="1750230"/>
                    <a:pt x="454824" y="1794681"/>
                    <a:pt x="595318" y="1928825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3143240" y="1962150"/>
              <a:ext cx="714380" cy="1323974"/>
            </a:xfrm>
            <a:custGeom>
              <a:avLst/>
              <a:gdLst>
                <a:gd name="connsiteX0" fmla="*/ 0 w 828675"/>
                <a:gd name="connsiteY0" fmla="*/ 0 h 1257300"/>
                <a:gd name="connsiteX1" fmla="*/ 114300 w 828675"/>
                <a:gd name="connsiteY1" fmla="*/ 419100 h 1257300"/>
                <a:gd name="connsiteX2" fmla="*/ 409575 w 828675"/>
                <a:gd name="connsiteY2" fmla="*/ 895350 h 1257300"/>
                <a:gd name="connsiteX3" fmla="*/ 828675 w 828675"/>
                <a:gd name="connsiteY3" fmla="*/ 1257300 h 1257300"/>
                <a:gd name="connsiteX0" fmla="*/ 0 w 500066"/>
                <a:gd name="connsiteY0" fmla="*/ 0 h 1323974"/>
                <a:gd name="connsiteX1" fmla="*/ 114300 w 500066"/>
                <a:gd name="connsiteY1" fmla="*/ 419100 h 1323974"/>
                <a:gd name="connsiteX2" fmla="*/ 409575 w 500066"/>
                <a:gd name="connsiteY2" fmla="*/ 895350 h 1323974"/>
                <a:gd name="connsiteX3" fmla="*/ 500066 w 500066"/>
                <a:gd name="connsiteY3" fmla="*/ 1323974 h 1323974"/>
                <a:gd name="connsiteX0" fmla="*/ 0 w 500066"/>
                <a:gd name="connsiteY0" fmla="*/ 0 h 1323974"/>
                <a:gd name="connsiteX1" fmla="*/ 114300 w 500066"/>
                <a:gd name="connsiteY1" fmla="*/ 419100 h 1323974"/>
                <a:gd name="connsiteX2" fmla="*/ 214314 w 500066"/>
                <a:gd name="connsiteY2" fmla="*/ 966784 h 1323974"/>
                <a:gd name="connsiteX3" fmla="*/ 500066 w 500066"/>
                <a:gd name="connsiteY3" fmla="*/ 1323974 h 1323974"/>
                <a:gd name="connsiteX0" fmla="*/ 0 w 500066"/>
                <a:gd name="connsiteY0" fmla="*/ 0 h 1323974"/>
                <a:gd name="connsiteX1" fmla="*/ 71438 w 500066"/>
                <a:gd name="connsiteY1" fmla="*/ 466718 h 1323974"/>
                <a:gd name="connsiteX2" fmla="*/ 214314 w 500066"/>
                <a:gd name="connsiteY2" fmla="*/ 966784 h 1323974"/>
                <a:gd name="connsiteX3" fmla="*/ 500066 w 500066"/>
                <a:gd name="connsiteY3" fmla="*/ 1323974 h 1323974"/>
                <a:gd name="connsiteX0" fmla="*/ 0 w 714380"/>
                <a:gd name="connsiteY0" fmla="*/ 0 h 1395412"/>
                <a:gd name="connsiteX1" fmla="*/ 71438 w 714380"/>
                <a:gd name="connsiteY1" fmla="*/ 466718 h 1395412"/>
                <a:gd name="connsiteX2" fmla="*/ 214314 w 714380"/>
                <a:gd name="connsiteY2" fmla="*/ 966784 h 1395412"/>
                <a:gd name="connsiteX3" fmla="*/ 714380 w 714380"/>
                <a:gd name="connsiteY3" fmla="*/ 1395412 h 1395412"/>
                <a:gd name="connsiteX0" fmla="*/ 0 w 714380"/>
                <a:gd name="connsiteY0" fmla="*/ 0 h 1395412"/>
                <a:gd name="connsiteX1" fmla="*/ 71438 w 714380"/>
                <a:gd name="connsiteY1" fmla="*/ 466718 h 1395412"/>
                <a:gd name="connsiteX2" fmla="*/ 428628 w 714380"/>
                <a:gd name="connsiteY2" fmla="*/ 895346 h 1395412"/>
                <a:gd name="connsiteX3" fmla="*/ 714380 w 714380"/>
                <a:gd name="connsiteY3" fmla="*/ 1395412 h 1395412"/>
                <a:gd name="connsiteX0" fmla="*/ 0 w 714380"/>
                <a:gd name="connsiteY0" fmla="*/ 0 h 1395412"/>
                <a:gd name="connsiteX1" fmla="*/ 214314 w 714380"/>
                <a:gd name="connsiteY1" fmla="*/ 466718 h 1395412"/>
                <a:gd name="connsiteX2" fmla="*/ 428628 w 714380"/>
                <a:gd name="connsiteY2" fmla="*/ 895346 h 1395412"/>
                <a:gd name="connsiteX3" fmla="*/ 714380 w 714380"/>
                <a:gd name="connsiteY3" fmla="*/ 1395412 h 1395412"/>
                <a:gd name="connsiteX0" fmla="*/ 0 w 714380"/>
                <a:gd name="connsiteY0" fmla="*/ 0 h 1323974"/>
                <a:gd name="connsiteX1" fmla="*/ 214314 w 714380"/>
                <a:gd name="connsiteY1" fmla="*/ 466718 h 1323974"/>
                <a:gd name="connsiteX2" fmla="*/ 428628 w 714380"/>
                <a:gd name="connsiteY2" fmla="*/ 895346 h 1323974"/>
                <a:gd name="connsiteX3" fmla="*/ 714380 w 714380"/>
                <a:gd name="connsiteY3" fmla="*/ 1323974 h 1323974"/>
                <a:gd name="connsiteX0" fmla="*/ 0 w 714380"/>
                <a:gd name="connsiteY0" fmla="*/ 0 h 1323974"/>
                <a:gd name="connsiteX1" fmla="*/ 214314 w 714380"/>
                <a:gd name="connsiteY1" fmla="*/ 466718 h 1323974"/>
                <a:gd name="connsiteX2" fmla="*/ 428628 w 714380"/>
                <a:gd name="connsiteY2" fmla="*/ 895346 h 1323974"/>
                <a:gd name="connsiteX3" fmla="*/ 714380 w 714380"/>
                <a:gd name="connsiteY3" fmla="*/ 1323974 h 13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80" h="1323974">
                  <a:moveTo>
                    <a:pt x="0" y="0"/>
                  </a:moveTo>
                  <a:cubicBezTo>
                    <a:pt x="23019" y="134937"/>
                    <a:pt x="142876" y="317494"/>
                    <a:pt x="214314" y="466718"/>
                  </a:cubicBezTo>
                  <a:cubicBezTo>
                    <a:pt x="285752" y="615942"/>
                    <a:pt x="345284" y="752470"/>
                    <a:pt x="428628" y="895346"/>
                  </a:cubicBezTo>
                  <a:cubicBezTo>
                    <a:pt x="511972" y="1038222"/>
                    <a:pt x="535792" y="1074738"/>
                    <a:pt x="714380" y="1323974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31"/>
          <p:cNvGrpSpPr/>
          <p:nvPr/>
        </p:nvGrpSpPr>
        <p:grpSpPr>
          <a:xfrm>
            <a:off x="3643306" y="1000108"/>
            <a:ext cx="3643338" cy="2714644"/>
            <a:chOff x="3643306" y="1000108"/>
            <a:chExt cx="3643338" cy="2714644"/>
          </a:xfrm>
        </p:grpSpPr>
        <p:sp>
          <p:nvSpPr>
            <p:cNvPr id="33" name="矩形 32"/>
            <p:cNvSpPr/>
            <p:nvPr/>
          </p:nvSpPr>
          <p:spPr>
            <a:xfrm>
              <a:off x="4724924" y="1000108"/>
              <a:ext cx="1857388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153552" y="1571612"/>
              <a:ext cx="213309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643306" y="1357298"/>
              <a:ext cx="1214446" cy="2286016"/>
            </a:xfrm>
            <a:custGeom>
              <a:avLst/>
              <a:gdLst>
                <a:gd name="connsiteX0" fmla="*/ 762000 w 762000"/>
                <a:gd name="connsiteY0" fmla="*/ 0 h 2247900"/>
                <a:gd name="connsiteX1" fmla="*/ 247650 w 762000"/>
                <a:gd name="connsiteY1" fmla="*/ 1085850 h 2247900"/>
                <a:gd name="connsiteX2" fmla="*/ 0 w 762000"/>
                <a:gd name="connsiteY2" fmla="*/ 2247900 h 2247900"/>
                <a:gd name="connsiteX0" fmla="*/ 895352 w 895352"/>
                <a:gd name="connsiteY0" fmla="*/ 0 h 2314590"/>
                <a:gd name="connsiteX1" fmla="*/ 247650 w 895352"/>
                <a:gd name="connsiteY1" fmla="*/ 1152540 h 2314590"/>
                <a:gd name="connsiteX2" fmla="*/ 0 w 895352"/>
                <a:gd name="connsiteY2" fmla="*/ 2314590 h 2314590"/>
                <a:gd name="connsiteX0" fmla="*/ 895352 w 895352"/>
                <a:gd name="connsiteY0" fmla="*/ 0 h 2243152"/>
                <a:gd name="connsiteX1" fmla="*/ 247650 w 895352"/>
                <a:gd name="connsiteY1" fmla="*/ 1081102 h 2243152"/>
                <a:gd name="connsiteX2" fmla="*/ 0 w 895352"/>
                <a:gd name="connsiteY2" fmla="*/ 2243152 h 2243152"/>
                <a:gd name="connsiteX0" fmla="*/ 1214446 w 1214446"/>
                <a:gd name="connsiteY0" fmla="*/ 0 h 2286016"/>
                <a:gd name="connsiteX1" fmla="*/ 566744 w 1214446"/>
                <a:gd name="connsiteY1" fmla="*/ 1081102 h 2286016"/>
                <a:gd name="connsiteX2" fmla="*/ 0 w 1214446"/>
                <a:gd name="connsiteY2" fmla="*/ 2286016 h 228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4446" h="2286016">
                  <a:moveTo>
                    <a:pt x="1214446" y="0"/>
                  </a:moveTo>
                  <a:cubicBezTo>
                    <a:pt x="1020771" y="355600"/>
                    <a:pt x="769152" y="700099"/>
                    <a:pt x="566744" y="1081102"/>
                  </a:cubicBezTo>
                  <a:cubicBezTo>
                    <a:pt x="364336" y="1462105"/>
                    <a:pt x="60325" y="1892316"/>
                    <a:pt x="0" y="2286016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357686" y="1928802"/>
              <a:ext cx="950919" cy="1785950"/>
            </a:xfrm>
            <a:custGeom>
              <a:avLst/>
              <a:gdLst>
                <a:gd name="connsiteX0" fmla="*/ 704850 w 749300"/>
                <a:gd name="connsiteY0" fmla="*/ 0 h 1666875"/>
                <a:gd name="connsiteX1" fmla="*/ 695325 w 749300"/>
                <a:gd name="connsiteY1" fmla="*/ 533400 h 1666875"/>
                <a:gd name="connsiteX2" fmla="*/ 381000 w 749300"/>
                <a:gd name="connsiteY2" fmla="*/ 1285875 h 1666875"/>
                <a:gd name="connsiteX3" fmla="*/ 0 w 749300"/>
                <a:gd name="connsiteY3" fmla="*/ 1666875 h 1666875"/>
                <a:gd name="connsiteX0" fmla="*/ 352429 w 700087"/>
                <a:gd name="connsiteY0" fmla="*/ 0 h 1671648"/>
                <a:gd name="connsiteX1" fmla="*/ 695325 w 700087"/>
                <a:gd name="connsiteY1" fmla="*/ 538173 h 1671648"/>
                <a:gd name="connsiteX2" fmla="*/ 381000 w 700087"/>
                <a:gd name="connsiteY2" fmla="*/ 1290648 h 1671648"/>
                <a:gd name="connsiteX3" fmla="*/ 0 w 700087"/>
                <a:gd name="connsiteY3" fmla="*/ 1671648 h 1671648"/>
                <a:gd name="connsiteX0" fmla="*/ 352429 w 451645"/>
                <a:gd name="connsiteY0" fmla="*/ 0 h 1671648"/>
                <a:gd name="connsiteX1" fmla="*/ 423868 w 451645"/>
                <a:gd name="connsiteY1" fmla="*/ 642942 h 1671648"/>
                <a:gd name="connsiteX2" fmla="*/ 381000 w 451645"/>
                <a:gd name="connsiteY2" fmla="*/ 1290648 h 1671648"/>
                <a:gd name="connsiteX3" fmla="*/ 0 w 451645"/>
                <a:gd name="connsiteY3" fmla="*/ 1671648 h 1671648"/>
                <a:gd name="connsiteX0" fmla="*/ 495306 w 517531"/>
                <a:gd name="connsiteY0" fmla="*/ 0 h 1671648"/>
                <a:gd name="connsiteX1" fmla="*/ 423868 w 517531"/>
                <a:gd name="connsiteY1" fmla="*/ 642942 h 1671648"/>
                <a:gd name="connsiteX2" fmla="*/ 381000 w 517531"/>
                <a:gd name="connsiteY2" fmla="*/ 1290648 h 1671648"/>
                <a:gd name="connsiteX3" fmla="*/ 0 w 517531"/>
                <a:gd name="connsiteY3" fmla="*/ 1671648 h 1671648"/>
                <a:gd name="connsiteX0" fmla="*/ 495306 w 517531"/>
                <a:gd name="connsiteY0" fmla="*/ 0 h 1671648"/>
                <a:gd name="connsiteX1" fmla="*/ 423868 w 517531"/>
                <a:gd name="connsiteY1" fmla="*/ 642942 h 1671648"/>
                <a:gd name="connsiteX2" fmla="*/ 280992 w 517531"/>
                <a:gd name="connsiteY2" fmla="*/ 1285884 h 1671648"/>
                <a:gd name="connsiteX3" fmla="*/ 0 w 517531"/>
                <a:gd name="connsiteY3" fmla="*/ 1671648 h 1671648"/>
                <a:gd name="connsiteX0" fmla="*/ 928694 w 950919"/>
                <a:gd name="connsiteY0" fmla="*/ 0 h 1785950"/>
                <a:gd name="connsiteX1" fmla="*/ 857256 w 950919"/>
                <a:gd name="connsiteY1" fmla="*/ 642942 h 1785950"/>
                <a:gd name="connsiteX2" fmla="*/ 714380 w 950919"/>
                <a:gd name="connsiteY2" fmla="*/ 1285884 h 1785950"/>
                <a:gd name="connsiteX3" fmla="*/ 0 w 950919"/>
                <a:gd name="connsiteY3" fmla="*/ 1785950 h 1785950"/>
                <a:gd name="connsiteX0" fmla="*/ 928694 w 950919"/>
                <a:gd name="connsiteY0" fmla="*/ 0 h 1785950"/>
                <a:gd name="connsiteX1" fmla="*/ 857256 w 950919"/>
                <a:gd name="connsiteY1" fmla="*/ 642942 h 1785950"/>
                <a:gd name="connsiteX2" fmla="*/ 428628 w 950919"/>
                <a:gd name="connsiteY2" fmla="*/ 1357322 h 1785950"/>
                <a:gd name="connsiteX3" fmla="*/ 0 w 950919"/>
                <a:gd name="connsiteY3" fmla="*/ 1785950 h 17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919" h="1785950">
                  <a:moveTo>
                    <a:pt x="928694" y="0"/>
                  </a:moveTo>
                  <a:cubicBezTo>
                    <a:pt x="950919" y="159544"/>
                    <a:pt x="940600" y="416722"/>
                    <a:pt x="857256" y="642942"/>
                  </a:cubicBezTo>
                  <a:cubicBezTo>
                    <a:pt x="773912" y="869162"/>
                    <a:pt x="571504" y="1166821"/>
                    <a:pt x="428628" y="1357322"/>
                  </a:cubicBezTo>
                  <a:cubicBezTo>
                    <a:pt x="285752" y="1547823"/>
                    <a:pt x="132556" y="1689906"/>
                    <a:pt x="0" y="1785950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14282" y="428604"/>
            <a:ext cx="86058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7-19】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计一个算法将二叉树的顺序存储结构转换成二叉链存储结构。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42910" y="1000108"/>
            <a:ext cx="7286676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设二叉树的顺序存储结构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返回创建的以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为根结点的二叉链存储结构。</a:t>
            </a: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返回创建的二叉链存储结构</a:t>
            </a:r>
            <a:r>
              <a: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根结点指针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649318" y="4386652"/>
            <a:ext cx="8208962" cy="1628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6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大于</a:t>
            </a:r>
            <a:r>
              <a:rPr lang="en-US" altLang="zh-CN" sz="16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NULL				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600" i="1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的结点为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</a:p>
          <a:p>
            <a:pPr algn="l">
              <a:lnSpc>
                <a:spcPts val="2200"/>
              </a:lnSpc>
            </a:pP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= </a:t>
            </a:r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6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</a:t>
            </a:r>
          </a:p>
          <a:p>
            <a:pPr algn="l">
              <a:lnSpc>
                <a:spcPts val="22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200"/>
              </a:lnSpc>
            </a:pP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16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lang="en-US" altLang="zh-CN" sz="16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</a:t>
            </a:r>
            <a:r>
              <a:rPr lang="en-US" altLang="zh-CN" sz="16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5786446" y="2071678"/>
            <a:ext cx="1643074" cy="1714512"/>
            <a:chOff x="6143636" y="2143116"/>
            <a:chExt cx="1643074" cy="1714512"/>
          </a:xfrm>
        </p:grpSpPr>
        <p:sp>
          <p:nvSpPr>
            <p:cNvPr id="6" name="椭圆 5"/>
            <p:cNvSpPr/>
            <p:nvPr/>
          </p:nvSpPr>
          <p:spPr>
            <a:xfrm>
              <a:off x="6643702" y="2571744"/>
              <a:ext cx="571504" cy="5000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7118368" y="2324092"/>
              <a:ext cx="285752" cy="285752"/>
            </a:xfrm>
            <a:prstGeom prst="straightConnector1">
              <a:avLst/>
            </a:prstGeom>
            <a:ln w="28575">
              <a:solidFill>
                <a:srgbClr val="CC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6143636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7072330" y="3286124"/>
              <a:ext cx="714380" cy="571504"/>
            </a:xfrm>
            <a:prstGeom prst="triangl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29520" y="2143116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6" idx="3"/>
              <a:endCxn id="9" idx="0"/>
            </p:cNvCxnSpPr>
            <p:nvPr/>
          </p:nvCxnSpPr>
          <p:spPr>
            <a:xfrm rot="5400000">
              <a:off x="6470339" y="3029065"/>
              <a:ext cx="287547" cy="226571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6" idx="5"/>
              <a:endCxn id="10" idx="0"/>
            </p:cNvCxnSpPr>
            <p:nvPr/>
          </p:nvCxnSpPr>
          <p:spPr>
            <a:xfrm rot="16200000" flipH="1">
              <a:off x="7136742" y="2993345"/>
              <a:ext cx="287547" cy="298009"/>
            </a:xfrm>
            <a:prstGeom prst="line">
              <a:avLst/>
            </a:prstGeom>
            <a:ln w="28575">
              <a:solidFill>
                <a:srgbClr val="CC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2"/>
          <p:cNvGrpSpPr/>
          <p:nvPr/>
        </p:nvGrpSpPr>
        <p:grpSpPr>
          <a:xfrm>
            <a:off x="1428728" y="2428868"/>
            <a:ext cx="2571768" cy="857256"/>
            <a:chOff x="1428728" y="2428868"/>
            <a:chExt cx="2571768" cy="857256"/>
          </a:xfrm>
        </p:grpSpPr>
        <p:sp>
          <p:nvSpPr>
            <p:cNvPr id="16" name="矩形 15"/>
            <p:cNvSpPr/>
            <p:nvPr/>
          </p:nvSpPr>
          <p:spPr>
            <a:xfrm>
              <a:off x="1928794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00298" y="2900416"/>
              <a:ext cx="571504" cy="357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3240" y="2701349"/>
              <a:ext cx="857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mtClean="0">
                  <a:latin typeface="+mn-ea"/>
                  <a:ea typeface="+mn-ea"/>
                  <a:sym typeface="Symbol"/>
                </a:rPr>
                <a:t></a:t>
              </a:r>
              <a:endParaRPr lang="zh-CN" altLang="en-US" sz="3200">
                <a:latin typeface="+mn-ea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24288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71736" y="242886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28728" y="275754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右箭头 23"/>
          <p:cNvSpPr/>
          <p:nvPr/>
        </p:nvSpPr>
        <p:spPr>
          <a:xfrm>
            <a:off x="4429124" y="2786058"/>
            <a:ext cx="857256" cy="28575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14348" y="378619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递归模型：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7818463" cy="4065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(SqBTree 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*b;</a:t>
            </a:r>
          </a:p>
          <a:p>
            <a:pPr algn="l">
              <a:lnSpc>
                <a:spcPts val="3000"/>
              </a:lnSpc>
            </a:pP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i&gt;MaxSize) return NULL;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]=='#') return 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当结点不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存在时返回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&gt;data=a[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ts val="3000"/>
              </a:lnSpc>
            </a:pP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>
              <a:lnSpc>
                <a:spcPts val="3000"/>
              </a:lnSpc>
            </a:pP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>
              <a:lnSpc>
                <a:spcPts val="3000"/>
              </a:lnSpc>
            </a:pP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return(b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</a:t>
            </a:r>
            <a:endParaRPr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500034" y="571480"/>
            <a:ext cx="285752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6618" y="1857364"/>
            <a:ext cx="461665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600" smtClean="0">
                <a:latin typeface="仿宋" pitchFamily="49" charset="-122"/>
                <a:ea typeface="仿宋" pitchFamily="49" charset="-122"/>
              </a:rPr>
              <a:t>先序遍历的思路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14290"/>
            <a:ext cx="8143932" cy="5265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"btree.cpp"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char Elemtype;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ElemType SqBTree[MaxSize];</a:t>
            </a:r>
          </a:p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 *trans(SqBTree a,int i)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(i&gt;MaxSize)  return(NULL);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(a[i]==‘#‘)  return(NULL);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当结点不存在时返回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b=(BTNode *)malloc(sizeof(BTNode));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b-&gt;data=a[i];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b-&gt;lchild=trans(a,2*i);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b-&gt;rchild=trans(a,2*i+1);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return(b);	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返回根结点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SqBTree a="0ABCD#EF##G####################";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(a,1);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printf("b:");DispBTree(b);printf("\n");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5572140"/>
            <a:ext cx="26574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1857356" y="352346"/>
            <a:ext cx="664373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设计一</a:t>
            </a:r>
            <a:r>
              <a:rPr lang="zh-CN" altLang="en-US" sz="1800" dirty="0">
                <a:ea typeface="楷体" pitchFamily="49" charset="-122"/>
                <a:cs typeface="Times New Roman" pitchFamily="18" charset="0"/>
              </a:rPr>
              <a:t>个算法将</a:t>
            </a:r>
            <a:r>
              <a:rPr lang="zh-CN" altLang="en-US" sz="1800">
                <a:ea typeface="楷体" pitchFamily="49" charset="-122"/>
                <a:cs typeface="Times New Roman" pitchFamily="18" charset="0"/>
              </a:rPr>
              <a:t>二叉树</a:t>
            </a:r>
            <a:r>
              <a:rPr lang="zh-CN" altLang="en-US" sz="1800" smtClean="0">
                <a:ea typeface="楷体" pitchFamily="49" charset="-122"/>
                <a:cs typeface="Times New Roman" pitchFamily="18" charset="0"/>
              </a:rPr>
              <a:t>的二叉链转换成顺序存储结构。</a:t>
            </a:r>
            <a:endParaRPr lang="zh-CN" altLang="en-US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500034" y="1142984"/>
            <a:ext cx="778674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：由二叉链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为根结点的顺序存储结构</a:t>
            </a:r>
            <a:r>
              <a:rPr lang="en-US" altLang="zh-CN" sz="18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8"/>
          <p:cNvGrpSpPr/>
          <p:nvPr/>
        </p:nvGrpSpPr>
        <p:grpSpPr>
          <a:xfrm>
            <a:off x="785786" y="4214818"/>
            <a:ext cx="7500990" cy="1918127"/>
            <a:chOff x="785786" y="4214818"/>
            <a:chExt cx="7500990" cy="1918127"/>
          </a:xfrm>
        </p:grpSpPr>
        <p:sp>
          <p:nvSpPr>
            <p:cNvPr id="378886" name="Text Box 6"/>
            <p:cNvSpPr txBox="1">
              <a:spLocks noChangeArrowheads="1"/>
            </p:cNvSpPr>
            <p:nvPr/>
          </p:nvSpPr>
          <p:spPr bwMode="auto">
            <a:xfrm>
              <a:off x="785786" y="4786322"/>
              <a:ext cx="7500990" cy="1346623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80000" tIns="108000" rIns="180000" bIns="10800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 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  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不做任何事情</a:t>
              </a: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6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zh-CN" altLang="en-US" sz="16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600" i="1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=NULL</a:t>
              </a:r>
              <a:endParaRPr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200"/>
                </a:lnSpc>
              </a:pP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  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a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[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i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]=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-&gt;data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zh-CN" altLang="en-US" sz="16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创建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根结点）</a:t>
              </a: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  <a:r>
                <a:rPr lang="en-US" altLang="zh-CN" sz="16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</a:t>
              </a:r>
              <a:r>
                <a:rPr lang="zh-CN" altLang="en-US" sz="16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</a:t>
              </a:r>
              <a:r>
                <a:rPr lang="zh-CN" altLang="en-US" sz="16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他</a:t>
              </a:r>
              <a:r>
                <a:rPr lang="zh-CN" altLang="en-US" sz="16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</a:t>
              </a:r>
            </a:p>
            <a:p>
              <a:pPr algn="l">
                <a:lnSpc>
                  <a:spcPts val="2200"/>
                </a:lnSpc>
              </a:pP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   </a:t>
              </a: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&gt;lchild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2*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</a:t>
              </a:r>
            </a:p>
            <a:p>
              <a:pPr algn="l">
                <a:lnSpc>
                  <a:spcPts val="2200"/>
                </a:lnSpc>
              </a:pP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    </a:t>
              </a:r>
              <a:r>
                <a:rPr lang="en-US" altLang="zh-CN" sz="16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&gt;rchild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2*</a:t>
              </a:r>
              <a:r>
                <a:rPr lang="en-US" altLang="zh-CN" sz="16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en-US" altLang="zh-CN" sz="16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  <a:r>
                <a:rPr lang="zh-CN" altLang="en-US" sz="16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4214818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递归模型：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3" name="组合 27"/>
          <p:cNvGrpSpPr/>
          <p:nvPr/>
        </p:nvGrpSpPr>
        <p:grpSpPr>
          <a:xfrm>
            <a:off x="1785918" y="1785926"/>
            <a:ext cx="6858016" cy="2357454"/>
            <a:chOff x="1714480" y="1928802"/>
            <a:chExt cx="6858016" cy="2357454"/>
          </a:xfrm>
        </p:grpSpPr>
        <p:grpSp>
          <p:nvGrpSpPr>
            <p:cNvPr id="4" name="组合 21"/>
            <p:cNvGrpSpPr/>
            <p:nvPr/>
          </p:nvGrpSpPr>
          <p:grpSpPr>
            <a:xfrm>
              <a:off x="1714480" y="1928802"/>
              <a:ext cx="1714512" cy="1714512"/>
              <a:chOff x="6143636" y="2143116"/>
              <a:chExt cx="1714512" cy="171451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643702" y="2571744"/>
                <a:ext cx="571504" cy="500066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rot="5400000">
                <a:off x="7118368" y="2324092"/>
                <a:ext cx="285752" cy="285752"/>
              </a:xfrm>
              <a:prstGeom prst="straightConnector1">
                <a:avLst/>
              </a:prstGeom>
              <a:ln w="28575">
                <a:solidFill>
                  <a:srgbClr val="CC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/>
              <p:cNvSpPr/>
              <p:nvPr/>
            </p:nvSpPr>
            <p:spPr>
              <a:xfrm>
                <a:off x="6143636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7072330" y="3286124"/>
                <a:ext cx="714380" cy="571504"/>
              </a:xfrm>
              <a:prstGeom prst="triangl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15206" y="2143116"/>
                <a:ext cx="642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b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3" name="直接连接符 12"/>
              <p:cNvCxnSpPr>
                <a:stCxn id="6" idx="3"/>
                <a:endCxn id="9" idx="0"/>
              </p:cNvCxnSpPr>
              <p:nvPr/>
            </p:nvCxnSpPr>
            <p:spPr>
              <a:xfrm rot="5400000">
                <a:off x="6470339" y="3029065"/>
                <a:ext cx="287547" cy="226571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6" idx="5"/>
                <a:endCxn id="10" idx="0"/>
              </p:cNvCxnSpPr>
              <p:nvPr/>
            </p:nvCxnSpPr>
            <p:spPr>
              <a:xfrm rot="16200000" flipH="1">
                <a:off x="7136742" y="2993345"/>
                <a:ext cx="287547" cy="298009"/>
              </a:xfrm>
              <a:prstGeom prst="line">
                <a:avLst/>
              </a:prstGeom>
              <a:ln w="28575">
                <a:solidFill>
                  <a:srgbClr val="CC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右箭头 23"/>
            <p:cNvSpPr/>
            <p:nvPr/>
          </p:nvSpPr>
          <p:spPr>
            <a:xfrm>
              <a:off x="4071934" y="2786058"/>
              <a:ext cx="857256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25"/>
            <p:cNvGrpSpPr/>
            <p:nvPr/>
          </p:nvGrpSpPr>
          <p:grpSpPr>
            <a:xfrm>
              <a:off x="5072066" y="2285992"/>
              <a:ext cx="3500430" cy="828738"/>
              <a:chOff x="5072066" y="2285992"/>
              <a:chExt cx="3500430" cy="8287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7213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#</a:t>
                </a:r>
                <a:endParaRPr lang="zh-CN" altLang="en-US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143636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8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#</a:t>
                </a:r>
                <a:endParaRPr lang="zh-CN" altLang="en-US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15140" y="2653065"/>
                <a:ext cx="571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+mj-ea"/>
                    <a:ea typeface="+mj-ea"/>
                    <a:sym typeface="Symbol"/>
                  </a:rPr>
                  <a:t></a:t>
                </a:r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643570" y="2285992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15074" y="2285992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2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72066" y="261466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i="1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18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358082" y="2757540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8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#</a:t>
                </a:r>
                <a:endParaRPr lang="zh-CN" altLang="en-US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72330" y="2285992"/>
                <a:ext cx="1500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MaxSize</a:t>
                </a:r>
                <a:r>
                  <a:rPr lang="en-US" altLang="zh-CN" sz="1800" smtClean="0">
                    <a:latin typeface="Consolas" pitchFamily="49" charset="0"/>
                    <a:ea typeface="+mj-ea"/>
                    <a:cs typeface="Consolas" pitchFamily="49" charset="0"/>
                  </a:rPr>
                  <a:t>-</a:t>
                </a:r>
                <a:r>
                  <a:rPr lang="en-US" altLang="zh-CN" sz="1800" smtClean="0">
                    <a:latin typeface="Consolas" pitchFamily="49" charset="0"/>
                    <a:cs typeface="Consolas" pitchFamily="49" charset="0"/>
                  </a:rPr>
                  <a:t>1</a:t>
                </a:r>
                <a:endParaRPr lang="zh-CN" altLang="en-US" sz="18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4429124" y="3555158"/>
              <a:ext cx="3500462" cy="73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600"/>
                </a:lnSpc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初始调用：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1)</a:t>
              </a:r>
            </a:p>
            <a:p>
              <a:pPr marL="457200" indent="-457200" algn="l">
                <a:lnSpc>
                  <a:spcPts val="2600"/>
                </a:lnSpc>
                <a:buBlip>
                  <a:blip r:embed="rId2"/>
                </a:buBlip>
              </a:pP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调用前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的所有元素为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#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" name="组合 29"/>
          <p:cNvGrpSpPr/>
          <p:nvPr/>
        </p:nvGrpSpPr>
        <p:grpSpPr>
          <a:xfrm>
            <a:off x="785818" y="142853"/>
            <a:ext cx="1000100" cy="785817"/>
            <a:chOff x="5691204" y="3835411"/>
            <a:chExt cx="1238250" cy="123666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34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5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6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71472" y="986586"/>
            <a:ext cx="7461273" cy="351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 type="none" w="med" len="lg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bIns="21600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(BTNode *b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SqBTree 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(b!=NULL)</a:t>
            </a: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a[i]=b-&gt;data;		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(b-&gt;lchild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	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60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trans1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(b-&gt;rchild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2*i+1);	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  <a:endParaRPr lang="en-US" altLang="zh-CN" sz="16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3000"/>
              </a:lnSpc>
            </a:pPr>
            <a:r>
              <a:rPr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6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642910" y="486520"/>
            <a:ext cx="44640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对应的递归算法如下：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3900" y="1558090"/>
            <a:ext cx="461665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600" smtClean="0">
                <a:latin typeface="仿宋" pitchFamily="49" charset="-122"/>
                <a:ea typeface="仿宋" pitchFamily="49" charset="-122"/>
              </a:rPr>
              <a:t>先序遍历的思路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6072230" cy="6077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"btree.cpp"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char Elemtype;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ElemType SqBTree[MaxSize];</a:t>
            </a:r>
          </a:p>
          <a:p>
            <a:pPr algn="l"/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trans1(BTNode *b,SqBTree a,int i)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(b!=NULL)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a[i]=b-&gt;data;	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trans1(b-&gt;lchild,a,2*i);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递归创建左子树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trans1(b-&gt;rchild,a,2*i+1);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递归创建右子树</a:t>
            </a:r>
          </a:p>
          <a:p>
            <a:pPr algn="l"/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*b;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CreateBTree(b,"A(B(D),C(E,F))");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printf("b: ");DispBTree(b);printf("\n");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SqBTree a;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i=1;i&lt;30;i++) a[i]='#';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trans1(b,a,1);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printf(“a: ”);		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j=1;j&lt;30;j++)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printf("%c",a[j]);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DestroyBTree(b);</a:t>
            </a:r>
          </a:p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3000372"/>
            <a:ext cx="30765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928662" y="1142984"/>
            <a:ext cx="7358114" cy="101319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同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棵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二叉树具有</a:t>
            </a:r>
            <a:r>
              <a:rPr kumimoji="1" lang="zh-CN" altLang="en-US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唯一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先序序列、中序序列和后序序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18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但</a:t>
            </a:r>
            <a:r>
              <a:rPr kumimoji="1" lang="zh-CN" altLang="en-US" sz="18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不同的二叉树可能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具有相同的先序序列、中</a:t>
            </a:r>
            <a:r>
              <a:rPr kumimoji="1"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kumimoji="1" lang="zh-CN" altLang="en-US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序列或后序</a:t>
            </a:r>
            <a:r>
              <a:rPr kumimoji="1"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序列。　　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85786" y="571480"/>
            <a:ext cx="8572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3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071538" y="2714620"/>
            <a:ext cx="6786610" cy="2357454"/>
            <a:chOff x="857224" y="3929066"/>
            <a:chExt cx="6786610" cy="2357454"/>
          </a:xfrm>
        </p:grpSpPr>
        <p:sp>
          <p:nvSpPr>
            <p:cNvPr id="7" name="椭圆 6"/>
            <p:cNvSpPr/>
            <p:nvPr/>
          </p:nvSpPr>
          <p:spPr>
            <a:xfrm>
              <a:off x="1714480" y="450057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071538" y="5214950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714480" y="58578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28992" y="478632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786050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143372" y="550070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i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7" idx="3"/>
              <a:endCxn id="8" idx="7"/>
            </p:cNvCxnSpPr>
            <p:nvPr/>
          </p:nvCxnSpPr>
          <p:spPr>
            <a:xfrm rot="5400000">
              <a:off x="1401676" y="4902146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8" idx="5"/>
              <a:endCxn id="9" idx="1"/>
            </p:cNvCxnSpPr>
            <p:nvPr/>
          </p:nvCxnSpPr>
          <p:spPr>
            <a:xfrm rot="16200000" flipH="1">
              <a:off x="1437395" y="5580807"/>
              <a:ext cx="339856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3"/>
              <a:endCxn id="11" idx="7"/>
            </p:cNvCxnSpPr>
            <p:nvPr/>
          </p:nvCxnSpPr>
          <p:spPr>
            <a:xfrm rot="5400000">
              <a:off x="3116188" y="5187898"/>
              <a:ext cx="411294" cy="33985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5"/>
              <a:endCxn id="12" idx="1"/>
            </p:cNvCxnSpPr>
            <p:nvPr/>
          </p:nvCxnSpPr>
          <p:spPr>
            <a:xfrm rot="16200000" flipH="1">
              <a:off x="3794849" y="5152179"/>
              <a:ext cx="411294" cy="4112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右箭头 20"/>
            <p:cNvSpPr/>
            <p:nvPr/>
          </p:nvSpPr>
          <p:spPr>
            <a:xfrm>
              <a:off x="5000628" y="5214950"/>
              <a:ext cx="571504" cy="28575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3570" y="520280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先序序列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均为</a:t>
              </a:r>
              <a:r>
                <a:rPr lang="en-US" altLang="zh-CN" sz="1800" i="1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</a:t>
              </a:r>
              <a:endParaRPr lang="zh-CN" altLang="en-US" sz="1800" i="1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7224" y="392906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1714488"/>
            <a:ext cx="7858180" cy="10743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给定一棵二叉树的一种遍历序列（先序序列、中序序列或后序序列）不能唯一确定该二叉树。　</a:t>
            </a:r>
            <a:endParaRPr lang="zh-CN" altLang="en-US" sz="1800">
              <a:solidFill>
                <a:srgbClr val="3333FF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4348" y="1142984"/>
            <a:ext cx="85725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3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lang="zh-CN" altLang="en-US" sz="2000" spc="3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001024" y="2643182"/>
            <a:ext cx="727070" cy="1784358"/>
            <a:chOff x="8001024" y="2643182"/>
            <a:chExt cx="727070" cy="1784358"/>
          </a:xfrm>
        </p:grpSpPr>
        <p:sp>
          <p:nvSpPr>
            <p:cNvPr id="250885" name="Text Box 5"/>
            <p:cNvSpPr txBox="1">
              <a:spLocks noChangeArrowheads="1"/>
            </p:cNvSpPr>
            <p:nvPr/>
          </p:nvSpPr>
          <p:spPr bwMode="auto">
            <a:xfrm>
              <a:off x="8001024" y="2643182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 dirty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6" name="Text Box 6"/>
            <p:cNvSpPr txBox="1">
              <a:spLocks noChangeArrowheads="1"/>
            </p:cNvSpPr>
            <p:nvPr/>
          </p:nvSpPr>
          <p:spPr bwMode="auto">
            <a:xfrm>
              <a:off x="8007369" y="3206752"/>
              <a:ext cx="72072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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8007369" y="3786190"/>
              <a:ext cx="72072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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  <a:sym typeface="Wingdings" pitchFamily="2" charset="2"/>
                </a:rPr>
                <a:t> </a:t>
              </a:r>
              <a:r>
                <a:rPr lang="en-US" altLang="zh-CN" sz="3200" b="0">
                  <a:solidFill>
                    <a:srgbClr val="FF0000"/>
                  </a:solidFill>
                  <a:latin typeface="Verdana" pitchFamily="34" charset="0"/>
                  <a:ea typeface="宋体" pitchFamily="2" charset="-122"/>
                </a:rPr>
                <a:t> 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0034" y="1857364"/>
            <a:ext cx="7500990" cy="2630834"/>
            <a:chOff x="500034" y="1857364"/>
            <a:chExt cx="7500990" cy="2630834"/>
          </a:xfrm>
        </p:grpSpPr>
        <p:sp>
          <p:nvSpPr>
            <p:cNvPr id="250884" name="Text Box 4"/>
            <p:cNvSpPr txBox="1">
              <a:spLocks noChangeArrowheads="1"/>
            </p:cNvSpPr>
            <p:nvPr/>
          </p:nvSpPr>
          <p:spPr bwMode="auto">
            <a:xfrm>
              <a:off x="500034" y="2571744"/>
              <a:ext cx="7500990" cy="1916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0" tIns="72000" bIns="180000">
              <a:spAutoFit/>
            </a:bodyPr>
            <a:lstStyle/>
            <a:p>
              <a:pPr marL="342900" indent="-342900" algn="l">
                <a:lnSpc>
                  <a:spcPct val="200000"/>
                </a:lnSpc>
                <a:buBlip>
                  <a:blip r:embed="rId2"/>
                </a:buBlip>
              </a:pPr>
              <a:r>
                <a:rPr kumimoji="1"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同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时给定一棵二叉树的先序序列和中序</a:t>
              </a:r>
              <a:r>
                <a:rPr kumimoji="1" lang="zh-CN" altLang="en-US" sz="18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序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列能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唯一确定这棵二叉树。</a:t>
              </a:r>
              <a:r>
                <a:rPr kumimoji="1" lang="zh-CN" altLang="en-US" sz="1800" b="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 </a:t>
              </a:r>
            </a:p>
            <a:p>
              <a:pPr marL="342900" indent="-342900" algn="l">
                <a:lnSpc>
                  <a:spcPct val="200000"/>
                </a:lnSpc>
                <a:buBlip>
                  <a:blip r:embed="rId2"/>
                </a:buBlip>
              </a:pPr>
              <a:r>
                <a:rPr kumimoji="1"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同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时给定一棵二叉树的中序序列和后序</a:t>
              </a:r>
              <a:r>
                <a:rPr kumimoji="1" lang="zh-CN" altLang="en-US" sz="18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序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列能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唯一确定这棵二叉树。</a:t>
              </a:r>
              <a:r>
                <a:rPr kumimoji="1" lang="zh-CN" altLang="en-US" sz="1800" b="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endParaRPr lang="zh-CN" altLang="en-US" sz="18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42900" indent="-342900" algn="l">
                <a:lnSpc>
                  <a:spcPct val="200000"/>
                </a:lnSpc>
                <a:buBlip>
                  <a:blip r:embed="rId2"/>
                </a:buBlip>
              </a:pPr>
              <a:r>
                <a:rPr kumimoji="1"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同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时给定一棵二叉树的先序序列和后序</a:t>
              </a:r>
              <a:r>
                <a:rPr kumimoji="1" lang="zh-CN" altLang="en-US" sz="180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序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列能</a:t>
              </a:r>
              <a:r>
                <a:rPr kumimoji="1" lang="zh-CN" altLang="en-US" sz="180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唯一确定这棵二叉树。</a:t>
              </a:r>
              <a:r>
                <a:rPr kumimoji="1" lang="zh-CN" altLang="en-US" sz="1800" b="0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endParaRPr lang="zh-CN" altLang="en-US" sz="1800" b="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910" y="1857364"/>
              <a:ext cx="2316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以下命题</a:t>
              </a:r>
              <a:r>
                <a:rPr kumimoji="1" lang="zh-CN" altLang="en-US" sz="2000" dirty="0" smtClean="0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成立否？</a:t>
              </a:r>
              <a:endParaRPr lang="zh-CN" altLang="en-US" sz="2000" dirty="0"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0034" y="107154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那么给定两种</a:t>
            </a:r>
            <a:r>
              <a:rPr kumimoji="1" lang="zh-CN" altLang="en-US" sz="18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遍历序列呢？</a:t>
            </a:r>
            <a:endParaRPr lang="zh-CN" altLang="en-US" sz="18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1571612"/>
            <a:ext cx="1857388" cy="222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先序序列</a:t>
            </a:r>
            <a:endParaRPr kumimoji="1" lang="en-US" altLang="zh-CN" sz="18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中序序列</a:t>
            </a:r>
            <a:endParaRPr kumimoji="1" lang="en-US" altLang="zh-CN" sz="18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后序序列</a:t>
            </a:r>
            <a:endParaRPr kumimoji="1" lang="en-US" altLang="zh-CN" sz="1800" smtClean="0">
              <a:latin typeface="楷体" pitchFamily="49" charset="-122"/>
              <a:ea typeface="楷体" pitchFamily="49" charset="-122"/>
            </a:endParaRPr>
          </a:p>
          <a:p>
            <a:pPr marL="457200" indent="-457200" algn="l">
              <a:lnSpc>
                <a:spcPct val="200000"/>
              </a:lnSpc>
              <a:buBlip>
                <a:blip r:embed="rId2"/>
              </a:buBlip>
            </a:pPr>
            <a:r>
              <a:rPr kumimoji="1" lang="zh-CN" altLang="en-US" sz="1800" smtClean="0">
                <a:latin typeface="楷体" pitchFamily="49" charset="-122"/>
                <a:ea typeface="楷体" pitchFamily="49" charset="-122"/>
              </a:rPr>
              <a:t>层次序列</a:t>
            </a:r>
            <a:endParaRPr lang="zh-CN" altLang="en-US" sz="1800"/>
          </a:p>
        </p:txBody>
      </p:sp>
      <p:sp>
        <p:nvSpPr>
          <p:cNvPr id="4" name="右箭头 3"/>
          <p:cNvSpPr/>
          <p:nvPr/>
        </p:nvSpPr>
        <p:spPr>
          <a:xfrm>
            <a:off x="3184534" y="1847316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0352" y="177378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84534" y="2931029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70352" y="28574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184534" y="2388622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70352" y="230504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根结点已知时，可以确定左右子树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85723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各种遍历序列提供的信息：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184534" y="3485162"/>
            <a:ext cx="642942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70352" y="341163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</a:rPr>
              <a:t>根结点</a:t>
            </a:r>
            <a:endParaRPr lang="zh-CN" altLang="en-US" sz="180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定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理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7.1</a:t>
            </a:r>
            <a:r>
              <a:rPr kumimoji="1" lang="zh-CN" altLang="en-US" sz="18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任何</a:t>
            </a:r>
            <a:r>
              <a:rPr kumimoji="1" lang="en-US" altLang="zh-CN" sz="1800" i="1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1800" i="1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n&gt;</a:t>
            </a:r>
            <a:r>
              <a:rPr kumimoji="1" lang="en-US" altLang="zh-CN" sz="1800" dirty="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0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r>
              <a:rPr kumimoji="1" lang="zh-CN" altLang="en-US" sz="1800">
                <a:latin typeface="Consolas" pitchFamily="49" charset="0"/>
                <a:ea typeface="华文中宋" pitchFamily="2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不同结点的二叉树，都</a:t>
            </a:r>
            <a:r>
              <a:rPr kumimoji="1" lang="zh-CN" altLang="en-US" sz="1800" dirty="0">
                <a:latin typeface="Consolas" pitchFamily="49" charset="0"/>
                <a:ea typeface="华文中宋" pitchFamily="2" charset="-122"/>
                <a:cs typeface="Consolas" pitchFamily="49" charset="0"/>
              </a:rPr>
              <a:t>可由它的中序序列和先序序列唯一地确定。    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417751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先序序列：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620838" y="2435213"/>
            <a:ext cx="29511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err="1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908166" y="2855909"/>
            <a:ext cx="1011235" cy="990349"/>
            <a:chOff x="1704955" y="3141661"/>
            <a:chExt cx="1011235" cy="990349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1704955" y="3393346"/>
              <a:ext cx="1011235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左子树先</a:t>
              </a:r>
              <a:r>
                <a:rPr lang="zh-CN" altLang="en-US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AutoShape 10"/>
            <p:cNvSpPr>
              <a:spLocks/>
            </p:cNvSpPr>
            <p:nvPr/>
          </p:nvSpPr>
          <p:spPr bwMode="auto">
            <a:xfrm rot="16200000">
              <a:off x="2123282" y="2782092"/>
              <a:ext cx="144462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3295643" y="2857495"/>
            <a:ext cx="1071569" cy="979238"/>
            <a:chOff x="3322640" y="3143247"/>
            <a:chExt cx="1071569" cy="97923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322640" y="3383821"/>
              <a:ext cx="1071569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右子树先</a:t>
              </a:r>
              <a:r>
                <a:rPr lang="zh-CN" altLang="en-US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AutoShape 11"/>
            <p:cNvSpPr>
              <a:spLocks/>
            </p:cNvSpPr>
            <p:nvPr/>
          </p:nvSpPr>
          <p:spPr bwMode="auto">
            <a:xfrm rot="16200000">
              <a:off x="3780631" y="2709067"/>
              <a:ext cx="142875" cy="1011235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572000" y="2435213"/>
            <a:ext cx="13684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中序序列：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868988" y="2452676"/>
            <a:ext cx="3060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dirty="0" err="1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err="1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1800" i="1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dirty="0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dirty="0"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组合 21"/>
          <p:cNvGrpSpPr/>
          <p:nvPr/>
        </p:nvGrpSpPr>
        <p:grpSpPr>
          <a:xfrm>
            <a:off x="6005492" y="2857495"/>
            <a:ext cx="1004924" cy="979238"/>
            <a:chOff x="6011862" y="3143247"/>
            <a:chExt cx="1004924" cy="97923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027757" y="3383821"/>
              <a:ext cx="989029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左子树中</a:t>
              </a:r>
              <a:r>
                <a:rPr lang="zh-CN" altLang="en-US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AutoShape 16"/>
            <p:cNvSpPr>
              <a:spLocks/>
            </p:cNvSpPr>
            <p:nvPr/>
          </p:nvSpPr>
          <p:spPr bwMode="auto">
            <a:xfrm rot="16200000">
              <a:off x="6423837" y="2731272"/>
              <a:ext cx="142876" cy="966825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2"/>
          <p:cNvGrpSpPr/>
          <p:nvPr/>
        </p:nvGrpSpPr>
        <p:grpSpPr>
          <a:xfrm>
            <a:off x="7618444" y="2855908"/>
            <a:ext cx="1082672" cy="980825"/>
            <a:chOff x="7500958" y="3141660"/>
            <a:chExt cx="1082672" cy="980825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500958" y="3383821"/>
              <a:ext cx="1082672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右子树中</a:t>
              </a:r>
              <a:r>
                <a:rPr lang="zh-CN" altLang="en-US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序列，有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600" i="1"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6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个结点</a:t>
              </a:r>
              <a:endParaRPr lang="zh-CN" altLang="en-US" sz="16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AutoShape 17"/>
            <p:cNvSpPr>
              <a:spLocks/>
            </p:cNvSpPr>
            <p:nvPr/>
          </p:nvSpPr>
          <p:spPr bwMode="auto">
            <a:xfrm rot="16200000">
              <a:off x="7925620" y="2782092"/>
              <a:ext cx="144463" cy="863600"/>
            </a:xfrm>
            <a:prstGeom prst="leftBrace">
              <a:avLst>
                <a:gd name="adj1" fmla="val 49817"/>
                <a:gd name="adj2" fmla="val 50000"/>
              </a:avLst>
            </a:prstGeom>
            <a:ln>
              <a:headEnd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4"/>
          <p:cNvGrpSpPr/>
          <p:nvPr/>
        </p:nvGrpSpPr>
        <p:grpSpPr>
          <a:xfrm>
            <a:off x="1714479" y="1794679"/>
            <a:ext cx="5652000" cy="697684"/>
            <a:chOff x="1692274" y="2080431"/>
            <a:chExt cx="5652000" cy="69768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692275" y="2454265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692274" y="2433946"/>
              <a:ext cx="5652000" cy="0"/>
            </a:xfrm>
            <a:prstGeom prst="line">
              <a:avLst/>
            </a:prstGeom>
            <a:ln>
              <a:headEnd/>
              <a:tailEnd type="none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335877" y="2444740"/>
              <a:ext cx="0" cy="323850"/>
            </a:xfrm>
            <a:prstGeom prst="line">
              <a:avLst/>
            </a:prstGeom>
            <a:ln>
              <a:headEnd/>
              <a:tailEnd type="stealth" w="med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803560" y="2080431"/>
              <a:ext cx="388937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通过</a:t>
              </a:r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根结点</a:t>
              </a:r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在中序序列中找到</a:t>
              </a: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en-US" altLang="zh-CN" sz="1800" i="1" baseline="-25000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endParaRPr lang="en-US" altLang="zh-CN" sz="18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34"/>
          <p:cNvGrpSpPr/>
          <p:nvPr/>
        </p:nvGrpSpPr>
        <p:grpSpPr>
          <a:xfrm>
            <a:off x="2110072" y="4638950"/>
            <a:ext cx="5819515" cy="1766633"/>
            <a:chOff x="2110072" y="4638950"/>
            <a:chExt cx="5819515" cy="1766633"/>
          </a:xfrm>
        </p:grpSpPr>
        <p:sp>
          <p:nvSpPr>
            <p:cNvPr id="26" name="椭圆 25"/>
            <p:cNvSpPr/>
            <p:nvPr/>
          </p:nvSpPr>
          <p:spPr>
            <a:xfrm>
              <a:off x="4567504" y="4638950"/>
              <a:ext cx="576000" cy="576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i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 baseline="-250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71736" y="5507196"/>
              <a:ext cx="2000264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0072" y="5191137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左子树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14942" y="5507196"/>
              <a:ext cx="2206955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先序：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zh-CN" sz="1800" i="1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中序：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+1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1800" i="1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en-US" altLang="en-US" sz="1800" baseline="-2500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7922" y="5191137"/>
              <a:ext cx="461665" cy="12144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方正启体简体" pitchFamily="65" charset="-122"/>
                  <a:ea typeface="方正启体简体" pitchFamily="65" charset="-122"/>
                </a:rPr>
                <a:t>右子树</a:t>
              </a:r>
              <a:endParaRPr lang="zh-CN" altLang="en-US" sz="1800">
                <a:latin typeface="方正启体简体" pitchFamily="65" charset="-122"/>
                <a:ea typeface="方正启体简体" pitchFamily="65" charset="-122"/>
              </a:endParaRPr>
            </a:p>
          </p:txBody>
        </p:sp>
        <p:cxnSp>
          <p:nvCxnSpPr>
            <p:cNvPr id="32" name="直接连接符 31"/>
            <p:cNvCxnSpPr>
              <a:stCxn id="26" idx="2"/>
              <a:endCxn id="27" idx="0"/>
            </p:cNvCxnSpPr>
            <p:nvPr/>
          </p:nvCxnSpPr>
          <p:spPr>
            <a:xfrm rot="10800000" flipV="1">
              <a:off x="3571868" y="4926950"/>
              <a:ext cx="99563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6" idx="6"/>
              <a:endCxn id="29" idx="0"/>
            </p:cNvCxnSpPr>
            <p:nvPr/>
          </p:nvCxnSpPr>
          <p:spPr>
            <a:xfrm>
              <a:off x="5143504" y="4926950"/>
              <a:ext cx="1174916" cy="58024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下箭头 35"/>
          <p:cNvSpPr/>
          <p:nvPr/>
        </p:nvSpPr>
        <p:spPr>
          <a:xfrm>
            <a:off x="4686301" y="3957641"/>
            <a:ext cx="285752" cy="50006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57158" y="428604"/>
            <a:ext cx="8429684" cy="37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例如，已知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先序序列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ABDGCEF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，中</a:t>
            </a:r>
            <a:r>
              <a:rPr kumimoji="1"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序序列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DGBAECF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，构造该二</a:t>
            </a:r>
            <a:r>
              <a:rPr kumimoji="1"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树。</a:t>
            </a:r>
            <a:r>
              <a:rPr kumimoji="1" lang="zh-CN" altLang="en-US" sz="1800" b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sz="1800" b="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3000364" y="5643578"/>
            <a:ext cx="23764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二叉树构造完毕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1802" y="1142984"/>
            <a:ext cx="200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BDGCEF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DGB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ECF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29058" y="178592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00232" y="2357430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DG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928926" y="300037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43504" y="235743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F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143504" y="3000372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9058" y="328612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572000" y="392906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57884" y="328612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72198" y="392906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1538" y="328612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G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000232" y="3929066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14678" y="4497181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</a:p>
          <a:p>
            <a:r>
              <a:rPr kumimoji="1"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kumimoji="1"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kumimoji="1"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786050" y="4857760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</a:t>
            </a:r>
            <a:endParaRPr lang="zh-CN" altLang="en-US" sz="2000" i="1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直接连接符 37"/>
          <p:cNvCxnSpPr>
            <a:stCxn id="25" idx="3"/>
            <a:endCxn id="27" idx="0"/>
          </p:cNvCxnSpPr>
          <p:nvPr/>
        </p:nvCxnSpPr>
        <p:spPr>
          <a:xfrm rot="5400000">
            <a:off x="3143241" y="2151783"/>
            <a:ext cx="848589" cy="84858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9" idx="0"/>
          </p:cNvCxnSpPr>
          <p:nvPr/>
        </p:nvCxnSpPr>
        <p:spPr>
          <a:xfrm rot="16200000" flipH="1">
            <a:off x="4402072" y="2044625"/>
            <a:ext cx="848589" cy="106290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7" idx="3"/>
            <a:endCxn id="35" idx="7"/>
          </p:cNvCxnSpPr>
          <p:nvPr/>
        </p:nvCxnSpPr>
        <p:spPr>
          <a:xfrm rot="5400000">
            <a:off x="2366089" y="3366229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5"/>
            <a:endCxn id="37" idx="1"/>
          </p:cNvCxnSpPr>
          <p:nvPr/>
        </p:nvCxnSpPr>
        <p:spPr>
          <a:xfrm rot="16200000" flipH="1">
            <a:off x="2294651" y="4366361"/>
            <a:ext cx="625608" cy="4827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9" idx="3"/>
            <a:endCxn id="31" idx="0"/>
          </p:cNvCxnSpPr>
          <p:nvPr/>
        </p:nvCxnSpPr>
        <p:spPr>
          <a:xfrm rot="5400000">
            <a:off x="4714877" y="3437667"/>
            <a:ext cx="562837" cy="4199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9" idx="5"/>
            <a:endCxn id="33" idx="1"/>
          </p:cNvCxnSpPr>
          <p:nvPr/>
        </p:nvCxnSpPr>
        <p:spPr>
          <a:xfrm rot="16200000" flipH="1">
            <a:off x="5509361" y="3366229"/>
            <a:ext cx="625608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9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8246" cy="3637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216000" rIns="144000" bIns="216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BTNode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*s;  char *p;  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k;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(n&lt;=0) return NULL;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6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6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BTNode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创建根结点</a:t>
            </a:r>
            <a:endParaRPr kumimoji="1" lang="zh-CN" altLang="en-US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&gt;data=*pre;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6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(p=</a:t>
            </a:r>
            <a:r>
              <a:rPr kumimoji="1" lang="en-US" altLang="zh-CN" sz="16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in;p</a:t>
            </a:r>
            <a:r>
              <a:rPr kumimoji="1" lang="en-US" altLang="zh-CN" sz="16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600" dirty="0" err="1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in+n;p</a:t>
            </a:r>
            <a:r>
              <a:rPr kumimoji="1" lang="en-US" altLang="zh-CN" sz="16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kumimoji="1" lang="en-US" altLang="zh-CN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	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找为</a:t>
            </a:r>
            <a:r>
              <a:rPr kumimoji="1" lang="zh-CN" altLang="en-US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</a:t>
            </a:r>
            <a:r>
              <a:rPr kumimoji="1" lang="en-US" altLang="zh-CN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6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(*p==*pre)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dirty="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6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break</a:t>
            </a:r>
            <a:r>
              <a:rPr kumimoji="1" lang="en-US" altLang="zh-CN" sz="1600" dirty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CC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k=p-in; </a:t>
            </a:r>
            <a:endParaRPr kumimoji="1" lang="en-US" altLang="zh-CN" sz="1600" dirty="0">
              <a:solidFill>
                <a:srgbClr val="CC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472" y="642918"/>
            <a:ext cx="6769100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latin typeface="楷体" pitchFamily="49" charset="-122"/>
                <a:ea typeface="楷体" pitchFamily="49" charset="-122"/>
              </a:rPr>
              <a:t>由上述定理得到以下构造二叉树的算法：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57158" y="3071810"/>
            <a:ext cx="8001056" cy="1660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44000"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s-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lchild=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(pre+1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k);        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构造左子树</a:t>
            </a: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zh-CN" altLang="en-US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rchild=</a:t>
            </a:r>
            <a:r>
              <a:rPr kumimoji="1" lang="en-US" altLang="zh-CN" sz="16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CreateBT1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(pre+k+1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p+1</a:t>
            </a:r>
            <a:r>
              <a:rPr kumimoji="1" lang="zh-CN" altLang="en-US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n-k-1); </a:t>
            </a:r>
            <a:r>
              <a:rPr kumimoji="1" lang="en-US" altLang="zh-CN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6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构造右子树</a:t>
            </a:r>
            <a:endParaRPr kumimoji="1" lang="en-US" altLang="zh-CN" sz="1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6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1090" y="2643182"/>
            <a:ext cx="461665" cy="2571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spc="600" smtClean="0">
                <a:latin typeface="仿宋" pitchFamily="49" charset="-122"/>
                <a:ea typeface="仿宋" pitchFamily="49" charset="-122"/>
              </a:rPr>
              <a:t>先序遍历的思路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976095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先序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pre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 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 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 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endParaRPr lang="zh-CN" altLang="en-US" sz="1800">
              <a:solidFill>
                <a:srgbClr val="CC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576117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中序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0033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   </a:t>
            </a:r>
            <a:r>
              <a:rPr lang="en-US" altLang="zh-CN" sz="1800" i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+1  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-2</a:t>
            </a:r>
            <a:r>
              <a:rPr lang="en-US" altLang="zh-CN" sz="18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baseline="-25000" smtClean="0">
                <a:solidFill>
                  <a:srgbClr val="CC00FF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en-US" altLang="en-US" sz="1800" baseline="-25000" dirty="0">
              <a:solidFill>
                <a:srgbClr val="CC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3814757" y="2004802"/>
            <a:ext cx="500066" cy="528026"/>
            <a:chOff x="3814757" y="1988927"/>
            <a:chExt cx="500066" cy="528026"/>
          </a:xfrm>
        </p:grpSpPr>
        <p:cxnSp>
          <p:nvCxnSpPr>
            <p:cNvPr id="9" name="直接箭头连接符 8"/>
            <p:cNvCxnSpPr/>
            <p:nvPr/>
          </p:nvCxnSpPr>
          <p:spPr>
            <a:xfrm rot="5400000" flipH="1" flipV="1">
              <a:off x="3925089" y="213100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14757" y="2239954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endParaRPr lang="zh-CN" altLang="en-US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2214546" y="428604"/>
            <a:ext cx="714380" cy="561779"/>
            <a:chOff x="2214546" y="739756"/>
            <a:chExt cx="714380" cy="561779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436004" y="115786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14546" y="739756"/>
              <a:ext cx="71438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pre+1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4133847" y="471667"/>
            <a:ext cx="1000132" cy="580829"/>
            <a:chOff x="3714744" y="714356"/>
            <a:chExt cx="1000132" cy="580829"/>
          </a:xfrm>
        </p:grpSpPr>
        <p:cxnSp>
          <p:nvCxnSpPr>
            <p:cNvPr id="14" name="直接箭头连接符 13"/>
            <p:cNvCxnSpPr/>
            <p:nvPr/>
          </p:nvCxnSpPr>
          <p:spPr>
            <a:xfrm rot="5400000">
              <a:off x="4098128" y="115151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14744" y="714356"/>
              <a:ext cx="100013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pre+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组合 23"/>
          <p:cNvGrpSpPr/>
          <p:nvPr/>
        </p:nvGrpSpPr>
        <p:grpSpPr>
          <a:xfrm>
            <a:off x="4429124" y="2004802"/>
            <a:ext cx="500066" cy="528026"/>
            <a:chOff x="4429124" y="1976227"/>
            <a:chExt cx="500066" cy="528026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4501356" y="211830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429124" y="2227254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+1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组合 26"/>
          <p:cNvGrpSpPr/>
          <p:nvPr/>
        </p:nvGrpSpPr>
        <p:grpSpPr>
          <a:xfrm>
            <a:off x="2028808" y="1976227"/>
            <a:ext cx="500066" cy="556601"/>
            <a:chOff x="2028808" y="1976227"/>
            <a:chExt cx="500066" cy="556601"/>
          </a:xfrm>
        </p:grpSpPr>
        <p:cxnSp>
          <p:nvCxnSpPr>
            <p:cNvPr id="19" name="直接箭头连接符 18"/>
            <p:cNvCxnSpPr/>
            <p:nvPr/>
          </p:nvCxnSpPr>
          <p:spPr>
            <a:xfrm rot="5400000" flipH="1" flipV="1">
              <a:off x="2129615" y="211830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28808" y="2255829"/>
              <a:ext cx="50006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in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36"/>
          <p:cNvGrpSpPr/>
          <p:nvPr/>
        </p:nvGrpSpPr>
        <p:grpSpPr>
          <a:xfrm>
            <a:off x="2114531" y="995346"/>
            <a:ext cx="2162190" cy="2290778"/>
            <a:chOff x="2143108" y="1014396"/>
            <a:chExt cx="2162190" cy="2290778"/>
          </a:xfrm>
        </p:grpSpPr>
        <p:sp>
          <p:nvSpPr>
            <p:cNvPr id="28" name="矩形 27"/>
            <p:cNvSpPr/>
            <p:nvPr/>
          </p:nvSpPr>
          <p:spPr>
            <a:xfrm>
              <a:off x="2447910" y="1014396"/>
              <a:ext cx="1857388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43108" y="1609712"/>
              <a:ext cx="1714512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600313" y="1390650"/>
              <a:ext cx="898525" cy="1838325"/>
            </a:xfrm>
            <a:custGeom>
              <a:avLst/>
              <a:gdLst>
                <a:gd name="connsiteX0" fmla="*/ 60325 w 898525"/>
                <a:gd name="connsiteY0" fmla="*/ 0 h 1838325"/>
                <a:gd name="connsiteX1" fmla="*/ 69850 w 898525"/>
                <a:gd name="connsiteY1" fmla="*/ 704850 h 1838325"/>
                <a:gd name="connsiteX2" fmla="*/ 479425 w 898525"/>
                <a:gd name="connsiteY2" fmla="*/ 1381125 h 1838325"/>
                <a:gd name="connsiteX3" fmla="*/ 898525 w 898525"/>
                <a:gd name="connsiteY3" fmla="*/ 1838325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525" h="1838325">
                  <a:moveTo>
                    <a:pt x="60325" y="0"/>
                  </a:moveTo>
                  <a:cubicBezTo>
                    <a:pt x="30162" y="237331"/>
                    <a:pt x="0" y="474662"/>
                    <a:pt x="69850" y="704850"/>
                  </a:cubicBezTo>
                  <a:cubicBezTo>
                    <a:pt x="139700" y="935038"/>
                    <a:pt x="341313" y="1192213"/>
                    <a:pt x="479425" y="1381125"/>
                  </a:cubicBezTo>
                  <a:cubicBezTo>
                    <a:pt x="617537" y="1570037"/>
                    <a:pt x="758031" y="1704181"/>
                    <a:pt x="898525" y="1838325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386000" y="1947852"/>
              <a:ext cx="1500198" cy="1357322"/>
            </a:xfrm>
            <a:custGeom>
              <a:avLst/>
              <a:gdLst>
                <a:gd name="connsiteX0" fmla="*/ 0 w 828675"/>
                <a:gd name="connsiteY0" fmla="*/ 0 h 1257300"/>
                <a:gd name="connsiteX1" fmla="*/ 114300 w 828675"/>
                <a:gd name="connsiteY1" fmla="*/ 419100 h 1257300"/>
                <a:gd name="connsiteX2" fmla="*/ 409575 w 828675"/>
                <a:gd name="connsiteY2" fmla="*/ 895350 h 1257300"/>
                <a:gd name="connsiteX3" fmla="*/ 828675 w 828675"/>
                <a:gd name="connsiteY3" fmla="*/ 1257300 h 1257300"/>
                <a:gd name="connsiteX0" fmla="*/ 0 w 1500198"/>
                <a:gd name="connsiteY0" fmla="*/ 0 h 1357322"/>
                <a:gd name="connsiteX1" fmla="*/ 114300 w 1500198"/>
                <a:gd name="connsiteY1" fmla="*/ 419100 h 1357322"/>
                <a:gd name="connsiteX2" fmla="*/ 409575 w 1500198"/>
                <a:gd name="connsiteY2" fmla="*/ 895350 h 1357322"/>
                <a:gd name="connsiteX3" fmla="*/ 1500198 w 1500198"/>
                <a:gd name="connsiteY3" fmla="*/ 1357322 h 1357322"/>
                <a:gd name="connsiteX0" fmla="*/ 4763 w 1504961"/>
                <a:gd name="connsiteY0" fmla="*/ 0 h 1357322"/>
                <a:gd name="connsiteX1" fmla="*/ 119063 w 1504961"/>
                <a:gd name="connsiteY1" fmla="*/ 419100 h 1357322"/>
                <a:gd name="connsiteX2" fmla="*/ 719142 w 1504961"/>
                <a:gd name="connsiteY2" fmla="*/ 642942 h 1357322"/>
                <a:gd name="connsiteX3" fmla="*/ 1504961 w 1504961"/>
                <a:gd name="connsiteY3" fmla="*/ 1357322 h 1357322"/>
                <a:gd name="connsiteX0" fmla="*/ 0 w 1500198"/>
                <a:gd name="connsiteY0" fmla="*/ 0 h 1357322"/>
                <a:gd name="connsiteX1" fmla="*/ 285752 w 1500198"/>
                <a:gd name="connsiteY1" fmla="*/ 285752 h 1357322"/>
                <a:gd name="connsiteX2" fmla="*/ 714379 w 1500198"/>
                <a:gd name="connsiteY2" fmla="*/ 642942 h 1357322"/>
                <a:gd name="connsiteX3" fmla="*/ 1500198 w 1500198"/>
                <a:gd name="connsiteY3" fmla="*/ 1357322 h 135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198" h="1357322">
                  <a:moveTo>
                    <a:pt x="0" y="0"/>
                  </a:moveTo>
                  <a:cubicBezTo>
                    <a:pt x="23019" y="134937"/>
                    <a:pt x="166689" y="178595"/>
                    <a:pt x="285752" y="285752"/>
                  </a:cubicBezTo>
                  <a:cubicBezTo>
                    <a:pt x="404815" y="392909"/>
                    <a:pt x="511971" y="464347"/>
                    <a:pt x="714379" y="642942"/>
                  </a:cubicBezTo>
                  <a:cubicBezTo>
                    <a:pt x="916787" y="821537"/>
                    <a:pt x="1350179" y="1246197"/>
                    <a:pt x="1500198" y="1357322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37"/>
          <p:cNvGrpSpPr/>
          <p:nvPr/>
        </p:nvGrpSpPr>
        <p:grpSpPr>
          <a:xfrm>
            <a:off x="3357554" y="1000108"/>
            <a:ext cx="3143272" cy="2643206"/>
            <a:chOff x="3357554" y="1000108"/>
            <a:chExt cx="3143272" cy="2643206"/>
          </a:xfrm>
        </p:grpSpPr>
        <p:sp>
          <p:nvSpPr>
            <p:cNvPr id="33" name="矩形 32"/>
            <p:cNvSpPr/>
            <p:nvPr/>
          </p:nvSpPr>
          <p:spPr>
            <a:xfrm>
              <a:off x="4357686" y="1000108"/>
              <a:ext cx="2143140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357686" y="1571612"/>
              <a:ext cx="2143140" cy="357190"/>
            </a:xfrm>
            <a:prstGeom prst="rect">
              <a:avLst/>
            </a:prstGeom>
            <a:solidFill>
              <a:srgbClr val="0070C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3357554" y="1357298"/>
              <a:ext cx="1285884" cy="2286016"/>
            </a:xfrm>
            <a:custGeom>
              <a:avLst/>
              <a:gdLst>
                <a:gd name="connsiteX0" fmla="*/ 762000 w 762000"/>
                <a:gd name="connsiteY0" fmla="*/ 0 h 2247900"/>
                <a:gd name="connsiteX1" fmla="*/ 247650 w 762000"/>
                <a:gd name="connsiteY1" fmla="*/ 1085850 h 2247900"/>
                <a:gd name="connsiteX2" fmla="*/ 0 w 762000"/>
                <a:gd name="connsiteY2" fmla="*/ 2247900 h 2247900"/>
                <a:gd name="connsiteX0" fmla="*/ 1152532 w 1152532"/>
                <a:gd name="connsiteY0" fmla="*/ 0 h 2290764"/>
                <a:gd name="connsiteX1" fmla="*/ 638182 w 1152532"/>
                <a:gd name="connsiteY1" fmla="*/ 1085850 h 2290764"/>
                <a:gd name="connsiteX2" fmla="*/ 0 w 1152532"/>
                <a:gd name="connsiteY2" fmla="*/ 2290764 h 2290764"/>
                <a:gd name="connsiteX0" fmla="*/ 1152532 w 1152532"/>
                <a:gd name="connsiteY0" fmla="*/ 0 h 2290764"/>
                <a:gd name="connsiteX1" fmla="*/ 714380 w 1152532"/>
                <a:gd name="connsiteY1" fmla="*/ 1219194 h 2290764"/>
                <a:gd name="connsiteX2" fmla="*/ 0 w 1152532"/>
                <a:gd name="connsiteY2" fmla="*/ 2290764 h 2290764"/>
                <a:gd name="connsiteX0" fmla="*/ 1071570 w 1071570"/>
                <a:gd name="connsiteY0" fmla="*/ 0 h 2286016"/>
                <a:gd name="connsiteX1" fmla="*/ 714380 w 1071570"/>
                <a:gd name="connsiteY1" fmla="*/ 1214446 h 2286016"/>
                <a:gd name="connsiteX2" fmla="*/ 0 w 1071570"/>
                <a:gd name="connsiteY2" fmla="*/ 2286016 h 2286016"/>
                <a:gd name="connsiteX0" fmla="*/ 1071570 w 1071570"/>
                <a:gd name="connsiteY0" fmla="*/ 0 h 2286016"/>
                <a:gd name="connsiteX1" fmla="*/ 571504 w 1071570"/>
                <a:gd name="connsiteY1" fmla="*/ 1285884 h 2286016"/>
                <a:gd name="connsiteX2" fmla="*/ 0 w 1071570"/>
                <a:gd name="connsiteY2" fmla="*/ 2286016 h 2286016"/>
                <a:gd name="connsiteX0" fmla="*/ 1214446 w 1214446"/>
                <a:gd name="connsiteY0" fmla="*/ 0 h 2214578"/>
                <a:gd name="connsiteX1" fmla="*/ 714380 w 1214446"/>
                <a:gd name="connsiteY1" fmla="*/ 1285884 h 2214578"/>
                <a:gd name="connsiteX2" fmla="*/ 0 w 1214446"/>
                <a:gd name="connsiteY2" fmla="*/ 2214578 h 2214578"/>
                <a:gd name="connsiteX0" fmla="*/ 1285884 w 1285884"/>
                <a:gd name="connsiteY0" fmla="*/ 0 h 2286016"/>
                <a:gd name="connsiteX1" fmla="*/ 785818 w 1285884"/>
                <a:gd name="connsiteY1" fmla="*/ 1285884 h 2286016"/>
                <a:gd name="connsiteX2" fmla="*/ 0 w 1285884"/>
                <a:gd name="connsiteY2" fmla="*/ 2286016 h 228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884" h="2286016">
                  <a:moveTo>
                    <a:pt x="1285884" y="0"/>
                  </a:moveTo>
                  <a:cubicBezTo>
                    <a:pt x="1092209" y="355600"/>
                    <a:pt x="1000132" y="904881"/>
                    <a:pt x="785818" y="1285884"/>
                  </a:cubicBezTo>
                  <a:cubicBezTo>
                    <a:pt x="571504" y="1666887"/>
                    <a:pt x="60325" y="1892316"/>
                    <a:pt x="0" y="2286016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286248" y="1933575"/>
              <a:ext cx="515142" cy="1709739"/>
            </a:xfrm>
            <a:custGeom>
              <a:avLst/>
              <a:gdLst>
                <a:gd name="connsiteX0" fmla="*/ 704850 w 749300"/>
                <a:gd name="connsiteY0" fmla="*/ 0 h 1666875"/>
                <a:gd name="connsiteX1" fmla="*/ 695325 w 749300"/>
                <a:gd name="connsiteY1" fmla="*/ 533400 h 1666875"/>
                <a:gd name="connsiteX2" fmla="*/ 381000 w 749300"/>
                <a:gd name="connsiteY2" fmla="*/ 1285875 h 1666875"/>
                <a:gd name="connsiteX3" fmla="*/ 0 w 749300"/>
                <a:gd name="connsiteY3" fmla="*/ 1666875 h 1666875"/>
                <a:gd name="connsiteX0" fmla="*/ 490536 w 534986"/>
                <a:gd name="connsiteY0" fmla="*/ 0 h 1638301"/>
                <a:gd name="connsiteX1" fmla="*/ 481011 w 534986"/>
                <a:gd name="connsiteY1" fmla="*/ 533400 h 1638301"/>
                <a:gd name="connsiteX2" fmla="*/ 166686 w 534986"/>
                <a:gd name="connsiteY2" fmla="*/ 1285875 h 1638301"/>
                <a:gd name="connsiteX3" fmla="*/ 0 w 534986"/>
                <a:gd name="connsiteY3" fmla="*/ 1638301 h 1638301"/>
                <a:gd name="connsiteX0" fmla="*/ 490536 w 515142"/>
                <a:gd name="connsiteY0" fmla="*/ 0 h 1638301"/>
                <a:gd name="connsiteX1" fmla="*/ 481011 w 515142"/>
                <a:gd name="connsiteY1" fmla="*/ 533400 h 1638301"/>
                <a:gd name="connsiteX2" fmla="*/ 285752 w 515142"/>
                <a:gd name="connsiteY2" fmla="*/ 1281111 h 1638301"/>
                <a:gd name="connsiteX3" fmla="*/ 0 w 515142"/>
                <a:gd name="connsiteY3" fmla="*/ 1638301 h 1638301"/>
                <a:gd name="connsiteX0" fmla="*/ 490536 w 515142"/>
                <a:gd name="connsiteY0" fmla="*/ 0 h 1709739"/>
                <a:gd name="connsiteX1" fmla="*/ 481011 w 515142"/>
                <a:gd name="connsiteY1" fmla="*/ 533400 h 1709739"/>
                <a:gd name="connsiteX2" fmla="*/ 285752 w 515142"/>
                <a:gd name="connsiteY2" fmla="*/ 1281111 h 1709739"/>
                <a:gd name="connsiteX3" fmla="*/ 0 w 515142"/>
                <a:gd name="connsiteY3" fmla="*/ 1709739 h 170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142" h="1709739">
                  <a:moveTo>
                    <a:pt x="490536" y="0"/>
                  </a:moveTo>
                  <a:cubicBezTo>
                    <a:pt x="512761" y="159544"/>
                    <a:pt x="515142" y="319882"/>
                    <a:pt x="481011" y="533400"/>
                  </a:cubicBezTo>
                  <a:cubicBezTo>
                    <a:pt x="446880" y="746918"/>
                    <a:pt x="365920" y="1085055"/>
                    <a:pt x="285752" y="1281111"/>
                  </a:cubicBezTo>
                  <a:cubicBezTo>
                    <a:pt x="205584" y="1477167"/>
                    <a:pt x="132556" y="1613695"/>
                    <a:pt x="0" y="1709739"/>
                  </a:cubicBezTo>
                </a:path>
              </a:pathLst>
            </a:custGeom>
            <a:ln w="19050">
              <a:solidFill>
                <a:srgbClr val="CC00FF"/>
              </a:solidFill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2D14-2240-46D4-8E7F-5554B7314E3C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</TotalTime>
  <Words>1452</Words>
  <Application>Microsoft Office PowerPoint</Application>
  <PresentationFormat>全屏显示(4:3)</PresentationFormat>
  <Paragraphs>284</Paragraphs>
  <Slides>19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938</cp:revision>
  <dcterms:created xsi:type="dcterms:W3CDTF">2004-04-08T11:59:15Z</dcterms:created>
  <dcterms:modified xsi:type="dcterms:W3CDTF">2020-01-31T08:45:08Z</dcterms:modified>
</cp:coreProperties>
</file>