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8"/>
  </p:notesMasterIdLst>
  <p:sldIdLst>
    <p:sldId id="338" r:id="rId2"/>
    <p:sldId id="471" r:id="rId3"/>
    <p:sldId id="339" r:id="rId4"/>
    <p:sldId id="368" r:id="rId5"/>
    <p:sldId id="472" r:id="rId6"/>
    <p:sldId id="473" r:id="rId7"/>
    <p:sldId id="474" r:id="rId8"/>
    <p:sldId id="475" r:id="rId9"/>
    <p:sldId id="476" r:id="rId10"/>
    <p:sldId id="477" r:id="rId11"/>
    <p:sldId id="478" r:id="rId12"/>
    <p:sldId id="479" r:id="rId13"/>
    <p:sldId id="480" r:id="rId14"/>
    <p:sldId id="481" r:id="rId15"/>
    <p:sldId id="482" r:id="rId16"/>
    <p:sldId id="483" r:id="rId17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33FF"/>
    <a:srgbClr val="CC00FF"/>
    <a:srgbClr val="FF0000"/>
    <a:srgbClr val="FF00FF"/>
    <a:srgbClr val="663300"/>
    <a:srgbClr val="003300"/>
    <a:srgbClr val="0E0E14"/>
  </p:clrMru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85" autoAdjust="0"/>
  </p:normalViewPr>
  <p:slideViewPr>
    <p:cSldViewPr>
      <p:cViewPr varScale="1">
        <p:scale>
          <a:sx n="100" d="100"/>
          <a:sy n="100" d="100"/>
        </p:scale>
        <p:origin x="-49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11A60A-0A99-4221-AD30-AE26A09430AB}" type="datetimeFigureOut">
              <a:rPr lang="zh-CN" altLang="en-US" smtClean="0"/>
              <a:pPr/>
              <a:t>2020/1/31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63176-EE8A-4C36-B360-47BA890D61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63176-EE8A-4C36-B360-47BA890D619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63176-EE8A-4C36-B360-47BA890D619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63176-EE8A-4C36-B360-47BA890D619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46F6EDFD-1C6D-4B0B-9860-EFBC3E98102D}" type="slidenum">
              <a:rPr lang="en-US" altLang="zh-CN" smtClean="0"/>
              <a:pPr/>
              <a:t>‹#›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F53098F7-780D-46FA-A524-7B30B3E8BBA8}" type="slidenum">
              <a:rPr lang="en-US" altLang="zh-CN" smtClean="0"/>
              <a:pPr/>
              <a:t>‹#›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A84FB-3490-4A4B-B195-90239EE8FE7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0" r:id="rId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1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714348" y="3143248"/>
            <a:ext cx="7696195" cy="1603104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>
            <a:spAutoFit/>
          </a:bodyPr>
          <a:lstStyle/>
          <a:p>
            <a:pPr marL="457200" indent="-457200" algn="l"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对于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具有</a:t>
            </a:r>
            <a:r>
              <a:rPr kumimoji="1"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个结点的二叉树，采用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二叉链存储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结构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时，每个结点有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两个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指针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域，总共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个指针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域。</a:t>
            </a:r>
            <a:endParaRPr kumimoji="1" lang="en-US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其中只有</a:t>
            </a:r>
            <a:r>
              <a:rPr kumimoji="1"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个结点被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有效指针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指向，即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</a:t>
            </a:r>
            <a:r>
              <a:rPr kumimoji="1" lang="en-US" altLang="zh-CN" sz="1800" i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个非空指针域。</a:t>
            </a:r>
            <a:endParaRPr kumimoji="1" lang="en-US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所以共有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-(</a:t>
            </a:r>
            <a:r>
              <a:rPr kumimoji="1"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= </a:t>
            </a:r>
            <a:r>
              <a:rPr kumimoji="1"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个空链域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</a:p>
        </p:txBody>
      </p:sp>
      <p:sp>
        <p:nvSpPr>
          <p:cNvPr id="95235" name="Text Box 3" descr="蓝色面巾纸"/>
          <p:cNvSpPr txBox="1">
            <a:spLocks noChangeArrowheads="1"/>
          </p:cNvSpPr>
          <p:nvPr/>
        </p:nvSpPr>
        <p:spPr bwMode="auto">
          <a:xfrm>
            <a:off x="642910" y="1571612"/>
            <a:ext cx="4248150" cy="514738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72000" bIns="7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7.7.1  </a:t>
            </a:r>
            <a:r>
              <a:rPr kumimoji="1" lang="zh-CN" alt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线索二叉树的概念</a:t>
            </a:r>
            <a:endParaRPr lang="zh-CN" altLang="en-US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方正细珊瑚简体" pitchFamily="65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2910" y="2428868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pc="3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回顾：</a:t>
            </a:r>
            <a:endParaRPr lang="zh-CN" altLang="en-US" sz="2000" spc="3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 Box 15" descr="信纸"/>
          <p:cNvSpPr txBox="1">
            <a:spLocks noChangeArrowheads="1"/>
          </p:cNvSpPr>
          <p:nvPr/>
        </p:nvSpPr>
        <p:spPr bwMode="auto">
          <a:xfrm>
            <a:off x="2357422" y="500042"/>
            <a:ext cx="3240000" cy="64899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 tIns="108000" bIns="108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7.7 </a:t>
            </a:r>
            <a:r>
              <a:rPr kumimoji="1"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线</a:t>
            </a:r>
            <a:r>
              <a:rPr kumimoji="1" lang="zh-CN" altLang="en-US" sz="280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索二叉树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098F7-780D-46FA-A524-7B30B3E8BBA8}" type="slidenum">
              <a:rPr lang="en-US" altLang="zh-CN" smtClean="0"/>
              <a:pPr/>
              <a:t>1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620716" y="388938"/>
            <a:ext cx="8023250" cy="19155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bIns="108000">
            <a:spAutoFit/>
          </a:bodyPr>
          <a:lstStyle/>
          <a:p>
            <a:pPr algn="just">
              <a:lnSpc>
                <a:spcPts val="2700"/>
              </a:lnSpc>
              <a:spcBef>
                <a:spcPts val="0"/>
              </a:spcBef>
            </a:pP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TBTNode *pre;		   			</a:t>
            </a:r>
            <a:r>
              <a:rPr kumimoji="1"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全局变量</a:t>
            </a:r>
          </a:p>
          <a:p>
            <a:pPr algn="just">
              <a:lnSpc>
                <a:spcPts val="2700"/>
              </a:lnSpc>
              <a:spcBef>
                <a:spcPts val="0"/>
              </a:spcBef>
            </a:pP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TBTNode </a:t>
            </a:r>
            <a:r>
              <a:rPr kumimoji="1" lang="en-US" altLang="zh-CN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kumimoji="1"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CreatThread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(TBTNode 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*b</a:t>
            </a:r>
            <a:r>
              <a:rPr kumimoji="1" lang="en-US" altLang="zh-CN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中序线索化二叉树</a:t>
            </a:r>
          </a:p>
          <a:p>
            <a:pPr algn="just">
              <a:lnSpc>
                <a:spcPts val="2700"/>
              </a:lnSpc>
              <a:spcBef>
                <a:spcPts val="0"/>
              </a:spcBef>
            </a:pP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TBTNode 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*root;</a:t>
            </a:r>
          </a:p>
          <a:p>
            <a:pPr algn="just">
              <a:lnSpc>
                <a:spcPts val="2700"/>
              </a:lnSpc>
              <a:spcBef>
                <a:spcPts val="0"/>
              </a:spcBef>
            </a:pPr>
            <a:r>
              <a:rPr kumimoji="1" lang="en-US" altLang="zh-CN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root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kumimoji="1" lang="en-US" altLang="zh-CN" sz="16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TBTNode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*)</a:t>
            </a:r>
            <a:r>
              <a:rPr kumimoji="1" lang="en-US" altLang="zh-CN" sz="16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6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sizeof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6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TBTNode</a:t>
            </a:r>
            <a:r>
              <a:rPr kumimoji="1" lang="en-US" altLang="zh-CN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));  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</a:t>
            </a:r>
            <a:r>
              <a:rPr kumimoji="1"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头结点</a:t>
            </a:r>
            <a:endParaRPr kumimoji="1" lang="zh-CN" altLang="en-US" sz="16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2700"/>
              </a:lnSpc>
              <a:spcBef>
                <a:spcPts val="0"/>
              </a:spcBef>
            </a:pPr>
            <a:r>
              <a:rPr kumimoji="1" lang="zh-CN" altLang="en-US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root-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6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ltag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</a:t>
            </a:r>
            <a:r>
              <a:rPr kumimoji="1" lang="en-US" altLang="zh-CN" sz="16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root-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6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rtag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=1; </a:t>
            </a:r>
            <a:r>
              <a:rPr kumimoji="1" lang="en-US" altLang="zh-CN" sz="16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root-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60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kumimoji="1" lang="en-US" altLang="zh-CN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=b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kumimoji="1" lang="en-US" altLang="zh-CN" sz="16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Rectangle 33"/>
          <p:cNvSpPr>
            <a:spLocks noChangeArrowheads="1"/>
          </p:cNvSpPr>
          <p:nvPr/>
        </p:nvSpPr>
        <p:spPr bwMode="auto">
          <a:xfrm>
            <a:off x="2857488" y="2770193"/>
            <a:ext cx="1296987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0 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///  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1</a:t>
            </a:r>
          </a:p>
        </p:txBody>
      </p:sp>
      <p:sp>
        <p:nvSpPr>
          <p:cNvPr id="7" name="Line 34"/>
          <p:cNvSpPr>
            <a:spLocks noChangeShapeType="1"/>
          </p:cNvSpPr>
          <p:nvPr/>
        </p:nvSpPr>
        <p:spPr bwMode="auto">
          <a:xfrm>
            <a:off x="3289288" y="2770193"/>
            <a:ext cx="0" cy="431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b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35"/>
          <p:cNvSpPr>
            <a:spLocks noChangeShapeType="1"/>
          </p:cNvSpPr>
          <p:nvPr/>
        </p:nvSpPr>
        <p:spPr bwMode="auto">
          <a:xfrm>
            <a:off x="3722675" y="2770193"/>
            <a:ext cx="0" cy="431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b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36"/>
          <p:cNvSpPr>
            <a:spLocks noChangeArrowheads="1"/>
          </p:cNvSpPr>
          <p:nvPr/>
        </p:nvSpPr>
        <p:spPr bwMode="auto">
          <a:xfrm>
            <a:off x="2857488" y="3201993"/>
            <a:ext cx="1296987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b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Line 37"/>
          <p:cNvSpPr>
            <a:spLocks noChangeShapeType="1"/>
          </p:cNvSpPr>
          <p:nvPr/>
        </p:nvSpPr>
        <p:spPr bwMode="auto">
          <a:xfrm>
            <a:off x="3505188" y="3201993"/>
            <a:ext cx="0" cy="360362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b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Line 38"/>
          <p:cNvSpPr>
            <a:spLocks noChangeShapeType="1"/>
          </p:cNvSpPr>
          <p:nvPr/>
        </p:nvSpPr>
        <p:spPr bwMode="auto">
          <a:xfrm flipH="1">
            <a:off x="3857620" y="3357562"/>
            <a:ext cx="0" cy="792162"/>
          </a:xfrm>
          <a:prstGeom prst="line">
            <a:avLst/>
          </a:prstGeom>
          <a:noFill/>
          <a:ln w="31750">
            <a:solidFill>
              <a:srgbClr val="CC00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73"/>
          <p:cNvGrpSpPr>
            <a:grpSpLocks/>
          </p:cNvGrpSpPr>
          <p:nvPr/>
        </p:nvGrpSpPr>
        <p:grpSpPr bwMode="auto">
          <a:xfrm>
            <a:off x="2857488" y="4143380"/>
            <a:ext cx="1296987" cy="792163"/>
            <a:chOff x="2290" y="1010"/>
            <a:chExt cx="817" cy="499"/>
          </a:xfrm>
        </p:grpSpPr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2290" y="1010"/>
              <a:ext cx="8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0  </a:t>
              </a:r>
              <a:r>
                <a:rPr lang="en-US" altLang="zh-CN" sz="1800" i="1" smtClean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A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  </a:t>
              </a:r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14" name="Line 4"/>
            <p:cNvSpPr>
              <a:spLocks noChangeShapeType="1"/>
            </p:cNvSpPr>
            <p:nvPr/>
          </p:nvSpPr>
          <p:spPr bwMode="auto">
            <a:xfrm>
              <a:off x="2562" y="1010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Line 5"/>
            <p:cNvSpPr>
              <a:spLocks noChangeShapeType="1"/>
            </p:cNvSpPr>
            <p:nvPr/>
          </p:nvSpPr>
          <p:spPr bwMode="auto">
            <a:xfrm>
              <a:off x="2835" y="1010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Rectangle 6"/>
            <p:cNvSpPr>
              <a:spLocks noChangeArrowheads="1"/>
            </p:cNvSpPr>
            <p:nvPr/>
          </p:nvSpPr>
          <p:spPr bwMode="auto">
            <a:xfrm>
              <a:off x="2290" y="1282"/>
              <a:ext cx="81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Line 7"/>
            <p:cNvSpPr>
              <a:spLocks noChangeShapeType="1"/>
            </p:cNvSpPr>
            <p:nvPr/>
          </p:nvSpPr>
          <p:spPr bwMode="auto">
            <a:xfrm>
              <a:off x="2698" y="1282"/>
              <a:ext cx="0" cy="22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928794" y="4357694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仿宋" pitchFamily="49" charset="-122"/>
                <a:ea typeface="仿宋" pitchFamily="49" charset="-122"/>
              </a:rPr>
              <a:t>根结点</a:t>
            </a:r>
            <a:endParaRPr lang="zh-CN" altLang="en-US" sz="180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28794" y="2928934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仿宋" pitchFamily="49" charset="-122"/>
                <a:ea typeface="仿宋" pitchFamily="49" charset="-122"/>
              </a:rPr>
              <a:t>头结点</a:t>
            </a:r>
            <a:endParaRPr lang="zh-CN" altLang="en-US" sz="180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098F7-780D-46FA-A524-7B30B3E8BBA8}" type="slidenum">
              <a:rPr lang="en-US" altLang="zh-CN" smtClean="0"/>
              <a:pPr/>
              <a:t>10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357158" y="500042"/>
            <a:ext cx="8501122" cy="33548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bIns="108000">
            <a:spAutoFit/>
          </a:bodyPr>
          <a:lstStyle/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(b==NULL) root-&gt;</a:t>
            </a:r>
            <a:r>
              <a:rPr kumimoji="1" lang="en-US" altLang="zh-CN" sz="160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</a:t>
            </a:r>
            <a:r>
              <a:rPr kumimoji="1" lang="en-US" altLang="zh-CN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=root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	</a:t>
            </a:r>
            <a:r>
              <a:rPr kumimoji="1"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空二叉树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</a:t>
            </a:r>
            <a:endParaRPr kumimoji="1" lang="en-US" altLang="zh-CN" sz="16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kumimoji="1" lang="en-US" altLang="zh-CN" sz="16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root-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6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=b;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pre=root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           </a:t>
            </a:r>
            <a:r>
              <a:rPr kumimoji="1" lang="en-US" altLang="zh-CN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	</a:t>
            </a:r>
            <a:r>
              <a:rPr kumimoji="1"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</a:t>
            </a:r>
            <a:r>
              <a:rPr kumimoji="1"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</a:t>
            </a:r>
            <a:r>
              <a:rPr kumimoji="1"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kumimoji="1"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的前驱结点，供</a:t>
            </a:r>
            <a:r>
              <a:rPr kumimoji="1"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加线索用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Thread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   	</a:t>
            </a:r>
            <a:r>
              <a:rPr kumimoji="1" lang="en-US" altLang="zh-CN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	</a:t>
            </a:r>
            <a:r>
              <a:rPr kumimoji="1"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中序遍历线索化二叉树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pre-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6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=root;    </a:t>
            </a:r>
            <a:r>
              <a:rPr kumimoji="1" lang="en-US" altLang="zh-CN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	</a:t>
            </a:r>
            <a:r>
              <a:rPr kumimoji="1"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最后</a:t>
            </a:r>
            <a:r>
              <a:rPr kumimoji="1"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处理，加入</a:t>
            </a:r>
            <a:r>
              <a:rPr kumimoji="1" lang="zh-CN" altLang="en-US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</a:t>
            </a:r>
            <a:r>
              <a:rPr kumimoji="1"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头结点的</a:t>
            </a:r>
            <a:r>
              <a:rPr kumimoji="1"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线索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pre-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6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rtag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root-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6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=pre;    </a:t>
            </a:r>
            <a:r>
              <a:rPr kumimoji="1" lang="en-US" altLang="zh-CN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	</a:t>
            </a:r>
            <a:r>
              <a:rPr kumimoji="1"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头结点右</a:t>
            </a:r>
            <a:r>
              <a:rPr kumimoji="1"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线索化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6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root;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6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Rectangle 33"/>
          <p:cNvSpPr>
            <a:spLocks noChangeArrowheads="1"/>
          </p:cNvSpPr>
          <p:nvPr/>
        </p:nvSpPr>
        <p:spPr bwMode="auto">
          <a:xfrm>
            <a:off x="3203575" y="4000504"/>
            <a:ext cx="1296987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0 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///  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1</a:t>
            </a:r>
          </a:p>
        </p:txBody>
      </p:sp>
      <p:sp>
        <p:nvSpPr>
          <p:cNvPr id="6" name="Line 34"/>
          <p:cNvSpPr>
            <a:spLocks noChangeShapeType="1"/>
          </p:cNvSpPr>
          <p:nvPr/>
        </p:nvSpPr>
        <p:spPr bwMode="auto">
          <a:xfrm>
            <a:off x="3635375" y="4000504"/>
            <a:ext cx="0" cy="431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b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Line 35"/>
          <p:cNvSpPr>
            <a:spLocks noChangeShapeType="1"/>
          </p:cNvSpPr>
          <p:nvPr/>
        </p:nvSpPr>
        <p:spPr bwMode="auto">
          <a:xfrm>
            <a:off x="4068762" y="4000504"/>
            <a:ext cx="0" cy="431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b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36"/>
          <p:cNvSpPr>
            <a:spLocks noChangeArrowheads="1"/>
          </p:cNvSpPr>
          <p:nvPr/>
        </p:nvSpPr>
        <p:spPr bwMode="auto">
          <a:xfrm>
            <a:off x="3203575" y="4432304"/>
            <a:ext cx="1296987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b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ine 37"/>
          <p:cNvSpPr>
            <a:spLocks noChangeShapeType="1"/>
          </p:cNvSpPr>
          <p:nvPr/>
        </p:nvSpPr>
        <p:spPr bwMode="auto">
          <a:xfrm>
            <a:off x="3851275" y="4432304"/>
            <a:ext cx="0" cy="360362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b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73"/>
          <p:cNvGrpSpPr>
            <a:grpSpLocks/>
          </p:cNvGrpSpPr>
          <p:nvPr/>
        </p:nvGrpSpPr>
        <p:grpSpPr bwMode="auto">
          <a:xfrm>
            <a:off x="1643042" y="5373691"/>
            <a:ext cx="1296987" cy="792163"/>
            <a:chOff x="2290" y="1010"/>
            <a:chExt cx="817" cy="499"/>
          </a:xfrm>
        </p:grpSpPr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2290" y="1010"/>
              <a:ext cx="8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0  </a:t>
              </a:r>
              <a:r>
                <a:rPr lang="en-US" altLang="zh-CN" sz="1800" i="1" smtClean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A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  </a:t>
              </a:r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13" name="Line 4"/>
            <p:cNvSpPr>
              <a:spLocks noChangeShapeType="1"/>
            </p:cNvSpPr>
            <p:nvPr/>
          </p:nvSpPr>
          <p:spPr bwMode="auto">
            <a:xfrm>
              <a:off x="2562" y="1010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Line 5"/>
            <p:cNvSpPr>
              <a:spLocks noChangeShapeType="1"/>
            </p:cNvSpPr>
            <p:nvPr/>
          </p:nvSpPr>
          <p:spPr bwMode="auto">
            <a:xfrm>
              <a:off x="2835" y="1010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Rectangle 6"/>
            <p:cNvSpPr>
              <a:spLocks noChangeArrowheads="1"/>
            </p:cNvSpPr>
            <p:nvPr/>
          </p:nvSpPr>
          <p:spPr bwMode="auto">
            <a:xfrm>
              <a:off x="2290" y="1282"/>
              <a:ext cx="81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Line 7"/>
            <p:cNvSpPr>
              <a:spLocks noChangeShapeType="1"/>
            </p:cNvSpPr>
            <p:nvPr/>
          </p:nvSpPr>
          <p:spPr bwMode="auto">
            <a:xfrm>
              <a:off x="2698" y="1282"/>
              <a:ext cx="0" cy="22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14348" y="5588005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仿宋" pitchFamily="49" charset="-122"/>
                <a:ea typeface="仿宋" pitchFamily="49" charset="-122"/>
              </a:rPr>
              <a:t>根结点</a:t>
            </a:r>
            <a:endParaRPr lang="zh-CN" altLang="en-US" sz="180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74881" y="4159245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仿宋" pitchFamily="49" charset="-122"/>
                <a:ea typeface="仿宋" pitchFamily="49" charset="-122"/>
              </a:rPr>
              <a:t>头结点</a:t>
            </a:r>
            <a:endParaRPr lang="zh-CN" altLang="en-US" sz="1800">
              <a:latin typeface="仿宋" pitchFamily="49" charset="-122"/>
              <a:ea typeface="仿宋" pitchFamily="49" charset="-122"/>
            </a:endParaRPr>
          </a:p>
        </p:txBody>
      </p:sp>
      <p:grpSp>
        <p:nvGrpSpPr>
          <p:cNvPr id="3" name="Group 73"/>
          <p:cNvGrpSpPr>
            <a:grpSpLocks/>
          </p:cNvGrpSpPr>
          <p:nvPr/>
        </p:nvGrpSpPr>
        <p:grpSpPr bwMode="auto">
          <a:xfrm>
            <a:off x="4726007" y="5380036"/>
            <a:ext cx="1296987" cy="792163"/>
            <a:chOff x="2290" y="1010"/>
            <a:chExt cx="817" cy="499"/>
          </a:xfrm>
        </p:grpSpPr>
        <p:sp>
          <p:nvSpPr>
            <p:cNvPr id="20" name="Rectangle 3"/>
            <p:cNvSpPr>
              <a:spLocks noChangeArrowheads="1"/>
            </p:cNvSpPr>
            <p:nvPr/>
          </p:nvSpPr>
          <p:spPr bwMode="auto">
            <a:xfrm>
              <a:off x="2290" y="1010"/>
              <a:ext cx="8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1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  </a:t>
              </a:r>
              <a:r>
                <a:rPr lang="en-US" altLang="zh-CN" sz="1800" i="1" smtClean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F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  1</a:t>
              </a:r>
              <a:endParaRPr lang="en-US" altLang="zh-CN" sz="1800" dirty="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endParaRPr>
            </a:p>
          </p:txBody>
        </p:sp>
        <p:sp>
          <p:nvSpPr>
            <p:cNvPr id="21" name="Line 4"/>
            <p:cNvSpPr>
              <a:spLocks noChangeShapeType="1"/>
            </p:cNvSpPr>
            <p:nvPr/>
          </p:nvSpPr>
          <p:spPr bwMode="auto">
            <a:xfrm>
              <a:off x="2562" y="1010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Line 5"/>
            <p:cNvSpPr>
              <a:spLocks noChangeShapeType="1"/>
            </p:cNvSpPr>
            <p:nvPr/>
          </p:nvSpPr>
          <p:spPr bwMode="auto">
            <a:xfrm>
              <a:off x="2835" y="1010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Rectangle 6"/>
            <p:cNvSpPr>
              <a:spLocks noChangeArrowheads="1"/>
            </p:cNvSpPr>
            <p:nvPr/>
          </p:nvSpPr>
          <p:spPr bwMode="auto">
            <a:xfrm>
              <a:off x="2290" y="1282"/>
              <a:ext cx="81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2698" y="1282"/>
              <a:ext cx="0" cy="22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143636" y="5522912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仿宋" pitchFamily="49" charset="-122"/>
                <a:ea typeface="仿宋" pitchFamily="49" charset="-122"/>
              </a:rPr>
              <a:t>最后结点</a:t>
            </a:r>
            <a:endParaRPr lang="zh-CN" altLang="en-US" sz="1800">
              <a:latin typeface="仿宋" pitchFamily="49" charset="-122"/>
              <a:ea typeface="仿宋" pitchFamily="49" charset="-122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 rot="5400000">
            <a:off x="2821769" y="4629937"/>
            <a:ext cx="785818" cy="71438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929190" y="466565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pre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直接箭头连接符 29"/>
          <p:cNvCxnSpPr>
            <a:stCxn id="28" idx="2"/>
          </p:cNvCxnSpPr>
          <p:nvPr/>
        </p:nvCxnSpPr>
        <p:spPr>
          <a:xfrm rot="16200000" flipH="1">
            <a:off x="5113856" y="5136074"/>
            <a:ext cx="345048" cy="1428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3" name="任意多边形 32"/>
          <p:cNvSpPr/>
          <p:nvPr/>
        </p:nvSpPr>
        <p:spPr>
          <a:xfrm>
            <a:off x="4500562" y="4258453"/>
            <a:ext cx="1714512" cy="2050254"/>
          </a:xfrm>
          <a:custGeom>
            <a:avLst/>
            <a:gdLst>
              <a:gd name="connsiteX0" fmla="*/ 1038225 w 1563687"/>
              <a:gd name="connsiteY0" fmla="*/ 1709737 h 2057399"/>
              <a:gd name="connsiteX1" fmla="*/ 1304925 w 1563687"/>
              <a:gd name="connsiteY1" fmla="*/ 1957387 h 2057399"/>
              <a:gd name="connsiteX2" fmla="*/ 1562100 w 1563687"/>
              <a:gd name="connsiteY2" fmla="*/ 1843087 h 2057399"/>
              <a:gd name="connsiteX3" fmla="*/ 1314450 w 1563687"/>
              <a:gd name="connsiteY3" fmla="*/ 671512 h 2057399"/>
              <a:gd name="connsiteX4" fmla="*/ 552450 w 1563687"/>
              <a:gd name="connsiteY4" fmla="*/ 109537 h 2057399"/>
              <a:gd name="connsiteX5" fmla="*/ 0 w 1563687"/>
              <a:gd name="connsiteY5" fmla="*/ 14287 h 2057399"/>
              <a:gd name="connsiteX0" fmla="*/ 1189050 w 1714512"/>
              <a:gd name="connsiteY0" fmla="*/ 1702592 h 2050254"/>
              <a:gd name="connsiteX1" fmla="*/ 1455750 w 1714512"/>
              <a:gd name="connsiteY1" fmla="*/ 1950242 h 2050254"/>
              <a:gd name="connsiteX2" fmla="*/ 1712925 w 1714512"/>
              <a:gd name="connsiteY2" fmla="*/ 1835942 h 2050254"/>
              <a:gd name="connsiteX3" fmla="*/ 1465275 w 1714512"/>
              <a:gd name="connsiteY3" fmla="*/ 664367 h 2050254"/>
              <a:gd name="connsiteX4" fmla="*/ 703275 w 1714512"/>
              <a:gd name="connsiteY4" fmla="*/ 102392 h 2050254"/>
              <a:gd name="connsiteX5" fmla="*/ 0 w 1714512"/>
              <a:gd name="connsiteY5" fmla="*/ 50014 h 2050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14512" h="2050254">
                <a:moveTo>
                  <a:pt x="1189050" y="1702592"/>
                </a:moveTo>
                <a:cubicBezTo>
                  <a:pt x="1278744" y="1815304"/>
                  <a:pt x="1368438" y="1928017"/>
                  <a:pt x="1455750" y="1950242"/>
                </a:cubicBezTo>
                <a:cubicBezTo>
                  <a:pt x="1543063" y="1972467"/>
                  <a:pt x="1711338" y="2050254"/>
                  <a:pt x="1712925" y="1835942"/>
                </a:cubicBezTo>
                <a:cubicBezTo>
                  <a:pt x="1714512" y="1621630"/>
                  <a:pt x="1633550" y="953292"/>
                  <a:pt x="1465275" y="664367"/>
                </a:cubicBezTo>
                <a:cubicBezTo>
                  <a:pt x="1297000" y="375442"/>
                  <a:pt x="947488" y="204784"/>
                  <a:pt x="703275" y="102392"/>
                </a:cubicBezTo>
                <a:cubicBezTo>
                  <a:pt x="459063" y="0"/>
                  <a:pt x="166687" y="42870"/>
                  <a:pt x="0" y="50014"/>
                </a:cubicBezTo>
              </a:path>
            </a:pathLst>
          </a:custGeom>
          <a:ln>
            <a:prstDash val="dash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/>
          <p:nvPr/>
        </p:nvCxnSpPr>
        <p:spPr>
          <a:xfrm rot="16200000" flipH="1">
            <a:off x="4107653" y="4629937"/>
            <a:ext cx="785818" cy="71438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098F7-780D-46FA-A524-7B30B3E8BBA8}" type="slidenum">
              <a:rPr lang="en-US" altLang="zh-CN" smtClean="0"/>
              <a:pPr/>
              <a:t>11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130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130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ext Box 2"/>
          <p:cNvSpPr txBox="1">
            <a:spLocks noChangeArrowheads="1"/>
          </p:cNvSpPr>
          <p:nvPr/>
        </p:nvSpPr>
        <p:spPr bwMode="auto">
          <a:xfrm>
            <a:off x="285720" y="532228"/>
            <a:ext cx="8643935" cy="52081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 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Thread</a:t>
            </a:r>
            <a:r>
              <a:rPr kumimoji="1" lang="en-US" altLang="zh-CN" sz="16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600" dirty="0" err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TBTNode</a:t>
            </a:r>
            <a:r>
              <a:rPr kumimoji="1" lang="en-US" altLang="zh-CN" sz="16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*&amp;p)    </a:t>
            </a:r>
            <a:r>
              <a:rPr kumimoji="1" lang="en-US" altLang="zh-CN" sz="16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对二叉树</a:t>
            </a:r>
            <a:r>
              <a:rPr kumimoji="1"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kumimoji="1"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进行中序线索化</a:t>
            </a:r>
          </a:p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(p!=NULL)	</a:t>
            </a:r>
          </a:p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endParaRPr kumimoji="1" lang="en-US" altLang="zh-CN" sz="1600" dirty="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Thread</a:t>
            </a:r>
            <a:r>
              <a:rPr kumimoji="1" lang="en-US" altLang="zh-CN" sz="16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(p-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6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           	</a:t>
            </a:r>
            <a:r>
              <a:rPr kumimoji="1" lang="en-US" altLang="zh-CN" sz="16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6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左子树线索化</a:t>
            </a:r>
          </a:p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kumimoji="1" lang="en-US" altLang="zh-CN" sz="16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(p-&gt;</a:t>
            </a:r>
            <a:r>
              <a:rPr kumimoji="1" lang="en-US" altLang="zh-CN" sz="16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==NULL)          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前驱线索化</a:t>
            </a:r>
            <a:endParaRPr kumimoji="1" lang="zh-CN" altLang="en-US" sz="16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{  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p-&gt;</a:t>
            </a:r>
            <a:r>
              <a:rPr kumimoji="1" lang="en-US" altLang="zh-CN" sz="16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6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p-&gt;</a:t>
            </a:r>
            <a:r>
              <a:rPr kumimoji="1" lang="en-US" altLang="zh-CN" sz="16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ltag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</a:t>
            </a:r>
            <a:r>
              <a:rPr kumimoji="1" lang="en-US" altLang="zh-CN" sz="16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}</a:t>
            </a:r>
            <a:r>
              <a:rPr kumimoji="1" lang="en-US" altLang="zh-CN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建立</a:t>
            </a:r>
            <a:r>
              <a:rPr kumimoji="1"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当前结点的前驱线索</a:t>
            </a:r>
            <a:endParaRPr kumimoji="1" lang="zh-CN" altLang="en-US" sz="16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kumimoji="1" lang="zh-CN" alt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  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p-&gt;</a:t>
            </a:r>
            <a:r>
              <a:rPr kumimoji="1" lang="en-US" altLang="zh-CN" sz="16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ltag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</a:t>
            </a:r>
          </a:p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if  </a:t>
            </a:r>
            <a:r>
              <a:rPr kumimoji="1" lang="en-US" altLang="zh-CN" sz="16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6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</a:t>
            </a:r>
            <a:r>
              <a:rPr kumimoji="1" lang="en-US" altLang="zh-CN" sz="16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==NULL)	     </a:t>
            </a:r>
            <a:r>
              <a:rPr kumimoji="1" lang="en-US" altLang="zh-CN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后继</a:t>
            </a:r>
            <a:r>
              <a:rPr kumimoji="1"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线索化</a:t>
            </a:r>
            <a:endParaRPr kumimoji="1" lang="zh-CN" altLang="en-US" sz="16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kumimoji="1" lang="zh-CN" alt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kumimoji="1" lang="en-US" altLang="zh-CN" sz="16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</a:t>
            </a:r>
            <a:r>
              <a:rPr kumimoji="1" lang="en-US" altLang="zh-CN" sz="16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6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6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p;</a:t>
            </a:r>
            <a:r>
              <a:rPr kumimoji="1" lang="en-US" altLang="zh-CN" sz="16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</a:t>
            </a:r>
            <a:r>
              <a:rPr kumimoji="1" lang="en-US" altLang="zh-CN" sz="160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rtag</a:t>
            </a:r>
            <a:r>
              <a:rPr kumimoji="1" lang="en-US" altLang="zh-CN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}		</a:t>
            </a:r>
            <a:r>
              <a:rPr kumimoji="1"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建立前驱结点的</a:t>
            </a:r>
            <a:r>
              <a:rPr kumimoji="1"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后继线索</a:t>
            </a:r>
          </a:p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kumimoji="1" lang="zh-CN" altLang="en-US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zh-CN" alt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  </a:t>
            </a:r>
            <a:r>
              <a:rPr kumimoji="1" lang="en-US" altLang="zh-CN" sz="16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</a:t>
            </a:r>
            <a:r>
              <a:rPr kumimoji="1" lang="en-US" altLang="zh-CN" sz="16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rtag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</a:t>
            </a:r>
          </a:p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=p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Thread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(p-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6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  	</a:t>
            </a:r>
            <a:r>
              <a:rPr kumimoji="1" lang="en-US" altLang="zh-CN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递归调用右子树线索化</a:t>
            </a:r>
          </a:p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kumimoji="1" lang="zh-CN" altLang="en-US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6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</a:p>
        </p:txBody>
      </p:sp>
      <p:grpSp>
        <p:nvGrpSpPr>
          <p:cNvPr id="2" name="组合 12"/>
          <p:cNvGrpSpPr/>
          <p:nvPr/>
        </p:nvGrpSpPr>
        <p:grpSpPr>
          <a:xfrm>
            <a:off x="338463" y="1662100"/>
            <a:ext cx="7805374" cy="3571900"/>
            <a:chOff x="552840" y="1679918"/>
            <a:chExt cx="7805374" cy="3571900"/>
          </a:xfrm>
        </p:grpSpPr>
        <p:sp>
          <p:nvSpPr>
            <p:cNvPr id="7" name="矩形 6"/>
            <p:cNvSpPr/>
            <p:nvPr/>
          </p:nvSpPr>
          <p:spPr>
            <a:xfrm>
              <a:off x="1285852" y="1679918"/>
              <a:ext cx="7072362" cy="428628"/>
            </a:xfrm>
            <a:prstGeom prst="rect">
              <a:avLst/>
            </a:prstGeom>
            <a:solidFill>
              <a:srgbClr val="C00000">
                <a:alpha val="0"/>
              </a:srgbClr>
            </a:solidFill>
            <a:ln>
              <a:solidFill>
                <a:srgbClr val="CC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285852" y="2179984"/>
              <a:ext cx="7072362" cy="2357454"/>
            </a:xfrm>
            <a:prstGeom prst="rect">
              <a:avLst/>
            </a:prstGeom>
            <a:solidFill>
              <a:srgbClr val="C00000">
                <a:alpha val="0"/>
              </a:srgbClr>
            </a:solidFill>
            <a:ln>
              <a:solidFill>
                <a:srgbClr val="CC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260452" y="4608876"/>
              <a:ext cx="7072362" cy="428628"/>
            </a:xfrm>
            <a:prstGeom prst="rect">
              <a:avLst/>
            </a:prstGeom>
            <a:solidFill>
              <a:srgbClr val="C00000">
                <a:alpha val="0"/>
              </a:srgbClr>
            </a:solidFill>
            <a:ln>
              <a:solidFill>
                <a:srgbClr val="CC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左大括号 10"/>
            <p:cNvSpPr/>
            <p:nvPr/>
          </p:nvSpPr>
          <p:spPr>
            <a:xfrm>
              <a:off x="1000100" y="1822794"/>
              <a:ext cx="180000" cy="3429024"/>
            </a:xfrm>
            <a:prstGeom prst="leftBrac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2840" y="1751356"/>
              <a:ext cx="461665" cy="350046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zh-CN" altLang="en-US" sz="1800" spc="300" dirty="0" smtClean="0">
                  <a:solidFill>
                    <a:srgbClr val="FF000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中序遍历</a:t>
              </a:r>
              <a:r>
                <a:rPr kumimoji="1" lang="en-US" altLang="zh-CN" sz="1800" spc="300" dirty="0" smtClean="0">
                  <a:solidFill>
                    <a:srgbClr val="FF000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(</a:t>
              </a:r>
              <a:r>
                <a:rPr kumimoji="1" lang="zh-CN" altLang="en-US" sz="1800" spc="300" dirty="0" smtClean="0">
                  <a:solidFill>
                    <a:srgbClr val="FF000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递归</a:t>
              </a:r>
              <a:r>
                <a:rPr kumimoji="1" lang="en-US" altLang="zh-CN" sz="1800" spc="300" dirty="0" smtClean="0">
                  <a:solidFill>
                    <a:srgbClr val="FF000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)</a:t>
              </a:r>
              <a:r>
                <a:rPr kumimoji="1" lang="zh-CN" altLang="en-US" sz="1800" spc="300" dirty="0" smtClean="0">
                  <a:solidFill>
                    <a:srgbClr val="FF000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算法</a:t>
              </a:r>
              <a:endParaRPr lang="zh-CN" altLang="en-US" sz="1800" spc="3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endParaRP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098F7-780D-46FA-A524-7B30B3E8BBA8}" type="slidenum">
              <a:rPr lang="en-US" altLang="zh-CN" smtClean="0"/>
              <a:pPr/>
              <a:t>12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ext Box 2"/>
          <p:cNvSpPr txBox="1">
            <a:spLocks noChangeArrowheads="1"/>
          </p:cNvSpPr>
          <p:nvPr/>
        </p:nvSpPr>
        <p:spPr bwMode="auto">
          <a:xfrm>
            <a:off x="1000100" y="2143116"/>
            <a:ext cx="6357982" cy="1049106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找到</a:t>
            </a: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开始结点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，从开始结点出发。</a:t>
            </a:r>
            <a:endParaRPr kumimoji="1"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反复</a:t>
            </a:r>
            <a:r>
              <a:rPr kumimoji="1"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找到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该结点在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该次序下</a:t>
            </a:r>
            <a:r>
              <a:rPr kumimoji="1"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后继结点，直到头结点。  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</a:p>
        </p:txBody>
      </p:sp>
      <p:sp>
        <p:nvSpPr>
          <p:cNvPr id="132099" name="Text Box 3" descr="蓝色面巾纸"/>
          <p:cNvSpPr txBox="1">
            <a:spLocks noChangeArrowheads="1"/>
          </p:cNvSpPr>
          <p:nvPr/>
        </p:nvSpPr>
        <p:spPr bwMode="auto">
          <a:xfrm>
            <a:off x="395288" y="428604"/>
            <a:ext cx="4462464" cy="514738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72000" bIns="7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7.7.3  </a:t>
            </a:r>
            <a:r>
              <a:rPr kumimoji="1" lang="zh-CN" alt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遍历线索化二叉树</a:t>
            </a:r>
            <a:endParaRPr lang="zh-CN" altLang="en-US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方正细珊瑚简体" pitchFamily="65" charset="-122"/>
              <a:cs typeface="Consolas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00034" y="1500174"/>
            <a:ext cx="407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smtClean="0">
                <a:ea typeface="楷体" pitchFamily="49" charset="-122"/>
                <a:cs typeface="Times New Roman" pitchFamily="18" charset="0"/>
              </a:rPr>
              <a:t>遍历某种次序的线索二叉树：</a:t>
            </a:r>
            <a:endParaRPr lang="zh-CN" altLang="en-US" sz="180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098F7-780D-46FA-A524-7B30B3E8BBA8}" type="slidenum">
              <a:rPr lang="en-US" altLang="zh-CN" smtClean="0"/>
              <a:pPr/>
              <a:t>13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2714612" y="1428736"/>
            <a:ext cx="2595560" cy="2016125"/>
            <a:chOff x="2976572" y="2698759"/>
            <a:chExt cx="2595560" cy="2016125"/>
          </a:xfrm>
        </p:grpSpPr>
        <p:sp>
          <p:nvSpPr>
            <p:cNvPr id="9" name="Line 4"/>
            <p:cNvSpPr>
              <a:spLocks noChangeShapeType="1"/>
            </p:cNvSpPr>
            <p:nvPr/>
          </p:nvSpPr>
          <p:spPr bwMode="auto">
            <a:xfrm>
              <a:off x="3335347" y="4138622"/>
              <a:ext cx="288925" cy="28733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Line 5"/>
            <p:cNvSpPr>
              <a:spLocks noChangeShapeType="1"/>
            </p:cNvSpPr>
            <p:nvPr/>
          </p:nvSpPr>
          <p:spPr bwMode="auto">
            <a:xfrm flipH="1">
              <a:off x="3840172" y="2986097"/>
              <a:ext cx="287338" cy="28733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4449772" y="2938472"/>
              <a:ext cx="301625" cy="3889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245"/>
                </a:cxn>
              </a:cxnLst>
              <a:rect l="0" t="0" r="r" b="b"/>
              <a:pathLst>
                <a:path w="190" h="245">
                  <a:moveTo>
                    <a:pt x="0" y="0"/>
                  </a:moveTo>
                  <a:lnTo>
                    <a:pt x="190" y="245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 flipH="1">
              <a:off x="3263910" y="3562359"/>
              <a:ext cx="360362" cy="3603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 flipH="1">
              <a:off x="4406910" y="3590934"/>
              <a:ext cx="287337" cy="2873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4992697" y="3562359"/>
              <a:ext cx="287338" cy="3603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Oval 10"/>
            <p:cNvSpPr>
              <a:spLocks noChangeArrowheads="1"/>
            </p:cNvSpPr>
            <p:nvPr/>
          </p:nvSpPr>
          <p:spPr bwMode="auto">
            <a:xfrm>
              <a:off x="4056072" y="2698759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16" name="Oval 11"/>
            <p:cNvSpPr>
              <a:spLocks noChangeArrowheads="1"/>
            </p:cNvSpPr>
            <p:nvPr/>
          </p:nvSpPr>
          <p:spPr bwMode="auto">
            <a:xfrm>
              <a:off x="3551247" y="3273434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17" name="Oval 12"/>
            <p:cNvSpPr>
              <a:spLocks noChangeArrowheads="1"/>
            </p:cNvSpPr>
            <p:nvPr/>
          </p:nvSpPr>
          <p:spPr bwMode="auto">
            <a:xfrm>
              <a:off x="4632335" y="3273434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18" name="Oval 13"/>
            <p:cNvSpPr>
              <a:spLocks noChangeArrowheads="1"/>
            </p:cNvSpPr>
            <p:nvPr/>
          </p:nvSpPr>
          <p:spPr bwMode="auto">
            <a:xfrm>
              <a:off x="2976572" y="3849697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19" name="Oval 14"/>
            <p:cNvSpPr>
              <a:spLocks noChangeArrowheads="1"/>
            </p:cNvSpPr>
            <p:nvPr/>
          </p:nvSpPr>
          <p:spPr bwMode="auto">
            <a:xfrm>
              <a:off x="4057660" y="3849697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20" name="Oval 15"/>
            <p:cNvSpPr>
              <a:spLocks noChangeArrowheads="1"/>
            </p:cNvSpPr>
            <p:nvPr/>
          </p:nvSpPr>
          <p:spPr bwMode="auto">
            <a:xfrm>
              <a:off x="3551247" y="4354522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21" name="Oval 16"/>
            <p:cNvSpPr>
              <a:spLocks noChangeArrowheads="1"/>
            </p:cNvSpPr>
            <p:nvPr/>
          </p:nvSpPr>
          <p:spPr bwMode="auto">
            <a:xfrm>
              <a:off x="5140332" y="3849697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85786" y="714356"/>
            <a:ext cx="700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800" smtClean="0">
                <a:ea typeface="楷体" pitchFamily="49" charset="-122"/>
                <a:cs typeface="Times New Roman" pitchFamily="18" charset="0"/>
              </a:rPr>
              <a:t>以中序线索二叉树为例，开始结点是根结点的最左下结点。</a:t>
            </a:r>
            <a:endParaRPr lang="zh-CN" altLang="en-US" sz="1800"/>
          </a:p>
        </p:txBody>
      </p:sp>
      <p:sp>
        <p:nvSpPr>
          <p:cNvPr id="27" name="TextBox 26"/>
          <p:cNvSpPr txBox="1"/>
          <p:nvPr/>
        </p:nvSpPr>
        <p:spPr>
          <a:xfrm>
            <a:off x="5643570" y="2285992"/>
            <a:ext cx="3214710" cy="1834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08000" tIns="144000" rIns="108000" bIns="144000" rtlCol="0">
            <a:spAutoFit/>
          </a:bodyPr>
          <a:lstStyle/>
          <a:p>
            <a:pPr algn="just">
              <a:lnSpc>
                <a:spcPts val="22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TBTNode *p=tb-&gt;lchild;</a:t>
            </a:r>
          </a:p>
          <a:p>
            <a:pPr algn="just">
              <a:lnSpc>
                <a:spcPts val="22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kumimoji="1" lang="zh-CN" altLang="en-US" sz="1800" smtClean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指向根结点</a:t>
            </a:r>
          </a:p>
          <a:p>
            <a:pPr algn="just">
              <a:lnSpc>
                <a:spcPts val="22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(p-&gt;ltag==0)   </a:t>
            </a:r>
          </a:p>
          <a:p>
            <a:pPr algn="just">
              <a:lnSpc>
                <a:spcPts val="22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p=p-&gt;lchild;	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3" name="组合 30"/>
          <p:cNvGrpSpPr/>
          <p:nvPr/>
        </p:nvGrpSpPr>
        <p:grpSpPr>
          <a:xfrm>
            <a:off x="428596" y="2273850"/>
            <a:ext cx="3357586" cy="2134387"/>
            <a:chOff x="428596" y="3845486"/>
            <a:chExt cx="3357586" cy="2134387"/>
          </a:xfrm>
        </p:grpSpPr>
        <p:sp>
          <p:nvSpPr>
            <p:cNvPr id="24" name="TextBox 23"/>
            <p:cNvSpPr txBox="1"/>
            <p:nvPr/>
          </p:nvSpPr>
          <p:spPr>
            <a:xfrm>
              <a:off x="1214414" y="3845486"/>
              <a:ext cx="1143008" cy="3693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开始结点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6" name="直接箭头连接符 25"/>
            <p:cNvCxnSpPr/>
            <p:nvPr/>
          </p:nvCxnSpPr>
          <p:spPr>
            <a:xfrm>
              <a:off x="2357422" y="4000504"/>
              <a:ext cx="420426" cy="20358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28596" y="5056543"/>
              <a:ext cx="33575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在中序线索二叉树中，开始结点的左指针域为线索，即</a:t>
              </a:r>
              <a:r>
                <a:rPr kumimoji="1"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ltag=1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9" name="上下箭头 28"/>
            <p:cNvSpPr/>
            <p:nvPr/>
          </p:nvSpPr>
          <p:spPr>
            <a:xfrm>
              <a:off x="1785918" y="4357694"/>
              <a:ext cx="142876" cy="571504"/>
            </a:xfrm>
            <a:prstGeom prst="upDownArrow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500694" y="1712229"/>
            <a:ext cx="3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找开始结点的算法：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098F7-780D-46FA-A524-7B30B3E8BBA8}" type="slidenum">
              <a:rPr lang="en-US" altLang="zh-CN" smtClean="0"/>
              <a:pPr/>
              <a:t>14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2976" y="785794"/>
            <a:ext cx="535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800" dirty="0" smtClean="0">
                <a:ea typeface="楷体" pitchFamily="49" charset="-122"/>
                <a:cs typeface="Times New Roman" pitchFamily="18" charset="0"/>
              </a:rPr>
              <a:t>在中序线索</a:t>
            </a:r>
            <a:r>
              <a:rPr kumimoji="1" lang="zh-CN" altLang="en-US" sz="1800" smtClean="0">
                <a:ea typeface="楷体" pitchFamily="49" charset="-122"/>
                <a:cs typeface="Times New Roman" pitchFamily="18" charset="0"/>
              </a:rPr>
              <a:t>二叉树中中序遍历的过程：</a:t>
            </a:r>
            <a:endParaRPr lang="zh-CN" alt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1214414" y="1357298"/>
            <a:ext cx="4572032" cy="2922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44000" rIns="180000" bIns="144000" rtlCol="0">
            <a:spAutoFit/>
          </a:bodyPr>
          <a:lstStyle/>
          <a:p>
            <a:pPr algn="l"/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指向根结点；</a:t>
            </a:r>
            <a:endParaRPr kumimoji="1" lang="en-US" altLang="zh-CN" sz="1800" dirty="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kumimoji="1"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 ≠root</a:t>
            </a:r>
            <a:r>
              <a:rPr kumimoji="1" lang="zh-CN" altLang="en-US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时循环</a:t>
            </a:r>
            <a:endParaRPr kumimoji="1" lang="en-US" altLang="zh-CN" sz="1800" dirty="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</a:p>
          <a:p>
            <a:pPr algn="l"/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找</a:t>
            </a:r>
            <a:r>
              <a:rPr kumimoji="1" lang="zh-CN" alt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开始结点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kumimoji="1" lang="zh-CN" altLang="en-US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</a:t>
            </a:r>
            <a:endParaRPr kumimoji="1" lang="en-US" altLang="zh-CN" sz="1800" dirty="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结点；</a:t>
            </a:r>
            <a:endParaRPr kumimoji="1" lang="en-US" altLang="zh-CN" sz="1800" dirty="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while (p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结点有右线索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 </a:t>
            </a:r>
          </a:p>
          <a:p>
            <a:pPr algn="l"/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一直</a:t>
            </a:r>
            <a:r>
              <a:rPr kumimoji="1" lang="zh-CN" altLang="en-US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访问下去；</a:t>
            </a:r>
            <a:endParaRPr kumimoji="1" lang="en-US" altLang="zh-CN" sz="1800" dirty="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p</a:t>
            </a:r>
            <a:r>
              <a:rPr kumimoji="1" lang="zh-CN" altLang="en-US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转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向右孩子结点；</a:t>
            </a:r>
            <a:endParaRPr kumimoji="1" lang="en-US" altLang="zh-CN" sz="1800" dirty="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098F7-780D-46FA-A524-7B30B3E8BBA8}" type="slidenum">
              <a:rPr lang="en-US" altLang="zh-CN" smtClean="0"/>
              <a:pPr/>
              <a:t>15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ext Box 2"/>
          <p:cNvSpPr txBox="1">
            <a:spLocks noChangeArrowheads="1"/>
          </p:cNvSpPr>
          <p:nvPr/>
        </p:nvSpPr>
        <p:spPr bwMode="auto">
          <a:xfrm>
            <a:off x="242918" y="312012"/>
            <a:ext cx="8686800" cy="44028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lnSpc>
                <a:spcPts val="2600"/>
              </a:lnSpc>
              <a:spcBef>
                <a:spcPts val="0"/>
              </a:spcBef>
            </a:pP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6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ThInOrder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6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TBTNode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</a:t>
            </a:r>
            <a:r>
              <a:rPr kumimoji="1" lang="en-US" altLang="zh-CN" sz="16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tb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just">
              <a:lnSpc>
                <a:spcPts val="2600"/>
              </a:lnSpc>
              <a:spcBef>
                <a:spcPts val="0"/>
              </a:spcBef>
            </a:pP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TBTNode 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kumimoji="1" lang="en-US" altLang="zh-CN" sz="16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</a:t>
            </a:r>
            <a:r>
              <a:rPr kumimoji="1" lang="en-US" altLang="zh-CN" sz="16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tb</a:t>
            </a:r>
            <a:r>
              <a:rPr kumimoji="1" lang="en-US" altLang="zh-CN" sz="16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</a:t>
            </a:r>
            <a:r>
              <a:rPr kumimoji="1" lang="en-US" altLang="zh-CN" sz="16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</a:t>
            </a:r>
            <a:r>
              <a:rPr kumimoji="1"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kumimoji="1" lang="zh-CN" altLang="en-US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</a:t>
            </a:r>
            <a:r>
              <a:rPr kumimoji="1"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根结点</a:t>
            </a:r>
            <a:endParaRPr kumimoji="1" lang="zh-CN" altLang="en-US" sz="16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2600"/>
              </a:lnSpc>
              <a:spcBef>
                <a:spcPts val="0"/>
              </a:spcBef>
            </a:pPr>
            <a:r>
              <a:rPr kumimoji="1" lang="zh-CN" altLang="en-US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(p!=</a:t>
            </a:r>
            <a:r>
              <a:rPr kumimoji="1" lang="en-US" altLang="zh-CN" sz="16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tb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just">
              <a:lnSpc>
                <a:spcPts val="2600"/>
              </a:lnSpc>
              <a:spcBef>
                <a:spcPts val="0"/>
              </a:spcBef>
            </a:pPr>
            <a:r>
              <a:rPr kumimoji="1" lang="en-US" altLang="zh-CN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  </a:t>
            </a:r>
            <a:endParaRPr kumimoji="1" lang="en-US" altLang="zh-CN" sz="1600" dirty="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2600"/>
              </a:lnSpc>
              <a:spcBef>
                <a:spcPts val="0"/>
              </a:spcBef>
            </a:pP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6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(p-&gt;</a:t>
            </a:r>
            <a:r>
              <a:rPr kumimoji="1" lang="en-US" altLang="zh-CN" sz="16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ltag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==0</a:t>
            </a:r>
            <a:r>
              <a:rPr kumimoji="1" lang="en-US" altLang="zh-CN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p=p-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6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kumimoji="1" lang="en-US" altLang="zh-CN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</a:t>
            </a:r>
            <a:r>
              <a:rPr kumimoji="1"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开始结点</a:t>
            </a:r>
            <a:endParaRPr kumimoji="1" lang="zh-CN" altLang="en-US" sz="16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2600"/>
              </a:lnSpc>
              <a:spcBef>
                <a:spcPts val="0"/>
              </a:spcBef>
            </a:pP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printf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("%</a:t>
            </a:r>
            <a:r>
              <a:rPr kumimoji="1" lang="en-US" altLang="zh-CN" sz="160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</a:t>
            </a:r>
            <a:r>
              <a:rPr kumimoji="1" lang="zh-CN" alt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p-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&gt;data);			</a:t>
            </a:r>
            <a:r>
              <a:rPr kumimoji="1"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</a:t>
            </a:r>
            <a:r>
              <a:rPr kumimoji="1"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开始结点</a:t>
            </a:r>
            <a:endParaRPr kumimoji="1" lang="zh-CN" altLang="en-US" sz="16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2600"/>
              </a:lnSpc>
              <a:spcBef>
                <a:spcPts val="0"/>
              </a:spcBef>
            </a:pPr>
            <a:r>
              <a:rPr kumimoji="1" lang="zh-CN" alt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6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p-&gt;</a:t>
            </a:r>
            <a:r>
              <a:rPr kumimoji="1" lang="en-US" altLang="zh-CN" sz="16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rtag</a:t>
            </a:r>
            <a:r>
              <a:rPr kumimoji="1" lang="en-US" altLang="zh-CN" sz="16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==1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&amp;&amp; </a:t>
            </a:r>
            <a:r>
              <a:rPr kumimoji="1" lang="en-US" altLang="zh-CN" sz="16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p-&gt;</a:t>
            </a:r>
            <a:r>
              <a:rPr kumimoji="1" lang="en-US" altLang="zh-CN" sz="16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kumimoji="1" lang="en-US" altLang="zh-CN" sz="16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!=</a:t>
            </a:r>
            <a:r>
              <a:rPr kumimoji="1" lang="en-US" altLang="zh-CN" sz="16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tb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just">
              <a:lnSpc>
                <a:spcPts val="2600"/>
              </a:lnSpc>
              <a:spcBef>
                <a:spcPts val="0"/>
              </a:spcBef>
            </a:pPr>
            <a:r>
              <a:rPr kumimoji="1" lang="en-US" altLang="zh-CN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{   </a:t>
            </a:r>
            <a:r>
              <a:rPr kumimoji="1" lang="en-US" altLang="zh-CN" sz="16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p=p-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6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ts val="2600"/>
              </a:lnSpc>
              <a:spcBef>
                <a:spcPts val="0"/>
              </a:spcBef>
            </a:pPr>
            <a:r>
              <a:rPr kumimoji="1" lang="en-US" altLang="zh-CN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600" dirty="0" err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("%</a:t>
            </a:r>
            <a:r>
              <a:rPr kumimoji="1" lang="en-US" altLang="zh-CN" sz="160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</a:t>
            </a:r>
            <a:r>
              <a:rPr kumimoji="1" lang="zh-CN" alt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p-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&gt;data);</a:t>
            </a:r>
          </a:p>
          <a:p>
            <a:pPr algn="just">
              <a:lnSpc>
                <a:spcPts val="2600"/>
              </a:lnSpc>
              <a:spcBef>
                <a:spcPts val="0"/>
              </a:spcBef>
            </a:pPr>
            <a:r>
              <a:rPr kumimoji="1" lang="en-US" altLang="zh-CN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}</a:t>
            </a:r>
            <a:endParaRPr kumimoji="1" lang="en-US" altLang="zh-CN" sz="16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2600"/>
              </a:lnSpc>
              <a:spcBef>
                <a:spcPts val="0"/>
              </a:spcBef>
            </a:pPr>
            <a:r>
              <a:rPr kumimoji="1" lang="en-US" altLang="zh-CN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p=p-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6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ts val="2600"/>
              </a:lnSpc>
              <a:spcBef>
                <a:spcPts val="0"/>
              </a:spcBef>
            </a:pPr>
            <a:r>
              <a:rPr kumimoji="1" lang="en-US" altLang="zh-CN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}</a:t>
            </a:r>
            <a:endParaRPr kumimoji="1" lang="en-US" altLang="zh-CN" sz="16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endParaRPr kumimoji="1" lang="en-US" altLang="zh-CN" sz="1600" b="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5"/>
          <p:cNvGrpSpPr/>
          <p:nvPr/>
        </p:nvGrpSpPr>
        <p:grpSpPr>
          <a:xfrm>
            <a:off x="3214678" y="2598028"/>
            <a:ext cx="3571900" cy="2012406"/>
            <a:chOff x="3830638" y="2501896"/>
            <a:chExt cx="3571900" cy="2012406"/>
          </a:xfrm>
        </p:grpSpPr>
        <p:sp>
          <p:nvSpPr>
            <p:cNvPr id="133123" name="Freeform 3"/>
            <p:cNvSpPr>
              <a:spLocks/>
            </p:cNvSpPr>
            <p:nvPr/>
          </p:nvSpPr>
          <p:spPr bwMode="auto">
            <a:xfrm>
              <a:off x="3830638" y="2501896"/>
              <a:ext cx="1820862" cy="1651004"/>
            </a:xfrm>
            <a:custGeom>
              <a:avLst/>
              <a:gdLst/>
              <a:ahLst/>
              <a:cxnLst>
                <a:cxn ang="0">
                  <a:pos x="1192" y="680"/>
                </a:cxn>
                <a:cxn ang="0">
                  <a:pos x="0" y="0"/>
                </a:cxn>
              </a:cxnLst>
              <a:rect l="0" t="0" r="r" b="b"/>
              <a:pathLst>
                <a:path w="1192" h="680">
                  <a:moveTo>
                    <a:pt x="1192" y="680"/>
                  </a:moveTo>
                  <a:lnTo>
                    <a:pt x="0" y="0"/>
                  </a:lnTo>
                </a:path>
              </a:pathLst>
            </a:custGeom>
            <a:ln>
              <a:headEnd type="none" w="med" len="med"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124" name="Text Box 4"/>
            <p:cNvSpPr txBox="1">
              <a:spLocks noChangeArrowheads="1"/>
            </p:cNvSpPr>
            <p:nvPr/>
          </p:nvSpPr>
          <p:spPr bwMode="auto">
            <a:xfrm>
              <a:off x="4330704" y="4144970"/>
              <a:ext cx="3071834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 dirty="0">
                  <a:solidFill>
                    <a:srgbClr val="C00000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如果是线索就一直访问下去</a:t>
              </a:r>
            </a:p>
          </p:txBody>
        </p:sp>
      </p:grpSp>
      <p:sp>
        <p:nvSpPr>
          <p:cNvPr id="133125" name="Text Box 5"/>
          <p:cNvSpPr txBox="1">
            <a:spLocks noChangeArrowheads="1"/>
          </p:cNvSpPr>
          <p:nvPr/>
        </p:nvSpPr>
        <p:spPr bwMode="auto">
          <a:xfrm>
            <a:off x="428596" y="5072074"/>
            <a:ext cx="778674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优点：</a:t>
            </a:r>
            <a:r>
              <a:rPr lang="zh-CN" altLang="en-US" sz="1800" dirty="0"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中序遍历算法既没有递归也</a:t>
            </a:r>
            <a:r>
              <a:rPr lang="zh-CN" altLang="en-US" sz="1800"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没有用</a:t>
            </a:r>
            <a:r>
              <a:rPr lang="zh-CN" altLang="en-US" sz="1800" smtClean="0"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栈，空间效率</a:t>
            </a:r>
            <a:r>
              <a:rPr lang="zh-CN" altLang="en-US" sz="1800" dirty="0"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得到提高。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098F7-780D-46FA-A524-7B30B3E8BBA8}" type="slidenum">
              <a:rPr lang="en-US" altLang="zh-CN" smtClean="0"/>
              <a:pPr/>
              <a:t>16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1071546"/>
            <a:ext cx="8143932" cy="4640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08000" bIns="144000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kumimoji="1" lang="zh-CN" altLang="en-US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采用某种方法遍历二叉树的结果是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一个结点的</a:t>
            </a:r>
            <a:r>
              <a:rPr kumimoji="1" lang="zh-CN" altLang="en-US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线性序列。</a:t>
            </a:r>
            <a:endParaRPr kumimoji="1" lang="en-US" altLang="zh-CN" sz="1800" dirty="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kumimoji="1" lang="zh-CN" altLang="en-US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修改空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链域改为存放指向结点的前驱和后继结点的</a:t>
            </a:r>
            <a:r>
              <a:rPr kumimoji="1" lang="zh-CN" altLang="en-US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地址。</a:t>
            </a:r>
            <a:endParaRPr kumimoji="1" lang="en-US" altLang="zh-CN" sz="1800" dirty="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kumimoji="1" lang="zh-CN" altLang="en-US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这样的指向该线性序列中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的“前驱”</a:t>
            </a:r>
            <a:r>
              <a:rPr kumimoji="1" lang="zh-CN" altLang="en-US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和“后继”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的指针，称作</a:t>
            </a:r>
            <a:r>
              <a:rPr kumimoji="1" lang="zh-CN" altLang="en-US" sz="18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线索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thread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）。</a:t>
            </a:r>
            <a:endParaRPr kumimoji="1" lang="en-US" altLang="zh-CN" sz="1800" dirty="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</a:t>
            </a:r>
            <a:r>
              <a:rPr kumimoji="1" lang="zh-CN" altLang="en-US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线索的过程称为</a:t>
            </a:r>
            <a:r>
              <a:rPr kumimoji="1" lang="zh-CN" altLang="en-US" sz="1800" dirty="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线索化</a:t>
            </a:r>
            <a:r>
              <a:rPr kumimoji="1" lang="zh-CN" altLang="en-US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en-US" altLang="zh-CN" sz="1800" dirty="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kumimoji="1" lang="zh-CN" altLang="en-US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线索化的</a:t>
            </a:r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二叉树称为</a:t>
            </a:r>
            <a:r>
              <a:rPr lang="zh-CN" altLang="en-US" sz="1800" dirty="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线索二叉树</a:t>
            </a:r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 dirty="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显然线索二叉树与采用的</a:t>
            </a:r>
            <a:r>
              <a:rPr kumimoji="1" lang="zh-CN" altLang="en-US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遍历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方法相关，有</a:t>
            </a:r>
            <a:r>
              <a:rPr kumimoji="1" lang="zh-CN" altLang="en-US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先序</a:t>
            </a:r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线索二叉树、中</a:t>
            </a:r>
            <a:r>
              <a:rPr kumimoji="1" lang="zh-CN" altLang="en-US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序</a:t>
            </a:r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线索二叉树和后</a:t>
            </a:r>
            <a:r>
              <a:rPr kumimoji="1" lang="zh-CN" altLang="en-US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序</a:t>
            </a:r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线索二叉树。</a:t>
            </a:r>
            <a:endParaRPr lang="en-US" altLang="zh-CN" sz="1800" dirty="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线索二叉树的目的是提高该遍历过程的效率。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357166"/>
            <a:ext cx="2286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pc="3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相关概念：</a:t>
            </a:r>
            <a:endParaRPr lang="zh-CN" altLang="en-US" sz="2000" spc="3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6EDFD-1C6D-4B0B-9860-EFBC3E98102D}" type="slidenum">
              <a:rPr lang="en-US" altLang="zh-CN" smtClean="0"/>
              <a:pPr/>
              <a:t>2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500034" y="569221"/>
            <a:ext cx="7848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1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sz="1800" smtClean="0">
                <a:ea typeface="楷体" pitchFamily="49" charset="-122"/>
                <a:cs typeface="Times New Roman" pitchFamily="18" charset="0"/>
              </a:rPr>
              <a:t>在结点的</a:t>
            </a:r>
            <a:r>
              <a:rPr kumimoji="1" lang="zh-CN" altLang="en-US" sz="1800" dirty="0">
                <a:ea typeface="楷体" pitchFamily="49" charset="-122"/>
                <a:cs typeface="Times New Roman" pitchFamily="18" charset="0"/>
              </a:rPr>
              <a:t>存储结构上增加</a:t>
            </a:r>
            <a:r>
              <a:rPr kumimoji="1" lang="zh-CN" altLang="en-US" sz="18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两个标志位</a:t>
            </a:r>
            <a:r>
              <a:rPr kumimoji="1" lang="zh-CN" altLang="en-US" sz="1800" dirty="0">
                <a:ea typeface="楷体" pitchFamily="49" charset="-122"/>
                <a:cs typeface="Times New Roman" pitchFamily="18" charset="0"/>
              </a:rPr>
              <a:t>来区分这两种情况：</a:t>
            </a:r>
          </a:p>
        </p:txBody>
      </p:sp>
      <p:graphicFrame>
        <p:nvGraphicFramePr>
          <p:cNvPr id="96289" name="Group 33"/>
          <p:cNvGraphicFramePr>
            <a:graphicFrameLocks noGrp="1"/>
          </p:cNvGraphicFramePr>
          <p:nvPr/>
        </p:nvGraphicFramePr>
        <p:xfrm>
          <a:off x="1371600" y="4437063"/>
          <a:ext cx="6800850" cy="36576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360488"/>
                <a:gridCol w="1360487"/>
                <a:gridCol w="1358900"/>
                <a:gridCol w="1360488"/>
                <a:gridCol w="1360487"/>
              </a:tblGrid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0" lang="en-US" altLang="zh-CN" sz="1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ltag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0" lang="en-US" altLang="zh-CN" sz="1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lchild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data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rchild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kumimoji="0" lang="en-US" altLang="zh-CN" sz="1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rtag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1185864" y="1250564"/>
            <a:ext cx="6672284" cy="812530"/>
            <a:chOff x="1185864" y="1250564"/>
            <a:chExt cx="6672284" cy="812530"/>
          </a:xfrm>
        </p:grpSpPr>
        <p:sp>
          <p:nvSpPr>
            <p:cNvPr id="96282" name="Text Box 26"/>
            <p:cNvSpPr txBox="1">
              <a:spLocks noChangeArrowheads="1"/>
            </p:cNvSpPr>
            <p:nvPr/>
          </p:nvSpPr>
          <p:spPr bwMode="auto">
            <a:xfrm>
              <a:off x="1185864" y="1559470"/>
              <a:ext cx="138587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左标志</a:t>
              </a:r>
              <a:r>
                <a:rPr kumimoji="1" lang="en-US" altLang="zh-CN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ltag</a:t>
              </a:r>
            </a:p>
          </p:txBody>
        </p:sp>
        <p:sp>
          <p:nvSpPr>
            <p:cNvPr id="96283" name="Text Box 27"/>
            <p:cNvSpPr txBox="1">
              <a:spLocks noChangeArrowheads="1"/>
            </p:cNvSpPr>
            <p:nvPr/>
          </p:nvSpPr>
          <p:spPr bwMode="auto">
            <a:xfrm>
              <a:off x="3000364" y="1250564"/>
              <a:ext cx="4857784" cy="812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en-US" altLang="zh-CN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0    </a:t>
              </a:r>
              <a:r>
                <a:rPr kumimoji="1"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表示</a:t>
              </a:r>
              <a:r>
                <a:rPr kumimoji="1" lang="en-US" altLang="zh-CN" sz="1800" dirty="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lchild</a:t>
              </a:r>
              <a:r>
                <a:rPr kumimoji="1"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指</a:t>
              </a:r>
              <a:r>
                <a:rPr kumimoji="1"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向左</a:t>
              </a:r>
              <a:r>
                <a:rPr kumimoji="1"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孩子结点</a:t>
              </a:r>
              <a:endPara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>
                <a:lnSpc>
                  <a:spcPct val="130000"/>
                </a:lnSpc>
              </a:pPr>
              <a:r>
                <a:rPr kumimoji="1" lang="en-US" altLang="zh-CN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    </a:t>
              </a:r>
              <a:r>
                <a:rPr kumimoji="1"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表示</a:t>
              </a:r>
              <a:r>
                <a:rPr kumimoji="1" lang="en-US" altLang="zh-CN" sz="180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lchild</a:t>
              </a:r>
              <a:r>
                <a:rPr kumimoji="1"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指向前驱结点，即</a:t>
              </a:r>
              <a:r>
                <a:rPr kumimoji="1" lang="zh-CN" altLang="en-US" sz="1800" dirty="0" smtClean="0">
                  <a:solidFill>
                    <a:srgbClr val="CC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线索</a:t>
              </a:r>
              <a:endPara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6284" name="AutoShape 28"/>
            <p:cNvSpPr>
              <a:spLocks/>
            </p:cNvSpPr>
            <p:nvPr/>
          </p:nvSpPr>
          <p:spPr bwMode="auto">
            <a:xfrm>
              <a:off x="2700338" y="1395413"/>
              <a:ext cx="142875" cy="648000"/>
            </a:xfrm>
            <a:prstGeom prst="leftBrace">
              <a:avLst>
                <a:gd name="adj1" fmla="val 46204"/>
                <a:gd name="adj2" fmla="val 50000"/>
              </a:avLst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96285" name="Text Box 29"/>
          <p:cNvSpPr txBox="1">
            <a:spLocks noChangeArrowheads="1"/>
          </p:cNvSpPr>
          <p:nvPr/>
        </p:nvSpPr>
        <p:spPr bwMode="auto">
          <a:xfrm>
            <a:off x="1258888" y="3692525"/>
            <a:ext cx="482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1800" smtClean="0">
                <a:ea typeface="楷体" pitchFamily="49" charset="-122"/>
                <a:cs typeface="Times New Roman" pitchFamily="18" charset="0"/>
              </a:rPr>
              <a:t>这样，每个结点的</a:t>
            </a:r>
            <a:r>
              <a:rPr kumimoji="1" lang="zh-CN" altLang="en-US" sz="1800" dirty="0">
                <a:ea typeface="楷体" pitchFamily="49" charset="-122"/>
                <a:cs typeface="Times New Roman" pitchFamily="18" charset="0"/>
              </a:rPr>
              <a:t>存储结构如下：</a:t>
            </a:r>
            <a:endParaRPr lang="zh-CN" altLang="en-US" sz="1800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185864" y="2465010"/>
            <a:ext cx="7029474" cy="812530"/>
            <a:chOff x="1185864" y="2465010"/>
            <a:chExt cx="7029474" cy="812530"/>
          </a:xfrm>
        </p:grpSpPr>
        <p:sp>
          <p:nvSpPr>
            <p:cNvPr id="96286" name="Text Box 30"/>
            <p:cNvSpPr txBox="1">
              <a:spLocks noChangeArrowheads="1"/>
            </p:cNvSpPr>
            <p:nvPr/>
          </p:nvSpPr>
          <p:spPr bwMode="auto">
            <a:xfrm>
              <a:off x="1185864" y="2702478"/>
              <a:ext cx="145731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右标志</a:t>
              </a:r>
              <a:r>
                <a:rPr kumimoji="1" lang="en-US" altLang="zh-CN" sz="1800" dirty="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rtag</a:t>
              </a:r>
              <a:endParaRPr kumimoji="1"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6287" name="Text Box 31"/>
            <p:cNvSpPr txBox="1">
              <a:spLocks noChangeArrowheads="1"/>
            </p:cNvSpPr>
            <p:nvPr/>
          </p:nvSpPr>
          <p:spPr bwMode="auto">
            <a:xfrm>
              <a:off x="3059113" y="2465010"/>
              <a:ext cx="5156225" cy="812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en-US" altLang="zh-CN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0    </a:t>
              </a:r>
              <a:r>
                <a:rPr kumimoji="1"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表示</a:t>
              </a:r>
              <a:r>
                <a:rPr kumimoji="1" lang="en-US" altLang="zh-CN" sz="1800" dirty="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rchild</a:t>
              </a:r>
              <a:r>
                <a:rPr kumimoji="1"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指</a:t>
              </a:r>
              <a:r>
                <a:rPr kumimoji="1"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向右</a:t>
              </a:r>
              <a:r>
                <a:rPr kumimoji="1"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孩子结点</a:t>
              </a:r>
              <a:endPara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>
                <a:lnSpc>
                  <a:spcPct val="130000"/>
                </a:lnSpc>
              </a:pPr>
              <a:r>
                <a:rPr kumimoji="1" lang="en-US" altLang="zh-CN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    </a:t>
              </a:r>
              <a:r>
                <a:rPr kumimoji="1"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表示</a:t>
              </a:r>
              <a:r>
                <a:rPr kumimoji="1" lang="en-US" altLang="zh-CN" sz="1800" dirty="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rchild</a:t>
              </a:r>
              <a:r>
                <a:rPr kumimoji="1"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指向</a:t>
              </a:r>
              <a:r>
                <a:rPr kumimoji="1"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后继结点，即</a:t>
              </a:r>
              <a:r>
                <a:rPr kumimoji="1" lang="zh-CN" altLang="en-US" sz="1800" dirty="0" smtClean="0">
                  <a:solidFill>
                    <a:srgbClr val="CC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线索</a:t>
              </a:r>
              <a:endPara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6288" name="AutoShape 32"/>
            <p:cNvSpPr>
              <a:spLocks/>
            </p:cNvSpPr>
            <p:nvPr/>
          </p:nvSpPr>
          <p:spPr bwMode="auto">
            <a:xfrm>
              <a:off x="2700338" y="2586038"/>
              <a:ext cx="142875" cy="648000"/>
            </a:xfrm>
            <a:prstGeom prst="leftBrace">
              <a:avLst>
                <a:gd name="adj1" fmla="val 46204"/>
                <a:gd name="adj2" fmla="val 50000"/>
              </a:avLst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714348" y="5286388"/>
            <a:ext cx="7500990" cy="389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000" smtClean="0">
                <a:latin typeface="楷体" pitchFamily="49" charset="-122"/>
                <a:ea typeface="楷体" pitchFamily="49" charset="-122"/>
              </a:rPr>
              <a:t>为了方便算法设计，在</a:t>
            </a:r>
            <a:r>
              <a:rPr kumimoji="1" lang="zh-CN" altLang="en-US" sz="2000" dirty="0">
                <a:latin typeface="楷体" pitchFamily="49" charset="-122"/>
                <a:ea typeface="楷体" pitchFamily="49" charset="-122"/>
              </a:rPr>
              <a:t>线索二叉树中再增加</a:t>
            </a:r>
            <a:r>
              <a:rPr kumimoji="1" lang="zh-CN" altLang="en-US" sz="200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一</a:t>
            </a:r>
            <a:r>
              <a:rPr kumimoji="1" lang="zh-CN" altLang="en-US" sz="2000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个头结点</a:t>
            </a:r>
            <a:r>
              <a:rPr kumimoji="1" lang="zh-CN" altLang="en-US" sz="2000" smtClean="0">
                <a:latin typeface="楷体" pitchFamily="49" charset="-122"/>
                <a:ea typeface="楷体" pitchFamily="49" charset="-122"/>
              </a:rPr>
              <a:t>。       </a:t>
            </a:r>
            <a:endParaRPr kumimoji="1" lang="zh-CN" altLang="en-US" sz="2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098F7-780D-46FA-A524-7B30B3E8BBA8}" type="slidenum">
              <a:rPr lang="en-US" altLang="zh-CN" smtClean="0"/>
              <a:pPr/>
              <a:t>3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85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 Box 2"/>
          <p:cNvSpPr txBox="1">
            <a:spLocks noChangeArrowheads="1"/>
          </p:cNvSpPr>
          <p:nvPr/>
        </p:nvSpPr>
        <p:spPr bwMode="auto">
          <a:xfrm>
            <a:off x="500034" y="1530633"/>
            <a:ext cx="6929486" cy="25654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216000" rIns="144000" bIns="252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6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6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node 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kumimoji="1" lang="en-US" altLang="zh-CN" sz="1600" dirty="0" err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</a:t>
            </a:r>
            <a:r>
              <a:rPr kumimoji="1" lang="en-US" altLang="zh-CN" sz="16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data;	</a:t>
            </a:r>
            <a:r>
              <a:rPr kumimoji="1" lang="en-US" altLang="zh-CN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结点数据</a:t>
            </a:r>
            <a:r>
              <a:rPr kumimoji="1"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域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kumimoji="1" lang="zh-CN" alt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60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kumimoji="1"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ltag</a:t>
            </a:r>
            <a:r>
              <a:rPr kumimoji="1" lang="zh-CN" alt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rtag</a:t>
            </a:r>
            <a:r>
              <a:rPr kumimoji="1" lang="en-US" altLang="zh-CN" sz="16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    </a:t>
            </a:r>
            <a:r>
              <a:rPr kumimoji="1" lang="en-US" altLang="zh-CN" sz="16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增加的线索标记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kumimoji="1" lang="zh-CN" alt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600" dirty="0" err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kumimoji="1" lang="en-US" altLang="zh-CN" sz="16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node *</a:t>
            </a:r>
            <a:r>
              <a:rPr kumimoji="1" lang="en-US" altLang="zh-CN" sz="16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kumimoji="1" lang="en-US" altLang="zh-CN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左孩子或线索指针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kumimoji="1" lang="zh-CN" alt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600" dirty="0" err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kumimoji="1" lang="en-US" altLang="zh-CN" sz="16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node *</a:t>
            </a:r>
            <a:r>
              <a:rPr kumimoji="1" lang="en-US" altLang="zh-CN" sz="16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kumimoji="1" lang="en-US" altLang="zh-CN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右孩子或线索指针</a:t>
            </a:r>
          </a:p>
          <a:p>
            <a:pPr algn="l">
              <a:spcBef>
                <a:spcPct val="50000"/>
              </a:spcBef>
            </a:pPr>
            <a:r>
              <a:rPr kumimoji="1" lang="zh-CN" altLang="en-US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kumimoji="1" lang="en-US" altLang="zh-CN" sz="16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6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TBTNode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kumimoji="1" lang="zh-CN" altLang="en-US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kumimoji="1" lang="zh-CN" altLang="en-US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线索</a:t>
            </a:r>
            <a:r>
              <a:rPr kumimoji="1"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树结点类型</a:t>
            </a:r>
            <a:r>
              <a:rPr kumimoji="1"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 </a:t>
            </a:r>
            <a:endParaRPr kumimoji="1" lang="zh-CN" altLang="en-US" sz="1600" b="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25955" name="Text Box 3"/>
          <p:cNvSpPr txBox="1">
            <a:spLocks noChangeArrowheads="1"/>
          </p:cNvSpPr>
          <p:nvPr/>
        </p:nvSpPr>
        <p:spPr bwMode="auto">
          <a:xfrm>
            <a:off x="571472" y="1000108"/>
            <a:ext cx="567849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1800" smtClean="0">
                <a:ea typeface="楷体" pitchFamily="49" charset="-122"/>
                <a:cs typeface="Times New Roman" pitchFamily="18" charset="0"/>
              </a:rPr>
              <a:t>线索</a:t>
            </a:r>
            <a:r>
              <a:rPr kumimoji="1" lang="zh-CN" altLang="en-US" sz="1800">
                <a:ea typeface="楷体" pitchFamily="49" charset="-122"/>
                <a:cs typeface="Times New Roman" pitchFamily="18" charset="0"/>
              </a:rPr>
              <a:t>化</a:t>
            </a:r>
            <a:r>
              <a:rPr kumimoji="1" lang="zh-CN" altLang="en-US" sz="1800" smtClean="0">
                <a:ea typeface="楷体" pitchFamily="49" charset="-122"/>
                <a:cs typeface="Times New Roman" pitchFamily="18" charset="0"/>
              </a:rPr>
              <a:t>二叉树中结点的</a:t>
            </a:r>
            <a:r>
              <a:rPr kumimoji="1" lang="zh-CN" altLang="en-US" sz="1800">
                <a:ea typeface="楷体" pitchFamily="49" charset="-122"/>
                <a:cs typeface="Times New Roman" pitchFamily="18" charset="0"/>
              </a:rPr>
              <a:t>类型</a:t>
            </a:r>
            <a:r>
              <a:rPr kumimoji="1" lang="zh-CN" altLang="en-US" sz="1800" smtClean="0">
                <a:ea typeface="楷体" pitchFamily="49" charset="-122"/>
                <a:cs typeface="Times New Roman" pitchFamily="18" charset="0"/>
              </a:rPr>
              <a:t>定义如下</a:t>
            </a:r>
            <a:r>
              <a:rPr kumimoji="1" lang="zh-CN" altLang="en-US" sz="1800" dirty="0">
                <a:ea typeface="楷体" pitchFamily="49" charset="-122"/>
                <a:cs typeface="Times New Roman" pitchFamily="18" charset="0"/>
              </a:rPr>
              <a:t>：</a:t>
            </a:r>
            <a:endParaRPr lang="zh-CN" altLang="en-US" sz="18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098F7-780D-46FA-A524-7B30B3E8BBA8}" type="slidenum">
              <a:rPr lang="en-US" altLang="zh-CN" smtClean="0"/>
              <a:pPr/>
              <a:t>4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ChangeArrowheads="1"/>
          </p:cNvSpPr>
          <p:nvPr/>
        </p:nvSpPr>
        <p:spPr bwMode="auto">
          <a:xfrm>
            <a:off x="3635375" y="1603375"/>
            <a:ext cx="1296988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0  </a:t>
            </a:r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A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 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0</a:t>
            </a:r>
          </a:p>
        </p:txBody>
      </p:sp>
      <p:sp>
        <p:nvSpPr>
          <p:cNvPr id="379907" name="Line 3"/>
          <p:cNvSpPr>
            <a:spLocks noChangeShapeType="1"/>
          </p:cNvSpPr>
          <p:nvPr/>
        </p:nvSpPr>
        <p:spPr bwMode="auto">
          <a:xfrm>
            <a:off x="4067175" y="1603375"/>
            <a:ext cx="0" cy="431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08" name="Line 4"/>
          <p:cNvSpPr>
            <a:spLocks noChangeShapeType="1"/>
          </p:cNvSpPr>
          <p:nvPr/>
        </p:nvSpPr>
        <p:spPr bwMode="auto">
          <a:xfrm>
            <a:off x="4500563" y="1603375"/>
            <a:ext cx="0" cy="431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09" name="Rectangle 5"/>
          <p:cNvSpPr>
            <a:spLocks noChangeArrowheads="1"/>
          </p:cNvSpPr>
          <p:nvPr/>
        </p:nvSpPr>
        <p:spPr bwMode="auto">
          <a:xfrm>
            <a:off x="3635375" y="2035175"/>
            <a:ext cx="1296988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79910" name="Line 6"/>
          <p:cNvSpPr>
            <a:spLocks noChangeShapeType="1"/>
          </p:cNvSpPr>
          <p:nvPr/>
        </p:nvSpPr>
        <p:spPr bwMode="auto">
          <a:xfrm>
            <a:off x="4283075" y="2035175"/>
            <a:ext cx="0" cy="36036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11" name="Rectangle 7"/>
          <p:cNvSpPr>
            <a:spLocks noChangeArrowheads="1"/>
          </p:cNvSpPr>
          <p:nvPr/>
        </p:nvSpPr>
        <p:spPr bwMode="auto">
          <a:xfrm>
            <a:off x="4241800" y="4627563"/>
            <a:ext cx="1296988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1  </a:t>
            </a: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E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  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1</a:t>
            </a:r>
          </a:p>
        </p:txBody>
      </p:sp>
      <p:sp>
        <p:nvSpPr>
          <p:cNvPr id="379912" name="Line 8"/>
          <p:cNvSpPr>
            <a:spLocks noChangeShapeType="1"/>
          </p:cNvSpPr>
          <p:nvPr/>
        </p:nvSpPr>
        <p:spPr bwMode="auto">
          <a:xfrm>
            <a:off x="4673600" y="4627563"/>
            <a:ext cx="0" cy="431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13" name="Line 9"/>
          <p:cNvSpPr>
            <a:spLocks noChangeShapeType="1"/>
          </p:cNvSpPr>
          <p:nvPr/>
        </p:nvSpPr>
        <p:spPr bwMode="auto">
          <a:xfrm>
            <a:off x="5106988" y="4627563"/>
            <a:ext cx="0" cy="431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14" name="Rectangle 10"/>
          <p:cNvSpPr>
            <a:spLocks noChangeArrowheads="1"/>
          </p:cNvSpPr>
          <p:nvPr/>
        </p:nvSpPr>
        <p:spPr bwMode="auto">
          <a:xfrm>
            <a:off x="4241800" y="5059363"/>
            <a:ext cx="1296988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79915" name="Line 11"/>
          <p:cNvSpPr>
            <a:spLocks noChangeShapeType="1"/>
          </p:cNvSpPr>
          <p:nvPr/>
        </p:nvSpPr>
        <p:spPr bwMode="auto">
          <a:xfrm>
            <a:off x="4889500" y="5059363"/>
            <a:ext cx="0" cy="360362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16" name="Rectangle 12"/>
          <p:cNvSpPr>
            <a:spLocks noChangeArrowheads="1"/>
          </p:cNvSpPr>
          <p:nvPr/>
        </p:nvSpPr>
        <p:spPr bwMode="auto">
          <a:xfrm>
            <a:off x="5262563" y="2835275"/>
            <a:ext cx="1296987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0  </a:t>
            </a: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C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  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0</a:t>
            </a:r>
          </a:p>
        </p:txBody>
      </p:sp>
      <p:sp>
        <p:nvSpPr>
          <p:cNvPr id="379917" name="Line 13"/>
          <p:cNvSpPr>
            <a:spLocks noChangeShapeType="1"/>
          </p:cNvSpPr>
          <p:nvPr/>
        </p:nvSpPr>
        <p:spPr bwMode="auto">
          <a:xfrm>
            <a:off x="5694363" y="2835275"/>
            <a:ext cx="0" cy="431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18" name="Line 14"/>
          <p:cNvSpPr>
            <a:spLocks noChangeShapeType="1"/>
          </p:cNvSpPr>
          <p:nvPr/>
        </p:nvSpPr>
        <p:spPr bwMode="auto">
          <a:xfrm>
            <a:off x="6127750" y="2835275"/>
            <a:ext cx="0" cy="431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19" name="Rectangle 15"/>
          <p:cNvSpPr>
            <a:spLocks noChangeArrowheads="1"/>
          </p:cNvSpPr>
          <p:nvPr/>
        </p:nvSpPr>
        <p:spPr bwMode="auto">
          <a:xfrm>
            <a:off x="5262563" y="3267075"/>
            <a:ext cx="1296987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79920" name="Line 16"/>
          <p:cNvSpPr>
            <a:spLocks noChangeShapeType="1"/>
          </p:cNvSpPr>
          <p:nvPr/>
        </p:nvSpPr>
        <p:spPr bwMode="auto">
          <a:xfrm>
            <a:off x="5910263" y="3267075"/>
            <a:ext cx="0" cy="36036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21" name="Rectangle 17"/>
          <p:cNvSpPr>
            <a:spLocks noChangeArrowheads="1"/>
          </p:cNvSpPr>
          <p:nvPr/>
        </p:nvSpPr>
        <p:spPr bwMode="auto">
          <a:xfrm>
            <a:off x="6227763" y="4627563"/>
            <a:ext cx="1296987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1  </a:t>
            </a: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  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1</a:t>
            </a:r>
          </a:p>
        </p:txBody>
      </p:sp>
      <p:sp>
        <p:nvSpPr>
          <p:cNvPr id="379922" name="Line 18"/>
          <p:cNvSpPr>
            <a:spLocks noChangeShapeType="1"/>
          </p:cNvSpPr>
          <p:nvPr/>
        </p:nvSpPr>
        <p:spPr bwMode="auto">
          <a:xfrm>
            <a:off x="6659563" y="4627563"/>
            <a:ext cx="0" cy="431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23" name="Line 19"/>
          <p:cNvSpPr>
            <a:spLocks noChangeShapeType="1"/>
          </p:cNvSpPr>
          <p:nvPr/>
        </p:nvSpPr>
        <p:spPr bwMode="auto">
          <a:xfrm>
            <a:off x="7092950" y="4627563"/>
            <a:ext cx="0" cy="431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24" name="Rectangle 20"/>
          <p:cNvSpPr>
            <a:spLocks noChangeArrowheads="1"/>
          </p:cNvSpPr>
          <p:nvPr/>
        </p:nvSpPr>
        <p:spPr bwMode="auto">
          <a:xfrm>
            <a:off x="6227763" y="5059363"/>
            <a:ext cx="1296987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79925" name="Line 21"/>
          <p:cNvSpPr>
            <a:spLocks noChangeShapeType="1"/>
          </p:cNvSpPr>
          <p:nvPr/>
        </p:nvSpPr>
        <p:spPr bwMode="auto">
          <a:xfrm>
            <a:off x="6875463" y="5059363"/>
            <a:ext cx="0" cy="360362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26" name="Freeform 22"/>
          <p:cNvSpPr>
            <a:spLocks/>
          </p:cNvSpPr>
          <p:nvPr/>
        </p:nvSpPr>
        <p:spPr bwMode="auto">
          <a:xfrm>
            <a:off x="3276600" y="2179638"/>
            <a:ext cx="719138" cy="627062"/>
          </a:xfrm>
          <a:custGeom>
            <a:avLst/>
            <a:gdLst/>
            <a:ahLst/>
            <a:cxnLst>
              <a:cxn ang="0">
                <a:pos x="453" y="0"/>
              </a:cxn>
              <a:cxn ang="0">
                <a:pos x="0" y="395"/>
              </a:cxn>
            </a:cxnLst>
            <a:rect l="0" t="0" r="r" b="b"/>
            <a:pathLst>
              <a:path w="453" h="395">
                <a:moveTo>
                  <a:pt x="453" y="0"/>
                </a:moveTo>
                <a:lnTo>
                  <a:pt x="0" y="395"/>
                </a:lnTo>
              </a:path>
            </a:pathLst>
          </a:custGeom>
          <a:noFill/>
          <a:ln w="31750">
            <a:solidFill>
              <a:srgbClr val="CC00FF"/>
            </a:solidFill>
            <a:miter lim="800000"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27" name="Freeform 23"/>
          <p:cNvSpPr>
            <a:spLocks/>
          </p:cNvSpPr>
          <p:nvPr/>
        </p:nvSpPr>
        <p:spPr bwMode="auto">
          <a:xfrm>
            <a:off x="4724400" y="2209800"/>
            <a:ext cx="83820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28" y="384"/>
              </a:cxn>
            </a:cxnLst>
            <a:rect l="0" t="0" r="r" b="b"/>
            <a:pathLst>
              <a:path w="528" h="384">
                <a:moveTo>
                  <a:pt x="0" y="0"/>
                </a:moveTo>
                <a:lnTo>
                  <a:pt x="528" y="384"/>
                </a:lnTo>
              </a:path>
            </a:pathLst>
          </a:custGeom>
          <a:noFill/>
          <a:ln w="31750">
            <a:solidFill>
              <a:srgbClr val="CC00FF"/>
            </a:solidFill>
            <a:miter lim="800000"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28" name="Freeform 24"/>
          <p:cNvSpPr>
            <a:spLocks/>
          </p:cNvSpPr>
          <p:nvPr/>
        </p:nvSpPr>
        <p:spPr bwMode="auto">
          <a:xfrm>
            <a:off x="1836738" y="3441700"/>
            <a:ext cx="868362" cy="1114425"/>
          </a:xfrm>
          <a:custGeom>
            <a:avLst/>
            <a:gdLst/>
            <a:ahLst/>
            <a:cxnLst>
              <a:cxn ang="0">
                <a:pos x="547" y="0"/>
              </a:cxn>
              <a:cxn ang="0">
                <a:pos x="0" y="702"/>
              </a:cxn>
            </a:cxnLst>
            <a:rect l="0" t="0" r="r" b="b"/>
            <a:pathLst>
              <a:path w="547" h="702">
                <a:moveTo>
                  <a:pt x="547" y="0"/>
                </a:moveTo>
                <a:lnTo>
                  <a:pt x="0" y="702"/>
                </a:lnTo>
              </a:path>
            </a:pathLst>
          </a:custGeom>
          <a:noFill/>
          <a:ln w="31750">
            <a:solidFill>
              <a:srgbClr val="CC00FF"/>
            </a:solidFill>
            <a:miter lim="800000"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29" name="Freeform 25"/>
          <p:cNvSpPr>
            <a:spLocks/>
          </p:cNvSpPr>
          <p:nvPr/>
        </p:nvSpPr>
        <p:spPr bwMode="auto">
          <a:xfrm>
            <a:off x="5054600" y="3467100"/>
            <a:ext cx="533400" cy="1157288"/>
          </a:xfrm>
          <a:custGeom>
            <a:avLst/>
            <a:gdLst/>
            <a:ahLst/>
            <a:cxnLst>
              <a:cxn ang="0">
                <a:pos x="336" y="0"/>
              </a:cxn>
              <a:cxn ang="0">
                <a:pos x="0" y="729"/>
              </a:cxn>
            </a:cxnLst>
            <a:rect l="0" t="0" r="r" b="b"/>
            <a:pathLst>
              <a:path w="336" h="729">
                <a:moveTo>
                  <a:pt x="336" y="0"/>
                </a:moveTo>
                <a:lnTo>
                  <a:pt x="0" y="729"/>
                </a:lnTo>
              </a:path>
            </a:pathLst>
          </a:custGeom>
          <a:noFill/>
          <a:ln w="31750">
            <a:solidFill>
              <a:srgbClr val="CC00FF"/>
            </a:solidFill>
            <a:miter lim="800000"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30" name="Freeform 26"/>
          <p:cNvSpPr>
            <a:spLocks/>
          </p:cNvSpPr>
          <p:nvPr/>
        </p:nvSpPr>
        <p:spPr bwMode="auto">
          <a:xfrm>
            <a:off x="6286500" y="3467100"/>
            <a:ext cx="588963" cy="1160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1" y="731"/>
              </a:cxn>
            </a:cxnLst>
            <a:rect l="0" t="0" r="r" b="b"/>
            <a:pathLst>
              <a:path w="371" h="731">
                <a:moveTo>
                  <a:pt x="0" y="0"/>
                </a:moveTo>
                <a:lnTo>
                  <a:pt x="371" y="731"/>
                </a:lnTo>
              </a:path>
            </a:pathLst>
          </a:custGeom>
          <a:noFill/>
          <a:ln w="31750">
            <a:solidFill>
              <a:srgbClr val="CC00FF"/>
            </a:solidFill>
            <a:miter lim="800000"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41" name="Rectangle 37"/>
          <p:cNvSpPr>
            <a:spLocks noChangeArrowheads="1"/>
          </p:cNvSpPr>
          <p:nvPr/>
        </p:nvSpPr>
        <p:spPr bwMode="auto">
          <a:xfrm>
            <a:off x="2339975" y="3249613"/>
            <a:ext cx="1296988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 b="0">
              <a:solidFill>
                <a:schemeClr val="tx1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379942" name="Line 38"/>
          <p:cNvSpPr>
            <a:spLocks noChangeShapeType="1"/>
          </p:cNvSpPr>
          <p:nvPr/>
        </p:nvSpPr>
        <p:spPr bwMode="auto">
          <a:xfrm>
            <a:off x="2987675" y="3262313"/>
            <a:ext cx="0" cy="360362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44" name="Rectangle 40"/>
          <p:cNvSpPr>
            <a:spLocks noChangeArrowheads="1"/>
          </p:cNvSpPr>
          <p:nvPr/>
        </p:nvSpPr>
        <p:spPr bwMode="auto">
          <a:xfrm>
            <a:off x="2339975" y="2816225"/>
            <a:ext cx="1296988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0 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</a:t>
            </a: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B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 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1</a:t>
            </a:r>
          </a:p>
        </p:txBody>
      </p:sp>
      <p:sp>
        <p:nvSpPr>
          <p:cNvPr id="379945" name="Line 41"/>
          <p:cNvSpPr>
            <a:spLocks noChangeShapeType="1"/>
          </p:cNvSpPr>
          <p:nvPr/>
        </p:nvSpPr>
        <p:spPr bwMode="auto">
          <a:xfrm>
            <a:off x="2771775" y="2816225"/>
            <a:ext cx="0" cy="431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46" name="Line 42"/>
          <p:cNvSpPr>
            <a:spLocks noChangeShapeType="1"/>
          </p:cNvSpPr>
          <p:nvPr/>
        </p:nvSpPr>
        <p:spPr bwMode="auto">
          <a:xfrm>
            <a:off x="3203575" y="2816225"/>
            <a:ext cx="0" cy="431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47" name="Rectangle 43"/>
          <p:cNvSpPr>
            <a:spLocks noChangeArrowheads="1"/>
          </p:cNvSpPr>
          <p:nvPr/>
        </p:nvSpPr>
        <p:spPr bwMode="auto">
          <a:xfrm>
            <a:off x="1152525" y="4975225"/>
            <a:ext cx="1296988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 b="0">
              <a:solidFill>
                <a:schemeClr val="tx1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379948" name="Line 44"/>
          <p:cNvSpPr>
            <a:spLocks noChangeShapeType="1"/>
          </p:cNvSpPr>
          <p:nvPr/>
        </p:nvSpPr>
        <p:spPr bwMode="auto">
          <a:xfrm>
            <a:off x="1800225" y="4987925"/>
            <a:ext cx="0" cy="36036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49" name="Rectangle 45"/>
          <p:cNvSpPr>
            <a:spLocks noChangeArrowheads="1"/>
          </p:cNvSpPr>
          <p:nvPr/>
        </p:nvSpPr>
        <p:spPr bwMode="auto">
          <a:xfrm>
            <a:off x="1152525" y="4545013"/>
            <a:ext cx="1296988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1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</a:t>
            </a:r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D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1</a:t>
            </a:r>
          </a:p>
        </p:txBody>
      </p:sp>
      <p:sp>
        <p:nvSpPr>
          <p:cNvPr id="379950" name="Line 46"/>
          <p:cNvSpPr>
            <a:spLocks noChangeShapeType="1"/>
          </p:cNvSpPr>
          <p:nvPr/>
        </p:nvSpPr>
        <p:spPr bwMode="auto">
          <a:xfrm>
            <a:off x="1604963" y="4545013"/>
            <a:ext cx="0" cy="431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51" name="Line 47"/>
          <p:cNvSpPr>
            <a:spLocks noChangeShapeType="1"/>
          </p:cNvSpPr>
          <p:nvPr/>
        </p:nvSpPr>
        <p:spPr bwMode="auto">
          <a:xfrm>
            <a:off x="2038350" y="4545013"/>
            <a:ext cx="0" cy="431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52" name="Rectangle 48"/>
          <p:cNvSpPr>
            <a:spLocks noChangeArrowheads="1"/>
          </p:cNvSpPr>
          <p:nvPr/>
        </p:nvSpPr>
        <p:spPr bwMode="auto">
          <a:xfrm>
            <a:off x="2339975" y="5624513"/>
            <a:ext cx="1296988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1  </a:t>
            </a: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G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  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1</a:t>
            </a:r>
          </a:p>
        </p:txBody>
      </p:sp>
      <p:sp>
        <p:nvSpPr>
          <p:cNvPr id="379953" name="Line 49"/>
          <p:cNvSpPr>
            <a:spLocks noChangeShapeType="1"/>
          </p:cNvSpPr>
          <p:nvPr/>
        </p:nvSpPr>
        <p:spPr bwMode="auto">
          <a:xfrm>
            <a:off x="2771775" y="5624513"/>
            <a:ext cx="0" cy="431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54" name="Line 50"/>
          <p:cNvSpPr>
            <a:spLocks noChangeShapeType="1"/>
          </p:cNvSpPr>
          <p:nvPr/>
        </p:nvSpPr>
        <p:spPr bwMode="auto">
          <a:xfrm>
            <a:off x="3205163" y="5624513"/>
            <a:ext cx="0" cy="431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55" name="Rectangle 51"/>
          <p:cNvSpPr>
            <a:spLocks noChangeArrowheads="1"/>
          </p:cNvSpPr>
          <p:nvPr/>
        </p:nvSpPr>
        <p:spPr bwMode="auto">
          <a:xfrm>
            <a:off x="2339975" y="6056313"/>
            <a:ext cx="1296988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79956" name="Line 52"/>
          <p:cNvSpPr>
            <a:spLocks noChangeShapeType="1"/>
          </p:cNvSpPr>
          <p:nvPr/>
        </p:nvSpPr>
        <p:spPr bwMode="auto">
          <a:xfrm>
            <a:off x="2987675" y="6056313"/>
            <a:ext cx="0" cy="360362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57" name="Freeform 53"/>
          <p:cNvSpPr>
            <a:spLocks/>
          </p:cNvSpPr>
          <p:nvPr/>
        </p:nvSpPr>
        <p:spPr bwMode="auto">
          <a:xfrm>
            <a:off x="2159000" y="5118100"/>
            <a:ext cx="468313" cy="5064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95" y="319"/>
              </a:cxn>
            </a:cxnLst>
            <a:rect l="0" t="0" r="r" b="b"/>
            <a:pathLst>
              <a:path w="295" h="319">
                <a:moveTo>
                  <a:pt x="0" y="0"/>
                </a:moveTo>
                <a:lnTo>
                  <a:pt x="295" y="319"/>
                </a:lnTo>
              </a:path>
            </a:pathLst>
          </a:custGeom>
          <a:noFill/>
          <a:ln w="31750">
            <a:solidFill>
              <a:srgbClr val="CC00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59" name="Freeform 55"/>
          <p:cNvSpPr>
            <a:spLocks/>
          </p:cNvSpPr>
          <p:nvPr/>
        </p:nvSpPr>
        <p:spPr bwMode="auto">
          <a:xfrm>
            <a:off x="1943100" y="5372100"/>
            <a:ext cx="757238" cy="1225550"/>
          </a:xfrm>
          <a:custGeom>
            <a:avLst/>
            <a:gdLst/>
            <a:ahLst/>
            <a:cxnLst>
              <a:cxn ang="0">
                <a:pos x="477" y="567"/>
              </a:cxn>
              <a:cxn ang="0">
                <a:pos x="431" y="749"/>
              </a:cxn>
              <a:cxn ang="0">
                <a:pos x="205" y="704"/>
              </a:cxn>
              <a:cxn ang="0">
                <a:pos x="68" y="431"/>
              </a:cxn>
              <a:cxn ang="0">
                <a:pos x="0" y="0"/>
              </a:cxn>
            </a:cxnLst>
            <a:rect l="0" t="0" r="r" b="b"/>
            <a:pathLst>
              <a:path w="477" h="772">
                <a:moveTo>
                  <a:pt x="477" y="567"/>
                </a:moveTo>
                <a:cubicBezTo>
                  <a:pt x="476" y="646"/>
                  <a:pt x="476" y="726"/>
                  <a:pt x="431" y="749"/>
                </a:cubicBezTo>
                <a:cubicBezTo>
                  <a:pt x="386" y="772"/>
                  <a:pt x="265" y="757"/>
                  <a:pt x="205" y="704"/>
                </a:cubicBezTo>
                <a:cubicBezTo>
                  <a:pt x="145" y="651"/>
                  <a:pt x="102" y="548"/>
                  <a:pt x="68" y="431"/>
                </a:cubicBezTo>
                <a:cubicBezTo>
                  <a:pt x="34" y="314"/>
                  <a:pt x="14" y="90"/>
                  <a:pt x="0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31" name="Freeform 27"/>
          <p:cNvSpPr>
            <a:spLocks/>
          </p:cNvSpPr>
          <p:nvPr/>
        </p:nvSpPr>
        <p:spPr bwMode="auto">
          <a:xfrm>
            <a:off x="5103813" y="3644900"/>
            <a:ext cx="725488" cy="2205037"/>
          </a:xfrm>
          <a:custGeom>
            <a:avLst/>
            <a:gdLst/>
            <a:ahLst/>
            <a:cxnLst>
              <a:cxn ang="0">
                <a:pos x="17" y="1049"/>
              </a:cxn>
              <a:cxn ang="0">
                <a:pos x="41" y="1345"/>
              </a:cxn>
              <a:cxn ang="0">
                <a:pos x="265" y="1313"/>
              </a:cxn>
              <a:cxn ang="0">
                <a:pos x="345" y="1073"/>
              </a:cxn>
              <a:cxn ang="0">
                <a:pos x="457" y="0"/>
              </a:cxn>
            </a:cxnLst>
            <a:rect l="0" t="0" r="r" b="b"/>
            <a:pathLst>
              <a:path w="457" h="1389">
                <a:moveTo>
                  <a:pt x="17" y="1049"/>
                </a:moveTo>
                <a:cubicBezTo>
                  <a:pt x="21" y="1098"/>
                  <a:pt x="0" y="1301"/>
                  <a:pt x="41" y="1345"/>
                </a:cubicBezTo>
                <a:cubicBezTo>
                  <a:pt x="82" y="1389"/>
                  <a:pt x="214" y="1358"/>
                  <a:pt x="265" y="1313"/>
                </a:cubicBezTo>
                <a:cubicBezTo>
                  <a:pt x="316" y="1268"/>
                  <a:pt x="313" y="1292"/>
                  <a:pt x="345" y="1073"/>
                </a:cubicBezTo>
                <a:cubicBezTo>
                  <a:pt x="377" y="854"/>
                  <a:pt x="434" y="224"/>
                  <a:pt x="457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32" name="Freeform 28"/>
          <p:cNvSpPr>
            <a:spLocks/>
          </p:cNvSpPr>
          <p:nvPr/>
        </p:nvSpPr>
        <p:spPr bwMode="auto">
          <a:xfrm>
            <a:off x="5983288" y="3497263"/>
            <a:ext cx="604838" cy="2368550"/>
          </a:xfrm>
          <a:custGeom>
            <a:avLst/>
            <a:gdLst/>
            <a:ahLst/>
            <a:cxnLst>
              <a:cxn ang="0">
                <a:pos x="381" y="1120"/>
              </a:cxn>
              <a:cxn ang="0">
                <a:pos x="290" y="1438"/>
              </a:cxn>
              <a:cxn ang="0">
                <a:pos x="127" y="1445"/>
              </a:cxn>
              <a:cxn ang="0">
                <a:pos x="18" y="1256"/>
              </a:cxn>
              <a:cxn ang="0">
                <a:pos x="18" y="894"/>
              </a:cxn>
              <a:cxn ang="0">
                <a:pos x="31" y="133"/>
              </a:cxn>
              <a:cxn ang="0">
                <a:pos x="39" y="93"/>
              </a:cxn>
            </a:cxnLst>
            <a:rect l="0" t="0" r="r" b="b"/>
            <a:pathLst>
              <a:path w="381" h="1492">
                <a:moveTo>
                  <a:pt x="381" y="1120"/>
                </a:moveTo>
                <a:cubicBezTo>
                  <a:pt x="354" y="1256"/>
                  <a:pt x="332" y="1384"/>
                  <a:pt x="290" y="1438"/>
                </a:cubicBezTo>
                <a:cubicBezTo>
                  <a:pt x="248" y="1492"/>
                  <a:pt x="172" y="1475"/>
                  <a:pt x="127" y="1445"/>
                </a:cubicBezTo>
                <a:cubicBezTo>
                  <a:pt x="82" y="1415"/>
                  <a:pt x="36" y="1348"/>
                  <a:pt x="18" y="1256"/>
                </a:cubicBezTo>
                <a:cubicBezTo>
                  <a:pt x="0" y="1164"/>
                  <a:pt x="16" y="1081"/>
                  <a:pt x="18" y="894"/>
                </a:cubicBezTo>
                <a:cubicBezTo>
                  <a:pt x="20" y="707"/>
                  <a:pt x="28" y="266"/>
                  <a:pt x="31" y="133"/>
                </a:cubicBezTo>
                <a:cubicBezTo>
                  <a:pt x="34" y="0"/>
                  <a:pt x="37" y="101"/>
                  <a:pt x="39" y="93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59" name="组合 58"/>
          <p:cNvGrpSpPr/>
          <p:nvPr/>
        </p:nvGrpSpPr>
        <p:grpSpPr>
          <a:xfrm>
            <a:off x="3631448" y="223838"/>
            <a:ext cx="1300915" cy="792162"/>
            <a:chOff x="3631448" y="223838"/>
            <a:chExt cx="1300915" cy="792162"/>
          </a:xfrm>
        </p:grpSpPr>
        <p:sp>
          <p:nvSpPr>
            <p:cNvPr id="379933" name="Rectangle 29"/>
            <p:cNvSpPr>
              <a:spLocks noChangeArrowheads="1"/>
            </p:cNvSpPr>
            <p:nvPr/>
          </p:nvSpPr>
          <p:spPr bwMode="auto">
            <a:xfrm>
              <a:off x="3631448" y="223838"/>
              <a:ext cx="1296988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0  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///  1</a:t>
              </a:r>
              <a:endParaRPr lang="en-US" altLang="zh-CN" sz="1800" dirty="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endParaRPr>
            </a:p>
          </p:txBody>
        </p:sp>
        <p:sp>
          <p:nvSpPr>
            <p:cNvPr id="379934" name="Line 30"/>
            <p:cNvSpPr>
              <a:spLocks noChangeShapeType="1"/>
            </p:cNvSpPr>
            <p:nvPr/>
          </p:nvSpPr>
          <p:spPr bwMode="auto">
            <a:xfrm>
              <a:off x="4067175" y="223838"/>
              <a:ext cx="0" cy="4318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935" name="Line 31"/>
            <p:cNvSpPr>
              <a:spLocks noChangeShapeType="1"/>
            </p:cNvSpPr>
            <p:nvPr/>
          </p:nvSpPr>
          <p:spPr bwMode="auto">
            <a:xfrm>
              <a:off x="4500563" y="223838"/>
              <a:ext cx="0" cy="4318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936" name="Rectangle 32"/>
            <p:cNvSpPr>
              <a:spLocks noChangeArrowheads="1"/>
            </p:cNvSpPr>
            <p:nvPr/>
          </p:nvSpPr>
          <p:spPr bwMode="auto">
            <a:xfrm>
              <a:off x="3635375" y="655638"/>
              <a:ext cx="1296988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937" name="Line 33"/>
            <p:cNvSpPr>
              <a:spLocks noChangeShapeType="1"/>
            </p:cNvSpPr>
            <p:nvPr/>
          </p:nvSpPr>
          <p:spPr bwMode="auto">
            <a:xfrm>
              <a:off x="4283075" y="655638"/>
              <a:ext cx="0" cy="36036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79938" name="Line 34"/>
          <p:cNvSpPr>
            <a:spLocks noChangeShapeType="1"/>
          </p:cNvSpPr>
          <p:nvPr/>
        </p:nvSpPr>
        <p:spPr bwMode="auto">
          <a:xfrm flipH="1">
            <a:off x="3962400" y="804863"/>
            <a:ext cx="0" cy="792162"/>
          </a:xfrm>
          <a:prstGeom prst="line">
            <a:avLst/>
          </a:prstGeom>
          <a:noFill/>
          <a:ln w="31750">
            <a:solidFill>
              <a:srgbClr val="CC00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39" name="Freeform 35"/>
          <p:cNvSpPr>
            <a:spLocks/>
          </p:cNvSpPr>
          <p:nvPr/>
        </p:nvSpPr>
        <p:spPr bwMode="auto">
          <a:xfrm>
            <a:off x="4716463" y="800100"/>
            <a:ext cx="2535238" cy="382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80" y="272"/>
              </a:cxn>
              <a:cxn ang="0">
                <a:pos x="1315" y="1225"/>
              </a:cxn>
              <a:cxn ang="0">
                <a:pos x="1597" y="2408"/>
              </a:cxn>
            </a:cxnLst>
            <a:rect l="0" t="0" r="r" b="b"/>
            <a:pathLst>
              <a:path w="1597" h="2408">
                <a:moveTo>
                  <a:pt x="0" y="0"/>
                </a:moveTo>
                <a:cubicBezTo>
                  <a:pt x="230" y="34"/>
                  <a:pt x="461" y="68"/>
                  <a:pt x="680" y="272"/>
                </a:cubicBezTo>
                <a:cubicBezTo>
                  <a:pt x="899" y="476"/>
                  <a:pt x="1162" y="869"/>
                  <a:pt x="1315" y="1225"/>
                </a:cubicBezTo>
                <a:cubicBezTo>
                  <a:pt x="1468" y="1581"/>
                  <a:pt x="1538" y="2162"/>
                  <a:pt x="1597" y="2408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40" name="Freeform 36"/>
          <p:cNvSpPr>
            <a:spLocks/>
          </p:cNvSpPr>
          <p:nvPr/>
        </p:nvSpPr>
        <p:spPr bwMode="auto">
          <a:xfrm>
            <a:off x="4991100" y="508000"/>
            <a:ext cx="2905125" cy="5441950"/>
          </a:xfrm>
          <a:custGeom>
            <a:avLst/>
            <a:gdLst/>
            <a:ahLst/>
            <a:cxnLst>
              <a:cxn ang="0">
                <a:pos x="1369" y="2996"/>
              </a:cxn>
              <a:cxn ang="0">
                <a:pos x="1460" y="3269"/>
              </a:cxn>
              <a:cxn ang="0">
                <a:pos x="1732" y="3269"/>
              </a:cxn>
              <a:cxn ang="0">
                <a:pos x="1686" y="2316"/>
              </a:cxn>
              <a:cxn ang="0">
                <a:pos x="870" y="411"/>
              </a:cxn>
              <a:cxn ang="0">
                <a:pos x="0" y="0"/>
              </a:cxn>
            </a:cxnLst>
            <a:rect l="0" t="0" r="r" b="b"/>
            <a:pathLst>
              <a:path w="1830" h="3428">
                <a:moveTo>
                  <a:pt x="1369" y="2996"/>
                </a:moveTo>
                <a:cubicBezTo>
                  <a:pt x="1384" y="3109"/>
                  <a:pt x="1400" y="3223"/>
                  <a:pt x="1460" y="3269"/>
                </a:cubicBezTo>
                <a:cubicBezTo>
                  <a:pt x="1520" y="3315"/>
                  <a:pt x="1694" y="3428"/>
                  <a:pt x="1732" y="3269"/>
                </a:cubicBezTo>
                <a:cubicBezTo>
                  <a:pt x="1770" y="3110"/>
                  <a:pt x="1830" y="2792"/>
                  <a:pt x="1686" y="2316"/>
                </a:cubicBezTo>
                <a:cubicBezTo>
                  <a:pt x="1542" y="1840"/>
                  <a:pt x="1151" y="797"/>
                  <a:pt x="870" y="411"/>
                </a:cubicBezTo>
                <a:cubicBezTo>
                  <a:pt x="589" y="25"/>
                  <a:pt x="181" y="86"/>
                  <a:pt x="0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43" name="Freeform 39"/>
          <p:cNvSpPr>
            <a:spLocks/>
          </p:cNvSpPr>
          <p:nvPr/>
        </p:nvSpPr>
        <p:spPr bwMode="auto">
          <a:xfrm>
            <a:off x="3203575" y="2425700"/>
            <a:ext cx="949325" cy="1593850"/>
          </a:xfrm>
          <a:custGeom>
            <a:avLst/>
            <a:gdLst/>
            <a:ahLst/>
            <a:cxnLst>
              <a:cxn ang="0">
                <a:pos x="0" y="694"/>
              </a:cxn>
              <a:cxn ang="0">
                <a:pos x="91" y="983"/>
              </a:cxn>
              <a:cxn ang="0">
                <a:pos x="363" y="818"/>
              </a:cxn>
              <a:cxn ang="0">
                <a:pos x="454" y="611"/>
              </a:cxn>
              <a:cxn ang="0">
                <a:pos x="598" y="0"/>
              </a:cxn>
            </a:cxnLst>
            <a:rect l="0" t="0" r="r" b="b"/>
            <a:pathLst>
              <a:path w="598" h="1004">
                <a:moveTo>
                  <a:pt x="0" y="694"/>
                </a:moveTo>
                <a:cubicBezTo>
                  <a:pt x="15" y="828"/>
                  <a:pt x="31" y="962"/>
                  <a:pt x="91" y="983"/>
                </a:cubicBezTo>
                <a:cubicBezTo>
                  <a:pt x="151" y="1004"/>
                  <a:pt x="303" y="880"/>
                  <a:pt x="363" y="818"/>
                </a:cubicBezTo>
                <a:cubicBezTo>
                  <a:pt x="423" y="756"/>
                  <a:pt x="415" y="747"/>
                  <a:pt x="454" y="611"/>
                </a:cubicBezTo>
                <a:cubicBezTo>
                  <a:pt x="493" y="475"/>
                  <a:pt x="568" y="127"/>
                  <a:pt x="598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58" name="Freeform 54"/>
          <p:cNvSpPr>
            <a:spLocks/>
          </p:cNvSpPr>
          <p:nvPr/>
        </p:nvSpPr>
        <p:spPr bwMode="auto">
          <a:xfrm>
            <a:off x="2959100" y="3632200"/>
            <a:ext cx="881063" cy="2905125"/>
          </a:xfrm>
          <a:custGeom>
            <a:avLst/>
            <a:gdLst/>
            <a:ahLst/>
            <a:cxnLst>
              <a:cxn ang="0">
                <a:pos x="154" y="1618"/>
              </a:cxn>
              <a:cxn ang="0">
                <a:pos x="245" y="1800"/>
              </a:cxn>
              <a:cxn ang="0">
                <a:pos x="472" y="1800"/>
              </a:cxn>
              <a:cxn ang="0">
                <a:pos x="517" y="1663"/>
              </a:cxn>
              <a:cxn ang="0">
                <a:pos x="517" y="1391"/>
              </a:cxn>
              <a:cxn ang="0">
                <a:pos x="290" y="847"/>
              </a:cxn>
              <a:cxn ang="0">
                <a:pos x="63" y="303"/>
              </a:cxn>
              <a:cxn ang="0">
                <a:pos x="0" y="0"/>
              </a:cxn>
            </a:cxnLst>
            <a:rect l="0" t="0" r="r" b="b"/>
            <a:pathLst>
              <a:path w="555" h="1830">
                <a:moveTo>
                  <a:pt x="154" y="1618"/>
                </a:moveTo>
                <a:cubicBezTo>
                  <a:pt x="173" y="1694"/>
                  <a:pt x="192" y="1770"/>
                  <a:pt x="245" y="1800"/>
                </a:cubicBezTo>
                <a:cubicBezTo>
                  <a:pt x="298" y="1830"/>
                  <a:pt x="427" y="1823"/>
                  <a:pt x="472" y="1800"/>
                </a:cubicBezTo>
                <a:cubicBezTo>
                  <a:pt x="517" y="1777"/>
                  <a:pt x="510" y="1731"/>
                  <a:pt x="517" y="1663"/>
                </a:cubicBezTo>
                <a:cubicBezTo>
                  <a:pt x="524" y="1595"/>
                  <a:pt x="555" y="1527"/>
                  <a:pt x="517" y="1391"/>
                </a:cubicBezTo>
                <a:cubicBezTo>
                  <a:pt x="479" y="1255"/>
                  <a:pt x="366" y="1028"/>
                  <a:pt x="290" y="847"/>
                </a:cubicBezTo>
                <a:cubicBezTo>
                  <a:pt x="214" y="666"/>
                  <a:pt x="111" y="444"/>
                  <a:pt x="63" y="303"/>
                </a:cubicBezTo>
                <a:cubicBezTo>
                  <a:pt x="15" y="162"/>
                  <a:pt x="13" y="63"/>
                  <a:pt x="0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60" name="Freeform 56"/>
          <p:cNvSpPr>
            <a:spLocks/>
          </p:cNvSpPr>
          <p:nvPr/>
        </p:nvSpPr>
        <p:spPr bwMode="auto">
          <a:xfrm>
            <a:off x="822325" y="787400"/>
            <a:ext cx="2784475" cy="4981575"/>
          </a:xfrm>
          <a:custGeom>
            <a:avLst/>
            <a:gdLst/>
            <a:ahLst/>
            <a:cxnLst>
              <a:cxn ang="0">
                <a:pos x="412" y="2730"/>
              </a:cxn>
              <a:cxn ang="0">
                <a:pos x="321" y="3093"/>
              </a:cxn>
              <a:cxn ang="0">
                <a:pos x="49" y="3002"/>
              </a:cxn>
              <a:cxn ang="0">
                <a:pos x="26" y="2720"/>
              </a:cxn>
              <a:cxn ang="0">
                <a:pos x="49" y="2412"/>
              </a:cxn>
              <a:cxn ang="0">
                <a:pos x="185" y="1868"/>
              </a:cxn>
              <a:cxn ang="0">
                <a:pos x="457" y="1505"/>
              </a:cxn>
              <a:cxn ang="0">
                <a:pos x="1001" y="870"/>
              </a:cxn>
              <a:cxn ang="0">
                <a:pos x="1591" y="144"/>
              </a:cxn>
              <a:cxn ang="0">
                <a:pos x="1754" y="8"/>
              </a:cxn>
            </a:cxnLst>
            <a:rect l="0" t="0" r="r" b="b"/>
            <a:pathLst>
              <a:path w="1754" h="3138">
                <a:moveTo>
                  <a:pt x="412" y="2730"/>
                </a:moveTo>
                <a:cubicBezTo>
                  <a:pt x="396" y="2889"/>
                  <a:pt x="381" y="3048"/>
                  <a:pt x="321" y="3093"/>
                </a:cubicBezTo>
                <a:cubicBezTo>
                  <a:pt x="261" y="3138"/>
                  <a:pt x="98" y="3064"/>
                  <a:pt x="49" y="3002"/>
                </a:cubicBezTo>
                <a:cubicBezTo>
                  <a:pt x="0" y="2940"/>
                  <a:pt x="26" y="2818"/>
                  <a:pt x="26" y="2720"/>
                </a:cubicBezTo>
                <a:cubicBezTo>
                  <a:pt x="26" y="2622"/>
                  <a:pt x="23" y="2554"/>
                  <a:pt x="49" y="2412"/>
                </a:cubicBezTo>
                <a:cubicBezTo>
                  <a:pt x="75" y="2270"/>
                  <a:pt x="117" y="2019"/>
                  <a:pt x="185" y="1868"/>
                </a:cubicBezTo>
                <a:cubicBezTo>
                  <a:pt x="253" y="1717"/>
                  <a:pt x="321" y="1671"/>
                  <a:pt x="457" y="1505"/>
                </a:cubicBezTo>
                <a:cubicBezTo>
                  <a:pt x="593" y="1339"/>
                  <a:pt x="812" y="1097"/>
                  <a:pt x="1001" y="870"/>
                </a:cubicBezTo>
                <a:cubicBezTo>
                  <a:pt x="1190" y="643"/>
                  <a:pt x="1466" y="288"/>
                  <a:pt x="1591" y="144"/>
                </a:cubicBezTo>
                <a:cubicBezTo>
                  <a:pt x="1716" y="0"/>
                  <a:pt x="1720" y="36"/>
                  <a:pt x="1754" y="8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 type="none" w="lg" len="lg"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61" name="Freeform 57"/>
          <p:cNvSpPr>
            <a:spLocks/>
          </p:cNvSpPr>
          <p:nvPr/>
        </p:nvSpPr>
        <p:spPr bwMode="auto">
          <a:xfrm>
            <a:off x="3876675" y="2451100"/>
            <a:ext cx="708025" cy="3233737"/>
          </a:xfrm>
          <a:custGeom>
            <a:avLst/>
            <a:gdLst/>
            <a:ahLst/>
            <a:cxnLst>
              <a:cxn ang="0">
                <a:pos x="446" y="1761"/>
              </a:cxn>
              <a:cxn ang="0">
                <a:pos x="302" y="1999"/>
              </a:cxn>
              <a:cxn ang="0">
                <a:pos x="75" y="1954"/>
              </a:cxn>
              <a:cxn ang="0">
                <a:pos x="30" y="1500"/>
              </a:cxn>
              <a:cxn ang="0">
                <a:pos x="257" y="775"/>
              </a:cxn>
              <a:cxn ang="0">
                <a:pos x="342" y="0"/>
              </a:cxn>
            </a:cxnLst>
            <a:rect l="0" t="0" r="r" b="b"/>
            <a:pathLst>
              <a:path w="446" h="2037">
                <a:moveTo>
                  <a:pt x="446" y="1761"/>
                </a:moveTo>
                <a:cubicBezTo>
                  <a:pt x="423" y="1801"/>
                  <a:pt x="364" y="1967"/>
                  <a:pt x="302" y="1999"/>
                </a:cubicBezTo>
                <a:cubicBezTo>
                  <a:pt x="240" y="2031"/>
                  <a:pt x="120" y="2037"/>
                  <a:pt x="75" y="1954"/>
                </a:cubicBezTo>
                <a:cubicBezTo>
                  <a:pt x="30" y="1871"/>
                  <a:pt x="0" y="1696"/>
                  <a:pt x="30" y="1500"/>
                </a:cubicBezTo>
                <a:cubicBezTo>
                  <a:pt x="60" y="1304"/>
                  <a:pt x="205" y="1025"/>
                  <a:pt x="257" y="775"/>
                </a:cubicBezTo>
                <a:cubicBezTo>
                  <a:pt x="309" y="525"/>
                  <a:pt x="324" y="162"/>
                  <a:pt x="342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63" name="Text Box 59"/>
          <p:cNvSpPr txBox="1">
            <a:spLocks noChangeArrowheads="1"/>
          </p:cNvSpPr>
          <p:nvPr/>
        </p:nvSpPr>
        <p:spPr bwMode="auto">
          <a:xfrm>
            <a:off x="285720" y="357166"/>
            <a:ext cx="250033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中序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线索</a:t>
            </a:r>
            <a:r>
              <a:rPr kumimoji="1" lang="zh-CN" altLang="en-US" sz="18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二</a:t>
            </a:r>
            <a:r>
              <a:rPr kumimoji="1" lang="zh-CN" altLang="en-US" sz="180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叉树</a:t>
            </a:r>
            <a:r>
              <a:rPr lang="zh-CN" altLang="en-US" sz="1800" smtClean="0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zh-CN" altLang="en-US" sz="1800" dirty="0" smtClean="0">
                <a:ea typeface="楷体" pitchFamily="49" charset="-122"/>
                <a:cs typeface="Times New Roman" pitchFamily="18" charset="0"/>
              </a:rPr>
              <a:t>在线索二叉树中再增加</a:t>
            </a:r>
            <a:r>
              <a:rPr kumimoji="1" lang="zh-CN" altLang="en-US" sz="1800" smtClean="0">
                <a:ea typeface="楷体" pitchFamily="49" charset="-122"/>
                <a:cs typeface="Times New Roman" pitchFamily="18" charset="0"/>
              </a:rPr>
              <a:t>一个头结点 </a:t>
            </a:r>
            <a:r>
              <a:rPr kumimoji="1" lang="zh-CN" altLang="en-US" sz="1800" dirty="0" smtClean="0">
                <a:ea typeface="楷体" pitchFamily="49" charset="-122"/>
                <a:cs typeface="Times New Roman" pitchFamily="18" charset="0"/>
              </a:rPr>
              <a:t>）</a:t>
            </a:r>
            <a:endParaRPr lang="zh-CN" altLang="en-US" sz="18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2" name="灯片编号占位符 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6EDFD-1C6D-4B0B-9860-EFBC3E98102D}" type="slidenum">
              <a:rPr lang="en-US" altLang="zh-CN" smtClean="0"/>
              <a:pPr/>
              <a:t>5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785786" y="1285860"/>
            <a:ext cx="49292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1800" smtClean="0">
                <a:ea typeface="楷体" pitchFamily="49" charset="-122"/>
                <a:cs typeface="Times New Roman" pitchFamily="18" charset="0"/>
              </a:rPr>
              <a:t>建立某种次序的线索</a:t>
            </a:r>
            <a:r>
              <a:rPr kumimoji="1" lang="zh-CN" altLang="en-US" sz="1800" dirty="0" smtClean="0">
                <a:ea typeface="楷体" pitchFamily="49" charset="-122"/>
                <a:cs typeface="Times New Roman" pitchFamily="18" charset="0"/>
              </a:rPr>
              <a:t>二叉树</a:t>
            </a:r>
            <a:r>
              <a:rPr kumimoji="1" lang="zh-CN" altLang="en-US" sz="1800" smtClean="0">
                <a:ea typeface="楷体" pitchFamily="49" charset="-122"/>
                <a:cs typeface="Times New Roman" pitchFamily="18" charset="0"/>
              </a:rPr>
              <a:t>过程：</a:t>
            </a:r>
            <a:endParaRPr kumimoji="1" lang="zh-CN" altLang="en-US" sz="1800" dirty="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24931" name="Text Box 3" descr="蓝色面巾纸"/>
          <p:cNvSpPr txBox="1">
            <a:spLocks noChangeArrowheads="1"/>
          </p:cNvSpPr>
          <p:nvPr/>
        </p:nvSpPr>
        <p:spPr bwMode="auto">
          <a:xfrm>
            <a:off x="357158" y="428604"/>
            <a:ext cx="3714776" cy="514738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72000" bIns="7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7.7.2  </a:t>
            </a:r>
            <a:r>
              <a:rPr kumimoji="1" lang="zh-CN" alt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线索化二叉树</a:t>
            </a:r>
            <a:endParaRPr lang="zh-CN" altLang="en-US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方正细珊瑚简体" pitchFamily="65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3929066"/>
            <a:ext cx="671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800" dirty="0" smtClean="0">
                <a:ea typeface="楷体" pitchFamily="49" charset="-122"/>
                <a:cs typeface="Times New Roman" pitchFamily="18" charset="0"/>
              </a:rPr>
              <a:t>以</a:t>
            </a:r>
            <a:r>
              <a:rPr kumimoji="1" lang="zh-CN" altLang="en-US" sz="1800" dirty="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中序线索二叉树</a:t>
            </a:r>
            <a:r>
              <a:rPr kumimoji="1" lang="zh-CN" altLang="en-US" sz="1800" smtClean="0">
                <a:ea typeface="楷体" pitchFamily="49" charset="-122"/>
                <a:cs typeface="Times New Roman" pitchFamily="18" charset="0"/>
              </a:rPr>
              <a:t>为例，讨论</a:t>
            </a:r>
            <a:r>
              <a:rPr kumimoji="1" lang="zh-CN" altLang="en-US" sz="1800" dirty="0" smtClean="0">
                <a:ea typeface="楷体" pitchFamily="49" charset="-122"/>
                <a:cs typeface="Times New Roman" pitchFamily="18" charset="0"/>
              </a:rPr>
              <a:t>建立线索二叉树的算法。</a:t>
            </a:r>
            <a:r>
              <a:rPr kumimoji="1" lang="zh-CN" altLang="en-US" sz="1800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</a:t>
            </a:r>
            <a:endParaRPr lang="zh-CN" altLang="en-US" sz="18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85786" y="1857364"/>
            <a:ext cx="7429552" cy="185958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lnSpc>
                <a:spcPts val="3200"/>
              </a:lnSpc>
              <a:buBlip>
                <a:blip r:embed="rId4"/>
              </a:buBlip>
            </a:pP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以该遍历方法遍历一棵二叉树。</a:t>
            </a:r>
            <a:endParaRPr kumimoji="1"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200"/>
              </a:lnSpc>
              <a:buBlip>
                <a:blip r:embed="rId4"/>
              </a:buBlip>
            </a:pP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在遍历的过程中，检查当前访问结点的左、右指针域是否为空：</a:t>
            </a:r>
            <a:endParaRPr kumimoji="1"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914400" lvl="1" indent="-457200" algn="l">
              <a:lnSpc>
                <a:spcPts val="3200"/>
              </a:lnSpc>
              <a:buBlip>
                <a:blip r:embed="rId5"/>
              </a:buBlip>
            </a:pP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如果左指针域为空，将它改为指向前驱结点的线索；</a:t>
            </a:r>
            <a:endParaRPr kumimoji="1"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914400" lvl="1" indent="-457200" algn="l">
              <a:lnSpc>
                <a:spcPts val="3200"/>
              </a:lnSpc>
              <a:buBlip>
                <a:blip r:embed="rId5"/>
              </a:buBlip>
            </a:pP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如果右指针域为空，将它改为指向后继结点的线索。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098F7-780D-46FA-A524-7B30B3E8BBA8}" type="slidenum">
              <a:rPr lang="en-US" altLang="zh-CN" smtClean="0"/>
              <a:pPr/>
              <a:t>6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Text Box 3"/>
          <p:cNvSpPr txBox="1">
            <a:spLocks noChangeArrowheads="1"/>
          </p:cNvSpPr>
          <p:nvPr/>
        </p:nvSpPr>
        <p:spPr bwMode="auto">
          <a:xfrm>
            <a:off x="755650" y="1777996"/>
            <a:ext cx="7031060" cy="1436905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ct val="50000"/>
              </a:spcBef>
              <a:buFontTx/>
              <a:buBlip>
                <a:blip r:embed="rId3"/>
              </a:buBlip>
            </a:pP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CreatThread(b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：对以二叉链存储的二叉树</a:t>
            </a:r>
            <a:r>
              <a:rPr kumimoji="1" lang="en-US" altLang="zh-CN" sz="18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进行中序</a:t>
            </a:r>
            <a:r>
              <a:rPr kumimoji="1"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线索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化，并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返回线索</a:t>
            </a:r>
            <a:r>
              <a:rPr kumimoji="1"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化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后头结点的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指针</a:t>
            </a:r>
            <a:r>
              <a:rPr kumimoji="1"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root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342900" indent="-342900" algn="just">
              <a:lnSpc>
                <a:spcPct val="130000"/>
              </a:lnSpc>
              <a:spcBef>
                <a:spcPct val="50000"/>
              </a:spcBef>
              <a:buFontTx/>
              <a:buBlip>
                <a:blip r:embed="rId3"/>
              </a:buBlip>
            </a:pP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Thread(p)</a:t>
            </a:r>
            <a:r>
              <a:rPr kumimoji="1"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算法：</a:t>
            </a:r>
            <a:r>
              <a:rPr kumimoji="1"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对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以</a:t>
            </a:r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kumimoji="1"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根结点的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二叉树子树的中序线索化。     </a:t>
            </a:r>
            <a:endParaRPr kumimoji="1" lang="zh-CN" altLang="en-US" sz="1800" dirty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714349" y="857232"/>
            <a:ext cx="3786214" cy="492443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000" dirty="0"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 </a:t>
            </a:r>
            <a:r>
              <a:rPr kumimoji="1" lang="zh-CN" altLang="en-US" sz="200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建立中序线索二叉树的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算法</a:t>
            </a:r>
            <a:endParaRPr lang="zh-CN" altLang="en-US" sz="2000" dirty="0">
              <a:latin typeface="华文中宋" pitchFamily="2" charset="-122"/>
              <a:ea typeface="华文中宋" pitchFamily="2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098F7-780D-46FA-A524-7B30B3E8BBA8}" type="slidenum">
              <a:rPr lang="en-US" altLang="zh-CN" smtClean="0"/>
              <a:pPr/>
              <a:t>7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36" name="Text Box 36"/>
          <p:cNvSpPr txBox="1">
            <a:spLocks noChangeArrowheads="1"/>
          </p:cNvSpPr>
          <p:nvPr/>
        </p:nvSpPr>
        <p:spPr bwMode="auto">
          <a:xfrm>
            <a:off x="785786" y="928670"/>
            <a:ext cx="7786742" cy="1489808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108000">
            <a:spAutoFit/>
          </a:bodyPr>
          <a:lstStyle/>
          <a:p>
            <a:pPr marL="457200" indent="-457200" algn="just">
              <a:lnSpc>
                <a:spcPts val="3000"/>
              </a:lnSpc>
              <a:spcBef>
                <a:spcPts val="600"/>
              </a:spcBef>
              <a:buBlip>
                <a:blip r:embed="rId3"/>
              </a:buBlip>
            </a:pPr>
            <a:r>
              <a:rPr kumimoji="1"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总是</a:t>
            </a:r>
            <a:r>
              <a:rPr kumimoji="1"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指向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当前线索</a:t>
            </a:r>
            <a:r>
              <a:rPr kumimoji="1"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化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的结点。</a:t>
            </a:r>
            <a:endParaRPr kumimoji="1"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just">
              <a:lnSpc>
                <a:spcPts val="3000"/>
              </a:lnSpc>
              <a:spcBef>
                <a:spcPts val="600"/>
              </a:spcBef>
              <a:buBlip>
                <a:blip r:embed="rId3"/>
              </a:buBlip>
            </a:pPr>
            <a:r>
              <a:rPr kumimoji="1"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pre</a:t>
            </a:r>
            <a:r>
              <a:rPr kumimoji="1"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作为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全局变量，指向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刚刚访问</a:t>
            </a:r>
            <a:r>
              <a:rPr kumimoji="1"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过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的结点。</a:t>
            </a:r>
            <a:endParaRPr kumimoji="1"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just">
              <a:lnSpc>
                <a:spcPts val="3000"/>
              </a:lnSpc>
              <a:spcBef>
                <a:spcPts val="600"/>
              </a:spcBef>
              <a:buBlip>
                <a:blip r:embed="rId3"/>
              </a:buBlip>
            </a:pP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结点是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结点的中序前驱结点，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结点是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结点的中序后继结点。</a:t>
            </a: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</a:t>
            </a:r>
            <a:endParaRPr kumimoji="1" lang="zh-CN" altLang="en-US" sz="1800" dirty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2910" y="285728"/>
            <a:ext cx="3643338" cy="401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1800" smtClean="0">
                <a:latin typeface="楷体" pitchFamily="49" charset="-122"/>
                <a:ea typeface="楷体" pitchFamily="49" charset="-122"/>
              </a:rPr>
              <a:t>在中序遍历中</a:t>
            </a:r>
            <a:r>
              <a:rPr kumimoji="1" lang="en-US" altLang="zh-CN" sz="1800" dirty="0" smtClean="0">
                <a:latin typeface="楷体" pitchFamily="49" charset="-122"/>
                <a:ea typeface="楷体" pitchFamily="49" charset="-122"/>
              </a:rPr>
              <a:t>:</a:t>
            </a:r>
          </a:p>
        </p:txBody>
      </p:sp>
      <p:sp>
        <p:nvSpPr>
          <p:cNvPr id="384021" name="Text Box 21"/>
          <p:cNvSpPr txBox="1">
            <a:spLocks noChangeArrowheads="1"/>
          </p:cNvSpPr>
          <p:nvPr/>
        </p:nvSpPr>
        <p:spPr bwMode="auto">
          <a:xfrm>
            <a:off x="1335084" y="3286124"/>
            <a:ext cx="273685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ea typeface="楷体" pitchFamily="49" charset="-122"/>
                <a:cs typeface="Times New Roman" pitchFamily="18" charset="0"/>
              </a:rPr>
              <a:t>中序</a:t>
            </a:r>
            <a:r>
              <a:rPr lang="zh-CN" altLang="en-US" sz="1800">
                <a:ea typeface="楷体" pitchFamily="49" charset="-122"/>
                <a:cs typeface="Times New Roman" pitchFamily="18" charset="0"/>
              </a:rPr>
              <a:t>序列</a:t>
            </a:r>
            <a:r>
              <a:rPr lang="zh-CN" altLang="en-US" sz="1800" smtClean="0">
                <a:ea typeface="楷体" pitchFamily="49" charset="-122"/>
                <a:cs typeface="Times New Roman" pitchFamily="18" charset="0"/>
              </a:rPr>
              <a:t>的前驱结点</a:t>
            </a:r>
            <a:endParaRPr lang="zh-CN" altLang="en-US" sz="1800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" name="组合 24"/>
          <p:cNvGrpSpPr/>
          <p:nvPr/>
        </p:nvGrpSpPr>
        <p:grpSpPr>
          <a:xfrm>
            <a:off x="1709722" y="4349750"/>
            <a:ext cx="1716097" cy="431800"/>
            <a:chOff x="1709722" y="4349750"/>
            <a:chExt cx="1716097" cy="431800"/>
          </a:xfrm>
        </p:grpSpPr>
        <p:sp>
          <p:nvSpPr>
            <p:cNvPr id="384020" name="Rectangle 20"/>
            <p:cNvSpPr>
              <a:spLocks noChangeArrowheads="1"/>
            </p:cNvSpPr>
            <p:nvPr/>
          </p:nvSpPr>
          <p:spPr bwMode="auto">
            <a:xfrm>
              <a:off x="1709722" y="4349750"/>
              <a:ext cx="576262" cy="4318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4022" name="Rectangle 22"/>
            <p:cNvSpPr>
              <a:spLocks noChangeArrowheads="1"/>
            </p:cNvSpPr>
            <p:nvPr/>
          </p:nvSpPr>
          <p:spPr bwMode="auto">
            <a:xfrm>
              <a:off x="2273294" y="4349750"/>
              <a:ext cx="576262" cy="4318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4023" name="Rectangle 23"/>
            <p:cNvSpPr>
              <a:spLocks noChangeArrowheads="1"/>
            </p:cNvSpPr>
            <p:nvPr/>
          </p:nvSpPr>
          <p:spPr bwMode="auto">
            <a:xfrm>
              <a:off x="2849556" y="4349750"/>
              <a:ext cx="576263" cy="4318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组合 26"/>
          <p:cNvGrpSpPr/>
          <p:nvPr/>
        </p:nvGrpSpPr>
        <p:grpSpPr>
          <a:xfrm>
            <a:off x="1214414" y="3740150"/>
            <a:ext cx="819150" cy="609600"/>
            <a:chOff x="1214414" y="3740150"/>
            <a:chExt cx="819150" cy="609600"/>
          </a:xfrm>
        </p:grpSpPr>
        <p:sp>
          <p:nvSpPr>
            <p:cNvPr id="384024" name="Arc 24"/>
            <p:cNvSpPr>
              <a:spLocks/>
            </p:cNvSpPr>
            <p:nvPr/>
          </p:nvSpPr>
          <p:spPr bwMode="auto">
            <a:xfrm>
              <a:off x="1816076" y="3917950"/>
              <a:ext cx="217488" cy="4318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4025" name="Text Box 25"/>
            <p:cNvSpPr txBox="1">
              <a:spLocks noChangeArrowheads="1"/>
            </p:cNvSpPr>
            <p:nvPr/>
          </p:nvSpPr>
          <p:spPr bwMode="auto">
            <a:xfrm>
              <a:off x="1214414" y="3740150"/>
              <a:ext cx="649287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pre</a:t>
              </a:r>
            </a:p>
          </p:txBody>
        </p:sp>
      </p:grpSp>
      <p:sp>
        <p:nvSpPr>
          <p:cNvPr id="384027" name="Text Box 27"/>
          <p:cNvSpPr txBox="1">
            <a:spLocks noChangeArrowheads="1"/>
          </p:cNvSpPr>
          <p:nvPr/>
        </p:nvSpPr>
        <p:spPr bwMode="auto">
          <a:xfrm>
            <a:off x="4905399" y="3286124"/>
            <a:ext cx="273843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ea typeface="楷体" pitchFamily="49" charset="-122"/>
                <a:cs typeface="Times New Roman" pitchFamily="18" charset="0"/>
              </a:rPr>
              <a:t>中序序列</a:t>
            </a:r>
            <a:r>
              <a:rPr lang="zh-CN" altLang="en-US" sz="1800"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sz="1800" smtClean="0">
                <a:ea typeface="楷体" pitchFamily="49" charset="-122"/>
                <a:cs typeface="Times New Roman" pitchFamily="18" charset="0"/>
              </a:rPr>
              <a:t>后继结点</a:t>
            </a:r>
            <a:endParaRPr lang="zh-CN" altLang="en-US" sz="1800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4" name="组合 25"/>
          <p:cNvGrpSpPr/>
          <p:nvPr/>
        </p:nvGrpSpPr>
        <p:grpSpPr>
          <a:xfrm>
            <a:off x="5584819" y="4349750"/>
            <a:ext cx="1657350" cy="431800"/>
            <a:chOff x="5584819" y="4349750"/>
            <a:chExt cx="1657350" cy="431800"/>
          </a:xfrm>
        </p:grpSpPr>
        <p:sp>
          <p:nvSpPr>
            <p:cNvPr id="384026" name="Rectangle 26"/>
            <p:cNvSpPr>
              <a:spLocks noChangeArrowheads="1"/>
            </p:cNvSpPr>
            <p:nvPr/>
          </p:nvSpPr>
          <p:spPr bwMode="auto">
            <a:xfrm>
              <a:off x="5584819" y="4349750"/>
              <a:ext cx="576262" cy="4318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4028" name="Rectangle 28"/>
            <p:cNvSpPr>
              <a:spLocks noChangeArrowheads="1"/>
            </p:cNvSpPr>
            <p:nvPr/>
          </p:nvSpPr>
          <p:spPr bwMode="auto">
            <a:xfrm>
              <a:off x="6089644" y="4349750"/>
              <a:ext cx="576262" cy="4318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4029" name="Rectangle 29"/>
            <p:cNvSpPr>
              <a:spLocks noChangeArrowheads="1"/>
            </p:cNvSpPr>
            <p:nvPr/>
          </p:nvSpPr>
          <p:spPr bwMode="auto">
            <a:xfrm>
              <a:off x="6665906" y="4349750"/>
              <a:ext cx="576263" cy="4318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组合 27"/>
          <p:cNvGrpSpPr/>
          <p:nvPr/>
        </p:nvGrpSpPr>
        <p:grpSpPr>
          <a:xfrm>
            <a:off x="5357818" y="3740150"/>
            <a:ext cx="650875" cy="609600"/>
            <a:chOff x="5357818" y="3740150"/>
            <a:chExt cx="650875" cy="609600"/>
          </a:xfrm>
        </p:grpSpPr>
        <p:sp>
          <p:nvSpPr>
            <p:cNvPr id="384030" name="Arc 30"/>
            <p:cNvSpPr>
              <a:spLocks/>
            </p:cNvSpPr>
            <p:nvPr/>
          </p:nvSpPr>
          <p:spPr bwMode="auto">
            <a:xfrm>
              <a:off x="5791205" y="3917950"/>
              <a:ext cx="217488" cy="4318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4031" name="Text Box 31"/>
            <p:cNvSpPr txBox="1">
              <a:spLocks noChangeArrowheads="1"/>
            </p:cNvSpPr>
            <p:nvPr/>
          </p:nvSpPr>
          <p:spPr bwMode="auto">
            <a:xfrm>
              <a:off x="5357818" y="3740150"/>
              <a:ext cx="649287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p</a:t>
              </a:r>
            </a:p>
          </p:txBody>
        </p:sp>
      </p:grpSp>
      <p:grpSp>
        <p:nvGrpSpPr>
          <p:cNvPr id="6" name="组合 28"/>
          <p:cNvGrpSpPr/>
          <p:nvPr/>
        </p:nvGrpSpPr>
        <p:grpSpPr>
          <a:xfrm>
            <a:off x="2273293" y="4781550"/>
            <a:ext cx="2084393" cy="985798"/>
            <a:chOff x="1701789" y="4781550"/>
            <a:chExt cx="2084393" cy="985798"/>
          </a:xfrm>
        </p:grpSpPr>
        <p:sp>
          <p:nvSpPr>
            <p:cNvPr id="384032" name="Line 32"/>
            <p:cNvSpPr>
              <a:spLocks noChangeShapeType="1"/>
            </p:cNvSpPr>
            <p:nvPr/>
          </p:nvSpPr>
          <p:spPr bwMode="auto">
            <a:xfrm flipV="1">
              <a:off x="2493952" y="4781550"/>
              <a:ext cx="0" cy="360363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ea typeface="方正启体简体" pitchFamily="65" charset="-122"/>
                <a:cs typeface="Consolas" pitchFamily="49" charset="0"/>
              </a:endParaRPr>
            </a:p>
          </p:txBody>
        </p:sp>
        <p:sp>
          <p:nvSpPr>
            <p:cNvPr id="384033" name="Text Box 33"/>
            <p:cNvSpPr txBox="1">
              <a:spLocks noChangeArrowheads="1"/>
            </p:cNvSpPr>
            <p:nvPr/>
          </p:nvSpPr>
          <p:spPr bwMode="auto">
            <a:xfrm>
              <a:off x="1701789" y="5213350"/>
              <a:ext cx="2084393" cy="5539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smtClean="0"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若</a:t>
              </a:r>
              <a:r>
                <a:rPr lang="en-US" altLang="zh-CN" sz="1800" smtClean="0"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rchild</a:t>
              </a:r>
              <a:r>
                <a:rPr lang="zh-CN" altLang="en-US" sz="1800" smtClean="0"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为</a:t>
              </a:r>
              <a:r>
                <a:rPr lang="en-US" altLang="zh-CN" sz="1800" smtClean="0"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NULL</a:t>
              </a:r>
              <a:r>
                <a:rPr lang="zh-CN" altLang="en-US" sz="1800" smtClean="0"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，改为</a:t>
              </a:r>
              <a:r>
                <a:rPr lang="zh-CN" altLang="en-US" sz="1800"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后继线索</a:t>
              </a:r>
            </a:p>
          </p:txBody>
        </p:sp>
      </p:grpSp>
      <p:grpSp>
        <p:nvGrpSpPr>
          <p:cNvPr id="7" name="组合 29"/>
          <p:cNvGrpSpPr/>
          <p:nvPr/>
        </p:nvGrpSpPr>
        <p:grpSpPr>
          <a:xfrm>
            <a:off x="4929190" y="4799013"/>
            <a:ext cx="1990749" cy="934998"/>
            <a:chOff x="5357818" y="4799013"/>
            <a:chExt cx="1990749" cy="934998"/>
          </a:xfrm>
        </p:grpSpPr>
        <p:sp>
          <p:nvSpPr>
            <p:cNvPr id="384034" name="Line 34"/>
            <p:cNvSpPr>
              <a:spLocks noChangeShapeType="1"/>
            </p:cNvSpPr>
            <p:nvPr/>
          </p:nvSpPr>
          <p:spPr bwMode="auto">
            <a:xfrm flipV="1">
              <a:off x="6373810" y="4799013"/>
              <a:ext cx="0" cy="360362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ea typeface="方正启体简体" pitchFamily="65" charset="-122"/>
                <a:cs typeface="Consolas" pitchFamily="49" charset="0"/>
              </a:endParaRPr>
            </a:p>
          </p:txBody>
        </p:sp>
        <p:sp>
          <p:nvSpPr>
            <p:cNvPr id="384035" name="Text Box 35"/>
            <p:cNvSpPr txBox="1">
              <a:spLocks noChangeArrowheads="1"/>
            </p:cNvSpPr>
            <p:nvPr/>
          </p:nvSpPr>
          <p:spPr bwMode="auto">
            <a:xfrm>
              <a:off x="5357818" y="5180013"/>
              <a:ext cx="1990749" cy="5539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smtClean="0"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若</a:t>
              </a:r>
              <a:r>
                <a:rPr lang="en-US" altLang="zh-CN" sz="1800" smtClean="0"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lchild</a:t>
              </a:r>
              <a:r>
                <a:rPr lang="zh-CN" altLang="en-US" sz="1800" smtClean="0"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为</a:t>
              </a:r>
              <a:r>
                <a:rPr lang="en-US" altLang="zh-CN" sz="1800" smtClean="0"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NULL</a:t>
              </a:r>
              <a:r>
                <a:rPr lang="zh-CN" altLang="en-US" sz="1800" smtClean="0"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，改为前驱线索</a:t>
              </a:r>
              <a:endParaRPr lang="zh-CN" altLang="en-US" sz="1800" dirty="0">
                <a:latin typeface="Consolas" pitchFamily="49" charset="0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23" name="任意多边形 22"/>
          <p:cNvSpPr/>
          <p:nvPr/>
        </p:nvSpPr>
        <p:spPr>
          <a:xfrm>
            <a:off x="3158067" y="4572000"/>
            <a:ext cx="2506133" cy="586317"/>
          </a:xfrm>
          <a:custGeom>
            <a:avLst/>
            <a:gdLst>
              <a:gd name="connsiteX0" fmla="*/ 16933 w 2506133"/>
              <a:gd name="connsiteY0" fmla="*/ 0 h 586317"/>
              <a:gd name="connsiteX1" fmla="*/ 194733 w 2506133"/>
              <a:gd name="connsiteY1" fmla="*/ 215900 h 586317"/>
              <a:gd name="connsiteX2" fmla="*/ 1185333 w 2506133"/>
              <a:gd name="connsiteY2" fmla="*/ 584200 h 586317"/>
              <a:gd name="connsiteX3" fmla="*/ 2506133 w 2506133"/>
              <a:gd name="connsiteY3" fmla="*/ 228600 h 586317"/>
              <a:gd name="connsiteX0" fmla="*/ 16933 w 2506133"/>
              <a:gd name="connsiteY0" fmla="*/ 0 h 586317"/>
              <a:gd name="connsiteX1" fmla="*/ 194733 w 2506133"/>
              <a:gd name="connsiteY1" fmla="*/ 215900 h 586317"/>
              <a:gd name="connsiteX2" fmla="*/ 1185333 w 2506133"/>
              <a:gd name="connsiteY2" fmla="*/ 584200 h 586317"/>
              <a:gd name="connsiteX3" fmla="*/ 2506133 w 2506133"/>
              <a:gd name="connsiteY3" fmla="*/ 228600 h 586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6133" h="586317">
                <a:moveTo>
                  <a:pt x="16933" y="0"/>
                </a:moveTo>
                <a:cubicBezTo>
                  <a:pt x="8466" y="59266"/>
                  <a:pt x="0" y="118533"/>
                  <a:pt x="194733" y="215900"/>
                </a:cubicBezTo>
                <a:cubicBezTo>
                  <a:pt x="389466" y="313267"/>
                  <a:pt x="800100" y="582083"/>
                  <a:pt x="1185333" y="584200"/>
                </a:cubicBezTo>
                <a:cubicBezTo>
                  <a:pt x="1570566" y="586317"/>
                  <a:pt x="2038349" y="407458"/>
                  <a:pt x="2506133" y="228600"/>
                </a:cubicBezTo>
              </a:path>
            </a:pathLst>
          </a:cu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3276600" y="3997300"/>
            <a:ext cx="2565400" cy="587400"/>
          </a:xfrm>
          <a:custGeom>
            <a:avLst/>
            <a:gdLst>
              <a:gd name="connsiteX0" fmla="*/ 2565400 w 2565400"/>
              <a:gd name="connsiteY0" fmla="*/ 508000 h 508000"/>
              <a:gd name="connsiteX1" fmla="*/ 2273300 w 2565400"/>
              <a:gd name="connsiteY1" fmla="*/ 254000 h 508000"/>
              <a:gd name="connsiteX2" fmla="*/ 1524000 w 2565400"/>
              <a:gd name="connsiteY2" fmla="*/ 101600 h 508000"/>
              <a:gd name="connsiteX3" fmla="*/ 393700 w 2565400"/>
              <a:gd name="connsiteY3" fmla="*/ 25400 h 508000"/>
              <a:gd name="connsiteX4" fmla="*/ 0 w 2565400"/>
              <a:gd name="connsiteY4" fmla="*/ 254000 h 508000"/>
              <a:gd name="connsiteX0" fmla="*/ 2565400 w 2565400"/>
              <a:gd name="connsiteY0" fmla="*/ 508000 h 508000"/>
              <a:gd name="connsiteX1" fmla="*/ 2273300 w 2565400"/>
              <a:gd name="connsiteY1" fmla="*/ 254000 h 508000"/>
              <a:gd name="connsiteX2" fmla="*/ 1524000 w 2565400"/>
              <a:gd name="connsiteY2" fmla="*/ 101600 h 508000"/>
              <a:gd name="connsiteX3" fmla="*/ 393700 w 2565400"/>
              <a:gd name="connsiteY3" fmla="*/ 25400 h 508000"/>
              <a:gd name="connsiteX4" fmla="*/ 0 w 2565400"/>
              <a:gd name="connsiteY4" fmla="*/ 254000 h 508000"/>
              <a:gd name="connsiteX0" fmla="*/ 2565400 w 2565400"/>
              <a:gd name="connsiteY0" fmla="*/ 587400 h 587400"/>
              <a:gd name="connsiteX1" fmla="*/ 2273300 w 2565400"/>
              <a:gd name="connsiteY1" fmla="*/ 333400 h 587400"/>
              <a:gd name="connsiteX2" fmla="*/ 1524000 w 2565400"/>
              <a:gd name="connsiteY2" fmla="*/ 38100 h 587400"/>
              <a:gd name="connsiteX3" fmla="*/ 393700 w 2565400"/>
              <a:gd name="connsiteY3" fmla="*/ 104800 h 587400"/>
              <a:gd name="connsiteX4" fmla="*/ 0 w 2565400"/>
              <a:gd name="connsiteY4" fmla="*/ 333400 h 58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5400" h="587400">
                <a:moveTo>
                  <a:pt x="2565400" y="587400"/>
                </a:moveTo>
                <a:cubicBezTo>
                  <a:pt x="2506133" y="494266"/>
                  <a:pt x="2446867" y="424950"/>
                  <a:pt x="2273300" y="333400"/>
                </a:cubicBezTo>
                <a:cubicBezTo>
                  <a:pt x="2099733" y="241850"/>
                  <a:pt x="1837267" y="76200"/>
                  <a:pt x="1524000" y="38100"/>
                </a:cubicBezTo>
                <a:cubicBezTo>
                  <a:pt x="1210733" y="0"/>
                  <a:pt x="647700" y="55583"/>
                  <a:pt x="393700" y="104800"/>
                </a:cubicBezTo>
                <a:cubicBezTo>
                  <a:pt x="139700" y="154017"/>
                  <a:pt x="69850" y="231800"/>
                  <a:pt x="0" y="333400"/>
                </a:cubicBezTo>
              </a:path>
            </a:pathLst>
          </a:cu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下箭头 30"/>
          <p:cNvSpPr/>
          <p:nvPr/>
        </p:nvSpPr>
        <p:spPr>
          <a:xfrm>
            <a:off x="4143372" y="2714620"/>
            <a:ext cx="285752" cy="571504"/>
          </a:xfrm>
          <a:prstGeom prst="downArrow">
            <a:avLst/>
          </a:prstGeom>
          <a:ln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6EDFD-1C6D-4B0B-9860-EFBC3E98102D}" type="slidenum">
              <a:rPr lang="en-US" altLang="zh-CN" smtClean="0"/>
              <a:pPr/>
              <a:t>8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21" grpId="0"/>
      <p:bldP spid="384027" grpId="0"/>
      <p:bldP spid="23" grpId="0" animBg="1"/>
      <p:bldP spid="24" grpId="0" animBg="1"/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3"/>
          <p:cNvGrpSpPr>
            <a:grpSpLocks/>
          </p:cNvGrpSpPr>
          <p:nvPr/>
        </p:nvGrpSpPr>
        <p:grpSpPr bwMode="auto">
          <a:xfrm>
            <a:off x="3803618" y="1603375"/>
            <a:ext cx="1296987" cy="792163"/>
            <a:chOff x="2290" y="1010"/>
            <a:chExt cx="817" cy="499"/>
          </a:xfrm>
        </p:grpSpPr>
        <p:sp>
          <p:nvSpPr>
            <p:cNvPr id="254979" name="Rectangle 3"/>
            <p:cNvSpPr>
              <a:spLocks noChangeArrowheads="1"/>
            </p:cNvSpPr>
            <p:nvPr/>
          </p:nvSpPr>
          <p:spPr bwMode="auto">
            <a:xfrm>
              <a:off x="2290" y="1010"/>
              <a:ext cx="8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0  </a:t>
              </a:r>
              <a:r>
                <a:rPr lang="en-US" altLang="zh-CN" sz="1800" i="1" smtClean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A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  </a:t>
              </a:r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254980" name="Line 4"/>
            <p:cNvSpPr>
              <a:spLocks noChangeShapeType="1"/>
            </p:cNvSpPr>
            <p:nvPr/>
          </p:nvSpPr>
          <p:spPr bwMode="auto">
            <a:xfrm>
              <a:off x="2562" y="1010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4981" name="Line 5"/>
            <p:cNvSpPr>
              <a:spLocks noChangeShapeType="1"/>
            </p:cNvSpPr>
            <p:nvPr/>
          </p:nvSpPr>
          <p:spPr bwMode="auto">
            <a:xfrm>
              <a:off x="2835" y="1010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4982" name="Rectangle 6"/>
            <p:cNvSpPr>
              <a:spLocks noChangeArrowheads="1"/>
            </p:cNvSpPr>
            <p:nvPr/>
          </p:nvSpPr>
          <p:spPr bwMode="auto">
            <a:xfrm>
              <a:off x="2290" y="1282"/>
              <a:ext cx="81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4983" name="Line 7"/>
            <p:cNvSpPr>
              <a:spLocks noChangeShapeType="1"/>
            </p:cNvSpPr>
            <p:nvPr/>
          </p:nvSpPr>
          <p:spPr bwMode="auto">
            <a:xfrm>
              <a:off x="2698" y="1282"/>
              <a:ext cx="0" cy="22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Group 75"/>
          <p:cNvGrpSpPr>
            <a:grpSpLocks/>
          </p:cNvGrpSpPr>
          <p:nvPr/>
        </p:nvGrpSpPr>
        <p:grpSpPr bwMode="auto">
          <a:xfrm>
            <a:off x="4410043" y="4627563"/>
            <a:ext cx="1296987" cy="792162"/>
            <a:chOff x="2672" y="2915"/>
            <a:chExt cx="817" cy="499"/>
          </a:xfrm>
        </p:grpSpPr>
        <p:sp>
          <p:nvSpPr>
            <p:cNvPr id="254984" name="Rectangle 8"/>
            <p:cNvSpPr>
              <a:spLocks noChangeArrowheads="1"/>
            </p:cNvSpPr>
            <p:nvPr/>
          </p:nvSpPr>
          <p:spPr bwMode="auto">
            <a:xfrm>
              <a:off x="2672" y="2915"/>
              <a:ext cx="8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1  </a:t>
              </a:r>
              <a:r>
                <a:rPr lang="en-US" altLang="zh-CN" sz="1800" i="1" smtClean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E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  </a:t>
              </a:r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54985" name="Line 9"/>
            <p:cNvSpPr>
              <a:spLocks noChangeShapeType="1"/>
            </p:cNvSpPr>
            <p:nvPr/>
          </p:nvSpPr>
          <p:spPr bwMode="auto">
            <a:xfrm>
              <a:off x="2944" y="2915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4986" name="Line 10"/>
            <p:cNvSpPr>
              <a:spLocks noChangeShapeType="1"/>
            </p:cNvSpPr>
            <p:nvPr/>
          </p:nvSpPr>
          <p:spPr bwMode="auto">
            <a:xfrm>
              <a:off x="3217" y="2915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4987" name="Rectangle 11"/>
            <p:cNvSpPr>
              <a:spLocks noChangeArrowheads="1"/>
            </p:cNvSpPr>
            <p:nvPr/>
          </p:nvSpPr>
          <p:spPr bwMode="auto">
            <a:xfrm>
              <a:off x="2672" y="3187"/>
              <a:ext cx="81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4988" name="Line 12"/>
            <p:cNvSpPr>
              <a:spLocks noChangeShapeType="1"/>
            </p:cNvSpPr>
            <p:nvPr/>
          </p:nvSpPr>
          <p:spPr bwMode="auto">
            <a:xfrm>
              <a:off x="3080" y="3187"/>
              <a:ext cx="0" cy="22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" name="Group 76"/>
          <p:cNvGrpSpPr>
            <a:grpSpLocks/>
          </p:cNvGrpSpPr>
          <p:nvPr/>
        </p:nvGrpSpPr>
        <p:grpSpPr bwMode="auto">
          <a:xfrm>
            <a:off x="5430805" y="2835275"/>
            <a:ext cx="1296988" cy="792163"/>
            <a:chOff x="3315" y="1786"/>
            <a:chExt cx="817" cy="499"/>
          </a:xfrm>
        </p:grpSpPr>
        <p:sp>
          <p:nvSpPr>
            <p:cNvPr id="254989" name="Rectangle 13"/>
            <p:cNvSpPr>
              <a:spLocks noChangeArrowheads="1"/>
            </p:cNvSpPr>
            <p:nvPr/>
          </p:nvSpPr>
          <p:spPr bwMode="auto">
            <a:xfrm>
              <a:off x="3315" y="1786"/>
              <a:ext cx="8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0  </a:t>
              </a:r>
              <a:r>
                <a:rPr lang="en-US" altLang="zh-CN" sz="1800" i="1" smtClean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C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  </a:t>
              </a:r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254990" name="Line 14"/>
            <p:cNvSpPr>
              <a:spLocks noChangeShapeType="1"/>
            </p:cNvSpPr>
            <p:nvPr/>
          </p:nvSpPr>
          <p:spPr bwMode="auto">
            <a:xfrm>
              <a:off x="3587" y="1786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4991" name="Line 15"/>
            <p:cNvSpPr>
              <a:spLocks noChangeShapeType="1"/>
            </p:cNvSpPr>
            <p:nvPr/>
          </p:nvSpPr>
          <p:spPr bwMode="auto">
            <a:xfrm>
              <a:off x="3860" y="1786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4992" name="Rectangle 16"/>
            <p:cNvSpPr>
              <a:spLocks noChangeArrowheads="1"/>
            </p:cNvSpPr>
            <p:nvPr/>
          </p:nvSpPr>
          <p:spPr bwMode="auto">
            <a:xfrm>
              <a:off x="3315" y="2058"/>
              <a:ext cx="81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4993" name="Line 17"/>
            <p:cNvSpPr>
              <a:spLocks noChangeShapeType="1"/>
            </p:cNvSpPr>
            <p:nvPr/>
          </p:nvSpPr>
          <p:spPr bwMode="auto">
            <a:xfrm>
              <a:off x="3723" y="2058"/>
              <a:ext cx="0" cy="22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" name="Group 77"/>
          <p:cNvGrpSpPr>
            <a:grpSpLocks/>
          </p:cNvGrpSpPr>
          <p:nvPr/>
        </p:nvGrpSpPr>
        <p:grpSpPr bwMode="auto">
          <a:xfrm>
            <a:off x="6396005" y="4627563"/>
            <a:ext cx="1296988" cy="792162"/>
            <a:chOff x="3923" y="2915"/>
            <a:chExt cx="817" cy="499"/>
          </a:xfrm>
        </p:grpSpPr>
        <p:sp>
          <p:nvSpPr>
            <p:cNvPr id="254994" name="Rectangle 18"/>
            <p:cNvSpPr>
              <a:spLocks noChangeArrowheads="1"/>
            </p:cNvSpPr>
            <p:nvPr/>
          </p:nvSpPr>
          <p:spPr bwMode="auto">
            <a:xfrm>
              <a:off x="3923" y="2915"/>
              <a:ext cx="8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1 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 </a:t>
              </a:r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F</a:t>
              </a: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 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 </a:t>
              </a:r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54995" name="Line 19"/>
            <p:cNvSpPr>
              <a:spLocks noChangeShapeType="1"/>
            </p:cNvSpPr>
            <p:nvPr/>
          </p:nvSpPr>
          <p:spPr bwMode="auto">
            <a:xfrm>
              <a:off x="4195" y="2915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4996" name="Line 20"/>
            <p:cNvSpPr>
              <a:spLocks noChangeShapeType="1"/>
            </p:cNvSpPr>
            <p:nvPr/>
          </p:nvSpPr>
          <p:spPr bwMode="auto">
            <a:xfrm>
              <a:off x="4468" y="2915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4997" name="Rectangle 21"/>
            <p:cNvSpPr>
              <a:spLocks noChangeArrowheads="1"/>
            </p:cNvSpPr>
            <p:nvPr/>
          </p:nvSpPr>
          <p:spPr bwMode="auto">
            <a:xfrm>
              <a:off x="3923" y="3187"/>
              <a:ext cx="81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4998" name="Line 22"/>
            <p:cNvSpPr>
              <a:spLocks noChangeShapeType="1"/>
            </p:cNvSpPr>
            <p:nvPr/>
          </p:nvSpPr>
          <p:spPr bwMode="auto">
            <a:xfrm>
              <a:off x="4331" y="3187"/>
              <a:ext cx="0" cy="22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54999" name="Freeform 23"/>
          <p:cNvSpPr>
            <a:spLocks/>
          </p:cNvSpPr>
          <p:nvPr/>
        </p:nvSpPr>
        <p:spPr bwMode="auto">
          <a:xfrm>
            <a:off x="3444843" y="2179638"/>
            <a:ext cx="719137" cy="627062"/>
          </a:xfrm>
          <a:custGeom>
            <a:avLst/>
            <a:gdLst/>
            <a:ahLst/>
            <a:cxnLst>
              <a:cxn ang="0">
                <a:pos x="453" y="0"/>
              </a:cxn>
              <a:cxn ang="0">
                <a:pos x="0" y="395"/>
              </a:cxn>
            </a:cxnLst>
            <a:rect l="0" t="0" r="r" b="b"/>
            <a:pathLst>
              <a:path w="453" h="395">
                <a:moveTo>
                  <a:pt x="453" y="0"/>
                </a:moveTo>
                <a:lnTo>
                  <a:pt x="0" y="395"/>
                </a:lnTo>
              </a:path>
            </a:pathLst>
          </a:custGeom>
          <a:noFill/>
          <a:ln w="31750">
            <a:solidFill>
              <a:srgbClr val="CC00FF"/>
            </a:solidFill>
            <a:miter lim="800000"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5000" name="Freeform 24"/>
          <p:cNvSpPr>
            <a:spLocks/>
          </p:cNvSpPr>
          <p:nvPr/>
        </p:nvSpPr>
        <p:spPr bwMode="auto">
          <a:xfrm>
            <a:off x="4892643" y="2209800"/>
            <a:ext cx="83820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28" y="384"/>
              </a:cxn>
            </a:cxnLst>
            <a:rect l="0" t="0" r="r" b="b"/>
            <a:pathLst>
              <a:path w="528" h="384">
                <a:moveTo>
                  <a:pt x="0" y="0"/>
                </a:moveTo>
                <a:lnTo>
                  <a:pt x="528" y="384"/>
                </a:lnTo>
              </a:path>
            </a:pathLst>
          </a:custGeom>
          <a:noFill/>
          <a:ln w="31750">
            <a:solidFill>
              <a:srgbClr val="CC00FF"/>
            </a:solidFill>
            <a:miter lim="800000"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5002" name="Freeform 26"/>
          <p:cNvSpPr>
            <a:spLocks/>
          </p:cNvSpPr>
          <p:nvPr/>
        </p:nvSpPr>
        <p:spPr bwMode="auto">
          <a:xfrm>
            <a:off x="5222843" y="3467100"/>
            <a:ext cx="533400" cy="1157288"/>
          </a:xfrm>
          <a:custGeom>
            <a:avLst/>
            <a:gdLst/>
            <a:ahLst/>
            <a:cxnLst>
              <a:cxn ang="0">
                <a:pos x="336" y="0"/>
              </a:cxn>
              <a:cxn ang="0">
                <a:pos x="0" y="729"/>
              </a:cxn>
            </a:cxnLst>
            <a:rect l="0" t="0" r="r" b="b"/>
            <a:pathLst>
              <a:path w="336" h="729">
                <a:moveTo>
                  <a:pt x="336" y="0"/>
                </a:moveTo>
                <a:lnTo>
                  <a:pt x="0" y="729"/>
                </a:lnTo>
              </a:path>
            </a:pathLst>
          </a:custGeom>
          <a:noFill/>
          <a:ln w="31750">
            <a:solidFill>
              <a:srgbClr val="CC00FF"/>
            </a:solidFill>
            <a:miter lim="800000"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5003" name="Freeform 27"/>
          <p:cNvSpPr>
            <a:spLocks/>
          </p:cNvSpPr>
          <p:nvPr/>
        </p:nvSpPr>
        <p:spPr bwMode="auto">
          <a:xfrm>
            <a:off x="6454743" y="3467100"/>
            <a:ext cx="588962" cy="1160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1" y="731"/>
              </a:cxn>
            </a:cxnLst>
            <a:rect l="0" t="0" r="r" b="b"/>
            <a:pathLst>
              <a:path w="371" h="731">
                <a:moveTo>
                  <a:pt x="0" y="0"/>
                </a:moveTo>
                <a:lnTo>
                  <a:pt x="371" y="731"/>
                </a:lnTo>
              </a:path>
            </a:pathLst>
          </a:custGeom>
          <a:noFill/>
          <a:ln w="31750">
            <a:solidFill>
              <a:srgbClr val="CC00FF"/>
            </a:solidFill>
            <a:miter lim="800000"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5006" name="Freeform 30"/>
          <p:cNvSpPr>
            <a:spLocks/>
          </p:cNvSpPr>
          <p:nvPr/>
        </p:nvSpPr>
        <p:spPr bwMode="auto">
          <a:xfrm>
            <a:off x="5272055" y="3644900"/>
            <a:ext cx="725488" cy="2205038"/>
          </a:xfrm>
          <a:custGeom>
            <a:avLst/>
            <a:gdLst/>
            <a:ahLst/>
            <a:cxnLst>
              <a:cxn ang="0">
                <a:pos x="17" y="1049"/>
              </a:cxn>
              <a:cxn ang="0">
                <a:pos x="41" y="1345"/>
              </a:cxn>
              <a:cxn ang="0">
                <a:pos x="265" y="1313"/>
              </a:cxn>
              <a:cxn ang="0">
                <a:pos x="345" y="1073"/>
              </a:cxn>
              <a:cxn ang="0">
                <a:pos x="457" y="0"/>
              </a:cxn>
            </a:cxnLst>
            <a:rect l="0" t="0" r="r" b="b"/>
            <a:pathLst>
              <a:path w="457" h="1389">
                <a:moveTo>
                  <a:pt x="17" y="1049"/>
                </a:moveTo>
                <a:cubicBezTo>
                  <a:pt x="21" y="1098"/>
                  <a:pt x="0" y="1301"/>
                  <a:pt x="41" y="1345"/>
                </a:cubicBezTo>
                <a:cubicBezTo>
                  <a:pt x="82" y="1389"/>
                  <a:pt x="214" y="1358"/>
                  <a:pt x="265" y="1313"/>
                </a:cubicBezTo>
                <a:cubicBezTo>
                  <a:pt x="316" y="1268"/>
                  <a:pt x="313" y="1292"/>
                  <a:pt x="345" y="1073"/>
                </a:cubicBezTo>
                <a:cubicBezTo>
                  <a:pt x="377" y="854"/>
                  <a:pt x="434" y="224"/>
                  <a:pt x="457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5007" name="Freeform 31"/>
          <p:cNvSpPr>
            <a:spLocks/>
          </p:cNvSpPr>
          <p:nvPr/>
        </p:nvSpPr>
        <p:spPr bwMode="auto">
          <a:xfrm>
            <a:off x="6151530" y="3497263"/>
            <a:ext cx="604838" cy="2368550"/>
          </a:xfrm>
          <a:custGeom>
            <a:avLst/>
            <a:gdLst/>
            <a:ahLst/>
            <a:cxnLst>
              <a:cxn ang="0">
                <a:pos x="381" y="1120"/>
              </a:cxn>
              <a:cxn ang="0">
                <a:pos x="290" y="1438"/>
              </a:cxn>
              <a:cxn ang="0">
                <a:pos x="127" y="1445"/>
              </a:cxn>
              <a:cxn ang="0">
                <a:pos x="18" y="1256"/>
              </a:cxn>
              <a:cxn ang="0">
                <a:pos x="18" y="894"/>
              </a:cxn>
              <a:cxn ang="0">
                <a:pos x="31" y="133"/>
              </a:cxn>
              <a:cxn ang="0">
                <a:pos x="39" y="93"/>
              </a:cxn>
            </a:cxnLst>
            <a:rect l="0" t="0" r="r" b="b"/>
            <a:pathLst>
              <a:path w="381" h="1492">
                <a:moveTo>
                  <a:pt x="381" y="1120"/>
                </a:moveTo>
                <a:cubicBezTo>
                  <a:pt x="354" y="1256"/>
                  <a:pt x="332" y="1384"/>
                  <a:pt x="290" y="1438"/>
                </a:cubicBezTo>
                <a:cubicBezTo>
                  <a:pt x="248" y="1492"/>
                  <a:pt x="172" y="1475"/>
                  <a:pt x="127" y="1445"/>
                </a:cubicBezTo>
                <a:cubicBezTo>
                  <a:pt x="82" y="1415"/>
                  <a:pt x="36" y="1348"/>
                  <a:pt x="18" y="1256"/>
                </a:cubicBezTo>
                <a:cubicBezTo>
                  <a:pt x="0" y="1164"/>
                  <a:pt x="16" y="1081"/>
                  <a:pt x="18" y="894"/>
                </a:cubicBezTo>
                <a:cubicBezTo>
                  <a:pt x="20" y="707"/>
                  <a:pt x="28" y="266"/>
                  <a:pt x="31" y="133"/>
                </a:cubicBezTo>
                <a:cubicBezTo>
                  <a:pt x="34" y="0"/>
                  <a:pt x="37" y="101"/>
                  <a:pt x="39" y="93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6" name="Group 69"/>
          <p:cNvGrpSpPr>
            <a:grpSpLocks/>
          </p:cNvGrpSpPr>
          <p:nvPr/>
        </p:nvGrpSpPr>
        <p:grpSpPr bwMode="auto">
          <a:xfrm>
            <a:off x="3803618" y="223838"/>
            <a:ext cx="1296987" cy="1373187"/>
            <a:chOff x="2290" y="141"/>
            <a:chExt cx="817" cy="865"/>
          </a:xfrm>
        </p:grpSpPr>
        <p:sp>
          <p:nvSpPr>
            <p:cNvPr id="255009" name="Rectangle 33"/>
            <p:cNvSpPr>
              <a:spLocks noChangeArrowheads="1"/>
            </p:cNvSpPr>
            <p:nvPr/>
          </p:nvSpPr>
          <p:spPr bwMode="auto">
            <a:xfrm>
              <a:off x="2290" y="141"/>
              <a:ext cx="8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0  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///  </a:t>
              </a:r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55010" name="Line 34"/>
            <p:cNvSpPr>
              <a:spLocks noChangeShapeType="1"/>
            </p:cNvSpPr>
            <p:nvPr/>
          </p:nvSpPr>
          <p:spPr bwMode="auto">
            <a:xfrm>
              <a:off x="2562" y="141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5011" name="Line 35"/>
            <p:cNvSpPr>
              <a:spLocks noChangeShapeType="1"/>
            </p:cNvSpPr>
            <p:nvPr/>
          </p:nvSpPr>
          <p:spPr bwMode="auto">
            <a:xfrm>
              <a:off x="2835" y="141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5012" name="Rectangle 36"/>
            <p:cNvSpPr>
              <a:spLocks noChangeArrowheads="1"/>
            </p:cNvSpPr>
            <p:nvPr/>
          </p:nvSpPr>
          <p:spPr bwMode="auto">
            <a:xfrm>
              <a:off x="2290" y="413"/>
              <a:ext cx="81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5013" name="Line 37"/>
            <p:cNvSpPr>
              <a:spLocks noChangeShapeType="1"/>
            </p:cNvSpPr>
            <p:nvPr/>
          </p:nvSpPr>
          <p:spPr bwMode="auto">
            <a:xfrm>
              <a:off x="2698" y="413"/>
              <a:ext cx="0" cy="22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b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5014" name="Line 38"/>
            <p:cNvSpPr>
              <a:spLocks noChangeShapeType="1"/>
            </p:cNvSpPr>
            <p:nvPr/>
          </p:nvSpPr>
          <p:spPr bwMode="auto">
            <a:xfrm flipH="1">
              <a:off x="2496" y="507"/>
              <a:ext cx="0" cy="499"/>
            </a:xfrm>
            <a:prstGeom prst="line">
              <a:avLst/>
            </a:prstGeom>
            <a:noFill/>
            <a:ln w="31750">
              <a:solidFill>
                <a:srgbClr val="CC00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" name="Group 78"/>
          <p:cNvGrpSpPr>
            <a:grpSpLocks/>
          </p:cNvGrpSpPr>
          <p:nvPr/>
        </p:nvGrpSpPr>
        <p:grpSpPr bwMode="auto">
          <a:xfrm>
            <a:off x="4884705" y="508000"/>
            <a:ext cx="3179763" cy="5441950"/>
            <a:chOff x="2971" y="320"/>
            <a:chExt cx="2003" cy="3428"/>
          </a:xfrm>
        </p:grpSpPr>
        <p:sp>
          <p:nvSpPr>
            <p:cNvPr id="255015" name="Freeform 39"/>
            <p:cNvSpPr>
              <a:spLocks/>
            </p:cNvSpPr>
            <p:nvPr/>
          </p:nvSpPr>
          <p:spPr bwMode="auto">
            <a:xfrm>
              <a:off x="2971" y="504"/>
              <a:ext cx="1597" cy="240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80" y="272"/>
                </a:cxn>
                <a:cxn ang="0">
                  <a:pos x="1315" y="1225"/>
                </a:cxn>
                <a:cxn ang="0">
                  <a:pos x="1597" y="2408"/>
                </a:cxn>
              </a:cxnLst>
              <a:rect l="0" t="0" r="r" b="b"/>
              <a:pathLst>
                <a:path w="1597" h="2408">
                  <a:moveTo>
                    <a:pt x="0" y="0"/>
                  </a:moveTo>
                  <a:cubicBezTo>
                    <a:pt x="230" y="34"/>
                    <a:pt x="461" y="68"/>
                    <a:pt x="680" y="272"/>
                  </a:cubicBezTo>
                  <a:cubicBezTo>
                    <a:pt x="899" y="476"/>
                    <a:pt x="1162" y="869"/>
                    <a:pt x="1315" y="1225"/>
                  </a:cubicBezTo>
                  <a:cubicBezTo>
                    <a:pt x="1468" y="1581"/>
                    <a:pt x="1538" y="2162"/>
                    <a:pt x="1597" y="2408"/>
                  </a:cubicBezTo>
                </a:path>
              </a:pathLst>
            </a:custGeom>
            <a:noFill/>
            <a:ln w="31750" cap="flat" cmpd="sng">
              <a:solidFill>
                <a:srgbClr val="FF0000"/>
              </a:solidFill>
              <a:prstDash val="sysDot"/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5017" name="Freeform 41"/>
            <p:cNvSpPr>
              <a:spLocks/>
            </p:cNvSpPr>
            <p:nvPr/>
          </p:nvSpPr>
          <p:spPr bwMode="auto">
            <a:xfrm>
              <a:off x="3144" y="320"/>
              <a:ext cx="1830" cy="3428"/>
            </a:xfrm>
            <a:custGeom>
              <a:avLst/>
              <a:gdLst/>
              <a:ahLst/>
              <a:cxnLst>
                <a:cxn ang="0">
                  <a:pos x="1369" y="2996"/>
                </a:cxn>
                <a:cxn ang="0">
                  <a:pos x="1460" y="3269"/>
                </a:cxn>
                <a:cxn ang="0">
                  <a:pos x="1732" y="3269"/>
                </a:cxn>
                <a:cxn ang="0">
                  <a:pos x="1686" y="2316"/>
                </a:cxn>
                <a:cxn ang="0">
                  <a:pos x="870" y="411"/>
                </a:cxn>
                <a:cxn ang="0">
                  <a:pos x="0" y="0"/>
                </a:cxn>
              </a:cxnLst>
              <a:rect l="0" t="0" r="r" b="b"/>
              <a:pathLst>
                <a:path w="1830" h="3428">
                  <a:moveTo>
                    <a:pt x="1369" y="2996"/>
                  </a:moveTo>
                  <a:cubicBezTo>
                    <a:pt x="1384" y="3109"/>
                    <a:pt x="1400" y="3223"/>
                    <a:pt x="1460" y="3269"/>
                  </a:cubicBezTo>
                  <a:cubicBezTo>
                    <a:pt x="1520" y="3315"/>
                    <a:pt x="1694" y="3428"/>
                    <a:pt x="1732" y="3269"/>
                  </a:cubicBezTo>
                  <a:cubicBezTo>
                    <a:pt x="1770" y="3110"/>
                    <a:pt x="1830" y="2792"/>
                    <a:pt x="1686" y="2316"/>
                  </a:cubicBezTo>
                  <a:cubicBezTo>
                    <a:pt x="1542" y="1840"/>
                    <a:pt x="1151" y="797"/>
                    <a:pt x="870" y="411"/>
                  </a:cubicBezTo>
                  <a:cubicBezTo>
                    <a:pt x="589" y="25"/>
                    <a:pt x="181" y="86"/>
                    <a:pt x="0" y="0"/>
                  </a:cubicBezTo>
                </a:path>
              </a:pathLst>
            </a:custGeom>
            <a:noFill/>
            <a:ln w="31750" cap="flat" cmpd="sng">
              <a:solidFill>
                <a:srgbClr val="FF0000"/>
              </a:solidFill>
              <a:prstDash val="sysDot"/>
              <a:round/>
              <a:headEnd type="none" w="lg" len="sm"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" name="Group 72"/>
          <p:cNvGrpSpPr>
            <a:grpSpLocks/>
          </p:cNvGrpSpPr>
          <p:nvPr/>
        </p:nvGrpSpPr>
        <p:grpSpPr bwMode="auto">
          <a:xfrm>
            <a:off x="2508218" y="2816225"/>
            <a:ext cx="1296987" cy="793750"/>
            <a:chOff x="1474" y="1774"/>
            <a:chExt cx="817" cy="500"/>
          </a:xfrm>
        </p:grpSpPr>
        <p:sp>
          <p:nvSpPr>
            <p:cNvPr id="255019" name="Rectangle 43"/>
            <p:cNvSpPr>
              <a:spLocks noChangeArrowheads="1"/>
            </p:cNvSpPr>
            <p:nvPr/>
          </p:nvSpPr>
          <p:spPr bwMode="auto">
            <a:xfrm>
              <a:off x="1474" y="2047"/>
              <a:ext cx="81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黑体" pitchFamily="2" charset="-122"/>
                <a:cs typeface="Consolas" pitchFamily="49" charset="0"/>
              </a:endParaRPr>
            </a:p>
          </p:txBody>
        </p:sp>
        <p:sp>
          <p:nvSpPr>
            <p:cNvPr id="255020" name="Line 44"/>
            <p:cNvSpPr>
              <a:spLocks noChangeShapeType="1"/>
            </p:cNvSpPr>
            <p:nvPr/>
          </p:nvSpPr>
          <p:spPr bwMode="auto">
            <a:xfrm>
              <a:off x="1882" y="2047"/>
              <a:ext cx="0" cy="22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5023" name="Rectangle 47"/>
            <p:cNvSpPr>
              <a:spLocks noChangeArrowheads="1"/>
            </p:cNvSpPr>
            <p:nvPr/>
          </p:nvSpPr>
          <p:spPr bwMode="auto">
            <a:xfrm>
              <a:off x="1474" y="1774"/>
              <a:ext cx="8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0 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 </a:t>
              </a:r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B</a:t>
              </a: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 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 </a:t>
              </a:r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55024" name="Line 48"/>
            <p:cNvSpPr>
              <a:spLocks noChangeShapeType="1"/>
            </p:cNvSpPr>
            <p:nvPr/>
          </p:nvSpPr>
          <p:spPr bwMode="auto">
            <a:xfrm>
              <a:off x="1746" y="1774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5025" name="Line 49"/>
            <p:cNvSpPr>
              <a:spLocks noChangeShapeType="1"/>
            </p:cNvSpPr>
            <p:nvPr/>
          </p:nvSpPr>
          <p:spPr bwMode="auto">
            <a:xfrm>
              <a:off x="2018" y="1774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9" name="Group 71"/>
          <p:cNvGrpSpPr>
            <a:grpSpLocks/>
          </p:cNvGrpSpPr>
          <p:nvPr/>
        </p:nvGrpSpPr>
        <p:grpSpPr bwMode="auto">
          <a:xfrm>
            <a:off x="1327118" y="4545013"/>
            <a:ext cx="1296987" cy="803275"/>
            <a:chOff x="730" y="2863"/>
            <a:chExt cx="817" cy="506"/>
          </a:xfrm>
        </p:grpSpPr>
        <p:sp>
          <p:nvSpPr>
            <p:cNvPr id="255026" name="Rectangle 50"/>
            <p:cNvSpPr>
              <a:spLocks noChangeArrowheads="1"/>
            </p:cNvSpPr>
            <p:nvPr/>
          </p:nvSpPr>
          <p:spPr bwMode="auto">
            <a:xfrm>
              <a:off x="730" y="3134"/>
              <a:ext cx="81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黑体" pitchFamily="2" charset="-122"/>
                <a:cs typeface="Consolas" pitchFamily="49" charset="0"/>
              </a:endParaRPr>
            </a:p>
          </p:txBody>
        </p:sp>
        <p:sp>
          <p:nvSpPr>
            <p:cNvPr id="255027" name="Line 51"/>
            <p:cNvSpPr>
              <a:spLocks noChangeShapeType="1"/>
            </p:cNvSpPr>
            <p:nvPr/>
          </p:nvSpPr>
          <p:spPr bwMode="auto">
            <a:xfrm>
              <a:off x="1134" y="3142"/>
              <a:ext cx="0" cy="22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5028" name="Rectangle 52"/>
            <p:cNvSpPr>
              <a:spLocks noChangeArrowheads="1"/>
            </p:cNvSpPr>
            <p:nvPr/>
          </p:nvSpPr>
          <p:spPr bwMode="auto">
            <a:xfrm>
              <a:off x="730" y="2863"/>
              <a:ext cx="8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1 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 </a:t>
              </a:r>
              <a:r>
                <a:rPr lang="en-US" altLang="zh-CN" sz="1800" i="1" smtClean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D 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 </a:t>
              </a:r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55029" name="Line 53"/>
            <p:cNvSpPr>
              <a:spLocks noChangeShapeType="1"/>
            </p:cNvSpPr>
            <p:nvPr/>
          </p:nvSpPr>
          <p:spPr bwMode="auto">
            <a:xfrm>
              <a:off x="1011" y="2863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5030" name="Line 54"/>
            <p:cNvSpPr>
              <a:spLocks noChangeShapeType="1"/>
            </p:cNvSpPr>
            <p:nvPr/>
          </p:nvSpPr>
          <p:spPr bwMode="auto">
            <a:xfrm>
              <a:off x="1284" y="2863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0" name="Group 74"/>
          <p:cNvGrpSpPr>
            <a:grpSpLocks/>
          </p:cNvGrpSpPr>
          <p:nvPr/>
        </p:nvGrpSpPr>
        <p:grpSpPr bwMode="auto">
          <a:xfrm>
            <a:off x="2508218" y="5624513"/>
            <a:ext cx="1296987" cy="792162"/>
            <a:chOff x="1474" y="3543"/>
            <a:chExt cx="817" cy="499"/>
          </a:xfrm>
        </p:grpSpPr>
        <p:sp>
          <p:nvSpPr>
            <p:cNvPr id="255031" name="Rectangle 55"/>
            <p:cNvSpPr>
              <a:spLocks noChangeArrowheads="1"/>
            </p:cNvSpPr>
            <p:nvPr/>
          </p:nvSpPr>
          <p:spPr bwMode="auto">
            <a:xfrm>
              <a:off x="1474" y="3543"/>
              <a:ext cx="8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1  </a:t>
              </a:r>
              <a:r>
                <a:rPr lang="en-US" altLang="zh-CN" sz="1800" i="1" smtClean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G  </a:t>
              </a:r>
              <a:r>
                <a:rPr lang="en-US" altLang="zh-CN" sz="1800" i="1" dirty="0">
                  <a:solidFill>
                    <a:srgbClr val="3333FF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55032" name="Line 56"/>
            <p:cNvSpPr>
              <a:spLocks noChangeShapeType="1"/>
            </p:cNvSpPr>
            <p:nvPr/>
          </p:nvSpPr>
          <p:spPr bwMode="auto">
            <a:xfrm>
              <a:off x="1746" y="3543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5033" name="Line 57"/>
            <p:cNvSpPr>
              <a:spLocks noChangeShapeType="1"/>
            </p:cNvSpPr>
            <p:nvPr/>
          </p:nvSpPr>
          <p:spPr bwMode="auto">
            <a:xfrm>
              <a:off x="2019" y="3543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5034" name="Rectangle 58"/>
            <p:cNvSpPr>
              <a:spLocks noChangeArrowheads="1"/>
            </p:cNvSpPr>
            <p:nvPr/>
          </p:nvSpPr>
          <p:spPr bwMode="auto">
            <a:xfrm>
              <a:off x="1474" y="3815"/>
              <a:ext cx="81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5035" name="Line 59"/>
            <p:cNvSpPr>
              <a:spLocks noChangeShapeType="1"/>
            </p:cNvSpPr>
            <p:nvPr/>
          </p:nvSpPr>
          <p:spPr bwMode="auto">
            <a:xfrm>
              <a:off x="1882" y="3815"/>
              <a:ext cx="0" cy="22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55036" name="Freeform 60"/>
          <p:cNvSpPr>
            <a:spLocks/>
          </p:cNvSpPr>
          <p:nvPr/>
        </p:nvSpPr>
        <p:spPr bwMode="auto">
          <a:xfrm>
            <a:off x="2327243" y="5118100"/>
            <a:ext cx="468312" cy="5064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95" y="319"/>
              </a:cxn>
            </a:cxnLst>
            <a:rect l="0" t="0" r="r" b="b"/>
            <a:pathLst>
              <a:path w="295" h="319">
                <a:moveTo>
                  <a:pt x="0" y="0"/>
                </a:moveTo>
                <a:lnTo>
                  <a:pt x="295" y="319"/>
                </a:lnTo>
              </a:path>
            </a:pathLst>
          </a:custGeom>
          <a:noFill/>
          <a:ln w="31750">
            <a:solidFill>
              <a:srgbClr val="CC00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5037" name="Freeform 61"/>
          <p:cNvSpPr>
            <a:spLocks/>
          </p:cNvSpPr>
          <p:nvPr/>
        </p:nvSpPr>
        <p:spPr bwMode="auto">
          <a:xfrm>
            <a:off x="3127343" y="3632200"/>
            <a:ext cx="881062" cy="2905125"/>
          </a:xfrm>
          <a:custGeom>
            <a:avLst/>
            <a:gdLst/>
            <a:ahLst/>
            <a:cxnLst>
              <a:cxn ang="0">
                <a:pos x="154" y="1618"/>
              </a:cxn>
              <a:cxn ang="0">
                <a:pos x="245" y="1800"/>
              </a:cxn>
              <a:cxn ang="0">
                <a:pos x="472" y="1800"/>
              </a:cxn>
              <a:cxn ang="0">
                <a:pos x="517" y="1663"/>
              </a:cxn>
              <a:cxn ang="0">
                <a:pos x="517" y="1391"/>
              </a:cxn>
              <a:cxn ang="0">
                <a:pos x="290" y="847"/>
              </a:cxn>
              <a:cxn ang="0">
                <a:pos x="63" y="303"/>
              </a:cxn>
              <a:cxn ang="0">
                <a:pos x="0" y="0"/>
              </a:cxn>
            </a:cxnLst>
            <a:rect l="0" t="0" r="r" b="b"/>
            <a:pathLst>
              <a:path w="555" h="1830">
                <a:moveTo>
                  <a:pt x="154" y="1618"/>
                </a:moveTo>
                <a:cubicBezTo>
                  <a:pt x="173" y="1694"/>
                  <a:pt x="192" y="1770"/>
                  <a:pt x="245" y="1800"/>
                </a:cubicBezTo>
                <a:cubicBezTo>
                  <a:pt x="298" y="1830"/>
                  <a:pt x="427" y="1823"/>
                  <a:pt x="472" y="1800"/>
                </a:cubicBezTo>
                <a:cubicBezTo>
                  <a:pt x="517" y="1777"/>
                  <a:pt x="510" y="1731"/>
                  <a:pt x="517" y="1663"/>
                </a:cubicBezTo>
                <a:cubicBezTo>
                  <a:pt x="524" y="1595"/>
                  <a:pt x="555" y="1527"/>
                  <a:pt x="517" y="1391"/>
                </a:cubicBezTo>
                <a:cubicBezTo>
                  <a:pt x="479" y="1255"/>
                  <a:pt x="366" y="1028"/>
                  <a:pt x="290" y="847"/>
                </a:cubicBezTo>
                <a:cubicBezTo>
                  <a:pt x="214" y="666"/>
                  <a:pt x="111" y="444"/>
                  <a:pt x="63" y="303"/>
                </a:cubicBezTo>
                <a:cubicBezTo>
                  <a:pt x="15" y="162"/>
                  <a:pt x="13" y="63"/>
                  <a:pt x="0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5039" name="Freeform 63"/>
          <p:cNvSpPr>
            <a:spLocks/>
          </p:cNvSpPr>
          <p:nvPr/>
        </p:nvSpPr>
        <p:spPr bwMode="auto">
          <a:xfrm>
            <a:off x="2111343" y="5372100"/>
            <a:ext cx="757237" cy="1225550"/>
          </a:xfrm>
          <a:custGeom>
            <a:avLst/>
            <a:gdLst/>
            <a:ahLst/>
            <a:cxnLst>
              <a:cxn ang="0">
                <a:pos x="477" y="567"/>
              </a:cxn>
              <a:cxn ang="0">
                <a:pos x="431" y="749"/>
              </a:cxn>
              <a:cxn ang="0">
                <a:pos x="205" y="704"/>
              </a:cxn>
              <a:cxn ang="0">
                <a:pos x="68" y="431"/>
              </a:cxn>
              <a:cxn ang="0">
                <a:pos x="0" y="0"/>
              </a:cxn>
            </a:cxnLst>
            <a:rect l="0" t="0" r="r" b="b"/>
            <a:pathLst>
              <a:path w="477" h="772">
                <a:moveTo>
                  <a:pt x="477" y="567"/>
                </a:moveTo>
                <a:cubicBezTo>
                  <a:pt x="476" y="646"/>
                  <a:pt x="476" y="726"/>
                  <a:pt x="431" y="749"/>
                </a:cubicBezTo>
                <a:cubicBezTo>
                  <a:pt x="386" y="772"/>
                  <a:pt x="265" y="757"/>
                  <a:pt x="205" y="704"/>
                </a:cubicBezTo>
                <a:cubicBezTo>
                  <a:pt x="145" y="651"/>
                  <a:pt x="102" y="548"/>
                  <a:pt x="68" y="431"/>
                </a:cubicBezTo>
                <a:cubicBezTo>
                  <a:pt x="34" y="314"/>
                  <a:pt x="14" y="90"/>
                  <a:pt x="0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5041" name="Freeform 65"/>
          <p:cNvSpPr>
            <a:spLocks/>
          </p:cNvSpPr>
          <p:nvPr/>
        </p:nvSpPr>
        <p:spPr bwMode="auto">
          <a:xfrm>
            <a:off x="990568" y="787400"/>
            <a:ext cx="2784475" cy="4981575"/>
          </a:xfrm>
          <a:custGeom>
            <a:avLst/>
            <a:gdLst/>
            <a:ahLst/>
            <a:cxnLst>
              <a:cxn ang="0">
                <a:pos x="412" y="2730"/>
              </a:cxn>
              <a:cxn ang="0">
                <a:pos x="321" y="3093"/>
              </a:cxn>
              <a:cxn ang="0">
                <a:pos x="49" y="3002"/>
              </a:cxn>
              <a:cxn ang="0">
                <a:pos x="26" y="2720"/>
              </a:cxn>
              <a:cxn ang="0">
                <a:pos x="49" y="2412"/>
              </a:cxn>
              <a:cxn ang="0">
                <a:pos x="185" y="1868"/>
              </a:cxn>
              <a:cxn ang="0">
                <a:pos x="457" y="1505"/>
              </a:cxn>
              <a:cxn ang="0">
                <a:pos x="1001" y="870"/>
              </a:cxn>
              <a:cxn ang="0">
                <a:pos x="1591" y="144"/>
              </a:cxn>
              <a:cxn ang="0">
                <a:pos x="1754" y="8"/>
              </a:cxn>
            </a:cxnLst>
            <a:rect l="0" t="0" r="r" b="b"/>
            <a:pathLst>
              <a:path w="1754" h="3138">
                <a:moveTo>
                  <a:pt x="412" y="2730"/>
                </a:moveTo>
                <a:cubicBezTo>
                  <a:pt x="396" y="2889"/>
                  <a:pt x="381" y="3048"/>
                  <a:pt x="321" y="3093"/>
                </a:cubicBezTo>
                <a:cubicBezTo>
                  <a:pt x="261" y="3138"/>
                  <a:pt x="98" y="3064"/>
                  <a:pt x="49" y="3002"/>
                </a:cubicBezTo>
                <a:cubicBezTo>
                  <a:pt x="0" y="2940"/>
                  <a:pt x="26" y="2818"/>
                  <a:pt x="26" y="2720"/>
                </a:cubicBezTo>
                <a:cubicBezTo>
                  <a:pt x="26" y="2622"/>
                  <a:pt x="23" y="2554"/>
                  <a:pt x="49" y="2412"/>
                </a:cubicBezTo>
                <a:cubicBezTo>
                  <a:pt x="75" y="2270"/>
                  <a:pt x="117" y="2019"/>
                  <a:pt x="185" y="1868"/>
                </a:cubicBezTo>
                <a:cubicBezTo>
                  <a:pt x="253" y="1717"/>
                  <a:pt x="321" y="1671"/>
                  <a:pt x="457" y="1505"/>
                </a:cubicBezTo>
                <a:cubicBezTo>
                  <a:pt x="593" y="1339"/>
                  <a:pt x="812" y="1097"/>
                  <a:pt x="1001" y="870"/>
                </a:cubicBezTo>
                <a:cubicBezTo>
                  <a:pt x="1190" y="643"/>
                  <a:pt x="1466" y="288"/>
                  <a:pt x="1591" y="144"/>
                </a:cubicBezTo>
                <a:cubicBezTo>
                  <a:pt x="1716" y="0"/>
                  <a:pt x="1720" y="36"/>
                  <a:pt x="1754" y="8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 type="none" w="lg" len="lg"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5043" name="Freeform 67"/>
          <p:cNvSpPr>
            <a:spLocks/>
          </p:cNvSpPr>
          <p:nvPr/>
        </p:nvSpPr>
        <p:spPr bwMode="auto">
          <a:xfrm>
            <a:off x="4044918" y="2451100"/>
            <a:ext cx="708025" cy="3233738"/>
          </a:xfrm>
          <a:custGeom>
            <a:avLst/>
            <a:gdLst/>
            <a:ahLst/>
            <a:cxnLst>
              <a:cxn ang="0">
                <a:pos x="446" y="1761"/>
              </a:cxn>
              <a:cxn ang="0">
                <a:pos x="302" y="1999"/>
              </a:cxn>
              <a:cxn ang="0">
                <a:pos x="75" y="1954"/>
              </a:cxn>
              <a:cxn ang="0">
                <a:pos x="30" y="1500"/>
              </a:cxn>
              <a:cxn ang="0">
                <a:pos x="257" y="775"/>
              </a:cxn>
              <a:cxn ang="0">
                <a:pos x="342" y="0"/>
              </a:cxn>
            </a:cxnLst>
            <a:rect l="0" t="0" r="r" b="b"/>
            <a:pathLst>
              <a:path w="446" h="2037">
                <a:moveTo>
                  <a:pt x="446" y="1761"/>
                </a:moveTo>
                <a:cubicBezTo>
                  <a:pt x="423" y="1801"/>
                  <a:pt x="364" y="1967"/>
                  <a:pt x="302" y="1999"/>
                </a:cubicBezTo>
                <a:cubicBezTo>
                  <a:pt x="240" y="2031"/>
                  <a:pt x="120" y="2037"/>
                  <a:pt x="75" y="1954"/>
                </a:cubicBezTo>
                <a:cubicBezTo>
                  <a:pt x="30" y="1871"/>
                  <a:pt x="0" y="1696"/>
                  <a:pt x="30" y="1500"/>
                </a:cubicBezTo>
                <a:cubicBezTo>
                  <a:pt x="60" y="1304"/>
                  <a:pt x="205" y="1025"/>
                  <a:pt x="257" y="775"/>
                </a:cubicBezTo>
                <a:cubicBezTo>
                  <a:pt x="309" y="525"/>
                  <a:pt x="324" y="162"/>
                  <a:pt x="342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5044" name="Text Box 68"/>
          <p:cNvSpPr txBox="1">
            <a:spLocks noChangeArrowheads="1"/>
          </p:cNvSpPr>
          <p:nvPr/>
        </p:nvSpPr>
        <p:spPr bwMode="auto">
          <a:xfrm>
            <a:off x="214283" y="857232"/>
            <a:ext cx="13573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中序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序列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en-US" altLang="zh-CN" sz="1800" i="1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55056" name="Text Box 80"/>
          <p:cNvSpPr txBox="1">
            <a:spLocks noChangeArrowheads="1"/>
          </p:cNvSpPr>
          <p:nvPr/>
        </p:nvSpPr>
        <p:spPr bwMode="auto">
          <a:xfrm>
            <a:off x="180975" y="260350"/>
            <a:ext cx="2390761" cy="400110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中序线索</a:t>
            </a:r>
            <a:r>
              <a:rPr lang="zh-CN" altLang="en-US" sz="2000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化演示</a:t>
            </a:r>
            <a:endParaRPr lang="zh-CN" altLang="en-US" sz="2000" dirty="0">
              <a:solidFill>
                <a:srgbClr val="FF0000"/>
              </a:solidFill>
              <a:latin typeface="华文中宋" pitchFamily="2" charset="-122"/>
              <a:ea typeface="华文中宋" pitchFamily="2" charset="-122"/>
              <a:cs typeface="Times New Roman" pitchFamily="18" charset="0"/>
            </a:endParaRPr>
          </a:p>
        </p:txBody>
      </p:sp>
      <p:sp>
        <p:nvSpPr>
          <p:cNvPr id="255057" name="Text Box 81"/>
          <p:cNvSpPr txBox="1">
            <a:spLocks noChangeArrowheads="1"/>
          </p:cNvSpPr>
          <p:nvPr/>
        </p:nvSpPr>
        <p:spPr bwMode="auto">
          <a:xfrm>
            <a:off x="4319555" y="6000768"/>
            <a:ext cx="302418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latin typeface="仿宋" pitchFamily="49" charset="-122"/>
                <a:ea typeface="仿宋" pitchFamily="49" charset="-122"/>
              </a:rPr>
              <a:t>中序线索树建立完毕</a:t>
            </a:r>
          </a:p>
        </p:txBody>
      </p:sp>
      <p:grpSp>
        <p:nvGrpSpPr>
          <p:cNvPr id="11" name="组合 82"/>
          <p:cNvGrpSpPr/>
          <p:nvPr/>
        </p:nvGrpSpPr>
        <p:grpSpPr>
          <a:xfrm>
            <a:off x="3143240" y="71414"/>
            <a:ext cx="673104" cy="368324"/>
            <a:chOff x="3395685" y="71414"/>
            <a:chExt cx="673104" cy="368324"/>
          </a:xfrm>
        </p:grpSpPr>
        <p:cxnSp>
          <p:nvCxnSpPr>
            <p:cNvPr id="81" name="直接箭头连接符 80"/>
            <p:cNvCxnSpPr/>
            <p:nvPr/>
          </p:nvCxnSpPr>
          <p:spPr>
            <a:xfrm>
              <a:off x="3870346" y="285728"/>
              <a:ext cx="198443" cy="15401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3395685" y="71414"/>
              <a:ext cx="50006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pre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2" name="组合 86"/>
          <p:cNvGrpSpPr/>
          <p:nvPr/>
        </p:nvGrpSpPr>
        <p:grpSpPr>
          <a:xfrm>
            <a:off x="1176283" y="4130680"/>
            <a:ext cx="484195" cy="403228"/>
            <a:chOff x="1571604" y="4143380"/>
            <a:chExt cx="484195" cy="403228"/>
          </a:xfrm>
        </p:grpSpPr>
        <p:cxnSp>
          <p:nvCxnSpPr>
            <p:cNvPr id="85" name="直接箭头连接符 84"/>
            <p:cNvCxnSpPr/>
            <p:nvPr/>
          </p:nvCxnSpPr>
          <p:spPr>
            <a:xfrm>
              <a:off x="1857356" y="4392598"/>
              <a:ext cx="198443" cy="15401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1571604" y="4143380"/>
              <a:ext cx="28575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latin typeface="Consolas" pitchFamily="49" charset="0"/>
                  <a:cs typeface="Consolas" pitchFamily="49" charset="0"/>
                </a:rPr>
                <a:t>p</a:t>
              </a:r>
              <a:endParaRPr lang="zh-CN" altLang="en-US" sz="1800" i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538165" y="1335273"/>
            <a:ext cx="360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D</a:t>
            </a:r>
            <a:endParaRPr lang="zh-CN" altLang="en-US" sz="1800" i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821107" y="1335273"/>
            <a:ext cx="360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G</a:t>
            </a:r>
            <a:endParaRPr lang="zh-CN" altLang="en-US" sz="1800" i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106859" y="1335273"/>
            <a:ext cx="360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B</a:t>
            </a:r>
            <a:endParaRPr lang="zh-CN" altLang="en-US" sz="1800" i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392611" y="1335273"/>
            <a:ext cx="360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A</a:t>
            </a:r>
            <a:endParaRPr lang="zh-CN" altLang="en-US" sz="1800" i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678363" y="1335273"/>
            <a:ext cx="360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E</a:t>
            </a:r>
            <a:endParaRPr lang="zh-CN" altLang="en-US" sz="1800" i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964115" y="1335273"/>
            <a:ext cx="360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C</a:t>
            </a:r>
            <a:endParaRPr lang="zh-CN" altLang="en-US" sz="1800" i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249867" y="1335273"/>
            <a:ext cx="360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F</a:t>
            </a:r>
            <a:endParaRPr lang="zh-CN" altLang="en-US" sz="1800" i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5001" name="Freeform 25"/>
          <p:cNvSpPr>
            <a:spLocks/>
          </p:cNvSpPr>
          <p:nvPr/>
        </p:nvSpPr>
        <p:spPr bwMode="auto">
          <a:xfrm>
            <a:off x="2004980" y="3441700"/>
            <a:ext cx="868363" cy="1114425"/>
          </a:xfrm>
          <a:custGeom>
            <a:avLst/>
            <a:gdLst/>
            <a:ahLst/>
            <a:cxnLst>
              <a:cxn ang="0">
                <a:pos x="547" y="0"/>
              </a:cxn>
              <a:cxn ang="0">
                <a:pos x="0" y="702"/>
              </a:cxn>
            </a:cxnLst>
            <a:rect l="0" t="0" r="r" b="b"/>
            <a:pathLst>
              <a:path w="547" h="702">
                <a:moveTo>
                  <a:pt x="547" y="0"/>
                </a:moveTo>
                <a:lnTo>
                  <a:pt x="0" y="702"/>
                </a:lnTo>
              </a:path>
            </a:pathLst>
          </a:custGeom>
          <a:noFill/>
          <a:ln w="31750">
            <a:solidFill>
              <a:srgbClr val="CC00FF"/>
            </a:solidFill>
            <a:miter lim="800000"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5021" name="Freeform 45"/>
          <p:cNvSpPr>
            <a:spLocks/>
          </p:cNvSpPr>
          <p:nvPr/>
        </p:nvSpPr>
        <p:spPr bwMode="auto">
          <a:xfrm>
            <a:off x="3371818" y="2425700"/>
            <a:ext cx="949325" cy="1593850"/>
          </a:xfrm>
          <a:custGeom>
            <a:avLst/>
            <a:gdLst/>
            <a:ahLst/>
            <a:cxnLst>
              <a:cxn ang="0">
                <a:pos x="0" y="694"/>
              </a:cxn>
              <a:cxn ang="0">
                <a:pos x="91" y="983"/>
              </a:cxn>
              <a:cxn ang="0">
                <a:pos x="363" y="818"/>
              </a:cxn>
              <a:cxn ang="0">
                <a:pos x="454" y="611"/>
              </a:cxn>
              <a:cxn ang="0">
                <a:pos x="598" y="0"/>
              </a:cxn>
            </a:cxnLst>
            <a:rect l="0" t="0" r="r" b="b"/>
            <a:pathLst>
              <a:path w="598" h="1004">
                <a:moveTo>
                  <a:pt x="0" y="694"/>
                </a:moveTo>
                <a:cubicBezTo>
                  <a:pt x="15" y="828"/>
                  <a:pt x="31" y="962"/>
                  <a:pt x="91" y="983"/>
                </a:cubicBezTo>
                <a:cubicBezTo>
                  <a:pt x="151" y="1004"/>
                  <a:pt x="303" y="880"/>
                  <a:pt x="363" y="818"/>
                </a:cubicBezTo>
                <a:cubicBezTo>
                  <a:pt x="423" y="756"/>
                  <a:pt x="415" y="747"/>
                  <a:pt x="454" y="611"/>
                </a:cubicBezTo>
                <a:cubicBezTo>
                  <a:pt x="493" y="475"/>
                  <a:pt x="568" y="127"/>
                  <a:pt x="598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7858148" y="3429000"/>
            <a:ext cx="114297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p=NULL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灯片编号占位符 8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098F7-780D-46FA-A524-7B30B3E8BBA8}" type="slidenum">
              <a:rPr lang="en-US" altLang="zh-CN" smtClean="0"/>
              <a:pPr/>
              <a:t>9</a:t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1 0.04421 C -0.01875 0.09051 -0.03611 0.13704 -0.06232 0.19977 C -0.08854 0.2625 -0.13229 0.35417 -0.15816 0.42014 C -0.18403 0.48611 -0.20538 0.55949 -0.21788 0.59606 " pathEditMode="relative" rAng="0" ptsTypes="aaaa">
                                      <p:cBhvr>
                                        <p:cTn id="1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" y="2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86 0.00162 C 0.05486 0.00278 0.10278 -0.00393 0.13403 0.02199 C 0.16528 0.04792 0.18021 0.12894 0.19236 0.15718 " pathEditMode="relative" rAng="0" ptsTypes="aaa">
                                      <p:cBhvr>
                                        <p:cTn id="2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" y="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788 0.59606 C -0.18489 0.61065 -0.15607 0.62083 -0.1276 0.64792 C -0.09913 0.675 -0.06389 0.73588 -0.04705 0.75903 " pathEditMode="relative" rAng="0" ptsTypes="aaa">
                                      <p:cBhvr>
                                        <p:cTn id="3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" y="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236 0.15718 C 0.1625 0.01181 0.13455 -0.13102 0.12847 -0.19838 C 0.12239 -0.26574 0.15052 -0.23657 0.15625 -0.24652 " pathEditMode="relative" rAng="0" ptsTypes="aaa">
                                      <p:cBhvr>
                                        <p:cTn id="3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2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038 0.75162 C -0.03871 0.72407 -0.04687 0.69676 -0.05955 0.63866 C -0.07222 0.58055 -0.10173 0.45254 -0.10677 0.40347 C -0.1118 0.3544 -0.09357 0.35648 -0.0901 0.34421 " pathEditMode="relative" rAng="0" ptsTypes="aaaa">
                                      <p:cBhvr>
                                        <p:cTn id="4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" y="-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625 -0.24652 C 0.16892 -0.29606 0.18073 -0.34375 0.20069 -0.3743 C 0.22066 -0.40486 0.26007 -0.41828 0.27569 -0.42986 " pathEditMode="relative" rAng="0" ptsTypes="aaa">
                                      <p:cBhvr>
                                        <p:cTn id="5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" y="-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649 0.34792 C -0.06788 0.34467 -0.0691 0.34167 -0.05816 0.31829 C -0.04722 0.29491 -0.01736 0.23241 -0.00121 0.20717 C 0.01493 0.18194 0.03073 0.175 0.03906 0.16643 " pathEditMode="relative" rAng="0" ptsTypes="aaaa">
                                      <p:cBhvr>
                                        <p:cTn id="6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" y="-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569 -0.42986 C 0.27257 -0.44791 0.26962 -0.46574 0.28542 -0.41504 C 0.30121 -0.36435 0.35677 -0.19652 0.37014 -0.12615 C 0.38351 -0.05578 0.37465 -0.0243 0.36597 0.00718 " pathEditMode="relative" ptsTypes="aaaA">
                                      <p:cBhvr>
                                        <p:cTn id="6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295 0.16458 C 0.05018 0.14884 0.04757 0.1331 0.06129 0.1794 C 0.075 0.22569 0.12465 0.37176 0.1349 0.44236 C 0.14514 0.51273 0.125 0.56852 0.1224 0.60162 " pathEditMode="relative" rAng="0" ptsTypes="aaaa">
                                      <p:cBhvr>
                                        <p:cTn id="7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" y="2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597 0.00717 C 0.37136 -0.00903 0.37691 -0.02523 0.39653 -0.06875 C 0.41615 -0.11227 0.45 -0.1831 0.48403 -0.25394 " pathEditMode="relative" ptsTypes="aaA">
                                      <p:cBhvr>
                                        <p:cTn id="8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323 0.60162 C 0.14132 0.57523 0.13958 0.54907 0.1474 0.51273 C 0.15521 0.47639 0.17101 0.41204 0.19045 0.3831 C 0.2099 0.35417 0.23698 0.34629 0.26406 0.33866 " pathEditMode="relative" ptsTypes="aaaA">
                                      <p:cBhvr>
                                        <p:cTn id="9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403 -0.25393 C 0.48559 -0.26944 0.49097 -0.27986 0.51319 -0.24838 C 0.53542 -0.2169 0.5967 -0.10879 0.61736 -0.06504 C 0.63802 -0.02129 0.63281 -0.00208 0.6368 0.01459 " pathEditMode="relative" rAng="0" ptsTypes="aaaa">
                                      <p:cBhvr>
                                        <p:cTn id="9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" y="1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129 0.34051 C 0.26129 0.34051 0.29948 0.47385 0.33768 0.60718 " pathEditMode="relative" ptsTypes="aA">
                                      <p:cBhvr>
                                        <p:cTn id="10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3681 0.01458 C 0.67466 -0.0588 0.71268 -0.13194 0.72848 -0.16134 " pathEditMode="relative" ptsTypes="aA">
                                      <p:cBhvr>
                                        <p:cTn id="11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006" grpId="0" animBg="1"/>
      <p:bldP spid="255007" grpId="0" animBg="1"/>
      <p:bldP spid="255037" grpId="0" animBg="1"/>
      <p:bldP spid="255039" grpId="0" animBg="1"/>
      <p:bldP spid="255041" grpId="0" animBg="1"/>
      <p:bldP spid="255043" grpId="0" animBg="1"/>
      <p:bldP spid="25505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255021" grpId="0" animBg="1"/>
      <p:bldP spid="95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8100">
          <a:solidFill>
            <a:srgbClr val="FF0000"/>
          </a:solidFill>
          <a:tailEnd type="arrow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2711</TotalTime>
  <Words>1237</Words>
  <Application>Microsoft Office PowerPoint</Application>
  <PresentationFormat>全屏显示(4:3)</PresentationFormat>
  <Paragraphs>190</Paragraphs>
  <Slides>16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Administrator</cp:lastModifiedBy>
  <cp:revision>931</cp:revision>
  <dcterms:created xsi:type="dcterms:W3CDTF">2004-04-08T11:59:15Z</dcterms:created>
  <dcterms:modified xsi:type="dcterms:W3CDTF">2020-01-31T08:48:13Z</dcterms:modified>
</cp:coreProperties>
</file>