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sldIdLst>
    <p:sldId id="288" r:id="rId2"/>
    <p:sldId id="521" r:id="rId3"/>
    <p:sldId id="470" r:id="rId4"/>
    <p:sldId id="522" r:id="rId5"/>
    <p:sldId id="523" r:id="rId6"/>
    <p:sldId id="524" r:id="rId7"/>
    <p:sldId id="525" r:id="rId8"/>
    <p:sldId id="526" r:id="rId9"/>
    <p:sldId id="527" r:id="rId10"/>
    <p:sldId id="528" r:id="rId11"/>
    <p:sldId id="529" r:id="rId12"/>
    <p:sldId id="530" r:id="rId13"/>
    <p:sldId id="531" r:id="rId14"/>
    <p:sldId id="532" r:id="rId1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FF"/>
    <a:srgbClr val="FF00FF"/>
    <a:srgbClr val="CC00FF"/>
    <a:srgbClr val="663300"/>
    <a:srgbClr val="003300"/>
    <a:srgbClr val="0E0E14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5" autoAdjust="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600AE-DE73-4EBA-AC86-54B7FB9B6182}" type="datetimeFigureOut">
              <a:rPr lang="zh-CN" altLang="en-US" smtClean="0"/>
              <a:pPr/>
              <a:t>2020/1/31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41C26-601B-46FD-93AA-DF8D1A6DC2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41C26-601B-46FD-93AA-DF8D1A6DC2D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41C26-601B-46FD-93AA-DF8D1A6DC2D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41C26-601B-46FD-93AA-DF8D1A6DC2D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41C26-601B-46FD-93AA-DF8D1A6DC2D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41C26-601B-46FD-93AA-DF8D1A6DC2D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C2BD4-2D62-4262-8D0C-FD175DDBA2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642910" y="2643182"/>
            <a:ext cx="7948642" cy="874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设二叉树具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带权值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叶结点，那么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根结点到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各个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叶结点的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路径长度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与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相应结点权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值的乘积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和，叫做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二叉树的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带权</a:t>
            </a:r>
            <a:r>
              <a:rPr kumimoji="1"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长度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WPL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       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4822" name="Text Box 6" descr="新闻纸"/>
          <p:cNvSpPr txBox="1">
            <a:spLocks noChangeArrowheads="1"/>
          </p:cNvSpPr>
          <p:nvPr/>
        </p:nvSpPr>
        <p:spPr bwMode="auto">
          <a:xfrm>
            <a:off x="571472" y="1643050"/>
            <a:ext cx="3817936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7.8.1 </a:t>
            </a:r>
            <a:r>
              <a:rPr kumimoji="1"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哈</a:t>
            </a:r>
            <a:r>
              <a:rPr kumimoji="1"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夫曼树的定义</a:t>
            </a:r>
          </a:p>
        </p:txBody>
      </p:sp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38530" y="3857635"/>
            <a:ext cx="16764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5" descr="信纸"/>
          <p:cNvSpPr txBox="1">
            <a:spLocks noChangeArrowheads="1"/>
          </p:cNvSpPr>
          <p:nvPr/>
        </p:nvSpPr>
        <p:spPr bwMode="auto">
          <a:xfrm>
            <a:off x="2643174" y="428604"/>
            <a:ext cx="3240000" cy="648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08000" bIns="10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7.8 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哈</a:t>
            </a:r>
            <a:r>
              <a:rPr kumimoji="1" lang="zh-CN" altLang="en-US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夫曼树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933" name="Picture 5" descr="u=3556464200,2180925461&amp;fm=21&amp;gp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151" y="404813"/>
            <a:ext cx="3157048" cy="2095493"/>
          </a:xfrm>
          <a:prstGeom prst="rect">
            <a:avLst/>
          </a:prstGeom>
          <a:noFill/>
        </p:spPr>
      </p:pic>
      <p:sp>
        <p:nvSpPr>
          <p:cNvPr id="380934" name="Text Box 6"/>
          <p:cNvSpPr txBox="1">
            <a:spLocks noChangeArrowheads="1"/>
          </p:cNvSpPr>
          <p:nvPr/>
        </p:nvSpPr>
        <p:spPr bwMode="auto">
          <a:xfrm>
            <a:off x="642910" y="2857496"/>
            <a:ext cx="710408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哈夫曼编码</a:t>
            </a:r>
            <a:r>
              <a:rPr lang="zh-CN" altLang="en-US" sz="1800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特点</a:t>
            </a:r>
            <a:r>
              <a:rPr lang="zh-CN" altLang="en-US" sz="1800" dirty="0" smtClean="0"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：</a:t>
            </a:r>
            <a:r>
              <a:rPr lang="zh-CN" altLang="en-US" sz="1800" dirty="0"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权值越大的字符编码</a:t>
            </a:r>
            <a:r>
              <a:rPr lang="zh-CN" altLang="en-US" sz="1800"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越</a:t>
            </a:r>
            <a:r>
              <a:rPr lang="zh-CN" altLang="en-US" sz="1800" smtClean="0"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短，反之</a:t>
            </a:r>
            <a:r>
              <a:rPr lang="zh-CN" altLang="en-US" sz="1800" dirty="0"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越长。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10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接连接符 56"/>
          <p:cNvCxnSpPr/>
          <p:nvPr/>
        </p:nvCxnSpPr>
        <p:spPr>
          <a:xfrm rot="5400000">
            <a:off x="6159505" y="2932113"/>
            <a:ext cx="773128" cy="48101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264209" idx="0"/>
          </p:cNvCxnSpPr>
          <p:nvPr/>
        </p:nvCxnSpPr>
        <p:spPr>
          <a:xfrm rot="5400000">
            <a:off x="6873900" y="3983053"/>
            <a:ext cx="549273" cy="41909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194" name="Oval 2"/>
          <p:cNvSpPr>
            <a:spLocks noChangeArrowheads="1"/>
          </p:cNvSpPr>
          <p:nvPr/>
        </p:nvSpPr>
        <p:spPr bwMode="auto">
          <a:xfrm>
            <a:off x="5359400" y="2390775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29</a:t>
            </a:r>
            <a:endParaRPr kumimoji="1" lang="en-US" altLang="zh-CN" sz="18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195" name="Oval 3"/>
          <p:cNvSpPr>
            <a:spLocks noChangeArrowheads="1"/>
          </p:cNvSpPr>
          <p:nvPr/>
        </p:nvSpPr>
        <p:spPr bwMode="auto">
          <a:xfrm>
            <a:off x="6034102" y="3500438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14</a:t>
            </a:r>
            <a:endParaRPr kumimoji="1" lang="en-US" altLang="zh-CN" sz="18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196" name="Oval 4"/>
          <p:cNvSpPr>
            <a:spLocks noChangeArrowheads="1"/>
          </p:cNvSpPr>
          <p:nvPr/>
        </p:nvSpPr>
        <p:spPr bwMode="auto">
          <a:xfrm>
            <a:off x="3630613" y="2395534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23</a:t>
            </a:r>
            <a:endParaRPr kumimoji="1" lang="en-US" altLang="zh-CN" sz="18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197" name="Oval 5"/>
          <p:cNvSpPr>
            <a:spLocks noChangeArrowheads="1"/>
          </p:cNvSpPr>
          <p:nvPr/>
        </p:nvSpPr>
        <p:spPr bwMode="auto">
          <a:xfrm>
            <a:off x="2838450" y="342900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11</a:t>
            </a:r>
            <a:endParaRPr kumimoji="1" lang="en-US" altLang="zh-CN" sz="18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200" name="Text Box 8"/>
          <p:cNvSpPr txBox="1">
            <a:spLocks noChangeArrowheads="1"/>
          </p:cNvSpPr>
          <p:nvPr/>
        </p:nvSpPr>
        <p:spPr bwMode="auto">
          <a:xfrm>
            <a:off x="1662113" y="3429000"/>
            <a:ext cx="549275" cy="3693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8</a:t>
            </a:r>
            <a:endParaRPr kumimoji="1" lang="en-US" altLang="zh-CN" sz="18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201" name="Oval 9"/>
          <p:cNvSpPr>
            <a:spLocks noChangeArrowheads="1"/>
          </p:cNvSpPr>
          <p:nvPr/>
        </p:nvSpPr>
        <p:spPr bwMode="auto">
          <a:xfrm>
            <a:off x="1042988" y="4364038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  <a:endParaRPr kumimoji="1" lang="en-US" altLang="zh-CN" sz="18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202" name="Oval 10"/>
          <p:cNvSpPr>
            <a:spLocks noChangeArrowheads="1"/>
          </p:cNvSpPr>
          <p:nvPr/>
        </p:nvSpPr>
        <p:spPr bwMode="auto">
          <a:xfrm>
            <a:off x="2214546" y="4365625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5</a:t>
            </a:r>
            <a:endParaRPr kumimoji="1" lang="en-US" altLang="zh-CN" sz="18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205" name="Rectangle 13"/>
          <p:cNvSpPr>
            <a:spLocks noChangeArrowheads="1"/>
          </p:cNvSpPr>
          <p:nvPr/>
        </p:nvSpPr>
        <p:spPr bwMode="auto">
          <a:xfrm>
            <a:off x="2262188" y="2347913"/>
            <a:ext cx="576262" cy="36670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19</a:t>
            </a:r>
          </a:p>
        </p:txBody>
      </p:sp>
      <p:sp>
        <p:nvSpPr>
          <p:cNvPr id="264206" name="Text Box 14"/>
          <p:cNvSpPr txBox="1">
            <a:spLocks noChangeArrowheads="1"/>
          </p:cNvSpPr>
          <p:nvPr/>
        </p:nvSpPr>
        <p:spPr bwMode="auto">
          <a:xfrm>
            <a:off x="7150101" y="3530611"/>
            <a:ext cx="685800" cy="3693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15</a:t>
            </a:r>
            <a:endParaRPr kumimoji="1" lang="en-US" altLang="zh-CN" sz="18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209" name="Oval 17"/>
          <p:cNvSpPr>
            <a:spLocks noChangeArrowheads="1"/>
          </p:cNvSpPr>
          <p:nvPr/>
        </p:nvSpPr>
        <p:spPr bwMode="auto">
          <a:xfrm>
            <a:off x="6634189" y="4467236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7</a:t>
            </a:r>
            <a:endParaRPr kumimoji="1" lang="en-US" altLang="zh-CN" sz="18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210" name="Oval 18"/>
          <p:cNvSpPr>
            <a:spLocks noChangeArrowheads="1"/>
          </p:cNvSpPr>
          <p:nvPr/>
        </p:nvSpPr>
        <p:spPr bwMode="auto">
          <a:xfrm>
            <a:off x="7748614" y="4467236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8</a:t>
            </a:r>
            <a:endParaRPr kumimoji="1" lang="en-US" altLang="zh-CN" sz="18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213" name="Rectangle 21"/>
          <p:cNvSpPr>
            <a:spLocks noChangeArrowheads="1"/>
          </p:cNvSpPr>
          <p:nvPr/>
        </p:nvSpPr>
        <p:spPr bwMode="auto">
          <a:xfrm>
            <a:off x="6657976" y="2362201"/>
            <a:ext cx="576263" cy="42385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29</a:t>
            </a:r>
          </a:p>
        </p:txBody>
      </p:sp>
      <p:sp>
        <p:nvSpPr>
          <p:cNvPr id="264216" name="Rectangle 24"/>
          <p:cNvSpPr>
            <a:spLocks noChangeArrowheads="1"/>
          </p:cNvSpPr>
          <p:nvPr/>
        </p:nvSpPr>
        <p:spPr bwMode="auto">
          <a:xfrm>
            <a:off x="2981325" y="1341438"/>
            <a:ext cx="576263" cy="4444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42</a:t>
            </a:r>
          </a:p>
        </p:txBody>
      </p:sp>
      <p:sp>
        <p:nvSpPr>
          <p:cNvPr id="264219" name="Rectangle 27"/>
          <p:cNvSpPr>
            <a:spLocks noChangeArrowheads="1"/>
          </p:cNvSpPr>
          <p:nvPr/>
        </p:nvSpPr>
        <p:spPr bwMode="auto">
          <a:xfrm>
            <a:off x="5938838" y="1282700"/>
            <a:ext cx="576262" cy="4317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58</a:t>
            </a:r>
          </a:p>
        </p:txBody>
      </p:sp>
      <p:sp>
        <p:nvSpPr>
          <p:cNvPr id="264222" name="Rectangle 30"/>
          <p:cNvSpPr>
            <a:spLocks noChangeArrowheads="1"/>
          </p:cNvSpPr>
          <p:nvPr/>
        </p:nvSpPr>
        <p:spPr bwMode="auto">
          <a:xfrm>
            <a:off x="4422779" y="546102"/>
            <a:ext cx="649287" cy="38256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100</a:t>
            </a:r>
          </a:p>
        </p:txBody>
      </p:sp>
      <p:sp>
        <p:nvSpPr>
          <p:cNvPr id="264236" name="Text Box 44"/>
          <p:cNvSpPr txBox="1">
            <a:spLocks noChangeArrowheads="1"/>
          </p:cNvSpPr>
          <p:nvPr/>
        </p:nvSpPr>
        <p:spPr bwMode="auto">
          <a:xfrm>
            <a:off x="1214414" y="5643578"/>
            <a:ext cx="7056438" cy="646331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smtClean="0">
                <a:latin typeface="Consolas" pitchFamily="49" charset="0"/>
                <a:ea typeface="黑体" pitchFamily="2" charset="-122"/>
                <a:cs typeface="Consolas" pitchFamily="49" charset="0"/>
              </a:rPr>
              <a:t>3: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0000</a:t>
            </a:r>
            <a:r>
              <a:rPr lang="en-US" altLang="zh-CN" sz="1800" smtClean="0">
                <a:latin typeface="Consolas" pitchFamily="49" charset="0"/>
                <a:ea typeface="黑体" pitchFamily="2" charset="-122"/>
                <a:cs typeface="Consolas" pitchFamily="49" charset="0"/>
              </a:rPr>
              <a:t>		5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:0001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		</a:t>
            </a:r>
            <a:r>
              <a:rPr lang="en-US" altLang="zh-CN" sz="1800" dirty="0" smtClean="0">
                <a:latin typeface="Consolas" pitchFamily="49" charset="0"/>
                <a:ea typeface="黑体" pitchFamily="2" charset="-122"/>
                <a:cs typeface="Consolas" pitchFamily="49" charset="0"/>
              </a:rPr>
              <a:t>11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:001	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	</a:t>
            </a:r>
            <a:r>
              <a:rPr lang="en-US" altLang="zh-CN" sz="1800" smtClean="0">
                <a:latin typeface="Consolas" pitchFamily="49" charset="0"/>
                <a:ea typeface="黑体" pitchFamily="2" charset="-122"/>
                <a:cs typeface="Consolas" pitchFamily="49" charset="0"/>
              </a:rPr>
              <a:t>7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:1000</a:t>
            </a:r>
          </a:p>
          <a:p>
            <a:pPr algn="l"/>
            <a:r>
              <a:rPr lang="en-US" altLang="zh-CN" sz="1800" smtClean="0">
                <a:latin typeface="Consolas" pitchFamily="49" charset="0"/>
                <a:ea typeface="黑体" pitchFamily="2" charset="-122"/>
                <a:cs typeface="Consolas" pitchFamily="49" charset="0"/>
              </a:rPr>
              <a:t>8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:1111		</a:t>
            </a:r>
            <a:r>
              <a:rPr lang="en-US" altLang="zh-CN" sz="1800" smtClean="0">
                <a:latin typeface="Consolas" pitchFamily="49" charset="0"/>
                <a:ea typeface="黑体" pitchFamily="2" charset="-122"/>
                <a:cs typeface="Consolas" pitchFamily="49" charset="0"/>
              </a:rPr>
              <a:t>23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:01      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latin typeface="Consolas" pitchFamily="49" charset="0"/>
                <a:ea typeface="黑体" pitchFamily="2" charset="-122"/>
                <a:cs typeface="Consolas" pitchFamily="49" charset="0"/>
              </a:rPr>
              <a:t>29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:10     	</a:t>
            </a:r>
            <a:r>
              <a:rPr lang="en-US" altLang="zh-CN" sz="1800" dirty="0" smtClean="0">
                <a:latin typeface="Consolas" pitchFamily="49" charset="0"/>
                <a:ea typeface="黑体" pitchFamily="2" charset="-122"/>
                <a:cs typeface="Consolas" pitchFamily="49" charset="0"/>
              </a:rPr>
              <a:t>14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:110</a:t>
            </a:r>
            <a:endParaRPr lang="en-US" altLang="zh-CN" sz="1800" dirty="0">
              <a:solidFill>
                <a:srgbClr val="FF0000"/>
              </a:solidFill>
              <a:latin typeface="Consolas" pitchFamily="49" charset="0"/>
              <a:ea typeface="黑体" pitchFamily="2" charset="-122"/>
              <a:cs typeface="Consolas" pitchFamily="49" charset="0"/>
            </a:endParaRPr>
          </a:p>
        </p:txBody>
      </p:sp>
      <p:sp>
        <p:nvSpPr>
          <p:cNvPr id="264223" name="Text Box 31"/>
          <p:cNvSpPr txBox="1">
            <a:spLocks noChangeArrowheads="1"/>
          </p:cNvSpPr>
          <p:nvPr/>
        </p:nvSpPr>
        <p:spPr bwMode="auto">
          <a:xfrm>
            <a:off x="1208952" y="3840163"/>
            <a:ext cx="311303" cy="3693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264224" name="Text Box 32"/>
          <p:cNvSpPr txBox="1">
            <a:spLocks noChangeArrowheads="1"/>
          </p:cNvSpPr>
          <p:nvPr/>
        </p:nvSpPr>
        <p:spPr bwMode="auto">
          <a:xfrm>
            <a:off x="2563089" y="1844675"/>
            <a:ext cx="311303" cy="3693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264225" name="Text Box 33"/>
          <p:cNvSpPr txBox="1">
            <a:spLocks noChangeArrowheads="1"/>
          </p:cNvSpPr>
          <p:nvPr/>
        </p:nvSpPr>
        <p:spPr bwMode="auto">
          <a:xfrm>
            <a:off x="5515839" y="1773238"/>
            <a:ext cx="311303" cy="3693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264226" name="Text Box 34"/>
          <p:cNvSpPr txBox="1">
            <a:spLocks noChangeArrowheads="1"/>
          </p:cNvSpPr>
          <p:nvPr/>
        </p:nvSpPr>
        <p:spPr bwMode="auto">
          <a:xfrm>
            <a:off x="3760631" y="773652"/>
            <a:ext cx="311303" cy="3693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264227" name="Text Box 35"/>
          <p:cNvSpPr txBox="1">
            <a:spLocks noChangeArrowheads="1"/>
          </p:cNvSpPr>
          <p:nvPr/>
        </p:nvSpPr>
        <p:spPr bwMode="auto">
          <a:xfrm>
            <a:off x="2980424" y="2852738"/>
            <a:ext cx="311303" cy="3693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64228" name="Text Box 36"/>
          <p:cNvSpPr txBox="1">
            <a:spLocks noChangeArrowheads="1"/>
          </p:cNvSpPr>
          <p:nvPr/>
        </p:nvSpPr>
        <p:spPr bwMode="auto">
          <a:xfrm>
            <a:off x="6234978" y="2852738"/>
            <a:ext cx="311303" cy="3693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264229" name="Text Box 37"/>
          <p:cNvSpPr txBox="1">
            <a:spLocks noChangeArrowheads="1"/>
          </p:cNvSpPr>
          <p:nvPr/>
        </p:nvSpPr>
        <p:spPr bwMode="auto">
          <a:xfrm>
            <a:off x="6731001" y="3992574"/>
            <a:ext cx="288925" cy="3693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264230" name="Text Box 38"/>
          <p:cNvSpPr txBox="1">
            <a:spLocks noChangeArrowheads="1"/>
          </p:cNvSpPr>
          <p:nvPr/>
        </p:nvSpPr>
        <p:spPr bwMode="auto">
          <a:xfrm>
            <a:off x="2275752" y="3860800"/>
            <a:ext cx="311303" cy="3693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64231" name="Text Box 39"/>
          <p:cNvSpPr txBox="1">
            <a:spLocks noChangeArrowheads="1"/>
          </p:cNvSpPr>
          <p:nvPr/>
        </p:nvSpPr>
        <p:spPr bwMode="auto">
          <a:xfrm>
            <a:off x="1842364" y="2852738"/>
            <a:ext cx="311303" cy="3693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264232" name="Text Box 40"/>
          <p:cNvSpPr txBox="1">
            <a:spLocks noChangeArrowheads="1"/>
          </p:cNvSpPr>
          <p:nvPr/>
        </p:nvSpPr>
        <p:spPr bwMode="auto">
          <a:xfrm>
            <a:off x="6695200" y="1773238"/>
            <a:ext cx="311303" cy="3693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64233" name="Text Box 41"/>
          <p:cNvSpPr txBox="1">
            <a:spLocks noChangeArrowheads="1"/>
          </p:cNvSpPr>
          <p:nvPr/>
        </p:nvSpPr>
        <p:spPr bwMode="auto">
          <a:xfrm>
            <a:off x="3694804" y="1844675"/>
            <a:ext cx="311303" cy="3693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64234" name="Text Box 42"/>
          <p:cNvSpPr txBox="1">
            <a:spLocks noChangeArrowheads="1"/>
          </p:cNvSpPr>
          <p:nvPr/>
        </p:nvSpPr>
        <p:spPr bwMode="auto">
          <a:xfrm>
            <a:off x="7314478" y="2779713"/>
            <a:ext cx="311303" cy="3693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64235" name="Text Box 43"/>
          <p:cNvSpPr txBox="1">
            <a:spLocks noChangeArrowheads="1"/>
          </p:cNvSpPr>
          <p:nvPr/>
        </p:nvSpPr>
        <p:spPr bwMode="auto">
          <a:xfrm>
            <a:off x="7956551" y="3992574"/>
            <a:ext cx="287338" cy="3693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64237" name="Text Box 45"/>
          <p:cNvSpPr txBox="1">
            <a:spLocks noChangeArrowheads="1"/>
          </p:cNvSpPr>
          <p:nvPr/>
        </p:nvSpPr>
        <p:spPr bwMode="auto">
          <a:xfrm>
            <a:off x="5433289" y="768350"/>
            <a:ext cx="311303" cy="3693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64238" name="Text Box 46"/>
          <p:cNvSpPr txBox="1">
            <a:spLocks noChangeArrowheads="1"/>
          </p:cNvSpPr>
          <p:nvPr/>
        </p:nvSpPr>
        <p:spPr bwMode="auto">
          <a:xfrm>
            <a:off x="395288" y="333375"/>
            <a:ext cx="2033572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产生哈夫曼编码示例</a:t>
            </a:r>
            <a:r>
              <a:rPr lang="zh-CN" altLang="en-US" sz="1800" dirty="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的演示</a:t>
            </a:r>
            <a:endParaRPr lang="zh-CN" altLang="en-US" sz="1800" dirty="0">
              <a:solidFill>
                <a:srgbClr val="0000FF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cxnSp>
        <p:nvCxnSpPr>
          <p:cNvPr id="48" name="直接连接符 47"/>
          <p:cNvCxnSpPr>
            <a:endCxn id="264201" idx="0"/>
          </p:cNvCxnSpPr>
          <p:nvPr/>
        </p:nvCxnSpPr>
        <p:spPr>
          <a:xfrm rot="5400000">
            <a:off x="1277929" y="3856049"/>
            <a:ext cx="577848" cy="4381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264202" idx="0"/>
          </p:cNvCxnSpPr>
          <p:nvPr/>
        </p:nvCxnSpPr>
        <p:spPr>
          <a:xfrm rot="16200000" flipH="1">
            <a:off x="2005793" y="3852071"/>
            <a:ext cx="579433" cy="44767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endCxn id="264210" idx="0"/>
          </p:cNvCxnSpPr>
          <p:nvPr/>
        </p:nvCxnSpPr>
        <p:spPr>
          <a:xfrm rot="16200000" flipH="1">
            <a:off x="7573988" y="3987809"/>
            <a:ext cx="549273" cy="40958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264206" idx="0"/>
          </p:cNvCxnSpPr>
          <p:nvPr/>
        </p:nvCxnSpPr>
        <p:spPr>
          <a:xfrm rot="16200000" flipH="1">
            <a:off x="6910390" y="2948000"/>
            <a:ext cx="744552" cy="42066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endCxn id="264194" idx="0"/>
          </p:cNvCxnSpPr>
          <p:nvPr/>
        </p:nvCxnSpPr>
        <p:spPr>
          <a:xfrm rot="5400000">
            <a:off x="5530057" y="1848633"/>
            <a:ext cx="676285" cy="40799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264213" idx="0"/>
          </p:cNvCxnSpPr>
          <p:nvPr/>
        </p:nvCxnSpPr>
        <p:spPr>
          <a:xfrm rot="16200000" flipH="1">
            <a:off x="6328173" y="1744265"/>
            <a:ext cx="647713" cy="58815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264200" idx="0"/>
          </p:cNvCxnSpPr>
          <p:nvPr/>
        </p:nvCxnSpPr>
        <p:spPr>
          <a:xfrm rot="5400000">
            <a:off x="1825617" y="2825755"/>
            <a:ext cx="714379" cy="49211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264197" idx="0"/>
          </p:cNvCxnSpPr>
          <p:nvPr/>
        </p:nvCxnSpPr>
        <p:spPr>
          <a:xfrm rot="16200000" flipH="1">
            <a:off x="2571741" y="2857491"/>
            <a:ext cx="714380" cy="42863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rot="5400000">
            <a:off x="2643174" y="1857364"/>
            <a:ext cx="571504" cy="42862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endCxn id="264196" idx="0"/>
          </p:cNvCxnSpPr>
          <p:nvPr/>
        </p:nvCxnSpPr>
        <p:spPr>
          <a:xfrm rot="16200000" flipH="1">
            <a:off x="3377400" y="1837521"/>
            <a:ext cx="609606" cy="50641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0800000" flipV="1">
            <a:off x="3500430" y="928670"/>
            <a:ext cx="1000132" cy="42862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000628" y="928670"/>
            <a:ext cx="954094" cy="3698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357290" y="514351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：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785918" y="5194312"/>
            <a:ext cx="5000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214546" y="5194312"/>
            <a:ext cx="5000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571736" y="5194312"/>
            <a:ext cx="5000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000364" y="5194312"/>
            <a:ext cx="5000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11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642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642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2642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2642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642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642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642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642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264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264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2" grpId="0" animBg="1"/>
      <p:bldP spid="264236" grpId="0"/>
      <p:bldP spid="264223" grpId="0"/>
      <p:bldP spid="264224" grpId="0"/>
      <p:bldP spid="264224" grpId="1"/>
      <p:bldP spid="264225" grpId="0"/>
      <p:bldP spid="264226" grpId="0"/>
      <p:bldP spid="264226" grpId="1"/>
      <p:bldP spid="264227" grpId="0"/>
      <p:bldP spid="264228" grpId="0"/>
      <p:bldP spid="264229" grpId="0"/>
      <p:bldP spid="264230" grpId="0"/>
      <p:bldP spid="264230" grpId="1"/>
      <p:bldP spid="264231" grpId="0"/>
      <p:bldP spid="264231" grpId="1"/>
      <p:bldP spid="264232" grpId="0"/>
      <p:bldP spid="264233" grpId="0"/>
      <p:bldP spid="264234" grpId="0"/>
      <p:bldP spid="264235" grpId="0"/>
      <p:bldP spid="264237" grpId="0"/>
      <p:bldP spid="88" grpId="0"/>
      <p:bldP spid="89" grpId="0"/>
      <p:bldP spid="90" grpId="0"/>
      <p:bldP spid="91" grpId="0"/>
      <p:bldP spid="9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468313" y="428604"/>
            <a:ext cx="8207375" cy="810478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>
              <a:lnSpc>
                <a:spcPts val="2800"/>
              </a:lnSpc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在一组字符的哈夫曼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编码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中，不可能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出现一个字符的哈夫曼编码是另一个字符哈夫曼编码的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前缀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1112840" y="1585729"/>
            <a:ext cx="4673606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例如，有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个字符的编码如下：</a:t>
            </a:r>
          </a:p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00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en-US" altLang="zh-CN" sz="18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这是哈夫曼编码吗？</a:t>
            </a:r>
          </a:p>
        </p:txBody>
      </p:sp>
      <p:sp>
        <p:nvSpPr>
          <p:cNvPr id="378886" name="Text Box 6"/>
          <p:cNvSpPr txBox="1">
            <a:spLocks noChangeArrowheads="1"/>
          </p:cNvSpPr>
          <p:nvPr/>
        </p:nvSpPr>
        <p:spPr bwMode="auto">
          <a:xfrm>
            <a:off x="3286116" y="2285992"/>
            <a:ext cx="107950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0000"/>
                </a:solidFill>
              </a:rPr>
              <a:t>×</a:t>
            </a:r>
          </a:p>
        </p:txBody>
      </p:sp>
      <p:grpSp>
        <p:nvGrpSpPr>
          <p:cNvPr id="2" name="组合 6"/>
          <p:cNvGrpSpPr/>
          <p:nvPr/>
        </p:nvGrpSpPr>
        <p:grpSpPr>
          <a:xfrm>
            <a:off x="1214414" y="3095602"/>
            <a:ext cx="4572032" cy="1083712"/>
            <a:chOff x="857224" y="3929066"/>
            <a:chExt cx="4572032" cy="1083712"/>
          </a:xfrm>
        </p:grpSpPr>
        <p:sp>
          <p:nvSpPr>
            <p:cNvPr id="5" name="TextBox 4"/>
            <p:cNvSpPr txBox="1"/>
            <p:nvPr/>
          </p:nvSpPr>
          <p:spPr>
            <a:xfrm>
              <a:off x="857224" y="4643446"/>
              <a:ext cx="4572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哈夫曼编码也称为</a:t>
              </a:r>
              <a:r>
                <a:rPr lang="zh-CN" altLang="en-US" sz="18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前缀编码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。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2571736" y="3929066"/>
              <a:ext cx="285752" cy="571504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12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5" grpId="0"/>
      <p:bldP spid="37888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1000108"/>
            <a:ext cx="7715304" cy="212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根据使用频率为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个字符设计的哈夫曼编码不可能是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    ）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457200" indent="-457200" algn="l">
              <a:lnSpc>
                <a:spcPct val="1500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A. 111,110,10,01,00</a:t>
            </a:r>
          </a:p>
          <a:p>
            <a:pPr marL="457200" indent="-457200" algn="l">
              <a:lnSpc>
                <a:spcPct val="1500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B. 000,001,010,011,1</a:t>
            </a:r>
            <a:endParaRPr lang="zh-CN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C.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0,11,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,1,0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D. 001,000,01,11,10</a:t>
            </a:r>
            <a:endParaRPr lang="zh-CN" altLang="zh-CN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428596" y="142853"/>
            <a:ext cx="1000100" cy="785817"/>
            <a:chOff x="5691204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0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1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2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571604" y="350043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答案</a:t>
            </a:r>
            <a:r>
              <a:rPr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C</a:t>
            </a:r>
            <a:r>
              <a:rPr lang="zh-CN" altLang="zh-CN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。</a:t>
            </a:r>
            <a:endParaRPr lang="zh-CN" altLang="en-US" sz="18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13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808664"/>
            <a:ext cx="7429552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设哈夫曼编码的长度不超过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，若已对两个字符编码为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01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最多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还可对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个字符编码。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A. 2	   B. 3        C. 4		D. 5</a:t>
            </a:r>
            <a:endParaRPr lang="zh-CN" altLang="zh-CN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" name="组合 6"/>
          <p:cNvGrpSpPr/>
          <p:nvPr/>
        </p:nvGrpSpPr>
        <p:grpSpPr>
          <a:xfrm>
            <a:off x="428596" y="142853"/>
            <a:ext cx="1000100" cy="785817"/>
            <a:chOff x="5691204" y="3835411"/>
            <a:chExt cx="1238250" cy="1236663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0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1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2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grpSp>
        <p:nvGrpSpPr>
          <p:cNvPr id="5" name="组合 58"/>
          <p:cNvGrpSpPr/>
          <p:nvPr/>
        </p:nvGrpSpPr>
        <p:grpSpPr>
          <a:xfrm>
            <a:off x="3667123" y="2428868"/>
            <a:ext cx="1719266" cy="2071702"/>
            <a:chOff x="3667123" y="2428868"/>
            <a:chExt cx="1719266" cy="2071702"/>
          </a:xfrm>
        </p:grpSpPr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4205285" y="2428868"/>
              <a:ext cx="576263" cy="4444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4" name="Oval 3"/>
            <p:cNvSpPr>
              <a:spLocks noChangeArrowheads="1"/>
            </p:cNvSpPr>
            <p:nvPr/>
          </p:nvSpPr>
          <p:spPr bwMode="auto">
            <a:xfrm>
              <a:off x="4776789" y="3143248"/>
              <a:ext cx="6096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kumimoji="1"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5" name="Text Box 41"/>
            <p:cNvSpPr txBox="1">
              <a:spLocks noChangeArrowheads="1"/>
            </p:cNvSpPr>
            <p:nvPr/>
          </p:nvSpPr>
          <p:spPr bwMode="auto">
            <a:xfrm>
              <a:off x="4848227" y="2702478"/>
              <a:ext cx="311303" cy="369332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 rot="16200000" flipH="1">
              <a:off x="4741070" y="2893215"/>
              <a:ext cx="285752" cy="21431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4"/>
            <p:cNvSpPr>
              <a:spLocks noChangeArrowheads="1"/>
            </p:cNvSpPr>
            <p:nvPr/>
          </p:nvSpPr>
          <p:spPr bwMode="auto">
            <a:xfrm>
              <a:off x="3667123" y="3252790"/>
              <a:ext cx="576263" cy="4444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9" name="Oval 3"/>
            <p:cNvSpPr>
              <a:spLocks noChangeArrowheads="1"/>
            </p:cNvSpPr>
            <p:nvPr/>
          </p:nvSpPr>
          <p:spPr bwMode="auto">
            <a:xfrm>
              <a:off x="4238627" y="3967170"/>
              <a:ext cx="6096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kumimoji="1"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0" name="Text Box 41"/>
            <p:cNvSpPr txBox="1">
              <a:spLocks noChangeArrowheads="1"/>
            </p:cNvSpPr>
            <p:nvPr/>
          </p:nvSpPr>
          <p:spPr bwMode="auto">
            <a:xfrm>
              <a:off x="4310065" y="3526400"/>
              <a:ext cx="311303" cy="369332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 rot="16200000" flipH="1">
              <a:off x="4202908" y="3717137"/>
              <a:ext cx="285752" cy="21431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endCxn id="18" idx="0"/>
            </p:cNvCxnSpPr>
            <p:nvPr/>
          </p:nvCxnSpPr>
          <p:spPr>
            <a:xfrm rot="5400000">
              <a:off x="3904055" y="2942035"/>
              <a:ext cx="361956" cy="25955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41"/>
            <p:cNvSpPr txBox="1">
              <a:spLocks noChangeArrowheads="1"/>
            </p:cNvSpPr>
            <p:nvPr/>
          </p:nvSpPr>
          <p:spPr bwMode="auto">
            <a:xfrm>
              <a:off x="3776657" y="2776533"/>
              <a:ext cx="311304" cy="369332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</a:t>
              </a:r>
            </a:p>
          </p:txBody>
        </p:sp>
      </p:grpSp>
      <p:grpSp>
        <p:nvGrpSpPr>
          <p:cNvPr id="6" name="组合 59"/>
          <p:cNvGrpSpPr/>
          <p:nvPr/>
        </p:nvGrpSpPr>
        <p:grpSpPr>
          <a:xfrm>
            <a:off x="1690667" y="3643314"/>
            <a:ext cx="3381399" cy="2500330"/>
            <a:chOff x="1690667" y="3643314"/>
            <a:chExt cx="3381399" cy="2500330"/>
          </a:xfrm>
        </p:grpSpPr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2224075" y="4857760"/>
              <a:ext cx="576263" cy="4444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9" name="Oval 3"/>
            <p:cNvSpPr>
              <a:spLocks noChangeArrowheads="1"/>
            </p:cNvSpPr>
            <p:nvPr/>
          </p:nvSpPr>
          <p:spPr bwMode="auto">
            <a:xfrm>
              <a:off x="2709854" y="5610244"/>
              <a:ext cx="6096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kumimoji="1"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0" name="Text Box 41"/>
            <p:cNvSpPr txBox="1">
              <a:spLocks noChangeArrowheads="1"/>
            </p:cNvSpPr>
            <p:nvPr/>
          </p:nvSpPr>
          <p:spPr bwMode="auto">
            <a:xfrm>
              <a:off x="2867017" y="5131370"/>
              <a:ext cx="311303" cy="369332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cxnSp>
          <p:nvCxnSpPr>
            <p:cNvPr id="31" name="直接连接符 30"/>
            <p:cNvCxnSpPr>
              <a:endCxn id="29" idx="0"/>
            </p:cNvCxnSpPr>
            <p:nvPr/>
          </p:nvCxnSpPr>
          <p:spPr>
            <a:xfrm rot="16200000" flipH="1">
              <a:off x="2738426" y="5334016"/>
              <a:ext cx="323856" cy="2286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"/>
            <p:cNvSpPr>
              <a:spLocks noChangeArrowheads="1"/>
            </p:cNvSpPr>
            <p:nvPr/>
          </p:nvSpPr>
          <p:spPr bwMode="auto">
            <a:xfrm>
              <a:off x="1690667" y="5610244"/>
              <a:ext cx="6096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kumimoji="1"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cxnSp>
          <p:nvCxnSpPr>
            <p:cNvPr id="34" name="直接连接符 33"/>
            <p:cNvCxnSpPr>
              <a:endCxn id="32" idx="0"/>
            </p:cNvCxnSpPr>
            <p:nvPr/>
          </p:nvCxnSpPr>
          <p:spPr>
            <a:xfrm rot="5400000">
              <a:off x="1957364" y="5324492"/>
              <a:ext cx="323856" cy="24764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 Box 41"/>
            <p:cNvSpPr txBox="1">
              <a:spLocks noChangeArrowheads="1"/>
            </p:cNvSpPr>
            <p:nvPr/>
          </p:nvSpPr>
          <p:spPr bwMode="auto">
            <a:xfrm>
              <a:off x="1833543" y="5214950"/>
              <a:ext cx="311304" cy="369332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9" name="Rectangle 24"/>
            <p:cNvSpPr>
              <a:spLocks noChangeArrowheads="1"/>
            </p:cNvSpPr>
            <p:nvPr/>
          </p:nvSpPr>
          <p:spPr bwMode="auto">
            <a:xfrm>
              <a:off x="3976687" y="4857760"/>
              <a:ext cx="576263" cy="4444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0" name="Oval 3"/>
            <p:cNvSpPr>
              <a:spLocks noChangeArrowheads="1"/>
            </p:cNvSpPr>
            <p:nvPr/>
          </p:nvSpPr>
          <p:spPr bwMode="auto">
            <a:xfrm>
              <a:off x="4462466" y="5610244"/>
              <a:ext cx="6096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kumimoji="1"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4619629" y="5131370"/>
              <a:ext cx="311303" cy="369332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cxnSp>
          <p:nvCxnSpPr>
            <p:cNvPr id="42" name="直接连接符 41"/>
            <p:cNvCxnSpPr>
              <a:endCxn id="40" idx="0"/>
            </p:cNvCxnSpPr>
            <p:nvPr/>
          </p:nvCxnSpPr>
          <p:spPr>
            <a:xfrm rot="16200000" flipH="1">
              <a:off x="4491038" y="5334016"/>
              <a:ext cx="323856" cy="2286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3"/>
            <p:cNvSpPr>
              <a:spLocks noChangeArrowheads="1"/>
            </p:cNvSpPr>
            <p:nvPr/>
          </p:nvSpPr>
          <p:spPr bwMode="auto">
            <a:xfrm>
              <a:off x="3443279" y="5610244"/>
              <a:ext cx="6096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kumimoji="1"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cxnSp>
          <p:nvCxnSpPr>
            <p:cNvPr id="44" name="直接连接符 43"/>
            <p:cNvCxnSpPr>
              <a:endCxn id="43" idx="0"/>
            </p:cNvCxnSpPr>
            <p:nvPr/>
          </p:nvCxnSpPr>
          <p:spPr>
            <a:xfrm rot="5400000">
              <a:off x="3709976" y="5324492"/>
              <a:ext cx="323856" cy="24764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 Box 41"/>
            <p:cNvSpPr txBox="1">
              <a:spLocks noChangeArrowheads="1"/>
            </p:cNvSpPr>
            <p:nvPr/>
          </p:nvSpPr>
          <p:spPr bwMode="auto">
            <a:xfrm>
              <a:off x="3586155" y="5214950"/>
              <a:ext cx="311304" cy="369332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46" name="Rectangle 24"/>
            <p:cNvSpPr>
              <a:spLocks noChangeArrowheads="1"/>
            </p:cNvSpPr>
            <p:nvPr/>
          </p:nvSpPr>
          <p:spPr bwMode="auto">
            <a:xfrm>
              <a:off x="3148002" y="4051319"/>
              <a:ext cx="576263" cy="4444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cxnSp>
          <p:nvCxnSpPr>
            <p:cNvPr id="48" name="直接连接符 47"/>
            <p:cNvCxnSpPr>
              <a:endCxn id="46" idx="0"/>
            </p:cNvCxnSpPr>
            <p:nvPr/>
          </p:nvCxnSpPr>
          <p:spPr>
            <a:xfrm rot="5400000">
              <a:off x="3378580" y="3753255"/>
              <a:ext cx="355618" cy="24051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5400000">
              <a:off x="2795575" y="4500570"/>
              <a:ext cx="357190" cy="35719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16200000" flipH="1">
              <a:off x="3679025" y="4536289"/>
              <a:ext cx="357190" cy="28575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 Box 41"/>
            <p:cNvSpPr txBox="1">
              <a:spLocks noChangeArrowheads="1"/>
            </p:cNvSpPr>
            <p:nvPr/>
          </p:nvSpPr>
          <p:spPr bwMode="auto">
            <a:xfrm>
              <a:off x="3260564" y="3643314"/>
              <a:ext cx="311304" cy="369332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7" name="Text Box 41"/>
            <p:cNvSpPr txBox="1">
              <a:spLocks noChangeArrowheads="1"/>
            </p:cNvSpPr>
            <p:nvPr/>
          </p:nvSpPr>
          <p:spPr bwMode="auto">
            <a:xfrm>
              <a:off x="2714612" y="4345552"/>
              <a:ext cx="311304" cy="369332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8" name="Text Box 41"/>
            <p:cNvSpPr txBox="1">
              <a:spLocks noChangeArrowheads="1"/>
            </p:cNvSpPr>
            <p:nvPr/>
          </p:nvSpPr>
          <p:spPr bwMode="auto">
            <a:xfrm>
              <a:off x="3786182" y="4357694"/>
              <a:ext cx="311304" cy="369332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  <a:endParaRPr lang="en-US" altLang="zh-CN" sz="18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6215074" y="407194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答案</a:t>
            </a:r>
            <a:r>
              <a:rPr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C</a:t>
            </a:r>
            <a:r>
              <a:rPr lang="zh-CN" altLang="zh-CN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。</a:t>
            </a:r>
            <a:endParaRPr lang="zh-CN" altLang="en-US" sz="18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14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000364" y="642918"/>
            <a:ext cx="2643206" cy="2428892"/>
            <a:chOff x="3000364" y="642918"/>
            <a:chExt cx="2643206" cy="2428892"/>
          </a:xfrm>
        </p:grpSpPr>
        <p:sp>
          <p:nvSpPr>
            <p:cNvPr id="7" name="椭圆 6"/>
            <p:cNvSpPr/>
            <p:nvPr/>
          </p:nvSpPr>
          <p:spPr>
            <a:xfrm>
              <a:off x="4357686" y="642918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643306" y="157161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143504" y="1571612"/>
              <a:ext cx="500066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000364" y="2571744"/>
              <a:ext cx="500066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214810" y="2571744"/>
              <a:ext cx="500066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连接符 12"/>
            <p:cNvCxnSpPr>
              <a:stCxn id="7" idx="3"/>
              <a:endCxn id="8" idx="0"/>
            </p:cNvCxnSpPr>
            <p:nvPr/>
          </p:nvCxnSpPr>
          <p:spPr>
            <a:xfrm rot="5400000">
              <a:off x="3911199" y="1051891"/>
              <a:ext cx="501861" cy="53758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5"/>
              <a:endCxn id="9" idx="0"/>
            </p:cNvCxnSpPr>
            <p:nvPr/>
          </p:nvCxnSpPr>
          <p:spPr>
            <a:xfrm rot="16200000" flipH="1">
              <a:off x="4838098" y="1016172"/>
              <a:ext cx="501861" cy="60901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8" idx="3"/>
              <a:endCxn id="10" idx="0"/>
            </p:cNvCxnSpPr>
            <p:nvPr/>
          </p:nvCxnSpPr>
          <p:spPr>
            <a:xfrm rot="5400000">
              <a:off x="3196819" y="2052023"/>
              <a:ext cx="573299" cy="46614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8" idx="5"/>
              <a:endCxn id="11" idx="0"/>
            </p:cNvCxnSpPr>
            <p:nvPr/>
          </p:nvCxnSpPr>
          <p:spPr>
            <a:xfrm rot="16200000" flipH="1">
              <a:off x="3980842" y="2087742"/>
              <a:ext cx="573299" cy="39470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928662" y="714356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WPL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的计算：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357422" y="2071679"/>
            <a:ext cx="4429156" cy="1907930"/>
            <a:chOff x="2357422" y="2071679"/>
            <a:chExt cx="4429156" cy="1907930"/>
          </a:xfrm>
        </p:grpSpPr>
        <p:sp>
          <p:nvSpPr>
            <p:cNvPr id="20" name="TextBox 19"/>
            <p:cNvSpPr txBox="1"/>
            <p:nvPr/>
          </p:nvSpPr>
          <p:spPr>
            <a:xfrm>
              <a:off x="2357422" y="3610277"/>
              <a:ext cx="4429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WPL = (2+3)×2 + 1×1=11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>
              <a:endCxn id="10" idx="5"/>
            </p:cNvCxnSpPr>
            <p:nvPr/>
          </p:nvCxnSpPr>
          <p:spPr>
            <a:xfrm rot="16200000" flipV="1">
              <a:off x="3284322" y="3141453"/>
              <a:ext cx="716175" cy="4304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11" idx="4"/>
            </p:cNvCxnSpPr>
            <p:nvPr/>
          </p:nvCxnSpPr>
          <p:spPr>
            <a:xfrm rot="5400000" flipH="1" flipV="1">
              <a:off x="4049312" y="3280171"/>
              <a:ext cx="623892" cy="2071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endCxn id="9" idx="4"/>
            </p:cNvCxnSpPr>
            <p:nvPr/>
          </p:nvCxnSpPr>
          <p:spPr>
            <a:xfrm rot="5400000" flipH="1" flipV="1">
              <a:off x="4589859" y="2839637"/>
              <a:ext cx="1571636" cy="357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574675" y="893763"/>
            <a:ext cx="3068631" cy="2463799"/>
            <a:chOff x="574675" y="893763"/>
            <a:chExt cx="3505200" cy="2667000"/>
          </a:xfrm>
        </p:grpSpPr>
        <p:sp>
          <p:nvSpPr>
            <p:cNvPr id="256024" name="Freeform 24"/>
            <p:cNvSpPr>
              <a:spLocks/>
            </p:cNvSpPr>
            <p:nvPr/>
          </p:nvSpPr>
          <p:spPr bwMode="auto">
            <a:xfrm>
              <a:off x="901700" y="1866900"/>
              <a:ext cx="317500" cy="419100"/>
            </a:xfrm>
            <a:custGeom>
              <a:avLst/>
              <a:gdLst/>
              <a:ahLst/>
              <a:cxnLst>
                <a:cxn ang="0">
                  <a:pos x="200" y="0"/>
                </a:cxn>
                <a:cxn ang="0">
                  <a:pos x="0" y="264"/>
                </a:cxn>
              </a:cxnLst>
              <a:rect l="0" t="0" r="r" b="b"/>
              <a:pathLst>
                <a:path w="200" h="264">
                  <a:moveTo>
                    <a:pt x="200" y="0"/>
                  </a:moveTo>
                  <a:lnTo>
                    <a:pt x="0" y="264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18" name="Freeform 18"/>
            <p:cNvSpPr>
              <a:spLocks/>
            </p:cNvSpPr>
            <p:nvPr/>
          </p:nvSpPr>
          <p:spPr bwMode="auto">
            <a:xfrm>
              <a:off x="1549400" y="1122363"/>
              <a:ext cx="549275" cy="427037"/>
            </a:xfrm>
            <a:custGeom>
              <a:avLst/>
              <a:gdLst/>
              <a:ahLst/>
              <a:cxnLst>
                <a:cxn ang="0">
                  <a:pos x="346" y="0"/>
                </a:cxn>
                <a:cxn ang="0">
                  <a:pos x="0" y="269"/>
                </a:cxn>
              </a:cxnLst>
              <a:rect l="0" t="0" r="r" b="b"/>
              <a:pathLst>
                <a:path w="346" h="269">
                  <a:moveTo>
                    <a:pt x="346" y="0"/>
                  </a:moveTo>
                  <a:lnTo>
                    <a:pt x="0" y="269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19" name="Freeform 19"/>
            <p:cNvSpPr>
              <a:spLocks/>
            </p:cNvSpPr>
            <p:nvPr/>
          </p:nvSpPr>
          <p:spPr bwMode="auto">
            <a:xfrm>
              <a:off x="2555875" y="1122363"/>
              <a:ext cx="555625" cy="4270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0" y="269"/>
                </a:cxn>
              </a:cxnLst>
              <a:rect l="0" t="0" r="r" b="b"/>
              <a:pathLst>
                <a:path w="350" h="269">
                  <a:moveTo>
                    <a:pt x="0" y="0"/>
                  </a:moveTo>
                  <a:lnTo>
                    <a:pt x="350" y="269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20" name="Freeform 20"/>
            <p:cNvSpPr>
              <a:spLocks/>
            </p:cNvSpPr>
            <p:nvPr/>
          </p:nvSpPr>
          <p:spPr bwMode="auto">
            <a:xfrm>
              <a:off x="2708275" y="1854200"/>
              <a:ext cx="339725" cy="411163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0" y="259"/>
                </a:cxn>
              </a:cxnLst>
              <a:rect l="0" t="0" r="r" b="b"/>
              <a:pathLst>
                <a:path w="214" h="259">
                  <a:moveTo>
                    <a:pt x="214" y="0"/>
                  </a:moveTo>
                  <a:lnTo>
                    <a:pt x="0" y="259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21" name="Freeform 21"/>
            <p:cNvSpPr>
              <a:spLocks/>
            </p:cNvSpPr>
            <p:nvPr/>
          </p:nvSpPr>
          <p:spPr bwMode="auto">
            <a:xfrm>
              <a:off x="3441700" y="1828800"/>
              <a:ext cx="409575" cy="436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8" y="275"/>
                </a:cxn>
              </a:cxnLst>
              <a:rect l="0" t="0" r="r" b="b"/>
              <a:pathLst>
                <a:path w="258" h="275">
                  <a:moveTo>
                    <a:pt x="0" y="0"/>
                  </a:moveTo>
                  <a:lnTo>
                    <a:pt x="258" y="275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23" name="Freeform 23"/>
            <p:cNvSpPr>
              <a:spLocks/>
            </p:cNvSpPr>
            <p:nvPr/>
          </p:nvSpPr>
          <p:spPr bwMode="auto">
            <a:xfrm>
              <a:off x="2895600" y="2679700"/>
              <a:ext cx="269875" cy="4238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0" y="267"/>
                </a:cxn>
              </a:cxnLst>
              <a:rect l="0" t="0" r="r" b="b"/>
              <a:pathLst>
                <a:path w="170" h="267">
                  <a:moveTo>
                    <a:pt x="0" y="0"/>
                  </a:moveTo>
                  <a:lnTo>
                    <a:pt x="170" y="267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25" name="Freeform 25"/>
            <p:cNvSpPr>
              <a:spLocks/>
            </p:cNvSpPr>
            <p:nvPr/>
          </p:nvSpPr>
          <p:spPr bwMode="auto">
            <a:xfrm>
              <a:off x="1625600" y="1854200"/>
              <a:ext cx="320675" cy="411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259"/>
                </a:cxn>
              </a:cxnLst>
              <a:rect l="0" t="0" r="r" b="b"/>
              <a:pathLst>
                <a:path w="202" h="259">
                  <a:moveTo>
                    <a:pt x="0" y="0"/>
                  </a:moveTo>
                  <a:lnTo>
                    <a:pt x="202" y="259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02" name="Oval 2"/>
            <p:cNvSpPr>
              <a:spLocks noChangeArrowheads="1"/>
            </p:cNvSpPr>
            <p:nvPr/>
          </p:nvSpPr>
          <p:spPr bwMode="auto">
            <a:xfrm>
              <a:off x="1184275" y="15033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03" name="Oval 3"/>
            <p:cNvSpPr>
              <a:spLocks noChangeArrowheads="1"/>
            </p:cNvSpPr>
            <p:nvPr/>
          </p:nvSpPr>
          <p:spPr bwMode="auto">
            <a:xfrm>
              <a:off x="3013075" y="15033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04" name="Oval 4"/>
            <p:cNvSpPr>
              <a:spLocks noChangeArrowheads="1"/>
            </p:cNvSpPr>
            <p:nvPr/>
          </p:nvSpPr>
          <p:spPr bwMode="auto">
            <a:xfrm>
              <a:off x="2098675" y="8937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05" name="Oval 5"/>
            <p:cNvSpPr>
              <a:spLocks noChangeArrowheads="1"/>
            </p:cNvSpPr>
            <p:nvPr/>
          </p:nvSpPr>
          <p:spPr bwMode="auto">
            <a:xfrm>
              <a:off x="2479675" y="22653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06" name="Oval 6"/>
            <p:cNvSpPr>
              <a:spLocks noChangeArrowheads="1"/>
            </p:cNvSpPr>
            <p:nvPr/>
          </p:nvSpPr>
          <p:spPr bwMode="auto">
            <a:xfrm>
              <a:off x="3622675" y="22653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256007" name="Oval 7"/>
            <p:cNvSpPr>
              <a:spLocks noChangeArrowheads="1"/>
            </p:cNvSpPr>
            <p:nvPr/>
          </p:nvSpPr>
          <p:spPr bwMode="auto">
            <a:xfrm>
              <a:off x="1870075" y="31035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1"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56008" name="Oval 8"/>
            <p:cNvSpPr>
              <a:spLocks noChangeArrowheads="1"/>
            </p:cNvSpPr>
            <p:nvPr/>
          </p:nvSpPr>
          <p:spPr bwMode="auto">
            <a:xfrm>
              <a:off x="2936875" y="31035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56009" name="Oval 9"/>
            <p:cNvSpPr>
              <a:spLocks noChangeArrowheads="1"/>
            </p:cNvSpPr>
            <p:nvPr/>
          </p:nvSpPr>
          <p:spPr bwMode="auto">
            <a:xfrm>
              <a:off x="574675" y="22653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56017" name="Oval 17"/>
            <p:cNvSpPr>
              <a:spLocks noChangeArrowheads="1"/>
            </p:cNvSpPr>
            <p:nvPr/>
          </p:nvSpPr>
          <p:spPr bwMode="auto">
            <a:xfrm>
              <a:off x="1717675" y="22653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56022" name="Freeform 22"/>
            <p:cNvSpPr>
              <a:spLocks/>
            </p:cNvSpPr>
            <p:nvPr/>
          </p:nvSpPr>
          <p:spPr bwMode="auto">
            <a:xfrm>
              <a:off x="2146300" y="2616200"/>
              <a:ext cx="368300" cy="482600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0" y="304"/>
                </a:cxn>
              </a:cxnLst>
              <a:rect l="0" t="0" r="r" b="b"/>
              <a:pathLst>
                <a:path w="232" h="304">
                  <a:moveTo>
                    <a:pt x="232" y="0"/>
                  </a:moveTo>
                  <a:lnTo>
                    <a:pt x="0" y="304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786314" y="817563"/>
            <a:ext cx="3571900" cy="2825751"/>
            <a:chOff x="4572000" y="817563"/>
            <a:chExt cx="4405313" cy="3140075"/>
          </a:xfrm>
        </p:grpSpPr>
        <p:sp>
          <p:nvSpPr>
            <p:cNvPr id="256043" name="Freeform 43"/>
            <p:cNvSpPr>
              <a:spLocks/>
            </p:cNvSpPr>
            <p:nvPr/>
          </p:nvSpPr>
          <p:spPr bwMode="auto">
            <a:xfrm>
              <a:off x="6248400" y="2400300"/>
              <a:ext cx="393700" cy="368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232"/>
                </a:cxn>
              </a:cxnLst>
              <a:rect l="0" t="0" r="r" b="b"/>
              <a:pathLst>
                <a:path w="248" h="232">
                  <a:moveTo>
                    <a:pt x="0" y="0"/>
                  </a:moveTo>
                  <a:lnTo>
                    <a:pt x="248" y="232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41" name="Freeform 41"/>
            <p:cNvSpPr>
              <a:spLocks/>
            </p:cNvSpPr>
            <p:nvPr/>
          </p:nvSpPr>
          <p:spPr bwMode="auto">
            <a:xfrm>
              <a:off x="4838700" y="3103563"/>
              <a:ext cx="346075" cy="401637"/>
            </a:xfrm>
            <a:custGeom>
              <a:avLst/>
              <a:gdLst/>
              <a:ahLst/>
              <a:cxnLst>
                <a:cxn ang="0">
                  <a:pos x="218" y="0"/>
                </a:cxn>
                <a:cxn ang="0">
                  <a:pos x="0" y="253"/>
                </a:cxn>
              </a:cxnLst>
              <a:rect l="0" t="0" r="r" b="b"/>
              <a:pathLst>
                <a:path w="218" h="253">
                  <a:moveTo>
                    <a:pt x="218" y="0"/>
                  </a:moveTo>
                  <a:lnTo>
                    <a:pt x="0" y="253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38" name="Freeform 38"/>
            <p:cNvSpPr>
              <a:spLocks/>
            </p:cNvSpPr>
            <p:nvPr/>
          </p:nvSpPr>
          <p:spPr bwMode="auto">
            <a:xfrm>
              <a:off x="7048500" y="1122363"/>
              <a:ext cx="536575" cy="350837"/>
            </a:xfrm>
            <a:custGeom>
              <a:avLst/>
              <a:gdLst/>
              <a:ahLst/>
              <a:cxnLst>
                <a:cxn ang="0">
                  <a:pos x="338" y="0"/>
                </a:cxn>
                <a:cxn ang="0">
                  <a:pos x="0" y="221"/>
                </a:cxn>
              </a:cxnLst>
              <a:rect l="0" t="0" r="r" b="b"/>
              <a:pathLst>
                <a:path w="338" h="221">
                  <a:moveTo>
                    <a:pt x="338" y="0"/>
                  </a:moveTo>
                  <a:lnTo>
                    <a:pt x="0" y="221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39" name="Freeform 39"/>
            <p:cNvSpPr>
              <a:spLocks/>
            </p:cNvSpPr>
            <p:nvPr/>
          </p:nvSpPr>
          <p:spPr bwMode="auto">
            <a:xfrm>
              <a:off x="7127875" y="1731963"/>
              <a:ext cx="517525" cy="388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6" y="245"/>
                </a:cxn>
              </a:cxnLst>
              <a:rect l="0" t="0" r="r" b="b"/>
              <a:pathLst>
                <a:path w="326" h="245">
                  <a:moveTo>
                    <a:pt x="0" y="0"/>
                  </a:moveTo>
                  <a:lnTo>
                    <a:pt x="326" y="245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40" name="Freeform 40"/>
            <p:cNvSpPr>
              <a:spLocks/>
            </p:cNvSpPr>
            <p:nvPr/>
          </p:nvSpPr>
          <p:spPr bwMode="auto">
            <a:xfrm>
              <a:off x="6235700" y="1731963"/>
              <a:ext cx="434975" cy="350837"/>
            </a:xfrm>
            <a:custGeom>
              <a:avLst/>
              <a:gdLst/>
              <a:ahLst/>
              <a:cxnLst>
                <a:cxn ang="0">
                  <a:pos x="274" y="0"/>
                </a:cxn>
                <a:cxn ang="0">
                  <a:pos x="0" y="221"/>
                </a:cxn>
              </a:cxnLst>
              <a:rect l="0" t="0" r="r" b="b"/>
              <a:pathLst>
                <a:path w="274" h="221">
                  <a:moveTo>
                    <a:pt x="274" y="0"/>
                  </a:moveTo>
                  <a:lnTo>
                    <a:pt x="0" y="221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42" name="Freeform 42"/>
            <p:cNvSpPr>
              <a:spLocks/>
            </p:cNvSpPr>
            <p:nvPr/>
          </p:nvSpPr>
          <p:spPr bwMode="auto">
            <a:xfrm>
              <a:off x="5588000" y="3060700"/>
              <a:ext cx="396875" cy="4238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0" y="267"/>
                </a:cxn>
              </a:cxnLst>
              <a:rect l="0" t="0" r="r" b="b"/>
              <a:pathLst>
                <a:path w="250" h="267">
                  <a:moveTo>
                    <a:pt x="0" y="0"/>
                  </a:moveTo>
                  <a:lnTo>
                    <a:pt x="250" y="267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44" name="Freeform 44"/>
            <p:cNvSpPr>
              <a:spLocks/>
            </p:cNvSpPr>
            <p:nvPr/>
          </p:nvSpPr>
          <p:spPr bwMode="auto">
            <a:xfrm>
              <a:off x="5511800" y="2400300"/>
              <a:ext cx="381000" cy="342900"/>
            </a:xfrm>
            <a:custGeom>
              <a:avLst/>
              <a:gdLst/>
              <a:ahLst/>
              <a:cxnLst>
                <a:cxn ang="0">
                  <a:pos x="240" y="0"/>
                </a:cxn>
                <a:cxn ang="0">
                  <a:pos x="0" y="216"/>
                </a:cxn>
              </a:cxnLst>
              <a:rect l="0" t="0" r="r" b="b"/>
              <a:pathLst>
                <a:path w="240" h="216">
                  <a:moveTo>
                    <a:pt x="240" y="0"/>
                  </a:moveTo>
                  <a:lnTo>
                    <a:pt x="0" y="216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37" name="Freeform 37"/>
            <p:cNvSpPr>
              <a:spLocks/>
            </p:cNvSpPr>
            <p:nvPr/>
          </p:nvSpPr>
          <p:spPr bwMode="auto">
            <a:xfrm>
              <a:off x="8042275" y="1122363"/>
              <a:ext cx="555625" cy="363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0" y="229"/>
                </a:cxn>
              </a:cxnLst>
              <a:rect l="0" t="0" r="r" b="b"/>
              <a:pathLst>
                <a:path w="350" h="229">
                  <a:moveTo>
                    <a:pt x="0" y="0"/>
                  </a:moveTo>
                  <a:lnTo>
                    <a:pt x="350" y="229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10" name="Oval 10"/>
            <p:cNvSpPr>
              <a:spLocks noChangeArrowheads="1"/>
            </p:cNvSpPr>
            <p:nvPr/>
          </p:nvSpPr>
          <p:spPr bwMode="auto">
            <a:xfrm>
              <a:off x="7585075" y="8175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11" name="Oval 11"/>
            <p:cNvSpPr>
              <a:spLocks noChangeArrowheads="1"/>
            </p:cNvSpPr>
            <p:nvPr/>
          </p:nvSpPr>
          <p:spPr bwMode="auto">
            <a:xfrm>
              <a:off x="6670675" y="14271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12" name="Oval 12"/>
            <p:cNvSpPr>
              <a:spLocks noChangeArrowheads="1"/>
            </p:cNvSpPr>
            <p:nvPr/>
          </p:nvSpPr>
          <p:spPr bwMode="auto">
            <a:xfrm>
              <a:off x="8520113" y="14271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56013" name="Oval 13"/>
            <p:cNvSpPr>
              <a:spLocks noChangeArrowheads="1"/>
            </p:cNvSpPr>
            <p:nvPr/>
          </p:nvSpPr>
          <p:spPr bwMode="auto">
            <a:xfrm>
              <a:off x="5832475" y="20367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14" name="Oval 14"/>
            <p:cNvSpPr>
              <a:spLocks noChangeArrowheads="1"/>
            </p:cNvSpPr>
            <p:nvPr/>
          </p:nvSpPr>
          <p:spPr bwMode="auto">
            <a:xfrm>
              <a:off x="7585075" y="20367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56015" name="Oval 15"/>
            <p:cNvSpPr>
              <a:spLocks noChangeArrowheads="1"/>
            </p:cNvSpPr>
            <p:nvPr/>
          </p:nvSpPr>
          <p:spPr bwMode="auto">
            <a:xfrm>
              <a:off x="5146675" y="27225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16" name="Oval 16"/>
            <p:cNvSpPr>
              <a:spLocks noChangeArrowheads="1"/>
            </p:cNvSpPr>
            <p:nvPr/>
          </p:nvSpPr>
          <p:spPr bwMode="auto">
            <a:xfrm>
              <a:off x="6594475" y="2708275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56026" name="Oval 26"/>
            <p:cNvSpPr>
              <a:spLocks noChangeArrowheads="1"/>
            </p:cNvSpPr>
            <p:nvPr/>
          </p:nvSpPr>
          <p:spPr bwMode="auto">
            <a:xfrm>
              <a:off x="4572000" y="3500438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kumimoji="1"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56027" name="Oval 27"/>
            <p:cNvSpPr>
              <a:spLocks noChangeArrowheads="1"/>
            </p:cNvSpPr>
            <p:nvPr/>
          </p:nvSpPr>
          <p:spPr bwMode="auto">
            <a:xfrm>
              <a:off x="5770563" y="34845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</p:grpSp>
      <p:sp>
        <p:nvSpPr>
          <p:cNvPr id="256045" name="Text Box 45"/>
          <p:cNvSpPr txBox="1">
            <a:spLocks noChangeArrowheads="1"/>
          </p:cNvSpPr>
          <p:nvPr/>
        </p:nvSpPr>
        <p:spPr bwMode="auto">
          <a:xfrm>
            <a:off x="539750" y="188913"/>
            <a:ext cx="6696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ea typeface="楷体" pitchFamily="49" charset="-122"/>
                <a:cs typeface="Times New Roman" pitchFamily="18" charset="0"/>
              </a:rPr>
              <a:t>相同</a:t>
            </a:r>
            <a:r>
              <a:rPr lang="zh-CN" altLang="en-US" sz="1800"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叶结点构造</a:t>
            </a:r>
            <a:r>
              <a:rPr lang="zh-CN" altLang="en-US" sz="1800" dirty="0">
                <a:ea typeface="楷体" pitchFamily="49" charset="-122"/>
                <a:cs typeface="Times New Roman" pitchFamily="18" charset="0"/>
              </a:rPr>
              <a:t>出不同的二叉树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357158" y="3643314"/>
            <a:ext cx="3960813" cy="1417748"/>
            <a:chOff x="539749" y="3786190"/>
            <a:chExt cx="3960813" cy="1417748"/>
          </a:xfrm>
        </p:grpSpPr>
        <p:sp>
          <p:nvSpPr>
            <p:cNvPr id="256033" name="Text Box 33"/>
            <p:cNvSpPr txBox="1">
              <a:spLocks noChangeArrowheads="1"/>
            </p:cNvSpPr>
            <p:nvPr/>
          </p:nvSpPr>
          <p:spPr bwMode="auto">
            <a:xfrm>
              <a:off x="539749" y="4529907"/>
              <a:ext cx="3960813" cy="6740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WPL(T</a:t>
              </a:r>
              <a:r>
                <a:rPr kumimoji="1" lang="en-US" altLang="zh-CN" sz="18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 =</a:t>
              </a:r>
              <a:endPara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r>
                <a:rPr kumimoji="1"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2+52+23+43+92 =60</a:t>
              </a:r>
              <a:endPara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下箭头 38"/>
            <p:cNvSpPr/>
            <p:nvPr/>
          </p:nvSpPr>
          <p:spPr>
            <a:xfrm>
              <a:off x="2285984" y="3786190"/>
              <a:ext cx="285752" cy="64294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287967" y="3643314"/>
            <a:ext cx="3570313" cy="1423903"/>
            <a:chOff x="5430843" y="3786190"/>
            <a:chExt cx="3570313" cy="1423903"/>
          </a:xfrm>
        </p:grpSpPr>
        <p:sp>
          <p:nvSpPr>
            <p:cNvPr id="256034" name="Text Box 34"/>
            <p:cNvSpPr txBox="1">
              <a:spLocks noChangeArrowheads="1"/>
            </p:cNvSpPr>
            <p:nvPr/>
          </p:nvSpPr>
          <p:spPr bwMode="auto">
            <a:xfrm>
              <a:off x="5430843" y="4452963"/>
              <a:ext cx="3570313" cy="7571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WPL(T</a:t>
              </a:r>
              <a:r>
                <a:rPr kumimoji="1" lang="en-US" altLang="zh-CN" sz="18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 =</a:t>
              </a:r>
              <a:endPara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kumimoji="1"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r>
                <a:rPr kumimoji="1"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4+94+53+42+21=89 </a:t>
              </a:r>
              <a:endPara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下箭头 39"/>
            <p:cNvSpPr/>
            <p:nvPr/>
          </p:nvSpPr>
          <p:spPr>
            <a:xfrm>
              <a:off x="7000892" y="3786190"/>
              <a:ext cx="285752" cy="64294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857224" y="5641319"/>
            <a:ext cx="757242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1800" smtClean="0"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具有</a:t>
            </a:r>
            <a:r>
              <a:rPr kumimoji="1" lang="zh-CN" altLang="en-US" sz="1800" dirty="0"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最小带权路径长度的二叉树称为</a:t>
            </a:r>
            <a:r>
              <a:rPr kumimoji="1"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哈夫曼树（也称最优树）</a:t>
            </a:r>
            <a:r>
              <a:rPr kumimoji="1" lang="zh-CN" altLang="en-US" sz="1800" dirty="0"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。</a:t>
            </a:r>
          </a:p>
        </p:txBody>
      </p:sp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3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071538" y="2272497"/>
            <a:ext cx="3786214" cy="392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perspectiveRight"/>
            <a:lightRig rig="threePt" dir="t"/>
          </a:scene3d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构造哈夫曼</a:t>
            </a:r>
            <a:r>
              <a:rPr kumimoji="1" lang="zh-CN" altLang="en-US" sz="1800" dirty="0">
                <a:ea typeface="楷体" pitchFamily="49" charset="-122"/>
                <a:cs typeface="Times New Roman" pitchFamily="18" charset="0"/>
              </a:rPr>
              <a:t>树</a:t>
            </a: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18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原则</a:t>
            </a: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：</a:t>
            </a:r>
            <a:endParaRPr kumimoji="1" lang="en-US" altLang="zh-CN" sz="1800" dirty="0" smtClean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5843" name="Text Box 3" descr="新闻纸"/>
          <p:cNvSpPr txBox="1">
            <a:spLocks noChangeArrowheads="1"/>
          </p:cNvSpPr>
          <p:nvPr/>
        </p:nvSpPr>
        <p:spPr bwMode="auto">
          <a:xfrm>
            <a:off x="323851" y="333375"/>
            <a:ext cx="3390894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7.8.2 </a:t>
            </a:r>
            <a:r>
              <a:rPr kumimoji="1"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构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造哈夫曼树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100" y="2915439"/>
            <a:ext cx="5572164" cy="108545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44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4"/>
              </a:buBlip>
            </a:pPr>
            <a:r>
              <a:rPr kumimoji="1" lang="zh-CN" altLang="en-US" sz="1800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权值越大</a:t>
            </a:r>
            <a:r>
              <a:rPr kumimoji="1" lang="zh-CN" altLang="en-US" sz="180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的叶结点越靠近根结点。</a:t>
            </a:r>
            <a:endParaRPr kumimoji="1" lang="en-US" altLang="zh-CN" sz="1800" dirty="0" smtClean="0"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4"/>
              </a:buBlip>
            </a:pPr>
            <a:r>
              <a:rPr kumimoji="1" lang="zh-CN" altLang="en-US" sz="1800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权值越小</a:t>
            </a:r>
            <a:r>
              <a:rPr kumimoji="1" lang="zh-CN" altLang="en-US" sz="180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的叶结点越远离根结点。</a:t>
            </a:r>
            <a:endParaRPr lang="zh-CN" altLang="en-US" sz="1800" dirty="0"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0100" y="1142984"/>
            <a:ext cx="16764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4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85720" y="1000108"/>
            <a:ext cx="8686800" cy="3531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44000" rIns="180000" bIns="144000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）给定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权值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en-US" altLang="zh-CN" sz="1800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en-US" altLang="zh-CN" sz="1800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en-US" altLang="zh-CN" sz="1800" i="1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，构造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棵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只有一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个叶结点的二叉树，从而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得到一个二叉树的集合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={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en-US" altLang="zh-CN" sz="1800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en-US" altLang="zh-CN" sz="1800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en-US" altLang="zh-CN" sz="1800" i="1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）在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根结点的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权值最小和次小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的两棵二叉树作为左、右子树构造一棵新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二叉树，这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棵新的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二叉树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根结点的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权值为其左、右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树根结点权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）在集合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中删除作为左、右子树的两棵二叉树，并将新建立的二叉树加入到集合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中。</a:t>
            </a:r>
            <a:endParaRPr kumimoji="1" lang="en-US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）重复（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）、（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）两步，当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中只剩下一棵二叉树时，这棵二叉树便是所要建立的哈夫曼树。</a:t>
            </a:r>
            <a:endParaRPr kumimoji="1"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357166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latin typeface="华文中宋" pitchFamily="2" charset="-122"/>
                <a:ea typeface="华文中宋" pitchFamily="2" charset="-122"/>
              </a:rPr>
              <a:t>构造哈夫曼</a:t>
            </a:r>
            <a:r>
              <a:rPr kumimoji="1" lang="zh-CN" altLang="en-US" sz="1800" dirty="0" smtClean="0">
                <a:latin typeface="华文中宋" pitchFamily="2" charset="-122"/>
                <a:ea typeface="华文中宋" pitchFamily="2" charset="-122"/>
              </a:rPr>
              <a:t>树的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过程</a:t>
            </a:r>
            <a:r>
              <a:rPr kumimoji="1" lang="zh-CN" altLang="en-US" sz="1800" dirty="0" smtClean="0">
                <a:latin typeface="华文中宋" pitchFamily="2" charset="-122"/>
                <a:ea typeface="华文中宋" pitchFamily="2" charset="-122"/>
              </a:rPr>
              <a:t>：</a:t>
            </a:r>
            <a:endParaRPr lang="zh-CN" altLang="en-US" sz="18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5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36" name="Freeform 12"/>
          <p:cNvSpPr>
            <a:spLocks/>
          </p:cNvSpPr>
          <p:nvPr/>
        </p:nvSpPr>
        <p:spPr bwMode="auto">
          <a:xfrm>
            <a:off x="857224" y="4543424"/>
            <a:ext cx="339751" cy="528649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280"/>
              </a:cxn>
            </a:cxnLst>
            <a:rect l="0" t="0" r="r" b="b"/>
            <a:pathLst>
              <a:path w="192" h="280">
                <a:moveTo>
                  <a:pt x="192" y="0"/>
                </a:moveTo>
                <a:lnTo>
                  <a:pt x="0" y="280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37" name="Freeform 13"/>
          <p:cNvSpPr>
            <a:spLocks/>
          </p:cNvSpPr>
          <p:nvPr/>
        </p:nvSpPr>
        <p:spPr bwMode="auto">
          <a:xfrm>
            <a:off x="1498600" y="4543424"/>
            <a:ext cx="287318" cy="600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6" y="280"/>
              </a:cxn>
            </a:cxnLst>
            <a:rect l="0" t="0" r="r" b="b"/>
            <a:pathLst>
              <a:path w="136" h="280">
                <a:moveTo>
                  <a:pt x="0" y="0"/>
                </a:moveTo>
                <a:lnTo>
                  <a:pt x="136" y="280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32" name="Freeform 8"/>
          <p:cNvSpPr>
            <a:spLocks/>
          </p:cNvSpPr>
          <p:nvPr/>
        </p:nvSpPr>
        <p:spPr bwMode="auto">
          <a:xfrm>
            <a:off x="1609704" y="2593975"/>
            <a:ext cx="231796" cy="496886"/>
          </a:xfrm>
          <a:custGeom>
            <a:avLst/>
            <a:gdLst/>
            <a:ahLst/>
            <a:cxnLst>
              <a:cxn ang="0">
                <a:pos x="128" y="0"/>
              </a:cxn>
              <a:cxn ang="0">
                <a:pos x="0" y="224"/>
              </a:cxn>
            </a:cxnLst>
            <a:rect l="0" t="0" r="r" b="b"/>
            <a:pathLst>
              <a:path w="128" h="224">
                <a:moveTo>
                  <a:pt x="128" y="0"/>
                </a:moveTo>
                <a:lnTo>
                  <a:pt x="0" y="224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33" name="Freeform 9"/>
          <p:cNvSpPr>
            <a:spLocks/>
          </p:cNvSpPr>
          <p:nvPr/>
        </p:nvSpPr>
        <p:spPr bwMode="auto">
          <a:xfrm>
            <a:off x="2143108" y="2595557"/>
            <a:ext cx="206392" cy="48101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264"/>
              </a:cxn>
            </a:cxnLst>
            <a:rect l="0" t="0" r="r" b="b"/>
            <a:pathLst>
              <a:path w="144" h="264">
                <a:moveTo>
                  <a:pt x="0" y="0"/>
                </a:moveTo>
                <a:lnTo>
                  <a:pt x="144" y="264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54" name="Line 30"/>
          <p:cNvSpPr>
            <a:spLocks noChangeShapeType="1"/>
          </p:cNvSpPr>
          <p:nvPr/>
        </p:nvSpPr>
        <p:spPr bwMode="auto">
          <a:xfrm flipH="1">
            <a:off x="6953250" y="4306888"/>
            <a:ext cx="312738" cy="43180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55" name="Freeform 31"/>
          <p:cNvSpPr>
            <a:spLocks/>
          </p:cNvSpPr>
          <p:nvPr/>
        </p:nvSpPr>
        <p:spPr bwMode="auto">
          <a:xfrm>
            <a:off x="7723188" y="4306888"/>
            <a:ext cx="420712" cy="40799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3" y="223"/>
              </a:cxn>
            </a:cxnLst>
            <a:rect l="0" t="0" r="r" b="b"/>
            <a:pathLst>
              <a:path w="223" h="223">
                <a:moveTo>
                  <a:pt x="0" y="0"/>
                </a:moveTo>
                <a:lnTo>
                  <a:pt x="223" y="223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51" name="Freeform 27"/>
          <p:cNvSpPr>
            <a:spLocks/>
          </p:cNvSpPr>
          <p:nvPr/>
        </p:nvSpPr>
        <p:spPr bwMode="auto">
          <a:xfrm>
            <a:off x="8215338" y="5072074"/>
            <a:ext cx="355575" cy="55720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9" y="274"/>
              </a:cxn>
            </a:cxnLst>
            <a:rect l="0" t="0" r="r" b="b"/>
            <a:pathLst>
              <a:path w="199" h="274">
                <a:moveTo>
                  <a:pt x="0" y="0"/>
                </a:moveTo>
                <a:lnTo>
                  <a:pt x="199" y="274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50" name="Freeform 26"/>
          <p:cNvSpPr>
            <a:spLocks/>
          </p:cNvSpPr>
          <p:nvPr/>
        </p:nvSpPr>
        <p:spPr bwMode="auto">
          <a:xfrm>
            <a:off x="7572396" y="5072074"/>
            <a:ext cx="357190" cy="571504"/>
          </a:xfrm>
          <a:custGeom>
            <a:avLst/>
            <a:gdLst/>
            <a:ahLst/>
            <a:cxnLst>
              <a:cxn ang="0">
                <a:pos x="209" y="0"/>
              </a:cxn>
              <a:cxn ang="0">
                <a:pos x="0" y="282"/>
              </a:cxn>
            </a:cxnLst>
            <a:rect l="0" t="0" r="r" b="b"/>
            <a:pathLst>
              <a:path w="209" h="282">
                <a:moveTo>
                  <a:pt x="209" y="0"/>
                </a:moveTo>
                <a:lnTo>
                  <a:pt x="0" y="282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26" name="Oval 2"/>
          <p:cNvSpPr>
            <a:spLocks noChangeArrowheads="1"/>
          </p:cNvSpPr>
          <p:nvPr/>
        </p:nvSpPr>
        <p:spPr bwMode="auto">
          <a:xfrm>
            <a:off x="37861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8</a:t>
            </a:r>
            <a:endParaRPr kumimoji="1" lang="en-US" altLang="zh-CN" sz="18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27" name="Text Box 3"/>
          <p:cNvSpPr txBox="1">
            <a:spLocks noChangeArrowheads="1"/>
          </p:cNvSpPr>
          <p:nvPr/>
        </p:nvSpPr>
        <p:spPr bwMode="auto">
          <a:xfrm>
            <a:off x="928662" y="188913"/>
            <a:ext cx="819807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i="1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W</a:t>
            </a:r>
            <a:r>
              <a:rPr kumimoji="1" lang="en-US" altLang="zh-CN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={ </a:t>
            </a:r>
            <a:r>
              <a:rPr kumimoji="1" lang="en-US" altLang="zh-CN" sz="2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0.05</a:t>
            </a:r>
            <a:r>
              <a:rPr kumimoji="1" lang="zh-CN" altLang="en-US" sz="2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0.29</a:t>
            </a:r>
            <a:r>
              <a:rPr kumimoji="1" lang="zh-CN" altLang="en-US" sz="2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0.07</a:t>
            </a:r>
            <a:r>
              <a:rPr kumimoji="1" lang="zh-CN" altLang="en-US" sz="2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0.08</a:t>
            </a:r>
            <a:r>
              <a:rPr kumimoji="1" lang="zh-CN" altLang="en-US" sz="2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0.14</a:t>
            </a:r>
            <a:r>
              <a:rPr kumimoji="1" lang="zh-CN" altLang="en-US" sz="2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0.23</a:t>
            </a:r>
            <a:r>
              <a:rPr kumimoji="1" lang="zh-CN" altLang="en-US" sz="2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0.03</a:t>
            </a:r>
            <a:r>
              <a:rPr kumimoji="1" lang="zh-CN" altLang="en-US" sz="2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1" lang="en-US" altLang="zh-CN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0.11}</a:t>
            </a:r>
          </a:p>
        </p:txBody>
      </p:sp>
      <p:sp>
        <p:nvSpPr>
          <p:cNvPr id="257028" name="Oval 4"/>
          <p:cNvSpPr>
            <a:spLocks noChangeArrowheads="1"/>
          </p:cNvSpPr>
          <p:nvPr/>
        </p:nvSpPr>
        <p:spPr bwMode="auto">
          <a:xfrm>
            <a:off x="10937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5</a:t>
            </a:r>
            <a:endParaRPr kumimoji="1" lang="en-US" altLang="zh-CN" sz="18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29" name="Oval 5"/>
          <p:cNvSpPr>
            <a:spLocks noChangeArrowheads="1"/>
          </p:cNvSpPr>
          <p:nvPr/>
        </p:nvSpPr>
        <p:spPr bwMode="auto">
          <a:xfrm>
            <a:off x="20081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29</a:t>
            </a:r>
            <a:endParaRPr kumimoji="1" lang="en-US" altLang="zh-CN" sz="18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30" name="Oval 6"/>
          <p:cNvSpPr>
            <a:spLocks noChangeArrowheads="1"/>
          </p:cNvSpPr>
          <p:nvPr/>
        </p:nvSpPr>
        <p:spPr bwMode="auto">
          <a:xfrm>
            <a:off x="29225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7</a:t>
            </a:r>
            <a:endParaRPr kumimoji="1" lang="en-US" altLang="zh-CN" sz="18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31" name="Oval 7"/>
          <p:cNvSpPr>
            <a:spLocks noChangeArrowheads="1"/>
          </p:cNvSpPr>
          <p:nvPr/>
        </p:nvSpPr>
        <p:spPr bwMode="auto">
          <a:xfrm>
            <a:off x="48275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14</a:t>
            </a:r>
            <a:endParaRPr kumimoji="1" lang="en-US" altLang="zh-CN" sz="18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34" name="Text Box 10"/>
          <p:cNvSpPr txBox="1">
            <a:spLocks noChangeArrowheads="1"/>
          </p:cNvSpPr>
          <p:nvPr/>
        </p:nvSpPr>
        <p:spPr bwMode="auto">
          <a:xfrm>
            <a:off x="1697038" y="2205038"/>
            <a:ext cx="549275" cy="3693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8</a:t>
            </a:r>
            <a:endParaRPr kumimoji="1" lang="en-US" altLang="zh-CN" sz="18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35" name="Text Box 11"/>
          <p:cNvSpPr txBox="1">
            <a:spLocks noChangeArrowheads="1"/>
          </p:cNvSpPr>
          <p:nvPr/>
        </p:nvSpPr>
        <p:spPr bwMode="auto">
          <a:xfrm>
            <a:off x="984250" y="4149725"/>
            <a:ext cx="685800" cy="3693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15</a:t>
            </a:r>
            <a:endParaRPr kumimoji="1" lang="en-US" altLang="zh-CN" sz="18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38" name="Oval 14"/>
          <p:cNvSpPr>
            <a:spLocks noChangeArrowheads="1"/>
          </p:cNvSpPr>
          <p:nvPr/>
        </p:nvSpPr>
        <p:spPr bwMode="auto">
          <a:xfrm>
            <a:off x="56911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23</a:t>
            </a:r>
            <a:endParaRPr kumimoji="1" lang="en-US" altLang="zh-CN" sz="18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39" name="Oval 15"/>
          <p:cNvSpPr>
            <a:spLocks noChangeArrowheads="1"/>
          </p:cNvSpPr>
          <p:nvPr/>
        </p:nvSpPr>
        <p:spPr bwMode="auto">
          <a:xfrm>
            <a:off x="6627813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  <a:endParaRPr kumimoji="1" lang="en-US" altLang="zh-CN" sz="18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40" name="Oval 16"/>
          <p:cNvSpPr>
            <a:spLocks noChangeArrowheads="1"/>
          </p:cNvSpPr>
          <p:nvPr/>
        </p:nvSpPr>
        <p:spPr bwMode="auto">
          <a:xfrm>
            <a:off x="7491413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11</a:t>
            </a:r>
            <a:endParaRPr kumimoji="1" lang="en-US" altLang="zh-CN" sz="18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41" name="Freeform 17"/>
          <p:cNvSpPr>
            <a:spLocks/>
          </p:cNvSpPr>
          <p:nvPr/>
        </p:nvSpPr>
        <p:spPr bwMode="auto">
          <a:xfrm>
            <a:off x="2133600" y="5143512"/>
            <a:ext cx="438136" cy="584188"/>
          </a:xfrm>
          <a:custGeom>
            <a:avLst/>
            <a:gdLst/>
            <a:ahLst/>
            <a:cxnLst>
              <a:cxn ang="0">
                <a:pos x="256" y="0"/>
              </a:cxn>
              <a:cxn ang="0">
                <a:pos x="0" y="288"/>
              </a:cxn>
            </a:cxnLst>
            <a:rect l="0" t="0" r="r" b="b"/>
            <a:pathLst>
              <a:path w="256" h="288">
                <a:moveTo>
                  <a:pt x="256" y="0"/>
                </a:moveTo>
                <a:lnTo>
                  <a:pt x="0" y="288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42" name="Freeform 18"/>
          <p:cNvSpPr>
            <a:spLocks/>
          </p:cNvSpPr>
          <p:nvPr/>
        </p:nvSpPr>
        <p:spPr bwMode="auto">
          <a:xfrm>
            <a:off x="2786050" y="5143512"/>
            <a:ext cx="401650" cy="609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" y="280"/>
              </a:cxn>
            </a:cxnLst>
            <a:rect l="0" t="0" r="r" b="b"/>
            <a:pathLst>
              <a:path w="240" h="280">
                <a:moveTo>
                  <a:pt x="0" y="0"/>
                </a:moveTo>
                <a:lnTo>
                  <a:pt x="240" y="280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43" name="Text Box 19"/>
          <p:cNvSpPr txBox="1">
            <a:spLocks noChangeArrowheads="1"/>
          </p:cNvSpPr>
          <p:nvPr/>
        </p:nvSpPr>
        <p:spPr bwMode="auto">
          <a:xfrm>
            <a:off x="2387600" y="4797425"/>
            <a:ext cx="549275" cy="3693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8</a:t>
            </a:r>
            <a:endParaRPr kumimoji="1" lang="en-US" altLang="zh-CN" sz="18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44" name="Oval 20"/>
          <p:cNvSpPr>
            <a:spLocks noChangeArrowheads="1"/>
          </p:cNvSpPr>
          <p:nvPr/>
        </p:nvSpPr>
        <p:spPr bwMode="auto">
          <a:xfrm>
            <a:off x="1768475" y="573405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  <a:endParaRPr kumimoji="1" lang="en-US" altLang="zh-CN" sz="18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45" name="Oval 21"/>
          <p:cNvSpPr>
            <a:spLocks noChangeArrowheads="1"/>
          </p:cNvSpPr>
          <p:nvPr/>
        </p:nvSpPr>
        <p:spPr bwMode="auto">
          <a:xfrm>
            <a:off x="3025775" y="573405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5</a:t>
            </a:r>
            <a:endParaRPr kumimoji="1" lang="en-US" altLang="zh-CN" sz="18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46" name="Line 22"/>
          <p:cNvSpPr>
            <a:spLocks noChangeShapeType="1"/>
          </p:cNvSpPr>
          <p:nvPr/>
        </p:nvSpPr>
        <p:spPr bwMode="auto">
          <a:xfrm flipH="1">
            <a:off x="2700338" y="4364038"/>
            <a:ext cx="312737" cy="43180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47" name="Line 23"/>
          <p:cNvSpPr>
            <a:spLocks noChangeShapeType="1"/>
          </p:cNvSpPr>
          <p:nvPr/>
        </p:nvSpPr>
        <p:spPr bwMode="auto">
          <a:xfrm>
            <a:off x="3541713" y="4364038"/>
            <a:ext cx="309562" cy="433387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48" name="Rectangle 24"/>
          <p:cNvSpPr>
            <a:spLocks noChangeArrowheads="1"/>
          </p:cNvSpPr>
          <p:nvPr/>
        </p:nvSpPr>
        <p:spPr bwMode="auto">
          <a:xfrm>
            <a:off x="2987675" y="3929066"/>
            <a:ext cx="576263" cy="4349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19</a:t>
            </a:r>
          </a:p>
        </p:txBody>
      </p:sp>
      <p:sp>
        <p:nvSpPr>
          <p:cNvPr id="257049" name="Text Box 25"/>
          <p:cNvSpPr txBox="1">
            <a:spLocks noChangeArrowheads="1"/>
          </p:cNvSpPr>
          <p:nvPr/>
        </p:nvSpPr>
        <p:spPr bwMode="auto">
          <a:xfrm>
            <a:off x="7732713" y="4695825"/>
            <a:ext cx="685800" cy="3693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15</a:t>
            </a:r>
            <a:endParaRPr kumimoji="1" lang="en-US" altLang="zh-CN" sz="18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52" name="Oval 28"/>
          <p:cNvSpPr>
            <a:spLocks noChangeArrowheads="1"/>
          </p:cNvSpPr>
          <p:nvPr/>
        </p:nvSpPr>
        <p:spPr bwMode="auto">
          <a:xfrm>
            <a:off x="7248548" y="563245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7</a:t>
            </a:r>
            <a:endParaRPr kumimoji="1" lang="en-US" altLang="zh-CN" sz="18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53" name="Oval 29"/>
          <p:cNvSpPr>
            <a:spLocks noChangeArrowheads="1"/>
          </p:cNvSpPr>
          <p:nvPr/>
        </p:nvSpPr>
        <p:spPr bwMode="auto">
          <a:xfrm>
            <a:off x="8320118" y="563245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8</a:t>
            </a:r>
            <a:endParaRPr kumimoji="1" lang="en-US" altLang="zh-CN" sz="18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56" name="Rectangle 32"/>
          <p:cNvSpPr>
            <a:spLocks noChangeArrowheads="1"/>
          </p:cNvSpPr>
          <p:nvPr/>
        </p:nvSpPr>
        <p:spPr bwMode="auto">
          <a:xfrm>
            <a:off x="7240588" y="3857628"/>
            <a:ext cx="576262" cy="4492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29</a:t>
            </a:r>
          </a:p>
        </p:txBody>
      </p:sp>
      <p:sp>
        <p:nvSpPr>
          <p:cNvPr id="257057" name="Line 33"/>
          <p:cNvSpPr>
            <a:spLocks noChangeShapeType="1"/>
          </p:cNvSpPr>
          <p:nvPr/>
        </p:nvSpPr>
        <p:spPr bwMode="auto">
          <a:xfrm flipH="1">
            <a:off x="3357554" y="3284538"/>
            <a:ext cx="452446" cy="64452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58" name="Line 34"/>
          <p:cNvSpPr>
            <a:spLocks noChangeShapeType="1"/>
          </p:cNvSpPr>
          <p:nvPr/>
        </p:nvSpPr>
        <p:spPr bwMode="auto">
          <a:xfrm>
            <a:off x="4260850" y="3357563"/>
            <a:ext cx="311150" cy="43180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59" name="Rectangle 35"/>
          <p:cNvSpPr>
            <a:spLocks noChangeArrowheads="1"/>
          </p:cNvSpPr>
          <p:nvPr/>
        </p:nvSpPr>
        <p:spPr bwMode="auto">
          <a:xfrm>
            <a:off x="3706813" y="2928933"/>
            <a:ext cx="576262" cy="4286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42</a:t>
            </a:r>
          </a:p>
        </p:txBody>
      </p:sp>
      <p:sp>
        <p:nvSpPr>
          <p:cNvPr id="257060" name="Line 36"/>
          <p:cNvSpPr>
            <a:spLocks noChangeShapeType="1"/>
          </p:cNvSpPr>
          <p:nvPr/>
        </p:nvSpPr>
        <p:spPr bwMode="auto">
          <a:xfrm flipH="1">
            <a:off x="6376988" y="3298825"/>
            <a:ext cx="312737" cy="43180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61" name="Freeform 37"/>
          <p:cNvSpPr>
            <a:spLocks/>
          </p:cNvSpPr>
          <p:nvPr/>
        </p:nvSpPr>
        <p:spPr bwMode="auto">
          <a:xfrm>
            <a:off x="7146925" y="3298825"/>
            <a:ext cx="425471" cy="55880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" y="234"/>
              </a:cxn>
            </a:cxnLst>
            <a:rect l="0" t="0" r="r" b="b"/>
            <a:pathLst>
              <a:path w="234" h="234">
                <a:moveTo>
                  <a:pt x="0" y="0"/>
                </a:moveTo>
                <a:lnTo>
                  <a:pt x="234" y="234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62" name="Rectangle 38"/>
          <p:cNvSpPr>
            <a:spLocks noChangeArrowheads="1"/>
          </p:cNvSpPr>
          <p:nvPr/>
        </p:nvSpPr>
        <p:spPr bwMode="auto">
          <a:xfrm>
            <a:off x="6664325" y="2857495"/>
            <a:ext cx="576263" cy="441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58</a:t>
            </a:r>
          </a:p>
        </p:txBody>
      </p:sp>
      <p:sp>
        <p:nvSpPr>
          <p:cNvPr id="257063" name="Line 39"/>
          <p:cNvSpPr>
            <a:spLocks noChangeShapeType="1"/>
          </p:cNvSpPr>
          <p:nvPr/>
        </p:nvSpPr>
        <p:spPr bwMode="auto">
          <a:xfrm flipH="1">
            <a:off x="4071933" y="2276474"/>
            <a:ext cx="1101729" cy="652459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64" name="Line 40"/>
          <p:cNvSpPr>
            <a:spLocks noChangeShapeType="1"/>
          </p:cNvSpPr>
          <p:nvPr/>
        </p:nvSpPr>
        <p:spPr bwMode="auto">
          <a:xfrm>
            <a:off x="5724525" y="2276475"/>
            <a:ext cx="1133491" cy="581021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65" name="Rectangle 41"/>
          <p:cNvSpPr>
            <a:spLocks noChangeArrowheads="1"/>
          </p:cNvSpPr>
          <p:nvPr/>
        </p:nvSpPr>
        <p:spPr bwMode="auto">
          <a:xfrm>
            <a:off x="5118100" y="1785925"/>
            <a:ext cx="649288" cy="4905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100</a:t>
            </a:r>
          </a:p>
        </p:txBody>
      </p:sp>
      <p:sp>
        <p:nvSpPr>
          <p:cNvPr id="257066" name="Text Box 42"/>
          <p:cNvSpPr txBox="1">
            <a:spLocks noChangeArrowheads="1"/>
          </p:cNvSpPr>
          <p:nvPr/>
        </p:nvSpPr>
        <p:spPr bwMode="auto">
          <a:xfrm>
            <a:off x="222559" y="404813"/>
            <a:ext cx="461665" cy="37385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spc="-15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建立哈夫曼树示例</a:t>
            </a:r>
            <a:r>
              <a:rPr lang="zh-CN" altLang="en-US" sz="1800" spc="-150" dirty="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的演示</a:t>
            </a:r>
            <a:endParaRPr lang="zh-CN" altLang="en-US" sz="1800" spc="-150" dirty="0">
              <a:solidFill>
                <a:srgbClr val="0000FF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57067" name="Text Box 43"/>
          <p:cNvSpPr txBox="1">
            <a:spLocks noChangeArrowheads="1"/>
          </p:cNvSpPr>
          <p:nvPr/>
        </p:nvSpPr>
        <p:spPr bwMode="auto">
          <a:xfrm>
            <a:off x="4643438" y="5949950"/>
            <a:ext cx="144145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创建完毕</a:t>
            </a:r>
            <a:endParaRPr lang="zh-CN" altLang="en-US" sz="1800" dirty="0">
              <a:solidFill>
                <a:srgbClr val="FF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6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7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11077 0.3261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1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7 L -0.5967 0.328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" y="1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5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00578E-6 L -0.27812 0.6194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00578E-6 L -0.24671 0.6194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" y="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5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5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5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257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57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5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5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5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5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5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0.00324 L -0.43142 0.57989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" y="2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5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5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5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57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257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257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257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5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5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25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5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25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0.20643 0.54907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" y="2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25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25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25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-0.15573 0.43356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2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5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25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25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7 L 0.43611 0.42315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" y="2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25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25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25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25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25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25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25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36" grpId="0" animBg="1"/>
      <p:bldP spid="257036" grpId="1" animBg="1"/>
      <p:bldP spid="257037" grpId="0" animBg="1"/>
      <p:bldP spid="257037" grpId="1" animBg="1"/>
      <p:bldP spid="257032" grpId="0" animBg="1"/>
      <p:bldP spid="257032" grpId="1" animBg="1"/>
      <p:bldP spid="257033" grpId="0" animBg="1"/>
      <p:bldP spid="257033" grpId="1" animBg="1"/>
      <p:bldP spid="257054" grpId="0" animBg="1"/>
      <p:bldP spid="257055" grpId="0" animBg="1"/>
      <p:bldP spid="257051" grpId="0" animBg="1"/>
      <p:bldP spid="257050" grpId="0" animBg="1"/>
      <p:bldP spid="257026" grpId="0" animBg="1"/>
      <p:bldP spid="257026" grpId="1" animBg="1"/>
      <p:bldP spid="257028" grpId="0" animBg="1"/>
      <p:bldP spid="257028" grpId="1" animBg="1"/>
      <p:bldP spid="257028" grpId="2" animBg="1"/>
      <p:bldP spid="257029" grpId="0" animBg="1"/>
      <p:bldP spid="257029" grpId="1" animBg="1"/>
      <p:bldP spid="257030" grpId="0" animBg="1"/>
      <p:bldP spid="257030" grpId="1" animBg="1"/>
      <p:bldP spid="257031" grpId="0" animBg="1"/>
      <p:bldP spid="257031" grpId="1" animBg="1"/>
      <p:bldP spid="257034" grpId="0" animBg="1"/>
      <p:bldP spid="257034" grpId="1" animBg="1"/>
      <p:bldP spid="257035" grpId="0" animBg="1"/>
      <p:bldP spid="257035" grpId="1" animBg="1"/>
      <p:bldP spid="257038" grpId="0" animBg="1"/>
      <p:bldP spid="257038" grpId="1" animBg="1"/>
      <p:bldP spid="257039" grpId="0" animBg="1"/>
      <p:bldP spid="257039" grpId="1" animBg="1"/>
      <p:bldP spid="257039" grpId="2" animBg="1"/>
      <p:bldP spid="257040" grpId="0" animBg="1"/>
      <p:bldP spid="257040" grpId="1" animBg="1"/>
      <p:bldP spid="257041" grpId="0" animBg="1"/>
      <p:bldP spid="257042" grpId="0" animBg="1"/>
      <p:bldP spid="257043" grpId="0" animBg="1"/>
      <p:bldP spid="257044" grpId="0" animBg="1"/>
      <p:bldP spid="257045" grpId="0" animBg="1"/>
      <p:bldP spid="257046" grpId="0" animBg="1"/>
      <p:bldP spid="257047" grpId="0" animBg="1"/>
      <p:bldP spid="257048" grpId="0" animBg="1"/>
      <p:bldP spid="257056" grpId="0" animBg="1"/>
      <p:bldP spid="257057" grpId="0" animBg="1"/>
      <p:bldP spid="257058" grpId="0" animBg="1"/>
      <p:bldP spid="257059" grpId="0" animBg="1"/>
      <p:bldP spid="257060" grpId="0" animBg="1"/>
      <p:bldP spid="257061" grpId="0" animBg="1"/>
      <p:bldP spid="257062" grpId="0" animBg="1"/>
      <p:bldP spid="257063" grpId="0" animBg="1"/>
      <p:bldP spid="257064" grpId="0" animBg="1"/>
      <p:bldP spid="257065" grpId="0" animBg="1"/>
      <p:bldP spid="2570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1214414" y="1000108"/>
            <a:ext cx="221457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哈夫曼树</a:t>
            </a:r>
            <a:r>
              <a:rPr kumimoji="1" lang="zh-CN" altLang="en-US" sz="18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的</a:t>
            </a:r>
            <a:r>
              <a:rPr kumimoji="1" lang="zh-CN" altLang="en-US" sz="18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特点</a:t>
            </a:r>
            <a:endParaRPr kumimoji="1" lang="en-US" altLang="zh-CN" sz="1800" dirty="0"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643050"/>
            <a:ext cx="5143536" cy="166465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 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 0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：因为每次两棵树合并。</a:t>
            </a:r>
            <a:endParaRPr kumimoji="1"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 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  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  <a:p>
            <a:pPr algn="l">
              <a:spcBef>
                <a:spcPct val="50000"/>
              </a:spcBef>
            </a:pP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=  2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7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4414" y="1105451"/>
            <a:ext cx="7572428" cy="87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一棵哈夫曼树中共有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199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个结点，它用于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个字符的编码。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A.99	   B.100	C.101		D.199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428596" y="500042"/>
            <a:ext cx="1000100" cy="785817"/>
            <a:chOff x="5691204" y="3835411"/>
            <a:chExt cx="1238250" cy="1236663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7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9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357290" y="2357430"/>
            <a:ext cx="4143404" cy="139880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 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 2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+1)/2=200/2=100</a:t>
            </a: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答案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8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928662" y="1500174"/>
            <a:ext cx="7605736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规定哈夫曼树中的</a:t>
            </a:r>
            <a:r>
              <a:rPr kumimoji="1" lang="zh-CN" altLang="en-US" sz="1800" u="sng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左分支</a:t>
            </a:r>
            <a:r>
              <a:rPr kumimoji="1" lang="zh-CN" altLang="en-US" sz="1800" u="sng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1800" u="sng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1800" u="sng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zh-CN" altLang="en-US" sz="1800" u="sng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</a:t>
            </a:r>
            <a:r>
              <a:rPr kumimoji="1" lang="zh-CN" altLang="en-US" sz="1800" u="sng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分支</a:t>
            </a:r>
            <a:r>
              <a:rPr kumimoji="1" lang="zh-CN" altLang="en-US" sz="1800" u="sng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1800" u="sng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根结点到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每个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叶结点所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经过的分支对应的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组成的序列便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该结点对应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字符的编码。这样的编码称为</a:t>
            </a:r>
            <a:r>
              <a:rPr kumimoji="1"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哈夫曼编码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165890" name="Text Box 2" descr="新闻纸"/>
          <p:cNvSpPr txBox="1">
            <a:spLocks noChangeArrowheads="1"/>
          </p:cNvSpPr>
          <p:nvPr/>
        </p:nvSpPr>
        <p:spPr bwMode="auto">
          <a:xfrm>
            <a:off x="428597" y="571480"/>
            <a:ext cx="3429024" cy="514738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7.8.3 </a:t>
            </a:r>
            <a:r>
              <a:rPr kumimoji="1"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哈</a:t>
            </a:r>
            <a:r>
              <a:rPr kumimoji="1" lang="zh-CN" altLang="en-US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夫曼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编码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429019" y="1898654"/>
            <a:ext cx="2143125" cy="2316164"/>
            <a:chOff x="2125" y="2288"/>
            <a:chExt cx="1350" cy="1459"/>
          </a:xfrm>
        </p:grpSpPr>
        <p:sp>
          <p:nvSpPr>
            <p:cNvPr id="165891" name="Line 3"/>
            <p:cNvSpPr>
              <a:spLocks noChangeShapeType="1"/>
            </p:cNvSpPr>
            <p:nvPr/>
          </p:nvSpPr>
          <p:spPr bwMode="auto">
            <a:xfrm flipH="1" flipV="1">
              <a:off x="2755" y="2288"/>
              <a:ext cx="0" cy="10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892" name="Text Box 4"/>
            <p:cNvSpPr txBox="1">
              <a:spLocks noChangeArrowheads="1"/>
            </p:cNvSpPr>
            <p:nvPr/>
          </p:nvSpPr>
          <p:spPr bwMode="auto">
            <a:xfrm>
              <a:off x="2125" y="3340"/>
              <a:ext cx="1350" cy="4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哈夫曼编码属</a:t>
              </a:r>
              <a:r>
                <a:rPr kumimoji="1"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kumimoji="1"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、</a:t>
              </a:r>
              <a:r>
                <a:rPr kumimoji="1"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kumimoji="1"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二进制编码</a:t>
              </a: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9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7030A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2582</TotalTime>
  <Words>760</Words>
  <Application>Microsoft Office PowerPoint</Application>
  <PresentationFormat>全屏显示(4:3)</PresentationFormat>
  <Paragraphs>154</Paragraphs>
  <Slides>14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901</cp:revision>
  <dcterms:created xsi:type="dcterms:W3CDTF">2004-04-08T11:59:15Z</dcterms:created>
  <dcterms:modified xsi:type="dcterms:W3CDTF">2020-01-31T08:52:40Z</dcterms:modified>
</cp:coreProperties>
</file>