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522" r:id="rId2"/>
    <p:sldId id="523" r:id="rId3"/>
    <p:sldId id="524" r:id="rId4"/>
    <p:sldId id="525" r:id="rId5"/>
    <p:sldId id="533" r:id="rId6"/>
    <p:sldId id="526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49" r:id="rId23"/>
    <p:sldId id="550" r:id="rId24"/>
    <p:sldId id="551" r:id="rId25"/>
    <p:sldId id="552" r:id="rId2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FF"/>
    <a:srgbClr val="FF0000"/>
    <a:srgbClr val="003300"/>
    <a:srgbClr val="CC00FF"/>
    <a:srgbClr val="663300"/>
    <a:srgbClr val="0E0E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600AE-DE73-4EBA-AC86-54B7FB9B6182}" type="datetimeFigureOut">
              <a:rPr lang="zh-CN" altLang="en-US" smtClean="0"/>
              <a:pPr/>
              <a:t>2020/1/31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C26-601B-46FD-93AA-DF8D1A6DC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41C26-601B-46FD-93AA-DF8D1A6DC2D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2BD4-2D62-4262-8D0C-FD175DDBA2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5"/>
          <p:cNvSpPr txBox="1">
            <a:spLocks noChangeArrowheads="1"/>
          </p:cNvSpPr>
          <p:nvPr/>
        </p:nvSpPr>
        <p:spPr bwMode="auto">
          <a:xfrm>
            <a:off x="714348" y="2285992"/>
            <a:ext cx="7643866" cy="243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例如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：如果已经得到完整的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家谱，判断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两个人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是否亲戚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应该是可行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的，但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如果两个人的最近公共祖先与他们相隔好几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代，使得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家谱十分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庞大，那么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检验亲戚关系就十分复杂。在这种情况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下，就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需要应用并查集。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为了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将问题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简化，将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得到一些亲戚关系的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信息，如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Marry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Tom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亲戚，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Tom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Ben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亲戚，等等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。从这些信息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中，可以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推出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Marry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Ben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是亲戚。</a:t>
            </a:r>
          </a:p>
        </p:txBody>
      </p:sp>
      <p:sp>
        <p:nvSpPr>
          <p:cNvPr id="5" name="Text Box 6" descr="新闻纸"/>
          <p:cNvSpPr txBox="1">
            <a:spLocks noChangeArrowheads="1"/>
          </p:cNvSpPr>
          <p:nvPr/>
        </p:nvSpPr>
        <p:spPr bwMode="auto">
          <a:xfrm>
            <a:off x="500034" y="1428736"/>
            <a:ext cx="3603622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7.9.1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什么叫并查集</a:t>
            </a:r>
            <a:endParaRPr kumimoji="1" lang="zh-CN" alt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7" name="Text Box 15" descr="信纸"/>
          <p:cNvSpPr txBox="1">
            <a:spLocks noChangeArrowheads="1"/>
          </p:cNvSpPr>
          <p:nvPr/>
        </p:nvSpPr>
        <p:spPr bwMode="auto">
          <a:xfrm>
            <a:off x="2714612" y="285728"/>
            <a:ext cx="3240000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7.9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并查集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几个问题：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35729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2428860" y="1571612"/>
            <a:ext cx="2500330" cy="3016475"/>
            <a:chOff x="357158" y="2500306"/>
            <a:chExt cx="2500330" cy="3016475"/>
          </a:xfrm>
        </p:grpSpPr>
        <p:sp>
          <p:nvSpPr>
            <p:cNvPr id="6" name="椭圆 5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58" y="5147449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7" idx="7"/>
              <a:endCxn id="6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1"/>
              <a:endCxn id="6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0"/>
              <a:endCxn id="7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 13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2910" y="4929198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用数组存放：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t[x]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20"/>
          <p:cNvGrpSpPr/>
          <p:nvPr/>
        </p:nvGrpSpPr>
        <p:grpSpPr>
          <a:xfrm>
            <a:off x="214282" y="1142984"/>
            <a:ext cx="1257938" cy="1285884"/>
            <a:chOff x="1003205" y="2000240"/>
            <a:chExt cx="1257938" cy="1285884"/>
          </a:xfrm>
        </p:grpSpPr>
        <p:pic>
          <p:nvPicPr>
            <p:cNvPr id="19" name="Picture 29" descr="1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10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285728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所在的子集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1142976" y="857232"/>
            <a:ext cx="2500330" cy="3047253"/>
            <a:chOff x="357158" y="2500306"/>
            <a:chExt cx="2500330" cy="3047253"/>
          </a:xfrm>
        </p:grpSpPr>
        <p:sp>
          <p:nvSpPr>
            <p:cNvPr id="5" name="椭圆 4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1"/>
              <a:endCxn id="5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0"/>
              <a:endCxn id="6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0034" y="4357694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所在的子集合：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次比较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33"/>
          <p:cNvGrpSpPr/>
          <p:nvPr/>
        </p:nvGrpSpPr>
        <p:grpSpPr>
          <a:xfrm>
            <a:off x="4572000" y="571480"/>
            <a:ext cx="3643338" cy="4155546"/>
            <a:chOff x="4572000" y="571480"/>
            <a:chExt cx="3643338" cy="4155546"/>
          </a:xfrm>
        </p:grpSpPr>
        <p:sp>
          <p:nvSpPr>
            <p:cNvPr id="16" name="椭圆 15"/>
            <p:cNvSpPr/>
            <p:nvPr/>
          </p:nvSpPr>
          <p:spPr>
            <a:xfrm>
              <a:off x="6072198" y="789731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072198" y="1575549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072198" y="2357430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072198" y="3214686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14942" y="3857628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227411" y="571480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4357694"/>
              <a:ext cx="364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查找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所在的子集合：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次比较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>
              <a:stCxn id="17" idx="0"/>
              <a:endCxn id="16" idx="4"/>
            </p:cNvCxnSpPr>
            <p:nvPr/>
          </p:nvCxnSpPr>
          <p:spPr>
            <a:xfrm rot="5400000" flipH="1" flipV="1">
              <a:off x="6143636" y="1432673"/>
              <a:ext cx="285752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8" idx="0"/>
              <a:endCxn id="17" idx="4"/>
            </p:cNvCxnSpPr>
            <p:nvPr/>
          </p:nvCxnSpPr>
          <p:spPr>
            <a:xfrm rot="5400000" flipH="1" flipV="1">
              <a:off x="6145605" y="2216523"/>
              <a:ext cx="281815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0"/>
              <a:endCxn id="18" idx="4"/>
            </p:cNvCxnSpPr>
            <p:nvPr/>
          </p:nvCxnSpPr>
          <p:spPr>
            <a:xfrm rot="5400000" flipH="1" flipV="1">
              <a:off x="6107917" y="3036091"/>
              <a:ext cx="357190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36"/>
          <p:cNvGrpSpPr/>
          <p:nvPr/>
        </p:nvGrpSpPr>
        <p:grpSpPr>
          <a:xfrm>
            <a:off x="3286116" y="4857760"/>
            <a:ext cx="2357454" cy="1012274"/>
            <a:chOff x="3286116" y="4857760"/>
            <a:chExt cx="2357454" cy="1012274"/>
          </a:xfrm>
        </p:grpSpPr>
        <p:sp>
          <p:nvSpPr>
            <p:cNvPr id="35" name="TextBox 34"/>
            <p:cNvSpPr txBox="1"/>
            <p:nvPr/>
          </p:nvSpPr>
          <p:spPr>
            <a:xfrm>
              <a:off x="3286116" y="5500702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微软雅黑" pitchFamily="34" charset="-122"/>
                  <a:ea typeface="微软雅黑" pitchFamily="34" charset="-122"/>
                </a:rPr>
                <a:t>子树高度越小越好</a:t>
              </a:r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下箭头 35"/>
            <p:cNvSpPr/>
            <p:nvPr/>
          </p:nvSpPr>
          <p:spPr>
            <a:xfrm>
              <a:off x="4143372" y="4857760"/>
              <a:ext cx="285752" cy="57150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2844" y="71414"/>
            <a:ext cx="1257938" cy="1285884"/>
            <a:chOff x="1003205" y="2000240"/>
            <a:chExt cx="1257938" cy="1285884"/>
          </a:xfrm>
        </p:grpSpPr>
        <p:pic>
          <p:nvPicPr>
            <p:cNvPr id="39" name="Picture 29" descr="1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11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2786050" y="3891488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" name="矩形 2"/>
          <p:cNvSpPr/>
          <p:nvPr/>
        </p:nvSpPr>
        <p:spPr>
          <a:xfrm>
            <a:off x="500034" y="100010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  <a:endParaRPr lang="zh-CN" altLang="en-US" sz="16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3108" y="100010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{2}</a:t>
            </a:r>
            <a:r>
              <a:rPr lang="zh-CN" altLang="en-US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{4}</a:t>
            </a:r>
            <a:r>
              <a:rPr lang="zh-CN" altLang="en-US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16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85720" y="1861301"/>
            <a:ext cx="620296" cy="718317"/>
            <a:chOff x="428596" y="1500174"/>
            <a:chExt cx="620296" cy="718317"/>
          </a:xfrm>
        </p:grpSpPr>
        <p:sp>
          <p:nvSpPr>
            <p:cNvPr id="5" name="椭圆 4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7"/>
          <p:cNvGrpSpPr/>
          <p:nvPr/>
        </p:nvGrpSpPr>
        <p:grpSpPr>
          <a:xfrm>
            <a:off x="1165622" y="1861301"/>
            <a:ext cx="620296" cy="718317"/>
            <a:chOff x="428596" y="1500174"/>
            <a:chExt cx="620296" cy="718317"/>
          </a:xfrm>
        </p:grpSpPr>
        <p:sp>
          <p:nvSpPr>
            <p:cNvPr id="9" name="椭圆 8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10"/>
          <p:cNvGrpSpPr/>
          <p:nvPr/>
        </p:nvGrpSpPr>
        <p:grpSpPr>
          <a:xfrm>
            <a:off x="2094316" y="1857364"/>
            <a:ext cx="620296" cy="718317"/>
            <a:chOff x="428596" y="1500174"/>
            <a:chExt cx="620296" cy="718317"/>
          </a:xfrm>
        </p:grpSpPr>
        <p:sp>
          <p:nvSpPr>
            <p:cNvPr id="12" name="椭圆 11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组合 13"/>
          <p:cNvGrpSpPr/>
          <p:nvPr/>
        </p:nvGrpSpPr>
        <p:grpSpPr>
          <a:xfrm>
            <a:off x="2928926" y="1865238"/>
            <a:ext cx="620296" cy="718317"/>
            <a:chOff x="428596" y="1500174"/>
            <a:chExt cx="620296" cy="718317"/>
          </a:xfrm>
        </p:grpSpPr>
        <p:sp>
          <p:nvSpPr>
            <p:cNvPr id="15" name="椭圆 14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6"/>
          <p:cNvGrpSpPr/>
          <p:nvPr/>
        </p:nvGrpSpPr>
        <p:grpSpPr>
          <a:xfrm>
            <a:off x="3808828" y="1865238"/>
            <a:ext cx="620296" cy="718317"/>
            <a:chOff x="428596" y="1500174"/>
            <a:chExt cx="620296" cy="718317"/>
          </a:xfrm>
        </p:grpSpPr>
        <p:sp>
          <p:nvSpPr>
            <p:cNvPr id="18" name="椭圆 17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9"/>
          <p:cNvGrpSpPr/>
          <p:nvPr/>
        </p:nvGrpSpPr>
        <p:grpSpPr>
          <a:xfrm>
            <a:off x="4737522" y="1861301"/>
            <a:ext cx="620296" cy="718317"/>
            <a:chOff x="428596" y="1500174"/>
            <a:chExt cx="620296" cy="718317"/>
          </a:xfrm>
        </p:grpSpPr>
        <p:sp>
          <p:nvSpPr>
            <p:cNvPr id="21" name="椭圆 20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22"/>
          <p:cNvGrpSpPr/>
          <p:nvPr/>
        </p:nvGrpSpPr>
        <p:grpSpPr>
          <a:xfrm>
            <a:off x="5572132" y="1865238"/>
            <a:ext cx="620296" cy="718317"/>
            <a:chOff x="428596" y="1500174"/>
            <a:chExt cx="620296" cy="718317"/>
          </a:xfrm>
        </p:grpSpPr>
        <p:sp>
          <p:nvSpPr>
            <p:cNvPr id="24" name="椭圆 23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组合 25"/>
          <p:cNvGrpSpPr/>
          <p:nvPr/>
        </p:nvGrpSpPr>
        <p:grpSpPr>
          <a:xfrm>
            <a:off x="6452034" y="1865238"/>
            <a:ext cx="620296" cy="718317"/>
            <a:chOff x="428596" y="1500174"/>
            <a:chExt cx="620296" cy="718317"/>
          </a:xfrm>
        </p:grpSpPr>
        <p:sp>
          <p:nvSpPr>
            <p:cNvPr id="27" name="椭圆 2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组合 28"/>
          <p:cNvGrpSpPr/>
          <p:nvPr/>
        </p:nvGrpSpPr>
        <p:grpSpPr>
          <a:xfrm>
            <a:off x="7380728" y="1861301"/>
            <a:ext cx="620296" cy="718317"/>
            <a:chOff x="428596" y="1500174"/>
            <a:chExt cx="620296" cy="718317"/>
          </a:xfrm>
        </p:grpSpPr>
        <p:sp>
          <p:nvSpPr>
            <p:cNvPr id="30" name="椭圆 2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31"/>
          <p:cNvGrpSpPr/>
          <p:nvPr/>
        </p:nvGrpSpPr>
        <p:grpSpPr>
          <a:xfrm>
            <a:off x="8237984" y="1861301"/>
            <a:ext cx="620296" cy="718317"/>
            <a:chOff x="428596" y="1500174"/>
            <a:chExt cx="620296" cy="718317"/>
          </a:xfrm>
        </p:grpSpPr>
        <p:sp>
          <p:nvSpPr>
            <p:cNvPr id="33" name="椭圆 3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2" name="组合 68"/>
          <p:cNvGrpSpPr/>
          <p:nvPr/>
        </p:nvGrpSpPr>
        <p:grpSpPr>
          <a:xfrm>
            <a:off x="285720" y="3071810"/>
            <a:ext cx="8572560" cy="2500330"/>
            <a:chOff x="285720" y="2500306"/>
            <a:chExt cx="8572560" cy="2500330"/>
          </a:xfrm>
        </p:grpSpPr>
        <p:sp>
          <p:nvSpPr>
            <p:cNvPr id="35" name="矩形 34"/>
            <p:cNvSpPr/>
            <p:nvPr/>
          </p:nvSpPr>
          <p:spPr>
            <a:xfrm>
              <a:off x="500034" y="2500306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16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143108" y="2500306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{3}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{7}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16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85720" y="3432937"/>
              <a:ext cx="620296" cy="718317"/>
              <a:chOff x="428596" y="1500174"/>
              <a:chExt cx="620296" cy="718317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1" name="椭圆 40"/>
            <p:cNvSpPr/>
            <p:nvPr/>
          </p:nvSpPr>
          <p:spPr>
            <a:xfrm>
              <a:off x="2928926" y="450057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0" name="组合 42"/>
            <p:cNvGrpSpPr/>
            <p:nvPr/>
          </p:nvGrpSpPr>
          <p:grpSpPr>
            <a:xfrm>
              <a:off x="2094316" y="3429000"/>
              <a:ext cx="620296" cy="718317"/>
              <a:chOff x="428596" y="1500174"/>
              <a:chExt cx="620296" cy="71831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2" name="组合 45"/>
            <p:cNvGrpSpPr/>
            <p:nvPr/>
          </p:nvGrpSpPr>
          <p:grpSpPr>
            <a:xfrm>
              <a:off x="2928926" y="3436874"/>
              <a:ext cx="620296" cy="718317"/>
              <a:chOff x="428596" y="1500174"/>
              <a:chExt cx="620296" cy="718317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3" name="组合 48"/>
            <p:cNvGrpSpPr/>
            <p:nvPr/>
          </p:nvGrpSpPr>
          <p:grpSpPr>
            <a:xfrm>
              <a:off x="3808828" y="3436874"/>
              <a:ext cx="620296" cy="718317"/>
              <a:chOff x="428596" y="1500174"/>
              <a:chExt cx="620296" cy="718317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6" name="组合 51"/>
            <p:cNvGrpSpPr/>
            <p:nvPr/>
          </p:nvGrpSpPr>
          <p:grpSpPr>
            <a:xfrm>
              <a:off x="4737522" y="3432937"/>
              <a:ext cx="620296" cy="718317"/>
              <a:chOff x="428596" y="1500174"/>
              <a:chExt cx="620296" cy="718317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9" name="组合 54"/>
            <p:cNvGrpSpPr/>
            <p:nvPr/>
          </p:nvGrpSpPr>
          <p:grpSpPr>
            <a:xfrm>
              <a:off x="5572132" y="3436874"/>
              <a:ext cx="620296" cy="718317"/>
              <a:chOff x="428596" y="1500174"/>
              <a:chExt cx="620296" cy="71831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2" name="组合 57"/>
            <p:cNvGrpSpPr/>
            <p:nvPr/>
          </p:nvGrpSpPr>
          <p:grpSpPr>
            <a:xfrm>
              <a:off x="6452034" y="3436874"/>
              <a:ext cx="620296" cy="718317"/>
              <a:chOff x="428596" y="1500174"/>
              <a:chExt cx="620296" cy="718317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5" name="组合 60"/>
            <p:cNvGrpSpPr/>
            <p:nvPr/>
          </p:nvGrpSpPr>
          <p:grpSpPr>
            <a:xfrm>
              <a:off x="7380728" y="3432937"/>
              <a:ext cx="620296" cy="718317"/>
              <a:chOff x="428596" y="1500174"/>
              <a:chExt cx="620296" cy="718317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8" name="组合 63"/>
            <p:cNvGrpSpPr/>
            <p:nvPr/>
          </p:nvGrpSpPr>
          <p:grpSpPr>
            <a:xfrm>
              <a:off x="8237984" y="3432937"/>
              <a:ext cx="620296" cy="718317"/>
              <a:chOff x="428596" y="1500174"/>
              <a:chExt cx="620296" cy="718317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68" name="直接箭头连接符 67"/>
            <p:cNvCxnSpPr>
              <a:stCxn id="41" idx="0"/>
              <a:endCxn id="47" idx="4"/>
            </p:cNvCxnSpPr>
            <p:nvPr/>
          </p:nvCxnSpPr>
          <p:spPr>
            <a:xfrm rot="5400000" flipH="1" flipV="1">
              <a:off x="2970551" y="4327881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500166" y="21429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合并过程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1472" y="1571612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parent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1" name="组合 20"/>
          <p:cNvGrpSpPr/>
          <p:nvPr/>
        </p:nvGrpSpPr>
        <p:grpSpPr>
          <a:xfrm>
            <a:off x="214282" y="-24"/>
            <a:ext cx="1257938" cy="1285884"/>
            <a:chOff x="1003205" y="2000240"/>
            <a:chExt cx="1257938" cy="1285884"/>
          </a:xfrm>
        </p:grpSpPr>
        <p:pic>
          <p:nvPicPr>
            <p:cNvPr id="74" name="Picture 29" descr="1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3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73" name="灯片编号占位符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12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5429256" y="3500438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" name="组合 67"/>
          <p:cNvGrpSpPr/>
          <p:nvPr/>
        </p:nvGrpSpPr>
        <p:grpSpPr>
          <a:xfrm>
            <a:off x="285720" y="2571744"/>
            <a:ext cx="8572560" cy="2571768"/>
            <a:chOff x="285720" y="2571744"/>
            <a:chExt cx="8572560" cy="2571768"/>
          </a:xfrm>
        </p:grpSpPr>
        <p:sp>
          <p:nvSpPr>
            <p:cNvPr id="3" name="矩形 2"/>
            <p:cNvSpPr/>
            <p:nvPr/>
          </p:nvSpPr>
          <p:spPr>
            <a:xfrm>
              <a:off x="714348" y="2571744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16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571744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{3}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16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85720" y="3575813"/>
              <a:ext cx="620296" cy="718317"/>
              <a:chOff x="428596" y="1500174"/>
              <a:chExt cx="620296" cy="71831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928926" y="464344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94316" y="3571876"/>
              <a:ext cx="620296" cy="718317"/>
              <a:chOff x="428596" y="1500174"/>
              <a:chExt cx="620296" cy="71831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928926" y="3579750"/>
              <a:ext cx="620296" cy="718317"/>
              <a:chOff x="428596" y="1500174"/>
              <a:chExt cx="620296" cy="71831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5572132" y="464344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5" name="组合 17"/>
            <p:cNvGrpSpPr/>
            <p:nvPr/>
          </p:nvGrpSpPr>
          <p:grpSpPr>
            <a:xfrm>
              <a:off x="4737522" y="3575813"/>
              <a:ext cx="620296" cy="718317"/>
              <a:chOff x="428596" y="1500174"/>
              <a:chExt cx="620296" cy="71831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组合 20"/>
            <p:cNvGrpSpPr/>
            <p:nvPr/>
          </p:nvGrpSpPr>
          <p:grpSpPr>
            <a:xfrm>
              <a:off x="5572132" y="3579750"/>
              <a:ext cx="620296" cy="718317"/>
              <a:chOff x="428596" y="1500174"/>
              <a:chExt cx="620296" cy="71831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8" name="组合 23"/>
            <p:cNvGrpSpPr/>
            <p:nvPr/>
          </p:nvGrpSpPr>
          <p:grpSpPr>
            <a:xfrm>
              <a:off x="6452034" y="3579750"/>
              <a:ext cx="620296" cy="718317"/>
              <a:chOff x="428596" y="1500174"/>
              <a:chExt cx="620296" cy="71831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组合 26"/>
            <p:cNvGrpSpPr/>
            <p:nvPr/>
          </p:nvGrpSpPr>
          <p:grpSpPr>
            <a:xfrm>
              <a:off x="7380728" y="3575813"/>
              <a:ext cx="620296" cy="718317"/>
              <a:chOff x="428596" y="1500174"/>
              <a:chExt cx="620296" cy="718317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" name="组合 29"/>
            <p:cNvGrpSpPr/>
            <p:nvPr/>
          </p:nvGrpSpPr>
          <p:grpSpPr>
            <a:xfrm>
              <a:off x="8237984" y="3575813"/>
              <a:ext cx="620296" cy="718317"/>
              <a:chOff x="428596" y="1500174"/>
              <a:chExt cx="620296" cy="71831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3" name="直接箭头连接符 32"/>
            <p:cNvCxnSpPr>
              <a:stCxn id="8" idx="0"/>
            </p:cNvCxnSpPr>
            <p:nvPr/>
          </p:nvCxnSpPr>
          <p:spPr>
            <a:xfrm rot="5400000" flipH="1" flipV="1">
              <a:off x="2970551" y="4470757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6" idx="0"/>
            </p:cNvCxnSpPr>
            <p:nvPr/>
          </p:nvCxnSpPr>
          <p:spPr>
            <a:xfrm rot="5400000" flipH="1" flipV="1">
              <a:off x="5613757" y="4470757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35"/>
          <p:cNvGrpSpPr/>
          <p:nvPr/>
        </p:nvGrpSpPr>
        <p:grpSpPr>
          <a:xfrm>
            <a:off x="285720" y="642918"/>
            <a:ext cx="8572560" cy="1571636"/>
            <a:chOff x="285720" y="3429000"/>
            <a:chExt cx="8572560" cy="1571636"/>
          </a:xfrm>
        </p:grpSpPr>
        <p:grpSp>
          <p:nvGrpSpPr>
            <p:cNvPr id="30" name="组合 36"/>
            <p:cNvGrpSpPr/>
            <p:nvPr/>
          </p:nvGrpSpPr>
          <p:grpSpPr>
            <a:xfrm>
              <a:off x="285720" y="3432937"/>
              <a:ext cx="620296" cy="718317"/>
              <a:chOff x="428596" y="1500174"/>
              <a:chExt cx="620296" cy="718317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2928926" y="450057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4" name="组合 42"/>
            <p:cNvGrpSpPr/>
            <p:nvPr/>
          </p:nvGrpSpPr>
          <p:grpSpPr>
            <a:xfrm>
              <a:off x="2094316" y="3429000"/>
              <a:ext cx="620296" cy="718317"/>
              <a:chOff x="428596" y="1500174"/>
              <a:chExt cx="620296" cy="718317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6" name="组合 45"/>
            <p:cNvGrpSpPr/>
            <p:nvPr/>
          </p:nvGrpSpPr>
          <p:grpSpPr>
            <a:xfrm>
              <a:off x="2928926" y="3436874"/>
              <a:ext cx="620296" cy="718317"/>
              <a:chOff x="428596" y="1500174"/>
              <a:chExt cx="620296" cy="718317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7" name="组合 48"/>
            <p:cNvGrpSpPr/>
            <p:nvPr/>
          </p:nvGrpSpPr>
          <p:grpSpPr>
            <a:xfrm>
              <a:off x="3808828" y="3436874"/>
              <a:ext cx="620296" cy="718317"/>
              <a:chOff x="428596" y="1500174"/>
              <a:chExt cx="620296" cy="71831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8" name="组合 51"/>
            <p:cNvGrpSpPr/>
            <p:nvPr/>
          </p:nvGrpSpPr>
          <p:grpSpPr>
            <a:xfrm>
              <a:off x="4737522" y="3432937"/>
              <a:ext cx="620296" cy="718317"/>
              <a:chOff x="428596" y="1500174"/>
              <a:chExt cx="620296" cy="718317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9" name="组合 54"/>
            <p:cNvGrpSpPr/>
            <p:nvPr/>
          </p:nvGrpSpPr>
          <p:grpSpPr>
            <a:xfrm>
              <a:off x="5572132" y="3436874"/>
              <a:ext cx="620296" cy="718317"/>
              <a:chOff x="428596" y="1500174"/>
              <a:chExt cx="620296" cy="71831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1" name="组合 57"/>
            <p:cNvGrpSpPr/>
            <p:nvPr/>
          </p:nvGrpSpPr>
          <p:grpSpPr>
            <a:xfrm>
              <a:off x="6452034" y="3436874"/>
              <a:ext cx="620296" cy="718317"/>
              <a:chOff x="428596" y="1500174"/>
              <a:chExt cx="620296" cy="718317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2" name="组合 60"/>
            <p:cNvGrpSpPr/>
            <p:nvPr/>
          </p:nvGrpSpPr>
          <p:grpSpPr>
            <a:xfrm>
              <a:off x="7380728" y="3432937"/>
              <a:ext cx="620296" cy="718317"/>
              <a:chOff x="428596" y="1500174"/>
              <a:chExt cx="620296" cy="718317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3" name="组合 63"/>
            <p:cNvGrpSpPr/>
            <p:nvPr/>
          </p:nvGrpSpPr>
          <p:grpSpPr>
            <a:xfrm>
              <a:off x="8237984" y="3432937"/>
              <a:ext cx="620296" cy="718317"/>
              <a:chOff x="428596" y="1500174"/>
              <a:chExt cx="620296" cy="718317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9" name="直接箭头连接符 48"/>
            <p:cNvCxnSpPr>
              <a:stCxn id="40" idx="0"/>
              <a:endCxn id="62" idx="4"/>
            </p:cNvCxnSpPr>
            <p:nvPr/>
          </p:nvCxnSpPr>
          <p:spPr>
            <a:xfrm rot="5400000" flipH="1" flipV="1">
              <a:off x="2970551" y="4327881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13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928662" y="3786190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" name="组合 62"/>
          <p:cNvGrpSpPr/>
          <p:nvPr/>
        </p:nvGrpSpPr>
        <p:grpSpPr>
          <a:xfrm>
            <a:off x="714348" y="2714620"/>
            <a:ext cx="7858180" cy="2714644"/>
            <a:chOff x="714348" y="2714620"/>
            <a:chExt cx="7858180" cy="2714644"/>
          </a:xfrm>
        </p:grpSpPr>
        <p:sp>
          <p:nvSpPr>
            <p:cNvPr id="3" name="矩形 2"/>
            <p:cNvSpPr/>
            <p:nvPr/>
          </p:nvSpPr>
          <p:spPr>
            <a:xfrm>
              <a:off x="714348" y="2714620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16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714620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{1</a:t>
              </a:r>
              <a:r>
                <a:rPr lang="zh-CN" altLang="en-US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3}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16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73944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906148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5" name="组合 8"/>
            <p:cNvGrpSpPr/>
            <p:nvPr/>
          </p:nvGrpSpPr>
          <p:grpSpPr>
            <a:xfrm>
              <a:off x="1071538" y="3857628"/>
              <a:ext cx="620296" cy="718317"/>
              <a:chOff x="428596" y="1500174"/>
              <a:chExt cx="620296" cy="71831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组合 11"/>
            <p:cNvGrpSpPr/>
            <p:nvPr/>
          </p:nvGrpSpPr>
          <p:grpSpPr>
            <a:xfrm>
              <a:off x="1906148" y="3865502"/>
              <a:ext cx="620296" cy="718317"/>
              <a:chOff x="428596" y="1500174"/>
              <a:chExt cx="620296" cy="71831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4549354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" name="组合 15"/>
            <p:cNvGrpSpPr/>
            <p:nvPr/>
          </p:nvGrpSpPr>
          <p:grpSpPr>
            <a:xfrm>
              <a:off x="3714744" y="3861565"/>
              <a:ext cx="620296" cy="718317"/>
              <a:chOff x="428596" y="1500174"/>
              <a:chExt cx="620296" cy="71831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组合 18"/>
            <p:cNvGrpSpPr/>
            <p:nvPr/>
          </p:nvGrpSpPr>
          <p:grpSpPr>
            <a:xfrm>
              <a:off x="4549354" y="3865502"/>
              <a:ext cx="620296" cy="718317"/>
              <a:chOff x="428596" y="1500174"/>
              <a:chExt cx="620296" cy="718317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" name="组合 21"/>
            <p:cNvGrpSpPr/>
            <p:nvPr/>
          </p:nvGrpSpPr>
          <p:grpSpPr>
            <a:xfrm>
              <a:off x="5429256" y="3865502"/>
              <a:ext cx="620296" cy="718317"/>
              <a:chOff x="428596" y="1500174"/>
              <a:chExt cx="620296" cy="71831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9" name="组合 24"/>
            <p:cNvGrpSpPr/>
            <p:nvPr/>
          </p:nvGrpSpPr>
          <p:grpSpPr>
            <a:xfrm>
              <a:off x="6357950" y="3861565"/>
              <a:ext cx="620296" cy="718317"/>
              <a:chOff x="428596" y="1500174"/>
              <a:chExt cx="620296" cy="718317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" name="组合 27"/>
            <p:cNvGrpSpPr/>
            <p:nvPr/>
          </p:nvGrpSpPr>
          <p:grpSpPr>
            <a:xfrm>
              <a:off x="7215206" y="3861565"/>
              <a:ext cx="620296" cy="718317"/>
              <a:chOff x="428596" y="1500174"/>
              <a:chExt cx="620296" cy="718317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1" name="直接箭头连接符 30"/>
            <p:cNvCxnSpPr>
              <a:stCxn id="8" idx="0"/>
            </p:cNvCxnSpPr>
            <p:nvPr/>
          </p:nvCxnSpPr>
          <p:spPr>
            <a:xfrm rot="5400000" flipH="1" flipV="1">
              <a:off x="1947773" y="475650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5" idx="0"/>
            </p:cNvCxnSpPr>
            <p:nvPr/>
          </p:nvCxnSpPr>
          <p:spPr>
            <a:xfrm rot="5400000" flipH="1" flipV="1">
              <a:off x="4590979" y="475650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" idx="0"/>
            </p:cNvCxnSpPr>
            <p:nvPr/>
          </p:nvCxnSpPr>
          <p:spPr>
            <a:xfrm rot="16200000" flipV="1">
              <a:off x="1110429" y="4751369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34"/>
          <p:cNvGrpSpPr/>
          <p:nvPr/>
        </p:nvGrpSpPr>
        <p:grpSpPr>
          <a:xfrm>
            <a:off x="285720" y="646855"/>
            <a:ext cx="620296" cy="718317"/>
            <a:chOff x="428596" y="1500174"/>
            <a:chExt cx="620296" cy="718317"/>
          </a:xfrm>
        </p:grpSpPr>
        <p:sp>
          <p:nvSpPr>
            <p:cNvPr id="36" name="椭圆 3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2928926" y="1714488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8" name="组合 38"/>
          <p:cNvGrpSpPr/>
          <p:nvPr/>
        </p:nvGrpSpPr>
        <p:grpSpPr>
          <a:xfrm>
            <a:off x="2094316" y="642918"/>
            <a:ext cx="620296" cy="718317"/>
            <a:chOff x="428596" y="1500174"/>
            <a:chExt cx="620296" cy="718317"/>
          </a:xfrm>
        </p:grpSpPr>
        <p:sp>
          <p:nvSpPr>
            <p:cNvPr id="40" name="椭圆 3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3" name="组合 41"/>
          <p:cNvGrpSpPr/>
          <p:nvPr/>
        </p:nvGrpSpPr>
        <p:grpSpPr>
          <a:xfrm>
            <a:off x="2928926" y="650792"/>
            <a:ext cx="620296" cy="718317"/>
            <a:chOff x="428596" y="1500174"/>
            <a:chExt cx="620296" cy="718317"/>
          </a:xfrm>
        </p:grpSpPr>
        <p:sp>
          <p:nvSpPr>
            <p:cNvPr id="43" name="椭圆 4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" name="椭圆 44"/>
          <p:cNvSpPr/>
          <p:nvPr/>
        </p:nvSpPr>
        <p:spPr>
          <a:xfrm>
            <a:off x="5572132" y="1714488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组合 45"/>
          <p:cNvGrpSpPr/>
          <p:nvPr/>
        </p:nvGrpSpPr>
        <p:grpSpPr>
          <a:xfrm>
            <a:off x="4737522" y="646855"/>
            <a:ext cx="620296" cy="718317"/>
            <a:chOff x="428596" y="1500174"/>
            <a:chExt cx="620296" cy="718317"/>
          </a:xfrm>
        </p:grpSpPr>
        <p:sp>
          <p:nvSpPr>
            <p:cNvPr id="47" name="椭圆 4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9" name="组合 48"/>
          <p:cNvGrpSpPr/>
          <p:nvPr/>
        </p:nvGrpSpPr>
        <p:grpSpPr>
          <a:xfrm>
            <a:off x="5572132" y="650792"/>
            <a:ext cx="620296" cy="718317"/>
            <a:chOff x="428596" y="1500174"/>
            <a:chExt cx="620296" cy="718317"/>
          </a:xfrm>
        </p:grpSpPr>
        <p:sp>
          <p:nvSpPr>
            <p:cNvPr id="50" name="椭圆 4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51"/>
          <p:cNvGrpSpPr/>
          <p:nvPr/>
        </p:nvGrpSpPr>
        <p:grpSpPr>
          <a:xfrm>
            <a:off x="6452034" y="650792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54"/>
          <p:cNvGrpSpPr/>
          <p:nvPr/>
        </p:nvGrpSpPr>
        <p:grpSpPr>
          <a:xfrm>
            <a:off x="7380728" y="646855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9" name="组合 57"/>
          <p:cNvGrpSpPr/>
          <p:nvPr/>
        </p:nvGrpSpPr>
        <p:grpSpPr>
          <a:xfrm>
            <a:off x="8237984" y="646855"/>
            <a:ext cx="620296" cy="718317"/>
            <a:chOff x="428596" y="1500174"/>
            <a:chExt cx="620296" cy="718317"/>
          </a:xfrm>
        </p:grpSpPr>
        <p:sp>
          <p:nvSpPr>
            <p:cNvPr id="59" name="椭圆 58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61" name="直接箭头连接符 60"/>
          <p:cNvCxnSpPr>
            <a:stCxn id="38" idx="0"/>
          </p:cNvCxnSpPr>
          <p:nvPr/>
        </p:nvCxnSpPr>
        <p:spPr>
          <a:xfrm rot="5400000" flipH="1" flipV="1">
            <a:off x="2970551" y="1541799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5" idx="0"/>
          </p:cNvCxnSpPr>
          <p:nvPr/>
        </p:nvCxnSpPr>
        <p:spPr>
          <a:xfrm rot="5400000" flipH="1" flipV="1">
            <a:off x="5613757" y="1541799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14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6295320" y="3357562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" name="组合 60"/>
          <p:cNvGrpSpPr/>
          <p:nvPr/>
        </p:nvGrpSpPr>
        <p:grpSpPr>
          <a:xfrm>
            <a:off x="714348" y="2571744"/>
            <a:ext cx="7858180" cy="2500330"/>
            <a:chOff x="714348" y="2571744"/>
            <a:chExt cx="7858180" cy="2500330"/>
          </a:xfrm>
        </p:grpSpPr>
        <p:sp>
          <p:nvSpPr>
            <p:cNvPr id="3" name="矩形 2"/>
            <p:cNvSpPr/>
            <p:nvPr/>
          </p:nvSpPr>
          <p:spPr>
            <a:xfrm>
              <a:off x="714348" y="2571744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16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571744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3}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{8</a:t>
              </a:r>
              <a:r>
                <a:rPr lang="zh-CN" altLang="en-US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9}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16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145382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77586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142976" y="3500438"/>
              <a:ext cx="620296" cy="718317"/>
              <a:chOff x="428596" y="1500174"/>
              <a:chExt cx="620296" cy="71831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977586" y="3508312"/>
              <a:ext cx="620296" cy="718317"/>
              <a:chOff x="428596" y="1500174"/>
              <a:chExt cx="620296" cy="718317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4620792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786182" y="3504375"/>
              <a:ext cx="620296" cy="718317"/>
              <a:chOff x="428596" y="1500174"/>
              <a:chExt cx="620296" cy="71831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620792" y="3508312"/>
              <a:ext cx="620296" cy="718317"/>
              <a:chOff x="428596" y="1500174"/>
              <a:chExt cx="620296" cy="718317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6429388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0" name="组合 22"/>
            <p:cNvGrpSpPr/>
            <p:nvPr/>
          </p:nvGrpSpPr>
          <p:grpSpPr>
            <a:xfrm>
              <a:off x="6429388" y="3504375"/>
              <a:ext cx="620296" cy="718317"/>
              <a:chOff x="428596" y="1500174"/>
              <a:chExt cx="620296" cy="718317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" name="组合 25"/>
            <p:cNvGrpSpPr/>
            <p:nvPr/>
          </p:nvGrpSpPr>
          <p:grpSpPr>
            <a:xfrm>
              <a:off x="7286644" y="3504375"/>
              <a:ext cx="620296" cy="718317"/>
              <a:chOff x="428596" y="1500174"/>
              <a:chExt cx="620296" cy="71831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9" name="直接箭头连接符 28"/>
            <p:cNvCxnSpPr>
              <a:stCxn id="6" idx="0"/>
            </p:cNvCxnSpPr>
            <p:nvPr/>
          </p:nvCxnSpPr>
          <p:spPr>
            <a:xfrm rot="5400000" flipH="1" flipV="1">
              <a:off x="2019211" y="439931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0"/>
            </p:cNvCxnSpPr>
            <p:nvPr/>
          </p:nvCxnSpPr>
          <p:spPr>
            <a:xfrm rot="5400000" flipH="1" flipV="1">
              <a:off x="4662417" y="439931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5" idx="0"/>
            </p:cNvCxnSpPr>
            <p:nvPr/>
          </p:nvCxnSpPr>
          <p:spPr>
            <a:xfrm rot="16200000" flipV="1">
              <a:off x="1181867" y="4394179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1" idx="0"/>
            </p:cNvCxnSpPr>
            <p:nvPr/>
          </p:nvCxnSpPr>
          <p:spPr>
            <a:xfrm rot="5400000" flipH="1" flipV="1">
              <a:off x="6469044" y="4397350"/>
              <a:ext cx="349316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073944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906148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" name="组合 35"/>
          <p:cNvGrpSpPr/>
          <p:nvPr/>
        </p:nvGrpSpPr>
        <p:grpSpPr>
          <a:xfrm>
            <a:off x="1071538" y="428604"/>
            <a:ext cx="620296" cy="718317"/>
            <a:chOff x="428596" y="1500174"/>
            <a:chExt cx="620296" cy="718317"/>
          </a:xfrm>
        </p:grpSpPr>
        <p:sp>
          <p:nvSpPr>
            <p:cNvPr id="37" name="椭圆 3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组合 38"/>
          <p:cNvGrpSpPr/>
          <p:nvPr/>
        </p:nvGrpSpPr>
        <p:grpSpPr>
          <a:xfrm>
            <a:off x="1906148" y="436478"/>
            <a:ext cx="620296" cy="718317"/>
            <a:chOff x="428596" y="1500174"/>
            <a:chExt cx="620296" cy="718317"/>
          </a:xfrm>
        </p:grpSpPr>
        <p:sp>
          <p:nvSpPr>
            <p:cNvPr id="40" name="椭圆 3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4549354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2" name="组合 42"/>
          <p:cNvGrpSpPr/>
          <p:nvPr/>
        </p:nvGrpSpPr>
        <p:grpSpPr>
          <a:xfrm>
            <a:off x="3714744" y="432541"/>
            <a:ext cx="620296" cy="718317"/>
            <a:chOff x="428596" y="1500174"/>
            <a:chExt cx="620296" cy="718317"/>
          </a:xfrm>
        </p:grpSpPr>
        <p:sp>
          <p:nvSpPr>
            <p:cNvPr id="44" name="椭圆 43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6" name="组合 45"/>
          <p:cNvGrpSpPr/>
          <p:nvPr/>
        </p:nvGrpSpPr>
        <p:grpSpPr>
          <a:xfrm>
            <a:off x="4549354" y="436478"/>
            <a:ext cx="620296" cy="718317"/>
            <a:chOff x="428596" y="1500174"/>
            <a:chExt cx="620296" cy="718317"/>
          </a:xfrm>
        </p:grpSpPr>
        <p:sp>
          <p:nvSpPr>
            <p:cNvPr id="47" name="椭圆 4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9" name="组合 48"/>
          <p:cNvGrpSpPr/>
          <p:nvPr/>
        </p:nvGrpSpPr>
        <p:grpSpPr>
          <a:xfrm>
            <a:off x="5429256" y="436478"/>
            <a:ext cx="620296" cy="718317"/>
            <a:chOff x="428596" y="1500174"/>
            <a:chExt cx="620296" cy="718317"/>
          </a:xfrm>
        </p:grpSpPr>
        <p:sp>
          <p:nvSpPr>
            <p:cNvPr id="50" name="椭圆 4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3" name="组合 51"/>
          <p:cNvGrpSpPr/>
          <p:nvPr/>
        </p:nvGrpSpPr>
        <p:grpSpPr>
          <a:xfrm>
            <a:off x="6357950" y="432541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54"/>
          <p:cNvGrpSpPr/>
          <p:nvPr/>
        </p:nvGrpSpPr>
        <p:grpSpPr>
          <a:xfrm>
            <a:off x="7215206" y="432541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8" name="直接箭头连接符 57"/>
          <p:cNvCxnSpPr>
            <a:stCxn id="35" idx="0"/>
          </p:cNvCxnSpPr>
          <p:nvPr/>
        </p:nvCxnSpPr>
        <p:spPr>
          <a:xfrm rot="5400000" flipH="1" flipV="1">
            <a:off x="1947773" y="1327485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2" idx="0"/>
          </p:cNvCxnSpPr>
          <p:nvPr/>
        </p:nvCxnSpPr>
        <p:spPr>
          <a:xfrm rot="5400000" flipH="1" flipV="1">
            <a:off x="4590979" y="1327485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4" idx="0"/>
          </p:cNvCxnSpPr>
          <p:nvPr/>
        </p:nvCxnSpPr>
        <p:spPr>
          <a:xfrm rot="16200000" flipV="1">
            <a:off x="1110429" y="1322345"/>
            <a:ext cx="353253" cy="2406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15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428596" y="2714620"/>
            <a:ext cx="1285884" cy="364333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" name="组合 46"/>
          <p:cNvGrpSpPr/>
          <p:nvPr/>
        </p:nvGrpSpPr>
        <p:grpSpPr>
          <a:xfrm>
            <a:off x="1857356" y="3994918"/>
            <a:ext cx="1397306" cy="2434478"/>
            <a:chOff x="1928794" y="3155059"/>
            <a:chExt cx="1397306" cy="2434478"/>
          </a:xfrm>
        </p:grpSpPr>
        <p:sp>
          <p:nvSpPr>
            <p:cNvPr id="33" name="椭圆 32"/>
            <p:cNvSpPr/>
            <p:nvPr/>
          </p:nvSpPr>
          <p:spPr>
            <a:xfrm>
              <a:off x="2897472" y="5089471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928794" y="421875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895066" y="4236152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7" name="组合 35"/>
            <p:cNvGrpSpPr/>
            <p:nvPr/>
          </p:nvGrpSpPr>
          <p:grpSpPr>
            <a:xfrm>
              <a:off x="2362234" y="3155059"/>
              <a:ext cx="620296" cy="718317"/>
              <a:chOff x="428596" y="1500174"/>
              <a:chExt cx="620296" cy="718317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9" name="直接箭头连接符 38"/>
            <p:cNvCxnSpPr>
              <a:stCxn id="34" idx="0"/>
              <a:endCxn id="37" idx="3"/>
            </p:cNvCxnSpPr>
            <p:nvPr/>
          </p:nvCxnSpPr>
          <p:spPr>
            <a:xfrm rot="5400000" flipH="1" flipV="1">
              <a:off x="2074750" y="3868501"/>
              <a:ext cx="418612" cy="281897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3" idx="0"/>
            </p:cNvCxnSpPr>
            <p:nvPr/>
          </p:nvCxnSpPr>
          <p:spPr>
            <a:xfrm rot="16200000" flipV="1">
              <a:off x="2933957" y="4911642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5" idx="1"/>
              <a:endCxn id="37" idx="5"/>
            </p:cNvCxnSpPr>
            <p:nvPr/>
          </p:nvCxnSpPr>
          <p:spPr>
            <a:xfrm rot="16200000" flipV="1">
              <a:off x="2588343" y="3939891"/>
              <a:ext cx="509242" cy="22974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/>
          <p:nvPr/>
        </p:nvCxnSpPr>
        <p:spPr>
          <a:xfrm rot="16200000" flipH="1">
            <a:off x="1678761" y="4107661"/>
            <a:ext cx="571504" cy="500066"/>
          </a:xfrm>
          <a:prstGeom prst="straightConnector1">
            <a:avLst/>
          </a:prstGeom>
          <a:ln w="571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78"/>
          <p:cNvGrpSpPr/>
          <p:nvPr/>
        </p:nvGrpSpPr>
        <p:grpSpPr>
          <a:xfrm>
            <a:off x="642910" y="2197157"/>
            <a:ext cx="7858180" cy="3925153"/>
            <a:chOff x="642910" y="2197157"/>
            <a:chExt cx="7858180" cy="3925153"/>
          </a:xfrm>
        </p:grpSpPr>
        <p:sp>
          <p:nvSpPr>
            <p:cNvPr id="3" name="矩形 2"/>
            <p:cNvSpPr/>
            <p:nvPr/>
          </p:nvSpPr>
          <p:spPr>
            <a:xfrm>
              <a:off x="642910" y="2197157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16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285984" y="2197157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r>
                <a:rPr lang="en-US" altLang="zh-CN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9}</a:t>
              </a:r>
              <a:r>
                <a:rPr lang="zh-CN" altLang="en-US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16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" name="组合 77"/>
            <p:cNvGrpSpPr/>
            <p:nvPr/>
          </p:nvGrpSpPr>
          <p:grpSpPr>
            <a:xfrm>
              <a:off x="3643306" y="2844036"/>
              <a:ext cx="4120758" cy="1567699"/>
              <a:chOff x="3643306" y="2844036"/>
              <a:chExt cx="4120758" cy="1567699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477916" y="3911669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3643306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600" smtClean="0">
                      <a:latin typeface="Consolas" pitchFamily="49" charset="0"/>
                      <a:cs typeface="Consolas" pitchFamily="49" charset="0"/>
                    </a:rPr>
                    <a:t>6</a:t>
                  </a:r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6" name="任意多边形 15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4477916" y="2847973"/>
                <a:ext cx="620296" cy="718317"/>
                <a:chOff x="428596" y="1500174"/>
                <a:chExt cx="620296" cy="718317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600" smtClean="0">
                      <a:latin typeface="Consolas" pitchFamily="49" charset="0"/>
                      <a:cs typeface="Consolas" pitchFamily="49" charset="0"/>
                    </a:rPr>
                    <a:t>7</a:t>
                  </a:r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20" name="椭圆 19"/>
              <p:cNvSpPr/>
              <p:nvPr/>
            </p:nvSpPr>
            <p:spPr>
              <a:xfrm>
                <a:off x="6286512" y="3911669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6286512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600" smtClean="0">
                      <a:latin typeface="Consolas" pitchFamily="49" charset="0"/>
                      <a:cs typeface="Consolas" pitchFamily="49" charset="0"/>
                    </a:rPr>
                    <a:t>9</a:t>
                  </a:r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7143768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600" smtClean="0">
                      <a:latin typeface="Consolas" pitchFamily="49" charset="0"/>
                      <a:cs typeface="Consolas" pitchFamily="49" charset="0"/>
                    </a:rPr>
                    <a:t>10</a:t>
                  </a:r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28" name="直接箭头连接符 27"/>
              <p:cNvCxnSpPr>
                <a:stCxn id="13" idx="0"/>
              </p:cNvCxnSpPr>
              <p:nvPr/>
            </p:nvCxnSpPr>
            <p:spPr>
              <a:xfrm rot="5400000" flipH="1" flipV="1">
                <a:off x="4519541" y="3738980"/>
                <a:ext cx="345379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20" idx="0"/>
              </p:cNvCxnSpPr>
              <p:nvPr/>
            </p:nvCxnSpPr>
            <p:spPr>
              <a:xfrm rot="5400000" flipH="1" flipV="1">
                <a:off x="6326168" y="3737011"/>
                <a:ext cx="349316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45"/>
            <p:cNvGrpSpPr/>
            <p:nvPr/>
          </p:nvGrpSpPr>
          <p:grpSpPr>
            <a:xfrm>
              <a:off x="785786" y="2847973"/>
              <a:ext cx="625108" cy="3274337"/>
              <a:chOff x="857224" y="2008114"/>
              <a:chExt cx="625108" cy="3274337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859630" y="478238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62036" y="3071810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57224" y="3929066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36" name="组合 9"/>
              <p:cNvGrpSpPr/>
              <p:nvPr/>
            </p:nvGrpSpPr>
            <p:grpSpPr>
              <a:xfrm>
                <a:off x="862036" y="2008114"/>
                <a:ext cx="620296" cy="718317"/>
                <a:chOff x="428596" y="1500174"/>
                <a:chExt cx="620296" cy="718317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600" smtClean="0"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2" name="任意多边形 11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27" name="直接箭头连接符 26"/>
              <p:cNvCxnSpPr>
                <a:stCxn id="6" idx="0"/>
              </p:cNvCxnSpPr>
              <p:nvPr/>
            </p:nvCxnSpPr>
            <p:spPr>
              <a:xfrm rot="5400000" flipH="1" flipV="1">
                <a:off x="903661" y="2899121"/>
                <a:ext cx="345379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5" idx="0"/>
              </p:cNvCxnSpPr>
              <p:nvPr/>
            </p:nvCxnSpPr>
            <p:spPr>
              <a:xfrm rot="16200000" flipV="1">
                <a:off x="896115" y="4604556"/>
                <a:ext cx="353253" cy="2406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8" idx="0"/>
                <a:endCxn id="6" idx="4"/>
              </p:cNvCxnSpPr>
              <p:nvPr/>
            </p:nvCxnSpPr>
            <p:spPr>
              <a:xfrm rot="5400000" flipH="1" flipV="1">
                <a:off x="895349" y="3748065"/>
                <a:ext cx="357190" cy="4812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椭圆 49"/>
          <p:cNvSpPr/>
          <p:nvPr/>
        </p:nvSpPr>
        <p:spPr>
          <a:xfrm>
            <a:off x="1145382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977586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1" name="组合 51"/>
          <p:cNvGrpSpPr/>
          <p:nvPr/>
        </p:nvGrpSpPr>
        <p:grpSpPr>
          <a:xfrm>
            <a:off x="1142976" y="357166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54"/>
          <p:cNvGrpSpPr/>
          <p:nvPr/>
        </p:nvGrpSpPr>
        <p:grpSpPr>
          <a:xfrm>
            <a:off x="1977586" y="365040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4620792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3" name="组合 58"/>
          <p:cNvGrpSpPr/>
          <p:nvPr/>
        </p:nvGrpSpPr>
        <p:grpSpPr>
          <a:xfrm>
            <a:off x="3786182" y="361103"/>
            <a:ext cx="620296" cy="718317"/>
            <a:chOff x="428596" y="1500174"/>
            <a:chExt cx="620296" cy="718317"/>
          </a:xfrm>
        </p:grpSpPr>
        <p:sp>
          <p:nvSpPr>
            <p:cNvPr id="60" name="椭圆 5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5" name="组合 61"/>
          <p:cNvGrpSpPr/>
          <p:nvPr/>
        </p:nvGrpSpPr>
        <p:grpSpPr>
          <a:xfrm>
            <a:off x="4620792" y="365040"/>
            <a:ext cx="620296" cy="718317"/>
            <a:chOff x="428596" y="1500174"/>
            <a:chExt cx="620296" cy="718317"/>
          </a:xfrm>
        </p:grpSpPr>
        <p:sp>
          <p:nvSpPr>
            <p:cNvPr id="63" name="椭圆 6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6429388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组合 65"/>
          <p:cNvGrpSpPr/>
          <p:nvPr/>
        </p:nvGrpSpPr>
        <p:grpSpPr>
          <a:xfrm>
            <a:off x="6429388" y="361103"/>
            <a:ext cx="620296" cy="718317"/>
            <a:chOff x="428596" y="1500174"/>
            <a:chExt cx="620296" cy="718317"/>
          </a:xfrm>
        </p:grpSpPr>
        <p:sp>
          <p:nvSpPr>
            <p:cNvPr id="67" name="椭圆 6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7" name="组合 68"/>
          <p:cNvGrpSpPr/>
          <p:nvPr/>
        </p:nvGrpSpPr>
        <p:grpSpPr>
          <a:xfrm>
            <a:off x="7286644" y="361103"/>
            <a:ext cx="620296" cy="718317"/>
            <a:chOff x="428596" y="1500174"/>
            <a:chExt cx="620296" cy="718317"/>
          </a:xfrm>
        </p:grpSpPr>
        <p:sp>
          <p:nvSpPr>
            <p:cNvPr id="70" name="椭圆 6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2" name="直接箭头连接符 71"/>
          <p:cNvCxnSpPr>
            <a:stCxn id="51" idx="0"/>
          </p:cNvCxnSpPr>
          <p:nvPr/>
        </p:nvCxnSpPr>
        <p:spPr>
          <a:xfrm rot="5400000" flipH="1" flipV="1">
            <a:off x="2019211" y="1256047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8" idx="0"/>
          </p:cNvCxnSpPr>
          <p:nvPr/>
        </p:nvCxnSpPr>
        <p:spPr>
          <a:xfrm rot="5400000" flipH="1" flipV="1">
            <a:off x="4662417" y="1256047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0" idx="0"/>
          </p:cNvCxnSpPr>
          <p:nvPr/>
        </p:nvCxnSpPr>
        <p:spPr>
          <a:xfrm rot="16200000" flipV="1">
            <a:off x="1181867" y="1250907"/>
            <a:ext cx="353253" cy="2406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5" idx="0"/>
          </p:cNvCxnSpPr>
          <p:nvPr/>
        </p:nvCxnSpPr>
        <p:spPr>
          <a:xfrm rot="5400000" flipH="1" flipV="1">
            <a:off x="6469044" y="1254078"/>
            <a:ext cx="349316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2733480">
            <a:off x="1622879" y="3799918"/>
            <a:ext cx="790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仿宋" pitchFamily="49" charset="-122"/>
                <a:ea typeface="仿宋" pitchFamily="49" charset="-122"/>
              </a:rPr>
              <a:t>改为</a:t>
            </a:r>
            <a:endParaRPr lang="zh-CN" altLang="en-US" sz="16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16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4"/>
          <p:cNvSpPr txBox="1">
            <a:spLocks noChangeArrowheads="1"/>
          </p:cNvSpPr>
          <p:nvPr/>
        </p:nvSpPr>
        <p:spPr bwMode="auto">
          <a:xfrm>
            <a:off x="571472" y="1928802"/>
            <a:ext cx="8135937" cy="191088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在一棵高度较低的树中查找根结点的编号（即该集合的代表）所花的时间较少，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如何保证合并产生的分离集合树较低呢？</a:t>
            </a: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两棵分离集合树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，高度分别为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，则若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，应将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树作为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树的子树；否则，将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树作为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树的子树。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14290"/>
            <a:ext cx="1981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00298" y="928670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合 并 过 程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17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145382" y="280378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77586" y="280378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1142976" y="1732216"/>
            <a:ext cx="620296" cy="718317"/>
            <a:chOff x="428596" y="1500174"/>
            <a:chExt cx="620296" cy="718317"/>
          </a:xfrm>
        </p:grpSpPr>
        <p:sp>
          <p:nvSpPr>
            <p:cNvPr id="6" name="椭圆 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7"/>
          <p:cNvGrpSpPr/>
          <p:nvPr/>
        </p:nvGrpSpPr>
        <p:grpSpPr>
          <a:xfrm>
            <a:off x="1977586" y="1740090"/>
            <a:ext cx="620296" cy="718317"/>
            <a:chOff x="428596" y="1500174"/>
            <a:chExt cx="620296" cy="718317"/>
          </a:xfrm>
        </p:grpSpPr>
        <p:sp>
          <p:nvSpPr>
            <p:cNvPr id="9" name="椭圆 8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1" name="直接箭头连接符 10"/>
          <p:cNvCxnSpPr>
            <a:stCxn id="4" idx="0"/>
          </p:cNvCxnSpPr>
          <p:nvPr/>
        </p:nvCxnSpPr>
        <p:spPr>
          <a:xfrm rot="5400000" flipH="1" flipV="1">
            <a:off x="2019211" y="2631097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0"/>
          </p:cNvCxnSpPr>
          <p:nvPr/>
        </p:nvCxnSpPr>
        <p:spPr>
          <a:xfrm rot="16200000" flipV="1">
            <a:off x="1181867" y="2625957"/>
            <a:ext cx="353253" cy="2406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596" y="1142984"/>
            <a:ext cx="3857652" cy="422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两棵分离集合树高度相等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46"/>
          <p:cNvGrpSpPr/>
          <p:nvPr/>
        </p:nvGrpSpPr>
        <p:grpSpPr>
          <a:xfrm>
            <a:off x="5286380" y="1298002"/>
            <a:ext cx="1397306" cy="2434478"/>
            <a:chOff x="1928794" y="3155059"/>
            <a:chExt cx="1397306" cy="2434478"/>
          </a:xfrm>
        </p:grpSpPr>
        <p:sp>
          <p:nvSpPr>
            <p:cNvPr id="18" name="椭圆 17"/>
            <p:cNvSpPr/>
            <p:nvPr/>
          </p:nvSpPr>
          <p:spPr>
            <a:xfrm>
              <a:off x="2897472" y="5089471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928794" y="421875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895066" y="4236152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4" name="组合 35"/>
            <p:cNvGrpSpPr/>
            <p:nvPr/>
          </p:nvGrpSpPr>
          <p:grpSpPr>
            <a:xfrm>
              <a:off x="2362234" y="3155059"/>
              <a:ext cx="620296" cy="718317"/>
              <a:chOff x="428596" y="1500174"/>
              <a:chExt cx="620296" cy="71831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2" name="直接箭头连接符 21"/>
            <p:cNvCxnSpPr>
              <a:stCxn id="19" idx="0"/>
              <a:endCxn id="25" idx="3"/>
            </p:cNvCxnSpPr>
            <p:nvPr/>
          </p:nvCxnSpPr>
          <p:spPr>
            <a:xfrm rot="5400000" flipH="1" flipV="1">
              <a:off x="2074750" y="3868501"/>
              <a:ext cx="418612" cy="281897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8" idx="0"/>
            </p:cNvCxnSpPr>
            <p:nvPr/>
          </p:nvCxnSpPr>
          <p:spPr>
            <a:xfrm rot="16200000" flipV="1">
              <a:off x="2933957" y="4911642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20" idx="1"/>
              <a:endCxn id="25" idx="5"/>
            </p:cNvCxnSpPr>
            <p:nvPr/>
          </p:nvCxnSpPr>
          <p:spPr>
            <a:xfrm rot="16200000" flipV="1">
              <a:off x="2588343" y="3939891"/>
              <a:ext cx="509242" cy="22974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右箭头 26"/>
          <p:cNvSpPr/>
          <p:nvPr/>
        </p:nvSpPr>
        <p:spPr>
          <a:xfrm>
            <a:off x="3214678" y="2303720"/>
            <a:ext cx="1071570" cy="2857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500034" y="3726894"/>
            <a:ext cx="3857652" cy="422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两棵分离集合树高度不相等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49"/>
          <p:cNvGrpSpPr/>
          <p:nvPr/>
        </p:nvGrpSpPr>
        <p:grpSpPr>
          <a:xfrm>
            <a:off x="1142976" y="4158141"/>
            <a:ext cx="5466866" cy="1724035"/>
            <a:chOff x="1142976" y="4276733"/>
            <a:chExt cx="5466866" cy="1724035"/>
          </a:xfrm>
        </p:grpSpPr>
        <p:sp>
          <p:nvSpPr>
            <p:cNvPr id="30" name="椭圆 29"/>
            <p:cNvSpPr/>
            <p:nvPr/>
          </p:nvSpPr>
          <p:spPr>
            <a:xfrm>
              <a:off x="1977586" y="5500702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6" name="组合 30"/>
            <p:cNvGrpSpPr/>
            <p:nvPr/>
          </p:nvGrpSpPr>
          <p:grpSpPr>
            <a:xfrm>
              <a:off x="1142976" y="4429132"/>
              <a:ext cx="620296" cy="718317"/>
              <a:chOff x="428596" y="1500174"/>
              <a:chExt cx="620296" cy="718317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组合 33"/>
            <p:cNvGrpSpPr/>
            <p:nvPr/>
          </p:nvGrpSpPr>
          <p:grpSpPr>
            <a:xfrm>
              <a:off x="1977586" y="4437006"/>
              <a:ext cx="620296" cy="718317"/>
              <a:chOff x="428596" y="1500174"/>
              <a:chExt cx="620296" cy="71831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7" name="直接箭头连接符 36"/>
            <p:cNvCxnSpPr>
              <a:stCxn id="30" idx="0"/>
            </p:cNvCxnSpPr>
            <p:nvPr/>
          </p:nvCxnSpPr>
          <p:spPr>
            <a:xfrm rot="5400000" flipH="1" flipV="1">
              <a:off x="2019211" y="5328013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46"/>
            <p:cNvGrpSpPr/>
            <p:nvPr/>
          </p:nvGrpSpPr>
          <p:grpSpPr>
            <a:xfrm>
              <a:off x="5214942" y="4276733"/>
              <a:ext cx="1394900" cy="1581159"/>
              <a:chOff x="1928794" y="3155059"/>
              <a:chExt cx="1394900" cy="1581159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1928794" y="421875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2895066" y="4236152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6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6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29" name="组合 35"/>
              <p:cNvGrpSpPr/>
              <p:nvPr/>
            </p:nvGrpSpPr>
            <p:grpSpPr>
              <a:xfrm>
                <a:off x="2362234" y="3155059"/>
                <a:ext cx="620296" cy="718317"/>
                <a:chOff x="428596" y="1500174"/>
                <a:chExt cx="620296" cy="718317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1600" smtClean="0"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48" name="任意多边形 47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44" name="直接箭头连接符 43"/>
              <p:cNvCxnSpPr>
                <a:stCxn id="41" idx="0"/>
                <a:endCxn id="47" idx="3"/>
              </p:cNvCxnSpPr>
              <p:nvPr/>
            </p:nvCxnSpPr>
            <p:spPr>
              <a:xfrm rot="5400000" flipH="1" flipV="1">
                <a:off x="2074750" y="3868501"/>
                <a:ext cx="418612" cy="281897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42" idx="1"/>
                <a:endCxn id="47" idx="5"/>
              </p:cNvCxnSpPr>
              <p:nvPr/>
            </p:nvCxnSpPr>
            <p:spPr>
              <a:xfrm rot="16200000" flipV="1">
                <a:off x="2588343" y="3939891"/>
                <a:ext cx="509242" cy="229746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右箭头 48"/>
            <p:cNvSpPr/>
            <p:nvPr/>
          </p:nvSpPr>
          <p:spPr>
            <a:xfrm>
              <a:off x="3214678" y="5000636"/>
              <a:ext cx="1071570" cy="2857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28596" y="42860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合并的两种情况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18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4"/>
          <p:cNvSpPr txBox="1">
            <a:spLocks noChangeArrowheads="1"/>
          </p:cNvSpPr>
          <p:nvPr/>
        </p:nvSpPr>
        <p:spPr bwMode="auto">
          <a:xfrm>
            <a:off x="785786" y="1500174"/>
            <a:ext cx="6283341" cy="2203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216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node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data;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结点对应人的编号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rank;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结点秩，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大致为树的高度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parent;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结点对应双亲下标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并查集树的结点类型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857232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并查集采用顺序方法存储，结点的类型声明如下：</a:t>
            </a:r>
            <a:endParaRPr lang="zh-CN" altLang="en-US" sz="18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19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4"/>
          <p:cNvSpPr txBox="1">
            <a:spLocks noChangeArrowheads="1"/>
          </p:cNvSpPr>
          <p:nvPr/>
        </p:nvSpPr>
        <p:spPr bwMode="auto">
          <a:xfrm>
            <a:off x="500034" y="857232"/>
            <a:ext cx="8280400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输入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第一部分以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开始。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为问题涉及的人的个数（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20000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）。这些人的编号为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下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面有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行（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M≤1000000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），每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行有两个数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，表示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已知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是亲戚。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二部分以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开始。以下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行有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个询问（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en-US" altLang="zh-CN" sz="180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1000 000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），每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行为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，表示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询问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是否为亲戚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输出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对于每个询问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，输出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一行：若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亲戚，则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输出“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Yes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，否则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输出“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No”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4500562" y="4143380"/>
            <a:ext cx="1571636" cy="928694"/>
          </a:xfrm>
          <a:prstGeom prst="wedgeEllipseCallout">
            <a:avLst>
              <a:gd name="adj1" fmla="val -37604"/>
              <a:gd name="adj2" fmla="val -63712"/>
            </a:avLst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180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</a:rPr>
              <a:t>解决分类问题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4"/>
          <p:cNvSpPr txBox="1">
            <a:spLocks noChangeArrowheads="1"/>
          </p:cNvSpPr>
          <p:nvPr/>
        </p:nvSpPr>
        <p:spPr bwMode="auto">
          <a:xfrm>
            <a:off x="428596" y="785794"/>
            <a:ext cx="37830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）并查集树的初始化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500174"/>
            <a:ext cx="6858048" cy="3278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216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MAKE_SET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t[]，int n)  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初始化并查集树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t[i].data=i;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数据为该人的编号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t[i].rank=0;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秩初始化为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t[i].parent=i;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双亲初始化指向自已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20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79930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）查找一个元素所属的集合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214422"/>
            <a:ext cx="8572560" cy="2615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FIND_SET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t[]，int x</a:t>
            </a:r>
            <a:r>
              <a:rPr lang="en-US" sz="16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	  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所在子树中查找集合编号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(x!=t[x].parent)		       	  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双亲不是自已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FIND_SET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(t，t[x].parent));  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递归在双亲中找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else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return(x);			</a:t>
            </a:r>
            <a:r>
              <a:rPr lang="en-US" sz="16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双亲是自已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21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4282" y="395567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）两个元素各自所属的集合的合并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2844" y="1000108"/>
            <a:ext cx="8786842" cy="4595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16000" tIns="216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t[]，int x，int y)</a:t>
            </a:r>
            <a:r>
              <a:rPr lang="en-US" sz="16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所在的子树合并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x=FIND_SET(t，x);	      </a:t>
            </a:r>
            <a:r>
              <a:rPr lang="en-US" sz="16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所在分离集合树的编号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y=FIND_SET(t，y);	</a:t>
            </a:r>
            <a:r>
              <a:rPr lang="en-US" sz="16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所在分离集合树的编号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(t[x].rank&gt;t[y].rank)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	//y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结点的秩小于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t[y].parent=x;		 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连到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结点上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，x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的双亲结点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6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//y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结点的秩大于等于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t[x].parent=y;		</a:t>
            </a:r>
            <a:r>
              <a:rPr lang="en-US" sz="16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连到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结点上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，y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的双亲结点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(t[x].rank==t[y].rank)</a:t>
            </a:r>
            <a:r>
              <a:rPr lang="en-US" sz="16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//x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结点的秩相同</a:t>
            </a: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t[y].rank++;	    	 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//y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结点的秩增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5929330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对于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个人，本算法的时间复杂度为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O(log</a:t>
            </a:r>
            <a:r>
              <a:rPr lang="en-US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22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1093415"/>
            <a:ext cx="8215370" cy="214171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有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个人（人的编号为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对好友关系。如果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两个或者多个人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是直接或间接的好友，则认为是一个朋友圈。</a:t>
            </a:r>
            <a:endParaRPr lang="en-US" altLang="zh-CN" sz="18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，好友关系为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则有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{4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两个朋友圈。</a:t>
            </a:r>
            <a:endParaRPr lang="en-US" altLang="zh-CN" sz="18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设计一个算法求朋友圈个数。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3500438"/>
            <a:ext cx="8429684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采用并查集实现。首先初始化并查集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，对于每个朋友关系（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），调用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UNION(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将它们合并。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最后累计非空有根树的棵数（满足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FIND_SET(t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)==</a:t>
            </a:r>
            <a:r>
              <a:rPr lang="en-US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t[i].rank!=0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条件），即为朋友圈的个数。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428596" y="142853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23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428604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，好友关系为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/>
          </a:p>
        </p:txBody>
      </p:sp>
      <p:grpSp>
        <p:nvGrpSpPr>
          <p:cNvPr id="2" name="组合 32"/>
          <p:cNvGrpSpPr/>
          <p:nvPr/>
        </p:nvGrpSpPr>
        <p:grpSpPr>
          <a:xfrm>
            <a:off x="928662" y="1714488"/>
            <a:ext cx="6500858" cy="2571768"/>
            <a:chOff x="928662" y="1714488"/>
            <a:chExt cx="6500858" cy="2571768"/>
          </a:xfrm>
        </p:grpSpPr>
        <p:sp>
          <p:nvSpPr>
            <p:cNvPr id="5" name="椭圆 4"/>
            <p:cNvSpPr/>
            <p:nvPr/>
          </p:nvSpPr>
          <p:spPr>
            <a:xfrm>
              <a:off x="1571604" y="243280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28662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285984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1248338" y="2905819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1"/>
              <a:endCxn id="5" idx="5"/>
            </p:cNvCxnSpPr>
            <p:nvPr/>
          </p:nvCxnSpPr>
          <p:spPr>
            <a:xfrm rot="16200000" flipV="1">
              <a:off x="1926999" y="2870100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>
              <a:off x="1726817" y="221455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165886" y="243280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321099" y="221455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177100" y="3273598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>
              <a:stCxn id="16" idx="0"/>
              <a:endCxn id="14" idx="4"/>
            </p:cNvCxnSpPr>
            <p:nvPr/>
          </p:nvCxnSpPr>
          <p:spPr>
            <a:xfrm rot="16200000" flipV="1">
              <a:off x="3215444" y="3097628"/>
              <a:ext cx="340727" cy="112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4666084" y="250030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821297" y="2282055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380596" y="2504243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535809" y="2285992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666084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821297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380596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535809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2976" y="1743006"/>
              <a:ext cx="1428760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rank[1]=1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57488" y="1714488"/>
              <a:ext cx="1428760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rank[4]=1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57686" y="1743006"/>
              <a:ext cx="1428760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rank[5]=0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00760" y="1714488"/>
              <a:ext cx="1428760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rank[6]=0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57686" y="3171766"/>
              <a:ext cx="1428760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rank[7]=0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3143248"/>
              <a:ext cx="1428760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rank[8]=0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下箭头 33"/>
          <p:cNvSpPr/>
          <p:nvPr/>
        </p:nvSpPr>
        <p:spPr>
          <a:xfrm>
            <a:off x="4071934" y="1000108"/>
            <a:ext cx="285752" cy="5715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4" name="组合 38"/>
          <p:cNvGrpSpPr/>
          <p:nvPr/>
        </p:nvGrpSpPr>
        <p:grpSpPr>
          <a:xfrm>
            <a:off x="1643042" y="4935692"/>
            <a:ext cx="4904170" cy="646331"/>
            <a:chOff x="1643042" y="4935692"/>
            <a:chExt cx="4904170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1643042" y="4935692"/>
              <a:ext cx="3571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FIND_SET(t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)==</a:t>
              </a:r>
              <a:r>
                <a:rPr lang="en-US" sz="18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&amp;&amp; t[i].rank!=0</a:t>
              </a:r>
              <a:endParaRPr lang="zh-CN" altLang="en-US" sz="1800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5357818" y="5078568"/>
              <a:ext cx="571504" cy="35719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47146" y="5013985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下箭头 37"/>
          <p:cNvSpPr/>
          <p:nvPr/>
        </p:nvSpPr>
        <p:spPr>
          <a:xfrm>
            <a:off x="4143372" y="4286256"/>
            <a:ext cx="285752" cy="5715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24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42852"/>
            <a:ext cx="8643998" cy="5707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&lt;string.h&gt;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n=8,m=3;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relation[][2]={{1,2},{2,3},{4,8}};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朋友关系</a:t>
            </a:r>
          </a:p>
          <a:p>
            <a:pPr algn="l"/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包含并查集的基本运算算法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solve()			//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求朋友圈个数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sum=0,i;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t[MAX];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MAKE_SET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(t,n);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(i=0;i&lt;m;i++)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(t,relation[i][0],relation[i][1]);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for(i=1;i&lt;=n;i++)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FIND_SET(t,i)==i &amp;&amp; t[i].rank!=0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sum++;   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若顶点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的根为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并且其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rank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对应一个朋友圈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sum;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en-US" sz="16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printf("%d\n",solve());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输出朋友圈个数</a:t>
            </a:r>
          </a:p>
          <a:p>
            <a:pPr algn="l"/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25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Text Box 4" descr="羊皮纸"/>
          <p:cNvSpPr txBox="1">
            <a:spLocks noChangeArrowheads="1"/>
          </p:cNvSpPr>
          <p:nvPr/>
        </p:nvSpPr>
        <p:spPr bwMode="auto">
          <a:xfrm>
            <a:off x="761995" y="571480"/>
            <a:ext cx="3024187" cy="383181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输入样例：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10 7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N=10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M=7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defRPr/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2 4</a:t>
            </a:r>
          </a:p>
          <a:p>
            <a:pPr algn="l">
              <a:defRPr/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5 7</a:t>
            </a:r>
          </a:p>
          <a:p>
            <a:pPr algn="l">
              <a:defRPr/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1 3</a:t>
            </a:r>
          </a:p>
          <a:p>
            <a:pPr algn="l">
              <a:defRPr/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8 9</a:t>
            </a:r>
          </a:p>
          <a:p>
            <a:pPr algn="l">
              <a:defRPr/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1 2</a:t>
            </a:r>
          </a:p>
          <a:p>
            <a:pPr algn="l">
              <a:defRPr/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5 6</a:t>
            </a:r>
          </a:p>
          <a:p>
            <a:pPr algn="l">
              <a:defRPr/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2 3</a:t>
            </a:r>
          </a:p>
          <a:p>
            <a:pPr algn="l">
              <a:defRPr/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3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//Q=3</a:t>
            </a:r>
          </a:p>
          <a:p>
            <a:pPr algn="l">
              <a:defRPr/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3 4</a:t>
            </a:r>
          </a:p>
          <a:p>
            <a:pPr algn="l">
              <a:defRPr/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7 10</a:t>
            </a:r>
          </a:p>
          <a:p>
            <a:pPr algn="l">
              <a:defRPr/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8 9 </a:t>
            </a:r>
          </a:p>
        </p:txBody>
      </p:sp>
      <p:sp>
        <p:nvSpPr>
          <p:cNvPr id="203779" name="Text Box 5"/>
          <p:cNvSpPr txBox="1">
            <a:spLocks noChangeArrowheads="1"/>
          </p:cNvSpPr>
          <p:nvPr/>
        </p:nvSpPr>
        <p:spPr bwMode="auto">
          <a:xfrm>
            <a:off x="4000496" y="1928802"/>
            <a:ext cx="4824412" cy="157722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类似于离散数学中的等价类问题：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给定一个集合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和一个等价关系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，产生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具有等价关系的等价类。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4"/>
          <p:cNvSpPr txBox="1">
            <a:spLocks noChangeArrowheads="1"/>
          </p:cNvSpPr>
          <p:nvPr/>
        </p:nvSpPr>
        <p:spPr bwMode="auto">
          <a:xfrm>
            <a:off x="2357422" y="214290"/>
            <a:ext cx="331786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采用</a:t>
            </a:r>
            <a:r>
              <a:rPr lang="zh-CN" altLang="en-US" sz="20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集合的思路求解</a:t>
            </a:r>
          </a:p>
        </p:txBody>
      </p:sp>
      <p:sp>
        <p:nvSpPr>
          <p:cNvPr id="4" name="矩形 3"/>
          <p:cNvSpPr/>
          <p:nvPr/>
        </p:nvSpPr>
        <p:spPr>
          <a:xfrm>
            <a:off x="714348" y="857232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输入关系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7422" y="857232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分离集合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35729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初始状态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7422" y="135729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{2}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{3}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{4}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{5}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{6}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{7}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{8}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{9}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{10}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1928802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7422" y="1928802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{2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{3}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{5}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{6}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{7}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{8}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{9}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{10}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2500306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7422" y="2500306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{3}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{5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{6}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{8}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{9}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{10}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348" y="3071810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3071810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{5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{6}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{8}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{9}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{10}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4348" y="3643314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57422" y="3643314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{5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{6}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{8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{10}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4348" y="421481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57422" y="421481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{5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{6}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{8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{10}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4348" y="482622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57422" y="482622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{5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{8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{10}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4348" y="5429264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57422" y="5429264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{5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{8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9}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{10}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28794" y="500042"/>
            <a:ext cx="5357850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18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7290" y="2143116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3 4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3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4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在同一个集合中 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Yes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48" y="150017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求解：</a:t>
            </a:r>
            <a:endParaRPr lang="zh-CN" altLang="en-US" sz="1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57290" y="2855237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7 10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7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不在同一个集合中 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No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7290" y="3569617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8 9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8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9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在同一个集合中 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Yes</a:t>
            </a:r>
            <a:endParaRPr lang="en-US" altLang="zh-CN" sz="1800" smtClean="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720" y="50004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结果集合：</a:t>
            </a:r>
            <a:endParaRPr lang="zh-CN" altLang="en-US" sz="180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5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4"/>
          <p:cNvSpPr txBox="1">
            <a:spLocks noChangeArrowheads="1"/>
          </p:cNvSpPr>
          <p:nvPr/>
        </p:nvSpPr>
        <p:spPr bwMode="auto">
          <a:xfrm>
            <a:off x="357158" y="2285992"/>
            <a:ext cx="8424862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并查集的数据结构记录了一组分离的动态集合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每个动态集合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≤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）通过一个“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代表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”加以标识，该代表即为所代表的集合中的某个元素。对于集合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，选取其中哪个元素作为代表是任意的。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57166"/>
            <a:ext cx="120070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928794" y="1428736"/>
            <a:ext cx="5214974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 {1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1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 }</a:t>
            </a:r>
            <a:endParaRPr lang="zh-CN" altLang="en-US" sz="18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6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1564834"/>
            <a:ext cx="8001056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对于给定的编号为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个元素，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表示其中的一个元素，设并查集为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，并查集的实现需要支持如下运算： 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00034" y="2538707"/>
            <a:ext cx="8286808" cy="229293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MAKE_SET(</a:t>
            </a:r>
            <a:r>
              <a:rPr 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：初始化并查集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={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，每个动态集合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）仅仅包含一个编号为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的元素，该元素作为集合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的“代表”。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FIND_SET(</a:t>
            </a:r>
            <a:r>
              <a:rPr 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：返回并查集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元素所在集合的代表。 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UNION(</a:t>
            </a:r>
            <a:r>
              <a:rPr 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：在并查集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中将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两个元素所在的动态集合（例如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）合并为一个新的集合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∪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857356" y="3845486"/>
            <a:ext cx="2071702" cy="1869530"/>
            <a:chOff x="1714480" y="3429000"/>
            <a:chExt cx="2071702" cy="1869530"/>
          </a:xfrm>
        </p:grpSpPr>
        <p:sp>
          <p:nvSpPr>
            <p:cNvPr id="9" name="TextBox 8"/>
            <p:cNvSpPr txBox="1"/>
            <p:nvPr/>
          </p:nvSpPr>
          <p:spPr>
            <a:xfrm>
              <a:off x="2285984" y="4929198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pc="6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并查集</a:t>
              </a:r>
              <a:endParaRPr lang="zh-CN" altLang="en-US" sz="1800" spc="600">
                <a:solidFill>
                  <a:srgbClr val="FF00FF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16200000" flipV="1">
              <a:off x="1643042" y="4000504"/>
              <a:ext cx="1000132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0"/>
            </p:cNvCxnSpPr>
            <p:nvPr/>
          </p:nvCxnSpPr>
          <p:spPr>
            <a:xfrm rot="16200000" flipV="1">
              <a:off x="1768059" y="3661174"/>
              <a:ext cx="1500198" cy="10358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1357290" y="714356"/>
            <a:ext cx="5643602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 {1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1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18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 }</a:t>
            </a:r>
            <a:endParaRPr lang="zh-CN" altLang="en-US" sz="18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7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5"/>
          <p:cNvSpPr txBox="1">
            <a:spLocks noChangeArrowheads="1"/>
          </p:cNvSpPr>
          <p:nvPr/>
        </p:nvSpPr>
        <p:spPr bwMode="auto">
          <a:xfrm>
            <a:off x="285720" y="1214422"/>
            <a:ext cx="8643998" cy="134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en-US" sz="18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有根树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来表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示一个集合。</a:t>
            </a:r>
            <a:endParaRPr lang="zh-CN" altLang="en-US" sz="180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zh-CN" altLang="en-US" sz="180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     多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个集合形成一个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森林，以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每棵树的</a:t>
            </a:r>
            <a:r>
              <a:rPr lang="zh-CN" altLang="en-US" sz="18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树根作为集合的</a:t>
            </a:r>
            <a:r>
              <a:rPr lang="zh-CN" altLang="en-US" sz="18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代表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，并且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根结点的父结点指向其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自身，树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上的其他结点都用一个父指针表示它的附属关系。</a:t>
            </a:r>
            <a:r>
              <a:rPr lang="zh-CN" altLang="en-US" sz="1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4" name="Text Box 6" descr="新闻纸"/>
          <p:cNvSpPr txBox="1">
            <a:spLocks noChangeArrowheads="1"/>
          </p:cNvSpPr>
          <p:nvPr/>
        </p:nvSpPr>
        <p:spPr bwMode="auto">
          <a:xfrm>
            <a:off x="428596" y="428604"/>
            <a:ext cx="4286280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7.9.2 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并查集的算法实现</a:t>
            </a:r>
            <a:endParaRPr kumimoji="1" lang="zh-CN" alt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3214678" y="2857496"/>
            <a:ext cx="2500330" cy="3016475"/>
            <a:chOff x="357158" y="2500306"/>
            <a:chExt cx="2500330" cy="3016475"/>
          </a:xfrm>
        </p:grpSpPr>
        <p:sp>
          <p:nvSpPr>
            <p:cNvPr id="9" name="椭圆 8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7158" y="5147449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1"/>
              <a:endCxn id="9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2" idx="0"/>
              <a:endCxn id="10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8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79388" y="333375"/>
            <a:ext cx="8353425" cy="168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ct val="50000"/>
              </a:spcBef>
            </a:pP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在并查集中，每个分离集合对应的一棵树，称为</a:t>
            </a:r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分离集合树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。整个并查集也就是一棵分离集合森林。</a:t>
            </a:r>
          </a:p>
          <a:p>
            <a:pPr algn="l">
              <a:lnSpc>
                <a:spcPts val="2800"/>
              </a:lnSpc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个集合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4}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{5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7}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{8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9}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{10}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，分别以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表示对应集合的编号。 </a:t>
            </a:r>
            <a:endParaRPr lang="zh-CN" altLang="en-US" sz="1800" b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7"/>
          <p:cNvGrpSpPr/>
          <p:nvPr/>
        </p:nvGrpSpPr>
        <p:grpSpPr>
          <a:xfrm>
            <a:off x="357158" y="2500306"/>
            <a:ext cx="2500330" cy="3016475"/>
            <a:chOff x="357158" y="2500306"/>
            <a:chExt cx="2500330" cy="3016475"/>
          </a:xfrm>
        </p:grpSpPr>
        <p:sp>
          <p:nvSpPr>
            <p:cNvPr id="5" name="椭圆 4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58" y="5147449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1"/>
              <a:endCxn id="5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0"/>
              <a:endCxn id="6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任意多边形 15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38"/>
          <p:cNvGrpSpPr/>
          <p:nvPr/>
        </p:nvGrpSpPr>
        <p:grpSpPr>
          <a:xfrm>
            <a:off x="3214678" y="3000372"/>
            <a:ext cx="2000264" cy="2520346"/>
            <a:chOff x="3214678" y="3000372"/>
            <a:chExt cx="2000264" cy="2520346"/>
          </a:xfrm>
        </p:grpSpPr>
        <p:sp>
          <p:nvSpPr>
            <p:cNvPr id="17" name="椭圆 16"/>
            <p:cNvSpPr/>
            <p:nvPr/>
          </p:nvSpPr>
          <p:spPr>
            <a:xfrm>
              <a:off x="3857620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214678" y="400444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572000" y="400444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678" y="5151386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{5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7}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18" idx="7"/>
              <a:endCxn id="17" idx="3"/>
            </p:cNvCxnSpPr>
            <p:nvPr/>
          </p:nvCxnSpPr>
          <p:spPr>
            <a:xfrm rot="5400000" flipH="1" flipV="1">
              <a:off x="3534354" y="3691637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9" idx="1"/>
              <a:endCxn id="17" idx="5"/>
            </p:cNvCxnSpPr>
            <p:nvPr/>
          </p:nvCxnSpPr>
          <p:spPr>
            <a:xfrm rot="16200000" flipV="1">
              <a:off x="4213015" y="3655918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>
            <a:xfrm>
              <a:off x="4012833" y="3000372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39"/>
          <p:cNvGrpSpPr/>
          <p:nvPr/>
        </p:nvGrpSpPr>
        <p:grpSpPr>
          <a:xfrm>
            <a:off x="5643570" y="2994176"/>
            <a:ext cx="1643074" cy="2520346"/>
            <a:chOff x="5643570" y="2994176"/>
            <a:chExt cx="1643074" cy="2520346"/>
          </a:xfrm>
        </p:grpSpPr>
        <p:sp>
          <p:nvSpPr>
            <p:cNvPr id="26" name="椭圆 25"/>
            <p:cNvSpPr/>
            <p:nvPr/>
          </p:nvSpPr>
          <p:spPr>
            <a:xfrm>
              <a:off x="6286512" y="321242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643570" y="399824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43570" y="5145190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{8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9}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>
              <a:stCxn id="27" idx="7"/>
              <a:endCxn id="26" idx="3"/>
            </p:cNvCxnSpPr>
            <p:nvPr/>
          </p:nvCxnSpPr>
          <p:spPr>
            <a:xfrm rot="5400000" flipH="1" flipV="1">
              <a:off x="5963246" y="368544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 31"/>
            <p:cNvSpPr/>
            <p:nvPr/>
          </p:nvSpPr>
          <p:spPr>
            <a:xfrm>
              <a:off x="6441725" y="299417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组合 40"/>
          <p:cNvGrpSpPr/>
          <p:nvPr/>
        </p:nvGrpSpPr>
        <p:grpSpPr>
          <a:xfrm>
            <a:off x="7643834" y="3567939"/>
            <a:ext cx="1285884" cy="1956716"/>
            <a:chOff x="7643834" y="3567939"/>
            <a:chExt cx="1285884" cy="1956716"/>
          </a:xfrm>
        </p:grpSpPr>
        <p:sp>
          <p:nvSpPr>
            <p:cNvPr id="33" name="椭圆 32"/>
            <p:cNvSpPr/>
            <p:nvPr/>
          </p:nvSpPr>
          <p:spPr>
            <a:xfrm>
              <a:off x="7952232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43834" y="5155323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{10}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8107445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9</a:t>
            </a:fld>
            <a:r>
              <a:rPr lang="en-US" altLang="zh-CN" smtClean="0"/>
              <a:t>/25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33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2791</TotalTime>
  <Words>2347</Words>
  <Application>Microsoft Office PowerPoint</Application>
  <PresentationFormat>全屏显示(4:3)</PresentationFormat>
  <Paragraphs>359</Paragraphs>
  <Slides>25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938</cp:revision>
  <dcterms:created xsi:type="dcterms:W3CDTF">2004-04-08T11:59:15Z</dcterms:created>
  <dcterms:modified xsi:type="dcterms:W3CDTF">2020-01-31T08:55:04Z</dcterms:modified>
</cp:coreProperties>
</file>