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45"/>
  </p:notesMasterIdLst>
  <p:sldIdLst>
    <p:sldId id="295" r:id="rId2"/>
    <p:sldId id="424" r:id="rId3"/>
    <p:sldId id="427" r:id="rId4"/>
    <p:sldId id="428" r:id="rId5"/>
    <p:sldId id="430" r:id="rId6"/>
    <p:sldId id="431" r:id="rId7"/>
    <p:sldId id="433" r:id="rId8"/>
    <p:sldId id="432" r:id="rId9"/>
    <p:sldId id="435" r:id="rId10"/>
    <p:sldId id="434" r:id="rId11"/>
    <p:sldId id="455" r:id="rId12"/>
    <p:sldId id="404" r:id="rId13"/>
    <p:sldId id="421" r:id="rId14"/>
    <p:sldId id="449" r:id="rId15"/>
    <p:sldId id="438" r:id="rId16"/>
    <p:sldId id="439" r:id="rId17"/>
    <p:sldId id="441" r:id="rId18"/>
    <p:sldId id="442" r:id="rId19"/>
    <p:sldId id="450" r:id="rId20"/>
    <p:sldId id="452" r:id="rId21"/>
    <p:sldId id="453" r:id="rId22"/>
    <p:sldId id="454" r:id="rId23"/>
    <p:sldId id="456" r:id="rId24"/>
    <p:sldId id="457" r:id="rId25"/>
    <p:sldId id="458" r:id="rId26"/>
    <p:sldId id="459" r:id="rId27"/>
    <p:sldId id="460" r:id="rId28"/>
    <p:sldId id="461" r:id="rId29"/>
    <p:sldId id="462" r:id="rId30"/>
    <p:sldId id="463" r:id="rId31"/>
    <p:sldId id="464" r:id="rId32"/>
    <p:sldId id="465" r:id="rId33"/>
    <p:sldId id="466" r:id="rId34"/>
    <p:sldId id="467" r:id="rId35"/>
    <p:sldId id="468" r:id="rId36"/>
    <p:sldId id="469" r:id="rId37"/>
    <p:sldId id="470" r:id="rId38"/>
    <p:sldId id="471" r:id="rId39"/>
    <p:sldId id="472" r:id="rId40"/>
    <p:sldId id="473" r:id="rId41"/>
    <p:sldId id="474" r:id="rId42"/>
    <p:sldId id="475" r:id="rId43"/>
    <p:sldId id="476" r:id="rId44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00FF"/>
    <a:srgbClr val="9900CC"/>
    <a:srgbClr val="000000"/>
    <a:srgbClr val="0033CC"/>
    <a:srgbClr val="6600CC"/>
    <a:srgbClr val="669900"/>
    <a:srgbClr val="FF3300"/>
    <a:srgbClr val="808000"/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581" autoAdjust="0"/>
  </p:normalViewPr>
  <p:slideViewPr>
    <p:cSldViewPr>
      <p:cViewPr varScale="1">
        <p:scale>
          <a:sx n="100" d="100"/>
          <a:sy n="100" d="100"/>
        </p:scale>
        <p:origin x="-4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3714776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7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章 小结（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1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）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叶根友毛笔行书2.0版" pitchFamily="2" charset="-122"/>
              <a:cs typeface="Consolas" pitchFamily="49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2214554"/>
            <a:ext cx="1071570" cy="40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树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1928794" y="3047998"/>
            <a:ext cx="3214710" cy="37535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 树中结点计算方法</a:t>
            </a:r>
            <a:endParaRPr lang="en-US" altLang="zh-CN" sz="18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6050" y="3789296"/>
            <a:ext cx="478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度为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的树中所有结点的度 ≤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至少有一个度为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428992" y="5143513"/>
            <a:ext cx="3500462" cy="953305"/>
            <a:chOff x="2714612" y="3857634"/>
            <a:chExt cx="3500462" cy="714979"/>
          </a:xfrm>
        </p:grpSpPr>
        <p:sp>
          <p:nvSpPr>
            <p:cNvPr id="16" name="TextBox 15"/>
            <p:cNvSpPr txBox="1"/>
            <p:nvPr/>
          </p:nvSpPr>
          <p:spPr>
            <a:xfrm>
              <a:off x="2714612" y="4214822"/>
              <a:ext cx="3500462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度为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的树至少有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个结点！</a:t>
              </a:r>
            </a:p>
          </p:txBody>
        </p:sp>
        <p:sp>
          <p:nvSpPr>
            <p:cNvPr id="17" name="下箭头 16"/>
            <p:cNvSpPr/>
            <p:nvPr/>
          </p:nvSpPr>
          <p:spPr>
            <a:xfrm>
              <a:off x="4214810" y="3857634"/>
              <a:ext cx="214314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14481" y="4095755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1"/>
            <a:ext cx="2928958" cy="37535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  树的存储结构</a:t>
            </a:r>
            <a:endParaRPr lang="en-US" altLang="zh-CN" sz="18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357298"/>
            <a:ext cx="6858048" cy="18801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144000" rtlCol="0">
            <a:spAutoFit/>
          </a:bodyPr>
          <a:lstStyle/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双亲存储结构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：表示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的关系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孩子链存储结构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：表示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的关系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孩子兄弟链存储结构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：树转化为二叉树，对应二叉链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968293"/>
            <a:ext cx="7429552" cy="190423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给定一棵树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，最常用的操作是查找指定地址的结点的祖先结点，最适合的存储结构是（  ）。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A.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双亲存储结构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B.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孩子链存储结构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C.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孩子兄弟链存储结构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D.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以上都不对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42910" y="428605"/>
            <a:ext cx="1000100" cy="785817"/>
            <a:chOff x="5691204" y="3835411"/>
            <a:chExt cx="1238250" cy="1236663"/>
          </a:xfrm>
        </p:grpSpPr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5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6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7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6780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71604" y="3286124"/>
            <a:ext cx="1714512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答案为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 noChangeArrowheads="1"/>
          </p:cNvSpPr>
          <p:nvPr/>
        </p:nvSpPr>
        <p:spPr bwMode="auto">
          <a:xfrm>
            <a:off x="785786" y="671574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spect="1" noChangeArrowheads="1"/>
          </p:cNvSpPr>
          <p:nvPr/>
        </p:nvSpPr>
        <p:spPr bwMode="auto">
          <a:xfrm>
            <a:off x="836617" y="722118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4480" y="928670"/>
            <a:ext cx="2071702" cy="411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二 叉 树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1604" y="1809739"/>
            <a:ext cx="5357850" cy="3788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</a:t>
            </a:r>
            <a:r>
              <a:rPr lang="en-US" altLang="zh-CN" sz="18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n</a:t>
            </a: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个不同的结点构造的二叉树个数？</a:t>
            </a:r>
            <a:endParaRPr lang="en-US" altLang="zh-CN" sz="18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85918" y="3902242"/>
            <a:ext cx="3071834" cy="4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，结果为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14482" y="2666999"/>
            <a:ext cx="6215104" cy="899646"/>
            <a:chOff x="1714481" y="2000247"/>
            <a:chExt cx="6215104" cy="674734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4481" y="2000247"/>
              <a:ext cx="2928958" cy="674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TextBox 12"/>
            <p:cNvSpPr txBox="1"/>
            <p:nvPr/>
          </p:nvSpPr>
          <p:spPr>
            <a:xfrm>
              <a:off x="5392421" y="2143120"/>
              <a:ext cx="2537164" cy="29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Catalan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数</a:t>
              </a:r>
              <a:endPara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左箭头 14"/>
            <p:cNvSpPr/>
            <p:nvPr/>
          </p:nvSpPr>
          <p:spPr>
            <a:xfrm>
              <a:off x="4966992" y="2189160"/>
              <a:ext cx="317006" cy="214314"/>
            </a:xfrm>
            <a:prstGeom prst="lef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14448" y="714356"/>
            <a:ext cx="6786642" cy="43614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个结点并且高度为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不同形态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的二叉树个数是多少？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0100" y="1571612"/>
            <a:ext cx="6643734" cy="1705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该二叉树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：有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层，每层一个结点，该结点可以作为双亲结点的左孩子，也可以作为右孩子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这样的二叉树的个数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=1×2×…×2=2</a:t>
            </a:r>
            <a:r>
              <a:rPr lang="en-US" sz="1800" i="1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例如，当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时有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个这样的二叉树。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642480" y="3786190"/>
            <a:ext cx="4072528" cy="2000264"/>
            <a:chOff x="1214414" y="2786064"/>
            <a:chExt cx="4072528" cy="1500198"/>
          </a:xfrm>
        </p:grpSpPr>
        <p:sp>
          <p:nvSpPr>
            <p:cNvPr id="24" name="椭圆 23"/>
            <p:cNvSpPr/>
            <p:nvPr/>
          </p:nvSpPr>
          <p:spPr>
            <a:xfrm>
              <a:off x="1785918" y="3367092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498480" y="3652844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214414" y="4008348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25" idx="7"/>
            </p:cNvCxnSpPr>
            <p:nvPr/>
          </p:nvCxnSpPr>
          <p:spPr>
            <a:xfrm rot="5400000">
              <a:off x="1719691" y="3576072"/>
              <a:ext cx="133018" cy="8379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5" idx="3"/>
              <a:endCxn id="26" idx="7"/>
            </p:cNvCxnSpPr>
            <p:nvPr/>
          </p:nvCxnSpPr>
          <p:spPr>
            <a:xfrm rot="5400000">
              <a:off x="1399063" y="3898386"/>
              <a:ext cx="202769" cy="8042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2714612" y="3357568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427174" y="3643320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2712926" y="4070262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2" name="直接连接符 31"/>
            <p:cNvCxnSpPr>
              <a:stCxn id="29" idx="3"/>
              <a:endCxn id="30" idx="7"/>
            </p:cNvCxnSpPr>
            <p:nvPr/>
          </p:nvCxnSpPr>
          <p:spPr>
            <a:xfrm rot="5400000">
              <a:off x="2648385" y="3566548"/>
              <a:ext cx="133018" cy="8379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0" idx="5"/>
              <a:endCxn id="31" idx="0"/>
            </p:cNvCxnSpPr>
            <p:nvPr/>
          </p:nvCxnSpPr>
          <p:spPr>
            <a:xfrm rot="16200000" flipH="1">
              <a:off x="2643674" y="3857009"/>
              <a:ext cx="242575" cy="183929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3428992" y="3357568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716430" y="3643320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430678" y="3998824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9" name="直接连接符 38"/>
            <p:cNvCxnSpPr>
              <a:stCxn id="36" idx="5"/>
              <a:endCxn id="37" idx="1"/>
            </p:cNvCxnSpPr>
            <p:nvPr/>
          </p:nvCxnSpPr>
          <p:spPr>
            <a:xfrm rot="16200000" flipH="1">
              <a:off x="3650203" y="3566548"/>
              <a:ext cx="133018" cy="8379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3"/>
              <a:endCxn id="38" idx="7"/>
            </p:cNvCxnSpPr>
            <p:nvPr/>
          </p:nvCxnSpPr>
          <p:spPr>
            <a:xfrm rot="5400000">
              <a:off x="3616170" y="3888019"/>
              <a:ext cx="202769" cy="82106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4425752" y="3357568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713190" y="3643320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998942" y="3998824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6" name="直接连接符 45"/>
            <p:cNvCxnSpPr>
              <a:stCxn id="43" idx="5"/>
              <a:endCxn id="44" idx="1"/>
            </p:cNvCxnSpPr>
            <p:nvPr/>
          </p:nvCxnSpPr>
          <p:spPr>
            <a:xfrm rot="16200000" flipH="1">
              <a:off x="4646963" y="3566548"/>
              <a:ext cx="133018" cy="8379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4" idx="5"/>
              <a:endCxn id="45" idx="1"/>
            </p:cNvCxnSpPr>
            <p:nvPr/>
          </p:nvCxnSpPr>
          <p:spPr>
            <a:xfrm rot="16200000" flipH="1">
              <a:off x="4898682" y="3888019"/>
              <a:ext cx="202769" cy="82106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下箭头 49"/>
            <p:cNvSpPr/>
            <p:nvPr/>
          </p:nvSpPr>
          <p:spPr>
            <a:xfrm>
              <a:off x="2928926" y="2786064"/>
              <a:ext cx="214314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42910" y="428605"/>
            <a:ext cx="1000100" cy="785817"/>
            <a:chOff x="5691204" y="3835411"/>
            <a:chExt cx="1238250" cy="1236663"/>
          </a:xfrm>
        </p:grpSpPr>
        <p:grpSp>
          <p:nvGrpSpPr>
            <p:cNvPr id="42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49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2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3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8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6780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85852" y="666731"/>
            <a:ext cx="4143404" cy="3788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二叉树中结点计算方法</a:t>
            </a:r>
            <a:endParaRPr lang="en-US" altLang="zh-CN" sz="18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0232" y="2357430"/>
            <a:ext cx="6000792" cy="229560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二叉树中所有结点的度</a:t>
            </a:r>
            <a:r>
              <a:rPr lang="zh-CN" altLang="en-US" sz="18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分支数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所有结点度之和，分支数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+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+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en-US" altLang="zh-CN" sz="1800" i="1" baseline="-25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所有结点度之和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+ 2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3042" y="1554669"/>
            <a:ext cx="1643074" cy="4480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基本公式</a:t>
            </a:r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3" y="2775372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666731"/>
            <a:ext cx="4643470" cy="37535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  完全二叉树中结点计算方法</a:t>
            </a:r>
            <a:endParaRPr lang="en-US" altLang="zh-CN" sz="18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4480" y="2285993"/>
            <a:ext cx="6357982" cy="229560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结点个数为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树形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可以唯一确定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叶子结点个数为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，树形不能唯一确定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为奇数时，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为偶数时，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高度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 log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(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+1)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，是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个结点高度最小的二叉树</a:t>
            </a:r>
            <a:endParaRPr lang="en-US" altLang="zh-CN" sz="1800" i="1" baseline="-25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1554669"/>
            <a:ext cx="2357454" cy="4480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基本公式和原理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3" y="2775372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4414" y="1474190"/>
            <a:ext cx="6715172" cy="43614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含有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个叶子结点的二叉树的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最小高度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是多少？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414" y="2214554"/>
            <a:ext cx="7000924" cy="137227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在该二叉树中，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=60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-1=59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=119+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且为完全二叉树时高度最小。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此时高度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+1)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120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42910" y="714357"/>
            <a:ext cx="1000100" cy="785817"/>
            <a:chOff x="5691204" y="3835411"/>
            <a:chExt cx="1238250" cy="1236663"/>
          </a:xfrm>
        </p:grpSpPr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1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6780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666731"/>
            <a:ext cx="4714908" cy="37535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  满二叉树中结点计算方法</a:t>
            </a:r>
            <a:endParaRPr lang="en-US" altLang="zh-CN" sz="18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356" y="2411736"/>
            <a:ext cx="5500726" cy="179334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44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高度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log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2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(n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+1)</a:t>
            </a:r>
            <a:endParaRPr lang="en-US" altLang="zh-CN" sz="1800" baseline="-25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高度为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的满二叉树，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一定为奇数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3042" y="1554669"/>
            <a:ext cx="2357454" cy="4480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基本公式和原理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3" y="2775372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1571612"/>
            <a:ext cx="7500990" cy="477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已知一棵非空满二叉树中有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个分支结点，则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总结点个数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是多少？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414" y="2442985"/>
            <a:ext cx="6572296" cy="98755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=31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，所以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=31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（双分支结点个数）。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+1=32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（二叉树性质），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=63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14380" y="785795"/>
            <a:ext cx="1000100" cy="785817"/>
            <a:chOff x="5691204" y="3835411"/>
            <a:chExt cx="1238250" cy="1236663"/>
          </a:xfrm>
        </p:grpSpPr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1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6780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18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8"/>
          <p:cNvSpPr>
            <a:spLocks noChangeAspect="1" noChangeArrowheads="1"/>
          </p:cNvSpPr>
          <p:nvPr/>
        </p:nvSpPr>
        <p:spPr bwMode="auto">
          <a:xfrm>
            <a:off x="785786" y="476229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Oval 9"/>
          <p:cNvSpPr>
            <a:spLocks noChangeAspect="1" noChangeArrowheads="1"/>
          </p:cNvSpPr>
          <p:nvPr/>
        </p:nvSpPr>
        <p:spPr bwMode="auto">
          <a:xfrm>
            <a:off x="836617" y="526773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918" y="642918"/>
            <a:ext cx="3714776" cy="411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二叉树的存储结构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1809739"/>
            <a:ext cx="3143272" cy="3788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顺序存储结构</a:t>
            </a:r>
            <a:endParaRPr lang="en-US" altLang="zh-CN" sz="18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928662" y="2762245"/>
            <a:ext cx="1643074" cy="2051262"/>
            <a:chOff x="1714480" y="1928808"/>
            <a:chExt cx="1643074" cy="1538446"/>
          </a:xfrm>
        </p:grpSpPr>
        <p:sp>
          <p:nvSpPr>
            <p:cNvPr id="8" name="椭圆 7"/>
            <p:cNvSpPr/>
            <p:nvPr/>
          </p:nvSpPr>
          <p:spPr>
            <a:xfrm>
              <a:off x="1714480" y="250031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2214546" y="1928808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925554" y="2500312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214546" y="3143254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连接符 11"/>
            <p:cNvCxnSpPr>
              <a:stCxn id="3" idx="3"/>
              <a:endCxn id="8" idx="7"/>
            </p:cNvCxnSpPr>
            <p:nvPr/>
          </p:nvCxnSpPr>
          <p:spPr>
            <a:xfrm rot="5400000">
              <a:off x="1974955" y="2249765"/>
              <a:ext cx="347262" cy="25845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3" idx="5"/>
              <a:endCxn id="9" idx="1"/>
            </p:cNvCxnSpPr>
            <p:nvPr/>
          </p:nvCxnSpPr>
          <p:spPr>
            <a:xfrm rot="16200000" flipH="1">
              <a:off x="2614850" y="2173790"/>
              <a:ext cx="342401" cy="40553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9" idx="3"/>
              <a:endCxn id="10" idx="7"/>
            </p:cNvCxnSpPr>
            <p:nvPr/>
          </p:nvCxnSpPr>
          <p:spPr>
            <a:xfrm rot="5400000">
              <a:off x="2579130" y="2781013"/>
              <a:ext cx="413840" cy="40553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928794" y="2762245"/>
            <a:ext cx="214314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16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5786" y="3489403"/>
            <a:ext cx="214314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16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57422" y="3286124"/>
            <a:ext cx="214314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en-US" sz="16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14414" y="4346659"/>
            <a:ext cx="214314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endParaRPr lang="zh-CN" altLang="en-US" sz="16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286116" y="3013149"/>
            <a:ext cx="3429024" cy="892104"/>
            <a:chOff x="4357686" y="2116986"/>
            <a:chExt cx="3429024" cy="669078"/>
          </a:xfrm>
        </p:grpSpPr>
        <p:sp>
          <p:nvSpPr>
            <p:cNvPr id="22" name="矩形 21"/>
            <p:cNvSpPr/>
            <p:nvPr/>
          </p:nvSpPr>
          <p:spPr>
            <a:xfrm>
              <a:off x="4357686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43438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929190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14942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500694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5008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072198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#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86512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643702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#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58016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215206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29520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5" name="右箭头 34"/>
          <p:cNvSpPr/>
          <p:nvPr/>
        </p:nvSpPr>
        <p:spPr>
          <a:xfrm>
            <a:off x="2643174" y="3476625"/>
            <a:ext cx="428628" cy="381003"/>
          </a:xfrm>
          <a:prstGeom prst="rightArrow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286644" y="2519997"/>
            <a:ext cx="1571636" cy="2242512"/>
            <a:chOff x="7500958" y="1928808"/>
            <a:chExt cx="1571636" cy="1681884"/>
          </a:xfrm>
        </p:grpSpPr>
        <p:sp>
          <p:nvSpPr>
            <p:cNvPr id="38" name="椭圆 37"/>
            <p:cNvSpPr/>
            <p:nvPr/>
          </p:nvSpPr>
          <p:spPr>
            <a:xfrm>
              <a:off x="8072462" y="2571750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7500958" y="3214692"/>
              <a:ext cx="642942" cy="39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358214" y="3214692"/>
              <a:ext cx="714380" cy="39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7937524" y="1928808"/>
              <a:ext cx="642942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/2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3" name="直接连接符 42"/>
            <p:cNvCxnSpPr>
              <a:stCxn id="41" idx="4"/>
              <a:endCxn id="38" idx="0"/>
            </p:cNvCxnSpPr>
            <p:nvPr/>
          </p:nvCxnSpPr>
          <p:spPr>
            <a:xfrm rot="5400000">
              <a:off x="8112150" y="2424905"/>
              <a:ext cx="285752" cy="793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8" idx="3"/>
              <a:endCxn id="39" idx="0"/>
            </p:cNvCxnSpPr>
            <p:nvPr/>
          </p:nvCxnSpPr>
          <p:spPr>
            <a:xfrm rot="5400000">
              <a:off x="7804570" y="2894490"/>
              <a:ext cx="338061" cy="30234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8" idx="5"/>
              <a:endCxn id="40" idx="0"/>
            </p:cNvCxnSpPr>
            <p:nvPr/>
          </p:nvCxnSpPr>
          <p:spPr>
            <a:xfrm rot="16200000" flipH="1">
              <a:off x="8377343" y="2876630"/>
              <a:ext cx="338062" cy="33806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19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1604" y="1714489"/>
            <a:ext cx="7000924" cy="18801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144000" rtlCol="0">
            <a:spAutoFit/>
          </a:bodyPr>
          <a:lstStyle/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任何非空树中：分支数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所有结点度之和，分支数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度为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的树中：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+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+ … +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度为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的树中：所有结点度之和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+ 2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+ … +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mn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endParaRPr lang="zh-CN" altLang="en-US" sz="1800" i="1" baseline="-25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666731"/>
            <a:ext cx="3357586" cy="4770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chemeClr val="bg1"/>
                </a:solidFill>
                <a:ea typeface="微软雅黑" pitchFamily="34" charset="-122"/>
                <a:cs typeface="Times New Roman" pitchFamily="18" charset="0"/>
                <a:sym typeface="Wingdings"/>
              </a:rPr>
              <a:t>树中结点计算的</a:t>
            </a:r>
            <a:r>
              <a:rPr lang="zh-CN" altLang="en-US" sz="2000" b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基本公式</a:t>
            </a: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5013" y="2000240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920225"/>
            <a:ext cx="8143932" cy="129432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一棵高度为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的并且只有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个结点的二叉树，采用顺序存储结构存放在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[1..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中，则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应该至少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是（ ）。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A.2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B.2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     C.2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      D.2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endParaRPr lang="zh-CN" altLang="en-US" sz="1800" i="1" baseline="30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2666995"/>
            <a:ext cx="63579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可能是一棵有斜树，最后一个结点的层序编号为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357422" y="3524251"/>
            <a:ext cx="5134011" cy="2476517"/>
            <a:chOff x="2357422" y="2643188"/>
            <a:chExt cx="5134011" cy="1857388"/>
          </a:xfrm>
        </p:grpSpPr>
        <p:sp>
          <p:nvSpPr>
            <p:cNvPr id="7" name="椭圆 6"/>
            <p:cNvSpPr/>
            <p:nvPr/>
          </p:nvSpPr>
          <p:spPr>
            <a:xfrm>
              <a:off x="2928926" y="2643188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497058" y="3105006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568628" y="4071948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7" idx="5"/>
              <a:endCxn id="8" idx="1"/>
            </p:cNvCxnSpPr>
            <p:nvPr/>
          </p:nvCxnSpPr>
          <p:spPr>
            <a:xfrm rot="16200000" flipH="1">
              <a:off x="3312635" y="2904766"/>
              <a:ext cx="232715" cy="26266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8" idx="5"/>
            </p:cNvCxnSpPr>
            <p:nvPr/>
          </p:nvCxnSpPr>
          <p:spPr>
            <a:xfrm rot="16200000" flipH="1">
              <a:off x="3873701" y="3373648"/>
              <a:ext cx="261763" cy="27757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9" idx="1"/>
            </p:cNvCxnSpPr>
            <p:nvPr/>
          </p:nvCxnSpPr>
          <p:spPr>
            <a:xfrm rot="16200000" flipH="1">
              <a:off x="4426418" y="3913921"/>
              <a:ext cx="208183" cy="20276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2697574">
              <a:off x="4124812" y="3685076"/>
              <a:ext cx="5000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10800000">
              <a:off x="5072066" y="4257186"/>
              <a:ext cx="357190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419731" y="4082163"/>
              <a:ext cx="2071702" cy="32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层序编号为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 i="1" baseline="30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左大括号 20"/>
            <p:cNvSpPr/>
            <p:nvPr/>
          </p:nvSpPr>
          <p:spPr>
            <a:xfrm>
              <a:off x="2714612" y="2928940"/>
              <a:ext cx="142876" cy="1571636"/>
            </a:xfrm>
            <a:prstGeom prst="leftBrac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57422" y="3571882"/>
              <a:ext cx="5000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h</a:t>
              </a:r>
              <a:endParaRPr lang="zh-CN" alt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42910" y="214290"/>
            <a:ext cx="1000100" cy="785817"/>
            <a:chOff x="5691204" y="3835411"/>
            <a:chExt cx="1238250" cy="1236663"/>
          </a:xfrm>
        </p:grpSpPr>
        <p:grpSp>
          <p:nvGrpSpPr>
            <p:cNvPr id="26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28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29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30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7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6780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20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666731"/>
            <a:ext cx="3286148" cy="3788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二叉链存储结构</a:t>
            </a:r>
            <a:endParaRPr lang="en-US" altLang="zh-CN" sz="18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00100" y="1904989"/>
            <a:ext cx="1643074" cy="2095515"/>
            <a:chOff x="1571604" y="1928808"/>
            <a:chExt cx="1643074" cy="1571636"/>
          </a:xfrm>
        </p:grpSpPr>
        <p:sp>
          <p:nvSpPr>
            <p:cNvPr id="5" name="椭圆 4"/>
            <p:cNvSpPr/>
            <p:nvPr/>
          </p:nvSpPr>
          <p:spPr>
            <a:xfrm>
              <a:off x="1571604" y="2500312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214546" y="1928808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82678" y="2500312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214546" y="3143254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连接符 8"/>
            <p:cNvCxnSpPr>
              <a:stCxn id="6" idx="3"/>
              <a:endCxn id="5" idx="7"/>
            </p:cNvCxnSpPr>
            <p:nvPr/>
          </p:nvCxnSpPr>
          <p:spPr>
            <a:xfrm rot="5400000">
              <a:off x="1937875" y="2207823"/>
              <a:ext cx="342401" cy="33747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5"/>
              <a:endCxn id="7" idx="1"/>
            </p:cNvCxnSpPr>
            <p:nvPr/>
          </p:nvCxnSpPr>
          <p:spPr>
            <a:xfrm rot="16200000" flipH="1">
              <a:off x="2543412" y="2245228"/>
              <a:ext cx="342401" cy="26266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7" idx="3"/>
              <a:endCxn id="8" idx="7"/>
            </p:cNvCxnSpPr>
            <p:nvPr/>
          </p:nvCxnSpPr>
          <p:spPr>
            <a:xfrm rot="5400000">
              <a:off x="2473335" y="2822955"/>
              <a:ext cx="418701" cy="32651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3857620" y="952483"/>
            <a:ext cx="3929090" cy="3429024"/>
            <a:chOff x="3857620" y="714362"/>
            <a:chExt cx="3929090" cy="2571768"/>
          </a:xfrm>
        </p:grpSpPr>
        <p:sp>
          <p:nvSpPr>
            <p:cNvPr id="16" name="矩形 15"/>
            <p:cNvSpPr/>
            <p:nvPr/>
          </p:nvSpPr>
          <p:spPr>
            <a:xfrm>
              <a:off x="5429256" y="1214428"/>
              <a:ext cx="714380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143636" y="1214428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0628" y="1214428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9" name="弧形 18"/>
            <p:cNvSpPr/>
            <p:nvPr/>
          </p:nvSpPr>
          <p:spPr>
            <a:xfrm>
              <a:off x="5429256" y="857238"/>
              <a:ext cx="428628" cy="428628"/>
            </a:xfrm>
            <a:prstGeom prst="arc">
              <a:avLst>
                <a:gd name="adj1" fmla="val 16200000"/>
                <a:gd name="adj2" fmla="val 2193898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86380" y="714362"/>
              <a:ext cx="5000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b</a:t>
              </a:r>
              <a:endParaRPr lang="zh-CN" alt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286248" y="2000246"/>
              <a:ext cx="714380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000628" y="2000246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857620" y="2000246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∧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643702" y="2000246"/>
              <a:ext cx="714380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358082" y="2000246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215074" y="2000246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29256" y="2857502"/>
              <a:ext cx="714380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43636" y="2857502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000628" y="2857502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4750595" y="1535899"/>
              <a:ext cx="57150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16200000" flipH="1">
              <a:off x="6286512" y="1500180"/>
              <a:ext cx="571504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rot="5400000">
              <a:off x="5893603" y="2321717"/>
              <a:ext cx="642942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8" name="右箭头 37"/>
          <p:cNvSpPr/>
          <p:nvPr/>
        </p:nvSpPr>
        <p:spPr>
          <a:xfrm>
            <a:off x="2928926" y="2571744"/>
            <a:ext cx="571504" cy="476253"/>
          </a:xfrm>
          <a:prstGeom prst="rightArrow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8662" y="4697941"/>
            <a:ext cx="7143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任何结点的左、右指针分别指向一棵二叉树！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递归数据结构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21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28" y="1071546"/>
            <a:ext cx="6429420" cy="82830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含有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个结点的二叉树采用二叉链存储结构，其中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空指针域个数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是多少？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728" y="2226412"/>
            <a:ext cx="6786610" cy="243410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144000" rtlCol="0">
            <a:spAutoFit/>
          </a:bodyPr>
          <a:lstStyle/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每个结点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个指针域，共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个指针域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除了根结点外，每个结点被一个非空指针所指向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共有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个非空指针域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空指针域的个数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57256" y="571480"/>
            <a:ext cx="1000100" cy="785817"/>
            <a:chOff x="5691204" y="3835411"/>
            <a:chExt cx="1238250" cy="1236663"/>
          </a:xfrm>
        </p:grpSpPr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1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6780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22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3929090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7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章 小结（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2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）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叶根友毛笔行书2.0版" pitchFamily="2" charset="-122"/>
              <a:cs typeface="Consolas" pitchFamily="49" charset="0"/>
            </a:endParaRPr>
          </a:p>
        </p:txBody>
      </p:sp>
      <p:grpSp>
        <p:nvGrpSpPr>
          <p:cNvPr id="2" name="组合 15"/>
          <p:cNvGrpSpPr/>
          <p:nvPr/>
        </p:nvGrpSpPr>
        <p:grpSpPr>
          <a:xfrm>
            <a:off x="785786" y="1904990"/>
            <a:ext cx="857256" cy="852413"/>
            <a:chOff x="785786" y="1503812"/>
            <a:chExt cx="857256" cy="639310"/>
          </a:xfrm>
        </p:grpSpPr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14480" y="2109894"/>
            <a:ext cx="2714644" cy="40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二叉树遍历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785918" y="2952747"/>
            <a:ext cx="2071702" cy="4353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遍历过程</a:t>
            </a:r>
            <a:endParaRPr lang="zh-CN" altLang="en-US" sz="18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984" y="3643314"/>
            <a:ext cx="2857520" cy="140862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44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某种次序</a:t>
            </a:r>
            <a:endParaRPr lang="en-US" altLang="zh-CN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访问所有结点</a:t>
            </a:r>
            <a:endParaRPr lang="en-US" altLang="zh-CN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不重复访问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23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00100" y="1583470"/>
            <a:ext cx="2143140" cy="163121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先序遍历</a:t>
            </a:r>
            <a:endParaRPr lang="en-US" altLang="zh-CN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中序遍历</a:t>
            </a:r>
            <a:endParaRPr lang="en-US" altLang="zh-CN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后序遍历</a:t>
            </a:r>
            <a:endParaRPr lang="en-US" altLang="zh-CN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层次遍历</a:t>
            </a:r>
            <a:endParaRPr lang="en-US" altLang="zh-CN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100" y="697413"/>
            <a:ext cx="2857520" cy="4414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常用遍历方法</a:t>
            </a:r>
          </a:p>
        </p:txBody>
      </p:sp>
      <p:grpSp>
        <p:nvGrpSpPr>
          <p:cNvPr id="2" name="组合 16"/>
          <p:cNvGrpSpPr/>
          <p:nvPr/>
        </p:nvGrpSpPr>
        <p:grpSpPr>
          <a:xfrm>
            <a:off x="3286116" y="1643050"/>
            <a:ext cx="1500198" cy="928693"/>
            <a:chOff x="2786050" y="1410881"/>
            <a:chExt cx="1500198" cy="696520"/>
          </a:xfrm>
        </p:grpSpPr>
        <p:sp>
          <p:nvSpPr>
            <p:cNvPr id="15" name="右大括号 14"/>
            <p:cNvSpPr/>
            <p:nvPr/>
          </p:nvSpPr>
          <p:spPr>
            <a:xfrm>
              <a:off x="2786050" y="1410881"/>
              <a:ext cx="142876" cy="696520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28926" y="1571618"/>
              <a:ext cx="1357322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具有递归性</a:t>
              </a:r>
            </a:p>
          </p:txBody>
        </p:sp>
      </p:grpSp>
      <p:grpSp>
        <p:nvGrpSpPr>
          <p:cNvPr id="3" name="组合 8"/>
          <p:cNvGrpSpPr/>
          <p:nvPr/>
        </p:nvGrpSpPr>
        <p:grpSpPr>
          <a:xfrm>
            <a:off x="4857752" y="1142984"/>
            <a:ext cx="1512000" cy="3018651"/>
            <a:chOff x="3428992" y="2571750"/>
            <a:chExt cx="1512000" cy="2263988"/>
          </a:xfrm>
        </p:grpSpPr>
        <p:sp>
          <p:nvSpPr>
            <p:cNvPr id="11" name="圆角矩形 10"/>
            <p:cNvSpPr/>
            <p:nvPr/>
          </p:nvSpPr>
          <p:spPr>
            <a:xfrm>
              <a:off x="3428992" y="2571750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二叉树算法</a:t>
              </a:r>
              <a:endPara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燕尾形箭头 11"/>
            <p:cNvSpPr/>
            <p:nvPr/>
          </p:nvSpPr>
          <p:spPr>
            <a:xfrm rot="5400000">
              <a:off x="4035934" y="3105006"/>
              <a:ext cx="360000" cy="288000"/>
            </a:xfrm>
            <a:prstGeom prst="notched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428992" y="3482982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二叉树查找</a:t>
              </a:r>
              <a:endPara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燕尾形箭头 17"/>
            <p:cNvSpPr/>
            <p:nvPr/>
          </p:nvSpPr>
          <p:spPr>
            <a:xfrm rot="5400000">
              <a:off x="4035934" y="4036510"/>
              <a:ext cx="360000" cy="288000"/>
            </a:xfrm>
            <a:prstGeom prst="notched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428992" y="4403738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二叉树遍历</a:t>
              </a:r>
              <a:endPara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24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5720" y="571480"/>
            <a:ext cx="3214710" cy="4414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 递归遍历算法应用</a:t>
            </a:r>
            <a:endParaRPr lang="zh-CN" altLang="en-US" sz="18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596" y="1523186"/>
            <a:ext cx="7215238" cy="450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基于递归遍历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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  采用递归数据结构的递归算法设计方法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571472" y="2095491"/>
            <a:ext cx="2214578" cy="2667019"/>
            <a:chOff x="1000100" y="1500180"/>
            <a:chExt cx="2214578" cy="2000264"/>
          </a:xfrm>
        </p:grpSpPr>
        <p:sp>
          <p:nvSpPr>
            <p:cNvPr id="10" name="椭圆 9"/>
            <p:cNvSpPr/>
            <p:nvPr/>
          </p:nvSpPr>
          <p:spPr>
            <a:xfrm>
              <a:off x="1714480" y="1928808"/>
              <a:ext cx="714380" cy="500066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1000100" y="2786064"/>
              <a:ext cx="857256" cy="71438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2357422" y="2786064"/>
              <a:ext cx="857256" cy="71438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>
              <a:stCxn id="10" idx="3"/>
              <a:endCxn id="11" idx="0"/>
            </p:cNvCxnSpPr>
            <p:nvPr/>
          </p:nvCxnSpPr>
          <p:spPr>
            <a:xfrm rot="5400000">
              <a:off x="1408703" y="2375667"/>
              <a:ext cx="430423" cy="39037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0" idx="5"/>
              <a:endCxn id="12" idx="0"/>
            </p:cNvCxnSpPr>
            <p:nvPr/>
          </p:nvCxnSpPr>
          <p:spPr>
            <a:xfrm rot="16200000" flipH="1">
              <a:off x="2339934" y="2339947"/>
              <a:ext cx="430423" cy="46180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弧形 17"/>
            <p:cNvSpPr/>
            <p:nvPr/>
          </p:nvSpPr>
          <p:spPr>
            <a:xfrm>
              <a:off x="1857356" y="1714494"/>
              <a:ext cx="285752" cy="428628"/>
            </a:xfrm>
            <a:prstGeom prst="arc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14480" y="1500180"/>
              <a:ext cx="42862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endParaRPr lang="zh-CN" alt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000232" y="2381243"/>
            <a:ext cx="1714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：大问题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2844" y="4953011"/>
            <a:ext cx="1714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：小问题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28794" y="4953011"/>
            <a:ext cx="1714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：小问题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14810" y="2952747"/>
            <a:ext cx="464347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部分组成，两种类型：结点，子树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先结点，再子树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先序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  <a:sym typeface="Wingdings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先子树，再结点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后序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25250" y="285728"/>
            <a:ext cx="80387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25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3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214414" y="857232"/>
            <a:ext cx="7072362" cy="82086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假设二叉树采用二叉链存储结构，设计一个算法求二叉树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中度为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的结点个数。</a:t>
            </a:r>
          </a:p>
        </p:txBody>
      </p:sp>
      <p:grpSp>
        <p:nvGrpSpPr>
          <p:cNvPr id="2" name="组合 39"/>
          <p:cNvGrpSpPr/>
          <p:nvPr/>
        </p:nvGrpSpPr>
        <p:grpSpPr>
          <a:xfrm>
            <a:off x="714348" y="2126173"/>
            <a:ext cx="2214578" cy="2667019"/>
            <a:chOff x="1000100" y="1500180"/>
            <a:chExt cx="2214578" cy="2000264"/>
          </a:xfrm>
        </p:grpSpPr>
        <p:sp>
          <p:nvSpPr>
            <p:cNvPr id="41" name="椭圆 40"/>
            <p:cNvSpPr/>
            <p:nvPr/>
          </p:nvSpPr>
          <p:spPr>
            <a:xfrm>
              <a:off x="1714480" y="1928808"/>
              <a:ext cx="714380" cy="500066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1000100" y="2786064"/>
              <a:ext cx="857256" cy="71438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2357422" y="2786064"/>
              <a:ext cx="857256" cy="71438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直接连接符 43"/>
            <p:cNvCxnSpPr>
              <a:stCxn id="41" idx="3"/>
              <a:endCxn id="42" idx="0"/>
            </p:cNvCxnSpPr>
            <p:nvPr/>
          </p:nvCxnSpPr>
          <p:spPr>
            <a:xfrm rot="5400000">
              <a:off x="1408703" y="2375667"/>
              <a:ext cx="430423" cy="39037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1" idx="5"/>
              <a:endCxn id="43" idx="0"/>
            </p:cNvCxnSpPr>
            <p:nvPr/>
          </p:nvCxnSpPr>
          <p:spPr>
            <a:xfrm rot="16200000" flipH="1">
              <a:off x="2339934" y="2339947"/>
              <a:ext cx="430423" cy="46180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弧形 45"/>
            <p:cNvSpPr/>
            <p:nvPr/>
          </p:nvSpPr>
          <p:spPr>
            <a:xfrm>
              <a:off x="1857356" y="1714494"/>
              <a:ext cx="285752" cy="428628"/>
            </a:xfrm>
            <a:prstGeom prst="arc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14480" y="1500180"/>
              <a:ext cx="42862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endParaRPr lang="zh-CN" alt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143108" y="2411925"/>
            <a:ext cx="26432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：度为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406" y="4983693"/>
            <a:ext cx="1857388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-&gt;lchild)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中度为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71670" y="4983694"/>
            <a:ext cx="1928826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-&gt;rchild)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中度为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的结点数</a:t>
            </a:r>
          </a:p>
        </p:txBody>
      </p:sp>
      <p:grpSp>
        <p:nvGrpSpPr>
          <p:cNvPr id="3" name="组合 86"/>
          <p:cNvGrpSpPr/>
          <p:nvPr/>
        </p:nvGrpSpPr>
        <p:grpSpPr>
          <a:xfrm>
            <a:off x="3143240" y="3263661"/>
            <a:ext cx="5857916" cy="1481326"/>
            <a:chOff x="3286116" y="2304870"/>
            <a:chExt cx="5857916" cy="1110995"/>
          </a:xfrm>
        </p:grpSpPr>
        <p:sp>
          <p:nvSpPr>
            <p:cNvPr id="52" name="TextBox 51"/>
            <p:cNvSpPr txBox="1"/>
            <p:nvPr/>
          </p:nvSpPr>
          <p:spPr>
            <a:xfrm>
              <a:off x="3857620" y="2304870"/>
              <a:ext cx="5286412" cy="111099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tIns="144000" bIns="180000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600" i="1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600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600" i="1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)=0		                  </a:t>
              </a:r>
              <a:r>
                <a:rPr lang="zh-CN" altLang="en-US" sz="1600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lang="en-US" altLang="zh-CN" sz="1600" i="1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=NULL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600" i="1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600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600" i="1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)=1+</a:t>
              </a:r>
              <a:r>
                <a:rPr lang="en-US" altLang="zh-CN" sz="1600" i="1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600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600" i="1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-&gt;lchil</a:t>
              </a:r>
              <a:r>
                <a:rPr lang="en-US" altLang="zh-CN" sz="1600" i="1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)+</a:t>
              </a:r>
              <a:r>
                <a:rPr lang="en-US" altLang="zh-CN" sz="1600" i="1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600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600" i="1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-&gt;rchild)  </a:t>
              </a:r>
              <a:r>
                <a:rPr lang="zh-CN" altLang="en-US" sz="1600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lang="en-US" altLang="zh-CN" sz="1600" i="1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1600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结点度为</a:t>
              </a:r>
              <a:r>
                <a:rPr lang="en-US" altLang="zh-CN" sz="1600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600" i="1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600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600" i="1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</a:t>
              </a:r>
              <a:r>
                <a:rPr lang="en-US" altLang="zh-CN" sz="1600" i="1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600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600" i="1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-&gt;lchild)+</a:t>
              </a:r>
              <a:r>
                <a:rPr lang="en-US" altLang="zh-CN" sz="1600" i="1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600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600" i="1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-&gt;rchild)    </a:t>
              </a:r>
              <a:r>
                <a:rPr lang="zh-CN" altLang="en-US" sz="1600" smtClean="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其他情况</a:t>
              </a:r>
            </a:p>
          </p:txBody>
        </p:sp>
        <p:sp>
          <p:nvSpPr>
            <p:cNvPr id="86" name="右箭头 85"/>
            <p:cNvSpPr/>
            <p:nvPr/>
          </p:nvSpPr>
          <p:spPr>
            <a:xfrm>
              <a:off x="3286116" y="2786064"/>
              <a:ext cx="428628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28596" y="500042"/>
            <a:ext cx="1000100" cy="785817"/>
            <a:chOff x="5691204" y="3835411"/>
            <a:chExt cx="1238250" cy="1236663"/>
          </a:xfrm>
        </p:grpSpPr>
        <p:grpSp>
          <p:nvGrpSpPr>
            <p:cNvPr id="22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24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25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26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6780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26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047734"/>
            <a:ext cx="7000924" cy="2983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08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dnodes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(BTNode *b)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(b==NULL) return 0;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b-&gt;lchild!=NULL &amp;&amp; b-&gt;rchild!=NULL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 1+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dnodes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(b-&gt;lchild)+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dnodes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(b-&gt;rchild);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dnodes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(b-&gt;lchild)+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dnodes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(b-&gt;rchild);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500042"/>
            <a:ext cx="2643206" cy="44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算法如下：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27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801418"/>
            <a:ext cx="6786610" cy="86748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假设二叉树采用二叉链存储结构，设计一个算法求二叉树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的宽度（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采用递归方法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2071678"/>
            <a:ext cx="7143800" cy="81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levelnumber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：求二叉树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中所有层的结点个数，存放在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数组中，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表示第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层结点个数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5852" y="3571876"/>
            <a:ext cx="6286544" cy="16312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6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6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6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16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6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</a:t>
            </a:r>
            <a:r>
              <a:rPr lang="en-US" altLang="zh-CN" sz="16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16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不做任何事情</a:t>
            </a:r>
            <a:r>
              <a:rPr lang="en-US" altLang="zh-CN" sz="16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		</a:t>
            </a:r>
            <a:r>
              <a:rPr lang="zh-CN" altLang="en-US" sz="16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当</a:t>
            </a:r>
            <a:r>
              <a:rPr lang="en-US" altLang="zh-CN" sz="16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b</a:t>
            </a:r>
            <a:r>
              <a:rPr lang="en-US" altLang="zh-CN" sz="16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=NULL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6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f</a:t>
            </a:r>
            <a:r>
              <a:rPr lang="en-US" altLang="zh-CN" sz="16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(</a:t>
            </a:r>
            <a:r>
              <a:rPr lang="en-US" altLang="zh-CN" sz="16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b</a:t>
            </a:r>
            <a:r>
              <a:rPr lang="zh-CN" altLang="en-US" sz="16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，</a:t>
            </a:r>
            <a:r>
              <a:rPr lang="en-US" altLang="zh-CN" sz="16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h</a:t>
            </a:r>
            <a:r>
              <a:rPr lang="zh-CN" altLang="en-US" sz="16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，</a:t>
            </a:r>
            <a:r>
              <a:rPr lang="en-US" altLang="zh-CN" sz="16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a</a:t>
            </a:r>
            <a:r>
              <a:rPr lang="en-US" altLang="zh-CN" sz="16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)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</a:t>
            </a:r>
            <a:r>
              <a:rPr lang="en-US" altLang="zh-CN" sz="16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6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a</a:t>
            </a:r>
            <a:r>
              <a:rPr lang="en-US" altLang="zh-CN" sz="16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[</a:t>
            </a:r>
            <a:r>
              <a:rPr lang="en-US" altLang="zh-CN" sz="16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h</a:t>
            </a:r>
            <a:r>
              <a:rPr lang="en-US" altLang="zh-CN" sz="16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]++; 			</a:t>
            </a:r>
            <a:r>
              <a:rPr lang="zh-CN" altLang="en-US" sz="16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其他情况</a:t>
            </a:r>
            <a:endParaRPr lang="en-US" altLang="zh-CN" sz="1600" smtClean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  <a:sym typeface="Wingdings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            </a:t>
            </a:r>
            <a:r>
              <a:rPr lang="en-US" altLang="zh-CN" sz="16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f</a:t>
            </a:r>
            <a:r>
              <a:rPr lang="en-US" altLang="zh-CN" sz="16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(</a:t>
            </a:r>
            <a:r>
              <a:rPr lang="en-US" altLang="zh-CN" sz="16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b</a:t>
            </a:r>
            <a:r>
              <a:rPr lang="en-US" altLang="zh-CN" sz="16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-&gt;lchild</a:t>
            </a:r>
            <a:r>
              <a:rPr lang="zh-CN" altLang="en-US" sz="16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，</a:t>
            </a:r>
            <a:r>
              <a:rPr lang="en-US" altLang="zh-CN" sz="16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h</a:t>
            </a:r>
            <a:r>
              <a:rPr lang="en-US" altLang="zh-CN" sz="16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+1</a:t>
            </a:r>
            <a:r>
              <a:rPr lang="zh-CN" altLang="en-US" sz="16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，</a:t>
            </a:r>
            <a:r>
              <a:rPr lang="en-US" altLang="zh-CN" sz="16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a</a:t>
            </a:r>
            <a:r>
              <a:rPr lang="en-US" altLang="zh-CN" sz="16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)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            </a:t>
            </a:r>
            <a:r>
              <a:rPr lang="en-US" altLang="zh-CN" sz="16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f</a:t>
            </a:r>
            <a:r>
              <a:rPr lang="en-US" altLang="zh-CN" sz="16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(</a:t>
            </a:r>
            <a:r>
              <a:rPr lang="en-US" altLang="zh-CN" sz="16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b</a:t>
            </a:r>
            <a:r>
              <a:rPr lang="en-US" altLang="zh-CN" sz="16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-&gt;rchild</a:t>
            </a:r>
            <a:r>
              <a:rPr lang="zh-CN" altLang="en-US" sz="16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，</a:t>
            </a:r>
            <a:r>
              <a:rPr lang="en-US" altLang="zh-CN" sz="16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h</a:t>
            </a:r>
            <a:r>
              <a:rPr lang="en-US" altLang="zh-CN" sz="16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+1</a:t>
            </a:r>
            <a:r>
              <a:rPr lang="zh-CN" altLang="en-US" sz="16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，</a:t>
            </a:r>
            <a:r>
              <a:rPr lang="en-US" altLang="zh-CN" sz="16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a</a:t>
            </a:r>
            <a:r>
              <a:rPr lang="en-US" altLang="zh-CN" sz="16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)</a:t>
            </a:r>
            <a:endParaRPr lang="zh-CN" altLang="en-US" sz="1600" smtClean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4214810" y="3000372"/>
            <a:ext cx="214314" cy="381003"/>
          </a:xfrm>
          <a:prstGeom prst="downArrow">
            <a:avLst/>
          </a:prstGeom>
          <a:ln>
            <a:tailEnd type="stealth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8"/>
          <p:cNvGrpSpPr/>
          <p:nvPr/>
        </p:nvGrpSpPr>
        <p:grpSpPr>
          <a:xfrm>
            <a:off x="571472" y="357166"/>
            <a:ext cx="1000100" cy="785817"/>
            <a:chOff x="5691204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3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4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5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6780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28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761982"/>
            <a:ext cx="5715040" cy="3676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levelnumber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(BTNode *b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a[])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(b==NULL)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return;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a[h]++;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levelnumber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(b-&gt;lchild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levelnumber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(b-&gt;lchild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29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852714"/>
            <a:ext cx="6572296" cy="82086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已知一棵度为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的树中，度为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）的结点个数有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个，问该树中有多少个叶子结点？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8662" y="2000240"/>
            <a:ext cx="742955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pt-BR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 </a:t>
            </a: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pt-BR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 </a:t>
            </a: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pt-BR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+1+2+3+4 = </a:t>
            </a:r>
            <a:r>
              <a:rPr lang="pt-BR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，即：</a:t>
            </a:r>
            <a:r>
              <a:rPr lang="pt-BR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 </a:t>
            </a: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pt-BR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-10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度之和 </a:t>
            </a: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pt-BR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度之和 </a:t>
            </a: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pt-BR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+2</a:t>
            </a:r>
            <a:r>
              <a:rPr lang="pt-BR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+3</a:t>
            </a:r>
            <a:r>
              <a:rPr lang="pt-BR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+4</a:t>
            </a:r>
            <a:r>
              <a:rPr lang="pt-BR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 </a:t>
            </a: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30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所以 </a:t>
            </a:r>
            <a:r>
              <a:rPr lang="pt-BR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= 30+1 = 31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 </a:t>
            </a: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pt-BR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-10 = 31-10 = 21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00034" y="428604"/>
            <a:ext cx="1000100" cy="785817"/>
            <a:chOff x="5691204" y="3835411"/>
            <a:chExt cx="1238250" cy="1236663"/>
          </a:xfrm>
        </p:grpSpPr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1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76230"/>
            <a:ext cx="6215106" cy="4654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216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BTWidth1(BTNode *b)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width=0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a[MaxSize];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(i=1;i&lt;MaxSize;i++)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a[i]=0;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设置所有元素初始化为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levelnumber(b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i=1;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(a[i]!=0)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中最大元素即宽度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(a[i]&gt;width)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width=a[i];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i++;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width;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30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380979"/>
            <a:ext cx="3357586" cy="4353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 层次遍历算法应用</a:t>
            </a:r>
            <a:endParaRPr lang="zh-CN" altLang="en-US" sz="18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2643174" y="1357298"/>
            <a:ext cx="1214446" cy="2095515"/>
            <a:chOff x="1785918" y="1928808"/>
            <a:chExt cx="1214446" cy="1571636"/>
          </a:xfrm>
        </p:grpSpPr>
        <p:sp>
          <p:nvSpPr>
            <p:cNvPr id="5" name="椭圆 4"/>
            <p:cNvSpPr/>
            <p:nvPr/>
          </p:nvSpPr>
          <p:spPr>
            <a:xfrm>
              <a:off x="1785918" y="250031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214546" y="1928808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43174" y="250031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214546" y="3143254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连接符 8"/>
            <p:cNvCxnSpPr>
              <a:stCxn id="6" idx="3"/>
              <a:endCxn id="5" idx="7"/>
            </p:cNvCxnSpPr>
            <p:nvPr/>
          </p:nvCxnSpPr>
          <p:spPr>
            <a:xfrm rot="5400000">
              <a:off x="2019361" y="2305127"/>
              <a:ext cx="318932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5"/>
              <a:endCxn id="7" idx="1"/>
            </p:cNvCxnSpPr>
            <p:nvPr/>
          </p:nvCxnSpPr>
          <p:spPr>
            <a:xfrm rot="16200000" flipH="1">
              <a:off x="2447989" y="2305127"/>
              <a:ext cx="318932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7" idx="3"/>
              <a:endCxn id="8" idx="7"/>
            </p:cNvCxnSpPr>
            <p:nvPr/>
          </p:nvCxnSpPr>
          <p:spPr>
            <a:xfrm rot="5400000">
              <a:off x="2412270" y="2912350"/>
              <a:ext cx="390370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3" name="直接箭头连接符 12"/>
          <p:cNvCxnSpPr/>
          <p:nvPr/>
        </p:nvCxnSpPr>
        <p:spPr>
          <a:xfrm flipV="1">
            <a:off x="2159586" y="1581666"/>
            <a:ext cx="21600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143108" y="2405055"/>
            <a:ext cx="21600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143108" y="3245378"/>
            <a:ext cx="21600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00166" y="4119567"/>
            <a:ext cx="4643470" cy="102390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44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每个结点有唯一的双亲结点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结点的层次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双亲结点的层次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31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852" y="666731"/>
            <a:ext cx="7358114" cy="86575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假设二叉树采用二叉链存储结构，设计一个算法求二叉树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的宽度（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采用层次遍历方法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2214554"/>
            <a:ext cx="7000924" cy="2921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80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BTWidth2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int lno;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结点的层次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 *p;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结点指针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Qu[MaxSize];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定义非环形队列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front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定义队头和队尾指针</a:t>
            </a:r>
          </a:p>
          <a:p>
            <a:pPr algn="l">
              <a:lnSpc>
                <a:spcPts val="24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lnum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width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front=rear=-1;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置队列为空队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571472" y="357166"/>
            <a:ext cx="1000100" cy="785817"/>
            <a:chOff x="5691204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1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6780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32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57166"/>
            <a:ext cx="7858180" cy="53229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if (b!=NULL) 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rear++;	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Qu[rear].p=b;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根结点进队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Qu[rear].lno=1;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根结点的层次为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while (rear!=front)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队不空时循环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front++;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b=Qu[front].p;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lnum=Qu[front].lno;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if (b-&gt;lchild!=NULL)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有左孩子，将其进队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rear++;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Qu[rear].p=b-&gt;lchild;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Qu[rear].lno=lnum+1;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if (b-&gt;rchild!=NULL)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有右孩子，将其进队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rear++;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Qu[rear].p=b-&gt;rchild;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Qu[rear].lno=lnum+1;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33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714356"/>
            <a:ext cx="6858048" cy="43739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width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 lnum=1; i=1;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//width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存放宽度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(i&lt;=rear)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n=0;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while (i&lt;=rear &amp;&amp; Qu[i].lno==lnum)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n++;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//n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累计一层中的结点个数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i++; 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扫描队列中所有结点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}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lnum=Qu[i].lno;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 (n&gt;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width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width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width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return 0;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34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785786" y="48107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14480" y="681134"/>
            <a:ext cx="2714644" cy="40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二叉树的构造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1714489"/>
            <a:ext cx="6286544" cy="150095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由中序序列和先序序列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可以唯一构造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一棵二叉树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由中序序列和后序序列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可以唯一构造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一棵二叉树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由中序序列和层次序列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可以唯一构造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一棵二叉树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35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0166" y="523054"/>
            <a:ext cx="7215238" cy="477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一个给定的先序序列（含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个不同的结点），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构造的二叉树个数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8728" y="2666995"/>
            <a:ext cx="2428892" cy="376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，结果为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35"/>
          <p:cNvGrpSpPr/>
          <p:nvPr/>
        </p:nvGrpSpPr>
        <p:grpSpPr>
          <a:xfrm>
            <a:off x="877862" y="3810003"/>
            <a:ext cx="1125742" cy="1896760"/>
            <a:chOff x="877862" y="2857502"/>
            <a:chExt cx="1125742" cy="1422570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1069157" y="3750477"/>
              <a:ext cx="285752" cy="214314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>
              <a:off x="1439047" y="3191673"/>
              <a:ext cx="285752" cy="214314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571604" y="285750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235052" y="3390196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77862" y="392907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37"/>
          <p:cNvGrpSpPr/>
          <p:nvPr/>
        </p:nvGrpSpPr>
        <p:grpSpPr>
          <a:xfrm>
            <a:off x="2497488" y="3810003"/>
            <a:ext cx="789190" cy="1896760"/>
            <a:chOff x="2497488" y="2857502"/>
            <a:chExt cx="789190" cy="1422570"/>
          </a:xfrm>
        </p:grpSpPr>
        <p:cxnSp>
          <p:nvCxnSpPr>
            <p:cNvPr id="33" name="直接连接符 32"/>
            <p:cNvCxnSpPr/>
            <p:nvPr/>
          </p:nvCxnSpPr>
          <p:spPr>
            <a:xfrm rot="16200000" flipH="1">
              <a:off x="2678893" y="3750477"/>
              <a:ext cx="357190" cy="285752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2658255" y="3212311"/>
              <a:ext cx="285752" cy="214314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2783240" y="285750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497488" y="3390196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854678" y="392907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34"/>
          <p:cNvGrpSpPr/>
          <p:nvPr/>
        </p:nvGrpSpPr>
        <p:grpSpPr>
          <a:xfrm>
            <a:off x="5926512" y="3801760"/>
            <a:ext cx="1360694" cy="1281752"/>
            <a:chOff x="4000496" y="2890130"/>
            <a:chExt cx="1360694" cy="961314"/>
          </a:xfrm>
        </p:grpSpPr>
        <p:cxnSp>
          <p:nvCxnSpPr>
            <p:cNvPr id="31" name="直接连接符 30"/>
            <p:cNvCxnSpPr/>
            <p:nvPr/>
          </p:nvCxnSpPr>
          <p:spPr>
            <a:xfrm rot="5400000">
              <a:off x="4270849" y="3271049"/>
              <a:ext cx="285752" cy="214314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16200000" flipH="1">
              <a:off x="4691857" y="3271050"/>
              <a:ext cx="357190" cy="285752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4426314" y="2890130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000496" y="3500444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929190" y="3500444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组合 45"/>
          <p:cNvGrpSpPr/>
          <p:nvPr/>
        </p:nvGrpSpPr>
        <p:grpSpPr>
          <a:xfrm>
            <a:off x="3643306" y="3810003"/>
            <a:ext cx="857818" cy="1896760"/>
            <a:chOff x="6286512" y="2857502"/>
            <a:chExt cx="857818" cy="1422570"/>
          </a:xfrm>
        </p:grpSpPr>
        <p:cxnSp>
          <p:nvCxnSpPr>
            <p:cNvPr id="40" name="直接连接符 39"/>
            <p:cNvCxnSpPr/>
            <p:nvPr/>
          </p:nvCxnSpPr>
          <p:spPr>
            <a:xfrm rot="5400000">
              <a:off x="6595283" y="3750477"/>
              <a:ext cx="285752" cy="214314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16200000" flipH="1">
              <a:off x="6511145" y="3204373"/>
              <a:ext cx="357190" cy="285752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6286512" y="285750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712330" y="3390196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6357950" y="392907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组合 47"/>
          <p:cNvGrpSpPr/>
          <p:nvPr/>
        </p:nvGrpSpPr>
        <p:grpSpPr>
          <a:xfrm>
            <a:off x="4572000" y="3810003"/>
            <a:ext cx="1217818" cy="1896760"/>
            <a:chOff x="7500958" y="2857502"/>
            <a:chExt cx="1217818" cy="1422570"/>
          </a:xfrm>
        </p:grpSpPr>
        <p:cxnSp>
          <p:nvCxnSpPr>
            <p:cNvPr id="47" name="直接连接符 46"/>
            <p:cNvCxnSpPr/>
            <p:nvPr/>
          </p:nvCxnSpPr>
          <p:spPr>
            <a:xfrm rot="16200000" flipH="1">
              <a:off x="8133581" y="3725077"/>
              <a:ext cx="357190" cy="285752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16200000" flipH="1">
              <a:off x="7725591" y="3204373"/>
              <a:ext cx="357190" cy="285752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7500958" y="285750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7926776" y="3390196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8286776" y="392907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9" name="左弧形箭头 48"/>
          <p:cNvSpPr/>
          <p:nvPr/>
        </p:nvSpPr>
        <p:spPr>
          <a:xfrm>
            <a:off x="857224" y="3143248"/>
            <a:ext cx="357190" cy="1047757"/>
          </a:xfrm>
          <a:prstGeom prst="curvedRightArrow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9" name="组合 52"/>
          <p:cNvGrpSpPr/>
          <p:nvPr/>
        </p:nvGrpSpPr>
        <p:grpSpPr>
          <a:xfrm>
            <a:off x="1357291" y="1523987"/>
            <a:ext cx="5715039" cy="857256"/>
            <a:chOff x="1357290" y="1142990"/>
            <a:chExt cx="5715039" cy="642942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57290" y="1142990"/>
              <a:ext cx="2857519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" name="TextBox 40"/>
            <p:cNvSpPr txBox="1"/>
            <p:nvPr/>
          </p:nvSpPr>
          <p:spPr>
            <a:xfrm>
              <a:off x="4786314" y="1339444"/>
              <a:ext cx="2286015" cy="282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Catalan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</a:t>
              </a:r>
              <a:endPara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2" name="左箭头 51"/>
            <p:cNvSpPr/>
            <p:nvPr/>
          </p:nvSpPr>
          <p:spPr>
            <a:xfrm>
              <a:off x="4397869" y="1403342"/>
              <a:ext cx="317006" cy="214314"/>
            </a:xfrm>
            <a:prstGeom prst="lef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53"/>
          <p:cNvGrpSpPr/>
          <p:nvPr/>
        </p:nvGrpSpPr>
        <p:grpSpPr>
          <a:xfrm>
            <a:off x="500034" y="285728"/>
            <a:ext cx="1000100" cy="785817"/>
            <a:chOff x="5691204" y="3835411"/>
            <a:chExt cx="1238250" cy="1236663"/>
          </a:xfrm>
        </p:grpSpPr>
        <p:grpSp>
          <p:nvGrpSpPr>
            <p:cNvPr id="21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57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9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6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6780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36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290" y="677577"/>
            <a:ext cx="6858048" cy="82086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若某非空二叉树的先序序列和中序序列正好相反，则该二叉树的形态是什么？</a:t>
            </a:r>
          </a:p>
        </p:txBody>
      </p:sp>
      <p:grpSp>
        <p:nvGrpSpPr>
          <p:cNvPr id="2" name="组合 10"/>
          <p:cNvGrpSpPr/>
          <p:nvPr/>
        </p:nvGrpSpPr>
        <p:grpSpPr>
          <a:xfrm>
            <a:off x="1357290" y="2000241"/>
            <a:ext cx="1714512" cy="1334310"/>
            <a:chOff x="1500166" y="1500180"/>
            <a:chExt cx="1428760" cy="1000732"/>
          </a:xfrm>
        </p:grpSpPr>
        <p:sp>
          <p:nvSpPr>
            <p:cNvPr id="5" name="TextBox 4"/>
            <p:cNvSpPr txBox="1"/>
            <p:nvPr/>
          </p:nvSpPr>
          <p:spPr>
            <a:xfrm>
              <a:off x="1500166" y="1500180"/>
              <a:ext cx="142876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先序序列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43042" y="2143122"/>
              <a:ext cx="107157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  L  R</a:t>
              </a:r>
              <a:endParaRPr lang="zh-CN" alt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11"/>
          <p:cNvGrpSpPr/>
          <p:nvPr/>
        </p:nvGrpSpPr>
        <p:grpSpPr>
          <a:xfrm>
            <a:off x="4286248" y="2000240"/>
            <a:ext cx="2571768" cy="1334310"/>
            <a:chOff x="4286248" y="1500180"/>
            <a:chExt cx="2143140" cy="1000732"/>
          </a:xfrm>
        </p:grpSpPr>
        <p:sp>
          <p:nvSpPr>
            <p:cNvPr id="7" name="TextBox 6"/>
            <p:cNvSpPr txBox="1"/>
            <p:nvPr/>
          </p:nvSpPr>
          <p:spPr>
            <a:xfrm>
              <a:off x="4286248" y="1500180"/>
              <a:ext cx="214314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中序序列的反序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3438" y="2143122"/>
              <a:ext cx="107157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R  N  L</a:t>
              </a:r>
              <a:endParaRPr lang="zh-CN" alt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9" name="组合 16"/>
          <p:cNvGrpSpPr/>
          <p:nvPr/>
        </p:nvGrpSpPr>
        <p:grpSpPr>
          <a:xfrm>
            <a:off x="2727312" y="3071810"/>
            <a:ext cx="1857388" cy="1334311"/>
            <a:chOff x="2727312" y="2403474"/>
            <a:chExt cx="1857388" cy="1000733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2727312" y="2403474"/>
              <a:ext cx="1857388" cy="0"/>
            </a:xfrm>
            <a:prstGeom prst="line">
              <a:avLst/>
            </a:prstGeom>
            <a:ln w="57150" cmpd="dbl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下箭头 12"/>
            <p:cNvSpPr/>
            <p:nvPr/>
          </p:nvSpPr>
          <p:spPr>
            <a:xfrm>
              <a:off x="3428992" y="2714626"/>
              <a:ext cx="285752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14678" y="3046416"/>
              <a:ext cx="92869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为空</a:t>
              </a:r>
            </a:p>
          </p:txBody>
        </p:sp>
      </p:grpSp>
      <p:grpSp>
        <p:nvGrpSpPr>
          <p:cNvPr id="11" name="组合 17"/>
          <p:cNvGrpSpPr/>
          <p:nvPr/>
        </p:nvGrpSpPr>
        <p:grpSpPr>
          <a:xfrm>
            <a:off x="2571736" y="4762510"/>
            <a:ext cx="2214578" cy="1452571"/>
            <a:chOff x="2571736" y="3571882"/>
            <a:chExt cx="2214578" cy="1089428"/>
          </a:xfrm>
        </p:grpSpPr>
        <p:sp>
          <p:nvSpPr>
            <p:cNvPr id="15" name="TextBox 14"/>
            <p:cNvSpPr txBox="1"/>
            <p:nvPr/>
          </p:nvSpPr>
          <p:spPr>
            <a:xfrm>
              <a:off x="2571736" y="4014980"/>
              <a:ext cx="2214578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所有结点没有右子树的单支树</a:t>
              </a:r>
            </a:p>
          </p:txBody>
        </p:sp>
        <p:sp>
          <p:nvSpPr>
            <p:cNvPr id="16" name="下箭头 15"/>
            <p:cNvSpPr/>
            <p:nvPr/>
          </p:nvSpPr>
          <p:spPr>
            <a:xfrm>
              <a:off x="3428992" y="3571882"/>
              <a:ext cx="285752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" name="组合 18"/>
          <p:cNvGrpSpPr/>
          <p:nvPr/>
        </p:nvGrpSpPr>
        <p:grpSpPr>
          <a:xfrm>
            <a:off x="571472" y="357166"/>
            <a:ext cx="1000100" cy="785817"/>
            <a:chOff x="5691204" y="3835411"/>
            <a:chExt cx="1238250" cy="1236663"/>
          </a:xfrm>
        </p:grpSpPr>
        <p:grpSp>
          <p:nvGrpSpPr>
            <p:cNvPr id="17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2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6780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37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785786" y="48107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643042" y="714356"/>
            <a:ext cx="2714644" cy="40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线索二叉树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2491269"/>
            <a:ext cx="33575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二叉链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空指针改为线索</a:t>
            </a:r>
          </a:p>
        </p:txBody>
      </p:sp>
      <p:grpSp>
        <p:nvGrpSpPr>
          <p:cNvPr id="3" name="组合 16"/>
          <p:cNvGrpSpPr/>
          <p:nvPr/>
        </p:nvGrpSpPr>
        <p:grpSpPr>
          <a:xfrm>
            <a:off x="4500562" y="2483877"/>
            <a:ext cx="2428892" cy="477054"/>
            <a:chOff x="4500562" y="1559192"/>
            <a:chExt cx="2428892" cy="357790"/>
          </a:xfrm>
        </p:grpSpPr>
        <p:sp>
          <p:nvSpPr>
            <p:cNvPr id="8" name="TextBox 7"/>
            <p:cNvSpPr txBox="1"/>
            <p:nvPr/>
          </p:nvSpPr>
          <p:spPr>
            <a:xfrm>
              <a:off x="5072066" y="1559192"/>
              <a:ext cx="185738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线索二叉树</a:t>
              </a:r>
              <a:endParaRPr lang="zh-CN" altLang="en-US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4500562" y="1597018"/>
              <a:ext cx="428628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grpSp>
        <p:nvGrpSpPr>
          <p:cNvPr id="11" name="组合 17"/>
          <p:cNvGrpSpPr/>
          <p:nvPr/>
        </p:nvGrpSpPr>
        <p:grpSpPr>
          <a:xfrm>
            <a:off x="1857356" y="3056694"/>
            <a:ext cx="4500594" cy="1031627"/>
            <a:chOff x="1857356" y="1941508"/>
            <a:chExt cx="4500594" cy="773720"/>
          </a:xfrm>
        </p:grpSpPr>
        <p:sp>
          <p:nvSpPr>
            <p:cNvPr id="10" name="TextBox 9"/>
            <p:cNvSpPr txBox="1"/>
            <p:nvPr/>
          </p:nvSpPr>
          <p:spPr>
            <a:xfrm>
              <a:off x="1857356" y="2357437"/>
              <a:ext cx="450059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左、右空指针指向前驱、后继结点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3727444" y="2155822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7" name="组合 18"/>
          <p:cNvGrpSpPr/>
          <p:nvPr/>
        </p:nvGrpSpPr>
        <p:grpSpPr>
          <a:xfrm>
            <a:off x="1643042" y="4182771"/>
            <a:ext cx="4286280" cy="1174491"/>
            <a:chOff x="1643042" y="2786064"/>
            <a:chExt cx="4286280" cy="880868"/>
          </a:xfrm>
        </p:grpSpPr>
        <p:cxnSp>
          <p:nvCxnSpPr>
            <p:cNvPr id="13" name="直接箭头连接符 12"/>
            <p:cNvCxnSpPr/>
            <p:nvPr/>
          </p:nvCxnSpPr>
          <p:spPr>
            <a:xfrm rot="5400000">
              <a:off x="3714744" y="300037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43042" y="3309141"/>
              <a:ext cx="428628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前驱、后继结点与遍历方式有关</a:t>
              </a:r>
            </a:p>
          </p:txBody>
        </p:sp>
      </p:grpSp>
      <p:grpSp>
        <p:nvGrpSpPr>
          <p:cNvPr id="18" name="组合 19"/>
          <p:cNvGrpSpPr/>
          <p:nvPr/>
        </p:nvGrpSpPr>
        <p:grpSpPr>
          <a:xfrm>
            <a:off x="5929322" y="4539959"/>
            <a:ext cx="3000396" cy="1335920"/>
            <a:chOff x="5786446" y="3107536"/>
            <a:chExt cx="3000396" cy="1001941"/>
          </a:xfrm>
        </p:grpSpPr>
        <p:sp>
          <p:nvSpPr>
            <p:cNvPr id="15" name="TextBox 14"/>
            <p:cNvSpPr txBox="1"/>
            <p:nvPr/>
          </p:nvSpPr>
          <p:spPr>
            <a:xfrm>
              <a:off x="6357950" y="3107536"/>
              <a:ext cx="2428892" cy="1001941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tIns="72000" bIns="108000" rtlCol="0">
              <a:spAutoFit/>
            </a:bodyPr>
            <a:lstStyle/>
            <a:p>
              <a:pPr marL="342900" indent="-3429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rPr>
                <a:t>先序线索二叉树</a:t>
              </a:r>
              <a:endParaRPr lang="en-US" altLang="zh-CN" sz="18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endParaRPr>
            </a:p>
            <a:p>
              <a:pPr marL="342900" indent="-3429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rPr>
                <a:t>中序线索二叉树</a:t>
              </a:r>
              <a:endParaRPr lang="zh-CN" altLang="en-US" sz="18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endParaRPr>
            </a:p>
            <a:p>
              <a:pPr marL="342900" indent="-3429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rPr>
                <a:t>后序线索二叉树</a:t>
              </a:r>
              <a:endParaRPr lang="zh-CN" altLang="en-US" sz="18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5786446" y="3395668"/>
              <a:ext cx="428628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00100" y="1643050"/>
            <a:ext cx="4071966" cy="4353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  </a:t>
            </a: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线索二叉树的定义？</a:t>
            </a:r>
            <a:endParaRPr lang="zh-CN" altLang="en-US" sz="18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38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0"/>
            <a:ext cx="4071966" cy="4353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 </a:t>
            </a: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建立线索二叉树的目的？</a:t>
            </a:r>
            <a:endParaRPr lang="zh-CN" altLang="en-US" sz="18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928802"/>
            <a:ext cx="7572428" cy="261876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二叉树中序遍历，递归算法：时间复杂度均为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，空间复杂度均为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对二叉树中序遍历，非递归算法：时间复杂度均为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，空间复杂度均为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对中序线索二叉树中序遍历，时间复杂度均为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，空间复杂度均为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O(1)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1285860"/>
            <a:ext cx="2928958" cy="44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以中序线索二叉树说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明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39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4572032" cy="37535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  树和二叉树的转换与还原</a:t>
            </a:r>
            <a:endParaRPr lang="en-US" altLang="zh-CN" sz="18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28662" y="2221424"/>
            <a:ext cx="2286016" cy="42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pc="50" smtClean="0">
                <a:ln w="11430"/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二叉树还原为树</a:t>
            </a:r>
            <a:endParaRPr lang="zh-CN" altLang="en-US" sz="18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8662" y="1459419"/>
            <a:ext cx="2214578" cy="42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pc="50" smtClean="0">
                <a:ln w="11430"/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树转换为二叉树</a:t>
            </a:r>
            <a:endParaRPr lang="zh-CN" altLang="en-US" sz="18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00430" y="1809739"/>
            <a:ext cx="857256" cy="42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过程</a:t>
            </a:r>
          </a:p>
        </p:txBody>
      </p:sp>
      <p:sp>
        <p:nvSpPr>
          <p:cNvPr id="41" name="右大括号 40"/>
          <p:cNvSpPr/>
          <p:nvPr/>
        </p:nvSpPr>
        <p:spPr>
          <a:xfrm>
            <a:off x="3286116" y="1643050"/>
            <a:ext cx="142876" cy="857256"/>
          </a:xfrm>
          <a:prstGeom prst="rightBrac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0"/>
            <a:ext cx="5715040" cy="4353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 </a:t>
            </a: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中序线索二叉树的中序遍历？</a:t>
            </a:r>
            <a:endParaRPr lang="zh-CN" altLang="en-US" sz="18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" name="组合 26"/>
          <p:cNvGrpSpPr/>
          <p:nvPr/>
        </p:nvGrpSpPr>
        <p:grpSpPr>
          <a:xfrm>
            <a:off x="785786" y="4063844"/>
            <a:ext cx="3643338" cy="1065490"/>
            <a:chOff x="642910" y="2559050"/>
            <a:chExt cx="3643338" cy="799117"/>
          </a:xfrm>
        </p:grpSpPr>
        <p:cxnSp>
          <p:nvCxnSpPr>
            <p:cNvPr id="22" name="直接箭头连接符 21"/>
            <p:cNvCxnSpPr/>
            <p:nvPr/>
          </p:nvCxnSpPr>
          <p:spPr>
            <a:xfrm rot="5400000" flipH="1" flipV="1">
              <a:off x="1974038" y="2772570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42910" y="3000377"/>
              <a:ext cx="364333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开始结点：根结点的最左下结点</a:t>
              </a:r>
            </a:p>
          </p:txBody>
        </p:sp>
      </p:grpSp>
      <p:grpSp>
        <p:nvGrpSpPr>
          <p:cNvPr id="4" name="组合 27"/>
          <p:cNvGrpSpPr/>
          <p:nvPr/>
        </p:nvGrpSpPr>
        <p:grpSpPr>
          <a:xfrm>
            <a:off x="4076696" y="2937766"/>
            <a:ext cx="3281386" cy="419795"/>
            <a:chOff x="3357554" y="1756854"/>
            <a:chExt cx="3281386" cy="314846"/>
          </a:xfrm>
        </p:grpSpPr>
        <p:sp>
          <p:nvSpPr>
            <p:cNvPr id="24" name="TextBox 23"/>
            <p:cNvSpPr txBox="1"/>
            <p:nvPr/>
          </p:nvSpPr>
          <p:spPr>
            <a:xfrm>
              <a:off x="3781420" y="1756854"/>
              <a:ext cx="2857520" cy="314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根结点的最右下结点</a:t>
              </a:r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10800000">
              <a:off x="3357554" y="1928808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组合 34"/>
          <p:cNvGrpSpPr/>
          <p:nvPr/>
        </p:nvGrpSpPr>
        <p:grpSpPr>
          <a:xfrm>
            <a:off x="2214546" y="1571612"/>
            <a:ext cx="1866387" cy="2604413"/>
            <a:chOff x="2214546" y="1571612"/>
            <a:chExt cx="1866387" cy="2604413"/>
          </a:xfrm>
        </p:grpSpPr>
        <p:sp>
          <p:nvSpPr>
            <p:cNvPr id="5" name="椭圆 4"/>
            <p:cNvSpPr/>
            <p:nvPr/>
          </p:nvSpPr>
          <p:spPr>
            <a:xfrm>
              <a:off x="3084502" y="2366262"/>
              <a:ext cx="288000" cy="288000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00FF"/>
              </a:solidFill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500298" y="3030769"/>
              <a:ext cx="288000" cy="288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214546" y="3697524"/>
              <a:ext cx="288000" cy="288000"/>
            </a:xfrm>
            <a:prstGeom prst="ellipse">
              <a:avLst/>
            </a:prstGeom>
            <a:solidFill>
              <a:srgbClr val="C00000"/>
            </a:solidFill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569620" y="3033017"/>
              <a:ext cx="288000" cy="288000"/>
            </a:xfrm>
            <a:prstGeom prst="ellipse">
              <a:avLst/>
            </a:prstGeom>
            <a:solidFill>
              <a:srgbClr val="C00000"/>
            </a:solidFill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5" idx="3"/>
              <a:endCxn id="6" idx="7"/>
            </p:cNvCxnSpPr>
            <p:nvPr/>
          </p:nvCxnSpPr>
          <p:spPr>
            <a:xfrm rot="5400000">
              <a:off x="2705970" y="2652236"/>
              <a:ext cx="460861" cy="38055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5" idx="5"/>
              <a:endCxn id="8" idx="0"/>
            </p:cNvCxnSpPr>
            <p:nvPr/>
          </p:nvCxnSpPr>
          <p:spPr>
            <a:xfrm rot="16200000" flipH="1">
              <a:off x="3311506" y="2630903"/>
              <a:ext cx="420932" cy="38329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6" idx="3"/>
              <a:endCxn id="7" idx="0"/>
            </p:cNvCxnSpPr>
            <p:nvPr/>
          </p:nvCxnSpPr>
          <p:spPr>
            <a:xfrm rot="5400000">
              <a:off x="2240045" y="3395094"/>
              <a:ext cx="420932" cy="18392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5"/>
              <a:endCxn id="18" idx="0"/>
            </p:cNvCxnSpPr>
            <p:nvPr/>
          </p:nvCxnSpPr>
          <p:spPr>
            <a:xfrm rot="16200000" flipH="1">
              <a:off x="2666812" y="3355901"/>
              <a:ext cx="423180" cy="26456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3"/>
              <a:endCxn id="19" idx="0"/>
            </p:cNvCxnSpPr>
            <p:nvPr/>
          </p:nvCxnSpPr>
          <p:spPr>
            <a:xfrm rot="5400000">
              <a:off x="3311119" y="3399094"/>
              <a:ext cx="420932" cy="18042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8" name="等腰三角形 17"/>
            <p:cNvSpPr/>
            <p:nvPr/>
          </p:nvSpPr>
          <p:spPr>
            <a:xfrm>
              <a:off x="2832088" y="3699772"/>
              <a:ext cx="357190" cy="476253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3252778" y="3699772"/>
              <a:ext cx="357190" cy="476253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092122" y="1714488"/>
              <a:ext cx="288000" cy="28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>
              <a:stCxn id="30" idx="4"/>
              <a:endCxn id="5" idx="0"/>
            </p:cNvCxnSpPr>
            <p:nvPr/>
          </p:nvCxnSpPr>
          <p:spPr>
            <a:xfrm rot="5400000">
              <a:off x="3050425" y="2180565"/>
              <a:ext cx="363774" cy="762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任意多边形 32"/>
            <p:cNvSpPr/>
            <p:nvPr/>
          </p:nvSpPr>
          <p:spPr>
            <a:xfrm>
              <a:off x="3403600" y="1971040"/>
              <a:ext cx="677333" cy="1501987"/>
            </a:xfrm>
            <a:custGeom>
              <a:avLst/>
              <a:gdLst>
                <a:gd name="connsiteX0" fmla="*/ 386080 w 677333"/>
                <a:gd name="connsiteY0" fmla="*/ 1351280 h 1501987"/>
                <a:gd name="connsiteX1" fmla="*/ 487680 w 677333"/>
                <a:gd name="connsiteY1" fmla="*/ 1493520 h 1501987"/>
                <a:gd name="connsiteX2" fmla="*/ 589280 w 677333"/>
                <a:gd name="connsiteY2" fmla="*/ 1391920 h 1501987"/>
                <a:gd name="connsiteX3" fmla="*/ 579120 w 677333"/>
                <a:gd name="connsiteY3" fmla="*/ 833120 h 1501987"/>
                <a:gd name="connsiteX4" fmla="*/ 0 w 677333"/>
                <a:gd name="connsiteY4" fmla="*/ 0 h 150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7333" h="1501987">
                  <a:moveTo>
                    <a:pt x="386080" y="1351280"/>
                  </a:moveTo>
                  <a:cubicBezTo>
                    <a:pt x="419946" y="1419013"/>
                    <a:pt x="453813" y="1486747"/>
                    <a:pt x="487680" y="1493520"/>
                  </a:cubicBezTo>
                  <a:cubicBezTo>
                    <a:pt x="521547" y="1500293"/>
                    <a:pt x="574040" y="1501987"/>
                    <a:pt x="589280" y="1391920"/>
                  </a:cubicBezTo>
                  <a:cubicBezTo>
                    <a:pt x="604520" y="1281853"/>
                    <a:pt x="677333" y="1065107"/>
                    <a:pt x="579120" y="833120"/>
                  </a:cubicBezTo>
                  <a:cubicBezTo>
                    <a:pt x="480907" y="601133"/>
                    <a:pt x="240453" y="300566"/>
                    <a:pt x="0" y="0"/>
                  </a:cubicBezTo>
                </a:path>
              </a:pathLst>
            </a:custGeom>
            <a:ln w="28575">
              <a:solidFill>
                <a:srgbClr val="0000FF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14546" y="1571612"/>
              <a:ext cx="1071570" cy="419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头结点</a:t>
              </a: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40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785786" y="48107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14480" y="681134"/>
            <a:ext cx="2714644" cy="40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哈夫曼树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1714488"/>
            <a:ext cx="3286148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个叶子结点，含有权值</a:t>
            </a:r>
          </a:p>
        </p:txBody>
      </p:sp>
      <p:grpSp>
        <p:nvGrpSpPr>
          <p:cNvPr id="3" name="组合 9"/>
          <p:cNvGrpSpPr/>
          <p:nvPr/>
        </p:nvGrpSpPr>
        <p:grpSpPr>
          <a:xfrm>
            <a:off x="1142976" y="2381240"/>
            <a:ext cx="5857916" cy="1561712"/>
            <a:chOff x="1142976" y="1785932"/>
            <a:chExt cx="5857916" cy="1171285"/>
          </a:xfrm>
        </p:grpSpPr>
        <p:sp>
          <p:nvSpPr>
            <p:cNvPr id="8" name="TextBox 7"/>
            <p:cNvSpPr txBox="1"/>
            <p:nvPr/>
          </p:nvSpPr>
          <p:spPr>
            <a:xfrm>
              <a:off x="1142976" y="2143123"/>
              <a:ext cx="5857916" cy="814094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108000" bIns="144000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构造哈夫曼树：权值越小距离根结点越远</a:t>
              </a:r>
              <a:endParaRPr lang="en-US" altLang="zh-CN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构造哈夫曼编码：权值越小编码越长</a:t>
              </a:r>
              <a:endPara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714612" y="1785932"/>
              <a:ext cx="214314" cy="285752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41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3108" y="1643050"/>
            <a:ext cx="4786346" cy="175432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哈夫曼树满足二叉树的性质</a:t>
            </a:r>
            <a:endParaRPr lang="en-US" altLang="zh-CN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没有两个字符的编码相同</a:t>
            </a:r>
            <a:endParaRPr lang="en-US" altLang="zh-CN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没有两个字符编码的前缀相同</a:t>
            </a:r>
            <a:endParaRPr lang="en-US" altLang="zh-CN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1" y="1428736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28794" y="100010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哈夫曼树中：</a:t>
            </a:r>
            <a:endParaRPr lang="en-US" altLang="zh-CN" sz="18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42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4414" y="749015"/>
            <a:ext cx="7286676" cy="82086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如果一棵哈夫曼树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个字符进行哈夫曼编码，问其中哈夫曼编码最大长度至少是多少？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5852" y="2000240"/>
            <a:ext cx="7072362" cy="18801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=128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=127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，总结点数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255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构成一棵完全二叉树时高度最小，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log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+1)=8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哈夫曼编码最大长度至少是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928662" y="285729"/>
            <a:ext cx="1000100" cy="785817"/>
            <a:chOff x="5691204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1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6780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43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071538" y="928670"/>
            <a:ext cx="7500990" cy="112812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设森林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中有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棵树，第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棵树的结点个数分别为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，则与森林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对应的二叉树根结点的右子树上的结点个数是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A.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	  B.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C.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D.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zh-CN" altLang="zh-CN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42910" y="214290"/>
            <a:ext cx="1000100" cy="785817"/>
            <a:chOff x="5691204" y="3835411"/>
            <a:chExt cx="1238250" cy="1236663"/>
          </a:xfrm>
        </p:grpSpPr>
        <p:grpSp>
          <p:nvGrpSpPr>
            <p:cNvPr id="47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49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0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1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8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6780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142976" y="2714620"/>
            <a:ext cx="7143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转换的二叉树中，根结点的右子树的结点由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除了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棵树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外其他树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中结点构成的，所以右子树上的结点个数为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答案为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714356"/>
            <a:ext cx="2214578" cy="37535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  树 的 遍 历</a:t>
            </a:r>
            <a:endParaRPr lang="en-US" altLang="zh-CN" sz="18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0" y="1500174"/>
            <a:ext cx="1785950" cy="146460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先根遍历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后根遍历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层次遍历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286116" y="1643050"/>
            <a:ext cx="1928826" cy="720000"/>
            <a:chOff x="3214678" y="1428741"/>
            <a:chExt cx="1928826" cy="540000"/>
          </a:xfrm>
        </p:grpSpPr>
        <p:sp>
          <p:nvSpPr>
            <p:cNvPr id="7" name="右大括号 6"/>
            <p:cNvSpPr/>
            <p:nvPr/>
          </p:nvSpPr>
          <p:spPr>
            <a:xfrm>
              <a:off x="3214678" y="1428741"/>
              <a:ext cx="214314" cy="540000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00430" y="1542524"/>
              <a:ext cx="1643074" cy="314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具有递归性</a:t>
              </a: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20" y="428604"/>
            <a:ext cx="7715304" cy="8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给定一棵树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，将其转换成二叉树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先根遍历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的什么遍历序列？  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714348" y="5048262"/>
            <a:ext cx="8001056" cy="507740"/>
            <a:chOff x="642910" y="3571884"/>
            <a:chExt cx="8001056" cy="380805"/>
          </a:xfrm>
        </p:grpSpPr>
        <p:sp>
          <p:nvSpPr>
            <p:cNvPr id="43" name="TextBox 42"/>
            <p:cNvSpPr txBox="1"/>
            <p:nvPr/>
          </p:nvSpPr>
          <p:spPr>
            <a:xfrm>
              <a:off x="642910" y="3571884"/>
              <a:ext cx="364333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先根遍历：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18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18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12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18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FF00FF"/>
                  </a:solidFill>
                  <a:latin typeface="+mn-ea"/>
                  <a:ea typeface="+mn-ea"/>
                  <a:cs typeface="Consolas" pitchFamily="49" charset="0"/>
                </a:rPr>
                <a:t>…</a:t>
              </a:r>
              <a:endParaRPr lang="zh-CN" altLang="en-US" sz="1800" smtClean="0">
                <a:solidFill>
                  <a:srgbClr val="FF00FF"/>
                </a:solidFill>
                <a:latin typeface="+mn-ea"/>
                <a:ea typeface="+mn-ea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00628" y="3594898"/>
              <a:ext cx="364333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先序遍历：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t</a:t>
              </a:r>
              <a:r>
                <a:rPr lang="en-US" altLang="zh-CN" sz="18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18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12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18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FF00FF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  <a:endParaRPr lang="zh-CN" altLang="en-US" sz="1800" smtClean="0">
                <a:solidFill>
                  <a:srgbClr val="FF00FF"/>
                </a:solidFill>
                <a:latin typeface="+mj-ea"/>
                <a:ea typeface="+mj-ea"/>
                <a:cs typeface="Consolas" pitchFamily="49" charset="0"/>
              </a:endParaRPr>
            </a:p>
          </p:txBody>
        </p:sp>
        <p:sp>
          <p:nvSpPr>
            <p:cNvPr id="45" name="右箭头 44"/>
            <p:cNvSpPr/>
            <p:nvPr/>
          </p:nvSpPr>
          <p:spPr>
            <a:xfrm>
              <a:off x="4429124" y="3589743"/>
              <a:ext cx="500066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85786" y="1238235"/>
            <a:ext cx="6858048" cy="3333773"/>
            <a:chOff x="785786" y="928676"/>
            <a:chExt cx="6858048" cy="2500330"/>
          </a:xfrm>
        </p:grpSpPr>
        <p:grpSp>
          <p:nvGrpSpPr>
            <p:cNvPr id="53" name="组合 52"/>
            <p:cNvGrpSpPr/>
            <p:nvPr/>
          </p:nvGrpSpPr>
          <p:grpSpPr>
            <a:xfrm>
              <a:off x="785786" y="928676"/>
              <a:ext cx="6858048" cy="2500330"/>
              <a:chOff x="785786" y="928676"/>
              <a:chExt cx="6858048" cy="2500330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6286511" y="928676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000232" y="1428742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" name="等腰三角形 5"/>
              <p:cNvSpPr/>
              <p:nvPr/>
            </p:nvSpPr>
            <p:spPr>
              <a:xfrm>
                <a:off x="785786" y="2643188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11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>
                <a:off x="1500166" y="2643188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12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>
                <a:off x="4929190" y="2143122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11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>
                <a:off x="5597532" y="2857502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12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>
                <a:off x="6429388" y="2094696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8" name="直接连接符 17"/>
              <p:cNvCxnSpPr>
                <a:stCxn id="13" idx="3"/>
                <a:endCxn id="37" idx="7"/>
              </p:cNvCxnSpPr>
              <p:nvPr/>
            </p:nvCxnSpPr>
            <p:spPr>
              <a:xfrm rot="5400000">
                <a:off x="6055608" y="1197839"/>
                <a:ext cx="247494" cy="318931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37" idx="5"/>
                <a:endCxn id="16" idx="0"/>
              </p:cNvCxnSpPr>
              <p:nvPr/>
            </p:nvCxnSpPr>
            <p:spPr>
              <a:xfrm rot="16200000" flipH="1">
                <a:off x="6204838" y="1548674"/>
                <a:ext cx="361073" cy="730970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4" idx="4"/>
              </p:cNvCxnSpPr>
              <p:nvPr/>
            </p:nvCxnSpPr>
            <p:spPr>
              <a:xfrm rot="16200000" flipH="1">
                <a:off x="5572132" y="2714626"/>
                <a:ext cx="285752" cy="285752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6" idx="4"/>
              </p:cNvCxnSpPr>
              <p:nvPr/>
            </p:nvCxnSpPr>
            <p:spPr>
              <a:xfrm rot="16200000" flipH="1">
                <a:off x="7090189" y="2648340"/>
                <a:ext cx="214314" cy="250033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2" name="右箭头 21"/>
              <p:cNvSpPr/>
              <p:nvPr/>
            </p:nvSpPr>
            <p:spPr>
              <a:xfrm>
                <a:off x="3786182" y="2285998"/>
                <a:ext cx="500066" cy="285752"/>
              </a:xfrm>
              <a:prstGeom prst="rightArrow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285852" y="2143122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  <a:endParaRPr lang="zh-CN" altLang="en-US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2214546" y="2071684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000364" y="2143122"/>
                <a:ext cx="500066" cy="357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3000"/>
                  </a:lnSpc>
                  <a:spcBef>
                    <a:spcPts val="0"/>
                  </a:spcBef>
                </a:pPr>
                <a:r>
                  <a:rPr lang="en-US" altLang="zh-CN" sz="2000" smtClean="0">
                    <a:solidFill>
                      <a:srgbClr val="0000FF"/>
                    </a:solidFill>
                    <a:latin typeface="+mj-ea"/>
                    <a:ea typeface="+mj-ea"/>
                    <a:cs typeface="Consolas" pitchFamily="49" charset="0"/>
                  </a:rPr>
                  <a:t>…</a:t>
                </a:r>
                <a:endParaRPr lang="zh-CN" altLang="en-US" sz="2000" smtClean="0">
                  <a:solidFill>
                    <a:srgbClr val="0000FF"/>
                  </a:solidFill>
                  <a:latin typeface="+mj-ea"/>
                  <a:ea typeface="+mj-ea"/>
                  <a:cs typeface="Consolas" pitchFamily="49" charset="0"/>
                </a:endParaRPr>
              </a:p>
            </p:txBody>
          </p:sp>
          <p:cxnSp>
            <p:nvCxnSpPr>
              <p:cNvPr id="27" name="直接连接符 26"/>
              <p:cNvCxnSpPr>
                <a:stCxn id="5" idx="3"/>
                <a:endCxn id="23" idx="7"/>
              </p:cNvCxnSpPr>
              <p:nvPr/>
            </p:nvCxnSpPr>
            <p:spPr>
              <a:xfrm rot="5400000">
                <a:off x="1590733" y="1733623"/>
                <a:ext cx="461808" cy="461808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5" idx="4"/>
                <a:endCxn id="24" idx="0"/>
              </p:cNvCxnSpPr>
              <p:nvPr/>
            </p:nvCxnSpPr>
            <p:spPr>
              <a:xfrm rot="16200000" flipH="1">
                <a:off x="2214546" y="1750213"/>
                <a:ext cx="285752" cy="357190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5" idx="5"/>
              </p:cNvCxnSpPr>
              <p:nvPr/>
            </p:nvCxnSpPr>
            <p:spPr>
              <a:xfrm rot="16200000" flipH="1">
                <a:off x="2447989" y="1590746"/>
                <a:ext cx="409499" cy="695251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23" idx="3"/>
                <a:endCxn id="6" idx="0"/>
              </p:cNvCxnSpPr>
              <p:nvPr/>
            </p:nvCxnSpPr>
            <p:spPr>
              <a:xfrm rot="5400000">
                <a:off x="1125117" y="2430143"/>
                <a:ext cx="195185" cy="230904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23" idx="5"/>
                <a:endCxn id="7" idx="0"/>
              </p:cNvCxnSpPr>
              <p:nvPr/>
            </p:nvCxnSpPr>
            <p:spPr>
              <a:xfrm rot="16200000" flipH="1">
                <a:off x="1608593" y="2430143"/>
                <a:ext cx="195185" cy="230904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椭圆 36"/>
              <p:cNvSpPr/>
              <p:nvPr/>
            </p:nvSpPr>
            <p:spPr>
              <a:xfrm>
                <a:off x="5715008" y="1428742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  <a:endParaRPr lang="zh-CN" altLang="en-US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143768" y="2880514"/>
                <a:ext cx="500066" cy="357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3000"/>
                  </a:lnSpc>
                  <a:spcBef>
                    <a:spcPts val="0"/>
                  </a:spcBef>
                </a:pPr>
                <a:r>
                  <a:rPr lang="en-US" altLang="zh-CN" sz="2000" smtClean="0">
                    <a:solidFill>
                      <a:srgbClr val="0000FF"/>
                    </a:solidFill>
                    <a:latin typeface="+mj-ea"/>
                    <a:ea typeface="+mj-ea"/>
                    <a:cs typeface="Consolas" pitchFamily="49" charset="0"/>
                  </a:rPr>
                  <a:t>…</a:t>
                </a:r>
                <a:endParaRPr lang="zh-CN" altLang="en-US" sz="2000" smtClean="0">
                  <a:solidFill>
                    <a:srgbClr val="0000FF"/>
                  </a:solidFill>
                  <a:latin typeface="+mj-ea"/>
                  <a:ea typeface="+mj-ea"/>
                  <a:cs typeface="Consolas" pitchFamily="49" charset="0"/>
                </a:endParaRPr>
              </a:p>
            </p:txBody>
          </p:sp>
          <p:cxnSp>
            <p:nvCxnSpPr>
              <p:cNvPr id="40" name="直接连接符 39"/>
              <p:cNvCxnSpPr>
                <a:stCxn id="37" idx="3"/>
                <a:endCxn id="14" idx="0"/>
              </p:cNvCxnSpPr>
              <p:nvPr/>
            </p:nvCxnSpPr>
            <p:spPr>
              <a:xfrm rot="5400000">
                <a:off x="5304240" y="1680044"/>
                <a:ext cx="409499" cy="516656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3286116" y="1714494"/>
              <a:ext cx="5000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4876" y="1714494"/>
              <a:ext cx="5000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143372" y="1645920"/>
            <a:ext cx="1285884" cy="425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smtClean="0">
                <a:ln w="11430"/>
                <a:solidFill>
                  <a:srgbClr val="99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先序序列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357158" y="285728"/>
            <a:ext cx="1000100" cy="785817"/>
            <a:chOff x="5691204" y="3835411"/>
            <a:chExt cx="1238250" cy="1236663"/>
          </a:xfrm>
        </p:grpSpPr>
        <p:grpSp>
          <p:nvGrpSpPr>
            <p:cNvPr id="50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52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4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5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1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500042"/>
            <a:ext cx="6929486" cy="8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给定一棵树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，将其转换成二叉树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后根遍历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的什么遍历序列？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28596" y="4762521"/>
            <a:ext cx="8501122" cy="507732"/>
            <a:chOff x="435986" y="3571882"/>
            <a:chExt cx="8207980" cy="380798"/>
          </a:xfrm>
        </p:grpSpPr>
        <p:sp>
          <p:nvSpPr>
            <p:cNvPr id="30" name="TextBox 29"/>
            <p:cNvSpPr txBox="1"/>
            <p:nvPr/>
          </p:nvSpPr>
          <p:spPr>
            <a:xfrm>
              <a:off x="435986" y="3571882"/>
              <a:ext cx="3850262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后根序列：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T</a:t>
              </a:r>
              <a:r>
                <a:rPr lang="en-US" altLang="zh-CN" sz="18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18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12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18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FF00FF"/>
                  </a:solidFill>
                  <a:latin typeface="+mn-ea"/>
                  <a:ea typeface="+mn-ea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A</a:t>
              </a:r>
              <a:endParaRPr lang="zh-CN" altLang="en-US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00628" y="3594890"/>
              <a:ext cx="364333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中序序列：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t</a:t>
              </a:r>
              <a:r>
                <a:rPr lang="en-US" altLang="zh-CN" sz="18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18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12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18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FF00FF"/>
                  </a:solidFill>
                  <a:latin typeface="+mn-ea"/>
                  <a:ea typeface="+mn-ea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A</a:t>
              </a:r>
              <a:endParaRPr lang="zh-CN" altLang="en-US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2" name="右箭头 31"/>
            <p:cNvSpPr/>
            <p:nvPr/>
          </p:nvSpPr>
          <p:spPr>
            <a:xfrm>
              <a:off x="4357686" y="3589741"/>
              <a:ext cx="500066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85786" y="1142984"/>
            <a:ext cx="6858048" cy="3333773"/>
            <a:chOff x="785786" y="928676"/>
            <a:chExt cx="6858048" cy="2500330"/>
          </a:xfrm>
        </p:grpSpPr>
        <p:sp>
          <p:nvSpPr>
            <p:cNvPr id="35" name="椭圆 34"/>
            <p:cNvSpPr/>
            <p:nvPr/>
          </p:nvSpPr>
          <p:spPr>
            <a:xfrm>
              <a:off x="6286511" y="928676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000232" y="142874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785786" y="2643188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1500166" y="2643188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>
              <a:off x="4929190" y="2143122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>
              <a:off x="5597532" y="2857502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>
              <a:off x="6429388" y="2094696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2" name="直接连接符 41"/>
            <p:cNvCxnSpPr>
              <a:stCxn id="35" idx="3"/>
              <a:endCxn id="55" idx="7"/>
            </p:cNvCxnSpPr>
            <p:nvPr/>
          </p:nvCxnSpPr>
          <p:spPr>
            <a:xfrm rot="5400000">
              <a:off x="6055608" y="1197839"/>
              <a:ext cx="247494" cy="31893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55" idx="5"/>
              <a:endCxn id="41" idx="0"/>
            </p:cNvCxnSpPr>
            <p:nvPr/>
          </p:nvCxnSpPr>
          <p:spPr>
            <a:xfrm rot="16200000" flipH="1">
              <a:off x="6204838" y="1548674"/>
              <a:ext cx="361073" cy="73097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9" idx="4"/>
            </p:cNvCxnSpPr>
            <p:nvPr/>
          </p:nvCxnSpPr>
          <p:spPr>
            <a:xfrm rot="16200000" flipH="1">
              <a:off x="5572132" y="2714626"/>
              <a:ext cx="285752" cy="28575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1" idx="4"/>
            </p:cNvCxnSpPr>
            <p:nvPr/>
          </p:nvCxnSpPr>
          <p:spPr>
            <a:xfrm rot="16200000" flipH="1">
              <a:off x="7090189" y="2648340"/>
              <a:ext cx="214314" cy="250033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右箭头 45"/>
            <p:cNvSpPr/>
            <p:nvPr/>
          </p:nvSpPr>
          <p:spPr>
            <a:xfrm>
              <a:off x="3786182" y="2285998"/>
              <a:ext cx="500066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285852" y="214312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>
              <a:off x="2214546" y="2071684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00364" y="2143122"/>
              <a:ext cx="5000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  <a:endParaRPr lang="zh-CN" altLang="en-US" sz="20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endParaRPr>
            </a:p>
          </p:txBody>
        </p:sp>
        <p:cxnSp>
          <p:nvCxnSpPr>
            <p:cNvPr id="50" name="直接连接符 49"/>
            <p:cNvCxnSpPr>
              <a:stCxn id="36" idx="3"/>
              <a:endCxn id="47" idx="7"/>
            </p:cNvCxnSpPr>
            <p:nvPr/>
          </p:nvCxnSpPr>
          <p:spPr>
            <a:xfrm rot="5400000">
              <a:off x="1590733" y="1733623"/>
              <a:ext cx="461808" cy="46180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36" idx="4"/>
              <a:endCxn id="48" idx="0"/>
            </p:cNvCxnSpPr>
            <p:nvPr/>
          </p:nvCxnSpPr>
          <p:spPr>
            <a:xfrm rot="16200000" flipH="1">
              <a:off x="2214546" y="1750213"/>
              <a:ext cx="285752" cy="35719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36" idx="5"/>
            </p:cNvCxnSpPr>
            <p:nvPr/>
          </p:nvCxnSpPr>
          <p:spPr>
            <a:xfrm rot="16200000" flipH="1">
              <a:off x="2447989" y="1590746"/>
              <a:ext cx="409499" cy="69525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7" idx="3"/>
              <a:endCxn id="37" idx="0"/>
            </p:cNvCxnSpPr>
            <p:nvPr/>
          </p:nvCxnSpPr>
          <p:spPr>
            <a:xfrm rot="5400000">
              <a:off x="1125117" y="2430143"/>
              <a:ext cx="195185" cy="23090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7" idx="5"/>
              <a:endCxn id="38" idx="0"/>
            </p:cNvCxnSpPr>
            <p:nvPr/>
          </p:nvCxnSpPr>
          <p:spPr>
            <a:xfrm rot="16200000" flipH="1">
              <a:off x="1608593" y="2430143"/>
              <a:ext cx="195185" cy="23090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5715008" y="142874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43768" y="2880514"/>
              <a:ext cx="5000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  <a:endParaRPr lang="zh-CN" altLang="en-US" sz="20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endParaRPr>
            </a:p>
          </p:txBody>
        </p:sp>
        <p:cxnSp>
          <p:nvCxnSpPr>
            <p:cNvPr id="57" name="直接连接符 56"/>
            <p:cNvCxnSpPr>
              <a:stCxn id="55" idx="3"/>
              <a:endCxn id="39" idx="0"/>
            </p:cNvCxnSpPr>
            <p:nvPr/>
          </p:nvCxnSpPr>
          <p:spPr>
            <a:xfrm rot="5400000">
              <a:off x="5304240" y="1680044"/>
              <a:ext cx="409499" cy="516656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3714744" y="1643050"/>
            <a:ext cx="1285884" cy="425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smtClean="0">
                <a:ln w="11430"/>
                <a:solidFill>
                  <a:srgbClr val="99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中序序列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357158" y="285728"/>
            <a:ext cx="1000100" cy="785817"/>
            <a:chOff x="5691204" y="3835411"/>
            <a:chExt cx="1238250" cy="1236663"/>
          </a:xfrm>
        </p:grpSpPr>
        <p:grpSp>
          <p:nvGrpSpPr>
            <p:cNvPr id="61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63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64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65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2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66" name="灯片编号占位符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214414" y="1071546"/>
            <a:ext cx="7500990" cy="448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已知一棵树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的先根序列和后根序列，可以唯一确定这棵树？</a:t>
            </a:r>
          </a:p>
        </p:txBody>
      </p:sp>
      <p:sp>
        <p:nvSpPr>
          <p:cNvPr id="35" name="等腰三角形 34"/>
          <p:cNvSpPr/>
          <p:nvPr/>
        </p:nvSpPr>
        <p:spPr>
          <a:xfrm>
            <a:off x="1214414" y="2757523"/>
            <a:ext cx="642942" cy="762005"/>
          </a:xfrm>
          <a:prstGeom prst="triangle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143108" y="2662274"/>
            <a:ext cx="4000528" cy="477055"/>
            <a:chOff x="2143108" y="1428742"/>
            <a:chExt cx="4000528" cy="357791"/>
          </a:xfrm>
        </p:grpSpPr>
        <p:sp>
          <p:nvSpPr>
            <p:cNvPr id="36" name="TextBox 35"/>
            <p:cNvSpPr txBox="1"/>
            <p:nvPr/>
          </p:nvSpPr>
          <p:spPr>
            <a:xfrm>
              <a:off x="2143108" y="1428742"/>
              <a:ext cx="164307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先根序列</a:t>
              </a:r>
            </a:p>
          </p:txBody>
        </p:sp>
        <p:sp>
          <p:nvSpPr>
            <p:cNvPr id="37" name="右箭头 36"/>
            <p:cNvSpPr/>
            <p:nvPr/>
          </p:nvSpPr>
          <p:spPr>
            <a:xfrm>
              <a:off x="3786182" y="1521580"/>
              <a:ext cx="357190" cy="214314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57686" y="1428742"/>
              <a:ext cx="178595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先序序列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143108" y="3233778"/>
            <a:ext cx="4000528" cy="477055"/>
            <a:chOff x="2143108" y="1857370"/>
            <a:chExt cx="4000528" cy="357791"/>
          </a:xfrm>
        </p:grpSpPr>
        <p:sp>
          <p:nvSpPr>
            <p:cNvPr id="39" name="TextBox 38"/>
            <p:cNvSpPr txBox="1"/>
            <p:nvPr/>
          </p:nvSpPr>
          <p:spPr>
            <a:xfrm>
              <a:off x="2143108" y="1857370"/>
              <a:ext cx="164307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后根序列</a:t>
              </a:r>
            </a:p>
          </p:txBody>
        </p:sp>
        <p:sp>
          <p:nvSpPr>
            <p:cNvPr id="40" name="右箭头 39"/>
            <p:cNvSpPr/>
            <p:nvPr/>
          </p:nvSpPr>
          <p:spPr>
            <a:xfrm>
              <a:off x="3786182" y="1910917"/>
              <a:ext cx="357190" cy="214314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57686" y="1857370"/>
              <a:ext cx="178595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中序序列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143636" y="2852773"/>
            <a:ext cx="2143140" cy="857256"/>
            <a:chOff x="6143636" y="1571618"/>
            <a:chExt cx="2143140" cy="642942"/>
          </a:xfrm>
        </p:grpSpPr>
        <p:sp>
          <p:nvSpPr>
            <p:cNvPr id="42" name="右大括号 41"/>
            <p:cNvSpPr/>
            <p:nvPr/>
          </p:nvSpPr>
          <p:spPr>
            <a:xfrm>
              <a:off x="6143636" y="1571618"/>
              <a:ext cx="214314" cy="642942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00826" y="1643056"/>
              <a:ext cx="1785950" cy="32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唯一确定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endPara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714501" y="3635950"/>
            <a:ext cx="5215467" cy="1272231"/>
            <a:chOff x="1714500" y="2159000"/>
            <a:chExt cx="5215467" cy="954173"/>
          </a:xfrm>
        </p:grpSpPr>
        <p:sp>
          <p:nvSpPr>
            <p:cNvPr id="44" name="任意多边形 43"/>
            <p:cNvSpPr/>
            <p:nvPr/>
          </p:nvSpPr>
          <p:spPr>
            <a:xfrm>
              <a:off x="1714500" y="2159000"/>
              <a:ext cx="5215467" cy="615950"/>
            </a:xfrm>
            <a:custGeom>
              <a:avLst/>
              <a:gdLst>
                <a:gd name="connsiteX0" fmla="*/ 5181600 w 5215467"/>
                <a:gd name="connsiteY0" fmla="*/ 0 h 615950"/>
                <a:gd name="connsiteX1" fmla="*/ 4940300 w 5215467"/>
                <a:gd name="connsiteY1" fmla="*/ 368300 h 615950"/>
                <a:gd name="connsiteX2" fmla="*/ 3530600 w 5215467"/>
                <a:gd name="connsiteY2" fmla="*/ 584200 h 615950"/>
                <a:gd name="connsiteX3" fmla="*/ 1778000 w 5215467"/>
                <a:gd name="connsiteY3" fmla="*/ 558800 h 615950"/>
                <a:gd name="connsiteX4" fmla="*/ 444500 w 5215467"/>
                <a:gd name="connsiteY4" fmla="*/ 419100 h 615950"/>
                <a:gd name="connsiteX5" fmla="*/ 0 w 5215467"/>
                <a:gd name="connsiteY5" fmla="*/ 8890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15467" h="615950">
                  <a:moveTo>
                    <a:pt x="5181600" y="0"/>
                  </a:moveTo>
                  <a:cubicBezTo>
                    <a:pt x="5198533" y="135466"/>
                    <a:pt x="5215467" y="270933"/>
                    <a:pt x="4940300" y="368300"/>
                  </a:cubicBezTo>
                  <a:cubicBezTo>
                    <a:pt x="4665133" y="465667"/>
                    <a:pt x="4057650" y="552450"/>
                    <a:pt x="3530600" y="584200"/>
                  </a:cubicBezTo>
                  <a:cubicBezTo>
                    <a:pt x="3003550" y="615950"/>
                    <a:pt x="2292350" y="586317"/>
                    <a:pt x="1778000" y="558800"/>
                  </a:cubicBezTo>
                  <a:cubicBezTo>
                    <a:pt x="1263650" y="531283"/>
                    <a:pt x="740833" y="497417"/>
                    <a:pt x="444500" y="419100"/>
                  </a:cubicBezTo>
                  <a:cubicBezTo>
                    <a:pt x="148167" y="340783"/>
                    <a:pt x="74083" y="214841"/>
                    <a:pt x="0" y="88900"/>
                  </a:cubicBezTo>
                </a:path>
              </a:pathLst>
            </a:custGeom>
            <a:ln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43306" y="2786064"/>
              <a:ext cx="2071702" cy="32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唯一还原为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14414" y="1714488"/>
            <a:ext cx="785818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Yes !</a:t>
            </a:r>
            <a:endParaRPr lang="zh-CN" altLang="en-US" sz="200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42910" y="214290"/>
            <a:ext cx="1000100" cy="785817"/>
            <a:chOff x="5691204" y="3835411"/>
            <a:chExt cx="1238250" cy="1236663"/>
          </a:xfrm>
        </p:grpSpPr>
        <p:grpSp>
          <p:nvGrpSpPr>
            <p:cNvPr id="25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27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2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29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l"/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6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6780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3298</TotalTime>
  <Words>2739</Words>
  <Application>Microsoft Office PowerPoint</Application>
  <PresentationFormat>全屏显示(4:3)</PresentationFormat>
  <Paragraphs>464</Paragraphs>
  <Slides>43</Slides>
  <Notes>43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1228</cp:revision>
  <dcterms:created xsi:type="dcterms:W3CDTF">2004-03-31T23:50:14Z</dcterms:created>
  <dcterms:modified xsi:type="dcterms:W3CDTF">2020-01-31T09:06:38Z</dcterms:modified>
</cp:coreProperties>
</file>