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7"/>
  </p:notesMasterIdLst>
  <p:sldIdLst>
    <p:sldId id="463" r:id="rId2"/>
    <p:sldId id="257" r:id="rId3"/>
    <p:sldId id="461" r:id="rId4"/>
    <p:sldId id="460" r:id="rId5"/>
    <p:sldId id="345" r:id="rId6"/>
    <p:sldId id="462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505" r:id="rId49"/>
    <p:sldId id="506" r:id="rId50"/>
    <p:sldId id="507" r:id="rId51"/>
    <p:sldId id="508" r:id="rId52"/>
    <p:sldId id="509" r:id="rId53"/>
    <p:sldId id="510" r:id="rId54"/>
    <p:sldId id="511" r:id="rId55"/>
    <p:sldId id="512" r:id="rId5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0000CC"/>
    <a:srgbClr val="339933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685" autoAdjust="0"/>
  </p:normalViewPr>
  <p:slideViewPr>
    <p:cSldViewPr>
      <p:cViewPr varScale="1">
        <p:scale>
          <a:sx n="97" d="100"/>
          <a:sy n="97" d="100"/>
        </p:scale>
        <p:origin x="-9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0390" y="6357958"/>
            <a:ext cx="2090766" cy="363517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428596" y="1571612"/>
            <a:ext cx="8215370" cy="4000528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071802" y="428604"/>
            <a:ext cx="271464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图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714348" y="2467269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图的基本概念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533" y="928670"/>
            <a:ext cx="1482451" cy="1346106"/>
            <a:chOff x="552422" y="500043"/>
            <a:chExt cx="1482451" cy="1346106"/>
          </a:xfrm>
        </p:grpSpPr>
        <p:grpSp>
          <p:nvGrpSpPr>
            <p:cNvPr id="6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9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0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4286248" y="2324393"/>
            <a:ext cx="3996000" cy="810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图的存储结构和</a:t>
            </a:r>
            <a:endParaRPr kumimoji="1" lang="en-US" altLang="zh-CN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基本运算算法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r>
              <a:rPr lang="en-US" altLang="zh-CN" smtClean="0"/>
              <a:t>/55</a:t>
            </a:r>
            <a:endParaRPr lang="en-US" altLang="zh-CN"/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714348" y="3253087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图的遍历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5" descr="信纸"/>
          <p:cNvSpPr txBox="1">
            <a:spLocks noChangeArrowheads="1"/>
          </p:cNvSpPr>
          <p:nvPr/>
        </p:nvSpPr>
        <p:spPr bwMode="auto">
          <a:xfrm>
            <a:off x="4286248" y="3395963"/>
            <a:ext cx="3996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生成树和最小生成树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 Box 15" descr="信纸"/>
          <p:cNvSpPr txBox="1">
            <a:spLocks noChangeArrowheads="1"/>
          </p:cNvSpPr>
          <p:nvPr/>
        </p:nvSpPr>
        <p:spPr bwMode="auto">
          <a:xfrm>
            <a:off x="714348" y="3896029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8.5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 Box 15" descr="信纸"/>
          <p:cNvSpPr txBox="1">
            <a:spLocks noChangeArrowheads="1"/>
          </p:cNvSpPr>
          <p:nvPr/>
        </p:nvSpPr>
        <p:spPr bwMode="auto">
          <a:xfrm>
            <a:off x="4286248" y="4110343"/>
            <a:ext cx="3996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 Box 15" descr="信纸"/>
          <p:cNvSpPr txBox="1">
            <a:spLocks noChangeArrowheads="1"/>
          </p:cNvSpPr>
          <p:nvPr/>
        </p:nvSpPr>
        <p:spPr bwMode="auto">
          <a:xfrm>
            <a:off x="2143108" y="4753285"/>
            <a:ext cx="400052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8.7 AOE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网与关键路径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577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无向图中，每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两个顶点之间都存在着一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边，称为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完全无向图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包含有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有向图中，每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两个顶点之间都存在着方向相反的两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边，称为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完全有向图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，包含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000101" y="2743138"/>
            <a:ext cx="2428891" cy="2257498"/>
            <a:chOff x="5797550" y="188913"/>
            <a:chExt cx="2797175" cy="2589212"/>
          </a:xfrm>
        </p:grpSpPr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 flipH="1">
              <a:off x="6143636" y="571479"/>
              <a:ext cx="857256" cy="71438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8" name="Freeform 86"/>
            <p:cNvSpPr>
              <a:spLocks/>
            </p:cNvSpPr>
            <p:nvPr/>
          </p:nvSpPr>
          <p:spPr bwMode="auto">
            <a:xfrm>
              <a:off x="6078538" y="1608138"/>
              <a:ext cx="842962" cy="703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3" y="384"/>
                </a:cxn>
              </a:cxnLst>
              <a:rect l="0" t="0" r="r" b="b"/>
              <a:pathLst>
                <a:path w="543" h="384">
                  <a:moveTo>
                    <a:pt x="0" y="0"/>
                  </a:moveTo>
                  <a:lnTo>
                    <a:pt x="543" y="384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9" name="Freeform 87"/>
            <p:cNvSpPr>
              <a:spLocks/>
            </p:cNvSpPr>
            <p:nvPr/>
          </p:nvSpPr>
          <p:spPr bwMode="auto">
            <a:xfrm>
              <a:off x="7408863" y="1598613"/>
              <a:ext cx="757237" cy="754062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487" y="0"/>
                </a:cxn>
              </a:cxnLst>
              <a:rect l="0" t="0" r="r" b="b"/>
              <a:pathLst>
                <a:path w="487" h="413">
                  <a:moveTo>
                    <a:pt x="0" y="413"/>
                  </a:moveTo>
                  <a:lnTo>
                    <a:pt x="487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7358082" y="500042"/>
              <a:ext cx="855643" cy="7143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6078538" y="1433513"/>
              <a:ext cx="2235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7196138" y="750888"/>
              <a:ext cx="0" cy="170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3" name="Oval 91"/>
            <p:cNvSpPr>
              <a:spLocks noChangeArrowheads="1"/>
            </p:cNvSpPr>
            <p:nvPr/>
          </p:nvSpPr>
          <p:spPr bwMode="auto">
            <a:xfrm>
              <a:off x="6915150" y="188913"/>
              <a:ext cx="561975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284" name="Oval 92"/>
            <p:cNvSpPr>
              <a:spLocks noChangeArrowheads="1"/>
            </p:cNvSpPr>
            <p:nvPr/>
          </p:nvSpPr>
          <p:spPr bwMode="auto">
            <a:xfrm>
              <a:off x="8035925" y="1149350"/>
              <a:ext cx="558800" cy="5667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8285" name="Oval 93"/>
            <p:cNvSpPr>
              <a:spLocks noChangeArrowheads="1"/>
            </p:cNvSpPr>
            <p:nvPr/>
          </p:nvSpPr>
          <p:spPr bwMode="auto">
            <a:xfrm>
              <a:off x="5797550" y="1149350"/>
              <a:ext cx="558800" cy="5667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286" name="Oval 94"/>
            <p:cNvSpPr>
              <a:spLocks noChangeArrowheads="1"/>
            </p:cNvSpPr>
            <p:nvPr/>
          </p:nvSpPr>
          <p:spPr bwMode="auto">
            <a:xfrm>
              <a:off x="6870700" y="2206625"/>
              <a:ext cx="5588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00100" y="5143512"/>
            <a:ext cx="2714644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)/2=6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5715008" y="2743139"/>
            <a:ext cx="2357454" cy="2186060"/>
            <a:chOff x="6011863" y="3644900"/>
            <a:chExt cx="2736850" cy="2525713"/>
          </a:xfrm>
        </p:grpSpPr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7289800" y="4206875"/>
              <a:ext cx="0" cy="139223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 flipV="1">
              <a:off x="7475538" y="4162425"/>
              <a:ext cx="0" cy="1673225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4" name="Freeform 72"/>
            <p:cNvSpPr>
              <a:spLocks/>
            </p:cNvSpPr>
            <p:nvPr/>
          </p:nvSpPr>
          <p:spPr bwMode="auto">
            <a:xfrm>
              <a:off x="6510338" y="4733925"/>
              <a:ext cx="1695450" cy="26988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>
              <a:off x="6559550" y="4983163"/>
              <a:ext cx="1641475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6469063" y="5076825"/>
              <a:ext cx="796925" cy="798513"/>
            </a:xfrm>
            <a:prstGeom prst="line">
              <a:avLst/>
            </a:prstGeom>
            <a:ln>
              <a:headEnd type="stealth" w="med" len="lg"/>
              <a:tailEnd type="non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7" name="Freeform 75"/>
            <p:cNvSpPr>
              <a:spLocks/>
            </p:cNvSpPr>
            <p:nvPr/>
          </p:nvSpPr>
          <p:spPr bwMode="auto">
            <a:xfrm>
              <a:off x="7608888" y="5108575"/>
              <a:ext cx="766762" cy="768350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ln>
              <a:headEnd type="none" w="sm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 flipH="1" flipV="1">
              <a:off x="7646988" y="4037013"/>
              <a:ext cx="660400" cy="588962"/>
            </a:xfrm>
            <a:prstGeom prst="line">
              <a:avLst/>
            </a:prstGeom>
            <a:ln>
              <a:headEnd type="stealth" w="med" len="lg"/>
              <a:tailEnd type="non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 flipH="1">
              <a:off x="6415088" y="4095750"/>
              <a:ext cx="736600" cy="571500"/>
            </a:xfrm>
            <a:prstGeom prst="line">
              <a:avLst/>
            </a:prstGeom>
            <a:ln>
              <a:headEnd type="stealth" w="med" len="lg"/>
              <a:tailEnd type="non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0" name="Oval 78"/>
            <p:cNvSpPr>
              <a:spLocks noChangeArrowheads="1"/>
            </p:cNvSpPr>
            <p:nvPr/>
          </p:nvSpPr>
          <p:spPr bwMode="auto">
            <a:xfrm>
              <a:off x="7107238" y="3644900"/>
              <a:ext cx="546100" cy="5572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271" name="Oval 79"/>
            <p:cNvSpPr>
              <a:spLocks noChangeArrowheads="1"/>
            </p:cNvSpPr>
            <p:nvPr/>
          </p:nvSpPr>
          <p:spPr bwMode="auto">
            <a:xfrm>
              <a:off x="8201025" y="4581525"/>
              <a:ext cx="547688" cy="558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8272" name="Oval 80"/>
            <p:cNvSpPr>
              <a:spLocks noChangeArrowheads="1"/>
            </p:cNvSpPr>
            <p:nvPr/>
          </p:nvSpPr>
          <p:spPr bwMode="auto">
            <a:xfrm>
              <a:off x="6011863" y="4581525"/>
              <a:ext cx="547687" cy="558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273" name="Oval 81"/>
            <p:cNvSpPr>
              <a:spLocks noChangeArrowheads="1"/>
            </p:cNvSpPr>
            <p:nvPr/>
          </p:nvSpPr>
          <p:spPr bwMode="auto">
            <a:xfrm>
              <a:off x="7061200" y="5618163"/>
              <a:ext cx="547688" cy="552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274" name="Freeform 82"/>
            <p:cNvSpPr>
              <a:spLocks/>
            </p:cNvSpPr>
            <p:nvPr/>
          </p:nvSpPr>
          <p:spPr bwMode="auto">
            <a:xfrm>
              <a:off x="7604125" y="5121275"/>
              <a:ext cx="874713" cy="879475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455" y="315"/>
                </a:cxn>
                <a:cxn ang="0">
                  <a:pos x="0" y="494"/>
                </a:cxn>
              </a:cxnLst>
              <a:rect l="0" t="0" r="r" b="b"/>
              <a:pathLst>
                <a:path w="575" h="494">
                  <a:moveTo>
                    <a:pt x="575" y="0"/>
                  </a:moveTo>
                  <a:cubicBezTo>
                    <a:pt x="554" y="53"/>
                    <a:pt x="551" y="233"/>
                    <a:pt x="455" y="315"/>
                  </a:cubicBezTo>
                  <a:cubicBezTo>
                    <a:pt x="359" y="397"/>
                    <a:pt x="95" y="457"/>
                    <a:pt x="0" y="494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5" name="Freeform 83"/>
            <p:cNvSpPr>
              <a:spLocks/>
            </p:cNvSpPr>
            <p:nvPr/>
          </p:nvSpPr>
          <p:spPr bwMode="auto">
            <a:xfrm>
              <a:off x="6300788" y="3908425"/>
              <a:ext cx="798512" cy="655638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6" name="Freeform 84"/>
            <p:cNvSpPr>
              <a:spLocks/>
            </p:cNvSpPr>
            <p:nvPr/>
          </p:nvSpPr>
          <p:spPr bwMode="auto">
            <a:xfrm>
              <a:off x="6265863" y="5121275"/>
              <a:ext cx="787400" cy="803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2"/>
                </a:cxn>
                <a:cxn ang="0">
                  <a:pos x="202" y="345"/>
                </a:cxn>
                <a:cxn ang="0">
                  <a:pos x="517" y="450"/>
                </a:cxn>
              </a:cxnLst>
              <a:rect l="0" t="0" r="r" b="b"/>
              <a:pathLst>
                <a:path w="517" h="450">
                  <a:moveTo>
                    <a:pt x="0" y="0"/>
                  </a:moveTo>
                  <a:cubicBezTo>
                    <a:pt x="14" y="35"/>
                    <a:pt x="48" y="145"/>
                    <a:pt x="82" y="202"/>
                  </a:cubicBezTo>
                  <a:cubicBezTo>
                    <a:pt x="116" y="259"/>
                    <a:pt x="129" y="304"/>
                    <a:pt x="202" y="345"/>
                  </a:cubicBezTo>
                  <a:cubicBezTo>
                    <a:pt x="275" y="386"/>
                    <a:pt x="452" y="428"/>
                    <a:pt x="517" y="45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7" name="Freeform 85"/>
            <p:cNvSpPr>
              <a:spLocks/>
            </p:cNvSpPr>
            <p:nvPr/>
          </p:nvSpPr>
          <p:spPr bwMode="auto">
            <a:xfrm>
              <a:off x="7658100" y="3916363"/>
              <a:ext cx="831850" cy="642937"/>
            </a:xfrm>
            <a:custGeom>
              <a:avLst/>
              <a:gdLst/>
              <a:ahLst/>
              <a:cxnLst>
                <a:cxn ang="0">
                  <a:pos x="548" y="360"/>
                </a:cxn>
                <a:cxn ang="0">
                  <a:pos x="368" y="98"/>
                </a:cxn>
                <a:cxn ang="0">
                  <a:pos x="0" y="0"/>
                </a:cxn>
              </a:cxnLst>
              <a:rect l="0" t="0" r="r" b="b"/>
              <a:pathLst>
                <a:path w="548" h="360">
                  <a:moveTo>
                    <a:pt x="548" y="360"/>
                  </a:moveTo>
                  <a:cubicBezTo>
                    <a:pt x="518" y="316"/>
                    <a:pt x="459" y="158"/>
                    <a:pt x="368" y="98"/>
                  </a:cubicBezTo>
                  <a:cubicBezTo>
                    <a:pt x="277" y="38"/>
                    <a:pt x="77" y="20"/>
                    <a:pt x="0" y="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72132" y="5143512"/>
            <a:ext cx="2714644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完全有向图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)=12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596" y="21429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、完全图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071546"/>
            <a:ext cx="7000924" cy="8788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是一个含有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个顶点的无向图，该图至多有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 5	    B. 6	 C. 7      D. 15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314324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214414" y="257174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边数最多时为完全无向图，有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-1)/2=15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条边。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54065" y="1071546"/>
            <a:ext cx="7604149" cy="14646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一个图接近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完全图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稠密图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相反，当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一个图含有较少的边数（即当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e&lt;&lt;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稀疏图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、稠密图、稀疏图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定性而不是定量描述</a:t>
            </a:r>
            <a:endParaRPr lang="zh-CN" altLang="en-US" sz="180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321703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设有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两个图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G'=(V'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E')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V'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子集，即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V'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，且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E'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子集，即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E'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称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G'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子图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44"/>
          <p:cNvGrpSpPr/>
          <p:nvPr/>
        </p:nvGrpSpPr>
        <p:grpSpPr>
          <a:xfrm>
            <a:off x="323850" y="3756015"/>
            <a:ext cx="2105010" cy="1744688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71011" y="5187950"/>
              <a:ext cx="0" cy="43815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3" name="组合 45"/>
          <p:cNvGrpSpPr/>
          <p:nvPr/>
        </p:nvGrpSpPr>
        <p:grpSpPr>
          <a:xfrm>
            <a:off x="5148263" y="1785927"/>
            <a:ext cx="1995505" cy="1714512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" name="组合 46"/>
          <p:cNvGrpSpPr/>
          <p:nvPr/>
        </p:nvGrpSpPr>
        <p:grpSpPr>
          <a:xfrm>
            <a:off x="5219701" y="3992579"/>
            <a:ext cx="2138381" cy="1793875"/>
            <a:chOff x="5219700" y="426722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26722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08479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08479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598966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068638" y="3036876"/>
            <a:ext cx="1647825" cy="836613"/>
            <a:chOff x="1933" y="2223"/>
            <a:chExt cx="1038" cy="52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23"/>
              <a:ext cx="953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357555" y="4667153"/>
            <a:ext cx="1639159" cy="717638"/>
            <a:chOff x="2154" y="3266"/>
            <a:chExt cx="998" cy="436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32" y="3266"/>
              <a:ext cx="753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8596" y="31424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、子图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215402" cy="229560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中，从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的一条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。其中，所有的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∈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，或者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 ∈E(G)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zh-CN" altLang="en-US" sz="1800" dirty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长度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是指一条路径上经过的边的数目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一条路径上除开始点和结束点可以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外，其余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顶点均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相同，则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称此路径为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简单路径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844677" y="3530611"/>
            <a:ext cx="2513009" cy="2541595"/>
            <a:chOff x="1844677" y="3530610"/>
            <a:chExt cx="3013075" cy="3001963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240089" y="4029076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3416302" y="4051301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2397127" y="5133976"/>
              <a:ext cx="1920875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178728" y="5054514"/>
              <a:ext cx="935038" cy="107315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68689" y="5191126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ln>
              <a:headEnd type="none" w="sm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36889" y="3530610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18002" y="4791085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844677" y="4857760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3402" y="5992823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590927" y="5278438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127252" y="3921126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259014" y="5329238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ln>
              <a:headEnd type="stealth" w="med" len="lg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559176" y="3887702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2257663" y="3985625"/>
              <a:ext cx="2029736" cy="1025528"/>
              <a:chOff x="2257663" y="3985625"/>
              <a:chExt cx="2029736" cy="1025528"/>
            </a:xfrm>
          </p:grpSpPr>
          <p:sp>
            <p:nvSpPr>
              <p:cNvPr id="10247" name="Freeform 7"/>
              <p:cNvSpPr>
                <a:spLocks/>
              </p:cNvSpPr>
              <p:nvPr/>
            </p:nvSpPr>
            <p:spPr bwMode="auto">
              <a:xfrm>
                <a:off x="2355411" y="4987340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2257663" y="3985625"/>
                <a:ext cx="863273" cy="935458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536952" y="3951288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450057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的一条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简单路径为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0→2→1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35716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、路径和路径长度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28596" y="852714"/>
            <a:ext cx="807249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一条路径上的开始点与结束点为同一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此路径被称为回路或环。开始点与结束点相同的简单路径被称为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简单回路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简单环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285852" y="2000240"/>
            <a:ext cx="2357454" cy="2500330"/>
            <a:chOff x="857224" y="2500306"/>
            <a:chExt cx="3101975" cy="3132138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4237" y="3062281"/>
              <a:ext cx="1587" cy="2065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01"/>
                </a:cxn>
              </a:cxnLst>
              <a:rect l="0" t="0" r="r" b="b"/>
              <a:pathLst>
                <a:path w="1" h="1301">
                  <a:moveTo>
                    <a:pt x="1" y="0"/>
                  </a:moveTo>
                  <a:lnTo>
                    <a:pt x="0" y="1301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520924" y="3051169"/>
              <a:ext cx="22225" cy="2036762"/>
            </a:xfrm>
            <a:custGeom>
              <a:avLst/>
              <a:gdLst/>
              <a:ahLst/>
              <a:cxnLst>
                <a:cxn ang="0">
                  <a:pos x="0" y="1283"/>
                </a:cxn>
                <a:cxn ang="0">
                  <a:pos x="14" y="0"/>
                </a:cxn>
              </a:cxnLst>
              <a:rect l="0" t="0" r="r" b="b"/>
              <a:pathLst>
                <a:path w="14" h="1283">
                  <a:moveTo>
                    <a:pt x="0" y="1283"/>
                  </a:moveTo>
                  <a:lnTo>
                    <a:pt x="14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385862" y="4075106"/>
              <a:ext cx="2016125" cy="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70" y="0"/>
                </a:cxn>
              </a:cxnLst>
              <a:rect l="0" t="0" r="r" b="b"/>
              <a:pathLst>
                <a:path w="1270" h="21">
                  <a:moveTo>
                    <a:pt x="0" y="21"/>
                  </a:moveTo>
                  <a:lnTo>
                    <a:pt x="1270" y="0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309662" y="4229093"/>
              <a:ext cx="947387" cy="1037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639"/>
                </a:cxn>
              </a:cxnLst>
              <a:rect l="0" t="0" r="r" b="b"/>
              <a:pathLst>
                <a:path w="555" h="639">
                  <a:moveTo>
                    <a:pt x="0" y="0"/>
                  </a:moveTo>
                  <a:lnTo>
                    <a:pt x="555" y="639"/>
                  </a:lnTo>
                </a:path>
              </a:pathLst>
            </a:custGeom>
            <a:ln>
              <a:headEnd type="none" w="sm" len="sm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719362" y="4240206"/>
              <a:ext cx="804862" cy="99218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507" y="0"/>
                </a:cxn>
              </a:cxnLst>
              <a:rect l="0" t="0" r="r" b="b"/>
              <a:pathLst>
                <a:path w="507" h="625">
                  <a:moveTo>
                    <a:pt x="0" y="625"/>
                  </a:moveTo>
                  <a:lnTo>
                    <a:pt x="507" y="0"/>
                  </a:lnTo>
                </a:path>
              </a:pathLst>
            </a:custGeom>
            <a:ln>
              <a:headEnd type="none" w="sm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138337" y="2500306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419449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57224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2190724" y="5092694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6824" y="4300531"/>
              <a:ext cx="939800" cy="1092200"/>
            </a:xfrm>
            <a:custGeom>
              <a:avLst/>
              <a:gdLst/>
              <a:ahLst/>
              <a:cxnLst>
                <a:cxn ang="0">
                  <a:pos x="592" y="0"/>
                </a:cxn>
                <a:cxn ang="0">
                  <a:pos x="480" y="288"/>
                </a:cxn>
                <a:cxn ang="0">
                  <a:pos x="398" y="434"/>
                </a:cxn>
                <a:cxn ang="0">
                  <a:pos x="240" y="552"/>
                </a:cxn>
                <a:cxn ang="0">
                  <a:pos x="0" y="688"/>
                </a:cxn>
              </a:cxnLst>
              <a:rect l="0" t="0" r="r" b="b"/>
              <a:pathLst>
                <a:path w="592" h="688">
                  <a:moveTo>
                    <a:pt x="592" y="0"/>
                  </a:moveTo>
                  <a:cubicBezTo>
                    <a:pt x="573" y="48"/>
                    <a:pt x="512" y="216"/>
                    <a:pt x="480" y="288"/>
                  </a:cubicBezTo>
                  <a:cubicBezTo>
                    <a:pt x="448" y="360"/>
                    <a:pt x="438" y="390"/>
                    <a:pt x="398" y="434"/>
                  </a:cubicBezTo>
                  <a:cubicBezTo>
                    <a:pt x="358" y="478"/>
                    <a:pt x="306" y="510"/>
                    <a:pt x="240" y="552"/>
                  </a:cubicBezTo>
                  <a:cubicBezTo>
                    <a:pt x="174" y="594"/>
                    <a:pt x="50" y="660"/>
                    <a:pt x="0" y="688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208299" y="2878952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165199" y="4295769"/>
              <a:ext cx="1003300" cy="1023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5"/>
                </a:cxn>
                <a:cxn ang="0">
                  <a:pos x="285" y="541"/>
                </a:cxn>
                <a:cxn ang="0">
                  <a:pos x="632" y="645"/>
                </a:cxn>
              </a:cxnLst>
              <a:rect l="0" t="0" r="r" b="b"/>
              <a:pathLst>
                <a:path w="632" h="645">
                  <a:moveTo>
                    <a:pt x="0" y="0"/>
                  </a:moveTo>
                  <a:cubicBezTo>
                    <a:pt x="18" y="63"/>
                    <a:pt x="58" y="285"/>
                    <a:pt x="105" y="375"/>
                  </a:cubicBezTo>
                  <a:cubicBezTo>
                    <a:pt x="152" y="465"/>
                    <a:pt x="197" y="496"/>
                    <a:pt x="285" y="541"/>
                  </a:cubicBezTo>
                  <a:cubicBezTo>
                    <a:pt x="373" y="586"/>
                    <a:pt x="560" y="623"/>
                    <a:pt x="632" y="645"/>
                  </a:cubicBezTo>
                </a:path>
              </a:pathLst>
            </a:custGeom>
            <a:ln>
              <a:headEnd type="stealth" w="med" len="lg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671263" y="2809485"/>
              <a:ext cx="1060450" cy="933451"/>
            </a:xfrm>
            <a:custGeom>
              <a:avLst/>
              <a:gdLst/>
              <a:ahLst/>
              <a:cxnLst>
                <a:cxn ang="0">
                  <a:pos x="668" y="588"/>
                </a:cxn>
                <a:cxn ang="0">
                  <a:pos x="467" y="192"/>
                </a:cxn>
                <a:cxn ang="0">
                  <a:pos x="0" y="0"/>
                </a:cxn>
              </a:cxnLst>
              <a:rect l="0" t="0" r="r" b="b"/>
              <a:pathLst>
                <a:path w="668" h="588">
                  <a:moveTo>
                    <a:pt x="668" y="588"/>
                  </a:moveTo>
                  <a:cubicBezTo>
                    <a:pt x="634" y="522"/>
                    <a:pt x="578" y="290"/>
                    <a:pt x="467" y="192"/>
                  </a:cubicBezTo>
                  <a:cubicBezTo>
                    <a:pt x="356" y="94"/>
                    <a:pt x="97" y="40"/>
                    <a:pt x="0" y="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1323949" y="2928931"/>
              <a:ext cx="2232026" cy="1012825"/>
              <a:chOff x="1323949" y="2928931"/>
              <a:chExt cx="2232026" cy="1012825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1378799" y="3941756"/>
                <a:ext cx="2036883" cy="0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1323949" y="2928931"/>
                <a:ext cx="855663" cy="866775"/>
              </a:xfrm>
              <a:custGeom>
                <a:avLst/>
                <a:gdLst/>
                <a:ahLst/>
                <a:cxnLst>
                  <a:cxn ang="0">
                    <a:pos x="0" y="546"/>
                  </a:cxn>
                  <a:cxn ang="0">
                    <a:pos x="539" y="0"/>
                  </a:cxn>
                </a:cxnLst>
                <a:rect l="0" t="0" r="r" b="b"/>
                <a:pathLst>
                  <a:path w="539" h="546">
                    <a:moveTo>
                      <a:pt x="0" y="546"/>
                    </a:moveTo>
                    <a:lnTo>
                      <a:pt x="539" y="0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652687" y="2928931"/>
                <a:ext cx="903288" cy="866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9" y="546"/>
                  </a:cxn>
                </a:cxnLst>
                <a:rect l="0" t="0" r="r" b="b"/>
                <a:pathLst>
                  <a:path w="569" h="546">
                    <a:moveTo>
                      <a:pt x="0" y="0"/>
                    </a:moveTo>
                    <a:lnTo>
                      <a:pt x="569" y="546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571868" y="2786058"/>
            <a:ext cx="3071834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就是一条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简单回路，其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28572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、回路或环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1545304"/>
            <a:ext cx="8072494" cy="21716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无向图中：</a:t>
            </a:r>
            <a:endParaRPr kumimoji="1" lang="en-US" altLang="zh-CN" sz="1800" smtClean="0"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的。    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若图中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任意两个顶点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连通，则称为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，否则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非连通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向图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中的极大连通子图称为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连通分量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显然，任何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连通图的连通分量只有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个，即本身，而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非连通图有多个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连通分量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1214414" y="3929066"/>
            <a:ext cx="1887526" cy="2143140"/>
            <a:chOff x="327020" y="3786190"/>
            <a:chExt cx="2914650" cy="2831473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ln>
              <a:headEnd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4862" y="6172373"/>
              <a:ext cx="2192831" cy="4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连通图</a:t>
              </a:r>
              <a:endParaRPr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4308491" y="4076661"/>
            <a:ext cx="2049459" cy="2424173"/>
            <a:chOff x="3357554" y="3905268"/>
            <a:chExt cx="2620963" cy="2956172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3" y="5504283"/>
              <a:ext cx="525600" cy="48600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4902" y="6411056"/>
              <a:ext cx="2029538" cy="4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</a:rPr>
                <a:t>一个非</a:t>
              </a:r>
              <a:r>
                <a:rPr kumimoji="1"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连通图</a:t>
              </a:r>
              <a:endParaRPr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3962396" y="3813072"/>
            <a:ext cx="4895884" cy="2214578"/>
            <a:chOff x="3962396" y="3857628"/>
            <a:chExt cx="4895884" cy="2214578"/>
          </a:xfrm>
        </p:grpSpPr>
        <p:sp>
          <p:nvSpPr>
            <p:cNvPr id="32" name="圆角矩形 31"/>
            <p:cNvSpPr/>
            <p:nvPr/>
          </p:nvSpPr>
          <p:spPr>
            <a:xfrm>
              <a:off x="3968386" y="3857628"/>
              <a:ext cx="2746754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2330" y="502915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2752744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6715140" y="4563277"/>
              <a:ext cx="1039460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6715140" y="5429264"/>
              <a:ext cx="962032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00034" y="95718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8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、连通、连通图和连通分量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6" name="Text Box 64" descr="信纸"/>
          <p:cNvSpPr txBox="1">
            <a:spLocks noChangeArrowheads="1"/>
          </p:cNvSpPr>
          <p:nvPr/>
        </p:nvSpPr>
        <p:spPr bwMode="auto">
          <a:xfrm>
            <a:off x="428596" y="285728"/>
            <a:ext cx="39290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8.1.2 </a:t>
            </a:r>
            <a:r>
              <a:rPr kumimoji="1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的基本</a:t>
            </a: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术</a:t>
            </a:r>
            <a:r>
              <a:rPr kumimoji="1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语</a:t>
            </a:r>
            <a:r>
              <a:rPr kumimoji="1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(2)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142984"/>
            <a:ext cx="7572428" cy="8788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是一个非连通无向图，有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条边，则该图至少有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 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 5	  B. 6		C. 7		D. 15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1538" y="2428868"/>
            <a:ext cx="6929486" cy="2244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要使顶点个数最少并且为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非连通无向图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，图由两个连通分量构成：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单个顶点。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-1)/2=15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单个顶点：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个顶点。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对应的图有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6+1=7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个顶点。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8596" y="909751"/>
            <a:ext cx="8536017" cy="180828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有向图中：</a:t>
            </a:r>
            <a:endParaRPr kumimoji="1" lang="en-US" altLang="zh-CN" sz="1800" smtClean="0"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称从顶点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中的任意两个顶点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连通，即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和从顶点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强连通图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 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857224" y="2905139"/>
            <a:ext cx="2214578" cy="2679143"/>
            <a:chOff x="857224" y="3762395"/>
            <a:chExt cx="2914650" cy="3225379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ln>
              <a:headEnd type="none" w="sm" len="sm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ln>
              <a:headEnd type="none" w="med" len="lg"/>
              <a:tailEnd type="arrow" w="sm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9287" y="6543141"/>
              <a:ext cx="2369418" cy="44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929190" y="3167851"/>
            <a:ext cx="2143140" cy="2404289"/>
            <a:chOff x="4929190" y="3055951"/>
            <a:chExt cx="2914650" cy="3224754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3500" y="5738805"/>
              <a:ext cx="2557459" cy="54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1428728" y="3500438"/>
            <a:ext cx="1016669" cy="808121"/>
          </a:xfrm>
          <a:custGeom>
            <a:avLst/>
            <a:gdLst>
              <a:gd name="connsiteX0" fmla="*/ 992606 w 1016669"/>
              <a:gd name="connsiteY0" fmla="*/ 260684 h 808121"/>
              <a:gd name="connsiteX1" fmla="*/ 583532 w 1016669"/>
              <a:gd name="connsiteY1" fmla="*/ 32084 h 808121"/>
              <a:gd name="connsiteX2" fmla="*/ 150395 w 1016669"/>
              <a:gd name="connsiteY2" fmla="*/ 68179 h 808121"/>
              <a:gd name="connsiteX3" fmla="*/ 6016 w 1016669"/>
              <a:gd name="connsiteY3" fmla="*/ 332873 h 808121"/>
              <a:gd name="connsiteX4" fmla="*/ 114301 w 1016669"/>
              <a:gd name="connsiteY4" fmla="*/ 561473 h 808121"/>
              <a:gd name="connsiteX5" fmla="*/ 595564 w 1016669"/>
              <a:gd name="connsiteY5" fmla="*/ 802105 h 808121"/>
              <a:gd name="connsiteX6" fmla="*/ 1016669 w 1016669"/>
              <a:gd name="connsiteY6" fmla="*/ 525379 h 8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69" h="808121">
                <a:moveTo>
                  <a:pt x="992606" y="260684"/>
                </a:moveTo>
                <a:cubicBezTo>
                  <a:pt x="858253" y="162426"/>
                  <a:pt x="723901" y="64168"/>
                  <a:pt x="583532" y="32084"/>
                </a:cubicBezTo>
                <a:cubicBezTo>
                  <a:pt x="443164" y="0"/>
                  <a:pt x="246648" y="18048"/>
                  <a:pt x="150395" y="68179"/>
                </a:cubicBezTo>
                <a:cubicBezTo>
                  <a:pt x="54142" y="118310"/>
                  <a:pt x="12032" y="250657"/>
                  <a:pt x="6016" y="332873"/>
                </a:cubicBezTo>
                <a:cubicBezTo>
                  <a:pt x="0" y="415089"/>
                  <a:pt x="16043" y="483268"/>
                  <a:pt x="114301" y="561473"/>
                </a:cubicBezTo>
                <a:cubicBezTo>
                  <a:pt x="212559" y="639678"/>
                  <a:pt x="445169" y="808121"/>
                  <a:pt x="595564" y="802105"/>
                </a:cubicBezTo>
                <a:cubicBezTo>
                  <a:pt x="745959" y="796089"/>
                  <a:pt x="881314" y="660734"/>
                  <a:pt x="1016669" y="525379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28572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、强连通图和强连通分量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8321703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中的极大强连通子图称为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强连通分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量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图只有一个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强连通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分量，即本身。非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强连通图有多个强连通分量。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1428728" y="3000372"/>
            <a:ext cx="2143140" cy="2476300"/>
            <a:chOff x="4929190" y="3055951"/>
            <a:chExt cx="2914650" cy="2957254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345" y="5572140"/>
              <a:ext cx="2623185" cy="44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1214414" y="2643182"/>
            <a:ext cx="5147449" cy="2438416"/>
            <a:chOff x="3918348" y="3633790"/>
            <a:chExt cx="4756504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6756878" y="5029154"/>
              <a:ext cx="19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两个强</a:t>
              </a:r>
              <a:r>
                <a:rPr kumimoji="1"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2563770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257448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6492829" y="4451358"/>
              <a:ext cx="726136" cy="61119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6492829" y="5419740"/>
              <a:ext cx="726136" cy="2952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0034" y="1926166"/>
            <a:ext cx="571504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Graph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由顶点集合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V(G)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和边集合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构成。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57158" y="1230046"/>
            <a:ext cx="2928958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8.1.1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 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5373450"/>
            <a:ext cx="8208962" cy="91307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说明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对于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个顶点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图，对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每个顶点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连续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编号，即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顶点的编号为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～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。通过编号唯一确定一个顶点。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1571604" y="2730244"/>
            <a:ext cx="2071702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86314" y="25873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二元组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752" y="3158872"/>
            <a:ext cx="2786082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数据集合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顶点集合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 边集合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29256" y="3839914"/>
            <a:ext cx="714380" cy="729082"/>
            <a:chOff x="5429256" y="3395662"/>
            <a:chExt cx="714380" cy="729082"/>
          </a:xfrm>
        </p:grpSpPr>
        <p:sp>
          <p:nvSpPr>
            <p:cNvPr id="23" name="TextBox 22"/>
            <p:cNvSpPr txBox="1"/>
            <p:nvPr/>
          </p:nvSpPr>
          <p:spPr>
            <a:xfrm>
              <a:off x="5429256" y="3786190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楷体" pitchFamily="49" charset="-122"/>
                  <a:ea typeface="楷体" pitchFamily="49" charset="-122"/>
                </a:rPr>
                <a:t>序偶</a:t>
              </a:r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5550701" y="357346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96077" y="3839914"/>
            <a:ext cx="500066" cy="729082"/>
            <a:chOff x="6596077" y="3395662"/>
            <a:chExt cx="500066" cy="729082"/>
          </a:xfrm>
        </p:grpSpPr>
        <p:sp>
          <p:nvSpPr>
            <p:cNvPr id="24" name="TextBox 23"/>
            <p:cNvSpPr txBox="1"/>
            <p:nvPr/>
          </p:nvSpPr>
          <p:spPr>
            <a:xfrm>
              <a:off x="6596077" y="3786190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楷体" pitchFamily="49" charset="-122"/>
                  <a:ea typeface="楷体" pitchFamily="49" charset="-122"/>
                </a:rPr>
                <a:t>边</a:t>
              </a:r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6607189" y="357346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Text Box 15" descr="信纸"/>
          <p:cNvSpPr txBox="1">
            <a:spLocks noChangeArrowheads="1"/>
          </p:cNvSpPr>
          <p:nvPr/>
        </p:nvSpPr>
        <p:spPr bwMode="auto">
          <a:xfrm>
            <a:off x="2714612" y="405450"/>
            <a:ext cx="371477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图的基本概念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42911" y="214290"/>
            <a:ext cx="4786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sz="1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方法：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在图中找有向环。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扩展该有向环：如果某个顶点到该环中任一顶点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有路径，并且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该环中任一顶点到这个顶点也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有路径，则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加入这个顶点。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508820" y="2950109"/>
            <a:ext cx="785350" cy="274621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928663" y="2441527"/>
            <a:ext cx="2143140" cy="2999879"/>
            <a:chOff x="928663" y="2441527"/>
            <a:chExt cx="2143140" cy="2999879"/>
          </a:xfrm>
        </p:grpSpPr>
        <p:sp>
          <p:nvSpPr>
            <p:cNvPr id="30" name="TextBox 29"/>
            <p:cNvSpPr txBox="1"/>
            <p:nvPr/>
          </p:nvSpPr>
          <p:spPr>
            <a:xfrm>
              <a:off x="1000100" y="507207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1357983" y="3314723"/>
              <a:ext cx="1272916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1741015" y="2441527"/>
              <a:ext cx="425848" cy="443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2627427" y="3080391"/>
              <a:ext cx="425848" cy="4452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928663" y="3080391"/>
              <a:ext cx="425848" cy="4452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928663" y="3877165"/>
              <a:ext cx="424691" cy="4415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1261936" y="2719025"/>
              <a:ext cx="487180" cy="38726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2174964" y="2728892"/>
              <a:ext cx="509166" cy="434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1035"/>
            <p:cNvSpPr>
              <a:spLocks noChangeArrowheads="1"/>
            </p:cNvSpPr>
            <p:nvPr/>
          </p:nvSpPr>
          <p:spPr bwMode="auto">
            <a:xfrm>
              <a:off x="2647112" y="3877165"/>
              <a:ext cx="424691" cy="4415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Oval 1035"/>
            <p:cNvSpPr>
              <a:spLocks noChangeArrowheads="1"/>
            </p:cNvSpPr>
            <p:nvPr/>
          </p:nvSpPr>
          <p:spPr bwMode="auto">
            <a:xfrm>
              <a:off x="1761850" y="4487667"/>
              <a:ext cx="424691" cy="4415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26" idx="4"/>
              <a:endCxn id="27" idx="0"/>
            </p:cNvCxnSpPr>
            <p:nvPr/>
          </p:nvCxnSpPr>
          <p:spPr>
            <a:xfrm rot="5400000">
              <a:off x="965527" y="3701105"/>
              <a:ext cx="351544" cy="578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20" idx="2"/>
            </p:cNvCxnSpPr>
            <p:nvPr/>
          </p:nvCxnSpPr>
          <p:spPr>
            <a:xfrm rot="16200000" flipH="1">
              <a:off x="1299305" y="4245888"/>
              <a:ext cx="454398" cy="470691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7" idx="6"/>
              <a:endCxn id="25" idx="3"/>
            </p:cNvCxnSpPr>
            <p:nvPr/>
          </p:nvCxnSpPr>
          <p:spPr>
            <a:xfrm flipV="1">
              <a:off x="1353354" y="3460419"/>
              <a:ext cx="1336437" cy="637513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4"/>
              <a:endCxn id="19" idx="0"/>
            </p:cNvCxnSpPr>
            <p:nvPr/>
          </p:nvCxnSpPr>
          <p:spPr>
            <a:xfrm rot="16200000" flipH="1">
              <a:off x="2674132" y="3691840"/>
              <a:ext cx="351544" cy="19106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0" idx="6"/>
              <a:endCxn id="19" idx="3"/>
            </p:cNvCxnSpPr>
            <p:nvPr/>
          </p:nvCxnSpPr>
          <p:spPr>
            <a:xfrm flipV="1">
              <a:off x="2186541" y="4254035"/>
              <a:ext cx="522766" cy="454398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64"/>
          <p:cNvGrpSpPr/>
          <p:nvPr/>
        </p:nvGrpSpPr>
        <p:grpSpPr>
          <a:xfrm>
            <a:off x="4286249" y="2512965"/>
            <a:ext cx="2857520" cy="3130613"/>
            <a:chOff x="4286248" y="2512965"/>
            <a:chExt cx="4011637" cy="3924127"/>
          </a:xfrm>
        </p:grpSpPr>
        <p:sp>
          <p:nvSpPr>
            <p:cNvPr id="32" name="TextBox 31"/>
            <p:cNvSpPr txBox="1"/>
            <p:nvPr/>
          </p:nvSpPr>
          <p:spPr>
            <a:xfrm>
              <a:off x="5456871" y="5974146"/>
              <a:ext cx="2640430" cy="46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个强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7858180" cy="82086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）个顶点的强连通图至少有多少条边？这样的有向图是什么形状？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348" y="1857364"/>
            <a:ext cx="8001056" cy="3214710"/>
            <a:chOff x="714348" y="1857364"/>
            <a:chExt cx="8001056" cy="3214710"/>
          </a:xfrm>
        </p:grpSpPr>
        <p:sp>
          <p:nvSpPr>
            <p:cNvPr id="8" name="矩形 7"/>
            <p:cNvSpPr/>
            <p:nvPr/>
          </p:nvSpPr>
          <p:spPr bwMode="auto">
            <a:xfrm>
              <a:off x="714348" y="1857364"/>
              <a:ext cx="8001056" cy="3214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rtlCol="0" anchor="ctr"/>
            <a:lstStyle/>
            <a:p>
              <a:pPr algn="ctr">
                <a:lnSpc>
                  <a:spcPct val="72000"/>
                </a:lnSpc>
              </a:pPr>
              <a:endParaRPr lang="zh-CN" altLang="en-US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5786" y="1928802"/>
              <a:ext cx="778674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0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zh-CN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Consolas" pitchFamily="49" charset="0"/>
                </a:rPr>
                <a:t>解：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根据强连通图的定义可知，图中的任意两个顶点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都连通，即从顶点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和从顶点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都存在路径。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这样，每个顶点的度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≥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，设图中总的边数为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，有：</a:t>
              </a:r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50" y="3429001"/>
              <a:ext cx="2500330" cy="82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71538" y="4500570"/>
              <a:ext cx="550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≥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。因此，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个顶点的强连通图</a:t>
              </a:r>
              <a:r>
                <a:rPr lang="zh-CN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至少有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条边</a:t>
              </a: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而只有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条边的强连通图是环形的，即顶点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有一条有向边，顶点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有一条有向边，</a:t>
            </a:r>
            <a:r>
              <a:rPr lang="zh-CN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有一条有向边，如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图所示。</a:t>
            </a:r>
            <a:endParaRPr lang="zh-CN" altLang="en-US" sz="1800" b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Oval 1033"/>
          <p:cNvSpPr>
            <a:spLocks noChangeArrowheads="1"/>
          </p:cNvSpPr>
          <p:nvPr/>
        </p:nvSpPr>
        <p:spPr bwMode="auto">
          <a:xfrm>
            <a:off x="4500562" y="1983637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5" name="Oval 1033"/>
          <p:cNvSpPr>
            <a:spLocks noChangeArrowheads="1"/>
          </p:cNvSpPr>
          <p:nvPr/>
        </p:nvSpPr>
        <p:spPr bwMode="auto">
          <a:xfrm>
            <a:off x="5574912" y="2857496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Oval 1033"/>
          <p:cNvSpPr>
            <a:spLocks noChangeArrowheads="1"/>
          </p:cNvSpPr>
          <p:nvPr/>
        </p:nvSpPr>
        <p:spPr bwMode="auto">
          <a:xfrm>
            <a:off x="4789094" y="4000504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Oval 1033"/>
          <p:cNvSpPr>
            <a:spLocks noChangeArrowheads="1"/>
          </p:cNvSpPr>
          <p:nvPr/>
        </p:nvSpPr>
        <p:spPr bwMode="auto">
          <a:xfrm>
            <a:off x="3643306" y="3571876"/>
            <a:ext cx="500066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-2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Oval 1033"/>
          <p:cNvSpPr>
            <a:spLocks noChangeArrowheads="1"/>
          </p:cNvSpPr>
          <p:nvPr/>
        </p:nvSpPr>
        <p:spPr bwMode="auto">
          <a:xfrm>
            <a:off x="3357554" y="2571744"/>
            <a:ext cx="500066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4" idx="6"/>
            <a:endCxn id="5" idx="1"/>
          </p:cNvCxnSpPr>
          <p:nvPr/>
        </p:nvCxnSpPr>
        <p:spPr>
          <a:xfrm>
            <a:off x="4926410" y="2206253"/>
            <a:ext cx="710866" cy="71644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6" idx="7"/>
          </p:cNvCxnSpPr>
          <p:nvPr/>
        </p:nvCxnSpPr>
        <p:spPr>
          <a:xfrm rot="5400000">
            <a:off x="5088717" y="3366588"/>
            <a:ext cx="762980" cy="6352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5"/>
          </p:cNvCxnSpPr>
          <p:nvPr/>
        </p:nvCxnSpPr>
        <p:spPr>
          <a:xfrm rot="10800000">
            <a:off x="4070140" y="3951904"/>
            <a:ext cx="718955" cy="2712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7"/>
            <a:endCxn id="4" idx="2"/>
          </p:cNvCxnSpPr>
          <p:nvPr/>
        </p:nvCxnSpPr>
        <p:spPr>
          <a:xfrm rot="5400000" flipH="1" flipV="1">
            <a:off x="3927127" y="2063513"/>
            <a:ext cx="430694" cy="7161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1"/>
            <a:endCxn id="8" idx="4"/>
          </p:cNvCxnSpPr>
          <p:nvPr/>
        </p:nvCxnSpPr>
        <p:spPr>
          <a:xfrm rot="16200000" flipV="1">
            <a:off x="3352011" y="3272551"/>
            <a:ext cx="620104" cy="10895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1071546"/>
            <a:ext cx="8102629" cy="144921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中每一条边都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可以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附带有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一个对应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数值，这种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与边相关的数值称为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权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。权可以表示从一个顶点到另一个顶点的距离或花费的代价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边上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带有权的图称为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带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权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图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也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称作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网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771775" y="3121999"/>
            <a:ext cx="2447925" cy="2247969"/>
            <a:chOff x="2771775" y="3121999"/>
            <a:chExt cx="2447925" cy="2247969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21999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8999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4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127630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925886" y="3857628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389979" y="4426819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560766" y="5000636"/>
              <a:ext cx="115411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网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0034" y="45712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、权和网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00628" y="2928934"/>
            <a:ext cx="2951164" cy="79806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0000" bIns="144000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643050"/>
            <a:ext cx="1447794" cy="111320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endParaRPr lang="en-US" altLang="zh-CN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4037039" y="1785926"/>
            <a:ext cx="82071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809773" y="3980215"/>
            <a:ext cx="4032250" cy="1503665"/>
            <a:chOff x="1809773" y="3980215"/>
            <a:chExt cx="4032250" cy="1503665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00232" y="4500570"/>
              <a:ext cx="2735262" cy="98331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80000" tIns="144000" bIns="144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180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</a:t>
              </a:r>
              <a:r>
                <a:rPr lang="en-US" altLang="zh-CN" sz="18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</a:t>
              </a:r>
              <a:r>
                <a:rPr lang="zh-CN" altLang="en-US" sz="18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邻接矩阵</a:t>
              </a:r>
              <a:endParaRPr lang="zh-CN" altLang="en-US" sz="18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zh-CN" altLang="en-US" sz="180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</a:t>
              </a:r>
              <a:r>
                <a:rPr lang="zh-CN" altLang="en-US" sz="18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邻接</a:t>
              </a:r>
              <a:r>
                <a:rPr lang="zh-CN" altLang="en-US" sz="180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表</a:t>
              </a: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1214414" y="405450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图的存储结构和基本运算算法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24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图，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顶点的编号依次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105274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8.2.1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邻接矩阵存储方法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定义如下：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5286412" cy="8188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)∈E(G)   0: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286412" cy="8188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&gt;∈E(G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  0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143636" y="3152773"/>
            <a:ext cx="1500198" cy="1500198"/>
            <a:chOff x="6072198" y="3357562"/>
            <a:chExt cx="1500198" cy="1500198"/>
          </a:xfrm>
        </p:grpSpPr>
        <p:sp>
          <p:nvSpPr>
            <p:cNvPr id="9" name="右大括号 8"/>
            <p:cNvSpPr/>
            <p:nvPr/>
          </p:nvSpPr>
          <p:spPr>
            <a:xfrm>
              <a:off x="6072198" y="3357562"/>
              <a:ext cx="285752" cy="1500198"/>
            </a:xfrm>
            <a:prstGeom prst="rightBrac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391692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不带权图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7158" y="676275"/>
            <a:ext cx="7215238" cy="98505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 i="1" baseline="-30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)∈E(G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∞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000240"/>
            <a:ext cx="7215238" cy="9850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权有向图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&gt;∈E(G)   0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　∞：其他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7572396" y="1009633"/>
            <a:ext cx="1428760" cy="1500198"/>
            <a:chOff x="7500958" y="1285860"/>
            <a:chExt cx="1428760" cy="1500198"/>
          </a:xfrm>
        </p:grpSpPr>
        <p:sp>
          <p:nvSpPr>
            <p:cNvPr id="6" name="右大括号 5"/>
            <p:cNvSpPr/>
            <p:nvPr/>
          </p:nvSpPr>
          <p:spPr>
            <a:xfrm>
              <a:off x="7500958" y="1285860"/>
              <a:ext cx="285752" cy="1500198"/>
            </a:xfrm>
            <a:prstGeom prst="rightBrac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6710" y="185736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带权图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101"/>
          <p:cNvGrpSpPr/>
          <p:nvPr/>
        </p:nvGrpSpPr>
        <p:grpSpPr>
          <a:xfrm>
            <a:off x="5953125" y="1141413"/>
            <a:ext cx="2768623" cy="2073273"/>
            <a:chOff x="5953125" y="1141413"/>
            <a:chExt cx="2768623" cy="2073273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190775" cy="2073273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对称</a:t>
              </a:r>
            </a:p>
          </p:txBody>
        </p:sp>
      </p:grpSp>
      <p:grpSp>
        <p:nvGrpSpPr>
          <p:cNvPr id="5" name="组合 102"/>
          <p:cNvGrpSpPr/>
          <p:nvPr/>
        </p:nvGrpSpPr>
        <p:grpSpPr>
          <a:xfrm>
            <a:off x="5951569" y="3783029"/>
            <a:ext cx="3128955" cy="2047320"/>
            <a:chOff x="5951569" y="3783029"/>
            <a:chExt cx="3128955" cy="2047320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120893" cy="2003425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1889110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  <a:endParaRPr lang="zh-CN" altLang="en-US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63"/>
          <p:cNvGrpSpPr/>
          <p:nvPr/>
        </p:nvGrpSpPr>
        <p:grpSpPr>
          <a:xfrm>
            <a:off x="4643438" y="642918"/>
            <a:ext cx="3357586" cy="2286810"/>
            <a:chOff x="2285984" y="3000372"/>
            <a:chExt cx="3357586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7873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1  1  1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21184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8808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8337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6644" y="3000372"/>
              <a:ext cx="196692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1 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1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11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0  0  0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0  0  0 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0  0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21184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9760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6432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1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的主要特点：</a:t>
            </a: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000660" cy="11876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特别适合于稠密图的存储。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428728" y="2358224"/>
            <a:ext cx="3857652" cy="868604"/>
            <a:chOff x="1428728" y="2358224"/>
            <a:chExt cx="3857652" cy="868604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385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邻接矩阵的存储空间为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kumimoji="1"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kumimoji="1" lang="en-US" altLang="zh-CN" sz="1800" baseline="30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2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307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数，边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MatGraph;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626427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声明顶点的类型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6643702" y="3286124"/>
            <a:ext cx="1643074" cy="1571636"/>
            <a:chOff x="6643702" y="3286124"/>
            <a:chExt cx="1643074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声明的邻接矩阵类型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500174"/>
            <a:ext cx="350278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642910" y="71435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图是现实问题的抽象，例如七桥问题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928794" y="1571612"/>
            <a:ext cx="1857388" cy="2512472"/>
            <a:chOff x="1928794" y="1571612"/>
            <a:chExt cx="1857388" cy="2512472"/>
          </a:xfrm>
        </p:grpSpPr>
        <p:sp>
          <p:nvSpPr>
            <p:cNvPr id="42" name="TextBox 41"/>
            <p:cNvSpPr txBox="1"/>
            <p:nvPr/>
          </p:nvSpPr>
          <p:spPr>
            <a:xfrm>
              <a:off x="3428992" y="278605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8794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43108" y="15716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37147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14876" y="2071678"/>
            <a:ext cx="2957533" cy="2000896"/>
            <a:chOff x="4714876" y="2071678"/>
            <a:chExt cx="2957533" cy="2000896"/>
          </a:xfrm>
        </p:grpSpPr>
        <p:sp>
          <p:nvSpPr>
            <p:cNvPr id="36" name="Oval 44"/>
            <p:cNvSpPr>
              <a:spLocks noChangeArrowheads="1"/>
            </p:cNvSpPr>
            <p:nvPr/>
          </p:nvSpPr>
          <p:spPr bwMode="auto">
            <a:xfrm>
              <a:off x="6442561" y="2071678"/>
              <a:ext cx="4143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7258069" y="2928934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500694" y="2928934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6442561" y="3643314"/>
              <a:ext cx="415455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cxnSp>
          <p:nvCxnSpPr>
            <p:cNvPr id="47" name="直接连接符 46"/>
            <p:cNvCxnSpPr>
              <a:stCxn id="39" idx="6"/>
              <a:endCxn id="37" idx="2"/>
            </p:cNvCxnSpPr>
            <p:nvPr/>
          </p:nvCxnSpPr>
          <p:spPr>
            <a:xfrm>
              <a:off x="5915034" y="3142294"/>
              <a:ext cx="1343035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5746750" y="2333625"/>
              <a:ext cx="701675" cy="609600"/>
            </a:xfrm>
            <a:custGeom>
              <a:avLst/>
              <a:gdLst>
                <a:gd name="connsiteX0" fmla="*/ 701675 w 701675"/>
                <a:gd name="connsiteY0" fmla="*/ 0 h 609600"/>
                <a:gd name="connsiteX1" fmla="*/ 339725 w 701675"/>
                <a:gd name="connsiteY1" fmla="*/ 171450 h 609600"/>
                <a:gd name="connsiteX2" fmla="*/ 53975 w 701675"/>
                <a:gd name="connsiteY2" fmla="*/ 485775 h 609600"/>
                <a:gd name="connsiteX3" fmla="*/ 15875 w 701675"/>
                <a:gd name="connsiteY3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75" h="609600">
                  <a:moveTo>
                    <a:pt x="701675" y="0"/>
                  </a:moveTo>
                  <a:cubicBezTo>
                    <a:pt x="574675" y="45244"/>
                    <a:pt x="447675" y="90488"/>
                    <a:pt x="339725" y="171450"/>
                  </a:cubicBezTo>
                  <a:cubicBezTo>
                    <a:pt x="231775" y="252412"/>
                    <a:pt x="107950" y="412750"/>
                    <a:pt x="53975" y="485775"/>
                  </a:cubicBezTo>
                  <a:cubicBezTo>
                    <a:pt x="0" y="558800"/>
                    <a:pt x="7937" y="584200"/>
                    <a:pt x="15875" y="60960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48350" y="2495550"/>
              <a:ext cx="714375" cy="504825"/>
            </a:xfrm>
            <a:custGeom>
              <a:avLst/>
              <a:gdLst>
                <a:gd name="connsiteX0" fmla="*/ 0 w 714375"/>
                <a:gd name="connsiteY0" fmla="*/ 504825 h 504825"/>
                <a:gd name="connsiteX1" fmla="*/ 342900 w 714375"/>
                <a:gd name="connsiteY1" fmla="*/ 428625 h 504825"/>
                <a:gd name="connsiteX2" fmla="*/ 609600 w 714375"/>
                <a:gd name="connsiteY2" fmla="*/ 209550 h 504825"/>
                <a:gd name="connsiteX3" fmla="*/ 714375 w 714375"/>
                <a:gd name="connsiteY3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504825">
                  <a:moveTo>
                    <a:pt x="0" y="504825"/>
                  </a:moveTo>
                  <a:cubicBezTo>
                    <a:pt x="120650" y="491331"/>
                    <a:pt x="241300" y="477837"/>
                    <a:pt x="342900" y="428625"/>
                  </a:cubicBezTo>
                  <a:cubicBezTo>
                    <a:pt x="444500" y="379413"/>
                    <a:pt x="547687" y="280988"/>
                    <a:pt x="609600" y="209550"/>
                  </a:cubicBezTo>
                  <a:cubicBezTo>
                    <a:pt x="671513" y="138112"/>
                    <a:pt x="692944" y="69056"/>
                    <a:pt x="714375" y="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772150" y="3371850"/>
              <a:ext cx="723900" cy="623887"/>
            </a:xfrm>
            <a:custGeom>
              <a:avLst/>
              <a:gdLst>
                <a:gd name="connsiteX0" fmla="*/ 0 w 723900"/>
                <a:gd name="connsiteY0" fmla="*/ 0 h 638175"/>
                <a:gd name="connsiteX1" fmla="*/ 76200 w 723900"/>
                <a:gd name="connsiteY1" fmla="*/ 266700 h 638175"/>
                <a:gd name="connsiteX2" fmla="*/ 333375 w 723900"/>
                <a:gd name="connsiteY2" fmla="*/ 581025 h 638175"/>
                <a:gd name="connsiteX3" fmla="*/ 723900 w 723900"/>
                <a:gd name="connsiteY3" fmla="*/ 609600 h 638175"/>
                <a:gd name="connsiteX0" fmla="*/ 0 w 723900"/>
                <a:gd name="connsiteY0" fmla="*/ 0 h 623887"/>
                <a:gd name="connsiteX1" fmla="*/ 76200 w 723900"/>
                <a:gd name="connsiteY1" fmla="*/ 266700 h 623887"/>
                <a:gd name="connsiteX2" fmla="*/ 300048 w 723900"/>
                <a:gd name="connsiteY2" fmla="*/ 485778 h 623887"/>
                <a:gd name="connsiteX3" fmla="*/ 723900 w 723900"/>
                <a:gd name="connsiteY3" fmla="*/ 609600 h 623887"/>
                <a:gd name="connsiteX0" fmla="*/ 0 w 723900"/>
                <a:gd name="connsiteY0" fmla="*/ 0 h 623887"/>
                <a:gd name="connsiteX1" fmla="*/ 85734 w 723900"/>
                <a:gd name="connsiteY1" fmla="*/ 200026 h 623887"/>
                <a:gd name="connsiteX2" fmla="*/ 300048 w 723900"/>
                <a:gd name="connsiteY2" fmla="*/ 485778 h 623887"/>
                <a:gd name="connsiteX3" fmla="*/ 723900 w 723900"/>
                <a:gd name="connsiteY3" fmla="*/ 609600 h 62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623887">
                  <a:moveTo>
                    <a:pt x="0" y="0"/>
                  </a:moveTo>
                  <a:cubicBezTo>
                    <a:pt x="10319" y="84931"/>
                    <a:pt x="35726" y="119063"/>
                    <a:pt x="85734" y="200026"/>
                  </a:cubicBezTo>
                  <a:cubicBezTo>
                    <a:pt x="135742" y="280989"/>
                    <a:pt x="193687" y="417516"/>
                    <a:pt x="300048" y="485778"/>
                  </a:cubicBezTo>
                  <a:cubicBezTo>
                    <a:pt x="406409" y="554040"/>
                    <a:pt x="582612" y="623887"/>
                    <a:pt x="723900" y="60960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857876" y="3276600"/>
              <a:ext cx="628650" cy="476250"/>
            </a:xfrm>
            <a:custGeom>
              <a:avLst/>
              <a:gdLst>
                <a:gd name="connsiteX0" fmla="*/ 0 w 638175"/>
                <a:gd name="connsiteY0" fmla="*/ 0 h 419100"/>
                <a:gd name="connsiteX1" fmla="*/ 247650 w 638175"/>
                <a:gd name="connsiteY1" fmla="*/ 76200 h 419100"/>
                <a:gd name="connsiteX2" fmla="*/ 523875 w 638175"/>
                <a:gd name="connsiteY2" fmla="*/ 257175 h 419100"/>
                <a:gd name="connsiteX3" fmla="*/ 638175 w 638175"/>
                <a:gd name="connsiteY3" fmla="*/ 419100 h 419100"/>
                <a:gd name="connsiteX0" fmla="*/ 0 w 628650"/>
                <a:gd name="connsiteY0" fmla="*/ 0 h 476250"/>
                <a:gd name="connsiteX1" fmla="*/ 238125 w 628650"/>
                <a:gd name="connsiteY1" fmla="*/ 133350 h 476250"/>
                <a:gd name="connsiteX2" fmla="*/ 514350 w 628650"/>
                <a:gd name="connsiteY2" fmla="*/ 314325 h 476250"/>
                <a:gd name="connsiteX3" fmla="*/ 628650 w 6286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76250">
                  <a:moveTo>
                    <a:pt x="0" y="0"/>
                  </a:moveTo>
                  <a:cubicBezTo>
                    <a:pt x="80169" y="16669"/>
                    <a:pt x="152400" y="80963"/>
                    <a:pt x="238125" y="133350"/>
                  </a:cubicBezTo>
                  <a:cubicBezTo>
                    <a:pt x="323850" y="185738"/>
                    <a:pt x="449263" y="257175"/>
                    <a:pt x="514350" y="314325"/>
                  </a:cubicBezTo>
                  <a:cubicBezTo>
                    <a:pt x="579437" y="371475"/>
                    <a:pt x="604043" y="423862"/>
                    <a:pt x="628650" y="47625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6819900" y="2390775"/>
              <a:ext cx="533400" cy="561975"/>
            </a:xfrm>
            <a:custGeom>
              <a:avLst/>
              <a:gdLst>
                <a:gd name="connsiteX0" fmla="*/ 0 w 533400"/>
                <a:gd name="connsiteY0" fmla="*/ 0 h 561975"/>
                <a:gd name="connsiteX1" fmla="*/ 276225 w 533400"/>
                <a:gd name="connsiteY1" fmla="*/ 228600 h 561975"/>
                <a:gd name="connsiteX2" fmla="*/ 533400 w 533400"/>
                <a:gd name="connsiteY2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561975">
                  <a:moveTo>
                    <a:pt x="0" y="0"/>
                  </a:moveTo>
                  <a:cubicBezTo>
                    <a:pt x="93662" y="67469"/>
                    <a:pt x="187325" y="134938"/>
                    <a:pt x="276225" y="228600"/>
                  </a:cubicBezTo>
                  <a:cubicBezTo>
                    <a:pt x="365125" y="322262"/>
                    <a:pt x="449262" y="442118"/>
                    <a:pt x="533400" y="561975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6838950" y="3357561"/>
              <a:ext cx="590570" cy="538163"/>
            </a:xfrm>
            <a:custGeom>
              <a:avLst/>
              <a:gdLst>
                <a:gd name="connsiteX0" fmla="*/ 619125 w 619125"/>
                <a:gd name="connsiteY0" fmla="*/ 0 h 533400"/>
                <a:gd name="connsiteX1" fmla="*/ 542925 w 619125"/>
                <a:gd name="connsiteY1" fmla="*/ 257175 h 533400"/>
                <a:gd name="connsiteX2" fmla="*/ 180975 w 619125"/>
                <a:gd name="connsiteY2" fmla="*/ 485775 h 533400"/>
                <a:gd name="connsiteX3" fmla="*/ 0 w 619125"/>
                <a:gd name="connsiteY3" fmla="*/ 533400 h 533400"/>
                <a:gd name="connsiteX0" fmla="*/ 619125 w 619125"/>
                <a:gd name="connsiteY0" fmla="*/ 0 h 533400"/>
                <a:gd name="connsiteX1" fmla="*/ 447694 w 619125"/>
                <a:gd name="connsiteY1" fmla="*/ 280989 h 533400"/>
                <a:gd name="connsiteX2" fmla="*/ 180975 w 619125"/>
                <a:gd name="connsiteY2" fmla="*/ 485775 h 533400"/>
                <a:gd name="connsiteX3" fmla="*/ 0 w 619125"/>
                <a:gd name="connsiteY3" fmla="*/ 533400 h 533400"/>
                <a:gd name="connsiteX0" fmla="*/ 590570 w 590570"/>
                <a:gd name="connsiteY0" fmla="*/ 0 h 538163"/>
                <a:gd name="connsiteX1" fmla="*/ 447694 w 590570"/>
                <a:gd name="connsiteY1" fmla="*/ 285752 h 538163"/>
                <a:gd name="connsiteX2" fmla="*/ 180975 w 590570"/>
                <a:gd name="connsiteY2" fmla="*/ 490538 h 538163"/>
                <a:gd name="connsiteX3" fmla="*/ 0 w 590570"/>
                <a:gd name="connsiteY3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70" h="538163">
                  <a:moveTo>
                    <a:pt x="590570" y="0"/>
                  </a:moveTo>
                  <a:cubicBezTo>
                    <a:pt x="588982" y="88106"/>
                    <a:pt x="515960" y="203996"/>
                    <a:pt x="447694" y="285752"/>
                  </a:cubicBezTo>
                  <a:cubicBezTo>
                    <a:pt x="379428" y="367508"/>
                    <a:pt x="255591" y="448470"/>
                    <a:pt x="180975" y="490538"/>
                  </a:cubicBezTo>
                  <a:cubicBezTo>
                    <a:pt x="106359" y="532606"/>
                    <a:pt x="45244" y="537369"/>
                    <a:pt x="0" y="538163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 bwMode="auto">
            <a:xfrm>
              <a:off x="4714876" y="3000372"/>
              <a:ext cx="500066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0035" y="1357298"/>
            <a:ext cx="7429552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对图中每个顶点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建立一个单链表，将顶点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的所有邻接点链起来。</a:t>
            </a:r>
            <a:endParaRPr kumimoji="1" lang="zh-CN" altLang="en-US" sz="1800" dirty="0">
              <a:solidFill>
                <a:srgbClr val="0A0A0E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388937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8.2.2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邻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接表存储方法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2786050" y="2357430"/>
            <a:ext cx="4786346" cy="646331"/>
            <a:chOff x="2714612" y="2357430"/>
            <a:chExt cx="4786346" cy="646331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69"/>
          <p:cNvGrpSpPr/>
          <p:nvPr/>
        </p:nvGrpSpPr>
        <p:grpSpPr>
          <a:xfrm>
            <a:off x="2786050" y="3078304"/>
            <a:ext cx="4786346" cy="646331"/>
            <a:chOff x="2714612" y="3078304"/>
            <a:chExt cx="4786346" cy="646331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70"/>
          <p:cNvGrpSpPr/>
          <p:nvPr/>
        </p:nvGrpSpPr>
        <p:grpSpPr>
          <a:xfrm>
            <a:off x="2786050" y="3864122"/>
            <a:ext cx="4786346" cy="646331"/>
            <a:chOff x="2714612" y="3864122"/>
            <a:chExt cx="4786346" cy="646331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2"/>
          <p:cNvGrpSpPr/>
          <p:nvPr/>
        </p:nvGrpSpPr>
        <p:grpSpPr>
          <a:xfrm>
            <a:off x="2786050" y="5357826"/>
            <a:ext cx="4786346" cy="646331"/>
            <a:chOff x="2714612" y="5357826"/>
            <a:chExt cx="4786346" cy="646331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71"/>
          <p:cNvGrpSpPr/>
          <p:nvPr/>
        </p:nvGrpSpPr>
        <p:grpSpPr>
          <a:xfrm>
            <a:off x="2786050" y="4649940"/>
            <a:ext cx="6072230" cy="646331"/>
            <a:chOff x="2714612" y="4649940"/>
            <a:chExt cx="6072230" cy="646331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96"/>
          <p:cNvGrpSpPr/>
          <p:nvPr/>
        </p:nvGrpSpPr>
        <p:grpSpPr>
          <a:xfrm>
            <a:off x="285720" y="2571744"/>
            <a:ext cx="2124788" cy="2122174"/>
            <a:chOff x="357157" y="2643181"/>
            <a:chExt cx="2124788" cy="2122174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22345" y="2643181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223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357157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20859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22346" y="4369355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76" name="直接连接符 75"/>
            <p:cNvCxnSpPr>
              <a:stCxn id="8" idx="2"/>
              <a:endCxn id="10" idx="0"/>
            </p:cNvCxnSpPr>
            <p:nvPr/>
          </p:nvCxnSpPr>
          <p:spPr>
            <a:xfrm rot="10800000" flipV="1">
              <a:off x="555157" y="2841181"/>
              <a:ext cx="667188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8" idx="6"/>
              <a:endCxn id="11" idx="0"/>
            </p:cNvCxnSpPr>
            <p:nvPr/>
          </p:nvCxnSpPr>
          <p:spPr>
            <a:xfrm>
              <a:off x="1618345" y="2841181"/>
              <a:ext cx="665600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10" idx="6"/>
              <a:endCxn id="9" idx="2"/>
            </p:cNvCxnSpPr>
            <p:nvPr/>
          </p:nvCxnSpPr>
          <p:spPr>
            <a:xfrm>
              <a:off x="753157" y="3706369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9" idx="6"/>
              <a:endCxn id="11" idx="2"/>
            </p:cNvCxnSpPr>
            <p:nvPr/>
          </p:nvCxnSpPr>
          <p:spPr>
            <a:xfrm>
              <a:off x="1618345" y="3706369"/>
              <a:ext cx="4676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" idx="4"/>
              <a:endCxn id="9" idx="0"/>
            </p:cNvCxnSpPr>
            <p:nvPr/>
          </p:nvCxnSpPr>
          <p:spPr>
            <a:xfrm rot="5400000">
              <a:off x="1185751" y="3273775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" idx="4"/>
              <a:endCxn id="12" idx="2"/>
            </p:cNvCxnSpPr>
            <p:nvPr/>
          </p:nvCxnSpPr>
          <p:spPr>
            <a:xfrm rot="16200000" flipH="1">
              <a:off x="557258" y="3902267"/>
              <a:ext cx="662986" cy="6671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12" idx="6"/>
              <a:endCxn id="11" idx="4"/>
            </p:cNvCxnSpPr>
            <p:nvPr/>
          </p:nvCxnSpPr>
          <p:spPr>
            <a:xfrm flipV="1">
              <a:off x="1618346" y="3904369"/>
              <a:ext cx="665599" cy="662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" idx="4"/>
              <a:endCxn id="12" idx="0"/>
            </p:cNvCxnSpPr>
            <p:nvPr/>
          </p:nvCxnSpPr>
          <p:spPr>
            <a:xfrm rot="16200000" flipH="1">
              <a:off x="1187852" y="4136861"/>
              <a:ext cx="464986" cy="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86355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上添加一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头结点（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表示顶点信息）。并将所有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表头结点构成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个数组，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的元素表示顶点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表头结点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A0A0E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100"/>
          <p:cNvGrpSpPr/>
          <p:nvPr/>
        </p:nvGrpSpPr>
        <p:grpSpPr>
          <a:xfrm>
            <a:off x="285720" y="2571744"/>
            <a:ext cx="2124788" cy="2122174"/>
            <a:chOff x="357157" y="2643181"/>
            <a:chExt cx="2124788" cy="2122174"/>
          </a:xfrm>
        </p:grpSpPr>
        <p:sp>
          <p:nvSpPr>
            <p:cNvPr id="103" name="Oval 60"/>
            <p:cNvSpPr>
              <a:spLocks noChangeArrowheads="1"/>
            </p:cNvSpPr>
            <p:nvPr/>
          </p:nvSpPr>
          <p:spPr bwMode="auto">
            <a:xfrm>
              <a:off x="1222345" y="2643181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12223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5" name="Oval 62"/>
            <p:cNvSpPr>
              <a:spLocks noChangeArrowheads="1"/>
            </p:cNvSpPr>
            <p:nvPr/>
          </p:nvSpPr>
          <p:spPr bwMode="auto">
            <a:xfrm>
              <a:off x="357157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6" name="Oval 63"/>
            <p:cNvSpPr>
              <a:spLocks noChangeArrowheads="1"/>
            </p:cNvSpPr>
            <p:nvPr/>
          </p:nvSpPr>
          <p:spPr bwMode="auto">
            <a:xfrm>
              <a:off x="20859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7" name="Oval 64"/>
            <p:cNvSpPr>
              <a:spLocks noChangeArrowheads="1"/>
            </p:cNvSpPr>
            <p:nvPr/>
          </p:nvSpPr>
          <p:spPr bwMode="auto">
            <a:xfrm>
              <a:off x="1222346" y="4369355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108" name="直接连接符 107"/>
            <p:cNvCxnSpPr>
              <a:stCxn id="103" idx="2"/>
              <a:endCxn id="105" idx="0"/>
            </p:cNvCxnSpPr>
            <p:nvPr/>
          </p:nvCxnSpPr>
          <p:spPr>
            <a:xfrm rot="10800000" flipV="1">
              <a:off x="555157" y="2841181"/>
              <a:ext cx="667188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3" idx="6"/>
              <a:endCxn id="106" idx="0"/>
            </p:cNvCxnSpPr>
            <p:nvPr/>
          </p:nvCxnSpPr>
          <p:spPr>
            <a:xfrm>
              <a:off x="1618345" y="2841181"/>
              <a:ext cx="665600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5" idx="6"/>
              <a:endCxn id="104" idx="2"/>
            </p:cNvCxnSpPr>
            <p:nvPr/>
          </p:nvCxnSpPr>
          <p:spPr>
            <a:xfrm>
              <a:off x="753157" y="3706369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4" idx="6"/>
              <a:endCxn id="106" idx="2"/>
            </p:cNvCxnSpPr>
            <p:nvPr/>
          </p:nvCxnSpPr>
          <p:spPr>
            <a:xfrm>
              <a:off x="1618345" y="3706369"/>
              <a:ext cx="4676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3" idx="4"/>
              <a:endCxn id="104" idx="0"/>
            </p:cNvCxnSpPr>
            <p:nvPr/>
          </p:nvCxnSpPr>
          <p:spPr>
            <a:xfrm rot="5400000">
              <a:off x="1185751" y="3273775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5" idx="4"/>
              <a:endCxn id="107" idx="2"/>
            </p:cNvCxnSpPr>
            <p:nvPr/>
          </p:nvCxnSpPr>
          <p:spPr>
            <a:xfrm rot="16200000" flipH="1">
              <a:off x="557258" y="3902267"/>
              <a:ext cx="662986" cy="6671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6"/>
              <a:endCxn id="106" idx="4"/>
            </p:cNvCxnSpPr>
            <p:nvPr/>
          </p:nvCxnSpPr>
          <p:spPr>
            <a:xfrm flipV="1">
              <a:off x="1618346" y="3904369"/>
              <a:ext cx="665599" cy="662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4" idx="4"/>
              <a:endCxn id="107" idx="0"/>
            </p:cNvCxnSpPr>
            <p:nvPr/>
          </p:nvCxnSpPr>
          <p:spPr>
            <a:xfrm rot="16200000" flipH="1">
              <a:off x="1187852" y="4136861"/>
              <a:ext cx="464986" cy="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图</a:t>
            </a:r>
            <a:r>
              <a:rPr kumimoji="1"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的邻接表存储方法是一种</a:t>
            </a:r>
            <a:r>
              <a:rPr kumimoji="1"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的存储方法</a:t>
            </a:r>
            <a:r>
              <a:rPr kumimoji="1" lang="zh-CN" altLang="en-US" sz="1800" dirty="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。</a:t>
            </a:r>
            <a:r>
              <a:rPr kumimoji="1"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　</a:t>
            </a:r>
            <a:endParaRPr kumimoji="1" lang="zh-CN" altLang="en-US" sz="1800" dirty="0">
              <a:solidFill>
                <a:srgbClr val="0A0A0E"/>
              </a:solidFill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646331"/>
            <a:chOff x="500034" y="2500306"/>
            <a:chExt cx="1857388" cy="646331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找顶点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34284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2"/>
          <p:cNvGrpSpPr/>
          <p:nvPr/>
        </p:nvGrpSpPr>
        <p:grpSpPr>
          <a:xfrm>
            <a:off x="7572396" y="5286388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边信息如权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98"/>
          <p:cNvGrpSpPr/>
          <p:nvPr/>
        </p:nvGrpSpPr>
        <p:grpSpPr>
          <a:xfrm>
            <a:off x="1571604" y="5429264"/>
            <a:ext cx="2286016" cy="969354"/>
            <a:chOff x="1571604" y="5429264"/>
            <a:chExt cx="2286016" cy="969354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头结点</a:t>
              </a:r>
              <a:endParaRPr lang="zh-CN" altLang="en-US" sz="1800" dirty="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54" name="组合 99"/>
          <p:cNvGrpSpPr/>
          <p:nvPr/>
        </p:nvGrpSpPr>
        <p:grpSpPr>
          <a:xfrm>
            <a:off x="4286248" y="5429264"/>
            <a:ext cx="3214710" cy="969354"/>
            <a:chOff x="4286248" y="5429264"/>
            <a:chExt cx="3214710" cy="969354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边结点</a:t>
              </a:r>
              <a:endParaRPr lang="zh-CN" altLang="en-US" sz="1800" dirty="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两类结点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368795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997456" y="1120909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628656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sz="18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357190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357190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特别适合于稀疏图存储。      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1571604" y="4572008"/>
            <a:ext cx="4143404" cy="868604"/>
            <a:chOff x="1571604" y="4572008"/>
            <a:chExt cx="4143404" cy="868604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邻接表的存储空间为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kumimoji="1"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+</a:t>
              </a:r>
              <a:r>
                <a:rPr kumimoji="1"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e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1304204" y="1806892"/>
            <a:ext cx="2124788" cy="2122174"/>
            <a:chOff x="357157" y="2643181"/>
            <a:chExt cx="2124788" cy="2122174"/>
          </a:xfrm>
        </p:grpSpPr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1222345" y="2643181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2223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357157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20859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222346" y="4369355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70" name="直接连接符 69"/>
            <p:cNvCxnSpPr>
              <a:stCxn id="65" idx="2"/>
              <a:endCxn id="67" idx="0"/>
            </p:cNvCxnSpPr>
            <p:nvPr/>
          </p:nvCxnSpPr>
          <p:spPr>
            <a:xfrm rot="10800000" flipV="1">
              <a:off x="555157" y="2841181"/>
              <a:ext cx="667188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8" idx="0"/>
            </p:cNvCxnSpPr>
            <p:nvPr/>
          </p:nvCxnSpPr>
          <p:spPr>
            <a:xfrm>
              <a:off x="1618345" y="2841181"/>
              <a:ext cx="665600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6"/>
              <a:endCxn id="66" idx="2"/>
            </p:cNvCxnSpPr>
            <p:nvPr/>
          </p:nvCxnSpPr>
          <p:spPr>
            <a:xfrm>
              <a:off x="753157" y="3706369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6" idx="6"/>
              <a:endCxn id="68" idx="2"/>
            </p:cNvCxnSpPr>
            <p:nvPr/>
          </p:nvCxnSpPr>
          <p:spPr>
            <a:xfrm>
              <a:off x="1618345" y="3706369"/>
              <a:ext cx="4676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5" idx="4"/>
              <a:endCxn id="66" idx="0"/>
            </p:cNvCxnSpPr>
            <p:nvPr/>
          </p:nvCxnSpPr>
          <p:spPr>
            <a:xfrm rot="5400000">
              <a:off x="1185751" y="3273775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7" idx="4"/>
              <a:endCxn id="69" idx="2"/>
            </p:cNvCxnSpPr>
            <p:nvPr/>
          </p:nvCxnSpPr>
          <p:spPr>
            <a:xfrm rot="16200000" flipH="1">
              <a:off x="557258" y="3902267"/>
              <a:ext cx="662986" cy="6671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9" idx="6"/>
              <a:endCxn id="68" idx="4"/>
            </p:cNvCxnSpPr>
            <p:nvPr/>
          </p:nvCxnSpPr>
          <p:spPr>
            <a:xfrm flipV="1">
              <a:off x="1618346" y="3904369"/>
              <a:ext cx="665599" cy="662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6" idx="4"/>
              <a:endCxn id="69" idx="0"/>
            </p:cNvCxnSpPr>
            <p:nvPr/>
          </p:nvCxnSpPr>
          <p:spPr>
            <a:xfrm rot="16200000" flipH="1">
              <a:off x="1187852" y="4136861"/>
              <a:ext cx="464986" cy="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weight;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的权值等信息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6858016" y="1071546"/>
            <a:ext cx="1428760" cy="1285884"/>
            <a:chOff x="6643702" y="1785926"/>
            <a:chExt cx="1428760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786578" y="207167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边结点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类型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858016" y="2786058"/>
            <a:ext cx="1428760" cy="1143008"/>
            <a:chOff x="6572264" y="2786058"/>
            <a:chExt cx="1428760" cy="1143008"/>
          </a:xfrm>
        </p:grpSpPr>
        <p:sp>
          <p:nvSpPr>
            <p:cNvPr id="7" name="TextBox 6"/>
            <p:cNvSpPr txBox="1"/>
            <p:nvPr/>
          </p:nvSpPr>
          <p:spPr>
            <a:xfrm>
              <a:off x="6715140" y="2857496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邻接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类型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143008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6858016" y="4357694"/>
            <a:ext cx="1500198" cy="857256"/>
            <a:chOff x="6572264" y="4357694"/>
            <a:chExt cx="1500198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6786578" y="4425743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图邻接表类型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857256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35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firstarc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adjvex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9256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weight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61824" y="1507804"/>
            <a:ext cx="245092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65502" y="1515345"/>
            <a:ext cx="245092" cy="29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4899542" y="1684840"/>
            <a:ext cx="41648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49646" y="1649126"/>
            <a:ext cx="416487" cy="142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64024" y="1363370"/>
            <a:ext cx="416485" cy="714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solidFill>
            <a:srgbClr val="00B0F0">
              <a:alpha val="10000"/>
            </a:srgbClr>
          </a:solidFill>
          <a:ln w="28575">
            <a:noFill/>
            <a:miter lim="800000"/>
            <a:headEnd type="stealth" w="med" len="lg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TextBox 57"/>
          <p:cNvSpPr txBox="1"/>
          <p:nvPr/>
        </p:nvSpPr>
        <p:spPr>
          <a:xfrm>
            <a:off x="357158" y="60988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775954" y="824195"/>
            <a:ext cx="357190" cy="1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67"/>
          <p:cNvGrpSpPr/>
          <p:nvPr/>
        </p:nvGrpSpPr>
        <p:grpSpPr>
          <a:xfrm>
            <a:off x="500034" y="4357694"/>
            <a:ext cx="4572032" cy="1298026"/>
            <a:chOff x="500034" y="4357694"/>
            <a:chExt cx="4572032" cy="1298026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引用头结点：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68"/>
          <p:cNvGrpSpPr/>
          <p:nvPr/>
        </p:nvGrpSpPr>
        <p:grpSpPr>
          <a:xfrm>
            <a:off x="500034" y="4071942"/>
            <a:ext cx="6643734" cy="2050807"/>
            <a:chOff x="500034" y="4071942"/>
            <a:chExt cx="6643734" cy="2050807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引用头结点的指针域：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440" y="642918"/>
            <a:ext cx="8572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逆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邻接表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逆邻接表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31958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8.2.3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图基本运算算法设计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1526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图的基本运算算法主要有创建图、输出图和销毁图。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对于邻接矩阵实现相关算法十分容易的。下面讨论邻接表的相关算法设计。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357586" cy="43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根据邻接矩阵数组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、顶点个数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来建立图的邻接表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（采用邻接表指针方式）。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302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 j;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G-&gt;adjlist[i].firstarc=NULL;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24682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327782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CreateGraph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：创建图。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Destroy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(&amp;g)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DispGraph(g)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：输出图。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：从顶点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77896"/>
            <a:ext cx="8858312" cy="392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(j=n-1;j&gt;=0;j--)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A[i][j]!=0 &amp;&amp; A[i][j]!=INF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存放邻接点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p-&gt;weight=A[i][j];		 	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存放权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G-&gt;n=n; G-&gt;e=e;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1000100" y="4786322"/>
            <a:ext cx="4429156" cy="642942"/>
            <a:chOff x="1000100" y="4786322"/>
            <a:chExt cx="4429156" cy="642942"/>
          </a:xfrm>
        </p:grpSpPr>
        <p:sp>
          <p:nvSpPr>
            <p:cNvPr id="5" name="矩形 4"/>
            <p:cNvSpPr/>
            <p:nvPr/>
          </p:nvSpPr>
          <p:spPr bwMode="auto">
            <a:xfrm>
              <a:off x="2714612" y="492919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857620" y="492919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82690" y="478632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54194" y="478632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495459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43108" y="512287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3286116" y="492919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071934" y="5119699"/>
              <a:ext cx="642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14876" y="479108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4419599" y="5481652"/>
            <a:ext cx="2357454" cy="857256"/>
            <a:chOff x="4419599" y="5481652"/>
            <a:chExt cx="2357454" cy="857256"/>
          </a:xfrm>
        </p:grpSpPr>
        <p:sp>
          <p:nvSpPr>
            <p:cNvPr id="15" name="矩形 14"/>
            <p:cNvSpPr/>
            <p:nvPr/>
          </p:nvSpPr>
          <p:spPr bwMode="auto">
            <a:xfrm>
              <a:off x="4929190" y="578645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86512" y="578645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500694" y="5786454"/>
              <a:ext cx="78581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A[i][j]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714876" y="5643578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00562" y="55599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19599" y="5481652"/>
              <a:ext cx="2357454" cy="857256"/>
            </a:xfrm>
            <a:prstGeom prst="roundRect">
              <a:avLst/>
            </a:pr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26"/>
          <p:cNvGrpSpPr/>
          <p:nvPr/>
        </p:nvGrpSpPr>
        <p:grpSpPr>
          <a:xfrm>
            <a:off x="2533650" y="5286375"/>
            <a:ext cx="1905000" cy="1083725"/>
            <a:chOff x="2533650" y="5286375"/>
            <a:chExt cx="1905000" cy="1083725"/>
          </a:xfrm>
        </p:grpSpPr>
        <p:sp>
          <p:nvSpPr>
            <p:cNvPr id="23" name="任意多边形 22"/>
            <p:cNvSpPr/>
            <p:nvPr/>
          </p:nvSpPr>
          <p:spPr>
            <a:xfrm>
              <a:off x="2533650" y="5286375"/>
              <a:ext cx="1905000" cy="722330"/>
            </a:xfrm>
            <a:custGeom>
              <a:avLst/>
              <a:gdLst>
                <a:gd name="connsiteX0" fmla="*/ 1905000 w 1905000"/>
                <a:gd name="connsiteY0" fmla="*/ 628650 h 685800"/>
                <a:gd name="connsiteX1" fmla="*/ 1066800 w 1905000"/>
                <a:gd name="connsiteY1" fmla="*/ 628650 h 685800"/>
                <a:gd name="connsiteX2" fmla="*/ 257175 w 1905000"/>
                <a:gd name="connsiteY2" fmla="*/ 581025 h 685800"/>
                <a:gd name="connsiteX3" fmla="*/ 0 w 1905000"/>
                <a:gd name="connsiteY3" fmla="*/ 0 h 685800"/>
                <a:gd name="connsiteX0" fmla="*/ 1905000 w 1905000"/>
                <a:gd name="connsiteY0" fmla="*/ 628650 h 722330"/>
                <a:gd name="connsiteX1" fmla="*/ 966780 w 1905000"/>
                <a:gd name="connsiteY1" fmla="*/ 714393 h 722330"/>
                <a:gd name="connsiteX2" fmla="*/ 257175 w 1905000"/>
                <a:gd name="connsiteY2" fmla="*/ 581025 h 722330"/>
                <a:gd name="connsiteX3" fmla="*/ 0 w 1905000"/>
                <a:gd name="connsiteY3" fmla="*/ 0 h 72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722330">
                  <a:moveTo>
                    <a:pt x="1905000" y="628650"/>
                  </a:moveTo>
                  <a:cubicBezTo>
                    <a:pt x="1623218" y="632618"/>
                    <a:pt x="1241417" y="722330"/>
                    <a:pt x="966780" y="714393"/>
                  </a:cubicBezTo>
                  <a:cubicBezTo>
                    <a:pt x="692143" y="706456"/>
                    <a:pt x="418305" y="700091"/>
                    <a:pt x="257175" y="581025"/>
                  </a:cubicBezTo>
                  <a:cubicBezTo>
                    <a:pt x="96045" y="461960"/>
                    <a:pt x="39687" y="23812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60007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</a:rPr>
                <a:t>插入</a:t>
              </a:r>
              <a:endParaRPr lang="zh-CN" altLang="en-US" sz="1800">
                <a:solidFill>
                  <a:srgbClr val="7030A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286148" cy="43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72494" cy="4066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printf("%3d: "，i);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printf("%3d[%d]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"，p-&gt;adjvex，p-&gt;weight);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357586" cy="43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358246" cy="4862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*&amp;G)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ArcNode *pre，*p;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pre=G-&gt;adjlist[i].firstarc;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(pre!=NULL)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(p!=NULL)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个单链表的所有边结点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free(pre);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pre=p;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free(pre);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free(G);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释放头结点数组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786050" y="2500306"/>
            <a:ext cx="2089151" cy="2017713"/>
            <a:chOff x="2786050" y="2500306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3651238" y="25003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36512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2786050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45148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3651238" y="415765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3001950" y="2716206"/>
              <a:ext cx="649288" cy="649288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4011600" y="2716206"/>
              <a:ext cx="647700" cy="6492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3146413" y="3555994"/>
              <a:ext cx="504825" cy="0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3001950" y="3724269"/>
              <a:ext cx="649288" cy="576263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3832213" y="3724269"/>
              <a:ext cx="0" cy="4333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4011600" y="3724269"/>
              <a:ext cx="647700" cy="576263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27146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7" y="323373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392906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378619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0005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78605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702214"/>
            <a:ext cx="828680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操作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将图的两种存储结构的声明代码存放在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graph.h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头文件中。将图的基本运算算法代码存放在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graph.cpp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文件中。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100" y="177378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/>
              <a:t>编写程序创建以下图的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，输出邻接表并销毁</a:t>
            </a:r>
            <a:endParaRPr lang="zh-CN" alt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696899" y="428604"/>
            <a:ext cx="2089151" cy="2017713"/>
            <a:chOff x="2786050" y="2500306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3651238" y="25003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36512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2786050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45148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3651238" y="415765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3001950" y="2716206"/>
              <a:ext cx="649288" cy="649288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4011600" y="2716206"/>
              <a:ext cx="647700" cy="6492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3146413" y="3555994"/>
              <a:ext cx="504825" cy="0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3001950" y="3724269"/>
              <a:ext cx="649288" cy="576263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3832213" y="3724269"/>
              <a:ext cx="0" cy="4333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4011600" y="3724269"/>
              <a:ext cx="647700" cy="576263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27146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7" y="323373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392906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378619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0005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78605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357158" y="2571744"/>
            <a:ext cx="3071834" cy="2570638"/>
            <a:chOff x="357158" y="2571744"/>
            <a:chExt cx="3071834" cy="2570638"/>
          </a:xfrm>
        </p:grpSpPr>
        <p:sp>
          <p:nvSpPr>
            <p:cNvPr id="26" name="TextBox 25"/>
            <p:cNvSpPr txBox="1"/>
            <p:nvPr/>
          </p:nvSpPr>
          <p:spPr>
            <a:xfrm>
              <a:off x="357158" y="3128021"/>
              <a:ext cx="2857520" cy="20143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44000" bIns="14400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n=5,e=6;</a:t>
              </a:r>
            </a:p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A[][MAXV]=</a:t>
              </a:r>
            </a:p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{{0,6,INF,INF,INF},</a:t>
              </a:r>
            </a:p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{INF,0,1,INF,INF},</a:t>
              </a:r>
            </a:p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{INF,INF,0,3,2},</a:t>
              </a:r>
            </a:p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{INF,INF,INF,0,INF},</a:t>
              </a:r>
            </a:p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{5,INF,INF,2,0}};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1643042" y="2571744"/>
              <a:ext cx="142876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7356" y="2571744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逻辑结构信息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57620" y="286871"/>
            <a:ext cx="5143536" cy="41422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“graph.cpp”//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包含图基本运算函数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AdjGraph *G;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n=5,e=6;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A[][MAXV]=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{{0,6,INF,INF,INF},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{INF,0,1,INF,INF},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{INF,INF,0,3,2},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{INF,INF,INF,0,INF},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{5,INF,INF,2,0}};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(G,A,n,e); //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DispAdj(G)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DestroyAdj(G)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31"/>
          <p:cNvGrpSpPr/>
          <p:nvPr/>
        </p:nvGrpSpPr>
        <p:grpSpPr>
          <a:xfrm>
            <a:off x="4429124" y="4643446"/>
            <a:ext cx="3281367" cy="2128838"/>
            <a:chOff x="4429124" y="4643446"/>
            <a:chExt cx="3281367" cy="21288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2066" y="4714884"/>
              <a:ext cx="2638425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左弧形箭头 29"/>
            <p:cNvSpPr/>
            <p:nvPr/>
          </p:nvSpPr>
          <p:spPr bwMode="auto">
            <a:xfrm>
              <a:off x="4429124" y="4643446"/>
              <a:ext cx="357190" cy="928694"/>
            </a:xfrm>
            <a:prstGeom prst="curved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357166"/>
            <a:ext cx="6286544" cy="170572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）分析上述两个算法的时间复杂度。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500306"/>
            <a:ext cx="242889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）算法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7356" y="3251844"/>
          <a:ext cx="1224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"/>
                <a:gridCol w="306000"/>
                <a:gridCol w="306000"/>
                <a:gridCol w="306000"/>
              </a:tblGrid>
              <a:tr h="360000"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右箭头 23"/>
          <p:cNvSpPr/>
          <p:nvPr/>
        </p:nvSpPr>
        <p:spPr bwMode="auto">
          <a:xfrm>
            <a:off x="3428992" y="3786190"/>
            <a:ext cx="571504" cy="285752"/>
          </a:xfrm>
          <a:prstGeom prst="right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>
          <a:xfrm>
            <a:off x="4429124" y="3333749"/>
            <a:ext cx="2500330" cy="1238259"/>
            <a:chOff x="4429124" y="4572008"/>
            <a:chExt cx="2500330" cy="1238259"/>
          </a:xfrm>
        </p:grpSpPr>
        <p:sp>
          <p:nvSpPr>
            <p:cNvPr id="7" name="矩形 6"/>
            <p:cNvSpPr/>
            <p:nvPr/>
          </p:nvSpPr>
          <p:spPr bwMode="auto">
            <a:xfrm>
              <a:off x="4429124" y="4572008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104889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29124" y="4881573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473636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429124" y="5191137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10488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73636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104889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473636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186113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55485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endCxn id="8" idx="1"/>
            </p:cNvCxnSpPr>
            <p:nvPr/>
          </p:nvCxnSpPr>
          <p:spPr>
            <a:xfrm flipV="1">
              <a:off x="4699430" y="469680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4699430" y="5050269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4699430" y="533754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5780654" y="5033227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 bwMode="auto">
            <a:xfrm>
              <a:off x="4429124" y="5500702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104889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73636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4699430" y="5686441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754" y="5072074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在图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的邻接矩阵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中查找值不为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、不为∞的元素，找到这样的元素如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.edges[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，表示存在一条边，创建一个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的边结点，采用头插法将它插入到第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个单链表中。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8858280" cy="6166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MatToList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g，AdjGraph *&amp;G)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将邻接矩阵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将邻接表中所有头结点的指针域置初值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G-&gt;adjlist[i].firstarc=NULL;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(j=g.n-1;j&gt;=0;j--)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g.edges[i][j]!=0 &amp;&amp; g.edges[i][j]!=INF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建一个边结点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 p-&gt;weight= g.edges[i][j];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G-&gt;n=g.n; G-&gt;e=g.e;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818" y="585789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57166"/>
            <a:ext cx="1571636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4016" y="1285860"/>
          <a:ext cx="1224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"/>
                <a:gridCol w="306000"/>
                <a:gridCol w="306000"/>
                <a:gridCol w="306000"/>
              </a:tblGrid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 bwMode="auto">
          <a:xfrm>
            <a:off x="4500562" y="1857364"/>
            <a:ext cx="571504" cy="285752"/>
          </a:xfrm>
          <a:prstGeom prst="right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>
          <a:xfrm>
            <a:off x="1571604" y="1285860"/>
            <a:ext cx="2500330" cy="1238259"/>
            <a:chOff x="4429124" y="4572008"/>
            <a:chExt cx="2500330" cy="1238259"/>
          </a:xfrm>
        </p:grpSpPr>
        <p:sp>
          <p:nvSpPr>
            <p:cNvPr id="24" name="矩形 23"/>
            <p:cNvSpPr/>
            <p:nvPr/>
          </p:nvSpPr>
          <p:spPr bwMode="auto">
            <a:xfrm>
              <a:off x="4429124" y="4572008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104889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429124" y="4881573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73636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4429124" y="5191137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10488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473636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104889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473636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186113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5485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endCxn id="25" idx="1"/>
            </p:cNvCxnSpPr>
            <p:nvPr/>
          </p:nvCxnSpPr>
          <p:spPr>
            <a:xfrm flipV="1">
              <a:off x="4699430" y="469680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699430" y="5050269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4699430" y="533754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780654" y="5033227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 bwMode="auto">
            <a:xfrm>
              <a:off x="4429124" y="5500702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104889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473636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4699430" y="5686441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00034" y="3286124"/>
            <a:ext cx="8215370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初始时将邻接矩阵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中所有边对应的元素值设置为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，扫描邻接表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的所有单链表：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通过第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个单链表查找顶点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的相邻结点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，将邻接矩阵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.edges[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-&gt;adjvex]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修改为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-&gt;weight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698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500570"/>
            <a:ext cx="821537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算法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中虽有两重循环，但只对邻接表的所有头结点和边结点访问一次。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对于无向图，访问次数为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，对于有向图，访问次数为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，所以算法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。其中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为图的边数。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214290"/>
            <a:ext cx="8001056" cy="4013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p=p-&gt;nextarc;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214282" y="142852"/>
            <a:ext cx="8382000" cy="7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中，如果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代表边的顶点对是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无向图。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用圆括号序偶表示无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zh-CN" altLang="en-US" sz="18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286116" y="1142984"/>
            <a:ext cx="2167662" cy="1949650"/>
            <a:chOff x="3500430" y="1643050"/>
            <a:chExt cx="2890195" cy="2437063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50586" y="2171688"/>
              <a:ext cx="0" cy="16144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29" y="1643050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29" y="2546338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29" y="2546338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81529" y="3540113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643570" y="11429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(0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000628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14348" y="3548072"/>
            <a:ext cx="7858180" cy="2806262"/>
            <a:chOff x="928662" y="3548072"/>
            <a:chExt cx="7858180" cy="280626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928662" y="3548072"/>
              <a:ext cx="7858180" cy="45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表示边的顶点对是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的，则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有向图。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用尖括号序偶表示有向边。</a:t>
              </a:r>
              <a:endParaRPr kumimoji="1" lang="zh-CN" altLang="en-US" sz="18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238771" cy="1996640"/>
              <a:chOff x="3573455" y="4711688"/>
              <a:chExt cx="2798464" cy="249580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52635" y="5016488"/>
                <a:ext cx="15875" cy="61595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4976449" y="6172188"/>
                <a:ext cx="0" cy="55245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226915" y="5922131"/>
                <a:ext cx="67500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050578" y="5909841"/>
                <a:ext cx="67500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733830" cy="7048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17680" y="5081168"/>
                <a:ext cx="845333" cy="603248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3993018" y="5068878"/>
                <a:ext cx="741305" cy="641705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ln>
                <a:headEnd type="none" w="sm" len="med"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6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9" y="5640376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6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725980" y="6667488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&lt;0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1&gt;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033836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8.2.4 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图的其他存储方法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800105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十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字链表是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有向图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  <a:endParaRPr lang="zh-CN" altLang="en-US" sz="18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firstin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firstout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tailvex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headvex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hlink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tlink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1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顶点信息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3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入边信息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7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出边信息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7462" y="414338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起点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7591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终点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8046" y="4143380"/>
              <a:ext cx="101566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相同</a:t>
              </a:r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起点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的下一个边结点（出边）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8173" y="4143380"/>
              <a:ext cx="101566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相同</a:t>
              </a:r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终点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的下一个边结点（入边）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7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边的权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2000232" y="142852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29058" y="71435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边权值没有画出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1472" y="64291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十字链表</a:t>
            </a:r>
            <a:endParaRPr lang="zh-CN" altLang="en-US" sz="18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5" name="下箭头 114"/>
          <p:cNvSpPr/>
          <p:nvPr/>
        </p:nvSpPr>
        <p:spPr bwMode="auto">
          <a:xfrm>
            <a:off x="1081370" y="1071546"/>
            <a:ext cx="142876" cy="428628"/>
          </a:xfrm>
          <a:prstGeom prst="down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/>
      <p:bldP spid="62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7" grpId="0"/>
      <p:bldP spid="118" grpId="0"/>
      <p:bldP spid="1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00481" y="412371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85918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968" y="429400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00481" y="502291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785918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7158" y="519119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00481" y="584023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785918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7863" y="60085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67987" y="3929066"/>
            <a:ext cx="46166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 sz="1800" spc="3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720" y="28572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十字链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表创建过程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00364" y="2214554"/>
            <a:ext cx="221457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&lt;0,1&gt;</a:t>
            </a: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&lt;0,2&gt;</a:t>
            </a: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&lt;1,2&gt;</a:t>
            </a:r>
          </a:p>
        </p:txBody>
      </p:sp>
      <p:grpSp>
        <p:nvGrpSpPr>
          <p:cNvPr id="2" name="组合 119"/>
          <p:cNvGrpSpPr/>
          <p:nvPr/>
        </p:nvGrpSpPr>
        <p:grpSpPr>
          <a:xfrm>
            <a:off x="1071538" y="928670"/>
            <a:ext cx="1428760" cy="1357322"/>
            <a:chOff x="2285984" y="357166"/>
            <a:chExt cx="1428760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285984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285984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286116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250265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" idx="6"/>
              <a:endCxn id="5" idx="1"/>
            </p:cNvCxnSpPr>
            <p:nvPr/>
          </p:nvCxnSpPr>
          <p:spPr>
            <a:xfrm>
              <a:off x="2714612" y="571480"/>
              <a:ext cx="634275" cy="277085"/>
            </a:xfrm>
            <a:prstGeom prst="line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2714612" y="1151651"/>
              <a:ext cx="634275" cy="348523"/>
            </a:xfrm>
            <a:prstGeom prst="line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714612" y="857232"/>
            <a:ext cx="6143668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：创建一个边结点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hlink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tlink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入边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29"/>
          <p:cNvGrpSpPr/>
          <p:nvPr/>
        </p:nvGrpSpPr>
        <p:grpSpPr>
          <a:xfrm>
            <a:off x="6035074" y="4214818"/>
            <a:ext cx="1645884" cy="357190"/>
            <a:chOff x="2711802" y="2285992"/>
            <a:chExt cx="1645884" cy="357190"/>
          </a:xfrm>
        </p:grpSpPr>
        <p:sp>
          <p:nvSpPr>
            <p:cNvPr id="147" name="矩形 146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129"/>
          <p:cNvGrpSpPr/>
          <p:nvPr/>
        </p:nvGrpSpPr>
        <p:grpSpPr>
          <a:xfrm>
            <a:off x="3248992" y="4214818"/>
            <a:ext cx="1645884" cy="357190"/>
            <a:chOff x="2711802" y="2285992"/>
            <a:chExt cx="1645884" cy="357190"/>
          </a:xfrm>
        </p:grpSpPr>
        <p:sp>
          <p:nvSpPr>
            <p:cNvPr id="153" name="矩形 152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9" name="矩形 158"/>
          <p:cNvSpPr/>
          <p:nvPr/>
        </p:nvSpPr>
        <p:spPr bwMode="auto">
          <a:xfrm>
            <a:off x="1785918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31"/>
          <p:cNvGrpSpPr/>
          <p:nvPr/>
        </p:nvGrpSpPr>
        <p:grpSpPr>
          <a:xfrm>
            <a:off x="4714876" y="5286388"/>
            <a:ext cx="1645884" cy="357190"/>
            <a:chOff x="2737202" y="4000504"/>
            <a:chExt cx="1645884" cy="357190"/>
          </a:xfrm>
        </p:grpSpPr>
        <p:sp>
          <p:nvSpPr>
            <p:cNvPr id="189" name="矩形 188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1357290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357290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1347458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4414" y="37333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339933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14480" y="37333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785918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357290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7458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887512" y="4214818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7325776" y="4214818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3" name="任意多边形 102"/>
          <p:cNvSpPr/>
          <p:nvPr/>
        </p:nvSpPr>
        <p:spPr>
          <a:xfrm>
            <a:off x="2025445" y="3903406"/>
            <a:ext cx="5437239" cy="491613"/>
          </a:xfrm>
          <a:custGeom>
            <a:avLst/>
            <a:gdLst>
              <a:gd name="connsiteX0" fmla="*/ 0 w 5437239"/>
              <a:gd name="connsiteY0" fmla="*/ 491613 h 491613"/>
              <a:gd name="connsiteX1" fmla="*/ 707923 w 5437239"/>
              <a:gd name="connsiteY1" fmla="*/ 491613 h 491613"/>
              <a:gd name="connsiteX2" fmla="*/ 707923 w 5437239"/>
              <a:gd name="connsiteY2" fmla="*/ 0 h 491613"/>
              <a:gd name="connsiteX3" fmla="*/ 5437239 w 5437239"/>
              <a:gd name="connsiteY3" fmla="*/ 9833 h 491613"/>
              <a:gd name="connsiteX4" fmla="*/ 5437239 w 5437239"/>
              <a:gd name="connsiteY4" fmla="*/ 304800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239" h="491613">
                <a:moveTo>
                  <a:pt x="0" y="491613"/>
                </a:moveTo>
                <a:lnTo>
                  <a:pt x="707923" y="491613"/>
                </a:lnTo>
                <a:lnTo>
                  <a:pt x="707923" y="0"/>
                </a:lnTo>
                <a:lnTo>
                  <a:pt x="5437239" y="9833"/>
                </a:lnTo>
                <a:lnTo>
                  <a:pt x="5437239" y="304800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1573161" y="4572009"/>
            <a:ext cx="5499169" cy="727578"/>
          </a:xfrm>
          <a:custGeom>
            <a:avLst/>
            <a:gdLst>
              <a:gd name="connsiteX0" fmla="*/ 0 w 5466736"/>
              <a:gd name="connsiteY0" fmla="*/ 707922 h 707922"/>
              <a:gd name="connsiteX1" fmla="*/ 0 w 5466736"/>
              <a:gd name="connsiteY1" fmla="*/ 275303 h 707922"/>
              <a:gd name="connsiteX2" fmla="*/ 5466736 w 5466736"/>
              <a:gd name="connsiteY2" fmla="*/ 275303 h 707922"/>
              <a:gd name="connsiteX3" fmla="*/ 5466736 w 5466736"/>
              <a:gd name="connsiteY3" fmla="*/ 0 h 707922"/>
              <a:gd name="connsiteX0" fmla="*/ 0 w 5499169"/>
              <a:gd name="connsiteY0" fmla="*/ 707922 h 707922"/>
              <a:gd name="connsiteX1" fmla="*/ 0 w 5499169"/>
              <a:gd name="connsiteY1" fmla="*/ 275303 h 707922"/>
              <a:gd name="connsiteX2" fmla="*/ 5499169 w 5499169"/>
              <a:gd name="connsiteY2" fmla="*/ 266095 h 707922"/>
              <a:gd name="connsiteX3" fmla="*/ 5466736 w 5499169"/>
              <a:gd name="connsiteY3" fmla="*/ 0 h 707922"/>
              <a:gd name="connsiteX0" fmla="*/ 0 w 5570607"/>
              <a:gd name="connsiteY0" fmla="*/ 727579 h 727579"/>
              <a:gd name="connsiteX1" fmla="*/ 0 w 5570607"/>
              <a:gd name="connsiteY1" fmla="*/ 294960 h 727579"/>
              <a:gd name="connsiteX2" fmla="*/ 5499169 w 5570607"/>
              <a:gd name="connsiteY2" fmla="*/ 285752 h 727579"/>
              <a:gd name="connsiteX3" fmla="*/ 5570607 w 5570607"/>
              <a:gd name="connsiteY3" fmla="*/ 0 h 727579"/>
              <a:gd name="connsiteX0" fmla="*/ 0 w 5570607"/>
              <a:gd name="connsiteY0" fmla="*/ 727579 h 727579"/>
              <a:gd name="connsiteX1" fmla="*/ 0 w 5570607"/>
              <a:gd name="connsiteY1" fmla="*/ 294960 h 727579"/>
              <a:gd name="connsiteX2" fmla="*/ 5570607 w 5570607"/>
              <a:gd name="connsiteY2" fmla="*/ 285753 h 727579"/>
              <a:gd name="connsiteX3" fmla="*/ 5570607 w 5570607"/>
              <a:gd name="connsiteY3" fmla="*/ 0 h 727579"/>
              <a:gd name="connsiteX0" fmla="*/ 0 w 5570607"/>
              <a:gd name="connsiteY0" fmla="*/ 727579 h 727579"/>
              <a:gd name="connsiteX1" fmla="*/ 0 w 5570607"/>
              <a:gd name="connsiteY1" fmla="*/ 294960 h 727579"/>
              <a:gd name="connsiteX2" fmla="*/ 5499169 w 5570607"/>
              <a:gd name="connsiteY2" fmla="*/ 285753 h 727579"/>
              <a:gd name="connsiteX3" fmla="*/ 5570607 w 5570607"/>
              <a:gd name="connsiteY3" fmla="*/ 0 h 727579"/>
              <a:gd name="connsiteX0" fmla="*/ 0 w 5499169"/>
              <a:gd name="connsiteY0" fmla="*/ 727578 h 727578"/>
              <a:gd name="connsiteX1" fmla="*/ 0 w 5499169"/>
              <a:gd name="connsiteY1" fmla="*/ 294959 h 727578"/>
              <a:gd name="connsiteX2" fmla="*/ 5499169 w 5499169"/>
              <a:gd name="connsiteY2" fmla="*/ 285752 h 727578"/>
              <a:gd name="connsiteX3" fmla="*/ 5499169 w 5499169"/>
              <a:gd name="connsiteY3" fmla="*/ 0 h 72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169" h="727578">
                <a:moveTo>
                  <a:pt x="0" y="727578"/>
                </a:moveTo>
                <a:lnTo>
                  <a:pt x="0" y="294959"/>
                </a:lnTo>
                <a:lnTo>
                  <a:pt x="5499169" y="285752"/>
                </a:lnTo>
                <a:lnTo>
                  <a:pt x="5499169" y="0"/>
                </a:ln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 106"/>
          <p:cNvSpPr/>
          <p:nvPr/>
        </p:nvSpPr>
        <p:spPr>
          <a:xfrm>
            <a:off x="2045110" y="3854245"/>
            <a:ext cx="2669766" cy="550607"/>
          </a:xfrm>
          <a:custGeom>
            <a:avLst/>
            <a:gdLst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74374 w 2694038"/>
              <a:gd name="connsiteY5" fmla="*/ 344129 h 550607"/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69766 w 2694038"/>
              <a:gd name="connsiteY5" fmla="*/ 360573 h 550607"/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69766 w 2694038"/>
              <a:gd name="connsiteY5" fmla="*/ 360573 h 550607"/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69766 w 2694038"/>
              <a:gd name="connsiteY5" fmla="*/ 360573 h 550607"/>
              <a:gd name="connsiteX0" fmla="*/ 0 w 2669766"/>
              <a:gd name="connsiteY0" fmla="*/ 550607 h 550607"/>
              <a:gd name="connsiteX1" fmla="*/ 766916 w 2669766"/>
              <a:gd name="connsiteY1" fmla="*/ 530942 h 550607"/>
              <a:gd name="connsiteX2" fmla="*/ 766916 w 2669766"/>
              <a:gd name="connsiteY2" fmla="*/ 9832 h 550607"/>
              <a:gd name="connsiteX3" fmla="*/ 2281084 w 2669766"/>
              <a:gd name="connsiteY3" fmla="*/ 0 h 550607"/>
              <a:gd name="connsiteX4" fmla="*/ 2669766 w 2669766"/>
              <a:gd name="connsiteY4" fmla="*/ 3383 h 550607"/>
              <a:gd name="connsiteX5" fmla="*/ 2669766 w 2669766"/>
              <a:gd name="connsiteY5" fmla="*/ 360573 h 5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9766" h="550607">
                <a:moveTo>
                  <a:pt x="0" y="550607"/>
                </a:moveTo>
                <a:lnTo>
                  <a:pt x="766916" y="530942"/>
                </a:lnTo>
                <a:lnTo>
                  <a:pt x="766916" y="9832"/>
                </a:lnTo>
                <a:lnTo>
                  <a:pt x="2281084" y="0"/>
                </a:lnTo>
                <a:lnTo>
                  <a:pt x="2669766" y="3383"/>
                </a:lnTo>
                <a:lnTo>
                  <a:pt x="2669766" y="360573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>
            <a:off x="4748981" y="3864077"/>
            <a:ext cx="2713703" cy="560439"/>
          </a:xfrm>
          <a:custGeom>
            <a:avLst/>
            <a:gdLst>
              <a:gd name="connsiteX0" fmla="*/ 0 w 2713703"/>
              <a:gd name="connsiteY0" fmla="*/ 550607 h 560439"/>
              <a:gd name="connsiteX1" fmla="*/ 452284 w 2713703"/>
              <a:gd name="connsiteY1" fmla="*/ 560439 h 560439"/>
              <a:gd name="connsiteX2" fmla="*/ 452284 w 2713703"/>
              <a:gd name="connsiteY2" fmla="*/ 9833 h 560439"/>
              <a:gd name="connsiteX3" fmla="*/ 2713703 w 2713703"/>
              <a:gd name="connsiteY3" fmla="*/ 0 h 560439"/>
              <a:gd name="connsiteX4" fmla="*/ 2713703 w 2713703"/>
              <a:gd name="connsiteY4" fmla="*/ 344129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703" h="560439">
                <a:moveTo>
                  <a:pt x="0" y="550607"/>
                </a:moveTo>
                <a:lnTo>
                  <a:pt x="452284" y="560439"/>
                </a:lnTo>
                <a:lnTo>
                  <a:pt x="452284" y="9833"/>
                </a:lnTo>
                <a:lnTo>
                  <a:pt x="2713703" y="0"/>
                </a:lnTo>
                <a:lnTo>
                  <a:pt x="2713703" y="344129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 bwMode="auto">
          <a:xfrm>
            <a:off x="4113876" y="4214818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1592826" y="4591665"/>
            <a:ext cx="2703871" cy="1533832"/>
          </a:xfrm>
          <a:custGeom>
            <a:avLst/>
            <a:gdLst>
              <a:gd name="connsiteX0" fmla="*/ 0 w 2703871"/>
              <a:gd name="connsiteY0" fmla="*/ 1533832 h 1533832"/>
              <a:gd name="connsiteX1" fmla="*/ 0 w 2703871"/>
              <a:gd name="connsiteY1" fmla="*/ 1150374 h 1533832"/>
              <a:gd name="connsiteX2" fmla="*/ 2694039 w 2703871"/>
              <a:gd name="connsiteY2" fmla="*/ 1150374 h 1533832"/>
              <a:gd name="connsiteX3" fmla="*/ 2703871 w 2703871"/>
              <a:gd name="connsiteY3" fmla="*/ 0 h 153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871" h="1533832">
                <a:moveTo>
                  <a:pt x="0" y="1533832"/>
                </a:moveTo>
                <a:lnTo>
                  <a:pt x="0" y="1150374"/>
                </a:lnTo>
                <a:lnTo>
                  <a:pt x="2694039" y="1150374"/>
                </a:lnTo>
                <a:cubicBezTo>
                  <a:pt x="2697316" y="766916"/>
                  <a:pt x="2700594" y="383458"/>
                  <a:pt x="2703871" y="0"/>
                </a:cubicBez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>
            <a:off x="1966453" y="5000636"/>
            <a:ext cx="4177184" cy="338280"/>
          </a:xfrm>
          <a:custGeom>
            <a:avLst/>
            <a:gdLst>
              <a:gd name="connsiteX0" fmla="*/ 0 w 3805083"/>
              <a:gd name="connsiteY0" fmla="*/ 324465 h 334297"/>
              <a:gd name="connsiteX1" fmla="*/ 1258529 w 3805083"/>
              <a:gd name="connsiteY1" fmla="*/ 334297 h 334297"/>
              <a:gd name="connsiteX2" fmla="*/ 1258529 w 3805083"/>
              <a:gd name="connsiteY2" fmla="*/ 0 h 334297"/>
              <a:gd name="connsiteX3" fmla="*/ 3805083 w 3805083"/>
              <a:gd name="connsiteY3" fmla="*/ 19665 h 334297"/>
              <a:gd name="connsiteX4" fmla="*/ 3805083 w 3805083"/>
              <a:gd name="connsiteY4" fmla="*/ 304800 h 334297"/>
              <a:gd name="connsiteX0" fmla="*/ 0 w 4177184"/>
              <a:gd name="connsiteY0" fmla="*/ 324465 h 334297"/>
              <a:gd name="connsiteX1" fmla="*/ 1258529 w 4177184"/>
              <a:gd name="connsiteY1" fmla="*/ 334297 h 334297"/>
              <a:gd name="connsiteX2" fmla="*/ 1258529 w 4177184"/>
              <a:gd name="connsiteY2" fmla="*/ 0 h 334297"/>
              <a:gd name="connsiteX3" fmla="*/ 3805083 w 4177184"/>
              <a:gd name="connsiteY3" fmla="*/ 19665 h 334297"/>
              <a:gd name="connsiteX4" fmla="*/ 4177184 w 4177184"/>
              <a:gd name="connsiteY4" fmla="*/ 281769 h 334297"/>
              <a:gd name="connsiteX0" fmla="*/ 0 w 4177184"/>
              <a:gd name="connsiteY0" fmla="*/ 328448 h 338280"/>
              <a:gd name="connsiteX1" fmla="*/ 1258529 w 4177184"/>
              <a:gd name="connsiteY1" fmla="*/ 338280 h 338280"/>
              <a:gd name="connsiteX2" fmla="*/ 1258529 w 4177184"/>
              <a:gd name="connsiteY2" fmla="*/ 3983 h 338280"/>
              <a:gd name="connsiteX3" fmla="*/ 4177183 w 4177184"/>
              <a:gd name="connsiteY3" fmla="*/ 0 h 338280"/>
              <a:gd name="connsiteX4" fmla="*/ 4177184 w 4177184"/>
              <a:gd name="connsiteY4" fmla="*/ 285752 h 33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184" h="338280">
                <a:moveTo>
                  <a:pt x="0" y="328448"/>
                </a:moveTo>
                <a:lnTo>
                  <a:pt x="1258529" y="338280"/>
                </a:lnTo>
                <a:lnTo>
                  <a:pt x="1258529" y="3983"/>
                </a:lnTo>
                <a:lnTo>
                  <a:pt x="4177183" y="0"/>
                </a:lnTo>
                <a:cubicBezTo>
                  <a:pt x="4177183" y="95251"/>
                  <a:pt x="4177184" y="190501"/>
                  <a:pt x="4177184" y="285752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4355690" y="4611329"/>
            <a:ext cx="1455175" cy="894736"/>
          </a:xfrm>
          <a:custGeom>
            <a:avLst/>
            <a:gdLst>
              <a:gd name="connsiteX0" fmla="*/ 1445342 w 1455175"/>
              <a:gd name="connsiteY0" fmla="*/ 894736 h 894736"/>
              <a:gd name="connsiteX1" fmla="*/ 1455175 w 1455175"/>
              <a:gd name="connsiteY1" fmla="*/ 452284 h 894736"/>
              <a:gd name="connsiteX2" fmla="*/ 0 w 1455175"/>
              <a:gd name="connsiteY2" fmla="*/ 471948 h 894736"/>
              <a:gd name="connsiteX3" fmla="*/ 0 w 1455175"/>
              <a:gd name="connsiteY3" fmla="*/ 0 h 89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175" h="894736">
                <a:moveTo>
                  <a:pt x="1445342" y="894736"/>
                </a:moveTo>
                <a:lnTo>
                  <a:pt x="1455175" y="452284"/>
                </a:lnTo>
                <a:lnTo>
                  <a:pt x="0" y="471948"/>
                </a:lnTo>
                <a:lnTo>
                  <a:pt x="0" y="0"/>
                </a:ln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1582994" y="5673213"/>
            <a:ext cx="4208206" cy="894735"/>
          </a:xfrm>
          <a:custGeom>
            <a:avLst/>
            <a:gdLst>
              <a:gd name="connsiteX0" fmla="*/ 0 w 4208206"/>
              <a:gd name="connsiteY0" fmla="*/ 403122 h 894735"/>
              <a:gd name="connsiteX1" fmla="*/ 9832 w 4208206"/>
              <a:gd name="connsiteY1" fmla="*/ 894735 h 894735"/>
              <a:gd name="connsiteX2" fmla="*/ 4208206 w 4208206"/>
              <a:gd name="connsiteY2" fmla="*/ 855406 h 894735"/>
              <a:gd name="connsiteX3" fmla="*/ 4208206 w 4208206"/>
              <a:gd name="connsiteY3" fmla="*/ 0 h 89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206" h="894735">
                <a:moveTo>
                  <a:pt x="0" y="403122"/>
                </a:moveTo>
                <a:lnTo>
                  <a:pt x="9832" y="894735"/>
                </a:lnTo>
                <a:lnTo>
                  <a:pt x="4208206" y="855406"/>
                </a:lnTo>
                <a:lnTo>
                  <a:pt x="4208206" y="0"/>
                </a:ln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 bwMode="auto">
          <a:xfrm>
            <a:off x="6000760" y="5286388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9" grpId="0" animBg="1"/>
      <p:bldP spid="75" grpId="0" animBg="1"/>
      <p:bldP spid="76" grpId="0" animBg="1"/>
      <p:bldP spid="92" grpId="0" animBg="1"/>
      <p:bldP spid="101" grpId="0" animBg="1"/>
      <p:bldP spid="102" grpId="0" animBg="1"/>
      <p:bldP spid="103" grpId="0" animBg="1"/>
      <p:bldP spid="103" grpId="1" animBg="1"/>
      <p:bldP spid="105" grpId="0" animBg="1"/>
      <p:bldP spid="107" grpId="0" animBg="1"/>
      <p:bldP spid="108" grpId="0" animBg="1"/>
      <p:bldP spid="109" grpId="0" animBg="1"/>
      <p:bldP spid="110" grpId="0" animBg="1"/>
      <p:bldP spid="110" grpId="1" animBg="1"/>
      <p:bldP spid="112" grpId="0" animBg="1"/>
      <p:bldP spid="114" grpId="0" animBg="1"/>
      <p:bldP spid="117" grpId="0" animBg="1"/>
      <p:bldP spid="5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143140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邻接多重表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邻接多重表是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的另外一种存储结构，与十字链表类似。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与无向图的邻接表相比，对图的边的操作（标记或删除）更便利。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500034" y="2643182"/>
            <a:ext cx="8215370" cy="2896848"/>
            <a:chOff x="500034" y="2643182"/>
            <a:chExt cx="8215370" cy="2896848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firstedge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ivex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ilink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jvex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边结点类型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jlink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51" y="375408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顶点信息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5" y="3754080"/>
              <a:ext cx="738664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第一条依附该顶点的边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1780" y="3754080"/>
              <a:ext cx="461665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边的顶点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1800" i="1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205" y="3754080"/>
              <a:ext cx="4616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边的顶点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lang="zh-CN" altLang="en-US" sz="1800" i="1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6350" y="3754080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下一条依附于顶点 </a:t>
              </a:r>
              <a:r>
                <a:rPr lang="en-US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21927" y="37540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边的权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mark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5958" y="375408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标志域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5177" y="3754080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下一条依附于顶点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28662" y="550070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标志域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mark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标记边是否搜索过等，这里没有使用！</a:t>
            </a:r>
            <a:endParaRPr lang="zh-CN" altLang="en-US" sz="180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2"/>
          <p:cNvGrpSpPr/>
          <p:nvPr/>
        </p:nvGrpSpPr>
        <p:grpSpPr>
          <a:xfrm>
            <a:off x="1928794" y="285728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>
            <a:off x="3504950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0034" y="7143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邻接多重表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6" name="下箭头 105"/>
          <p:cNvSpPr/>
          <p:nvPr/>
        </p:nvSpPr>
        <p:spPr bwMode="auto">
          <a:xfrm>
            <a:off x="1142976" y="1214422"/>
            <a:ext cx="142876" cy="428628"/>
          </a:xfrm>
          <a:prstGeom prst="down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572000" y="64291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一条边为（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），不考虑边权值</a:t>
            </a:r>
          </a:p>
        </p:txBody>
      </p:sp>
      <p:sp>
        <p:nvSpPr>
          <p:cNvPr id="96" name="灯片编号占位符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36" grpId="0" animBg="1"/>
      <p:bldP spid="37" grpId="0" animBg="1"/>
      <p:bldP spid="38" grpId="0"/>
      <p:bldP spid="50" grpId="0" animBg="1"/>
      <p:bldP spid="51" grpId="0" animBg="1"/>
      <p:bldP spid="52" grpId="0"/>
      <p:bldP spid="64" grpId="0" animBg="1"/>
      <p:bldP spid="65" grpId="0" animBg="1"/>
      <p:bldP spid="66" grpId="0"/>
      <p:bldP spid="78" grpId="0" animBg="1"/>
      <p:bldP spid="79" grpId="0" animBg="1"/>
      <p:bldP spid="80" grpId="0"/>
      <p:bldP spid="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00481" y="412371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74795" y="412572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701" y="429400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00481" y="502291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371985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7891" y="519119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00481" y="584023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357290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8596" y="60085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67987" y="3929066"/>
            <a:ext cx="46166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 sz="1800" spc="3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720" y="28572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邻接多重表创建过程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14678" y="2214554"/>
            <a:ext cx="2214578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1,2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9"/>
          <p:cNvGrpSpPr/>
          <p:nvPr/>
        </p:nvGrpSpPr>
        <p:grpSpPr>
          <a:xfrm>
            <a:off x="1071538" y="928670"/>
            <a:ext cx="1428760" cy="1357322"/>
            <a:chOff x="2285984" y="357166"/>
            <a:chExt cx="1428760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285984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285984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286116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250265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" idx="6"/>
              <a:endCxn id="5" idx="1"/>
            </p:cNvCxnSpPr>
            <p:nvPr/>
          </p:nvCxnSpPr>
          <p:spPr>
            <a:xfrm>
              <a:off x="2714612" y="571480"/>
              <a:ext cx="634275" cy="27708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2714612" y="1151651"/>
              <a:ext cx="634275" cy="348523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071802" y="785794"/>
            <a:ext cx="5500726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：创建一个边结点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ilink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链表中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jlink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链表中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29"/>
          <p:cNvGrpSpPr/>
          <p:nvPr/>
        </p:nvGrpSpPr>
        <p:grpSpPr>
          <a:xfrm>
            <a:off x="5212132" y="4214818"/>
            <a:ext cx="2074512" cy="357190"/>
            <a:chOff x="2283174" y="2285992"/>
            <a:chExt cx="2074512" cy="357190"/>
          </a:xfrm>
        </p:grpSpPr>
        <p:sp>
          <p:nvSpPr>
            <p:cNvPr id="147" name="矩形 146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129"/>
          <p:cNvGrpSpPr/>
          <p:nvPr/>
        </p:nvGrpSpPr>
        <p:grpSpPr>
          <a:xfrm>
            <a:off x="2426050" y="4214818"/>
            <a:ext cx="2074512" cy="357190"/>
            <a:chOff x="2283174" y="2285992"/>
            <a:chExt cx="2074512" cy="357190"/>
          </a:xfrm>
        </p:grpSpPr>
        <p:sp>
          <p:nvSpPr>
            <p:cNvPr id="153" name="矩形 152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9" name="矩形 158"/>
          <p:cNvSpPr/>
          <p:nvPr/>
        </p:nvSpPr>
        <p:spPr bwMode="auto">
          <a:xfrm>
            <a:off x="1367122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74"/>
          <p:cNvGrpSpPr/>
          <p:nvPr/>
        </p:nvGrpSpPr>
        <p:grpSpPr>
          <a:xfrm>
            <a:off x="1571604" y="3929066"/>
            <a:ext cx="4702462" cy="500066"/>
            <a:chOff x="1571604" y="3929066"/>
            <a:chExt cx="4702462" cy="500066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2130662" y="3929066"/>
              <a:ext cx="4140000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rot="5400000">
              <a:off x="6130066" y="408028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rot="5400000">
              <a:off x="1893075" y="4179099"/>
              <a:ext cx="500066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571604" y="4429132"/>
              <a:ext cx="571504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矩形 168"/>
          <p:cNvSpPr/>
          <p:nvPr/>
        </p:nvSpPr>
        <p:spPr bwMode="auto">
          <a:xfrm>
            <a:off x="1367122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176"/>
          <p:cNvGrpSpPr/>
          <p:nvPr/>
        </p:nvGrpSpPr>
        <p:grpSpPr>
          <a:xfrm>
            <a:off x="1571604" y="4572008"/>
            <a:ext cx="5544000" cy="736658"/>
            <a:chOff x="1571604" y="4572008"/>
            <a:chExt cx="5544000" cy="736658"/>
          </a:xfrm>
        </p:grpSpPr>
        <p:cxnSp>
          <p:nvCxnSpPr>
            <p:cNvPr id="171" name="直接连接符 170"/>
            <p:cNvCxnSpPr/>
            <p:nvPr/>
          </p:nvCxnSpPr>
          <p:spPr>
            <a:xfrm>
              <a:off x="1571604" y="5308666"/>
              <a:ext cx="5544000" cy="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endCxn id="150" idx="2"/>
            </p:cNvCxnSpPr>
            <p:nvPr/>
          </p:nvCxnSpPr>
          <p:spPr>
            <a:xfrm rot="5400000" flipH="1" flipV="1">
              <a:off x="6746644" y="4932008"/>
              <a:ext cx="72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矩形 175"/>
          <p:cNvSpPr/>
          <p:nvPr/>
        </p:nvSpPr>
        <p:spPr bwMode="auto">
          <a:xfrm>
            <a:off x="1357290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>
            <a:off x="1542108" y="4429132"/>
            <a:ext cx="900000" cy="0"/>
          </a:xfrm>
          <a:prstGeom prst="line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78"/>
          <p:cNvGrpSpPr/>
          <p:nvPr/>
        </p:nvGrpSpPr>
        <p:grpSpPr>
          <a:xfrm>
            <a:off x="3428992" y="3929066"/>
            <a:ext cx="2841670" cy="500066"/>
            <a:chOff x="3428992" y="3929066"/>
            <a:chExt cx="2841670" cy="500066"/>
          </a:xfrm>
        </p:grpSpPr>
        <p:cxnSp>
          <p:nvCxnSpPr>
            <p:cNvPr id="180" name="直接连接符 179"/>
            <p:cNvCxnSpPr/>
            <p:nvPr/>
          </p:nvCxnSpPr>
          <p:spPr>
            <a:xfrm>
              <a:off x="3428992" y="3929066"/>
              <a:ext cx="2841670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 rot="5400000">
              <a:off x="6120234" y="408028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5400000">
              <a:off x="3178959" y="4179099"/>
              <a:ext cx="500066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84"/>
          <p:cNvGrpSpPr/>
          <p:nvPr/>
        </p:nvGrpSpPr>
        <p:grpSpPr>
          <a:xfrm>
            <a:off x="1626182" y="4572008"/>
            <a:ext cx="2700000" cy="1584000"/>
            <a:chOff x="4412264" y="3737030"/>
            <a:chExt cx="2700000" cy="1584000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4412264" y="5308666"/>
              <a:ext cx="2700000" cy="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rot="5400000" flipH="1" flipV="1">
              <a:off x="6314644" y="4529030"/>
              <a:ext cx="1584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31"/>
          <p:cNvGrpSpPr/>
          <p:nvPr/>
        </p:nvGrpSpPr>
        <p:grpSpPr>
          <a:xfrm>
            <a:off x="4572000" y="5500702"/>
            <a:ext cx="2074512" cy="357190"/>
            <a:chOff x="2308574" y="4000504"/>
            <a:chExt cx="2074512" cy="357190"/>
          </a:xfrm>
        </p:grpSpPr>
        <p:sp>
          <p:nvSpPr>
            <p:cNvPr id="189" name="矩形 188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4" name="任意多边形 193"/>
          <p:cNvSpPr/>
          <p:nvPr/>
        </p:nvSpPr>
        <p:spPr>
          <a:xfrm>
            <a:off x="1612490" y="5348748"/>
            <a:ext cx="2959510" cy="327742"/>
          </a:xfrm>
          <a:custGeom>
            <a:avLst/>
            <a:gdLst>
              <a:gd name="connsiteX0" fmla="*/ 0 w 2959510"/>
              <a:gd name="connsiteY0" fmla="*/ 0 h 327742"/>
              <a:gd name="connsiteX1" fmla="*/ 835742 w 2959510"/>
              <a:gd name="connsiteY1" fmla="*/ 127820 h 327742"/>
              <a:gd name="connsiteX2" fmla="*/ 1769807 w 2959510"/>
              <a:gd name="connsiteY2" fmla="*/ 294968 h 327742"/>
              <a:gd name="connsiteX3" fmla="*/ 2959510 w 2959510"/>
              <a:gd name="connsiteY3" fmla="*/ 324465 h 32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510" h="327742">
                <a:moveTo>
                  <a:pt x="0" y="0"/>
                </a:moveTo>
                <a:lnTo>
                  <a:pt x="835742" y="127820"/>
                </a:lnTo>
                <a:cubicBezTo>
                  <a:pt x="1130710" y="176981"/>
                  <a:pt x="1415846" y="262194"/>
                  <a:pt x="1769807" y="294968"/>
                </a:cubicBezTo>
                <a:cubicBezTo>
                  <a:pt x="2123768" y="327742"/>
                  <a:pt x="2541639" y="326103"/>
                  <a:pt x="2959510" y="324465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>
            <a:off x="5515896" y="4591665"/>
            <a:ext cx="1278194" cy="1111045"/>
          </a:xfrm>
          <a:custGeom>
            <a:avLst/>
            <a:gdLst>
              <a:gd name="connsiteX0" fmla="*/ 117988 w 1278194"/>
              <a:gd name="connsiteY0" fmla="*/ 1111045 h 1111045"/>
              <a:gd name="connsiteX1" fmla="*/ 137652 w 1278194"/>
              <a:gd name="connsiteY1" fmla="*/ 589935 h 1111045"/>
              <a:gd name="connsiteX2" fmla="*/ 943898 w 1278194"/>
              <a:gd name="connsiteY2" fmla="*/ 344129 h 1111045"/>
              <a:gd name="connsiteX3" fmla="*/ 1278194 w 1278194"/>
              <a:gd name="connsiteY3" fmla="*/ 0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194" h="1111045">
                <a:moveTo>
                  <a:pt x="117988" y="1111045"/>
                </a:moveTo>
                <a:cubicBezTo>
                  <a:pt x="58994" y="914399"/>
                  <a:pt x="0" y="717754"/>
                  <a:pt x="137652" y="589935"/>
                </a:cubicBezTo>
                <a:cubicBezTo>
                  <a:pt x="275304" y="462116"/>
                  <a:pt x="753808" y="442451"/>
                  <a:pt x="943898" y="344129"/>
                </a:cubicBezTo>
                <a:cubicBezTo>
                  <a:pt x="1133988" y="245807"/>
                  <a:pt x="1206091" y="122903"/>
                  <a:pt x="1278194" y="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 196"/>
          <p:cNvSpPr/>
          <p:nvPr/>
        </p:nvSpPr>
        <p:spPr>
          <a:xfrm>
            <a:off x="1573161" y="5889523"/>
            <a:ext cx="4788310" cy="298244"/>
          </a:xfrm>
          <a:custGeom>
            <a:avLst/>
            <a:gdLst>
              <a:gd name="connsiteX0" fmla="*/ 0 w 4788310"/>
              <a:gd name="connsiteY0" fmla="*/ 285135 h 298244"/>
              <a:gd name="connsiteX1" fmla="*/ 1809136 w 4788310"/>
              <a:gd name="connsiteY1" fmla="*/ 255638 h 298244"/>
              <a:gd name="connsiteX2" fmla="*/ 4237704 w 4788310"/>
              <a:gd name="connsiteY2" fmla="*/ 255638 h 298244"/>
              <a:gd name="connsiteX3" fmla="*/ 4788310 w 4788310"/>
              <a:gd name="connsiteY3" fmla="*/ 0 h 29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8310" h="298244">
                <a:moveTo>
                  <a:pt x="0" y="285135"/>
                </a:moveTo>
                <a:lnTo>
                  <a:pt x="1809136" y="255638"/>
                </a:lnTo>
                <a:cubicBezTo>
                  <a:pt x="2515420" y="250722"/>
                  <a:pt x="3741175" y="298244"/>
                  <a:pt x="4237704" y="255638"/>
                </a:cubicBezTo>
                <a:cubicBezTo>
                  <a:pt x="4734233" y="213032"/>
                  <a:pt x="4761271" y="106516"/>
                  <a:pt x="4788310" y="0"/>
                </a:cubicBez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 bwMode="auto">
          <a:xfrm>
            <a:off x="6283702" y="5500702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任意多边形 198"/>
          <p:cNvSpPr/>
          <p:nvPr/>
        </p:nvSpPr>
        <p:spPr>
          <a:xfrm>
            <a:off x="4227768" y="4572007"/>
            <a:ext cx="2268077" cy="1101205"/>
          </a:xfrm>
          <a:custGeom>
            <a:avLst/>
            <a:gdLst>
              <a:gd name="connsiteX0" fmla="*/ 2245033 w 2271252"/>
              <a:gd name="connsiteY0" fmla="*/ 1061884 h 1061884"/>
              <a:gd name="connsiteX1" fmla="*/ 1950065 w 2271252"/>
              <a:gd name="connsiteY1" fmla="*/ 648929 h 1061884"/>
              <a:gd name="connsiteX2" fmla="*/ 317910 w 2271252"/>
              <a:gd name="connsiteY2" fmla="*/ 471948 h 1061884"/>
              <a:gd name="connsiteX3" fmla="*/ 42607 w 2271252"/>
              <a:gd name="connsiteY3" fmla="*/ 0 h 1061884"/>
              <a:gd name="connsiteX0" fmla="*/ 2241858 w 2268077"/>
              <a:gd name="connsiteY0" fmla="*/ 1101205 h 1101205"/>
              <a:gd name="connsiteX1" fmla="*/ 1946890 w 2268077"/>
              <a:gd name="connsiteY1" fmla="*/ 688250 h 1101205"/>
              <a:gd name="connsiteX2" fmla="*/ 314735 w 2268077"/>
              <a:gd name="connsiteY2" fmla="*/ 511269 h 1101205"/>
              <a:gd name="connsiteX3" fmla="*/ 58480 w 2268077"/>
              <a:gd name="connsiteY3" fmla="*/ 0 h 11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077" h="1101205">
                <a:moveTo>
                  <a:pt x="2241858" y="1101205"/>
                </a:moveTo>
                <a:cubicBezTo>
                  <a:pt x="2254967" y="943889"/>
                  <a:pt x="2268077" y="786573"/>
                  <a:pt x="1946890" y="688250"/>
                </a:cubicBezTo>
                <a:cubicBezTo>
                  <a:pt x="1625703" y="589927"/>
                  <a:pt x="629470" y="625977"/>
                  <a:pt x="314735" y="511269"/>
                </a:cubicBezTo>
                <a:cubicBezTo>
                  <a:pt x="0" y="396561"/>
                  <a:pt x="37176" y="181896"/>
                  <a:pt x="58480" y="0"/>
                </a:cubicBez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9" grpId="0" animBg="1"/>
      <p:bldP spid="169" grpId="0" animBg="1"/>
      <p:bldP spid="176" grpId="0" animBg="1"/>
      <p:bldP spid="194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85794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数据结构中讨论的图都是简单图，不包含如下多重图等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75538" y="1925430"/>
            <a:ext cx="3110644" cy="1717884"/>
            <a:chOff x="500034" y="1925430"/>
            <a:chExt cx="3110644" cy="1717884"/>
          </a:xfrm>
        </p:grpSpPr>
        <p:sp>
          <p:nvSpPr>
            <p:cNvPr id="10" name="任意多边形 9"/>
            <p:cNvSpPr/>
            <p:nvPr/>
          </p:nvSpPr>
          <p:spPr>
            <a:xfrm>
              <a:off x="856169" y="2282936"/>
              <a:ext cx="570271" cy="550607"/>
            </a:xfrm>
            <a:custGeom>
              <a:avLst/>
              <a:gdLst>
                <a:gd name="connsiteX0" fmla="*/ 570271 w 570271"/>
                <a:gd name="connsiteY0" fmla="*/ 0 h 550607"/>
                <a:gd name="connsiteX1" fmla="*/ 452284 w 570271"/>
                <a:gd name="connsiteY1" fmla="*/ 353962 h 550607"/>
                <a:gd name="connsiteX2" fmla="*/ 157316 w 570271"/>
                <a:gd name="connsiteY2" fmla="*/ 521110 h 550607"/>
                <a:gd name="connsiteX3" fmla="*/ 0 w 570271"/>
                <a:gd name="connsiteY3" fmla="*/ 530942 h 55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271" h="550607">
                  <a:moveTo>
                    <a:pt x="570271" y="0"/>
                  </a:moveTo>
                  <a:cubicBezTo>
                    <a:pt x="545690" y="133555"/>
                    <a:pt x="521110" y="267110"/>
                    <a:pt x="452284" y="353962"/>
                  </a:cubicBezTo>
                  <a:cubicBezTo>
                    <a:pt x="383458" y="440814"/>
                    <a:pt x="232697" y="491613"/>
                    <a:pt x="157316" y="521110"/>
                  </a:cubicBezTo>
                  <a:cubicBezTo>
                    <a:pt x="81935" y="550607"/>
                    <a:pt x="40967" y="540774"/>
                    <a:pt x="0" y="530942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500034" y="2636438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389918" y="1925430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Oval 61"/>
            <p:cNvSpPr>
              <a:spLocks noChangeArrowheads="1"/>
            </p:cNvSpPr>
            <p:nvPr/>
          </p:nvSpPr>
          <p:spPr bwMode="auto">
            <a:xfrm>
              <a:off x="1428728" y="321131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98853" y="2086291"/>
              <a:ext cx="707923" cy="540774"/>
            </a:xfrm>
            <a:custGeom>
              <a:avLst/>
              <a:gdLst>
                <a:gd name="connsiteX0" fmla="*/ 0 w 707923"/>
                <a:gd name="connsiteY0" fmla="*/ 540774 h 540774"/>
                <a:gd name="connsiteX1" fmla="*/ 176981 w 707923"/>
                <a:gd name="connsiteY1" fmla="*/ 255639 h 540774"/>
                <a:gd name="connsiteX2" fmla="*/ 432619 w 707923"/>
                <a:gd name="connsiteY2" fmla="*/ 88490 h 540774"/>
                <a:gd name="connsiteX3" fmla="*/ 707923 w 707923"/>
                <a:gd name="connsiteY3" fmla="*/ 0 h 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923" h="540774">
                  <a:moveTo>
                    <a:pt x="0" y="540774"/>
                  </a:moveTo>
                  <a:cubicBezTo>
                    <a:pt x="52439" y="435897"/>
                    <a:pt x="104878" y="331020"/>
                    <a:pt x="176981" y="255639"/>
                  </a:cubicBezTo>
                  <a:cubicBezTo>
                    <a:pt x="249084" y="180258"/>
                    <a:pt x="344129" y="131097"/>
                    <a:pt x="432619" y="88490"/>
                  </a:cubicBezTo>
                  <a:cubicBezTo>
                    <a:pt x="521109" y="45884"/>
                    <a:pt x="614516" y="22942"/>
                    <a:pt x="707923" y="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39550" y="2371427"/>
              <a:ext cx="124542" cy="875071"/>
            </a:xfrm>
            <a:custGeom>
              <a:avLst/>
              <a:gdLst>
                <a:gd name="connsiteX0" fmla="*/ 95045 w 124542"/>
                <a:gd name="connsiteY0" fmla="*/ 0 h 875071"/>
                <a:gd name="connsiteX1" fmla="*/ 6555 w 124542"/>
                <a:gd name="connsiteY1" fmla="*/ 324464 h 875071"/>
                <a:gd name="connsiteX2" fmla="*/ 55716 w 124542"/>
                <a:gd name="connsiteY2" fmla="*/ 766916 h 875071"/>
                <a:gd name="connsiteX3" fmla="*/ 124542 w 124542"/>
                <a:gd name="connsiteY3" fmla="*/ 875071 h 8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42" h="875071">
                  <a:moveTo>
                    <a:pt x="95045" y="0"/>
                  </a:moveTo>
                  <a:cubicBezTo>
                    <a:pt x="54077" y="98322"/>
                    <a:pt x="13110" y="196645"/>
                    <a:pt x="6555" y="324464"/>
                  </a:cubicBezTo>
                  <a:cubicBezTo>
                    <a:pt x="0" y="452283"/>
                    <a:pt x="36052" y="675148"/>
                    <a:pt x="55716" y="766916"/>
                  </a:cubicBezTo>
                  <a:cubicBezTo>
                    <a:pt x="75381" y="858684"/>
                    <a:pt x="99961" y="866877"/>
                    <a:pt x="124542" y="875071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652582" y="2381259"/>
              <a:ext cx="99961" cy="825910"/>
            </a:xfrm>
            <a:custGeom>
              <a:avLst/>
              <a:gdLst>
                <a:gd name="connsiteX0" fmla="*/ 0 w 99961"/>
                <a:gd name="connsiteY0" fmla="*/ 0 h 825910"/>
                <a:gd name="connsiteX1" fmla="*/ 78658 w 99961"/>
                <a:gd name="connsiteY1" fmla="*/ 235974 h 825910"/>
                <a:gd name="connsiteX2" fmla="*/ 88490 w 99961"/>
                <a:gd name="connsiteY2" fmla="*/ 550606 h 825910"/>
                <a:gd name="connsiteX3" fmla="*/ 9832 w 99961"/>
                <a:gd name="connsiteY3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61" h="825910">
                  <a:moveTo>
                    <a:pt x="0" y="0"/>
                  </a:moveTo>
                  <a:cubicBezTo>
                    <a:pt x="31955" y="72103"/>
                    <a:pt x="63910" y="144206"/>
                    <a:pt x="78658" y="235974"/>
                  </a:cubicBezTo>
                  <a:cubicBezTo>
                    <a:pt x="93406" y="327742"/>
                    <a:pt x="99961" y="452283"/>
                    <a:pt x="88490" y="550606"/>
                  </a:cubicBezTo>
                  <a:cubicBezTo>
                    <a:pt x="77019" y="648929"/>
                    <a:pt x="43425" y="737419"/>
                    <a:pt x="9832" y="82591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4" idx="5"/>
              <a:endCxn id="6" idx="2"/>
            </p:cNvCxnSpPr>
            <p:nvPr/>
          </p:nvCxnSpPr>
          <p:spPr>
            <a:xfrm rot="16200000" flipH="1">
              <a:off x="922314" y="2920899"/>
              <a:ext cx="422141" cy="59068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61"/>
            <p:cNvSpPr>
              <a:spLocks noChangeArrowheads="1"/>
            </p:cNvSpPr>
            <p:nvPr/>
          </p:nvSpPr>
          <p:spPr bwMode="auto">
            <a:xfrm>
              <a:off x="2285984" y="2636438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Oval 61"/>
            <p:cNvSpPr>
              <a:spLocks noChangeArrowheads="1"/>
            </p:cNvSpPr>
            <p:nvPr/>
          </p:nvSpPr>
          <p:spPr bwMode="auto">
            <a:xfrm>
              <a:off x="3175868" y="1925430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Oval 61"/>
            <p:cNvSpPr>
              <a:spLocks noChangeArrowheads="1"/>
            </p:cNvSpPr>
            <p:nvPr/>
          </p:nvSpPr>
          <p:spPr bwMode="auto">
            <a:xfrm>
              <a:off x="3214678" y="321131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84803" y="2086291"/>
              <a:ext cx="707923" cy="540774"/>
            </a:xfrm>
            <a:custGeom>
              <a:avLst/>
              <a:gdLst>
                <a:gd name="connsiteX0" fmla="*/ 0 w 707923"/>
                <a:gd name="connsiteY0" fmla="*/ 540774 h 540774"/>
                <a:gd name="connsiteX1" fmla="*/ 176981 w 707923"/>
                <a:gd name="connsiteY1" fmla="*/ 255639 h 540774"/>
                <a:gd name="connsiteX2" fmla="*/ 432619 w 707923"/>
                <a:gd name="connsiteY2" fmla="*/ 88490 h 540774"/>
                <a:gd name="connsiteX3" fmla="*/ 707923 w 707923"/>
                <a:gd name="connsiteY3" fmla="*/ 0 h 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923" h="540774">
                  <a:moveTo>
                    <a:pt x="0" y="540774"/>
                  </a:moveTo>
                  <a:cubicBezTo>
                    <a:pt x="52439" y="435897"/>
                    <a:pt x="104878" y="331020"/>
                    <a:pt x="176981" y="255639"/>
                  </a:cubicBezTo>
                  <a:cubicBezTo>
                    <a:pt x="249084" y="180258"/>
                    <a:pt x="344129" y="131097"/>
                    <a:pt x="432619" y="88490"/>
                  </a:cubicBezTo>
                  <a:cubicBezTo>
                    <a:pt x="521109" y="45884"/>
                    <a:pt x="614516" y="22942"/>
                    <a:pt x="707923" y="0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42119" y="2223944"/>
              <a:ext cx="570271" cy="550607"/>
            </a:xfrm>
            <a:custGeom>
              <a:avLst/>
              <a:gdLst>
                <a:gd name="connsiteX0" fmla="*/ 570271 w 570271"/>
                <a:gd name="connsiteY0" fmla="*/ 0 h 550607"/>
                <a:gd name="connsiteX1" fmla="*/ 452284 w 570271"/>
                <a:gd name="connsiteY1" fmla="*/ 353962 h 550607"/>
                <a:gd name="connsiteX2" fmla="*/ 157316 w 570271"/>
                <a:gd name="connsiteY2" fmla="*/ 521110 h 550607"/>
                <a:gd name="connsiteX3" fmla="*/ 0 w 570271"/>
                <a:gd name="connsiteY3" fmla="*/ 530942 h 55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271" h="550607">
                  <a:moveTo>
                    <a:pt x="570271" y="0"/>
                  </a:moveTo>
                  <a:cubicBezTo>
                    <a:pt x="545690" y="133555"/>
                    <a:pt x="521110" y="267110"/>
                    <a:pt x="452284" y="353962"/>
                  </a:cubicBezTo>
                  <a:cubicBezTo>
                    <a:pt x="383458" y="440814"/>
                    <a:pt x="232697" y="491613"/>
                    <a:pt x="157316" y="521110"/>
                  </a:cubicBezTo>
                  <a:cubicBezTo>
                    <a:pt x="81935" y="550607"/>
                    <a:pt x="40967" y="540774"/>
                    <a:pt x="0" y="53094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438532" y="2381259"/>
              <a:ext cx="99961" cy="825910"/>
            </a:xfrm>
            <a:custGeom>
              <a:avLst/>
              <a:gdLst>
                <a:gd name="connsiteX0" fmla="*/ 0 w 99961"/>
                <a:gd name="connsiteY0" fmla="*/ 0 h 825910"/>
                <a:gd name="connsiteX1" fmla="*/ 78658 w 99961"/>
                <a:gd name="connsiteY1" fmla="*/ 235974 h 825910"/>
                <a:gd name="connsiteX2" fmla="*/ 88490 w 99961"/>
                <a:gd name="connsiteY2" fmla="*/ 550606 h 825910"/>
                <a:gd name="connsiteX3" fmla="*/ 9832 w 99961"/>
                <a:gd name="connsiteY3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61" h="825910">
                  <a:moveTo>
                    <a:pt x="0" y="0"/>
                  </a:moveTo>
                  <a:cubicBezTo>
                    <a:pt x="31955" y="72103"/>
                    <a:pt x="63910" y="144206"/>
                    <a:pt x="78658" y="235974"/>
                  </a:cubicBezTo>
                  <a:cubicBezTo>
                    <a:pt x="93406" y="327742"/>
                    <a:pt x="99961" y="452283"/>
                    <a:pt x="88490" y="550606"/>
                  </a:cubicBezTo>
                  <a:cubicBezTo>
                    <a:pt x="77019" y="648929"/>
                    <a:pt x="43425" y="737419"/>
                    <a:pt x="9832" y="82591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15" idx="5"/>
              <a:endCxn id="17" idx="2"/>
            </p:cNvCxnSpPr>
            <p:nvPr/>
          </p:nvCxnSpPr>
          <p:spPr>
            <a:xfrm rot="16200000" flipH="1">
              <a:off x="2708264" y="2920899"/>
              <a:ext cx="422141" cy="590687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3231666" y="2341930"/>
              <a:ext cx="103238" cy="904568"/>
            </a:xfrm>
            <a:custGeom>
              <a:avLst/>
              <a:gdLst>
                <a:gd name="connsiteX0" fmla="*/ 73742 w 103238"/>
                <a:gd name="connsiteY0" fmla="*/ 0 h 904568"/>
                <a:gd name="connsiteX1" fmla="*/ 14748 w 103238"/>
                <a:gd name="connsiteY1" fmla="*/ 344129 h 904568"/>
                <a:gd name="connsiteX2" fmla="*/ 14748 w 103238"/>
                <a:gd name="connsiteY2" fmla="*/ 609600 h 904568"/>
                <a:gd name="connsiteX3" fmla="*/ 103238 w 103238"/>
                <a:gd name="connsiteY3" fmla="*/ 904568 h 9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38" h="904568">
                  <a:moveTo>
                    <a:pt x="73742" y="0"/>
                  </a:moveTo>
                  <a:cubicBezTo>
                    <a:pt x="49161" y="121264"/>
                    <a:pt x="24580" y="242529"/>
                    <a:pt x="14748" y="344129"/>
                  </a:cubicBezTo>
                  <a:cubicBezTo>
                    <a:pt x="4916" y="445729"/>
                    <a:pt x="0" y="516194"/>
                    <a:pt x="14748" y="609600"/>
                  </a:cubicBezTo>
                  <a:cubicBezTo>
                    <a:pt x="29496" y="703007"/>
                    <a:pt x="66367" y="803787"/>
                    <a:pt x="103238" y="904568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00694" y="1425364"/>
            <a:ext cx="1967636" cy="1717884"/>
            <a:chOff x="5500694" y="1425364"/>
            <a:chExt cx="1967636" cy="1717884"/>
          </a:xfrm>
        </p:grpSpPr>
        <p:sp>
          <p:nvSpPr>
            <p:cNvPr id="24" name="Oval 61"/>
            <p:cNvSpPr>
              <a:spLocks noChangeArrowheads="1"/>
            </p:cNvSpPr>
            <p:nvPr/>
          </p:nvSpPr>
          <p:spPr bwMode="auto">
            <a:xfrm>
              <a:off x="5500694" y="2136372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6286512" y="142536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Oval 61"/>
            <p:cNvSpPr>
              <a:spLocks noChangeArrowheads="1"/>
            </p:cNvSpPr>
            <p:nvPr/>
          </p:nvSpPr>
          <p:spPr bwMode="auto">
            <a:xfrm>
              <a:off x="6286512" y="2711248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7072330" y="2068306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4" idx="7"/>
              <a:endCxn id="25" idx="2"/>
            </p:cNvCxnSpPr>
            <p:nvPr/>
          </p:nvCxnSpPr>
          <p:spPr>
            <a:xfrm rot="5400000" flipH="1" flipV="1">
              <a:off x="5783470" y="1696596"/>
              <a:ext cx="558273" cy="44781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5"/>
              <a:endCxn id="26" idx="2"/>
            </p:cNvCxnSpPr>
            <p:nvPr/>
          </p:nvCxnSpPr>
          <p:spPr>
            <a:xfrm rot="16200000" flipH="1">
              <a:off x="5851536" y="2492271"/>
              <a:ext cx="422141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4"/>
              <a:endCxn id="26" idx="0"/>
            </p:cNvCxnSpPr>
            <p:nvPr/>
          </p:nvCxnSpPr>
          <p:spPr>
            <a:xfrm rot="5400000">
              <a:off x="6057570" y="2284306"/>
              <a:ext cx="853884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  <a:endCxn id="26" idx="6"/>
            </p:cNvCxnSpPr>
            <p:nvPr/>
          </p:nvCxnSpPr>
          <p:spPr>
            <a:xfrm rot="5400000">
              <a:off x="6661315" y="2458239"/>
              <a:ext cx="490207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6"/>
              <a:endCxn id="27" idx="1"/>
            </p:cNvCxnSpPr>
            <p:nvPr/>
          </p:nvCxnSpPr>
          <p:spPr>
            <a:xfrm>
              <a:off x="6682512" y="1641364"/>
              <a:ext cx="447811" cy="490207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9" name="下箭头 48"/>
          <p:cNvSpPr/>
          <p:nvPr/>
        </p:nvSpPr>
        <p:spPr bwMode="auto">
          <a:xfrm>
            <a:off x="6429388" y="3429000"/>
            <a:ext cx="214314" cy="35719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604760" y="4071942"/>
            <a:ext cx="1967636" cy="1717884"/>
            <a:chOff x="5500694" y="4071942"/>
            <a:chExt cx="1967636" cy="1717884"/>
          </a:xfrm>
        </p:grpSpPr>
        <p:sp>
          <p:nvSpPr>
            <p:cNvPr id="40" name="Oval 61"/>
            <p:cNvSpPr>
              <a:spLocks noChangeArrowheads="1"/>
            </p:cNvSpPr>
            <p:nvPr/>
          </p:nvSpPr>
          <p:spPr bwMode="auto">
            <a:xfrm>
              <a:off x="5500694" y="4782950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61"/>
            <p:cNvSpPr>
              <a:spLocks noChangeArrowheads="1"/>
            </p:cNvSpPr>
            <p:nvPr/>
          </p:nvSpPr>
          <p:spPr bwMode="auto">
            <a:xfrm>
              <a:off x="6286512" y="4071942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Oval 61"/>
            <p:cNvSpPr>
              <a:spLocks noChangeArrowheads="1"/>
            </p:cNvSpPr>
            <p:nvPr/>
          </p:nvSpPr>
          <p:spPr bwMode="auto">
            <a:xfrm>
              <a:off x="6286512" y="5357826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7072330" y="471488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stCxn id="40" idx="5"/>
              <a:endCxn id="42" idx="2"/>
            </p:cNvCxnSpPr>
            <p:nvPr/>
          </p:nvCxnSpPr>
          <p:spPr>
            <a:xfrm rot="16200000" flipH="1">
              <a:off x="5851536" y="5138849"/>
              <a:ext cx="422141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3" idx="3"/>
              <a:endCxn id="42" idx="6"/>
            </p:cNvCxnSpPr>
            <p:nvPr/>
          </p:nvCxnSpPr>
          <p:spPr>
            <a:xfrm rot="5400000">
              <a:off x="6661315" y="5104817"/>
              <a:ext cx="490207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6"/>
              <a:endCxn id="43" idx="1"/>
            </p:cNvCxnSpPr>
            <p:nvPr/>
          </p:nvCxnSpPr>
          <p:spPr>
            <a:xfrm>
              <a:off x="6682512" y="4287942"/>
              <a:ext cx="447811" cy="490207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/>
          </p:nvSpPr>
          <p:spPr>
            <a:xfrm>
              <a:off x="5751871" y="4316361"/>
              <a:ext cx="530942" cy="481781"/>
            </a:xfrm>
            <a:custGeom>
              <a:avLst/>
              <a:gdLst>
                <a:gd name="connsiteX0" fmla="*/ 530942 w 530942"/>
                <a:gd name="connsiteY0" fmla="*/ 9833 h 481781"/>
                <a:gd name="connsiteX1" fmla="*/ 285135 w 530942"/>
                <a:gd name="connsiteY1" fmla="*/ 78658 h 481781"/>
                <a:gd name="connsiteX2" fmla="*/ 0 w 530942"/>
                <a:gd name="connsiteY2" fmla="*/ 481781 h 48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481781">
                  <a:moveTo>
                    <a:pt x="530942" y="9833"/>
                  </a:moveTo>
                  <a:cubicBezTo>
                    <a:pt x="452283" y="4916"/>
                    <a:pt x="373625" y="0"/>
                    <a:pt x="285135" y="78658"/>
                  </a:cubicBezTo>
                  <a:cubicBezTo>
                    <a:pt x="196645" y="157316"/>
                    <a:pt x="98322" y="319548"/>
                    <a:pt x="0" y="48178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79690" y="4454013"/>
              <a:ext cx="481781" cy="422787"/>
            </a:xfrm>
            <a:custGeom>
              <a:avLst/>
              <a:gdLst>
                <a:gd name="connsiteX0" fmla="*/ 0 w 481781"/>
                <a:gd name="connsiteY0" fmla="*/ 422787 h 422787"/>
                <a:gd name="connsiteX1" fmla="*/ 245807 w 481781"/>
                <a:gd name="connsiteY1" fmla="*/ 334297 h 422787"/>
                <a:gd name="connsiteX2" fmla="*/ 481781 w 481781"/>
                <a:gd name="connsiteY2" fmla="*/ 0 h 42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781" h="422787">
                  <a:moveTo>
                    <a:pt x="0" y="422787"/>
                  </a:moveTo>
                  <a:cubicBezTo>
                    <a:pt x="82755" y="413774"/>
                    <a:pt x="165510" y="404762"/>
                    <a:pt x="245807" y="334297"/>
                  </a:cubicBezTo>
                  <a:cubicBezTo>
                    <a:pt x="326104" y="263833"/>
                    <a:pt x="403942" y="131916"/>
                    <a:pt x="481781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368026" y="4532671"/>
              <a:ext cx="72103" cy="855406"/>
            </a:xfrm>
            <a:custGeom>
              <a:avLst/>
              <a:gdLst>
                <a:gd name="connsiteX0" fmla="*/ 72103 w 72103"/>
                <a:gd name="connsiteY0" fmla="*/ 0 h 855406"/>
                <a:gd name="connsiteX1" fmla="*/ 3277 w 72103"/>
                <a:gd name="connsiteY1" fmla="*/ 344129 h 855406"/>
                <a:gd name="connsiteX2" fmla="*/ 52439 w 72103"/>
                <a:gd name="connsiteY2" fmla="*/ 855406 h 85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03" h="855406">
                  <a:moveTo>
                    <a:pt x="72103" y="0"/>
                  </a:moveTo>
                  <a:cubicBezTo>
                    <a:pt x="39328" y="100780"/>
                    <a:pt x="6554" y="201561"/>
                    <a:pt x="3277" y="344129"/>
                  </a:cubicBezTo>
                  <a:cubicBezTo>
                    <a:pt x="0" y="486697"/>
                    <a:pt x="26219" y="671051"/>
                    <a:pt x="52439" y="855406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567948" y="4503175"/>
              <a:ext cx="60633" cy="835742"/>
            </a:xfrm>
            <a:custGeom>
              <a:avLst/>
              <a:gdLst>
                <a:gd name="connsiteX0" fmla="*/ 0 w 60633"/>
                <a:gd name="connsiteY0" fmla="*/ 835742 h 835742"/>
                <a:gd name="connsiteX1" fmla="*/ 58994 w 60633"/>
                <a:gd name="connsiteY1" fmla="*/ 432619 h 835742"/>
                <a:gd name="connsiteX2" fmla="*/ 9833 w 60633"/>
                <a:gd name="connsiteY2" fmla="*/ 0 h 83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33" h="835742">
                  <a:moveTo>
                    <a:pt x="0" y="835742"/>
                  </a:moveTo>
                  <a:cubicBezTo>
                    <a:pt x="28677" y="703825"/>
                    <a:pt x="57355" y="571909"/>
                    <a:pt x="58994" y="432619"/>
                  </a:cubicBezTo>
                  <a:cubicBezTo>
                    <a:pt x="60633" y="293329"/>
                    <a:pt x="35233" y="146664"/>
                    <a:pt x="983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71472" y="2000240"/>
            <a:ext cx="7786742" cy="179289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无向图中，若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端点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，它们互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邻接点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有向图中，若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起始端点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（简称为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起点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终止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端点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（简称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终点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），它们互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邻接点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3929090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8.1.2 </a:t>
            </a:r>
            <a:r>
              <a:rPr kumimoji="1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的基本</a:t>
            </a: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术</a:t>
            </a:r>
            <a:r>
              <a:rPr kumimoji="1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语</a:t>
            </a:r>
            <a:r>
              <a:rPr kumimoji="1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(1)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131437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、端点和邻接点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、顶点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的度、入度和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度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28284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(a)</a:t>
              </a:r>
            </a:p>
          </p:txBody>
        </p:sp>
      </p:grpSp>
      <p:grpSp>
        <p:nvGrpSpPr>
          <p:cNvPr id="3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34939" y="4337666"/>
              <a:ext cx="0" cy="44196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31459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85720" y="1091985"/>
            <a:ext cx="5857916" cy="24084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无向图中，以顶点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为端点的边数称为该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有向图中，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为终点的入边的数目，称为该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顶点的入度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。以顶点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为始点的出边的数目，称为该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顶点的出度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。一个顶点的入度与出度的和为该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 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9"/>
          <p:cNvGrpSpPr/>
          <p:nvPr/>
        </p:nvGrpSpPr>
        <p:grpSpPr>
          <a:xfrm>
            <a:off x="4622801" y="3929066"/>
            <a:ext cx="2735281" cy="923330"/>
            <a:chOff x="4622801" y="3929066"/>
            <a:chExt cx="2735281" cy="923330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的入度为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的出度为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4"/>
          <p:cNvGrpSpPr/>
          <p:nvPr/>
        </p:nvGrpSpPr>
        <p:grpSpPr>
          <a:xfrm>
            <a:off x="642910" y="1857364"/>
            <a:ext cx="7429552" cy="4142453"/>
            <a:chOff x="642910" y="1857364"/>
            <a:chExt cx="7429552" cy="4142453"/>
          </a:xfrm>
        </p:grpSpPr>
        <p:grpSp>
          <p:nvGrpSpPr>
            <p:cNvPr id="3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grpSp>
          <p:nvGrpSpPr>
            <p:cNvPr id="4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ln>
                <a:headEnd type="none" w="sm" len="med"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357586" cy="1427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252000" tIns="72000" bIns="72000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286148" cy="1427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252000" tIns="72000" bIns="72000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=8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28596" y="214290"/>
            <a:ext cx="8286808" cy="1571636"/>
            <a:chOff x="142844" y="214290"/>
            <a:chExt cx="8286808" cy="1571636"/>
          </a:xfrm>
        </p:grpSpPr>
        <p:sp>
          <p:nvSpPr>
            <p:cNvPr id="57" name="矩形 56"/>
            <p:cNvSpPr/>
            <p:nvPr/>
          </p:nvSpPr>
          <p:spPr bwMode="auto">
            <a:xfrm>
              <a:off x="142844" y="214290"/>
              <a:ext cx="8286808" cy="1571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rtlCol="0" anchor="ctr"/>
            <a:lstStyle/>
            <a:p>
              <a:pPr algn="ctr">
                <a:lnSpc>
                  <a:spcPct val="72000"/>
                </a:lnSpc>
              </a:pPr>
              <a:endParaRPr lang="zh-CN" altLang="en-US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720" y="357166"/>
              <a:ext cx="785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若一个图中有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个顶点和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条边，每个顶点的度为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1" lang="en-US" altLang="zh-CN" sz="1800" i="1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），则有：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857232"/>
              <a:ext cx="1428760" cy="88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108000" rIns="0" bIns="0"/>
      <a:lstStyle>
        <a:defPPr>
          <a:lnSpc>
            <a:spcPct val="72000"/>
          </a:lnSpc>
          <a:defRPr sz="1800">
            <a:solidFill>
              <a:srgbClr val="0000CC"/>
            </a:solidFill>
            <a:latin typeface="Consolas" pitchFamily="49" charset="0"/>
            <a:ea typeface="宋体" pitchFamily="2" charset="-122"/>
            <a:cs typeface="Consolas" pitchFamily="49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4720</Words>
  <Application>Microsoft Office PowerPoint</Application>
  <PresentationFormat>全屏显示(4:3)</PresentationFormat>
  <Paragraphs>1010</Paragraphs>
  <Slides>55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1167</cp:revision>
  <dcterms:created xsi:type="dcterms:W3CDTF">2004-10-20T02:22:59Z</dcterms:created>
  <dcterms:modified xsi:type="dcterms:W3CDTF">2020-02-01T01:47:06Z</dcterms:modified>
</cp:coreProperties>
</file>