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sldIdLst>
    <p:sldId id="282" r:id="rId2"/>
    <p:sldId id="460" r:id="rId3"/>
    <p:sldId id="464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533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05" r:id="rId56"/>
    <p:sldId id="506" r:id="rId57"/>
    <p:sldId id="507" r:id="rId58"/>
    <p:sldId id="508" r:id="rId59"/>
    <p:sldId id="509" r:id="rId60"/>
    <p:sldId id="510" r:id="rId61"/>
    <p:sldId id="511" r:id="rId62"/>
    <p:sldId id="512" r:id="rId63"/>
    <p:sldId id="513" r:id="rId64"/>
    <p:sldId id="514" r:id="rId65"/>
    <p:sldId id="515" r:id="rId66"/>
    <p:sldId id="516" r:id="rId67"/>
    <p:sldId id="517" r:id="rId68"/>
    <p:sldId id="518" r:id="rId69"/>
    <p:sldId id="519" r:id="rId70"/>
    <p:sldId id="520" r:id="rId71"/>
    <p:sldId id="521" r:id="rId72"/>
    <p:sldId id="522" r:id="rId7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00FF"/>
    <a:srgbClr val="0000CC"/>
    <a:srgbClr val="CC00CC"/>
    <a:srgbClr val="339933"/>
    <a:srgbClr val="DDDDDD"/>
    <a:srgbClr val="C0C0C0"/>
    <a:srgbClr val="D1DC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DB53-F458-41B7-B845-FB2F8BA390E1}" type="datetimeFigureOut">
              <a:rPr lang="zh-CN" altLang="en-US" smtClean="0"/>
              <a:pPr/>
              <a:t>2020/2/1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9BE1-35A0-4613-A236-2758F8CD8A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6755-5608-45C4-8A85-A60DCC0AA59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09BE1-35A0-4613-A236-2758F8CD8A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29454" y="6356350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8994" y="6356350"/>
            <a:ext cx="2133600" cy="365125"/>
          </a:xfrm>
        </p:spPr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E86C49-6495-4DAA-B066-329291245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642910" y="2714620"/>
            <a:ext cx="7858180" cy="191088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给定图中任意指定的顶点（称为初始点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出发，按照</a:t>
            </a:r>
            <a:r>
              <a:rPr kumimoji="1"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某种搜索方法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沿着图的边访问图中的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，使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每个顶点仅被访问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，这个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过程称为</a:t>
            </a:r>
            <a:r>
              <a:rPr kumimoji="1" lang="zh-CN" altLang="en-US" sz="18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图的遍历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dirty="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的遍历得到的顶点序列称为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图遍历序列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051" name="Text Box 3" descr="水滴"/>
          <p:cNvSpPr txBox="1">
            <a:spLocks noChangeArrowheads="1"/>
          </p:cNvSpPr>
          <p:nvPr/>
        </p:nvSpPr>
        <p:spPr bwMode="auto">
          <a:xfrm>
            <a:off x="500035" y="1643896"/>
            <a:ext cx="3786214" cy="551671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8.3.1 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图的遍历的概念</a:t>
            </a:r>
            <a:endParaRPr lang="zh-CN" altLang="en-US" dirty="0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 Box 15" descr="信纸"/>
          <p:cNvSpPr txBox="1">
            <a:spLocks noChangeArrowheads="1"/>
          </p:cNvSpPr>
          <p:nvPr/>
        </p:nvSpPr>
        <p:spPr bwMode="auto">
          <a:xfrm>
            <a:off x="3000364" y="571480"/>
            <a:ext cx="30003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8.3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图的遍历 </a:t>
            </a:r>
            <a:endParaRPr kumimoji="1"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，d，f</a:t>
            </a:r>
            <a:endParaRPr lang="zh-CN" altLang="en-US" sz="18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643042" y="1000108"/>
            <a:ext cx="642942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2465373" y="146445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0430" y="150017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下一个访问顶点是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不可能是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c</a:t>
            </a:r>
            <a:endParaRPr lang="zh-CN" altLang="en-US" sz="18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827992" y="1756430"/>
            <a:ext cx="1643074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a，b，e，c，d，f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14348" y="3429000"/>
            <a:ext cx="3143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a，c，f，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，b，d</a:t>
            </a:r>
            <a:endParaRPr lang="zh-CN" altLang="en-US" sz="1800"/>
          </a:p>
        </p:txBody>
      </p:sp>
      <p:sp>
        <p:nvSpPr>
          <p:cNvPr id="34" name="TextBox 33"/>
          <p:cNvSpPr txBox="1"/>
          <p:nvPr/>
        </p:nvSpPr>
        <p:spPr>
          <a:xfrm>
            <a:off x="3929058" y="300037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下一个访问顶点是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不可能是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e</a:t>
            </a:r>
            <a:endParaRPr lang="zh-CN" altLang="en-US" sz="1800"/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1571604" y="2143116"/>
            <a:ext cx="714380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786050" y="2857496"/>
            <a:ext cx="491399" cy="8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695080" y="2847664"/>
            <a:ext cx="634275" cy="8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a，b，e，c，d，f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a，c，f，e，b，d</a:t>
            </a:r>
            <a:endParaRPr lang="zh-CN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14348" y="3429000"/>
            <a:ext cx="3143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a，e，b，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，f，d</a:t>
            </a:r>
            <a:endParaRPr lang="zh-CN" altLang="en-US" sz="1800"/>
          </a:p>
        </p:txBody>
      </p:sp>
      <p:sp>
        <p:nvSpPr>
          <p:cNvPr id="34" name="TextBox 33"/>
          <p:cNvSpPr txBox="1"/>
          <p:nvPr/>
        </p:nvSpPr>
        <p:spPr>
          <a:xfrm>
            <a:off x="3786182" y="171448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下一个访问顶点是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不可能是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c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2042869" y="1617747"/>
            <a:ext cx="1588" cy="68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2464623" y="1462081"/>
            <a:ext cx="360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5400000">
            <a:off x="2571736" y="1500174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857488" y="1785926"/>
            <a:ext cx="1500198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4348" y="3429000"/>
            <a:ext cx="35598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a，b，e，c，d，f</a:t>
            </a:r>
            <a:endParaRPr lang="zh-CN" alt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 a，c，f，e，b，d</a:t>
            </a:r>
            <a:endParaRPr lang="zh-CN" alt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714348" y="3429000"/>
            <a:ext cx="31432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 a，e，b，c，f，d</a:t>
            </a:r>
            <a:endParaRPr lang="zh-CN" altLang="en-US" sz="2000"/>
          </a:p>
        </p:txBody>
      </p:sp>
      <p:sp>
        <p:nvSpPr>
          <p:cNvPr id="32" name="TextBox 31"/>
          <p:cNvSpPr txBox="1"/>
          <p:nvPr/>
        </p:nvSpPr>
        <p:spPr>
          <a:xfrm>
            <a:off x="714348" y="3429000"/>
            <a:ext cx="31432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a，e，d，f，c，b</a:t>
            </a:r>
            <a:endParaRPr lang="zh-CN" altLang="en-US" sz="1800"/>
          </a:p>
        </p:txBody>
      </p:sp>
      <p:sp>
        <p:nvSpPr>
          <p:cNvPr id="38" name="TextBox 37"/>
          <p:cNvSpPr txBox="1"/>
          <p:nvPr/>
        </p:nvSpPr>
        <p:spPr>
          <a:xfrm>
            <a:off x="928662" y="428625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766254" y="1928802"/>
            <a:ext cx="61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57488" y="1785926"/>
            <a:ext cx="1500198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0800000" flipV="1">
            <a:off x="3701134" y="2808335"/>
            <a:ext cx="562837" cy="8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3037895" y="2584667"/>
            <a:ext cx="1588" cy="50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786050" y="2951212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773736" y="2928934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2857488" y="1684992"/>
            <a:ext cx="1643074" cy="71438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H="1" flipV="1">
            <a:off x="2501293" y="146445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 descr="羊皮纸"/>
          <p:cNvSpPr txBox="1">
            <a:spLocks noChangeArrowheads="1"/>
          </p:cNvSpPr>
          <p:nvPr/>
        </p:nvSpPr>
        <p:spPr bwMode="auto">
          <a:xfrm>
            <a:off x="785786" y="1571612"/>
            <a:ext cx="7667652" cy="2468707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216000" bIns="180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）访问初始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1800" i="1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，接着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次序，访问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</a:t>
            </a:r>
            <a:r>
              <a:rPr kumimoji="1"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类推，直到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18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    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</a:p>
        </p:txBody>
      </p:sp>
      <p:sp>
        <p:nvSpPr>
          <p:cNvPr id="8197" name="Text Box 5" descr="再生纸"/>
          <p:cNvSpPr txBox="1">
            <a:spLocks noChangeArrowheads="1"/>
          </p:cNvSpPr>
          <p:nvPr/>
        </p:nvSpPr>
        <p:spPr bwMode="auto">
          <a:xfrm>
            <a:off x="571472" y="285728"/>
            <a:ext cx="3929090" cy="514738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8.3.3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广度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优先遍历算法</a:t>
            </a:r>
            <a:endParaRPr lang="zh-CN" altLang="en-US" b="0" dirty="0">
              <a:solidFill>
                <a:schemeClr val="tx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7154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广度优先遍历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的过程：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714356"/>
            <a:ext cx="8072494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广度优先搜索遍历体现先进先出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的特点，用</a:t>
            </a:r>
            <a:r>
              <a:rPr kumimoji="1" lang="zh-CN" altLang="en-US" sz="18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队列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实现。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4285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508028" y="3929066"/>
            <a:ext cx="8207376" cy="1714512"/>
            <a:chOff x="428596" y="3714752"/>
            <a:chExt cx="8207376" cy="1714512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428596" y="3714752"/>
              <a:ext cx="8207376" cy="913070"/>
            </a:xfrm>
            <a:prstGeom prst="rect">
              <a:avLst/>
            </a:prstGeom>
            <a:ln>
              <a:noFill/>
              <a:headEnd/>
              <a:tailEnd type="none" w="med" len="lg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3"/>
                </a:buBlip>
              </a:pP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? 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已经访问过。</a:t>
              </a:r>
              <a:endPara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71868" y="4799569"/>
              <a:ext cx="1635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 Box 2" descr="羊皮纸"/>
          <p:cNvSpPr txBox="1">
            <a:spLocks noChangeArrowheads="1"/>
          </p:cNvSpPr>
          <p:nvPr/>
        </p:nvSpPr>
        <p:spPr bwMode="auto">
          <a:xfrm>
            <a:off x="857224" y="1246045"/>
            <a:ext cx="7667652" cy="2468707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rIns="216000" bIns="180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）访问初始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1800" i="1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，接着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i="1" baseline="-30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次序，访问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每一个顶点的所有未被访问过的邻接点。　　　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kumimoji="1" lang="en-US" altLang="zh-CN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180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</a:t>
            </a:r>
            <a:r>
              <a:rPr kumimoji="1" lang="zh-CN" altLang="en-US" sz="1800" smtClean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类推，直到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图中所有和初始点</a:t>
            </a:r>
            <a:r>
              <a:rPr kumimoji="1" lang="en-US" altLang="zh-CN" sz="1800" i="1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     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000108"/>
            <a:ext cx="7981976" cy="4137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7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*G，int v)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w， i;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*qu;		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定义环形队列指针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        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定义顶点访问标记数组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(i=0;i&lt;G-&gt;n;i++) 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	  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访问标记数组初始化</a:t>
            </a:r>
            <a:endParaRPr lang="en-US" altLang="zh-CN" sz="17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printf("%2d"，v); 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            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7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enQueue(qu，v);</a:t>
            </a:r>
            <a:endParaRPr lang="zh-CN" altLang="en-US" sz="17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472" y="5500702"/>
            <a:ext cx="76327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思考题：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为什么</a:t>
            </a:r>
            <a:r>
              <a:rPr lang="en-US" altLang="zh-CN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visited</a:t>
            </a:r>
            <a:r>
              <a:rPr lang="zh-CN" altLang="en-US" sz="1800" dirty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数组不需要设置为全局变量？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34" y="428604"/>
            <a:ext cx="460375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80" y="286730"/>
            <a:ext cx="8534400" cy="500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rIns="144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QueueEmpty(qu)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deQueue(qu，w);	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出队一个顶点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7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 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sz="17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visited[p-&gt;adjvex]==0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若当前邻接点未被访问</a:t>
            </a:r>
            <a:r>
              <a:rPr lang="zh-CN" altLang="en-US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endParaRPr lang="en-US" altLang="zh-CN" sz="17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printf("%2d"，p-&gt;adjvex);	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访问该邻接点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visited[p-&gt;adjvex]=1;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sz="17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enQueue(qu，p-&gt;adjvex);</a:t>
            </a: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              		</a:t>
            </a:r>
            <a:r>
              <a:rPr 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7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7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7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1472" y="5572140"/>
            <a:ext cx="400052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该算法的时间复杂度为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10" name="Text Box 101"/>
          <p:cNvSpPr txBox="1">
            <a:spLocks noChangeArrowheads="1"/>
          </p:cNvSpPr>
          <p:nvPr/>
        </p:nvSpPr>
        <p:spPr bwMode="auto">
          <a:xfrm>
            <a:off x="3286116" y="3714752"/>
            <a:ext cx="2376488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260198" name="Text Box 102"/>
          <p:cNvSpPr txBox="1">
            <a:spLocks noChangeArrowheads="1"/>
          </p:cNvSpPr>
          <p:nvPr/>
        </p:nvSpPr>
        <p:spPr bwMode="auto">
          <a:xfrm>
            <a:off x="4352928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0199" name="Text Box 103"/>
          <p:cNvSpPr txBox="1">
            <a:spLocks noChangeArrowheads="1"/>
          </p:cNvSpPr>
          <p:nvPr/>
        </p:nvSpPr>
        <p:spPr bwMode="auto">
          <a:xfrm>
            <a:off x="5072066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60200" name="Text Box 104"/>
          <p:cNvSpPr txBox="1">
            <a:spLocks noChangeArrowheads="1"/>
          </p:cNvSpPr>
          <p:nvPr/>
        </p:nvSpPr>
        <p:spPr bwMode="auto">
          <a:xfrm>
            <a:off x="5700732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0201" name="Text Box 105"/>
          <p:cNvSpPr txBox="1">
            <a:spLocks noChangeArrowheads="1"/>
          </p:cNvSpPr>
          <p:nvPr/>
        </p:nvSpPr>
        <p:spPr bwMode="auto">
          <a:xfrm>
            <a:off x="6419870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0202" name="Text Box 106"/>
          <p:cNvSpPr txBox="1">
            <a:spLocks noChangeArrowheads="1"/>
          </p:cNvSpPr>
          <p:nvPr/>
        </p:nvSpPr>
        <p:spPr bwMode="auto">
          <a:xfrm>
            <a:off x="7069157" y="4349759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60203" name="Text Box 107"/>
          <p:cNvSpPr txBox="1">
            <a:spLocks noChangeArrowheads="1"/>
          </p:cNvSpPr>
          <p:nvPr/>
        </p:nvSpPr>
        <p:spPr bwMode="auto">
          <a:xfrm>
            <a:off x="3929058" y="4857760"/>
            <a:ext cx="237648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11317" name="Text Box 108"/>
          <p:cNvSpPr txBox="1">
            <a:spLocks noChangeArrowheads="1"/>
          </p:cNvSpPr>
          <p:nvPr/>
        </p:nvSpPr>
        <p:spPr bwMode="auto">
          <a:xfrm>
            <a:off x="395288" y="188913"/>
            <a:ext cx="3319456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广度优先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遍历过程演示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0" name="Oval 7"/>
          <p:cNvSpPr>
            <a:spLocks noChangeArrowheads="1"/>
          </p:cNvSpPr>
          <p:nvPr/>
        </p:nvSpPr>
        <p:spPr bwMode="auto">
          <a:xfrm>
            <a:off x="1293783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1" name="Oval 8"/>
          <p:cNvSpPr>
            <a:spLocks noChangeArrowheads="1"/>
          </p:cNvSpPr>
          <p:nvPr/>
        </p:nvSpPr>
        <p:spPr bwMode="auto">
          <a:xfrm>
            <a:off x="357158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2" name="Oval 9"/>
          <p:cNvSpPr>
            <a:spLocks noChangeArrowheads="1"/>
          </p:cNvSpPr>
          <p:nvPr/>
        </p:nvSpPr>
        <p:spPr bwMode="auto">
          <a:xfrm>
            <a:off x="2228821" y="45624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3" name="Oval 10"/>
          <p:cNvSpPr>
            <a:spLocks noChangeArrowheads="1"/>
          </p:cNvSpPr>
          <p:nvPr/>
        </p:nvSpPr>
        <p:spPr bwMode="auto">
          <a:xfrm>
            <a:off x="1293783" y="36988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4" name="Oval 11"/>
          <p:cNvSpPr>
            <a:spLocks noChangeArrowheads="1"/>
          </p:cNvSpPr>
          <p:nvPr/>
        </p:nvSpPr>
        <p:spPr bwMode="auto">
          <a:xfrm>
            <a:off x="1293783" y="54260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15" name="Freeform 12"/>
          <p:cNvSpPr>
            <a:spLocks/>
          </p:cNvSpPr>
          <p:nvPr/>
        </p:nvSpPr>
        <p:spPr bwMode="auto">
          <a:xfrm>
            <a:off x="663546" y="3986230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>
            <a:off x="788958" y="4778392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25583" y="4778392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Freeform 15"/>
          <p:cNvSpPr>
            <a:spLocks/>
          </p:cNvSpPr>
          <p:nvPr/>
        </p:nvSpPr>
        <p:spPr bwMode="auto">
          <a:xfrm>
            <a:off x="669896" y="4968892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Line 17"/>
          <p:cNvSpPr>
            <a:spLocks noChangeShapeType="1"/>
          </p:cNvSpPr>
          <p:nvPr/>
        </p:nvSpPr>
        <p:spPr bwMode="auto">
          <a:xfrm>
            <a:off x="1725583" y="3986230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Freeform 18"/>
          <p:cNvSpPr>
            <a:spLocks/>
          </p:cNvSpPr>
          <p:nvPr/>
        </p:nvSpPr>
        <p:spPr bwMode="auto">
          <a:xfrm>
            <a:off x="1725583" y="4968892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Line 19"/>
          <p:cNvSpPr>
            <a:spLocks noChangeShapeType="1"/>
          </p:cNvSpPr>
          <p:nvPr/>
        </p:nvSpPr>
        <p:spPr bwMode="auto">
          <a:xfrm>
            <a:off x="1509683" y="49942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Line 20"/>
          <p:cNvSpPr>
            <a:spLocks noChangeShapeType="1"/>
          </p:cNvSpPr>
          <p:nvPr/>
        </p:nvSpPr>
        <p:spPr bwMode="auto">
          <a:xfrm>
            <a:off x="1509683" y="4130692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Oval 7"/>
          <p:cNvSpPr>
            <a:spLocks noChangeArrowheads="1"/>
          </p:cNvSpPr>
          <p:nvPr/>
        </p:nvSpPr>
        <p:spPr bwMode="auto">
          <a:xfrm>
            <a:off x="1293783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11" name="Oval 8"/>
          <p:cNvSpPr>
            <a:spLocks noChangeArrowheads="1"/>
          </p:cNvSpPr>
          <p:nvPr/>
        </p:nvSpPr>
        <p:spPr bwMode="auto">
          <a:xfrm>
            <a:off x="357158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2" name="Oval 9"/>
          <p:cNvSpPr>
            <a:spLocks noChangeArrowheads="1"/>
          </p:cNvSpPr>
          <p:nvPr/>
        </p:nvSpPr>
        <p:spPr bwMode="auto">
          <a:xfrm>
            <a:off x="2228821" y="45751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3" name="Oval 10"/>
          <p:cNvSpPr>
            <a:spLocks noChangeArrowheads="1"/>
          </p:cNvSpPr>
          <p:nvPr/>
        </p:nvSpPr>
        <p:spPr bwMode="auto">
          <a:xfrm>
            <a:off x="1293783" y="37115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4" name="Oval 11"/>
          <p:cNvSpPr>
            <a:spLocks noChangeArrowheads="1"/>
          </p:cNvSpPr>
          <p:nvPr/>
        </p:nvSpPr>
        <p:spPr bwMode="auto">
          <a:xfrm>
            <a:off x="1293783" y="543879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15" name="Freeform 12"/>
          <p:cNvSpPr>
            <a:spLocks/>
          </p:cNvSpPr>
          <p:nvPr/>
        </p:nvSpPr>
        <p:spPr bwMode="auto">
          <a:xfrm>
            <a:off x="747686" y="40259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Freeform 13"/>
          <p:cNvSpPr>
            <a:spLocks/>
          </p:cNvSpPr>
          <p:nvPr/>
        </p:nvSpPr>
        <p:spPr bwMode="auto">
          <a:xfrm>
            <a:off x="785786" y="4857760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Freeform 15"/>
          <p:cNvSpPr>
            <a:spLocks/>
          </p:cNvSpPr>
          <p:nvPr/>
        </p:nvSpPr>
        <p:spPr bwMode="auto">
          <a:xfrm>
            <a:off x="747686" y="4903798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Line 17"/>
          <p:cNvSpPr>
            <a:spLocks noChangeShapeType="1"/>
          </p:cNvSpPr>
          <p:nvPr/>
        </p:nvSpPr>
        <p:spPr bwMode="auto">
          <a:xfrm>
            <a:off x="1793860" y="3916366"/>
            <a:ext cx="647700" cy="5762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8"/>
          <p:cNvGrpSpPr/>
          <p:nvPr/>
        </p:nvGrpSpPr>
        <p:grpSpPr>
          <a:xfrm>
            <a:off x="214282" y="982660"/>
            <a:ext cx="5586448" cy="2446340"/>
            <a:chOff x="2771775" y="1339850"/>
            <a:chExt cx="6121410" cy="2520950"/>
          </a:xfrm>
        </p:grpSpPr>
        <p:sp>
          <p:nvSpPr>
            <p:cNvPr id="220" name="Text Box 17"/>
            <p:cNvSpPr txBox="1">
              <a:spLocks noChangeArrowheads="1"/>
            </p:cNvSpPr>
            <p:nvPr/>
          </p:nvSpPr>
          <p:spPr bwMode="auto">
            <a:xfrm>
              <a:off x="2771775" y="1463677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170241" y="1339850"/>
              <a:ext cx="1152526" cy="503238"/>
              <a:chOff x="1997" y="300"/>
              <a:chExt cx="726" cy="317"/>
            </a:xfrm>
          </p:grpSpPr>
          <p:sp>
            <p:nvSpPr>
              <p:cNvPr id="302" name="Rectangle 19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3" name="Rectangle 20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572005" y="1412875"/>
              <a:ext cx="936626" cy="395288"/>
              <a:chOff x="2880" y="346"/>
              <a:chExt cx="590" cy="249"/>
            </a:xfrm>
          </p:grpSpPr>
          <p:sp>
            <p:nvSpPr>
              <p:cNvPr id="300" name="Rectangle 22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1" name="Rectangle 23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691194" y="1412875"/>
              <a:ext cx="936626" cy="395288"/>
              <a:chOff x="3585" y="346"/>
              <a:chExt cx="590" cy="249"/>
            </a:xfrm>
          </p:grpSpPr>
          <p:sp>
            <p:nvSpPr>
              <p:cNvPr id="298" name="Rectangle 25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99" name="Rectangle 26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6808796" y="1412875"/>
              <a:ext cx="936626" cy="395288"/>
              <a:chOff x="4289" y="346"/>
              <a:chExt cx="590" cy="249"/>
            </a:xfrm>
          </p:grpSpPr>
          <p:sp>
            <p:nvSpPr>
              <p:cNvPr id="296" name="Rectangle 28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97" name="Rectangle 29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3995738" y="16287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5338763" y="16192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Line 32"/>
            <p:cNvSpPr>
              <a:spLocks noChangeShapeType="1"/>
            </p:cNvSpPr>
            <p:nvPr/>
          </p:nvSpPr>
          <p:spPr bwMode="auto">
            <a:xfrm>
              <a:off x="6461125" y="16287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8" name="Text Box 33"/>
            <p:cNvSpPr txBox="1">
              <a:spLocks noChangeArrowheads="1"/>
            </p:cNvSpPr>
            <p:nvPr/>
          </p:nvSpPr>
          <p:spPr bwMode="auto">
            <a:xfrm>
              <a:off x="2771775" y="1968502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3170241" y="1844675"/>
              <a:ext cx="1152526" cy="503238"/>
              <a:chOff x="1997" y="618"/>
              <a:chExt cx="726" cy="317"/>
            </a:xfrm>
          </p:grpSpPr>
          <p:sp>
            <p:nvSpPr>
              <p:cNvPr id="294" name="Rectangle 35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5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4572005" y="1917700"/>
              <a:ext cx="936626" cy="395288"/>
              <a:chOff x="2880" y="664"/>
              <a:chExt cx="590" cy="249"/>
            </a:xfrm>
          </p:grpSpPr>
          <p:sp>
            <p:nvSpPr>
              <p:cNvPr id="292" name="Rectangle 38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93" name="Rectangle 39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5691194" y="1917700"/>
              <a:ext cx="936626" cy="395288"/>
              <a:chOff x="3585" y="664"/>
              <a:chExt cx="590" cy="249"/>
            </a:xfrm>
          </p:grpSpPr>
          <p:sp>
            <p:nvSpPr>
              <p:cNvPr id="290" name="Rectangle 41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91" name="Rectangle 42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CC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6808796" y="1917700"/>
              <a:ext cx="936626" cy="395288"/>
              <a:chOff x="4289" y="664"/>
              <a:chExt cx="590" cy="249"/>
            </a:xfrm>
          </p:grpSpPr>
          <p:sp>
            <p:nvSpPr>
              <p:cNvPr id="288" name="Rectangle 44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9" name="Rectangle 45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33" name="Line 46"/>
            <p:cNvSpPr>
              <a:spLocks noChangeShapeType="1"/>
            </p:cNvSpPr>
            <p:nvPr/>
          </p:nvSpPr>
          <p:spPr bwMode="auto">
            <a:xfrm>
              <a:off x="3995738" y="21336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4" name="Line 47"/>
            <p:cNvSpPr>
              <a:spLocks noChangeShapeType="1"/>
            </p:cNvSpPr>
            <p:nvPr/>
          </p:nvSpPr>
          <p:spPr bwMode="auto">
            <a:xfrm>
              <a:off x="5338763" y="2124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>
              <a:off x="6461125" y="21336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Text Box 49"/>
            <p:cNvSpPr txBox="1">
              <a:spLocks noChangeArrowheads="1"/>
            </p:cNvSpPr>
            <p:nvPr/>
          </p:nvSpPr>
          <p:spPr bwMode="auto">
            <a:xfrm>
              <a:off x="2771775" y="2473327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3170241" y="2349500"/>
              <a:ext cx="1152526" cy="503238"/>
              <a:chOff x="1997" y="936"/>
              <a:chExt cx="726" cy="317"/>
            </a:xfrm>
          </p:grpSpPr>
          <p:sp>
            <p:nvSpPr>
              <p:cNvPr id="286" name="Rectangle 51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Rectangle 52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4572005" y="2422525"/>
              <a:ext cx="936626" cy="395288"/>
              <a:chOff x="2880" y="982"/>
              <a:chExt cx="590" cy="249"/>
            </a:xfrm>
          </p:grpSpPr>
          <p:sp>
            <p:nvSpPr>
              <p:cNvPr id="284" name="Rectangle 54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85" name="Rectangle 55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5691194" y="2422525"/>
              <a:ext cx="936626" cy="395288"/>
              <a:chOff x="3585" y="982"/>
              <a:chExt cx="590" cy="249"/>
            </a:xfrm>
          </p:grpSpPr>
          <p:sp>
            <p:nvSpPr>
              <p:cNvPr id="282" name="Rectangle 57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3" name="Rectangle 58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59"/>
            <p:cNvGrpSpPr>
              <a:grpSpLocks/>
            </p:cNvGrpSpPr>
            <p:nvPr/>
          </p:nvGrpSpPr>
          <p:grpSpPr bwMode="auto">
            <a:xfrm>
              <a:off x="6808796" y="2422525"/>
              <a:ext cx="936626" cy="395288"/>
              <a:chOff x="4289" y="982"/>
              <a:chExt cx="590" cy="249"/>
            </a:xfrm>
          </p:grpSpPr>
          <p:sp>
            <p:nvSpPr>
              <p:cNvPr id="280" name="Rectangle 60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81" name="Rectangle 61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41" name="Line 62"/>
            <p:cNvSpPr>
              <a:spLocks noChangeShapeType="1"/>
            </p:cNvSpPr>
            <p:nvPr/>
          </p:nvSpPr>
          <p:spPr bwMode="auto">
            <a:xfrm>
              <a:off x="3995738" y="26384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2" name="Line 63"/>
            <p:cNvSpPr>
              <a:spLocks noChangeShapeType="1"/>
            </p:cNvSpPr>
            <p:nvPr/>
          </p:nvSpPr>
          <p:spPr bwMode="auto">
            <a:xfrm>
              <a:off x="5338763" y="26289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Line 64"/>
            <p:cNvSpPr>
              <a:spLocks noChangeShapeType="1"/>
            </p:cNvSpPr>
            <p:nvPr/>
          </p:nvSpPr>
          <p:spPr bwMode="auto">
            <a:xfrm>
              <a:off x="6461125" y="26384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Text Box 65"/>
            <p:cNvSpPr txBox="1">
              <a:spLocks noChangeArrowheads="1"/>
            </p:cNvSpPr>
            <p:nvPr/>
          </p:nvSpPr>
          <p:spPr bwMode="auto">
            <a:xfrm>
              <a:off x="2771775" y="2976565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66"/>
            <p:cNvGrpSpPr>
              <a:grpSpLocks/>
            </p:cNvGrpSpPr>
            <p:nvPr/>
          </p:nvGrpSpPr>
          <p:grpSpPr bwMode="auto">
            <a:xfrm>
              <a:off x="3170241" y="2852738"/>
              <a:ext cx="1152526" cy="503237"/>
              <a:chOff x="1997" y="1253"/>
              <a:chExt cx="726" cy="317"/>
            </a:xfrm>
          </p:grpSpPr>
          <p:sp>
            <p:nvSpPr>
              <p:cNvPr id="278" name="Rectangle 67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68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4572005" y="2925763"/>
              <a:ext cx="936626" cy="395287"/>
              <a:chOff x="2880" y="1299"/>
              <a:chExt cx="590" cy="249"/>
            </a:xfrm>
          </p:grpSpPr>
          <p:sp>
            <p:nvSpPr>
              <p:cNvPr id="276" name="Rectangle 70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77" name="Rectangle 71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5691194" y="2925763"/>
              <a:ext cx="936626" cy="395287"/>
              <a:chOff x="3585" y="1299"/>
              <a:chExt cx="590" cy="249"/>
            </a:xfrm>
          </p:grpSpPr>
          <p:sp>
            <p:nvSpPr>
              <p:cNvPr id="274" name="Rectangle 7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75" name="Rectangle 7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6808796" y="2925763"/>
              <a:ext cx="936626" cy="395287"/>
              <a:chOff x="4289" y="1299"/>
              <a:chExt cx="590" cy="249"/>
            </a:xfrm>
          </p:grpSpPr>
          <p:sp>
            <p:nvSpPr>
              <p:cNvPr id="272" name="Rectangle 76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3" name="Rectangle 77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9" name="Line 78"/>
            <p:cNvSpPr>
              <a:spLocks noChangeShapeType="1"/>
            </p:cNvSpPr>
            <p:nvPr/>
          </p:nvSpPr>
          <p:spPr bwMode="auto">
            <a:xfrm>
              <a:off x="3995738" y="31416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0" name="Line 79"/>
            <p:cNvSpPr>
              <a:spLocks noChangeShapeType="1"/>
            </p:cNvSpPr>
            <p:nvPr/>
          </p:nvSpPr>
          <p:spPr bwMode="auto">
            <a:xfrm>
              <a:off x="5338763" y="31321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Line 80"/>
            <p:cNvSpPr>
              <a:spLocks noChangeShapeType="1"/>
            </p:cNvSpPr>
            <p:nvPr/>
          </p:nvSpPr>
          <p:spPr bwMode="auto">
            <a:xfrm>
              <a:off x="6461125" y="31416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2771775" y="3481390"/>
              <a:ext cx="288925" cy="2537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82"/>
            <p:cNvGrpSpPr>
              <a:grpSpLocks/>
            </p:cNvGrpSpPr>
            <p:nvPr/>
          </p:nvGrpSpPr>
          <p:grpSpPr bwMode="auto">
            <a:xfrm>
              <a:off x="3170241" y="3357563"/>
              <a:ext cx="1152526" cy="503237"/>
              <a:chOff x="1997" y="1571"/>
              <a:chExt cx="726" cy="317"/>
            </a:xfrm>
          </p:grpSpPr>
          <p:sp>
            <p:nvSpPr>
              <p:cNvPr id="270" name="Rectangle 83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84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4572005" y="3430588"/>
              <a:ext cx="936626" cy="395287"/>
              <a:chOff x="2880" y="1617"/>
              <a:chExt cx="590" cy="249"/>
            </a:xfrm>
          </p:grpSpPr>
          <p:sp>
            <p:nvSpPr>
              <p:cNvPr id="268" name="Rectangle 86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69" name="Rectangle 87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88"/>
            <p:cNvGrpSpPr>
              <a:grpSpLocks/>
            </p:cNvGrpSpPr>
            <p:nvPr/>
          </p:nvGrpSpPr>
          <p:grpSpPr bwMode="auto">
            <a:xfrm>
              <a:off x="5691194" y="3430588"/>
              <a:ext cx="936626" cy="395287"/>
              <a:chOff x="3585" y="1617"/>
              <a:chExt cx="590" cy="249"/>
            </a:xfrm>
          </p:grpSpPr>
          <p:sp>
            <p:nvSpPr>
              <p:cNvPr id="266" name="Rectangle 89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67" name="Rectangle 90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91"/>
            <p:cNvGrpSpPr>
              <a:grpSpLocks/>
            </p:cNvGrpSpPr>
            <p:nvPr/>
          </p:nvGrpSpPr>
          <p:grpSpPr bwMode="auto">
            <a:xfrm>
              <a:off x="6808796" y="3430588"/>
              <a:ext cx="936626" cy="395287"/>
              <a:chOff x="4289" y="1617"/>
              <a:chExt cx="590" cy="249"/>
            </a:xfrm>
          </p:grpSpPr>
          <p:sp>
            <p:nvSpPr>
              <p:cNvPr id="264" name="Rectangle 92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5" name="Rectangle 93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57" name="Line 94"/>
            <p:cNvSpPr>
              <a:spLocks noChangeShapeType="1"/>
            </p:cNvSpPr>
            <p:nvPr/>
          </p:nvSpPr>
          <p:spPr bwMode="auto">
            <a:xfrm>
              <a:off x="3995738" y="36464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8" name="Line 95"/>
            <p:cNvSpPr>
              <a:spLocks noChangeShapeType="1"/>
            </p:cNvSpPr>
            <p:nvPr/>
          </p:nvSpPr>
          <p:spPr bwMode="auto">
            <a:xfrm>
              <a:off x="5338763" y="36369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Line 96"/>
            <p:cNvSpPr>
              <a:spLocks noChangeShapeType="1"/>
            </p:cNvSpPr>
            <p:nvPr/>
          </p:nvSpPr>
          <p:spPr bwMode="auto">
            <a:xfrm>
              <a:off x="6461125" y="36464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97"/>
            <p:cNvGrpSpPr>
              <a:grpSpLocks/>
            </p:cNvGrpSpPr>
            <p:nvPr/>
          </p:nvGrpSpPr>
          <p:grpSpPr bwMode="auto">
            <a:xfrm>
              <a:off x="7956559" y="2924175"/>
              <a:ext cx="936626" cy="395288"/>
              <a:chOff x="5012" y="1298"/>
              <a:chExt cx="590" cy="249"/>
            </a:xfrm>
          </p:grpSpPr>
          <p:sp>
            <p:nvSpPr>
              <p:cNvPr id="262" name="Rectangle 98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63" name="Rectangle 99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CC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261" name="Line 100"/>
            <p:cNvSpPr>
              <a:spLocks noChangeShapeType="1"/>
            </p:cNvSpPr>
            <p:nvPr/>
          </p:nvSpPr>
          <p:spPr bwMode="auto">
            <a:xfrm>
              <a:off x="7608888" y="31400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左弧形箭头 122"/>
          <p:cNvSpPr/>
          <p:nvPr/>
        </p:nvSpPr>
        <p:spPr>
          <a:xfrm>
            <a:off x="285720" y="3571876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组合 126"/>
          <p:cNvGrpSpPr/>
          <p:nvPr/>
        </p:nvGrpSpPr>
        <p:grpSpPr>
          <a:xfrm>
            <a:off x="3025743" y="5357826"/>
            <a:ext cx="4760967" cy="693485"/>
            <a:chOff x="3019924" y="5429264"/>
            <a:chExt cx="4923930" cy="693485"/>
          </a:xfrm>
        </p:grpSpPr>
        <p:sp>
          <p:nvSpPr>
            <p:cNvPr id="125" name="TextBox 124"/>
            <p:cNvSpPr txBox="1"/>
            <p:nvPr/>
          </p:nvSpPr>
          <p:spPr>
            <a:xfrm>
              <a:off x="3019924" y="5753417"/>
              <a:ext cx="492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BFS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思路：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距离初始顶点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越近越优先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访问！</a:t>
              </a: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5067300" y="5429264"/>
              <a:ext cx="142876" cy="28800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 rot="5400000">
            <a:off x="-820775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5400000">
            <a:off x="109508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5400000">
            <a:off x="1179490" y="4749809"/>
            <a:ext cx="2643206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8" grpId="0"/>
      <p:bldP spid="260199" grpId="0"/>
      <p:bldP spid="260200" grpId="0"/>
      <p:bldP spid="260201" grpId="0"/>
      <p:bldP spid="260202" grpId="0"/>
      <p:bldP spid="260203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0100" y="857232"/>
            <a:ext cx="7572428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图所示的无向图，从顶点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开始进行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广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度优先遍历，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得到顶点访问序列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</a:t>
            </a:r>
            <a:r>
              <a:rPr lang="zh-CN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A.0231645	B.0163254	C.0613154	D.0243165</a:t>
            </a:r>
            <a:endParaRPr lang="zh-CN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290" y="3033000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542926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71670" y="2481256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04298" y="3671889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61554" y="3033000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57752" y="3033000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071934" y="2481256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04562" y="3671889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10" idx="7"/>
            <a:endCxn id="16" idx="2"/>
          </p:cNvCxnSpPr>
          <p:nvPr/>
        </p:nvCxnSpPr>
        <p:spPr>
          <a:xfrm rot="5400000" flipH="1" flipV="1">
            <a:off x="1677615" y="2696939"/>
            <a:ext cx="411737" cy="376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6"/>
            <a:endCxn id="20" idx="2"/>
          </p:cNvCxnSpPr>
          <p:nvPr/>
        </p:nvCxnSpPr>
        <p:spPr>
          <a:xfrm>
            <a:off x="2467670" y="2679256"/>
            <a:ext cx="16042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5"/>
            <a:endCxn id="17" idx="2"/>
          </p:cNvCxnSpPr>
          <p:nvPr/>
        </p:nvCxnSpPr>
        <p:spPr>
          <a:xfrm rot="16200000" flipH="1">
            <a:off x="1650356" y="3415947"/>
            <a:ext cx="498882" cy="4090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6"/>
            <a:endCxn id="21" idx="2"/>
          </p:cNvCxnSpPr>
          <p:nvPr/>
        </p:nvCxnSpPr>
        <p:spPr>
          <a:xfrm>
            <a:off x="2500298" y="3869889"/>
            <a:ext cx="160426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6"/>
            <a:endCxn id="19" idx="3"/>
          </p:cNvCxnSpPr>
          <p:nvPr/>
        </p:nvCxnSpPr>
        <p:spPr>
          <a:xfrm flipV="1">
            <a:off x="4500562" y="3371007"/>
            <a:ext cx="415183" cy="4988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0" idx="6"/>
            <a:endCxn id="19" idx="1"/>
          </p:cNvCxnSpPr>
          <p:nvPr/>
        </p:nvCxnSpPr>
        <p:spPr>
          <a:xfrm>
            <a:off x="4467934" y="2679256"/>
            <a:ext cx="447811" cy="4117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5"/>
            <a:endCxn id="18" idx="1"/>
          </p:cNvCxnSpPr>
          <p:nvPr/>
        </p:nvCxnSpPr>
        <p:spPr>
          <a:xfrm rot="16200000" flipH="1">
            <a:off x="2578747" y="2650193"/>
            <a:ext cx="271730" cy="6098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3"/>
            <a:endCxn id="17" idx="7"/>
          </p:cNvCxnSpPr>
          <p:nvPr/>
        </p:nvCxnSpPr>
        <p:spPr>
          <a:xfrm rot="5400000">
            <a:off x="2551489" y="3261823"/>
            <a:ext cx="358875" cy="57724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8" idx="7"/>
            <a:endCxn id="20" idx="3"/>
          </p:cNvCxnSpPr>
          <p:nvPr/>
        </p:nvCxnSpPr>
        <p:spPr>
          <a:xfrm rot="5400000" flipH="1" flipV="1">
            <a:off x="3578879" y="2539945"/>
            <a:ext cx="271730" cy="83036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8" idx="5"/>
            <a:endCxn id="21" idx="1"/>
          </p:cNvCxnSpPr>
          <p:nvPr/>
        </p:nvCxnSpPr>
        <p:spPr>
          <a:xfrm rot="16200000" flipH="1">
            <a:off x="3551621" y="3118947"/>
            <a:ext cx="358875" cy="8629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9" idx="2"/>
          </p:cNvCxnSpPr>
          <p:nvPr/>
        </p:nvCxnSpPr>
        <p:spPr>
          <a:xfrm>
            <a:off x="2447777" y="2752587"/>
            <a:ext cx="2409975" cy="47841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0100" y="4429132"/>
            <a:ext cx="700092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D.02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3165</a:t>
            </a: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的距离均为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。一定是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，后面为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2316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的排列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50112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中顶点之间是</a:t>
            </a:r>
            <a:r>
              <a:rPr kumimoji="1" lang="zh-CN" altLang="en-US" sz="18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多对多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的关系，而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从一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个顶点出发一次只能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找另外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一个相邻顶点</a:t>
            </a:r>
            <a:r>
              <a:rPr kumimoji="1"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76506" y="1643050"/>
            <a:ext cx="2238370" cy="2071702"/>
            <a:chOff x="2476506" y="1924056"/>
            <a:chExt cx="2952750" cy="2433638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3019431" y="3114681"/>
              <a:ext cx="18653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887669" y="3287719"/>
              <a:ext cx="811213" cy="709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5" y="412"/>
                </a:cxn>
              </a:cxnLst>
              <a:rect l="0" t="0" r="r" b="b"/>
              <a:pathLst>
                <a:path w="495" h="412">
                  <a:moveTo>
                    <a:pt x="0" y="0"/>
                  </a:moveTo>
                  <a:lnTo>
                    <a:pt x="495" y="412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4178306" y="3248031"/>
              <a:ext cx="787400" cy="735013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480" y="0"/>
                </a:cxn>
              </a:cxnLst>
              <a:rect l="0" t="0" r="r" b="b"/>
              <a:pathLst>
                <a:path w="480" h="428">
                  <a:moveTo>
                    <a:pt x="0" y="428"/>
                  </a:moveTo>
                  <a:lnTo>
                    <a:pt x="48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178306" y="2217744"/>
              <a:ext cx="847725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390"/>
                </a:cxn>
              </a:cxnLst>
              <a:rect l="0" t="0" r="r" b="b"/>
              <a:pathLst>
                <a:path w="517" h="390">
                  <a:moveTo>
                    <a:pt x="0" y="0"/>
                  </a:moveTo>
                  <a:lnTo>
                    <a:pt x="517" y="39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>
              <a:off x="2811469" y="2268544"/>
              <a:ext cx="923925" cy="747713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435"/>
                </a:cxn>
              </a:cxnLst>
              <a:rect l="0" t="0" r="r" b="b"/>
              <a:pathLst>
                <a:path w="562" h="435">
                  <a:moveTo>
                    <a:pt x="562" y="0"/>
                  </a:moveTo>
                  <a:lnTo>
                    <a:pt x="0" y="435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43"/>
            <p:cNvSpPr>
              <a:spLocks noChangeShapeType="1"/>
            </p:cNvSpPr>
            <p:nvPr/>
          </p:nvSpPr>
          <p:spPr bwMode="auto">
            <a:xfrm>
              <a:off x="3952881" y="2452694"/>
              <a:ext cx="0" cy="16144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657606" y="1924056"/>
              <a:ext cx="590550" cy="53181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 dirty="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36576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8387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2476506" y="2827344"/>
              <a:ext cx="590550" cy="5334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3606806" y="3821119"/>
              <a:ext cx="592138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800">
                  <a:solidFill>
                    <a:srgbClr val="00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728" y="135729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348" y="450531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出发，访问顶点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4778" y="4186527"/>
            <a:ext cx="292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再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dirty="0"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4778" y="4972345"/>
            <a:ext cx="321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再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访问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lang="en-US" altLang="zh-CN" sz="18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ea typeface="宋体"/>
                <a:cs typeface="Consolas" pitchFamily="49" charset="0"/>
              </a:rPr>
              <a:t> 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29058" y="5434010"/>
            <a:ext cx="2428892" cy="755040"/>
            <a:chOff x="3929058" y="5434010"/>
            <a:chExt cx="2428892" cy="755040"/>
          </a:xfrm>
        </p:grpSpPr>
        <p:sp>
          <p:nvSpPr>
            <p:cNvPr id="42" name="上箭头 41"/>
            <p:cNvSpPr/>
            <p:nvPr/>
          </p:nvSpPr>
          <p:spPr>
            <a:xfrm>
              <a:off x="5000596" y="5434010"/>
              <a:ext cx="214314" cy="285752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29058" y="5819718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 dirty="0" smtClean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不同的搜索方法</a:t>
              </a:r>
              <a:endParaRPr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14810" y="150017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初始点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1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的差别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559470"/>
            <a:ext cx="264857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7158" y="4143380"/>
            <a:ext cx="8072494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看到一条可以走（没有走过）路径就直接走下去，没有道路时回退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DFS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4643446"/>
            <a:ext cx="7858180" cy="3693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考虑每一条可以走（没有走过）的路径，尝试走每条道路 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BFS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0364" y="107154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找起点 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  <a:sym typeface="Wingdings"/>
              </a:rPr>
              <a:t> 终点的一条路径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5143512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记下路径的所有路口位置：确定一条路径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5572140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DFS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BFS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试探的所有路口数是差不多的！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286808" cy="396904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连通图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：调用一次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，能够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访问到图中的所有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3" descr="蓝色面巾纸"/>
          <p:cNvSpPr txBox="1">
            <a:spLocks noChangeArrowheads="1"/>
          </p:cNvSpPr>
          <p:nvPr/>
        </p:nvSpPr>
        <p:spPr bwMode="auto">
          <a:xfrm>
            <a:off x="500034" y="357166"/>
            <a:ext cx="3678233" cy="514738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19050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8.3.4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非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连通图的遍历</a:t>
            </a:r>
            <a:endParaRPr lang="zh-CN" altLang="en-US"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8286808" cy="1308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lnSpc>
                <a:spcPts val="28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非连通图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：调用一次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，只能访问到初始点所在连通分量中的所有顶点，不可能访问到其他连通分量中的顶点。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可以分别遍历每个连通分量，才能够访问到图中的所有顶点。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143800" cy="257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4348" y="642918"/>
            <a:ext cx="712946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1800">
                <a:latin typeface="楷体" pitchFamily="49" charset="-122"/>
                <a:ea typeface="楷体" pitchFamily="49" charset="-122"/>
              </a:rPr>
              <a:t>深度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18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0057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非连通图：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调用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DFS()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的次数恰好等于连通分量的个数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76276" y="1324261"/>
            <a:ext cx="6896120" cy="257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BFS1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 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遍历所有未访问过的顶点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734536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采用</a:t>
            </a:r>
            <a:r>
              <a:rPr kumimoji="1" lang="zh-CN" altLang="en-US" sz="1800">
                <a:latin typeface="楷体" pitchFamily="49" charset="-122"/>
                <a:ea typeface="楷体" pitchFamily="49" charset="-122"/>
              </a:rPr>
              <a:t>广度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优先遍历方法</a:t>
            </a:r>
            <a:r>
              <a:rPr kumimoji="1"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z="18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</a:t>
            </a:r>
            <a:r>
              <a:rPr kumimoji="1" lang="zh-CN" altLang="en-US" sz="18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连通图</a:t>
            </a: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的算法如下：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396095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非连通图：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调用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BFS()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的次数恰好等于连通分量的个数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642910" y="2427831"/>
            <a:ext cx="8208963" cy="2106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采用某种遍历方式来判断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无向图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是否连通。这里用深度优先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方法，先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数组（为全局变量）置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顶点开始遍历该图。</a:t>
            </a: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之后，若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所有顶点</a:t>
            </a:r>
            <a:r>
              <a:rPr kumimoji="1"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该图是连通的；否则不连通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428596" y="285728"/>
            <a:ext cx="8135937" cy="87190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8-3】</a:t>
            </a:r>
            <a:r>
              <a:rPr kumimoji="1" lang="en-US" altLang="zh-CN" sz="18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无向图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是否连通。若连通则返回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1784889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求解思路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57158" y="642918"/>
            <a:ext cx="8424862" cy="53579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Connect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*G)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判断无向图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的连通性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flag=true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数组置初值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visited[i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调用前面的中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DSF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算法，从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开始深度优先遍历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flag=false</a:t>
            </a:r>
            <a:r>
              <a:rPr kumimoji="1" lang="en-US" altLang="zh-CN" sz="18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flag;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判断无向图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是否连通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621508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思考</a:t>
            </a:r>
            <a:r>
              <a:rPr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：是否可以采用并查集求解？</a:t>
            </a:r>
            <a:endParaRPr lang="zh-CN" altLang="en-US" sz="180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000100" y="3643314"/>
            <a:ext cx="6929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提示：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两个遍历算法</a:t>
            </a:r>
            <a:r>
              <a:rPr kumimoji="1" lang="zh-CN" altLang="en-US" sz="18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是图搜索算法的基础，必须</a:t>
            </a:r>
            <a:r>
              <a:rPr kumimoji="1" lang="zh-CN" altLang="en-US" sz="18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熟练掌握！</a:t>
            </a:r>
            <a:endParaRPr kumimoji="1" lang="zh-CN" altLang="en-US" sz="18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1252823"/>
            <a:ext cx="2571768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图搜索算法设计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2536" y="2577108"/>
            <a:ext cx="3092472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或</a:t>
            </a:r>
            <a:r>
              <a:rPr kumimoji="1" lang="en-US" altLang="zh-CN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算法求解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000496" y="1824327"/>
            <a:ext cx="214314" cy="612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6248" y="1924283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转化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85728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图搜索算法设计一般方法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14439" y="2643182"/>
            <a:ext cx="1943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303364" y="3435345"/>
            <a:ext cx="503237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806601" y="3435345"/>
            <a:ext cx="936625" cy="468312"/>
            <a:chOff x="1692275" y="3357563"/>
            <a:chExt cx="936625" cy="468312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125663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1692275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2741639" y="3435345"/>
            <a:ext cx="936625" cy="468312"/>
            <a:chOff x="2627313" y="3357563"/>
            <a:chExt cx="936625" cy="46831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3060700" y="3357563"/>
              <a:ext cx="503238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27313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9"/>
          <p:cNvGrpSpPr/>
          <p:nvPr/>
        </p:nvGrpSpPr>
        <p:grpSpPr>
          <a:xfrm>
            <a:off x="3714744" y="3435345"/>
            <a:ext cx="2222509" cy="468312"/>
            <a:chOff x="4500563" y="3357563"/>
            <a:chExt cx="2222509" cy="468312"/>
          </a:xfrm>
        </p:grpSpPr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6219835" y="3357563"/>
              <a:ext cx="503237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5786447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4500563" y="3573463"/>
              <a:ext cx="4318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5126038" y="3368665"/>
              <a:ext cx="863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33CC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……</a:t>
              </a:r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98539" y="4418007"/>
            <a:ext cx="55594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一步一步</a:t>
            </a:r>
            <a:r>
              <a:rPr lang="zh-CN" altLang="en-US" sz="180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向前</a:t>
            </a:r>
            <a:r>
              <a:rPr lang="zh-CN" altLang="en-US" sz="18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走，当</a:t>
            </a:r>
            <a:r>
              <a:rPr lang="zh-CN" altLang="en-US" sz="18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没有可走的相邻顶点时便</a:t>
            </a:r>
            <a:r>
              <a:rPr lang="zh-CN" altLang="en-US" sz="1800" dirty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回退</a:t>
            </a:r>
            <a:r>
              <a:rPr lang="zh-CN" altLang="en-US" sz="1800" dirty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。</a:t>
            </a:r>
          </a:p>
        </p:txBody>
      </p:sp>
      <p:sp>
        <p:nvSpPr>
          <p:cNvPr id="19471" name="Text Box 15" descr="纸莎草纸"/>
          <p:cNvSpPr txBox="1">
            <a:spLocks noChangeArrowheads="1"/>
          </p:cNvSpPr>
          <p:nvPr/>
        </p:nvSpPr>
        <p:spPr bwMode="auto">
          <a:xfrm>
            <a:off x="642910" y="642918"/>
            <a:ext cx="3286148" cy="51473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8.3.5 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图遍历的应用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857224" y="1571612"/>
            <a:ext cx="4572031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1.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于深度优先遍历算法的应用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animBg="1"/>
      <p:bldP spid="194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0392" y="285728"/>
            <a:ext cx="8353425" cy="91678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 eaLnBrk="1" hangingPunct="1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8-4】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1"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算法，判断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是否有简单路径。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19" name="Text Box 3"/>
          <p:cNvSpPr txBox="1">
            <a:spLocks noChangeArrowheads="1"/>
          </p:cNvSpPr>
          <p:nvPr/>
        </p:nvSpPr>
        <p:spPr bwMode="auto">
          <a:xfrm>
            <a:off x="360392" y="1928802"/>
            <a:ext cx="8497888" cy="422405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marL="457200" indent="-457200" algn="l" eaLnBrk="1" hangingPunct="1"/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开始进行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优先遍历，当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搜索到顶点</a:t>
            </a:r>
            <a:r>
              <a:rPr kumimoji="1" lang="en-US" altLang="zh-CN" sz="18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时表明从顶点</a:t>
            </a:r>
            <a:r>
              <a:rPr kumimoji="1" lang="en-US" altLang="zh-CN" sz="1800" i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路径，即</a:t>
            </a:r>
            <a:r>
              <a:rPr kumimoji="1"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431830" y="4643446"/>
            <a:ext cx="8280400" cy="422405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72000" bIns="72000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</a:pP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形参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（调用时其初值置为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）表示顶点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18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v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是否有路径。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2217780" y="3000372"/>
            <a:ext cx="571504" cy="500066"/>
          </a:xfrm>
          <a:prstGeom prst="ellips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rPr>
              <a:t>u</a:t>
            </a:r>
            <a:endParaRPr kumimoji="0" lang="zh-CN" altLang="en-US" sz="1800" b="1" i="1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2825856" y="2989083"/>
            <a:ext cx="1117725" cy="500066"/>
            <a:chOff x="2825856" y="2846207"/>
            <a:chExt cx="1117725" cy="500066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V="1">
              <a:off x="2825856" y="3097210"/>
              <a:ext cx="57150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 bwMode="auto">
            <a:xfrm>
              <a:off x="3372077" y="2846207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r>
                <a:rPr kumimoji="0" lang="en-US" altLang="zh-CN" sz="1800" b="1" u="none" strike="noStrike" cap="none" normalizeH="0" baseline="-2500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1</a:t>
              </a:r>
              <a:endParaRPr kumimoji="0" lang="zh-CN" altLang="en-US" sz="1800" b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3969863" y="3000372"/>
            <a:ext cx="1154297" cy="500066"/>
            <a:chOff x="3895191" y="3500438"/>
            <a:chExt cx="1154297" cy="500066"/>
          </a:xfrm>
        </p:grpSpPr>
        <p:cxnSp>
          <p:nvCxnSpPr>
            <p:cNvPr id="22" name="直接箭头连接符 21"/>
            <p:cNvCxnSpPr/>
            <p:nvPr/>
          </p:nvCxnSpPr>
          <p:spPr bwMode="auto">
            <a:xfrm flipV="1">
              <a:off x="3895191" y="3726041"/>
              <a:ext cx="57150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 bwMode="auto">
            <a:xfrm>
              <a:off x="4477984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err="1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i="1" baseline="-25000" dirty="0" err="1" smtClean="0">
                  <a:latin typeface="Consolas" pitchFamily="49" charset="0"/>
                  <a:cs typeface="Consolas" pitchFamily="49" charset="0"/>
                </a:rPr>
                <a:t>2</a:t>
              </a:r>
              <a:endParaRPr kumimoji="0" lang="zh-CN" altLang="en-US" sz="1800" b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5135449" y="2902652"/>
            <a:ext cx="1154298" cy="457200"/>
            <a:chOff x="5060777" y="3402718"/>
            <a:chExt cx="1154298" cy="457200"/>
          </a:xfrm>
        </p:grpSpPr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5643570" y="3402718"/>
              <a:ext cx="571505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3333FF"/>
                  </a:solidFill>
                  <a:cs typeface="Times New Roman" pitchFamily="18" charset="0"/>
                </a:rPr>
                <a:t>…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V="1">
              <a:off x="5060777" y="3726041"/>
              <a:ext cx="57150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组合 29"/>
          <p:cNvGrpSpPr/>
          <p:nvPr/>
        </p:nvGrpSpPr>
        <p:grpSpPr>
          <a:xfrm>
            <a:off x="6349895" y="3000372"/>
            <a:ext cx="1154297" cy="500066"/>
            <a:chOff x="6275223" y="3500438"/>
            <a:chExt cx="1154297" cy="500066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6275223" y="3726041"/>
              <a:ext cx="57150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 bwMode="auto">
            <a:xfrm>
              <a:off x="6858016" y="3500438"/>
              <a:ext cx="571504" cy="50006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Consolas" pitchFamily="49" charset="0"/>
                  <a:cs typeface="Consolas" pitchFamily="49" charset="0"/>
                </a:rPr>
                <a:t>v</a:t>
              </a:r>
              <a:endParaRPr kumimoji="0" lang="zh-CN" altLang="en-US" sz="1800" b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2"/>
          <p:cNvGrpSpPr/>
          <p:nvPr/>
        </p:nvGrpSpPr>
        <p:grpSpPr>
          <a:xfrm>
            <a:off x="2289218" y="3643314"/>
            <a:ext cx="5143536" cy="655084"/>
            <a:chOff x="2214546" y="4143380"/>
            <a:chExt cx="5143536" cy="655084"/>
          </a:xfrm>
        </p:grpSpPr>
        <p:sp>
          <p:nvSpPr>
            <p:cNvPr id="31" name="右箭头 30"/>
            <p:cNvSpPr/>
            <p:nvPr/>
          </p:nvSpPr>
          <p:spPr bwMode="auto">
            <a:xfrm>
              <a:off x="2214546" y="4143380"/>
              <a:ext cx="5143536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0430" y="4429132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深度优先遍历过程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00034" y="135729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求解思路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/>
      <p:bldP spid="250895" grpId="0" animBg="1"/>
      <p:bldP spid="18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5201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&amp;has)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//has</a:t>
            </a:r>
            <a:r>
              <a:rPr kumimoji="1"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</a:t>
            </a:r>
            <a:r>
              <a:rPr kumimoji="1" lang="zh-CN" altLang="en-US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kumimoji="1"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  <a:r>
              <a:rPr kumimoji="1" lang="zh-CN" altLang="en-US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has=true;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并结束算法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571472" y="2928934"/>
            <a:ext cx="7848600" cy="3221721"/>
            <a:chOff x="795366" y="2840049"/>
            <a:chExt cx="7848600" cy="3221721"/>
          </a:xfrm>
        </p:grpSpPr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2320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" name="直接箭头连接符 4"/>
            <p:cNvCxnSpPr>
              <a:endCxn id="242693" idx="2"/>
            </p:cNvCxnSpPr>
            <p:nvPr/>
          </p:nvCxnSpPr>
          <p:spPr bwMode="auto">
            <a:xfrm rot="5400000" flipH="1" flipV="1">
              <a:off x="4433914" y="5357826"/>
              <a:ext cx="571504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3714744" y="569243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71472" y="571480"/>
            <a:ext cx="6429390" cy="41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根据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搜索方法</a:t>
            </a:r>
            <a:r>
              <a:rPr kumimoji="1" lang="zh-CN" altLang="en-US" sz="18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不同，图</a:t>
            </a:r>
            <a:r>
              <a:rPr kumimoji="1" lang="zh-CN" altLang="en-US" sz="1800" dirty="0">
                <a:ea typeface="楷体" pitchFamily="49" charset="-122"/>
                <a:cs typeface="Times New Roman" pitchFamily="18" charset="0"/>
              </a:rPr>
              <a:t>的遍历方法有两种</a:t>
            </a:r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：</a:t>
            </a:r>
            <a:endParaRPr kumimoji="1"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357298"/>
            <a:ext cx="3500462" cy="1217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0" bIns="72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深度优先遍历（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广度优先遍历（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31463"/>
            <a:ext cx="79296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ExistPath(AdjGraph *G,int u,int v) </a:t>
            </a:r>
          </a:p>
          <a:p>
            <a:pPr algn="l"/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p=G-&gt;adjlist[u].firstarc;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(p!=NULL)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flag=ExistPath(G,w,v);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00100" y="2731727"/>
            <a:ext cx="4643470" cy="278608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9900C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1429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另外解法：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8534430" cy="827021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8-5】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一个算法输出图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714348" y="1928802"/>
            <a:ext cx="8143932" cy="1859584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方法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形参，其中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存放顶点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长度，其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从顶点</a:t>
            </a:r>
            <a:r>
              <a:rPr lang="en-US" altLang="zh-CN" sz="18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遍历到顶点</a:t>
            </a:r>
            <a:r>
              <a:rPr lang="en-US" altLang="zh-CN" sz="1800" i="1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后，输出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并返回。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250825" y="4165616"/>
            <a:ext cx="2232025" cy="576263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v,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path,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482850" y="4165616"/>
            <a:ext cx="2735263" cy="576263"/>
            <a:chOff x="1564" y="2432"/>
            <a:chExt cx="1723" cy="363"/>
          </a:xfrm>
        </p:grpSpPr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1564" y="2614"/>
              <a:ext cx="317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818" name="AutoShape 10"/>
            <p:cNvSpPr>
              <a:spLocks noChangeArrowheads="1"/>
            </p:cNvSpPr>
            <p:nvPr/>
          </p:nvSpPr>
          <p:spPr bwMode="auto">
            <a:xfrm>
              <a:off x="188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</p:grpSp>
      <p:grpSp>
        <p:nvGrpSpPr>
          <p:cNvPr id="3" name="组合 16"/>
          <p:cNvGrpSpPr/>
          <p:nvPr/>
        </p:nvGrpSpPr>
        <p:grpSpPr>
          <a:xfrm>
            <a:off x="5218113" y="4272508"/>
            <a:ext cx="1096788" cy="365125"/>
            <a:chOff x="5218113" y="3967692"/>
            <a:chExt cx="1096788" cy="365125"/>
          </a:xfrm>
        </p:grpSpPr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>
              <a:off x="5218113" y="4149725"/>
              <a:ext cx="503238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7820" name="Text Box 12"/>
            <p:cNvSpPr txBox="1">
              <a:spLocks noChangeArrowheads="1"/>
            </p:cNvSpPr>
            <p:nvPr/>
          </p:nvSpPr>
          <p:spPr bwMode="auto">
            <a:xfrm>
              <a:off x="5738638" y="3967692"/>
              <a:ext cx="576263" cy="3651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229350" y="4165618"/>
            <a:ext cx="2735263" cy="893763"/>
            <a:chOff x="3924" y="2432"/>
            <a:chExt cx="1723" cy="563"/>
          </a:xfrm>
        </p:grpSpPr>
        <p:sp>
          <p:nvSpPr>
            <p:cNvPr id="247821" name="Line 13"/>
            <p:cNvSpPr>
              <a:spLocks noChangeShapeType="1"/>
            </p:cNvSpPr>
            <p:nvPr/>
          </p:nvSpPr>
          <p:spPr bwMode="auto">
            <a:xfrm>
              <a:off x="3924" y="2614"/>
              <a:ext cx="317" cy="0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822" name="AutoShape 14"/>
            <p:cNvSpPr>
              <a:spLocks noChangeArrowheads="1"/>
            </p:cNvSpPr>
            <p:nvPr/>
          </p:nvSpPr>
          <p:spPr bwMode="auto">
            <a:xfrm>
              <a:off x="4241" y="2432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i="1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47823" name="Text Box 15"/>
            <p:cNvSpPr txBox="1">
              <a:spLocks noChangeArrowheads="1"/>
            </p:cNvSpPr>
            <p:nvPr/>
          </p:nvSpPr>
          <p:spPr bwMode="auto">
            <a:xfrm>
              <a:off x="4694" y="2840"/>
              <a:ext cx="499" cy="15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i="1" dirty="0">
                  <a:latin typeface="Consolas" pitchFamily="49" charset="0"/>
                  <a:ea typeface="宋体" charset="-122"/>
                  <a:cs typeface="Consolas" pitchFamily="49" charset="0"/>
                </a:rPr>
                <a:t>u</a:t>
              </a:r>
              <a:r>
                <a:rPr lang="en-US" altLang="zh-CN" sz="1600" i="1" baseline="-25000" dirty="0">
                  <a:latin typeface="Consolas" pitchFamily="49" charset="0"/>
                  <a:ea typeface="宋体" charset="-122"/>
                  <a:cs typeface="Consolas" pitchFamily="49" charset="0"/>
                </a:rPr>
                <a:t>m</a:t>
              </a:r>
              <a:r>
                <a:rPr lang="en-US" altLang="zh-CN" sz="1600" dirty="0">
                  <a:latin typeface="Consolas" pitchFamily="49" charset="0"/>
                  <a:ea typeface="宋体" charset="-122"/>
                  <a:cs typeface="Consolas" pitchFamily="49" charset="0"/>
                </a:rPr>
                <a:t>=</a:t>
              </a:r>
              <a:r>
                <a:rPr lang="en-US" altLang="zh-CN" sz="1600" i="1" dirty="0">
                  <a:latin typeface="Consolas" pitchFamily="49" charset="0"/>
                  <a:ea typeface="宋体" charset="-122"/>
                  <a:cs typeface="Consolas" pitchFamily="49" charset="0"/>
                </a:rPr>
                <a:t>v</a:t>
              </a:r>
            </a:p>
          </p:txBody>
        </p:sp>
      </p:grp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6443663" y="5318141"/>
            <a:ext cx="23764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并返回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2910" y="142873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求解思路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  <p:bldP spid="247816" grpId="0" animBg="1"/>
      <p:bldP spid="2478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9388" y="142852"/>
            <a:ext cx="8785225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长度，初始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path[d]=u;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找到一条路径后输出并返回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一条简单路径为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",path[i]);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找到一条路径后返回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3268677"/>
            <a:ext cx="7848600" cy="2958547"/>
            <a:chOff x="795366" y="2608288"/>
            <a:chExt cx="7848600" cy="29585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5366" y="2608288"/>
              <a:ext cx="7848600" cy="208914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" name="直接箭头连接符 6"/>
            <p:cNvCxnSpPr>
              <a:endCxn id="6" idx="2"/>
            </p:cNvCxnSpPr>
            <p:nvPr/>
          </p:nvCxnSpPr>
          <p:spPr bwMode="auto">
            <a:xfrm rot="5400000" flipH="1" flipV="1">
              <a:off x="4433120" y="4983189"/>
              <a:ext cx="572298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3714744" y="5197503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8353425" cy="91678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1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8-6】</a:t>
            </a:r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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42910" y="2285992"/>
            <a:ext cx="8072494" cy="1880103"/>
          </a:xfrm>
          <a:prstGeom prst="rect">
            <a:avLst/>
          </a:prstGeom>
          <a:ln>
            <a:noFill/>
            <a:headEnd/>
            <a:tailEnd type="none" w="med" len="lg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回溯的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优先遍历方法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开始进行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优先遍历。增加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记录存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走过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 =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时，表示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路径，则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当从顶点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出发的路径找完后，置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visited[u]=0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71448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求解思路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3" name="AutoShape 13"/>
          <p:cNvSpPr>
            <a:spLocks noChangeArrowheads="1"/>
          </p:cNvSpPr>
          <p:nvPr/>
        </p:nvSpPr>
        <p:spPr bwMode="auto">
          <a:xfrm>
            <a:off x="2844800" y="714356"/>
            <a:ext cx="2232025" cy="576262"/>
          </a:xfrm>
          <a:prstGeom prst="roundRect">
            <a:avLst>
              <a:gd name="adj" fmla="val 16667"/>
            </a:avLst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DFS(G,</a:t>
            </a:r>
            <a:r>
              <a:rPr lang="en-US" altLang="zh-CN" sz="1600" i="1" smtClean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600" i="1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,path,</a:t>
            </a:r>
            <a:r>
              <a:rPr lang="en-US" altLang="zh-CN" sz="16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221288" y="858818"/>
            <a:ext cx="2422546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latin typeface="仿宋" pitchFamily="49" charset="-122"/>
                <a:ea typeface="仿宋" pitchFamily="49" charset="-122"/>
                <a:cs typeface="Times New Roman" pitchFamily="18" charset="0"/>
              </a:rPr>
              <a:t>回溯所有路径后结束</a:t>
            </a:r>
            <a:endParaRPr lang="zh-CN" altLang="en-US" sz="1800" dirty="0"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116013" y="4135419"/>
            <a:ext cx="2087562" cy="1233488"/>
            <a:chOff x="703" y="2319"/>
            <a:chExt cx="1315" cy="777"/>
          </a:xfrm>
        </p:grpSpPr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1066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32" name="Text Box 12"/>
            <p:cNvSpPr txBox="1">
              <a:spLocks noChangeArrowheads="1"/>
            </p:cNvSpPr>
            <p:nvPr/>
          </p:nvSpPr>
          <p:spPr bwMode="auto">
            <a:xfrm>
              <a:off x="703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293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843213" y="1290618"/>
            <a:ext cx="2232025" cy="1081088"/>
            <a:chOff x="1791" y="527"/>
            <a:chExt cx="1406" cy="681"/>
          </a:xfrm>
        </p:grpSpPr>
        <p:sp>
          <p:nvSpPr>
            <p:cNvPr id="261126" name="AutoShape 6"/>
            <p:cNvSpPr>
              <a:spLocks noChangeArrowheads="1"/>
            </p:cNvSpPr>
            <p:nvPr/>
          </p:nvSpPr>
          <p:spPr bwMode="auto">
            <a:xfrm>
              <a:off x="1791" y="84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>
              <a:off x="2518" y="527"/>
              <a:ext cx="0" cy="318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40000" y="2371706"/>
            <a:ext cx="881063" cy="660400"/>
            <a:chOff x="1600" y="1208"/>
            <a:chExt cx="555" cy="416"/>
          </a:xfrm>
        </p:grpSpPr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1600" y="1394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42" name="Freeform 22"/>
            <p:cNvSpPr>
              <a:spLocks/>
            </p:cNvSpPr>
            <p:nvPr/>
          </p:nvSpPr>
          <p:spPr bwMode="auto">
            <a:xfrm>
              <a:off x="1942" y="1208"/>
              <a:ext cx="213" cy="184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0" y="184"/>
                </a:cxn>
              </a:cxnLst>
              <a:rect l="0" t="0" r="r" b="b"/>
              <a:pathLst>
                <a:path w="213" h="184">
                  <a:moveTo>
                    <a:pt x="213" y="0"/>
                  </a:moveTo>
                  <a:lnTo>
                    <a:pt x="0" y="184"/>
                  </a:lnTo>
                </a:path>
              </a:pathLst>
            </a:custGeom>
            <a:ln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73138" y="3082906"/>
            <a:ext cx="2232025" cy="908050"/>
            <a:chOff x="613" y="1656"/>
            <a:chExt cx="1406" cy="572"/>
          </a:xfrm>
        </p:grpSpPr>
        <p:sp>
          <p:nvSpPr>
            <p:cNvPr id="261130" name="AutoShape 10"/>
            <p:cNvSpPr>
              <a:spLocks noChangeArrowheads="1"/>
            </p:cNvSpPr>
            <p:nvPr/>
          </p:nvSpPr>
          <p:spPr bwMode="auto">
            <a:xfrm>
              <a:off x="613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i="1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3" name="Freeform 23"/>
            <p:cNvSpPr>
              <a:spLocks/>
            </p:cNvSpPr>
            <p:nvPr/>
          </p:nvSpPr>
          <p:spPr bwMode="auto">
            <a:xfrm>
              <a:off x="1339" y="1656"/>
              <a:ext cx="235" cy="187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187"/>
                </a:cxn>
              </a:cxnLst>
              <a:rect l="0" t="0" r="r" b="b"/>
              <a:pathLst>
                <a:path w="235" h="187">
                  <a:moveTo>
                    <a:pt x="235" y="0"/>
                  </a:moveTo>
                  <a:lnTo>
                    <a:pt x="0" y="187"/>
                  </a:lnTo>
                </a:path>
              </a:pathLst>
            </a:custGeom>
            <a:ln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03800" y="4135419"/>
            <a:ext cx="2087563" cy="1233488"/>
            <a:chOff x="3152" y="2319"/>
            <a:chExt cx="1315" cy="777"/>
          </a:xfrm>
        </p:grpSpPr>
        <p:sp>
          <p:nvSpPr>
            <p:cNvPr id="261146" name="Text Box 26"/>
            <p:cNvSpPr txBox="1">
              <a:spLocks noChangeArrowheads="1"/>
            </p:cNvSpPr>
            <p:nvPr/>
          </p:nvSpPr>
          <p:spPr bwMode="auto">
            <a:xfrm>
              <a:off x="3515" y="2319"/>
              <a:ext cx="49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</a:t>
              </a:r>
            </a:p>
          </p:txBody>
        </p:sp>
        <p:sp>
          <p:nvSpPr>
            <p:cNvPr id="261147" name="Text Box 27"/>
            <p:cNvSpPr txBox="1">
              <a:spLocks noChangeArrowheads="1"/>
            </p:cNvSpPr>
            <p:nvPr/>
          </p:nvSpPr>
          <p:spPr bwMode="auto">
            <a:xfrm>
              <a:off x="3152" y="2863"/>
              <a:ext cx="1315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输出一条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path</a:t>
              </a:r>
            </a:p>
          </p:txBody>
        </p:sp>
        <p:sp>
          <p:nvSpPr>
            <p:cNvPr id="261148" name="Line 28"/>
            <p:cNvSpPr>
              <a:spLocks noChangeShapeType="1"/>
            </p:cNvSpPr>
            <p:nvPr/>
          </p:nvSpPr>
          <p:spPr bwMode="auto">
            <a:xfrm>
              <a:off x="3742" y="2591"/>
              <a:ext cx="0" cy="22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860925" y="3095606"/>
            <a:ext cx="2232025" cy="895350"/>
            <a:chOff x="3062" y="1664"/>
            <a:chExt cx="1406" cy="564"/>
          </a:xfrm>
        </p:grpSpPr>
        <p:sp>
          <p:nvSpPr>
            <p:cNvPr id="261145" name="AutoShape 25"/>
            <p:cNvSpPr>
              <a:spLocks noChangeArrowheads="1"/>
            </p:cNvSpPr>
            <p:nvPr/>
          </p:nvSpPr>
          <p:spPr bwMode="auto">
            <a:xfrm>
              <a:off x="3062" y="1865"/>
              <a:ext cx="1406" cy="363"/>
            </a:xfrm>
            <a:prstGeom prst="roundRect">
              <a:avLst>
                <a:gd name="adj" fmla="val 16667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DFS(G,</a:t>
              </a:r>
              <a:r>
                <a:rPr lang="en-US" altLang="zh-CN" sz="1600" i="1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600" i="1" baseline="-250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,path,</a:t>
              </a:r>
              <a:r>
                <a:rPr lang="en-US" altLang="zh-CN" sz="1600" i="1" smtClean="0"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61149" name="Freeform 29"/>
            <p:cNvSpPr>
              <a:spLocks/>
            </p:cNvSpPr>
            <p:nvPr/>
          </p:nvSpPr>
          <p:spPr bwMode="auto">
            <a:xfrm>
              <a:off x="3302" y="1664"/>
              <a:ext cx="18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192"/>
                </a:cxn>
              </a:cxnLst>
              <a:rect l="0" t="0" r="r" b="b"/>
              <a:pathLst>
                <a:path w="184" h="192">
                  <a:moveTo>
                    <a:pt x="0" y="0"/>
                  </a:moveTo>
                  <a:lnTo>
                    <a:pt x="184" y="192"/>
                  </a:lnTo>
                </a:path>
              </a:pathLst>
            </a:custGeom>
            <a:ln>
              <a:headEnd type="none" w="med" len="med"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573588" y="2371706"/>
            <a:ext cx="939800" cy="693737"/>
            <a:chOff x="2881" y="1208"/>
            <a:chExt cx="592" cy="437"/>
          </a:xfrm>
        </p:grpSpPr>
        <p:sp>
          <p:nvSpPr>
            <p:cNvPr id="261144" name="Text Box 24"/>
            <p:cNvSpPr txBox="1">
              <a:spLocks noChangeArrowheads="1"/>
            </p:cNvSpPr>
            <p:nvPr/>
          </p:nvSpPr>
          <p:spPr bwMode="auto">
            <a:xfrm>
              <a:off x="3110" y="1415"/>
              <a:ext cx="363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61150" name="Line 30"/>
            <p:cNvSpPr>
              <a:spLocks noChangeShapeType="1"/>
            </p:cNvSpPr>
            <p:nvPr/>
          </p:nvSpPr>
          <p:spPr bwMode="auto">
            <a:xfrm>
              <a:off x="2881" y="1208"/>
              <a:ext cx="272" cy="272"/>
            </a:xfrm>
            <a:prstGeom prst="line">
              <a:avLst/>
            </a:prstGeom>
            <a:ln>
              <a:headEnd/>
              <a:tailEnd type="triangl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组合 36"/>
          <p:cNvGrpSpPr/>
          <p:nvPr/>
        </p:nvGrpSpPr>
        <p:grpSpPr>
          <a:xfrm>
            <a:off x="3348038" y="2874943"/>
            <a:ext cx="1541463" cy="1008063"/>
            <a:chOff x="3348038" y="2874943"/>
            <a:chExt cx="1541463" cy="1008063"/>
          </a:xfrm>
        </p:grpSpPr>
        <p:sp>
          <p:nvSpPr>
            <p:cNvPr id="261138" name="Text Box 18"/>
            <p:cNvSpPr txBox="1">
              <a:spLocks noChangeArrowheads="1"/>
            </p:cNvSpPr>
            <p:nvPr/>
          </p:nvSpPr>
          <p:spPr bwMode="auto">
            <a:xfrm>
              <a:off x="3736976" y="3090843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1" name="AutoShape 31"/>
            <p:cNvSpPr>
              <a:spLocks noChangeArrowheads="1"/>
            </p:cNvSpPr>
            <p:nvPr/>
          </p:nvSpPr>
          <p:spPr bwMode="auto">
            <a:xfrm rot="10800000">
              <a:off x="3348038" y="2874943"/>
              <a:ext cx="288925" cy="1008063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0" name="组合 37"/>
          <p:cNvGrpSpPr/>
          <p:nvPr/>
        </p:nvGrpSpPr>
        <p:grpSpPr>
          <a:xfrm>
            <a:off x="7235825" y="2803506"/>
            <a:ext cx="1531762" cy="1008062"/>
            <a:chOff x="7235825" y="2803506"/>
            <a:chExt cx="1531762" cy="1008062"/>
          </a:xfrm>
        </p:grpSpPr>
        <p:sp>
          <p:nvSpPr>
            <p:cNvPr id="261140" name="AutoShape 20"/>
            <p:cNvSpPr>
              <a:spLocks noChangeArrowheads="1"/>
            </p:cNvSpPr>
            <p:nvPr/>
          </p:nvSpPr>
          <p:spPr bwMode="auto">
            <a:xfrm rot="10800000">
              <a:off x="7235825" y="2803506"/>
              <a:ext cx="288925" cy="1008062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1152" name="Text Box 32"/>
            <p:cNvSpPr txBox="1">
              <a:spLocks noChangeArrowheads="1"/>
            </p:cNvSpPr>
            <p:nvPr/>
          </p:nvSpPr>
          <p:spPr bwMode="auto">
            <a:xfrm>
              <a:off x="7615062" y="2946381"/>
              <a:ext cx="1152525" cy="6924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置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i="1" baseline="-25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219700" y="1219181"/>
            <a:ext cx="2447925" cy="1008062"/>
            <a:chOff x="3288" y="482"/>
            <a:chExt cx="1542" cy="635"/>
          </a:xfrm>
        </p:grpSpPr>
        <p:sp>
          <p:nvSpPr>
            <p:cNvPr id="261136" name="Text Box 16"/>
            <p:cNvSpPr txBox="1">
              <a:spLocks noChangeArrowheads="1"/>
            </p:cNvSpPr>
            <p:nvPr/>
          </p:nvSpPr>
          <p:spPr bwMode="auto">
            <a:xfrm>
              <a:off x="3515" y="709"/>
              <a:ext cx="1315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lang="en-US" altLang="zh-CN" sz="1800" i="1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u</a:t>
              </a:r>
              <a:r>
                <a:rPr lang="en-US" altLang="zh-CN" sz="1800" baseline="-25000" dirty="0" err="1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]=0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回溯</a:t>
              </a:r>
            </a:p>
          </p:txBody>
        </p:sp>
        <p:sp>
          <p:nvSpPr>
            <p:cNvPr id="261153" name="AutoShape 33"/>
            <p:cNvSpPr>
              <a:spLocks noChangeArrowheads="1"/>
            </p:cNvSpPr>
            <p:nvPr/>
          </p:nvSpPr>
          <p:spPr bwMode="auto">
            <a:xfrm rot="10800000">
              <a:off x="3288" y="482"/>
              <a:ext cx="182" cy="635"/>
            </a:xfrm>
            <a:prstGeom prst="curvedRightArrow">
              <a:avLst>
                <a:gd name="adj1" fmla="val 69780"/>
                <a:gd name="adj2" fmla="val 139560"/>
                <a:gd name="adj3" fmla="val 33333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79388" y="71414"/>
            <a:ext cx="8893175" cy="5647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长度，初始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d++; path[d]=u;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d&gt;=1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找到一条路径则输出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616628" y="2928934"/>
            <a:ext cx="7848600" cy="3112494"/>
            <a:chOff x="795366" y="3054363"/>
            <a:chExt cx="7848600" cy="31124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3054363"/>
              <a:ext cx="7848600" cy="201771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800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15297" y="5436078"/>
              <a:ext cx="768373" cy="403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714744" y="5797525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500034" y="5500702"/>
            <a:ext cx="2232025" cy="1024186"/>
            <a:chOff x="500034" y="5715814"/>
            <a:chExt cx="2232025" cy="1024186"/>
          </a:xfrm>
        </p:grpSpPr>
        <p:sp>
          <p:nvSpPr>
            <p:cNvPr id="200708" name="Text Box 4"/>
            <p:cNvSpPr txBox="1">
              <a:spLocks noChangeArrowheads="1"/>
            </p:cNvSpPr>
            <p:nvPr/>
          </p:nvSpPr>
          <p:spPr bwMode="auto">
            <a:xfrm>
              <a:off x="500034" y="6093669"/>
              <a:ext cx="2232025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该顶点可重新使用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rot="5400000" flipH="1" flipV="1">
              <a:off x="1393011" y="5965051"/>
              <a:ext cx="50006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42845" y="584888"/>
            <a:ext cx="8715436" cy="6201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长度，初始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d++; path[d]=u;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visited[u]=1;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d&gt;=1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找到一条路径则输出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visited[u]=0;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回退（回溯）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FindAllPath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回退（回溯）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13071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改为如下诉算法，性能更加！？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0100" y="3101306"/>
            <a:ext cx="4857784" cy="57150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785787" y="1071546"/>
            <a:ext cx="2571768" cy="2447926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928662" y="357166"/>
            <a:ext cx="2286016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714744" y="1071546"/>
            <a:ext cx="3786214" cy="1917576"/>
            <a:chOff x="3714744" y="1071546"/>
            <a:chExt cx="3786214" cy="1917576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619646" y="1071546"/>
              <a:ext cx="2881312" cy="1917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的所有路径</a:t>
              </a: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1 0 3 2 4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8135938" cy="87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18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18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8-7】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算法，输出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kumimoji="1"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的长度为</a:t>
            </a:r>
            <a:r>
              <a:rPr kumimoji="1"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的所有简单路径。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1071538" y="2143116"/>
            <a:ext cx="6858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遍历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思路和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上例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相似，只需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将路径输出条件改为：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 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09538" y="142852"/>
            <a:ext cx="8893175" cy="537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PathlenAll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(AdjGraph*G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d)</a:t>
            </a:r>
          </a:p>
          <a:p>
            <a:pPr algn="l"/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是到当前为止已走过的</a:t>
            </a:r>
            <a:r>
              <a:rPr kumimoji="1"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kumimoji="1"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长度，调用</a:t>
            </a:r>
            <a:r>
              <a:rPr kumimoji="1"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时初值为</a:t>
            </a:r>
            <a:r>
              <a:rPr kumimoji="1"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d++; 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]=u;		 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将当前顶点添加到路径中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u==v &amp;&amp; d==</a:t>
            </a:r>
            <a:r>
              <a:rPr kumimoji="1" lang="en-US" altLang="zh-CN" sz="18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输出一条路径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   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未标记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访问，则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递归访问之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PathlenAll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的下一个邻接顶点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12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 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428596" y="2714620"/>
            <a:ext cx="7848600" cy="3221721"/>
            <a:chOff x="795366" y="2840049"/>
            <a:chExt cx="7848600" cy="322172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95366" y="2840049"/>
              <a:ext cx="7848600" cy="210949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 bwMode="auto">
            <a:xfrm rot="5400000" flipH="1" flipV="1">
              <a:off x="4371853" y="5296559"/>
              <a:ext cx="694832" cy="79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14744" y="569243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80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深度优先遍历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428596" y="5214949"/>
            <a:ext cx="2232025" cy="1367206"/>
            <a:chOff x="374605" y="5429264"/>
            <a:chExt cx="2232025" cy="1367206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74605" y="6150139"/>
              <a:ext cx="2232025" cy="646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恢复环境，使</a:t>
              </a:r>
              <a:r>
                <a:rPr kumimoji="1"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该顶点可重新使用</a:t>
              </a:r>
              <a:endParaRPr lang="zh-CN" altLang="en-US" sz="18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2" name="直接箭头连接符 11"/>
            <p:cNvCxnSpPr>
              <a:stCxn id="11" idx="0"/>
            </p:cNvCxnSpPr>
            <p:nvPr/>
          </p:nvCxnSpPr>
          <p:spPr bwMode="auto">
            <a:xfrm rot="16200000" flipV="1">
              <a:off x="1085739" y="5789701"/>
              <a:ext cx="72087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 descr="羊皮纸"/>
          <p:cNvSpPr txBox="1">
            <a:spLocks noChangeArrowheads="1"/>
          </p:cNvSpPr>
          <p:nvPr/>
        </p:nvSpPr>
        <p:spPr bwMode="auto">
          <a:xfrm>
            <a:off x="642910" y="1785926"/>
            <a:ext cx="8001056" cy="1554501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）从图中某个初始顶点</a:t>
            </a:r>
            <a:r>
              <a:rPr kumimoji="1"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访问初始顶点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（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）选择一个与顶点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深度优先搜索，直到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图中与当前顶点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　　</a:t>
            </a:r>
          </a:p>
        </p:txBody>
      </p:sp>
      <p:sp>
        <p:nvSpPr>
          <p:cNvPr id="4099" name="Text Box 4" descr="粉色面巾纸"/>
          <p:cNvSpPr txBox="1">
            <a:spLocks noChangeArrowheads="1"/>
          </p:cNvSpPr>
          <p:nvPr/>
        </p:nvSpPr>
        <p:spPr bwMode="auto">
          <a:xfrm>
            <a:off x="322263" y="290923"/>
            <a:ext cx="4178299" cy="551671"/>
          </a:xfrm>
          <a:prstGeom prst="rect">
            <a:avLst/>
          </a:prstGeom>
          <a:ln>
            <a:noFill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8.3.2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深</a:t>
            </a:r>
            <a:r>
              <a:rPr kumimoji="1" lang="zh-CN" altLang="en-US" dirty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度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优先遍历算法</a:t>
            </a:r>
            <a:endParaRPr lang="zh-CN" altLang="en-US" b="0" dirty="0">
              <a:solidFill>
                <a:schemeClr val="tx1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47813" y="4568836"/>
            <a:ext cx="503238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051051" y="4568836"/>
            <a:ext cx="1081087" cy="431800"/>
            <a:chOff x="2051051" y="3568704"/>
            <a:chExt cx="1081087" cy="431800"/>
          </a:xfrm>
        </p:grpSpPr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2627313" y="3568704"/>
              <a:ext cx="504825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w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51051" y="3784604"/>
              <a:ext cx="576263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132138" y="4543436"/>
            <a:ext cx="1295400" cy="457200"/>
            <a:chOff x="3132138" y="3543304"/>
            <a:chExt cx="1295400" cy="457200"/>
          </a:xfrm>
        </p:grpSpPr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132138" y="3784604"/>
              <a:ext cx="503238" cy="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3779838" y="3543304"/>
              <a:ext cx="647700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宋体" charset="-122"/>
                  <a:ea typeface="宋体" charset="-122"/>
                </a:rPr>
                <a:t>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4348" y="1252823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ea typeface="楷体" pitchFamily="49" charset="-122"/>
                <a:cs typeface="Times New Roman" pitchFamily="18" charset="0"/>
              </a:rPr>
              <a:t>深度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优先遍历</a:t>
            </a:r>
            <a:r>
              <a:rPr kumimoji="1" lang="zh-CN" altLang="en-US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sz="180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18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>
          <a:xfrm>
            <a:off x="785787" y="1071546"/>
            <a:ext cx="2428891" cy="2428892"/>
            <a:chOff x="4787900" y="981075"/>
            <a:chExt cx="2736851" cy="2447926"/>
          </a:xfrm>
        </p:grpSpPr>
        <p:sp>
          <p:nvSpPr>
            <p:cNvPr id="201732" name="Line 4"/>
            <p:cNvSpPr>
              <a:spLocks noChangeShapeType="1"/>
            </p:cNvSpPr>
            <p:nvPr/>
          </p:nvSpPr>
          <p:spPr bwMode="auto">
            <a:xfrm>
              <a:off x="6443663" y="1268413"/>
              <a:ext cx="649288" cy="6477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3" name="Freeform 5"/>
            <p:cNvSpPr>
              <a:spLocks/>
            </p:cNvSpPr>
            <p:nvPr/>
          </p:nvSpPr>
          <p:spPr bwMode="auto">
            <a:xfrm>
              <a:off x="5210175" y="2278063"/>
              <a:ext cx="842963" cy="784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494"/>
                </a:cxn>
              </a:cxnLst>
              <a:rect l="0" t="0" r="r" b="b"/>
              <a:pathLst>
                <a:path w="531" h="494">
                  <a:moveTo>
                    <a:pt x="0" y="0"/>
                  </a:moveTo>
                  <a:lnTo>
                    <a:pt x="531" y="494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4" name="Freeform 6"/>
            <p:cNvSpPr>
              <a:spLocks/>
            </p:cNvSpPr>
            <p:nvPr/>
          </p:nvSpPr>
          <p:spPr bwMode="auto">
            <a:xfrm>
              <a:off x="5240338" y="1322388"/>
              <a:ext cx="654050" cy="636588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0" y="401"/>
                </a:cxn>
              </a:cxnLst>
              <a:rect l="0" t="0" r="r" b="b"/>
              <a:pathLst>
                <a:path w="412" h="401">
                  <a:moveTo>
                    <a:pt x="412" y="0"/>
                  </a:moveTo>
                  <a:lnTo>
                    <a:pt x="0" y="40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5" name="Line 7"/>
            <p:cNvSpPr>
              <a:spLocks noChangeShapeType="1"/>
            </p:cNvSpPr>
            <p:nvPr/>
          </p:nvSpPr>
          <p:spPr bwMode="auto">
            <a:xfrm>
              <a:off x="5364163" y="2205038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6" name="Line 8"/>
            <p:cNvSpPr>
              <a:spLocks noChangeShapeType="1"/>
            </p:cNvSpPr>
            <p:nvPr/>
          </p:nvSpPr>
          <p:spPr bwMode="auto">
            <a:xfrm>
              <a:off x="6156325" y="2420938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6443663" y="2133600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738" name="Oval 10"/>
            <p:cNvSpPr>
              <a:spLocks noChangeArrowheads="1"/>
            </p:cNvSpPr>
            <p:nvPr/>
          </p:nvSpPr>
          <p:spPr bwMode="auto">
            <a:xfrm>
              <a:off x="5867400" y="9810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1739" name="Oval 11"/>
            <p:cNvSpPr>
              <a:spLocks noChangeArrowheads="1"/>
            </p:cNvSpPr>
            <p:nvPr/>
          </p:nvSpPr>
          <p:spPr bwMode="auto">
            <a:xfrm>
              <a:off x="5867400" y="1917700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1740" name="Oval 12"/>
            <p:cNvSpPr>
              <a:spLocks noChangeArrowheads="1"/>
            </p:cNvSpPr>
            <p:nvPr/>
          </p:nvSpPr>
          <p:spPr bwMode="auto">
            <a:xfrm>
              <a:off x="4787900" y="191611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1741" name="Oval 13"/>
            <p:cNvSpPr>
              <a:spLocks noChangeArrowheads="1"/>
            </p:cNvSpPr>
            <p:nvPr/>
          </p:nvSpPr>
          <p:spPr bwMode="auto">
            <a:xfrm>
              <a:off x="5940425" y="2925763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6948488" y="1844675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42910" y="357166"/>
            <a:ext cx="142876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执行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3714744" y="1571612"/>
            <a:ext cx="4000528" cy="1144929"/>
            <a:chOff x="3714744" y="1571612"/>
            <a:chExt cx="4000528" cy="1144929"/>
          </a:xfrm>
        </p:grpSpPr>
        <p:sp>
          <p:nvSpPr>
            <p:cNvPr id="201730" name="Text Box 2" descr="羊皮纸"/>
            <p:cNvSpPr txBox="1">
              <a:spLocks noChangeArrowheads="1"/>
            </p:cNvSpPr>
            <p:nvPr/>
          </p:nvSpPr>
          <p:spPr bwMode="auto">
            <a:xfrm>
              <a:off x="4500562" y="1571612"/>
              <a:ext cx="3214710" cy="1144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到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的所有长度为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路径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1 0 3 4 </a:t>
              </a:r>
            </a:p>
            <a:p>
              <a:pPr algn="l"/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1 2 3 4 </a:t>
              </a:r>
              <a:endPara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3714744" y="2000240"/>
              <a:ext cx="642942" cy="35719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71480"/>
            <a:ext cx="8072494" cy="138191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8-8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采用邻接表存储，设计一个算法，求图中通过某顶点</a:t>
            </a:r>
            <a:r>
              <a:rPr lang="en-US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的所有简单回路（若存在）。并输出如下图所示的有向图的邻接表和通过顶点</a:t>
            </a:r>
            <a:r>
              <a:rPr 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的所有简单回路。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2714612" y="2357430"/>
            <a:ext cx="2286016" cy="2286016"/>
            <a:chOff x="2714612" y="2357430"/>
            <a:chExt cx="2468264" cy="2357454"/>
          </a:xfrm>
        </p:grpSpPr>
        <p:sp>
          <p:nvSpPr>
            <p:cNvPr id="4" name="椭圆 3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4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0"/>
              <a:endCxn id="4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429684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所谓简单回路是指路径上的顶点不重复，但第一个顶点与最后一个顶点相同的回路。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714488"/>
            <a:ext cx="8072494" cy="2025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FindCyclePath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*G,int k)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输出经过顶点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的所有回路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path[MAXV];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DFSPath(G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3042" y="3124199"/>
            <a:ext cx="2143140" cy="1131280"/>
            <a:chOff x="1357290" y="2195505"/>
            <a:chExt cx="2143140" cy="1131280"/>
          </a:xfrm>
        </p:grpSpPr>
        <p:sp>
          <p:nvSpPr>
            <p:cNvPr id="7" name="TextBox 6"/>
            <p:cNvSpPr txBox="1"/>
            <p:nvPr/>
          </p:nvSpPr>
          <p:spPr>
            <a:xfrm>
              <a:off x="1357290" y="2957453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起点和终点都是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1821638" y="2464588"/>
              <a:ext cx="785817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6200000" flipV="1">
              <a:off x="2464580" y="2445538"/>
              <a:ext cx="785817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2504261" y="4500570"/>
            <a:ext cx="432000" cy="46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1916900" y="4772026"/>
            <a:ext cx="1583530" cy="1173956"/>
          </a:xfrm>
          <a:custGeom>
            <a:avLst/>
            <a:gdLst>
              <a:gd name="connsiteX0" fmla="*/ 557212 w 1624012"/>
              <a:gd name="connsiteY0" fmla="*/ 0 h 1216025"/>
              <a:gd name="connsiteX1" fmla="*/ 280987 w 1624012"/>
              <a:gd name="connsiteY1" fmla="*/ 95250 h 1216025"/>
              <a:gd name="connsiteX2" fmla="*/ 109537 w 1624012"/>
              <a:gd name="connsiteY2" fmla="*/ 295275 h 1216025"/>
              <a:gd name="connsiteX3" fmla="*/ 14287 w 1624012"/>
              <a:gd name="connsiteY3" fmla="*/ 742950 h 1216025"/>
              <a:gd name="connsiteX4" fmla="*/ 195262 w 1624012"/>
              <a:gd name="connsiteY4" fmla="*/ 942975 h 1216025"/>
              <a:gd name="connsiteX5" fmla="*/ 881062 w 1624012"/>
              <a:gd name="connsiteY5" fmla="*/ 1162050 h 1216025"/>
              <a:gd name="connsiteX6" fmla="*/ 1557337 w 1624012"/>
              <a:gd name="connsiteY6" fmla="*/ 619125 h 1216025"/>
              <a:gd name="connsiteX7" fmla="*/ 1281112 w 1624012"/>
              <a:gd name="connsiteY7" fmla="*/ 133350 h 1216025"/>
              <a:gd name="connsiteX8" fmla="*/ 995362 w 1624012"/>
              <a:gd name="connsiteY8" fmla="*/ 0 h 1216025"/>
              <a:gd name="connsiteX0" fmla="*/ 582610 w 1649410"/>
              <a:gd name="connsiteY0" fmla="*/ 0 h 1239840"/>
              <a:gd name="connsiteX1" fmla="*/ 306385 w 1649410"/>
              <a:gd name="connsiteY1" fmla="*/ 95250 h 1239840"/>
              <a:gd name="connsiteX2" fmla="*/ 134935 w 1649410"/>
              <a:gd name="connsiteY2" fmla="*/ 295275 h 1239840"/>
              <a:gd name="connsiteX3" fmla="*/ 39685 w 1649410"/>
              <a:gd name="connsiteY3" fmla="*/ 742950 h 1239840"/>
              <a:gd name="connsiteX4" fmla="*/ 373047 w 1649410"/>
              <a:gd name="connsiteY4" fmla="*/ 1085867 h 1239840"/>
              <a:gd name="connsiteX5" fmla="*/ 906460 w 1649410"/>
              <a:gd name="connsiteY5" fmla="*/ 1162050 h 1239840"/>
              <a:gd name="connsiteX6" fmla="*/ 1582735 w 1649410"/>
              <a:gd name="connsiteY6" fmla="*/ 619125 h 1239840"/>
              <a:gd name="connsiteX7" fmla="*/ 1306510 w 1649410"/>
              <a:gd name="connsiteY7" fmla="*/ 133350 h 1239840"/>
              <a:gd name="connsiteX8" fmla="*/ 1020760 w 1649410"/>
              <a:gd name="connsiteY8" fmla="*/ 0 h 1239840"/>
              <a:gd name="connsiteX0" fmla="*/ 582610 w 1583530"/>
              <a:gd name="connsiteY0" fmla="*/ 0 h 1173956"/>
              <a:gd name="connsiteX1" fmla="*/ 306385 w 1583530"/>
              <a:gd name="connsiteY1" fmla="*/ 95250 h 1173956"/>
              <a:gd name="connsiteX2" fmla="*/ 134935 w 1583530"/>
              <a:gd name="connsiteY2" fmla="*/ 295275 h 1173956"/>
              <a:gd name="connsiteX3" fmla="*/ 39685 w 1583530"/>
              <a:gd name="connsiteY3" fmla="*/ 742950 h 1173956"/>
              <a:gd name="connsiteX4" fmla="*/ 373047 w 1583530"/>
              <a:gd name="connsiteY4" fmla="*/ 1085867 h 1173956"/>
              <a:gd name="connsiteX5" fmla="*/ 906460 w 1583530"/>
              <a:gd name="connsiteY5" fmla="*/ 1162050 h 1173956"/>
              <a:gd name="connsiteX6" fmla="*/ 1301741 w 1583530"/>
              <a:gd name="connsiteY6" fmla="*/ 1014428 h 1173956"/>
              <a:gd name="connsiteX7" fmla="*/ 1582735 w 1583530"/>
              <a:gd name="connsiteY7" fmla="*/ 619125 h 1173956"/>
              <a:gd name="connsiteX8" fmla="*/ 1306510 w 1583530"/>
              <a:gd name="connsiteY8" fmla="*/ 133350 h 1173956"/>
              <a:gd name="connsiteX9" fmla="*/ 1020760 w 1583530"/>
              <a:gd name="connsiteY9" fmla="*/ 0 h 117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3530" h="1173956">
                <a:moveTo>
                  <a:pt x="582610" y="0"/>
                </a:moveTo>
                <a:cubicBezTo>
                  <a:pt x="481803" y="23019"/>
                  <a:pt x="380997" y="46038"/>
                  <a:pt x="306385" y="95250"/>
                </a:cubicBezTo>
                <a:cubicBezTo>
                  <a:pt x="231773" y="144462"/>
                  <a:pt x="179385" y="187325"/>
                  <a:pt x="134935" y="295275"/>
                </a:cubicBezTo>
                <a:cubicBezTo>
                  <a:pt x="90485" y="403225"/>
                  <a:pt x="0" y="611185"/>
                  <a:pt x="39685" y="742950"/>
                </a:cubicBezTo>
                <a:cubicBezTo>
                  <a:pt x="79370" y="874715"/>
                  <a:pt x="228585" y="1016017"/>
                  <a:pt x="373047" y="1085867"/>
                </a:cubicBezTo>
                <a:cubicBezTo>
                  <a:pt x="517509" y="1155717"/>
                  <a:pt x="751678" y="1173956"/>
                  <a:pt x="906460" y="1162050"/>
                </a:cubicBezTo>
                <a:cubicBezTo>
                  <a:pt x="1061242" y="1150144"/>
                  <a:pt x="1189029" y="1104916"/>
                  <a:pt x="1301741" y="1014428"/>
                </a:cubicBezTo>
                <a:cubicBezTo>
                  <a:pt x="1414454" y="923941"/>
                  <a:pt x="1581940" y="765971"/>
                  <a:pt x="1582735" y="619125"/>
                </a:cubicBezTo>
                <a:cubicBezTo>
                  <a:pt x="1583530" y="472279"/>
                  <a:pt x="1400173" y="236538"/>
                  <a:pt x="1306510" y="133350"/>
                </a:cubicBezTo>
                <a:cubicBezTo>
                  <a:pt x="1212848" y="30163"/>
                  <a:pt x="1116804" y="15081"/>
                  <a:pt x="1020760" y="0"/>
                </a:cubicBezTo>
              </a:path>
            </a:pathLst>
          </a:custGeom>
          <a:noFill/>
          <a:ln w="25400" cap="flat" cmpd="sng" algn="ctr">
            <a:solidFill>
              <a:srgbClr val="9900FF"/>
            </a:solidFill>
            <a:prstDash val="dash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2214554"/>
            <a:ext cx="7000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利用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回溯的深度优先搜索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方法，搜索从顶点</a:t>
            </a:r>
            <a:r>
              <a:rPr lang="en-US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的所有简单路径。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85723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DFSPath(AdjGraph *G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path[]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d)</a:t>
            </a:r>
            <a:endParaRPr lang="zh-CN" altLang="en-US" sz="1800"/>
          </a:p>
        </p:txBody>
      </p:sp>
      <p:sp>
        <p:nvSpPr>
          <p:cNvPr id="5" name="任意多边形 4"/>
          <p:cNvSpPr/>
          <p:nvPr/>
        </p:nvSpPr>
        <p:spPr bwMode="auto">
          <a:xfrm>
            <a:off x="3556000" y="1179871"/>
            <a:ext cx="1327355" cy="680065"/>
          </a:xfrm>
          <a:custGeom>
            <a:avLst/>
            <a:gdLst>
              <a:gd name="connsiteX0" fmla="*/ 249084 w 1327355"/>
              <a:gd name="connsiteY0" fmla="*/ 29497 h 680065"/>
              <a:gd name="connsiteX1" fmla="*/ 3277 w 1327355"/>
              <a:gd name="connsiteY1" fmla="*/ 324465 h 680065"/>
              <a:gd name="connsiteX2" fmla="*/ 268748 w 1327355"/>
              <a:gd name="connsiteY2" fmla="*/ 639097 h 680065"/>
              <a:gd name="connsiteX3" fmla="*/ 1133987 w 1327355"/>
              <a:gd name="connsiteY3" fmla="*/ 570271 h 680065"/>
              <a:gd name="connsiteX4" fmla="*/ 1320800 w 1327355"/>
              <a:gd name="connsiteY4" fmla="*/ 275304 h 680065"/>
              <a:gd name="connsiteX5" fmla="*/ 1173316 w 1327355"/>
              <a:gd name="connsiteY5" fmla="*/ 0 h 68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355" h="680065">
                <a:moveTo>
                  <a:pt x="249084" y="29497"/>
                </a:moveTo>
                <a:cubicBezTo>
                  <a:pt x="124542" y="126181"/>
                  <a:pt x="0" y="222865"/>
                  <a:pt x="3277" y="324465"/>
                </a:cubicBezTo>
                <a:cubicBezTo>
                  <a:pt x="6554" y="426065"/>
                  <a:pt x="80296" y="598129"/>
                  <a:pt x="268748" y="639097"/>
                </a:cubicBezTo>
                <a:cubicBezTo>
                  <a:pt x="457200" y="680065"/>
                  <a:pt x="958645" y="630903"/>
                  <a:pt x="1133987" y="570271"/>
                </a:cubicBezTo>
                <a:cubicBezTo>
                  <a:pt x="1309329" y="509639"/>
                  <a:pt x="1314245" y="370349"/>
                  <a:pt x="1320800" y="275304"/>
                </a:cubicBezTo>
                <a:cubicBezTo>
                  <a:pt x="1327355" y="180259"/>
                  <a:pt x="1250335" y="90129"/>
                  <a:pt x="1173316" y="0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8215370" cy="3272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visited[MAXV]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DFSPath(AdjGraph *G,int u,int v,int path[],int d)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中的路径长度，初始为</a:t>
            </a:r>
            <a:r>
              <a:rPr lang="en-US" sz="180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 smtClean="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 i;  ArcNode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visited[u]=1;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path[d]=u;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8215370" cy="2808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(p!=NULL)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w=p-&gt;adjvex;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w==v &amp;&amp; d&gt;1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找到一个回路，输出之</a:t>
            </a: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printf("  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for (i=0;i&lt;=d;i++)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printf("%d ",path[i]);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printf("%d \n",v);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364056"/>
            <a:ext cx="8215370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为什么在是查找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的一个相邻点进行判断，而不是直接用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u==v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进行判断？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864122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因为这里查找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回路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，起点终点相同（即查找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的路径），需要访问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两次，开始时访问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visited[u]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置为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，后面无法再访问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u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。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643446"/>
            <a:ext cx="8072494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为什么在在判断回路时还加上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d&gt;1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的条件？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17203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因为给定的图可能是无向图，如果不加该条件：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6050" y="578645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会出现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0-1-0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的回路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1214414" y="5643578"/>
            <a:ext cx="1319877" cy="1049752"/>
            <a:chOff x="1214414" y="5643578"/>
            <a:chExt cx="1319877" cy="1049752"/>
          </a:xfrm>
        </p:grpSpPr>
        <p:sp>
          <p:nvSpPr>
            <p:cNvPr id="9" name="椭圆 8"/>
            <p:cNvSpPr/>
            <p:nvPr/>
          </p:nvSpPr>
          <p:spPr>
            <a:xfrm>
              <a:off x="2138291" y="5643578"/>
              <a:ext cx="396000" cy="43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14414" y="5643578"/>
              <a:ext cx="396000" cy="43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stCxn id="10" idx="6"/>
              <a:endCxn id="9" idx="2"/>
            </p:cNvCxnSpPr>
            <p:nvPr/>
          </p:nvCxnSpPr>
          <p:spPr bwMode="auto">
            <a:xfrm>
              <a:off x="1610414" y="5859578"/>
              <a:ext cx="527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椭圆 13"/>
            <p:cNvSpPr/>
            <p:nvPr/>
          </p:nvSpPr>
          <p:spPr>
            <a:xfrm>
              <a:off x="1709663" y="6261330"/>
              <a:ext cx="396000" cy="43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0" idx="5"/>
              <a:endCxn id="14" idx="1"/>
            </p:cNvCxnSpPr>
            <p:nvPr/>
          </p:nvCxnSpPr>
          <p:spPr bwMode="auto">
            <a:xfrm rot="16200000" flipH="1">
              <a:off x="1503897" y="6060836"/>
              <a:ext cx="312282" cy="21523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连接符 17"/>
            <p:cNvCxnSpPr>
              <a:stCxn id="9" idx="3"/>
              <a:endCxn id="14" idx="7"/>
            </p:cNvCxnSpPr>
            <p:nvPr/>
          </p:nvCxnSpPr>
          <p:spPr bwMode="auto">
            <a:xfrm rot="5400000">
              <a:off x="1965836" y="6094147"/>
              <a:ext cx="312282" cy="1486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5143504" y="5774312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对于有向图可以不加该条件！</a:t>
            </a:r>
            <a:endParaRPr lang="zh-CN" altLang="en-US" sz="1800"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13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215370" cy="2364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(visited[w]==0)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未访问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则递归访问之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DFSPath(G,w,v,path,d);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p=p-&gt;nextarc;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visited[u]=0;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恢复环境：使该顶点可重新使用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429000"/>
            <a:ext cx="72866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l">
              <a:lnSpc>
                <a:spcPts val="24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目的：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重置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visited[u]=0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，以便找另外的回路（或者简单路径）。</a:t>
            </a:r>
          </a:p>
          <a:p>
            <a:pPr indent="-342900" algn="l">
              <a:lnSpc>
                <a:spcPts val="24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：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928934"/>
            <a:ext cx="7786742" cy="4224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为什么重置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visited[u]=0?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992" y="4286256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visited[2]=1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628" y="428625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找到回路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0-2-0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3372" y="4786322"/>
            <a:ext cx="3643338" cy="70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如果不回溯即重置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visited[2]=0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，则不可能找到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的回路。</a:t>
            </a:r>
            <a:endParaRPr lang="zh-CN" altLang="en-US" sz="1800"/>
          </a:p>
        </p:txBody>
      </p:sp>
      <p:grpSp>
        <p:nvGrpSpPr>
          <p:cNvPr id="2" name="组合 29"/>
          <p:cNvGrpSpPr/>
          <p:nvPr/>
        </p:nvGrpSpPr>
        <p:grpSpPr>
          <a:xfrm>
            <a:off x="1357290" y="4387142"/>
            <a:ext cx="2253388" cy="1827940"/>
            <a:chOff x="2428860" y="4182596"/>
            <a:chExt cx="2253388" cy="1827940"/>
          </a:xfrm>
        </p:grpSpPr>
        <p:sp>
          <p:nvSpPr>
            <p:cNvPr id="9" name="椭圆 8"/>
            <p:cNvSpPr/>
            <p:nvPr/>
          </p:nvSpPr>
          <p:spPr>
            <a:xfrm>
              <a:off x="4286248" y="4452738"/>
              <a:ext cx="396000" cy="43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7" idx="6"/>
              <a:endCxn id="8" idx="2"/>
            </p:cNvCxnSpPr>
            <p:nvPr/>
          </p:nvCxnSpPr>
          <p:spPr bwMode="auto">
            <a:xfrm>
              <a:off x="2824860" y="5097366"/>
              <a:ext cx="604132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428860" y="4881366"/>
              <a:ext cx="396000" cy="43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4881366"/>
              <a:ext cx="396000" cy="43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86248" y="5449498"/>
              <a:ext cx="396000" cy="43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8" idx="6"/>
            </p:cNvCxnSpPr>
            <p:nvPr/>
          </p:nvCxnSpPr>
          <p:spPr bwMode="auto">
            <a:xfrm flipV="1">
              <a:off x="3824992" y="4786724"/>
              <a:ext cx="471088" cy="31064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5"/>
              <a:endCxn id="10" idx="2"/>
            </p:cNvCxnSpPr>
            <p:nvPr/>
          </p:nvCxnSpPr>
          <p:spPr bwMode="auto">
            <a:xfrm rot="16200000" flipH="1">
              <a:off x="3818925" y="5198174"/>
              <a:ext cx="415397" cy="51924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 bwMode="auto">
            <a:xfrm>
              <a:off x="2610546" y="5286388"/>
              <a:ext cx="1799484" cy="724148"/>
            </a:xfrm>
            <a:custGeom>
              <a:avLst/>
              <a:gdLst>
                <a:gd name="connsiteX0" fmla="*/ 1691149 w 1691149"/>
                <a:gd name="connsiteY0" fmla="*/ 570271 h 711199"/>
                <a:gd name="connsiteX1" fmla="*/ 1455174 w 1691149"/>
                <a:gd name="connsiteY1" fmla="*/ 707922 h 711199"/>
                <a:gd name="connsiteX2" fmla="*/ 383458 w 1691149"/>
                <a:gd name="connsiteY2" fmla="*/ 589935 h 711199"/>
                <a:gd name="connsiteX3" fmla="*/ 0 w 1691149"/>
                <a:gd name="connsiteY3" fmla="*/ 0 h 711199"/>
                <a:gd name="connsiteX0" fmla="*/ 1691149 w 1691149"/>
                <a:gd name="connsiteY0" fmla="*/ 570271 h 724562"/>
                <a:gd name="connsiteX1" fmla="*/ 1455174 w 1691149"/>
                <a:gd name="connsiteY1" fmla="*/ 707922 h 724562"/>
                <a:gd name="connsiteX2" fmla="*/ 485448 w 1691149"/>
                <a:gd name="connsiteY2" fmla="*/ 470431 h 724562"/>
                <a:gd name="connsiteX3" fmla="*/ 0 w 1691149"/>
                <a:gd name="connsiteY3" fmla="*/ 0 h 724562"/>
                <a:gd name="connsiteX0" fmla="*/ 1691149 w 1691149"/>
                <a:gd name="connsiteY0" fmla="*/ 570271 h 701384"/>
                <a:gd name="connsiteX1" fmla="*/ 1199828 w 1691149"/>
                <a:gd name="connsiteY1" fmla="*/ 684744 h 701384"/>
                <a:gd name="connsiteX2" fmla="*/ 485448 w 1691149"/>
                <a:gd name="connsiteY2" fmla="*/ 470431 h 701384"/>
                <a:gd name="connsiteX3" fmla="*/ 0 w 1691149"/>
                <a:gd name="connsiteY3" fmla="*/ 0 h 701384"/>
                <a:gd name="connsiteX0" fmla="*/ 2134395 w 2134395"/>
                <a:gd name="connsiteY0" fmla="*/ 623513 h 754626"/>
                <a:gd name="connsiteX1" fmla="*/ 1643074 w 2134395"/>
                <a:gd name="connsiteY1" fmla="*/ 737986 h 754626"/>
                <a:gd name="connsiteX2" fmla="*/ 928694 w 2134395"/>
                <a:gd name="connsiteY2" fmla="*/ 523673 h 754626"/>
                <a:gd name="connsiteX3" fmla="*/ 0 w 2134395"/>
                <a:gd name="connsiteY3" fmla="*/ 0 h 754626"/>
                <a:gd name="connsiteX0" fmla="*/ 2134395 w 2134395"/>
                <a:gd name="connsiteY0" fmla="*/ 623513 h 746654"/>
                <a:gd name="connsiteX1" fmla="*/ 1643074 w 2134395"/>
                <a:gd name="connsiteY1" fmla="*/ 737986 h 746654"/>
                <a:gd name="connsiteX2" fmla="*/ 857256 w 2134395"/>
                <a:gd name="connsiteY2" fmla="*/ 571504 h 746654"/>
                <a:gd name="connsiteX3" fmla="*/ 0 w 2134395"/>
                <a:gd name="connsiteY3" fmla="*/ 0 h 746654"/>
                <a:gd name="connsiteX0" fmla="*/ 2491585 w 2491585"/>
                <a:gd name="connsiteY0" fmla="*/ 623513 h 746654"/>
                <a:gd name="connsiteX1" fmla="*/ 2000264 w 2491585"/>
                <a:gd name="connsiteY1" fmla="*/ 737986 h 746654"/>
                <a:gd name="connsiteX2" fmla="*/ 1214446 w 2491585"/>
                <a:gd name="connsiteY2" fmla="*/ 571504 h 746654"/>
                <a:gd name="connsiteX3" fmla="*/ 0 w 2491585"/>
                <a:gd name="connsiteY3" fmla="*/ 0 h 746654"/>
                <a:gd name="connsiteX0" fmla="*/ 2491585 w 2491585"/>
                <a:gd name="connsiteY0" fmla="*/ 623513 h 782373"/>
                <a:gd name="connsiteX1" fmla="*/ 2000264 w 2491585"/>
                <a:gd name="connsiteY1" fmla="*/ 737986 h 782373"/>
                <a:gd name="connsiteX2" fmla="*/ 500066 w 2491585"/>
                <a:gd name="connsiteY2" fmla="*/ 357190 h 782373"/>
                <a:gd name="connsiteX3" fmla="*/ 0 w 2491585"/>
                <a:gd name="connsiteY3" fmla="*/ 0 h 782373"/>
                <a:gd name="connsiteX0" fmla="*/ 2209546 w 2209546"/>
                <a:gd name="connsiteY0" fmla="*/ 522579 h 681439"/>
                <a:gd name="connsiteX1" fmla="*/ 1718225 w 2209546"/>
                <a:gd name="connsiteY1" fmla="*/ 637052 h 681439"/>
                <a:gd name="connsiteX2" fmla="*/ 218027 w 2209546"/>
                <a:gd name="connsiteY2" fmla="*/ 256256 h 681439"/>
                <a:gd name="connsiteX3" fmla="*/ 410063 w 2209546"/>
                <a:gd name="connsiteY3" fmla="*/ 0 h 681439"/>
                <a:gd name="connsiteX0" fmla="*/ 1799483 w 1799483"/>
                <a:gd name="connsiteY0" fmla="*/ 522579 h 652710"/>
                <a:gd name="connsiteX1" fmla="*/ 1308162 w 1799483"/>
                <a:gd name="connsiteY1" fmla="*/ 637052 h 652710"/>
                <a:gd name="connsiteX2" fmla="*/ 500065 w 1799483"/>
                <a:gd name="connsiteY2" fmla="*/ 428628 h 652710"/>
                <a:gd name="connsiteX3" fmla="*/ 0 w 1799483"/>
                <a:gd name="connsiteY3" fmla="*/ 0 h 652710"/>
                <a:gd name="connsiteX0" fmla="*/ 1799484 w 1799484"/>
                <a:gd name="connsiteY0" fmla="*/ 594017 h 724148"/>
                <a:gd name="connsiteX1" fmla="*/ 1308163 w 1799484"/>
                <a:gd name="connsiteY1" fmla="*/ 708490 h 724148"/>
                <a:gd name="connsiteX2" fmla="*/ 500066 w 1799484"/>
                <a:gd name="connsiteY2" fmla="*/ 500066 h 724148"/>
                <a:gd name="connsiteX3" fmla="*/ 0 w 1799484"/>
                <a:gd name="connsiteY3" fmla="*/ 0 h 72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9484" h="724148">
                  <a:moveTo>
                    <a:pt x="1799484" y="594017"/>
                  </a:moveTo>
                  <a:cubicBezTo>
                    <a:pt x="1790471" y="661204"/>
                    <a:pt x="1524733" y="724148"/>
                    <a:pt x="1308163" y="708490"/>
                  </a:cubicBezTo>
                  <a:cubicBezTo>
                    <a:pt x="1091593" y="692832"/>
                    <a:pt x="718093" y="618148"/>
                    <a:pt x="500066" y="500066"/>
                  </a:cubicBezTo>
                  <a:cubicBezTo>
                    <a:pt x="282039" y="381984"/>
                    <a:pt x="70464" y="235974"/>
                    <a:pt x="0" y="0"/>
                  </a:cubicBezTo>
                </a:path>
              </a:pathLst>
            </a:cu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 bwMode="auto">
            <a:xfrm>
              <a:off x="2681984" y="4182596"/>
              <a:ext cx="1688714" cy="746601"/>
            </a:xfrm>
            <a:custGeom>
              <a:avLst/>
              <a:gdLst>
                <a:gd name="connsiteX0" fmla="*/ 1592825 w 1592825"/>
                <a:gd name="connsiteY0" fmla="*/ 291690 h 684981"/>
                <a:gd name="connsiteX1" fmla="*/ 1258529 w 1592825"/>
                <a:gd name="connsiteY1" fmla="*/ 114710 h 684981"/>
                <a:gd name="connsiteX2" fmla="*/ 540774 w 1592825"/>
                <a:gd name="connsiteY2" fmla="*/ 95045 h 684981"/>
                <a:gd name="connsiteX3" fmla="*/ 0 w 1592825"/>
                <a:gd name="connsiteY3" fmla="*/ 684981 h 684981"/>
                <a:gd name="connsiteX0" fmla="*/ 1592825 w 1592825"/>
                <a:gd name="connsiteY0" fmla="*/ 197967 h 591258"/>
                <a:gd name="connsiteX1" fmla="*/ 1258529 w 1592825"/>
                <a:gd name="connsiteY1" fmla="*/ 20987 h 591258"/>
                <a:gd name="connsiteX2" fmla="*/ 547053 w 1592825"/>
                <a:gd name="connsiteY2" fmla="*/ 95045 h 591258"/>
                <a:gd name="connsiteX3" fmla="*/ 0 w 1592825"/>
                <a:gd name="connsiteY3" fmla="*/ 591258 h 591258"/>
                <a:gd name="connsiteX0" fmla="*/ 1974466 w 1974466"/>
                <a:gd name="connsiteY0" fmla="*/ 206581 h 651556"/>
                <a:gd name="connsiteX1" fmla="*/ 1640170 w 1974466"/>
                <a:gd name="connsiteY1" fmla="*/ 29601 h 651556"/>
                <a:gd name="connsiteX2" fmla="*/ 928694 w 1974466"/>
                <a:gd name="connsiteY2" fmla="*/ 103659 h 651556"/>
                <a:gd name="connsiteX3" fmla="*/ 0 w 1974466"/>
                <a:gd name="connsiteY3" fmla="*/ 651556 h 651556"/>
                <a:gd name="connsiteX0" fmla="*/ 2403094 w 2403094"/>
                <a:gd name="connsiteY0" fmla="*/ 206581 h 651556"/>
                <a:gd name="connsiteX1" fmla="*/ 2068798 w 2403094"/>
                <a:gd name="connsiteY1" fmla="*/ 29601 h 651556"/>
                <a:gd name="connsiteX2" fmla="*/ 1357322 w 2403094"/>
                <a:gd name="connsiteY2" fmla="*/ 103659 h 651556"/>
                <a:gd name="connsiteX3" fmla="*/ 0 w 2403094"/>
                <a:gd name="connsiteY3" fmla="*/ 651556 h 651556"/>
                <a:gd name="connsiteX0" fmla="*/ 1688714 w 1688714"/>
                <a:gd name="connsiteY0" fmla="*/ 206581 h 651556"/>
                <a:gd name="connsiteX1" fmla="*/ 1354418 w 1688714"/>
                <a:gd name="connsiteY1" fmla="*/ 29601 h 651556"/>
                <a:gd name="connsiteX2" fmla="*/ 642942 w 1688714"/>
                <a:gd name="connsiteY2" fmla="*/ 103659 h 651556"/>
                <a:gd name="connsiteX3" fmla="*/ 0 w 1688714"/>
                <a:gd name="connsiteY3" fmla="*/ 651556 h 651556"/>
                <a:gd name="connsiteX0" fmla="*/ 1688714 w 1688714"/>
                <a:gd name="connsiteY0" fmla="*/ 301626 h 746601"/>
                <a:gd name="connsiteX1" fmla="*/ 1354418 w 1688714"/>
                <a:gd name="connsiteY1" fmla="*/ 124646 h 746601"/>
                <a:gd name="connsiteX2" fmla="*/ 642942 w 1688714"/>
                <a:gd name="connsiteY2" fmla="*/ 103659 h 746601"/>
                <a:gd name="connsiteX3" fmla="*/ 0 w 1688714"/>
                <a:gd name="connsiteY3" fmla="*/ 746601 h 7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714" h="746601">
                  <a:moveTo>
                    <a:pt x="1688714" y="301626"/>
                  </a:moveTo>
                  <a:cubicBezTo>
                    <a:pt x="1609237" y="229523"/>
                    <a:pt x="1528713" y="157641"/>
                    <a:pt x="1354418" y="124646"/>
                  </a:cubicBezTo>
                  <a:cubicBezTo>
                    <a:pt x="1180123" y="91651"/>
                    <a:pt x="868678" y="0"/>
                    <a:pt x="642942" y="103659"/>
                  </a:cubicBezTo>
                  <a:cubicBezTo>
                    <a:pt x="417206" y="207318"/>
                    <a:pt x="165509" y="499155"/>
                    <a:pt x="0" y="746601"/>
                  </a:cubicBezTo>
                </a:path>
              </a:pathLst>
            </a:cu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7" idx="7"/>
            </p:cNvCxnSpPr>
            <p:nvPr/>
          </p:nvCxnSpPr>
          <p:spPr bwMode="auto">
            <a:xfrm rot="5400000" flipH="1" flipV="1">
              <a:off x="3340246" y="3998630"/>
              <a:ext cx="372623" cy="151938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37" name="直接箭头连接符 36"/>
          <p:cNvCxnSpPr/>
          <p:nvPr/>
        </p:nvCxnSpPr>
        <p:spPr bwMode="auto">
          <a:xfrm flipV="1">
            <a:off x="1714480" y="4705116"/>
            <a:ext cx="1428760" cy="3571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任意多边形 37"/>
          <p:cNvSpPr/>
          <p:nvPr/>
        </p:nvSpPr>
        <p:spPr bwMode="auto">
          <a:xfrm>
            <a:off x="1533978" y="4316069"/>
            <a:ext cx="1828800" cy="765277"/>
          </a:xfrm>
          <a:custGeom>
            <a:avLst/>
            <a:gdLst>
              <a:gd name="connsiteX0" fmla="*/ 1828800 w 1828800"/>
              <a:gd name="connsiteY0" fmla="*/ 342490 h 765277"/>
              <a:gd name="connsiteX1" fmla="*/ 1484671 w 1828800"/>
              <a:gd name="connsiteY1" fmla="*/ 77019 h 765277"/>
              <a:gd name="connsiteX2" fmla="*/ 835742 w 1828800"/>
              <a:gd name="connsiteY2" fmla="*/ 37690 h 765277"/>
              <a:gd name="connsiteX3" fmla="*/ 363794 w 1828800"/>
              <a:gd name="connsiteY3" fmla="*/ 303161 h 765277"/>
              <a:gd name="connsiteX4" fmla="*/ 0 w 1828800"/>
              <a:gd name="connsiteY4" fmla="*/ 765277 h 76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765277">
                <a:moveTo>
                  <a:pt x="1828800" y="342490"/>
                </a:moveTo>
                <a:cubicBezTo>
                  <a:pt x="1739490" y="235154"/>
                  <a:pt x="1650181" y="127819"/>
                  <a:pt x="1484671" y="77019"/>
                </a:cubicBezTo>
                <a:cubicBezTo>
                  <a:pt x="1319161" y="26219"/>
                  <a:pt x="1022555" y="0"/>
                  <a:pt x="835742" y="37690"/>
                </a:cubicBezTo>
                <a:cubicBezTo>
                  <a:pt x="648929" y="75380"/>
                  <a:pt x="503084" y="181897"/>
                  <a:pt x="363794" y="303161"/>
                </a:cubicBezTo>
                <a:cubicBezTo>
                  <a:pt x="224504" y="424426"/>
                  <a:pt x="112252" y="594851"/>
                  <a:pt x="0" y="765277"/>
                </a:cubicBezTo>
              </a:path>
            </a:pathLst>
          </a:custGeom>
          <a:noFill/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0" grpId="0"/>
      <p:bldP spid="24" grpId="0"/>
      <p:bldP spid="25" grpId="0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7884" y="3929066"/>
            <a:ext cx="307183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中经过顶点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的所有回路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0 1 2 3 4 0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0 1 2 4 0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0 2 3 4 0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0 2 4 0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6000760" y="714356"/>
            <a:ext cx="2468264" cy="2357454"/>
            <a:chOff x="2714612" y="2357430"/>
            <a:chExt cx="2468264" cy="2357454"/>
          </a:xfrm>
        </p:grpSpPr>
        <p:sp>
          <p:nvSpPr>
            <p:cNvPr id="5" name="椭圆 4"/>
            <p:cNvSpPr/>
            <p:nvPr/>
          </p:nvSpPr>
          <p:spPr>
            <a:xfrm>
              <a:off x="3786182" y="2357430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86248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4246884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14876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714612" y="3214686"/>
              <a:ext cx="468000" cy="468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5" idx="2"/>
              <a:endCxn id="9" idx="7"/>
            </p:cNvCxnSpPr>
            <p:nvPr/>
          </p:nvCxnSpPr>
          <p:spPr>
            <a:xfrm rot="10800000" flipV="1">
              <a:off x="3114076" y="2591429"/>
              <a:ext cx="672107" cy="691793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9" idx="4"/>
              <a:endCxn id="7" idx="1"/>
            </p:cNvCxnSpPr>
            <p:nvPr/>
          </p:nvCxnSpPr>
          <p:spPr>
            <a:xfrm rot="16200000" flipH="1">
              <a:off x="2835265" y="3796032"/>
              <a:ext cx="632735" cy="406041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6"/>
              <a:endCxn id="6" idx="2"/>
            </p:cNvCxnSpPr>
            <p:nvPr/>
          </p:nvCxnSpPr>
          <p:spPr>
            <a:xfrm>
              <a:off x="3754116" y="4480884"/>
              <a:ext cx="532132" cy="1588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8" idx="4"/>
            </p:cNvCxnSpPr>
            <p:nvPr/>
          </p:nvCxnSpPr>
          <p:spPr>
            <a:xfrm rot="5400000" flipH="1" flipV="1">
              <a:off x="4500926" y="3867472"/>
              <a:ext cx="632735" cy="263165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0"/>
              <a:endCxn id="5" idx="6"/>
            </p:cNvCxnSpPr>
            <p:nvPr/>
          </p:nvCxnSpPr>
          <p:spPr>
            <a:xfrm rot="16200000" flipV="1">
              <a:off x="4289901" y="2555711"/>
              <a:ext cx="623256" cy="69469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4"/>
              <a:endCxn id="7" idx="0"/>
            </p:cNvCxnSpPr>
            <p:nvPr/>
          </p:nvCxnSpPr>
          <p:spPr>
            <a:xfrm rot="5400000">
              <a:off x="3059422" y="3286124"/>
              <a:ext cx="142145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766860" y="3367406"/>
              <a:ext cx="866735" cy="1029297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42844" y="500042"/>
            <a:ext cx="557216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int n=5, e=7;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A[MAXV][MAXV]={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{0,1,1,0,0},{0,0,1,0,0},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{0,0,0,1,1},{0,0,0,0,1},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{1,0,0,0,0} };	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AdjGraph *G;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CreateAdj(G,A,n,e);	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(int i=0;i&lt;n;i++)    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visited[i]=0;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G:\n");DispAdj(G);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k=0;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中经过顶点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的所有回路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:\n",k);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FindCyclePath(G,k);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DestroyAdj(G);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销毁邻接表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7215206" y="3357562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435771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ctr"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扩展：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不仅仅用于图的遍历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gray">
          <a:xfrm>
            <a:off x="1571604" y="3071810"/>
            <a:ext cx="1289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800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状态扩展</a:t>
            </a:r>
            <a:endParaRPr lang="zh-CN" altLang="en-US" sz="1800" b="1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566851" y="1852092"/>
            <a:ext cx="1362075" cy="900106"/>
            <a:chOff x="4320" y="1152"/>
            <a:chExt cx="414" cy="402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1945507" y="2076219"/>
            <a:ext cx="7008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状态</a:t>
            </a:r>
            <a:endParaRPr lang="zh-CN" altLang="en-US" sz="2000" b="1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28596" y="3671902"/>
            <a:ext cx="1362075" cy="900106"/>
            <a:chOff x="4320" y="1152"/>
            <a:chExt cx="414" cy="402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Rectangle 9"/>
          <p:cNvSpPr>
            <a:spLocks noChangeArrowheads="1"/>
          </p:cNvSpPr>
          <p:nvPr/>
        </p:nvSpPr>
        <p:spPr bwMode="gray">
          <a:xfrm>
            <a:off x="770397" y="3896029"/>
            <a:ext cx="7008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状态</a:t>
            </a:r>
            <a:endParaRPr lang="zh-CN" altLang="en-US" sz="2000" b="1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646340" y="3671902"/>
            <a:ext cx="1362075" cy="900106"/>
            <a:chOff x="4320" y="1152"/>
            <a:chExt cx="414" cy="402"/>
          </a:xfrm>
        </p:grpSpPr>
        <p:sp>
          <p:nvSpPr>
            <p:cNvPr id="17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solidFill>
              <a:srgbClr val="00B0F0"/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gray">
          <a:xfrm>
            <a:off x="2932092" y="3896029"/>
            <a:ext cx="7008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状态</a:t>
            </a:r>
            <a:endParaRPr lang="zh-CN" altLang="en-US" sz="2000" b="1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0232" y="3714752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>
            <a:off x="1004854" y="2890838"/>
            <a:ext cx="885844" cy="6762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rot="16200000" flipH="1">
            <a:off x="2542354" y="2886878"/>
            <a:ext cx="885844" cy="6842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组合 39"/>
          <p:cNvGrpSpPr/>
          <p:nvPr/>
        </p:nvGrpSpPr>
        <p:grpSpPr>
          <a:xfrm>
            <a:off x="4572000" y="2285992"/>
            <a:ext cx="1857388" cy="2441034"/>
            <a:chOff x="4572000" y="2285992"/>
            <a:chExt cx="1857388" cy="2441034"/>
          </a:xfrm>
        </p:grpSpPr>
        <p:sp>
          <p:nvSpPr>
            <p:cNvPr id="27" name="椭圆 26"/>
            <p:cNvSpPr/>
            <p:nvPr/>
          </p:nvSpPr>
          <p:spPr bwMode="auto">
            <a:xfrm>
              <a:off x="5357818" y="2285992"/>
              <a:ext cx="468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u</a:t>
              </a:r>
              <a:endParaRPr kumimoji="0" lang="zh-CN" altLang="en-US" sz="18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357818" y="3714752"/>
              <a:ext cx="468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v</a:t>
              </a:r>
              <a:endParaRPr kumimoji="0" lang="zh-CN" altLang="en-US" sz="18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27" idx="4"/>
              <a:endCxn id="28" idx="0"/>
            </p:cNvCxnSpPr>
            <p:nvPr/>
          </p:nvCxnSpPr>
          <p:spPr bwMode="auto">
            <a:xfrm rot="5400000">
              <a:off x="5129438" y="3252372"/>
              <a:ext cx="92476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 Box 21"/>
            <p:cNvSpPr txBox="1">
              <a:spLocks noChangeArrowheads="1"/>
            </p:cNvSpPr>
            <p:nvPr/>
          </p:nvSpPr>
          <p:spPr bwMode="gray">
            <a:xfrm>
              <a:off x="5715008" y="2925545"/>
              <a:ext cx="71438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zh-CN" altLang="en-US" sz="1800" b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相邻顶点</a:t>
              </a:r>
              <a:endPara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右箭头 31"/>
            <p:cNvSpPr/>
            <p:nvPr/>
          </p:nvSpPr>
          <p:spPr bwMode="auto">
            <a:xfrm>
              <a:off x="4572000" y="3071810"/>
              <a:ext cx="571504" cy="35719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86380" y="435769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图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8" name="组合 40"/>
          <p:cNvGrpSpPr/>
          <p:nvPr/>
        </p:nvGrpSpPr>
        <p:grpSpPr>
          <a:xfrm>
            <a:off x="6572264" y="2438392"/>
            <a:ext cx="2000264" cy="2288634"/>
            <a:chOff x="6572264" y="2438392"/>
            <a:chExt cx="2000264" cy="2288634"/>
          </a:xfrm>
        </p:grpSpPr>
        <p:sp>
          <p:nvSpPr>
            <p:cNvPr id="25" name="椭圆 24"/>
            <p:cNvSpPr/>
            <p:nvPr/>
          </p:nvSpPr>
          <p:spPr bwMode="auto">
            <a:xfrm>
              <a:off x="7072330" y="2438392"/>
              <a:ext cx="468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u</a:t>
              </a:r>
              <a:endParaRPr kumimoji="0" lang="zh-CN" altLang="en-US" sz="18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6572264" y="3643314"/>
              <a:ext cx="468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>
              <a:stCxn id="25" idx="3"/>
              <a:endCxn id="29" idx="0"/>
            </p:cNvCxnSpPr>
            <p:nvPr/>
          </p:nvCxnSpPr>
          <p:spPr bwMode="auto">
            <a:xfrm rot="5400000">
              <a:off x="6586201" y="3088647"/>
              <a:ext cx="774731" cy="33460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椭圆 33"/>
            <p:cNvSpPr/>
            <p:nvPr/>
          </p:nvSpPr>
          <p:spPr bwMode="auto">
            <a:xfrm>
              <a:off x="7572396" y="3643314"/>
              <a:ext cx="468000" cy="504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37" name="直接箭头连接符 36"/>
            <p:cNvCxnSpPr>
              <a:stCxn id="25" idx="5"/>
              <a:endCxn id="34" idx="0"/>
            </p:cNvCxnSpPr>
            <p:nvPr/>
          </p:nvCxnSpPr>
          <p:spPr bwMode="auto">
            <a:xfrm rot="16200000" flipH="1">
              <a:off x="7251729" y="3088646"/>
              <a:ext cx="774731" cy="33460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 Box 21"/>
            <p:cNvSpPr txBox="1">
              <a:spLocks noChangeArrowheads="1"/>
            </p:cNvSpPr>
            <p:nvPr/>
          </p:nvSpPr>
          <p:spPr bwMode="gray">
            <a:xfrm>
              <a:off x="7858148" y="2857496"/>
              <a:ext cx="71438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孩子结点</a:t>
              </a:r>
              <a:endParaRPr lang="zh-CN" altLang="en-US" sz="1800" b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9454" y="435769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二叉树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00364" y="209031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DFS(G,u)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72" y="471488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DFS(G,u</a:t>
            </a:r>
            <a:r>
              <a:rPr lang="en-US" altLang="zh-CN" sz="16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6050" y="466208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DFS(G,u</a:t>
            </a:r>
            <a:r>
              <a:rPr lang="en-US" altLang="zh-CN" sz="1600" baseline="-2500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6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805785"/>
            <a:ext cx="8001056" cy="15614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假设二叉树采用二叉链存储结构，且每个结点存储一个整数（可能有负数），给定一棵二叉树，求所有从根结点到叶结点路径上所有结点值之和等于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的路径。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2000232" y="2928934"/>
            <a:ext cx="2571768" cy="2143140"/>
            <a:chOff x="2000232" y="2714620"/>
            <a:chExt cx="2571768" cy="2357454"/>
          </a:xfrm>
        </p:grpSpPr>
        <p:sp>
          <p:nvSpPr>
            <p:cNvPr id="5" name="椭圆 4"/>
            <p:cNvSpPr/>
            <p:nvPr/>
          </p:nvSpPr>
          <p:spPr>
            <a:xfrm>
              <a:off x="3046402" y="271462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00298" y="3571876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43306" y="3571876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00232" y="450057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71802" y="450057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143372" y="450057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>
              <a:stCxn id="5" idx="3"/>
              <a:endCxn id="6" idx="7"/>
            </p:cNvCxnSpPr>
            <p:nvPr/>
          </p:nvCxnSpPr>
          <p:spPr>
            <a:xfrm rot="5400000">
              <a:off x="2761093" y="3307491"/>
              <a:ext cx="453142" cy="24301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3"/>
              <a:endCxn id="8" idx="7"/>
            </p:cNvCxnSpPr>
            <p:nvPr/>
          </p:nvCxnSpPr>
          <p:spPr>
            <a:xfrm rot="5400000">
              <a:off x="2202290" y="4223485"/>
              <a:ext cx="524579" cy="19698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5" idx="5"/>
              <a:endCxn id="7" idx="1"/>
            </p:cNvCxnSpPr>
            <p:nvPr/>
          </p:nvCxnSpPr>
          <p:spPr>
            <a:xfrm rot="16200000" flipH="1">
              <a:off x="3332597" y="3282091"/>
              <a:ext cx="453142" cy="29381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3"/>
              <a:endCxn id="9" idx="7"/>
            </p:cNvCxnSpPr>
            <p:nvPr/>
          </p:nvCxnSpPr>
          <p:spPr>
            <a:xfrm rot="5400000">
              <a:off x="3309579" y="4187766"/>
              <a:ext cx="524579" cy="26841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7" idx="5"/>
              <a:endCxn id="10" idx="1"/>
            </p:cNvCxnSpPr>
            <p:nvPr/>
          </p:nvCxnSpPr>
          <p:spPr>
            <a:xfrm rot="16200000" flipH="1">
              <a:off x="3845364" y="4223485"/>
              <a:ext cx="524579" cy="19698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357686" y="307181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sum=5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0694" y="3143248"/>
            <a:ext cx="150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2 -1 4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2  2 1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572000" y="3571876"/>
            <a:ext cx="714380" cy="35719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7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1426100"/>
            <a:ext cx="8358246" cy="502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深度优先遍历的过程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体现出后进先出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的特点：用</a:t>
            </a:r>
            <a:r>
              <a:rPr lang="zh-CN" altLang="en-US" sz="18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1800" dirty="0" smtClean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递归方式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785794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算法设计思路：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428596" y="2143117"/>
            <a:ext cx="8358246" cy="1714511"/>
            <a:chOff x="428596" y="3714753"/>
            <a:chExt cx="7928962" cy="1714511"/>
          </a:xfrm>
        </p:grpSpPr>
        <p:sp>
          <p:nvSpPr>
            <p:cNvPr id="4107" name="Rectangle 3"/>
            <p:cNvSpPr>
              <a:spLocks noChangeArrowheads="1"/>
            </p:cNvSpPr>
            <p:nvPr/>
          </p:nvSpPr>
          <p:spPr bwMode="auto">
            <a:xfrm>
              <a:off x="428596" y="3714753"/>
              <a:ext cx="7928962" cy="928694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ct val="50000"/>
                </a:spcBef>
                <a:buBlip>
                  <a:blip r:embed="rId4"/>
                </a:buBlip>
              </a:pP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如何确定一个顶点是否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访问过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? 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设置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visited[]</a:t>
              </a:r>
              <a:r>
                <a:rPr kumimoji="1" lang="zh-CN" altLang="en-US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全局数组，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]=0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没有访问；</a:t>
              </a:r>
              <a:r>
                <a:rPr kumimoji="1"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dirty="0" err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]=1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表示顶点</a:t>
              </a:r>
              <a:r>
                <a:rPr kumimoji="1"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1"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已经访问过。</a:t>
              </a:r>
              <a:endPara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928926" y="4799569"/>
              <a:ext cx="431800" cy="431800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71868" y="4799569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visited[</a:t>
              </a:r>
              <a:r>
                <a:rPr kumimoji="1"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13100" y="5151981"/>
              <a:ext cx="1295400" cy="277283"/>
            </a:xfrm>
            <a:custGeom>
              <a:avLst/>
              <a:gdLst>
                <a:gd name="connsiteX0" fmla="*/ 0 w 1295400"/>
                <a:gd name="connsiteY0" fmla="*/ 0 h 277283"/>
                <a:gd name="connsiteX1" fmla="*/ 317500 w 1295400"/>
                <a:gd name="connsiteY1" fmla="*/ 241300 h 277283"/>
                <a:gd name="connsiteX2" fmla="*/ 1016000 w 1295400"/>
                <a:gd name="connsiteY2" fmla="*/ 215900 h 277283"/>
                <a:gd name="connsiteX3" fmla="*/ 1295400 w 1295400"/>
                <a:gd name="connsiteY3" fmla="*/ 25400 h 27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400" h="277283">
                  <a:moveTo>
                    <a:pt x="0" y="0"/>
                  </a:moveTo>
                  <a:cubicBezTo>
                    <a:pt x="74083" y="102658"/>
                    <a:pt x="148167" y="205317"/>
                    <a:pt x="317500" y="241300"/>
                  </a:cubicBezTo>
                  <a:cubicBezTo>
                    <a:pt x="486833" y="277283"/>
                    <a:pt x="853017" y="251883"/>
                    <a:pt x="1016000" y="215900"/>
                  </a:cubicBezTo>
                  <a:cubicBezTo>
                    <a:pt x="1178983" y="179917"/>
                    <a:pt x="1237191" y="102658"/>
                    <a:pt x="1295400" y="25400"/>
                  </a:cubicBezTo>
                </a:path>
              </a:pathLst>
            </a:custGeom>
            <a:ln w="28575">
              <a:solidFill>
                <a:srgbClr val="7030A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001056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保存遍历的结点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,sum,path,d)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用于输出二叉树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中所有从根结点到叶结点路径上全部结点值之和等于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46666" y="2583886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00562" y="3363210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43570" y="3363210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00496" y="4207477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72066" y="4207477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43636" y="4207477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连接符 11"/>
          <p:cNvCxnSpPr>
            <a:stCxn id="6" idx="3"/>
            <a:endCxn id="7" idx="7"/>
          </p:cNvCxnSpPr>
          <p:nvPr/>
        </p:nvCxnSpPr>
        <p:spPr>
          <a:xfrm rot="5400000">
            <a:off x="4781954" y="3111813"/>
            <a:ext cx="411947" cy="2430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3"/>
            <a:endCxn id="9" idx="7"/>
          </p:cNvCxnSpPr>
          <p:nvPr/>
        </p:nvCxnSpPr>
        <p:spPr>
          <a:xfrm rot="5400000">
            <a:off x="4226398" y="3946628"/>
            <a:ext cx="47689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5"/>
            <a:endCxn id="8" idx="1"/>
          </p:cNvCxnSpPr>
          <p:nvPr/>
        </p:nvCxnSpPr>
        <p:spPr>
          <a:xfrm rot="16200000" flipH="1">
            <a:off x="5353458" y="3086413"/>
            <a:ext cx="411947" cy="2938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3"/>
            <a:endCxn id="10" idx="7"/>
          </p:cNvCxnSpPr>
          <p:nvPr/>
        </p:nvCxnSpPr>
        <p:spPr>
          <a:xfrm rot="5400000">
            <a:off x="5333687" y="3910909"/>
            <a:ext cx="476890" cy="2684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5"/>
            <a:endCxn id="11" idx="1"/>
          </p:cNvCxnSpPr>
          <p:nvPr/>
        </p:nvCxnSpPr>
        <p:spPr>
          <a:xfrm rot="16200000" flipH="1">
            <a:off x="5869472" y="3946628"/>
            <a:ext cx="47689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14678" y="228599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sum=5,path={}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414" y="50006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得到一条路径：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2,-1,4</a:t>
            </a:r>
            <a:endParaRPr lang="zh-CN" altLang="en-US" sz="18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5984" y="271462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path={2}, sum=5-2=3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355973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path={2,-1}, sum=3-(-1)=4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4451106"/>
            <a:ext cx="345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sum=b-&gt;data,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path={2,-1,4}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" grpId="0"/>
      <p:bldP spid="20" grpId="0"/>
      <p:bldP spid="22" grpId="0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642918"/>
            <a:ext cx="8786842" cy="4831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dfs(BTNode *b,int sum,int path[],int d)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调用时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d=-1,path[0..d]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存放一条路径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(b==NULL)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d++; path[d]=b-&gt;data;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b-&gt;lchild==NULL &amp;&amp; b-&gt;rchild==NULL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sum==b-&gt;data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  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找到一条满足条件的路径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i=0;i&lt;=d;i++)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printf("%3d ",path[i]);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printf("\n");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dfs(b-&gt;lchild,sum-b-&gt;data,path,d);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在左子树中查找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dfs(b-&gt;rchild,sum-b-&gt;data,path,d);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在右子树中查找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357166"/>
            <a:ext cx="6215106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*b,int sum)	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  <a:endParaRPr lang="en-US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path[MaxSize];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(b,sum,path,-1);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214554"/>
            <a:ext cx="6357982" cy="2506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 "); DispBTree(b);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(b,5);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5072074"/>
            <a:ext cx="2857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左弧形箭头 5"/>
          <p:cNvSpPr/>
          <p:nvPr/>
        </p:nvSpPr>
        <p:spPr>
          <a:xfrm>
            <a:off x="2714612" y="4929198"/>
            <a:ext cx="357190" cy="785818"/>
          </a:xfrm>
          <a:prstGeom prst="curv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60716" y="642918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14612" y="1422242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7620" y="1422242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14546" y="2266509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86116" y="2266509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7686" y="2266509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连接符 9"/>
          <p:cNvCxnSpPr>
            <a:stCxn id="4" idx="3"/>
            <a:endCxn id="5" idx="7"/>
          </p:cNvCxnSpPr>
          <p:nvPr/>
        </p:nvCxnSpPr>
        <p:spPr>
          <a:xfrm rot="5400000">
            <a:off x="2996004" y="1170845"/>
            <a:ext cx="411947" cy="2430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7" idx="7"/>
          </p:cNvCxnSpPr>
          <p:nvPr/>
        </p:nvCxnSpPr>
        <p:spPr>
          <a:xfrm rot="5400000">
            <a:off x="2440449" y="2005660"/>
            <a:ext cx="47689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5"/>
            <a:endCxn id="6" idx="1"/>
          </p:cNvCxnSpPr>
          <p:nvPr/>
        </p:nvCxnSpPr>
        <p:spPr>
          <a:xfrm rot="16200000" flipH="1">
            <a:off x="3567508" y="1145445"/>
            <a:ext cx="411947" cy="2938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7"/>
          </p:cNvCxnSpPr>
          <p:nvPr/>
        </p:nvCxnSpPr>
        <p:spPr>
          <a:xfrm rot="5400000">
            <a:off x="3547738" y="1969941"/>
            <a:ext cx="476890" cy="2684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5"/>
            <a:endCxn id="9" idx="1"/>
          </p:cNvCxnSpPr>
          <p:nvPr/>
        </p:nvCxnSpPr>
        <p:spPr>
          <a:xfrm rot="16200000" flipH="1">
            <a:off x="4083523" y="2005660"/>
            <a:ext cx="47689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00364" y="64291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159024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8794" y="237606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4978" y="121078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8992" y="194743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0562" y="19288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8728" y="385762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当对一棵树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DFS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时，相当于先序遍历</a:t>
            </a:r>
            <a:endParaRPr lang="zh-CN" altLang="en-US" sz="2000">
              <a:solidFill>
                <a:srgbClr val="00B05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500430" y="3071810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7224" y="7143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DFS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过程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2055353" y="500041"/>
            <a:ext cx="2670994" cy="2603675"/>
          </a:xfrm>
          <a:custGeom>
            <a:avLst/>
            <a:gdLst>
              <a:gd name="connsiteX0" fmla="*/ 1307691 w 2646517"/>
              <a:gd name="connsiteY0" fmla="*/ 49161 h 2543278"/>
              <a:gd name="connsiteX1" fmla="*/ 147484 w 2646517"/>
              <a:gd name="connsiteY1" fmla="*/ 2094271 h 2543278"/>
              <a:gd name="connsiteX2" fmla="*/ 422787 w 2646517"/>
              <a:gd name="connsiteY2" fmla="*/ 2281084 h 2543278"/>
              <a:gd name="connsiteX3" fmla="*/ 1396181 w 2646517"/>
              <a:gd name="connsiteY3" fmla="*/ 521109 h 2543278"/>
              <a:gd name="connsiteX4" fmla="*/ 1995949 w 2646517"/>
              <a:gd name="connsiteY4" fmla="*/ 1002890 h 2543278"/>
              <a:gd name="connsiteX5" fmla="*/ 1209368 w 2646517"/>
              <a:gd name="connsiteY5" fmla="*/ 2143432 h 2543278"/>
              <a:gd name="connsiteX6" fmla="*/ 1396181 w 2646517"/>
              <a:gd name="connsiteY6" fmla="*/ 2222090 h 2543278"/>
              <a:gd name="connsiteX7" fmla="*/ 2054942 w 2646517"/>
              <a:gd name="connsiteY7" fmla="*/ 1425677 h 2543278"/>
              <a:gd name="connsiteX8" fmla="*/ 2290916 w 2646517"/>
              <a:gd name="connsiteY8" fmla="*/ 1809135 h 2543278"/>
              <a:gd name="connsiteX9" fmla="*/ 2605549 w 2646517"/>
              <a:gd name="connsiteY9" fmla="*/ 2271251 h 2543278"/>
              <a:gd name="connsiteX10" fmla="*/ 2536723 w 2646517"/>
              <a:gd name="connsiteY10" fmla="*/ 1710813 h 2543278"/>
              <a:gd name="connsiteX11" fmla="*/ 1995949 w 2646517"/>
              <a:gd name="connsiteY11" fmla="*/ 658761 h 2543278"/>
              <a:gd name="connsiteX12" fmla="*/ 1504336 w 2646517"/>
              <a:gd name="connsiteY12" fmla="*/ 275303 h 2543278"/>
              <a:gd name="connsiteX13" fmla="*/ 1494503 w 2646517"/>
              <a:gd name="connsiteY13" fmla="*/ 0 h 2543278"/>
              <a:gd name="connsiteX0" fmla="*/ 1307691 w 2646517"/>
              <a:gd name="connsiteY0" fmla="*/ 49161 h 2543278"/>
              <a:gd name="connsiteX1" fmla="*/ 147484 w 2646517"/>
              <a:gd name="connsiteY1" fmla="*/ 2094271 h 2543278"/>
              <a:gd name="connsiteX2" fmla="*/ 422787 w 2646517"/>
              <a:gd name="connsiteY2" fmla="*/ 2281084 h 2543278"/>
              <a:gd name="connsiteX3" fmla="*/ 1396181 w 2646517"/>
              <a:gd name="connsiteY3" fmla="*/ 521109 h 2543278"/>
              <a:gd name="connsiteX4" fmla="*/ 1864284 w 2646517"/>
              <a:gd name="connsiteY4" fmla="*/ 1082611 h 2543278"/>
              <a:gd name="connsiteX5" fmla="*/ 1209368 w 2646517"/>
              <a:gd name="connsiteY5" fmla="*/ 2143432 h 2543278"/>
              <a:gd name="connsiteX6" fmla="*/ 1396181 w 2646517"/>
              <a:gd name="connsiteY6" fmla="*/ 2222090 h 2543278"/>
              <a:gd name="connsiteX7" fmla="*/ 2054942 w 2646517"/>
              <a:gd name="connsiteY7" fmla="*/ 1425677 h 2543278"/>
              <a:gd name="connsiteX8" fmla="*/ 2290916 w 2646517"/>
              <a:gd name="connsiteY8" fmla="*/ 1809135 h 2543278"/>
              <a:gd name="connsiteX9" fmla="*/ 2605549 w 2646517"/>
              <a:gd name="connsiteY9" fmla="*/ 2271251 h 2543278"/>
              <a:gd name="connsiteX10" fmla="*/ 2536723 w 2646517"/>
              <a:gd name="connsiteY10" fmla="*/ 1710813 h 2543278"/>
              <a:gd name="connsiteX11" fmla="*/ 1995949 w 2646517"/>
              <a:gd name="connsiteY11" fmla="*/ 658761 h 2543278"/>
              <a:gd name="connsiteX12" fmla="*/ 1504336 w 2646517"/>
              <a:gd name="connsiteY12" fmla="*/ 275303 h 2543278"/>
              <a:gd name="connsiteX13" fmla="*/ 1494503 w 2646517"/>
              <a:gd name="connsiteY13" fmla="*/ 0 h 2543278"/>
              <a:gd name="connsiteX0" fmla="*/ 1307691 w 2665413"/>
              <a:gd name="connsiteY0" fmla="*/ 49161 h 2543278"/>
              <a:gd name="connsiteX1" fmla="*/ 147484 w 2665413"/>
              <a:gd name="connsiteY1" fmla="*/ 2094271 h 2543278"/>
              <a:gd name="connsiteX2" fmla="*/ 422787 w 2665413"/>
              <a:gd name="connsiteY2" fmla="*/ 2281084 h 2543278"/>
              <a:gd name="connsiteX3" fmla="*/ 1396181 w 2665413"/>
              <a:gd name="connsiteY3" fmla="*/ 521109 h 2543278"/>
              <a:gd name="connsiteX4" fmla="*/ 1864284 w 2665413"/>
              <a:gd name="connsiteY4" fmla="*/ 1082611 h 2543278"/>
              <a:gd name="connsiteX5" fmla="*/ 1209368 w 2665413"/>
              <a:gd name="connsiteY5" fmla="*/ 2143432 h 2543278"/>
              <a:gd name="connsiteX6" fmla="*/ 1396181 w 2665413"/>
              <a:gd name="connsiteY6" fmla="*/ 2222090 h 2543278"/>
              <a:gd name="connsiteX7" fmla="*/ 2054942 w 2665413"/>
              <a:gd name="connsiteY7" fmla="*/ 1425677 h 2543278"/>
              <a:gd name="connsiteX8" fmla="*/ 2290916 w 2665413"/>
              <a:gd name="connsiteY8" fmla="*/ 1809135 h 2543278"/>
              <a:gd name="connsiteX9" fmla="*/ 2605549 w 2665413"/>
              <a:gd name="connsiteY9" fmla="*/ 2271251 h 2543278"/>
              <a:gd name="connsiteX10" fmla="*/ 2650102 w 2665413"/>
              <a:gd name="connsiteY10" fmla="*/ 2011305 h 2543278"/>
              <a:gd name="connsiteX11" fmla="*/ 2536723 w 2665413"/>
              <a:gd name="connsiteY11" fmla="*/ 1710813 h 2543278"/>
              <a:gd name="connsiteX12" fmla="*/ 1995949 w 2665413"/>
              <a:gd name="connsiteY12" fmla="*/ 658761 h 2543278"/>
              <a:gd name="connsiteX13" fmla="*/ 1504336 w 2665413"/>
              <a:gd name="connsiteY13" fmla="*/ 275303 h 2543278"/>
              <a:gd name="connsiteX14" fmla="*/ 1494503 w 2665413"/>
              <a:gd name="connsiteY14" fmla="*/ 0 h 2543278"/>
              <a:gd name="connsiteX0" fmla="*/ 1307691 w 2661573"/>
              <a:gd name="connsiteY0" fmla="*/ 49161 h 2543278"/>
              <a:gd name="connsiteX1" fmla="*/ 147484 w 2661573"/>
              <a:gd name="connsiteY1" fmla="*/ 2094271 h 2543278"/>
              <a:gd name="connsiteX2" fmla="*/ 422787 w 2661573"/>
              <a:gd name="connsiteY2" fmla="*/ 2281084 h 2543278"/>
              <a:gd name="connsiteX3" fmla="*/ 1396181 w 2661573"/>
              <a:gd name="connsiteY3" fmla="*/ 521109 h 2543278"/>
              <a:gd name="connsiteX4" fmla="*/ 1864284 w 2661573"/>
              <a:gd name="connsiteY4" fmla="*/ 1082611 h 2543278"/>
              <a:gd name="connsiteX5" fmla="*/ 1209368 w 2661573"/>
              <a:gd name="connsiteY5" fmla="*/ 2143432 h 2543278"/>
              <a:gd name="connsiteX6" fmla="*/ 1396181 w 2661573"/>
              <a:gd name="connsiteY6" fmla="*/ 2222090 h 2543278"/>
              <a:gd name="connsiteX7" fmla="*/ 2054942 w 2661573"/>
              <a:gd name="connsiteY7" fmla="*/ 1425677 h 2543278"/>
              <a:gd name="connsiteX8" fmla="*/ 2290916 w 2661573"/>
              <a:gd name="connsiteY8" fmla="*/ 1809135 h 2543278"/>
              <a:gd name="connsiteX9" fmla="*/ 2364350 w 2661573"/>
              <a:gd name="connsiteY9" fmla="*/ 2082743 h 2543278"/>
              <a:gd name="connsiteX10" fmla="*/ 2605549 w 2661573"/>
              <a:gd name="connsiteY10" fmla="*/ 2271251 h 2543278"/>
              <a:gd name="connsiteX11" fmla="*/ 2650102 w 2661573"/>
              <a:gd name="connsiteY11" fmla="*/ 2011305 h 2543278"/>
              <a:gd name="connsiteX12" fmla="*/ 2536723 w 2661573"/>
              <a:gd name="connsiteY12" fmla="*/ 1710813 h 2543278"/>
              <a:gd name="connsiteX13" fmla="*/ 1995949 w 2661573"/>
              <a:gd name="connsiteY13" fmla="*/ 658761 h 2543278"/>
              <a:gd name="connsiteX14" fmla="*/ 1504336 w 2661573"/>
              <a:gd name="connsiteY14" fmla="*/ 275303 h 2543278"/>
              <a:gd name="connsiteX15" fmla="*/ 1494503 w 2661573"/>
              <a:gd name="connsiteY15" fmla="*/ 0 h 2543278"/>
              <a:gd name="connsiteX0" fmla="*/ 1307691 w 2661573"/>
              <a:gd name="connsiteY0" fmla="*/ 49161 h 2543278"/>
              <a:gd name="connsiteX1" fmla="*/ 147484 w 2661573"/>
              <a:gd name="connsiteY1" fmla="*/ 2094271 h 2543278"/>
              <a:gd name="connsiteX2" fmla="*/ 422787 w 2661573"/>
              <a:gd name="connsiteY2" fmla="*/ 2281084 h 2543278"/>
              <a:gd name="connsiteX3" fmla="*/ 1396181 w 2661573"/>
              <a:gd name="connsiteY3" fmla="*/ 521109 h 2543278"/>
              <a:gd name="connsiteX4" fmla="*/ 1864284 w 2661573"/>
              <a:gd name="connsiteY4" fmla="*/ 1082611 h 2543278"/>
              <a:gd name="connsiteX5" fmla="*/ 1209368 w 2661573"/>
              <a:gd name="connsiteY5" fmla="*/ 2143432 h 2543278"/>
              <a:gd name="connsiteX6" fmla="*/ 1435656 w 2661573"/>
              <a:gd name="connsiteY6" fmla="*/ 2225619 h 2543278"/>
              <a:gd name="connsiteX7" fmla="*/ 2054942 w 2661573"/>
              <a:gd name="connsiteY7" fmla="*/ 1425677 h 2543278"/>
              <a:gd name="connsiteX8" fmla="*/ 2290916 w 2661573"/>
              <a:gd name="connsiteY8" fmla="*/ 1809135 h 2543278"/>
              <a:gd name="connsiteX9" fmla="*/ 2364350 w 2661573"/>
              <a:gd name="connsiteY9" fmla="*/ 2082743 h 2543278"/>
              <a:gd name="connsiteX10" fmla="*/ 2605549 w 2661573"/>
              <a:gd name="connsiteY10" fmla="*/ 2271251 h 2543278"/>
              <a:gd name="connsiteX11" fmla="*/ 2650102 w 2661573"/>
              <a:gd name="connsiteY11" fmla="*/ 2011305 h 2543278"/>
              <a:gd name="connsiteX12" fmla="*/ 2536723 w 2661573"/>
              <a:gd name="connsiteY12" fmla="*/ 1710813 h 2543278"/>
              <a:gd name="connsiteX13" fmla="*/ 1995949 w 2661573"/>
              <a:gd name="connsiteY13" fmla="*/ 658761 h 2543278"/>
              <a:gd name="connsiteX14" fmla="*/ 1504336 w 2661573"/>
              <a:gd name="connsiteY14" fmla="*/ 275303 h 2543278"/>
              <a:gd name="connsiteX15" fmla="*/ 1494503 w 2661573"/>
              <a:gd name="connsiteY15" fmla="*/ 0 h 2543278"/>
              <a:gd name="connsiteX0" fmla="*/ 1307691 w 2661573"/>
              <a:gd name="connsiteY0" fmla="*/ 49161 h 2543278"/>
              <a:gd name="connsiteX1" fmla="*/ 147484 w 2661573"/>
              <a:gd name="connsiteY1" fmla="*/ 2094271 h 2543278"/>
              <a:gd name="connsiteX2" fmla="*/ 422787 w 2661573"/>
              <a:gd name="connsiteY2" fmla="*/ 2281084 h 2543278"/>
              <a:gd name="connsiteX3" fmla="*/ 1396181 w 2661573"/>
              <a:gd name="connsiteY3" fmla="*/ 521109 h 2543278"/>
              <a:gd name="connsiteX4" fmla="*/ 1864284 w 2661573"/>
              <a:gd name="connsiteY4" fmla="*/ 1082611 h 2543278"/>
              <a:gd name="connsiteX5" fmla="*/ 1364218 w 2661573"/>
              <a:gd name="connsiteY5" fmla="*/ 1796991 h 2543278"/>
              <a:gd name="connsiteX6" fmla="*/ 1209368 w 2661573"/>
              <a:gd name="connsiteY6" fmla="*/ 2143432 h 2543278"/>
              <a:gd name="connsiteX7" fmla="*/ 1435656 w 2661573"/>
              <a:gd name="connsiteY7" fmla="*/ 2225619 h 2543278"/>
              <a:gd name="connsiteX8" fmla="*/ 2054942 w 2661573"/>
              <a:gd name="connsiteY8" fmla="*/ 1425677 h 2543278"/>
              <a:gd name="connsiteX9" fmla="*/ 2290916 w 2661573"/>
              <a:gd name="connsiteY9" fmla="*/ 1809135 h 2543278"/>
              <a:gd name="connsiteX10" fmla="*/ 2364350 w 2661573"/>
              <a:gd name="connsiteY10" fmla="*/ 2082743 h 2543278"/>
              <a:gd name="connsiteX11" fmla="*/ 2605549 w 2661573"/>
              <a:gd name="connsiteY11" fmla="*/ 2271251 h 2543278"/>
              <a:gd name="connsiteX12" fmla="*/ 2650102 w 2661573"/>
              <a:gd name="connsiteY12" fmla="*/ 2011305 h 2543278"/>
              <a:gd name="connsiteX13" fmla="*/ 2536723 w 2661573"/>
              <a:gd name="connsiteY13" fmla="*/ 1710813 h 2543278"/>
              <a:gd name="connsiteX14" fmla="*/ 1995949 w 2661573"/>
              <a:gd name="connsiteY14" fmla="*/ 658761 h 2543278"/>
              <a:gd name="connsiteX15" fmla="*/ 1504336 w 2661573"/>
              <a:gd name="connsiteY15" fmla="*/ 275303 h 2543278"/>
              <a:gd name="connsiteX16" fmla="*/ 1494503 w 2661573"/>
              <a:gd name="connsiteY16" fmla="*/ 0 h 2543278"/>
              <a:gd name="connsiteX0" fmla="*/ 1373639 w 2670994"/>
              <a:gd name="connsiteY0" fmla="*/ 0 h 2603675"/>
              <a:gd name="connsiteX1" fmla="*/ 156905 w 2670994"/>
              <a:gd name="connsiteY1" fmla="*/ 2154668 h 2603675"/>
              <a:gd name="connsiteX2" fmla="*/ 432208 w 2670994"/>
              <a:gd name="connsiteY2" fmla="*/ 2341481 h 2603675"/>
              <a:gd name="connsiteX3" fmla="*/ 1405602 w 2670994"/>
              <a:gd name="connsiteY3" fmla="*/ 581506 h 2603675"/>
              <a:gd name="connsiteX4" fmla="*/ 1873705 w 2670994"/>
              <a:gd name="connsiteY4" fmla="*/ 1143008 h 2603675"/>
              <a:gd name="connsiteX5" fmla="*/ 1373639 w 2670994"/>
              <a:gd name="connsiteY5" fmla="*/ 1857388 h 2603675"/>
              <a:gd name="connsiteX6" fmla="*/ 1218789 w 2670994"/>
              <a:gd name="connsiteY6" fmla="*/ 2203829 h 2603675"/>
              <a:gd name="connsiteX7" fmla="*/ 1445077 w 2670994"/>
              <a:gd name="connsiteY7" fmla="*/ 2286016 h 2603675"/>
              <a:gd name="connsiteX8" fmla="*/ 2064363 w 2670994"/>
              <a:gd name="connsiteY8" fmla="*/ 1486074 h 2603675"/>
              <a:gd name="connsiteX9" fmla="*/ 2300337 w 2670994"/>
              <a:gd name="connsiteY9" fmla="*/ 1869532 h 2603675"/>
              <a:gd name="connsiteX10" fmla="*/ 2373771 w 2670994"/>
              <a:gd name="connsiteY10" fmla="*/ 2143140 h 2603675"/>
              <a:gd name="connsiteX11" fmla="*/ 2614970 w 2670994"/>
              <a:gd name="connsiteY11" fmla="*/ 2331648 h 2603675"/>
              <a:gd name="connsiteX12" fmla="*/ 2659523 w 2670994"/>
              <a:gd name="connsiteY12" fmla="*/ 2071702 h 2603675"/>
              <a:gd name="connsiteX13" fmla="*/ 2546144 w 2670994"/>
              <a:gd name="connsiteY13" fmla="*/ 1771210 h 2603675"/>
              <a:gd name="connsiteX14" fmla="*/ 2005370 w 2670994"/>
              <a:gd name="connsiteY14" fmla="*/ 719158 h 2603675"/>
              <a:gd name="connsiteX15" fmla="*/ 1513757 w 2670994"/>
              <a:gd name="connsiteY15" fmla="*/ 335700 h 2603675"/>
              <a:gd name="connsiteX16" fmla="*/ 1503924 w 2670994"/>
              <a:gd name="connsiteY16" fmla="*/ 60397 h 260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70994" h="2603675">
                <a:moveTo>
                  <a:pt x="1373639" y="0"/>
                </a:moveTo>
                <a:cubicBezTo>
                  <a:pt x="867277" y="836561"/>
                  <a:pt x="313810" y="1764421"/>
                  <a:pt x="156905" y="2154668"/>
                </a:cubicBezTo>
                <a:cubicBezTo>
                  <a:pt x="0" y="2544915"/>
                  <a:pt x="224092" y="2603675"/>
                  <a:pt x="432208" y="2341481"/>
                </a:cubicBezTo>
                <a:cubicBezTo>
                  <a:pt x="640324" y="2079287"/>
                  <a:pt x="1165353" y="781252"/>
                  <a:pt x="1405602" y="581506"/>
                </a:cubicBezTo>
                <a:cubicBezTo>
                  <a:pt x="1645852" y="381761"/>
                  <a:pt x="1879032" y="930361"/>
                  <a:pt x="1873705" y="1143008"/>
                </a:cubicBezTo>
                <a:cubicBezTo>
                  <a:pt x="1868378" y="1355655"/>
                  <a:pt x="1482792" y="1680585"/>
                  <a:pt x="1373639" y="1857388"/>
                </a:cubicBezTo>
                <a:cubicBezTo>
                  <a:pt x="1264486" y="2034191"/>
                  <a:pt x="1206883" y="2132391"/>
                  <a:pt x="1218789" y="2203829"/>
                </a:cubicBezTo>
                <a:cubicBezTo>
                  <a:pt x="1230695" y="2275267"/>
                  <a:pt x="1304148" y="2405642"/>
                  <a:pt x="1445077" y="2286016"/>
                </a:cubicBezTo>
                <a:cubicBezTo>
                  <a:pt x="1586006" y="2166390"/>
                  <a:pt x="1921820" y="1555488"/>
                  <a:pt x="2064363" y="1486074"/>
                </a:cubicBezTo>
                <a:cubicBezTo>
                  <a:pt x="2206906" y="1416660"/>
                  <a:pt x="2248769" y="1760021"/>
                  <a:pt x="2300337" y="1869532"/>
                </a:cubicBezTo>
                <a:cubicBezTo>
                  <a:pt x="2351905" y="1979043"/>
                  <a:pt x="2321332" y="2066121"/>
                  <a:pt x="2373771" y="2143140"/>
                </a:cubicBezTo>
                <a:cubicBezTo>
                  <a:pt x="2426210" y="2220159"/>
                  <a:pt x="2567345" y="2343554"/>
                  <a:pt x="2614970" y="2331648"/>
                </a:cubicBezTo>
                <a:cubicBezTo>
                  <a:pt x="2662595" y="2319742"/>
                  <a:pt x="2670994" y="2165108"/>
                  <a:pt x="2659523" y="2071702"/>
                </a:cubicBezTo>
                <a:cubicBezTo>
                  <a:pt x="2648052" y="1978296"/>
                  <a:pt x="2655169" y="1996634"/>
                  <a:pt x="2546144" y="1771210"/>
                </a:cubicBezTo>
                <a:cubicBezTo>
                  <a:pt x="2437119" y="1545786"/>
                  <a:pt x="2177434" y="958409"/>
                  <a:pt x="2005370" y="719158"/>
                </a:cubicBezTo>
                <a:cubicBezTo>
                  <a:pt x="1833306" y="479907"/>
                  <a:pt x="1597331" y="445493"/>
                  <a:pt x="1513757" y="335700"/>
                </a:cubicBezTo>
                <a:cubicBezTo>
                  <a:pt x="1430183" y="225907"/>
                  <a:pt x="1467053" y="143152"/>
                  <a:pt x="1503924" y="60397"/>
                </a:cubicBezTo>
              </a:path>
            </a:pathLst>
          </a:cu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000364" y="2560642"/>
            <a:ext cx="1727200" cy="1511300"/>
          </a:xfrm>
          <a:prstGeom prst="ellipse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639934" y="2995613"/>
            <a:ext cx="4320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57422" y="5357826"/>
            <a:ext cx="3094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圈（层）一</a:t>
            </a:r>
            <a:r>
              <a: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圈向外走。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1871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lang="zh-CN" altLang="en-US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357422" y="2051058"/>
            <a:ext cx="3071834" cy="2520950"/>
            <a:chOff x="2390775" y="2603498"/>
            <a:chExt cx="3071834" cy="252095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390775" y="2603498"/>
              <a:ext cx="2951163" cy="25209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5030609" y="3921136"/>
              <a:ext cx="4320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20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>
            <a:off x="1714480" y="1571612"/>
            <a:ext cx="4322960" cy="3600450"/>
            <a:chOff x="1752610" y="428604"/>
            <a:chExt cx="4322960" cy="3600450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52610" y="428604"/>
              <a:ext cx="4248150" cy="3600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3"/>
            <p:cNvSpPr>
              <a:spLocks noChangeArrowheads="1"/>
            </p:cNvSpPr>
            <p:nvPr/>
          </p:nvSpPr>
          <p:spPr bwMode="auto">
            <a:xfrm>
              <a:off x="5643570" y="2571744"/>
              <a:ext cx="432000" cy="468312"/>
            </a:xfrm>
            <a:prstGeom prst="ellipse">
              <a:avLst/>
            </a:prstGeom>
            <a:ln>
              <a:solidFill>
                <a:srgbClr val="CC00CC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 smtClean="0">
                  <a:solidFill>
                    <a:srgbClr val="0033CC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en-US" altLang="zh-CN" sz="2000" i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72264" y="2021697"/>
            <a:ext cx="500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↓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构成分层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57159" y="357166"/>
            <a:ext cx="4572031" cy="43088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2.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基于广度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优先遍历算法的应用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00562" y="26431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752" y="21997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2066" y="170234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2132" y="164305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u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v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的最短路径长度为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CBFB9-2009-48A8-B327-B4B4A3BFDEC2}" type="slidenum">
              <a:rPr lang="en-US" altLang="zh-CN" smtClean="0"/>
              <a:pPr>
                <a:defRPr/>
              </a:pPr>
              <a:t>54</a:t>
            </a:fld>
            <a:r>
              <a:rPr lang="en-US" altLang="zh-CN" smtClean="0"/>
              <a:t>/72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6" grpId="0"/>
      <p:bldP spid="19" grpId="0"/>
      <p:bldP spid="21" grpId="0"/>
      <p:bldP spid="22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000108"/>
            <a:ext cx="8281987" cy="7777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2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33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8-9】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算法，求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不带权无向连通图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 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en-US" sz="1800" dirty="0">
                <a:solidFill>
                  <a:srgbClr val="A5002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</a:t>
            </a:r>
            <a:r>
              <a:rPr lang="zh-CN" altLang="en-US" sz="1800" dirty="0" smtClean="0">
                <a:solidFill>
                  <a:srgbClr val="A5002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（路径上经过的顶点数最少）</a:t>
            </a:r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3000372"/>
            <a:ext cx="7358114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不带权连通图，最短路径就是路径上经过的顶点数最少的路径。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仅仅求一条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最短路径，类似迷宫问题求解。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42886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问题说明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/>
          <p:nvPr/>
        </p:nvGrpSpPr>
        <p:grpSpPr>
          <a:xfrm>
            <a:off x="1835151" y="3500438"/>
            <a:ext cx="3165477" cy="2520950"/>
            <a:chOff x="1835151" y="3500438"/>
            <a:chExt cx="3165477" cy="252095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357422" y="4010022"/>
              <a:ext cx="1727200" cy="1511300"/>
            </a:xfrm>
            <a:prstGeom prst="ellipse">
              <a:avLst/>
            </a:prstGeom>
            <a:ln>
              <a:solidFill>
                <a:srgbClr val="00B0F0"/>
              </a:solidFill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996992" y="4444993"/>
              <a:ext cx="4320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9"/>
            <p:cNvGrpSpPr/>
            <p:nvPr/>
          </p:nvGrpSpPr>
          <p:grpSpPr>
            <a:xfrm>
              <a:off x="1835151" y="3500438"/>
              <a:ext cx="3165477" cy="2520950"/>
              <a:chOff x="2440008" y="2603498"/>
              <a:chExt cx="3165477" cy="2520950"/>
            </a:xfrm>
          </p:grpSpPr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2440008" y="2603498"/>
                <a:ext cx="2951163" cy="252095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3"/>
              <p:cNvSpPr>
                <a:spLocks noChangeArrowheads="1"/>
              </p:cNvSpPr>
              <p:nvPr/>
            </p:nvSpPr>
            <p:spPr bwMode="auto">
              <a:xfrm>
                <a:off x="5173485" y="3941756"/>
                <a:ext cx="432000" cy="468312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3841802" y="4597393"/>
              <a:ext cx="432000" cy="46831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9" name="直接箭头连接符 18"/>
          <p:cNvCxnSpPr>
            <a:endCxn id="17" idx="6"/>
          </p:cNvCxnSpPr>
          <p:nvPr/>
        </p:nvCxnSpPr>
        <p:spPr>
          <a:xfrm rot="10800000">
            <a:off x="4273802" y="4831550"/>
            <a:ext cx="294826" cy="2413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2"/>
          </p:cNvCxnSpPr>
          <p:nvPr/>
        </p:nvCxnSpPr>
        <p:spPr>
          <a:xfrm rot="10800000">
            <a:off x="3428992" y="4735505"/>
            <a:ext cx="412810" cy="960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4"/>
          <p:cNvGrpSpPr/>
          <p:nvPr/>
        </p:nvGrpSpPr>
        <p:grpSpPr>
          <a:xfrm>
            <a:off x="4286248" y="4714884"/>
            <a:ext cx="1643074" cy="785818"/>
            <a:chOff x="4357686" y="3786190"/>
            <a:chExt cx="1643074" cy="785818"/>
          </a:xfrm>
        </p:grpSpPr>
        <p:sp>
          <p:nvSpPr>
            <p:cNvPr id="23" name="下弧形箭头 22"/>
            <p:cNvSpPr/>
            <p:nvPr/>
          </p:nvSpPr>
          <p:spPr>
            <a:xfrm>
              <a:off x="4357686" y="4214818"/>
              <a:ext cx="1143008" cy="35719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14942" y="378619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path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57224" y="1006602"/>
            <a:ext cx="7858180" cy="234689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可以采用回溯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DFS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求解，但时间比较多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最好采用</a:t>
            </a:r>
            <a:r>
              <a:rPr lang="zh-CN" altLang="en-US" sz="1800" smtClean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广度优先遍历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来实现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，类似迷宫问题求解。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中一个顶点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有多个相邻顶点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搜索路径时，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称为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的前驱顶点，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称为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的后继顶点，  每个顶点只有唯一的前驱顶点。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50653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问题求解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79466" y="257153"/>
            <a:ext cx="4492600" cy="139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 eaLnBrk="1" hangingPunct="1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前一个顶点的位置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9751" y="1870053"/>
            <a:ext cx="6961208" cy="372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 u,int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v)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输出从顶点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的最短逆路径</a:t>
            </a:r>
          </a:p>
          <a:p>
            <a:pPr algn="l" eaLnBrk="1" hangingPunct="1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QUERE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定义非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1,rear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队列的头、尾指针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访问标记置初值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 algn="l" eaLnBrk="1" hangingPunct="1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visited[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 eaLnBrk="1" hangingPunct="1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].data=u;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].parent=-1;</a:t>
            </a:r>
          </a:p>
          <a:p>
            <a:pPr algn="l" eaLnBrk="1" hangingPunct="1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46" y="77365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非循环队列类型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429256" y="357166"/>
            <a:ext cx="285752" cy="1214446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87368" y="184169"/>
            <a:ext cx="8642350" cy="6401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eaLnBrk="1" hangingPunct="1">
              <a:lnSpc>
                <a:spcPts val="2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(front!=rear)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w=qu[front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].data;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w==v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i=front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].parent!=-1)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",qu[i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 algn="l" eaLnBrk="1" hangingPunct="1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i=qu[i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2d\n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",qu[i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].data);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return; 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  <a:spcBef>
                <a:spcPts val="1200"/>
              </a:spcBef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p=G-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&gt;adjlist[w].firstarc; </a:t>
            </a:r>
            <a:r>
              <a:rPr lang="nb-NO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if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(visited[p-&gt;adjvex]==0)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visited[p-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&gt;adjvex]=1;</a:t>
            </a:r>
          </a:p>
          <a:p>
            <a:pPr algn="l" eaLnBrk="1" hangingPunct="1">
              <a:lnSpc>
                <a:spcPts val="2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rear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 </a:t>
            </a:r>
            <a:r>
              <a:rPr lang="nb-NO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nb-NO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的未访问过的邻接点进队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qu[rear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].data=p-&gt;adjvex;</a:t>
            </a: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qu[rear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].parent=front;</a:t>
            </a: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&gt;nextarc;	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 eaLnBrk="1" hangingPunct="1">
              <a:lnSpc>
                <a:spcPts val="2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 eaLnBrk="1" hangingPunct="1">
              <a:lnSpc>
                <a:spcPts val="2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203332" y="1238235"/>
            <a:ext cx="6707222" cy="1785950"/>
            <a:chOff x="1100114" y="1454135"/>
            <a:chExt cx="6707222" cy="1785950"/>
          </a:xfrm>
        </p:grpSpPr>
        <p:sp>
          <p:nvSpPr>
            <p:cNvPr id="53252" name="Rectangle 3"/>
            <p:cNvSpPr>
              <a:spLocks noChangeArrowheads="1"/>
            </p:cNvSpPr>
            <p:nvPr/>
          </p:nvSpPr>
          <p:spPr bwMode="auto">
            <a:xfrm>
              <a:off x="1100114" y="1454135"/>
              <a:ext cx="4614894" cy="1785950"/>
            </a:xfrm>
            <a:prstGeom prst="rect">
              <a:avLst/>
            </a:prstGeom>
            <a:solidFill>
              <a:schemeClr val="folHlink">
                <a:alpha val="0"/>
              </a:schemeClr>
            </a:solidFill>
            <a:ln w="57150" algn="ctr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  <p:sp>
          <p:nvSpPr>
            <p:cNvPr id="268292" name="Text Box 4"/>
            <p:cNvSpPr txBox="1">
              <a:spLocks noChangeArrowheads="1"/>
            </p:cNvSpPr>
            <p:nvPr/>
          </p:nvSpPr>
          <p:spPr bwMode="auto">
            <a:xfrm>
              <a:off x="6080136" y="2028815"/>
              <a:ext cx="1727200" cy="36932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输出逆路径</a:t>
              </a:r>
              <a:endParaRPr lang="zh-CN" altLang="en-US" sz="18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 flipH="1">
              <a:off x="5715008" y="2239954"/>
              <a:ext cx="5762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lIns="91435" tIns="45718" rIns="91435" bIns="45718" anchor="ctr"/>
            <a:lstStyle/>
            <a:p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471490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ctr"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扩展：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BFS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不仅仅用于图的遍历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4348" y="1805917"/>
            <a:ext cx="8001056" cy="1610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假设二叉树采用二叉链存储结构，且每个结点存储一个整数（可能有负数），给定一棵二叉树，求所有从根结点到叶结点路径上所有结点值之和等于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的路径。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2000232" y="3929066"/>
            <a:ext cx="2571768" cy="2143140"/>
            <a:chOff x="2000232" y="2714620"/>
            <a:chExt cx="2571768" cy="2357454"/>
          </a:xfrm>
        </p:grpSpPr>
        <p:sp>
          <p:nvSpPr>
            <p:cNvPr id="15" name="椭圆 14"/>
            <p:cNvSpPr/>
            <p:nvPr/>
          </p:nvSpPr>
          <p:spPr>
            <a:xfrm>
              <a:off x="3046402" y="271462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500298" y="3571876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43306" y="3571876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000232" y="450057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71802" y="450057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143372" y="4500570"/>
              <a:ext cx="428628" cy="5715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15" idx="3"/>
              <a:endCxn id="16" idx="7"/>
            </p:cNvCxnSpPr>
            <p:nvPr/>
          </p:nvCxnSpPr>
          <p:spPr>
            <a:xfrm rot="5400000">
              <a:off x="2761093" y="3307491"/>
              <a:ext cx="453142" cy="24301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6" idx="3"/>
              <a:endCxn id="18" idx="7"/>
            </p:cNvCxnSpPr>
            <p:nvPr/>
          </p:nvCxnSpPr>
          <p:spPr>
            <a:xfrm rot="5400000">
              <a:off x="2202290" y="4223485"/>
              <a:ext cx="524579" cy="19698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5" idx="5"/>
              <a:endCxn id="17" idx="1"/>
            </p:cNvCxnSpPr>
            <p:nvPr/>
          </p:nvCxnSpPr>
          <p:spPr>
            <a:xfrm rot="16200000" flipH="1">
              <a:off x="3332597" y="3282091"/>
              <a:ext cx="453142" cy="29381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7" idx="3"/>
              <a:endCxn id="19" idx="7"/>
            </p:cNvCxnSpPr>
            <p:nvPr/>
          </p:nvCxnSpPr>
          <p:spPr>
            <a:xfrm rot="5400000">
              <a:off x="3309579" y="4187766"/>
              <a:ext cx="524579" cy="26841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5"/>
              <a:endCxn id="20" idx="1"/>
            </p:cNvCxnSpPr>
            <p:nvPr/>
          </p:nvCxnSpPr>
          <p:spPr>
            <a:xfrm rot="16200000" flipH="1">
              <a:off x="3845364" y="4223485"/>
              <a:ext cx="524579" cy="196980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57686" y="407194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sum=5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0694" y="4143380"/>
            <a:ext cx="150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2 -1 4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2  2 1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4572000" y="4572008"/>
            <a:ext cx="714380" cy="35719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7"/>
          <p:cNvGrpSpPr/>
          <p:nvPr/>
        </p:nvGrpSpPr>
        <p:grpSpPr>
          <a:xfrm>
            <a:off x="376506" y="1428736"/>
            <a:ext cx="1000100" cy="785817"/>
            <a:chOff x="5703182" y="3835411"/>
            <a:chExt cx="1238250" cy="1236663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32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4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59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81000" y="706438"/>
            <a:ext cx="8548718" cy="4842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216000" rIns="180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visited[v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p=G-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(visited[w]==0)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访问，递归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访问它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的下一条边的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14348" y="5643578"/>
            <a:ext cx="468153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该算法的时间复杂度为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57159" y="214290"/>
            <a:ext cx="300039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采用邻接表的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3260716" y="642918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714612" y="1422242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857620" y="1422242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214546" y="2266509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286116" y="2266509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357686" y="2266509"/>
            <a:ext cx="428628" cy="5195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直接连接符 71"/>
          <p:cNvCxnSpPr>
            <a:stCxn id="65" idx="3"/>
            <a:endCxn id="66" idx="7"/>
          </p:cNvCxnSpPr>
          <p:nvPr/>
        </p:nvCxnSpPr>
        <p:spPr>
          <a:xfrm rot="5400000">
            <a:off x="2996004" y="1170845"/>
            <a:ext cx="411947" cy="2430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6" idx="3"/>
            <a:endCxn id="69" idx="7"/>
          </p:cNvCxnSpPr>
          <p:nvPr/>
        </p:nvCxnSpPr>
        <p:spPr>
          <a:xfrm rot="5400000">
            <a:off x="2440449" y="2005660"/>
            <a:ext cx="47689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5" idx="5"/>
            <a:endCxn id="68" idx="1"/>
          </p:cNvCxnSpPr>
          <p:nvPr/>
        </p:nvCxnSpPr>
        <p:spPr>
          <a:xfrm rot="16200000" flipH="1">
            <a:off x="3567508" y="1145445"/>
            <a:ext cx="411947" cy="2938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8" idx="3"/>
            <a:endCxn id="70" idx="7"/>
          </p:cNvCxnSpPr>
          <p:nvPr/>
        </p:nvCxnSpPr>
        <p:spPr>
          <a:xfrm rot="5400000">
            <a:off x="3547738" y="1969941"/>
            <a:ext cx="476890" cy="268418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8" idx="5"/>
            <a:endCxn id="71" idx="1"/>
          </p:cNvCxnSpPr>
          <p:nvPr/>
        </p:nvCxnSpPr>
        <p:spPr>
          <a:xfrm rot="16200000" flipH="1">
            <a:off x="4083523" y="2005660"/>
            <a:ext cx="476890" cy="196980"/>
          </a:xfrm>
          <a:prstGeom prst="line">
            <a:avLst/>
          </a:prstGeom>
          <a:ln w="28575">
            <a:solidFill>
              <a:srgbClr val="3399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00364" y="64291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28860" y="159024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28794" y="2376066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04978" y="1210780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28992" y="1947438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00562" y="1928802"/>
            <a:ext cx="28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6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28728" y="38576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当对一棵树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BFS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时，相当于层次遍历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84" name="下箭头 83"/>
          <p:cNvSpPr/>
          <p:nvPr/>
        </p:nvSpPr>
        <p:spPr>
          <a:xfrm>
            <a:off x="3428992" y="3071810"/>
            <a:ext cx="214314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57224" y="7143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BFS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过程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787832" y="865238"/>
            <a:ext cx="3351161" cy="1750143"/>
          </a:xfrm>
          <a:custGeom>
            <a:avLst/>
            <a:gdLst>
              <a:gd name="connsiteX0" fmla="*/ 1240503 w 3351161"/>
              <a:gd name="connsiteY0" fmla="*/ 58994 h 1750143"/>
              <a:gd name="connsiteX1" fmla="*/ 1309329 w 3351161"/>
              <a:gd name="connsiteY1" fmla="*/ 49162 h 1750143"/>
              <a:gd name="connsiteX2" fmla="*/ 2263058 w 3351161"/>
              <a:gd name="connsiteY2" fmla="*/ 29497 h 1750143"/>
              <a:gd name="connsiteX3" fmla="*/ 2449871 w 3351161"/>
              <a:gd name="connsiteY3" fmla="*/ 226143 h 1750143"/>
              <a:gd name="connsiteX4" fmla="*/ 768555 w 3351161"/>
              <a:gd name="connsiteY4" fmla="*/ 452285 h 1750143"/>
              <a:gd name="connsiteX5" fmla="*/ 925871 w 3351161"/>
              <a:gd name="connsiteY5" fmla="*/ 816078 h 1750143"/>
              <a:gd name="connsiteX6" fmla="*/ 2892323 w 3351161"/>
              <a:gd name="connsiteY6" fmla="*/ 835743 h 1750143"/>
              <a:gd name="connsiteX7" fmla="*/ 2941484 w 3351161"/>
              <a:gd name="connsiteY7" fmla="*/ 1061885 h 1750143"/>
              <a:gd name="connsiteX8" fmla="*/ 434258 w 3351161"/>
              <a:gd name="connsiteY8" fmla="*/ 1179872 h 1750143"/>
              <a:gd name="connsiteX9" fmla="*/ 473587 w 3351161"/>
              <a:gd name="connsiteY9" fmla="*/ 1671485 h 1750143"/>
              <a:gd name="connsiteX10" fmla="*/ 3275781 w 3351161"/>
              <a:gd name="connsiteY10" fmla="*/ 1651820 h 17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1161" h="1750143">
                <a:moveTo>
                  <a:pt x="1240503" y="58994"/>
                </a:moveTo>
                <a:cubicBezTo>
                  <a:pt x="1189703" y="56536"/>
                  <a:pt x="1309329" y="49162"/>
                  <a:pt x="1309329" y="49162"/>
                </a:cubicBezTo>
                <a:cubicBezTo>
                  <a:pt x="1479755" y="44246"/>
                  <a:pt x="2072968" y="0"/>
                  <a:pt x="2263058" y="29497"/>
                </a:cubicBezTo>
                <a:cubicBezTo>
                  <a:pt x="2453148" y="58994"/>
                  <a:pt x="2698955" y="155678"/>
                  <a:pt x="2449871" y="226143"/>
                </a:cubicBezTo>
                <a:cubicBezTo>
                  <a:pt x="2200787" y="296608"/>
                  <a:pt x="1022555" y="353963"/>
                  <a:pt x="768555" y="452285"/>
                </a:cubicBezTo>
                <a:cubicBezTo>
                  <a:pt x="514555" y="550607"/>
                  <a:pt x="571910" y="752168"/>
                  <a:pt x="925871" y="816078"/>
                </a:cubicBezTo>
                <a:cubicBezTo>
                  <a:pt x="1279832" y="879988"/>
                  <a:pt x="2556388" y="794775"/>
                  <a:pt x="2892323" y="835743"/>
                </a:cubicBezTo>
                <a:cubicBezTo>
                  <a:pt x="3228258" y="876711"/>
                  <a:pt x="3351161" y="1004530"/>
                  <a:pt x="2941484" y="1061885"/>
                </a:cubicBezTo>
                <a:cubicBezTo>
                  <a:pt x="2531807" y="1119240"/>
                  <a:pt x="845574" y="1078272"/>
                  <a:pt x="434258" y="1179872"/>
                </a:cubicBezTo>
                <a:cubicBezTo>
                  <a:pt x="22942" y="1281472"/>
                  <a:pt x="0" y="1592827"/>
                  <a:pt x="473587" y="1671485"/>
                </a:cubicBezTo>
                <a:cubicBezTo>
                  <a:pt x="947174" y="1750143"/>
                  <a:pt x="2111477" y="1700981"/>
                  <a:pt x="3275781" y="1651820"/>
                </a:cubicBezTo>
              </a:path>
            </a:pathLst>
          </a:custGeom>
          <a:ln w="2857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6929486" cy="195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qnode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*p;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结点地址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path[MaxSize];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//path[0..d]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rest;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剩余的数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循环队列元素类型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643182"/>
            <a:ext cx="7215238" cy="361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*b,int sum)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qu[MaxSize];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作为循环队列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front=0,rear=0;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队头，队尾指针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e,e1,e2;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e.p=b;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创建根结点对应的元素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e.d=0;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e.path[e.d]=b-&gt;data;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e.rest=sum-b-&gt;data;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rear=(rear+1)%MaxSize;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qu[rear]=e;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7858180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front!=rear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front=(front+1)%MaxSize;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=qu[front];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BTNode *q=e.p;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q-&gt;lchild==NULL &amp;&amp; q-&gt;rchild==NULL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e.rest==0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for (i=0;i&lt;=qu[front].d;i++)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printf("%3d",e.path[i]);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2976" y="5357826"/>
            <a:ext cx="3071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e1.p=e.p-&gt;lchild</a:t>
            </a:r>
          </a:p>
          <a:p>
            <a:pPr algn="l"/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e1.d=e.d+1</a:t>
            </a:r>
          </a:p>
          <a:p>
            <a:pPr algn="l"/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e.path</a:t>
            </a:r>
            <a:r>
              <a:rPr lang="zh-CN" altLang="en-US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e1.path</a:t>
            </a:r>
          </a:p>
          <a:p>
            <a:pPr algn="l"/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e1.path</a:t>
            </a:r>
            <a:r>
              <a:rPr lang="zh-CN" altLang="en-US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尾添加</a:t>
            </a:r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e1.p-&gt;data</a:t>
            </a:r>
          </a:p>
          <a:p>
            <a:pPr algn="l"/>
            <a:r>
              <a:rPr lang="en-US" altLang="zh-CN" sz="16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e1.rest=e.rest-e1.p-&gt;data</a:t>
            </a:r>
            <a:endParaRPr lang="zh-CN" altLang="en-US" sz="16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214414" y="4714884"/>
            <a:ext cx="5929354" cy="1571636"/>
            <a:chOff x="1214414" y="4714884"/>
            <a:chExt cx="5929354" cy="1571636"/>
          </a:xfrm>
        </p:grpSpPr>
        <p:sp>
          <p:nvSpPr>
            <p:cNvPr id="4" name="圆角矩形 3"/>
            <p:cNvSpPr/>
            <p:nvPr/>
          </p:nvSpPr>
          <p:spPr>
            <a:xfrm>
              <a:off x="5214942" y="4714884"/>
              <a:ext cx="785818" cy="50006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071934" y="5786454"/>
              <a:ext cx="785818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357950" y="5786454"/>
              <a:ext cx="785818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4750595" y="5250669"/>
              <a:ext cx="571504" cy="500066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6200000" flipH="1">
              <a:off x="5929322" y="5214950"/>
              <a:ext cx="571504" cy="57150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14414" y="478632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华文中宋" pitchFamily="2" charset="-122"/>
                  <a:ea typeface="华文中宋" pitchFamily="2" charset="-122"/>
                </a:rPr>
                <a:t>不是叶子结点：</a:t>
              </a:r>
              <a:endParaRPr lang="zh-CN" altLang="en-US" sz="18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14290"/>
            <a:ext cx="8501122" cy="6312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q-&gt;lchild!=NULL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存在左孩子时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e1.p=q-&gt;lchild;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创建左孩子对应的元素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e1.d=e.d+1;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(i=0;i&lt;=e.d;i++)	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e.path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e1.path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e1.path[i]=e.path[i];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e1.path[e1.d]=e1.p-&gt;data;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e1.path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e1.p-&gt;data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e1.rest=e.rest-e1.p-&gt;data;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rear=(rear+1)%MaxSize;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qu[rear]=e1;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q-&gt;rchild!=NULL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存在右孩子时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e2.p=q-&gt;rchild;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创建右孩子对应的元素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e2.d=e.d+1;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(i=0;i&lt;=e.d;i++)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e.path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e2.path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e2.path[i]=e.path[i];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e2.path[e1.d]=e2.p-&gt;data;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e2.path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e2.p-&gt;data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e2.rest=e.rest-e2.p-&gt;data;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rear=(rear+1)%MaxSize;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qu[rear]=e2;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63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6357982" cy="2506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 "); DispBTree(b);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(b,5);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857628"/>
            <a:ext cx="2933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箭头 5"/>
          <p:cNvSpPr/>
          <p:nvPr/>
        </p:nvSpPr>
        <p:spPr>
          <a:xfrm>
            <a:off x="3857620" y="3357562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64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2"/>
          <p:cNvGrpSpPr/>
          <p:nvPr/>
        </p:nvGrpSpPr>
        <p:grpSpPr>
          <a:xfrm>
            <a:off x="214282" y="2300856"/>
            <a:ext cx="2671755" cy="2628342"/>
            <a:chOff x="214282" y="2300856"/>
            <a:chExt cx="2671755" cy="2628342"/>
          </a:xfrm>
        </p:grpSpPr>
        <p:sp>
          <p:nvSpPr>
            <p:cNvPr id="5" name="Text Box 134"/>
            <p:cNvSpPr txBox="1">
              <a:spLocks noChangeArrowheads="1"/>
            </p:cNvSpPr>
            <p:nvPr/>
          </p:nvSpPr>
          <p:spPr bwMode="auto">
            <a:xfrm>
              <a:off x="625443" y="2300856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1 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  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214282" y="2693998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60002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60002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60002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63"/>
            <p:cNvSpPr>
              <a:spLocks noChangeArrowheads="1"/>
            </p:cNvSpPr>
            <p:nvPr/>
          </p:nvSpPr>
          <p:spPr bwMode="auto">
            <a:xfrm>
              <a:off x="60002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60002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60002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95879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95879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95879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95879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95879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83"/>
            <p:cNvSpPr>
              <a:spLocks noChangeArrowheads="1"/>
            </p:cNvSpPr>
            <p:nvPr/>
          </p:nvSpPr>
          <p:spPr bwMode="auto">
            <a:xfrm>
              <a:off x="95879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31598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131598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131598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131598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131598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131598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167476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167476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53"/>
            <p:cNvSpPr>
              <a:spLocks noChangeArrowheads="1"/>
            </p:cNvSpPr>
            <p:nvPr/>
          </p:nvSpPr>
          <p:spPr bwMode="auto">
            <a:xfrm>
              <a:off x="167476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167476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167476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83"/>
            <p:cNvSpPr>
              <a:spLocks noChangeArrowheads="1"/>
            </p:cNvSpPr>
            <p:nvPr/>
          </p:nvSpPr>
          <p:spPr bwMode="auto">
            <a:xfrm>
              <a:off x="167476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030366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2030366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53"/>
            <p:cNvSpPr>
              <a:spLocks noChangeArrowheads="1"/>
            </p:cNvSpPr>
            <p:nvPr/>
          </p:nvSpPr>
          <p:spPr bwMode="auto">
            <a:xfrm>
              <a:off x="2030366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63"/>
            <p:cNvSpPr>
              <a:spLocks noChangeArrowheads="1"/>
            </p:cNvSpPr>
            <p:nvPr/>
          </p:nvSpPr>
          <p:spPr bwMode="auto">
            <a:xfrm>
              <a:off x="2030366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73"/>
            <p:cNvSpPr>
              <a:spLocks noChangeArrowheads="1"/>
            </p:cNvSpPr>
            <p:nvPr/>
          </p:nvSpPr>
          <p:spPr bwMode="auto">
            <a:xfrm>
              <a:off x="2030366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2030366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389141" y="27416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2389141" y="31004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2389141" y="34607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2389141" y="38211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1" name="Rectangle 73"/>
            <p:cNvSpPr>
              <a:spLocks noChangeArrowheads="1"/>
            </p:cNvSpPr>
            <p:nvPr/>
          </p:nvSpPr>
          <p:spPr bwMode="auto">
            <a:xfrm>
              <a:off x="2389141" y="41814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Rectangle 83"/>
            <p:cNvSpPr>
              <a:spLocks noChangeArrowheads="1"/>
            </p:cNvSpPr>
            <p:nvPr/>
          </p:nvSpPr>
          <p:spPr bwMode="auto">
            <a:xfrm>
              <a:off x="2389141" y="45418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3" name="Text Box 184"/>
            <p:cNvSpPr txBox="1">
              <a:spLocks noChangeArrowheads="1"/>
            </p:cNvSpPr>
            <p:nvPr/>
          </p:nvSpPr>
          <p:spPr bwMode="auto">
            <a:xfrm>
              <a:off x="1001663" y="3122623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84"/>
            <p:cNvSpPr txBox="1">
              <a:spLocks noChangeArrowheads="1"/>
            </p:cNvSpPr>
            <p:nvPr/>
          </p:nvSpPr>
          <p:spPr bwMode="auto">
            <a:xfrm>
              <a:off x="2065295" y="419737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19"/>
          <p:cNvGrpSpPr/>
          <p:nvPr/>
        </p:nvGrpSpPr>
        <p:grpSpPr>
          <a:xfrm>
            <a:off x="4357686" y="2038641"/>
            <a:ext cx="3786214" cy="3839016"/>
            <a:chOff x="4357686" y="2038641"/>
            <a:chExt cx="3786214" cy="3839016"/>
          </a:xfrm>
        </p:grpSpPr>
        <p:sp>
          <p:nvSpPr>
            <p:cNvPr id="64" name="矩形 63"/>
            <p:cNvSpPr/>
            <p:nvPr/>
          </p:nvSpPr>
          <p:spPr bwMode="auto">
            <a:xfrm>
              <a:off x="5168904" y="2038641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7686" y="2206917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(0,0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929322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500826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7143768" y="3538839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7715272" y="3538839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6715140" y="3719815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 bwMode="auto">
            <a:xfrm>
              <a:off x="5168904" y="3395963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57686" y="3564239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5357818" y="3732515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 bwMode="auto">
            <a:xfrm>
              <a:off x="5929322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00826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143768" y="418178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(1,3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7715272" y="4181781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>
            <a:xfrm>
              <a:off x="6715140" y="4362757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 bwMode="auto">
            <a:xfrm>
              <a:off x="5168904" y="4038905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57686" y="4207181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5357818" y="4375457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 bwMode="auto">
            <a:xfrm>
              <a:off x="5929322" y="4824723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6500826" y="4824723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168904" y="4681847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57686" y="4850123"/>
              <a:ext cx="71438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(1,3</a:t>
              </a:r>
              <a:r>
                <a:rPr lang="en-US" altLang="zh-CN" sz="16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>
              <a:off x="5357818" y="5018399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286380" y="2824459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+mn-ea"/>
                  <a:ea typeface="+mn-ea"/>
                  <a:cs typeface="Consolas" pitchFamily="49" charset="0"/>
                  <a:sym typeface="Symbol"/>
                </a:rPr>
                <a:t>……</a:t>
              </a:r>
              <a:endParaRPr lang="zh-CN" altLang="en-US" sz="1600" dirty="0">
                <a:latin typeface="+mn-ea"/>
                <a:ea typeface="+mn-ea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429256" y="5539103"/>
              <a:ext cx="1285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+mj-ea"/>
                  <a:ea typeface="+mj-ea"/>
                  <a:cs typeface="Consolas" pitchFamily="49" charset="0"/>
                  <a:sym typeface="Symbol"/>
                </a:rPr>
                <a:t>……</a:t>
              </a:r>
              <a:endParaRPr lang="zh-CN" altLang="en-US" sz="1600" dirty="0">
                <a:latin typeface="+mj-ea"/>
                <a:ea typeface="+mj-ea"/>
                <a:cs typeface="Consolas" pitchFamily="49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71472" y="114298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创建迷宫问题的邻接表：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 rot="10800000">
            <a:off x="1170732" y="3319464"/>
            <a:ext cx="3174254" cy="39866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右箭头 116"/>
          <p:cNvSpPr/>
          <p:nvPr/>
        </p:nvSpPr>
        <p:spPr>
          <a:xfrm>
            <a:off x="3000364" y="3857628"/>
            <a:ext cx="785818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428596" y="428604"/>
            <a:ext cx="4143404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3.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图遍历方法求解迷宫问题</a:t>
            </a:r>
          </a:p>
        </p:txBody>
      </p:sp>
      <p:sp>
        <p:nvSpPr>
          <p:cNvPr id="76" name="灯片编号占位符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65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>
          <a:xfrm>
            <a:off x="2571736" y="676801"/>
            <a:ext cx="3786214" cy="642942"/>
            <a:chOff x="2071670" y="500042"/>
            <a:chExt cx="3786214" cy="642942"/>
          </a:xfrm>
        </p:grpSpPr>
        <p:sp>
          <p:nvSpPr>
            <p:cNvPr id="10" name="矩形 9"/>
            <p:cNvSpPr/>
            <p:nvPr/>
          </p:nvSpPr>
          <p:spPr bwMode="auto">
            <a:xfrm>
              <a:off x="3643306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(1,2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214810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857752" y="64291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(2,1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429256" y="64291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r>
                <a:rPr lang="zh-CN" altLang="en-US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429124" y="82389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882888" y="50004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1670" y="692331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(1,1</a:t>
              </a:r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071802" y="83659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714612" y="4177263"/>
            <a:ext cx="464347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VNode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adjlist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M+2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AdjGraph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迷宫图的邻接表类型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44"/>
          <p:cNvGrpSpPr/>
          <p:nvPr/>
        </p:nvGrpSpPr>
        <p:grpSpPr>
          <a:xfrm>
            <a:off x="5143504" y="1248305"/>
            <a:ext cx="3571900" cy="2271899"/>
            <a:chOff x="4643438" y="1071546"/>
            <a:chExt cx="3571900" cy="2271899"/>
          </a:xfrm>
        </p:grpSpPr>
        <p:sp>
          <p:nvSpPr>
            <p:cNvPr id="36" name="TextBox 35"/>
            <p:cNvSpPr txBox="1"/>
            <p:nvPr/>
          </p:nvSpPr>
          <p:spPr>
            <a:xfrm>
              <a:off x="4643438" y="2143116"/>
              <a:ext cx="3571900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struct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ANode</a:t>
              </a:r>
              <a:endParaRPr 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int i, j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struct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*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nextarc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</a:t>
              </a:r>
              <a:r>
                <a:rPr lang="en-US" sz="18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ArcNode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6" idx="0"/>
            </p:cNvCxnSpPr>
            <p:nvPr/>
          </p:nvCxnSpPr>
          <p:spPr>
            <a:xfrm rot="16200000" flipV="1">
              <a:off x="5357818" y="1071546"/>
              <a:ext cx="1071570" cy="107157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5"/>
          <p:cNvGrpSpPr/>
          <p:nvPr/>
        </p:nvGrpSpPr>
        <p:grpSpPr>
          <a:xfrm>
            <a:off x="1000100" y="1391184"/>
            <a:ext cx="3071834" cy="2129020"/>
            <a:chOff x="500034" y="1214425"/>
            <a:chExt cx="3071834" cy="2129020"/>
          </a:xfrm>
        </p:grpSpPr>
        <p:sp>
          <p:nvSpPr>
            <p:cNvPr id="38" name="TextBox 37"/>
            <p:cNvSpPr txBox="1"/>
            <p:nvPr/>
          </p:nvSpPr>
          <p:spPr>
            <a:xfrm>
              <a:off x="500034" y="2143116"/>
              <a:ext cx="3071834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struct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	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</a:t>
              </a:r>
              <a:endPara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sz="1800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ArcNode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*</a:t>
              </a:r>
              <a:r>
                <a:rPr lang="en-US" sz="18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firstarc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 </a:t>
              </a:r>
              <a:r>
                <a:rPr lang="en-US" sz="1800" dirty="0" err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VNode</a:t>
              </a:r>
              <a:r>
                <a:rPr 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38" idx="0"/>
            </p:cNvCxnSpPr>
            <p:nvPr/>
          </p:nvCxnSpPr>
          <p:spPr>
            <a:xfrm rot="5400000" flipH="1" flipV="1">
              <a:off x="2018093" y="1232284"/>
              <a:ext cx="928691" cy="892974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57158" y="35716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邻接表设计：</a:t>
            </a:r>
            <a:endParaRPr lang="zh-CN" altLang="en-US" sz="1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66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500174"/>
            <a:ext cx="4286280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18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BFS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入口作为初始顶点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结束条件为找到出口</a:t>
            </a:r>
            <a:endParaRPr lang="en-US" altLang="zh-CN" sz="18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visited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改为二维数组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78579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40005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具体算法请你实现！ </a:t>
            </a:r>
            <a:r>
              <a:rPr lang="zh-CN" altLang="en-US" sz="18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</a:t>
            </a:r>
            <a:endParaRPr lang="zh-CN" altLang="en-US" sz="18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58" y="571480"/>
            <a:ext cx="4714908" cy="40011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4.DFS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BFS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求解迷宫问题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的差别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55797" y="2125668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922309" y="3135318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2472" y="2179643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076297" y="3062293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68459" y="3278193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155797" y="299085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79534" y="183833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79534" y="2774955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0034" y="277336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52559" y="3783018"/>
            <a:ext cx="576263" cy="50323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660622" y="270193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组合 29"/>
          <p:cNvGrpSpPr/>
          <p:nvPr/>
        </p:nvGrpSpPr>
        <p:grpSpPr>
          <a:xfrm>
            <a:off x="3428992" y="1583433"/>
            <a:ext cx="5072098" cy="3060013"/>
            <a:chOff x="3428992" y="1583433"/>
            <a:chExt cx="5072098" cy="3060013"/>
          </a:xfrm>
        </p:grpSpPr>
        <p:sp>
          <p:nvSpPr>
            <p:cNvPr id="33" name="椭圆 32"/>
            <p:cNvSpPr/>
            <p:nvPr/>
          </p:nvSpPr>
          <p:spPr bwMode="auto">
            <a:xfrm>
              <a:off x="5143504" y="1583433"/>
              <a:ext cx="3357586" cy="285752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981886" y="2282820"/>
              <a:ext cx="1714512" cy="150019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6553390" y="278288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5691375" y="2782886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1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7405887" y="2779714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553390" y="4140208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2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6" idx="6"/>
              <a:endCxn id="21" idx="2"/>
            </p:cNvCxnSpPr>
            <p:nvPr/>
          </p:nvCxnSpPr>
          <p:spPr bwMode="auto">
            <a:xfrm flipV="1">
              <a:off x="7129653" y="3031333"/>
              <a:ext cx="276234" cy="31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>
              <a:stCxn id="16" idx="2"/>
              <a:endCxn id="17" idx="6"/>
            </p:cNvCxnSpPr>
            <p:nvPr/>
          </p:nvCxnSpPr>
          <p:spPr bwMode="auto">
            <a:xfrm rot="10800000">
              <a:off x="6267638" y="3034505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直接箭头连接符 28"/>
            <p:cNvCxnSpPr>
              <a:stCxn id="17" idx="4"/>
              <a:endCxn id="22" idx="1"/>
            </p:cNvCxnSpPr>
            <p:nvPr/>
          </p:nvCxnSpPr>
          <p:spPr bwMode="auto">
            <a:xfrm rot="16200000" flipH="1">
              <a:off x="5844754" y="3420876"/>
              <a:ext cx="927781" cy="65827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>
              <a:stCxn id="21" idx="4"/>
              <a:endCxn id="22" idx="7"/>
            </p:cNvCxnSpPr>
            <p:nvPr/>
          </p:nvCxnSpPr>
          <p:spPr bwMode="auto">
            <a:xfrm rot="5400000">
              <a:off x="6904164" y="3424049"/>
              <a:ext cx="930953" cy="6487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7890960" y="3568704"/>
              <a:ext cx="576263" cy="50323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  <a:endPara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endParaRPr>
            </a:p>
          </p:txBody>
        </p:sp>
        <p:cxnSp>
          <p:nvCxnSpPr>
            <p:cNvPr id="35" name="直接箭头连接符 34"/>
            <p:cNvCxnSpPr>
              <a:stCxn id="21" idx="5"/>
              <a:endCxn id="32" idx="0"/>
            </p:cNvCxnSpPr>
            <p:nvPr/>
          </p:nvCxnSpPr>
          <p:spPr bwMode="auto">
            <a:xfrm rot="16200000" flipH="1">
              <a:off x="7858701" y="3248312"/>
              <a:ext cx="359449" cy="2813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直接箭头连接符 36"/>
            <p:cNvCxnSpPr>
              <a:stCxn id="22" idx="6"/>
              <a:endCxn id="32" idx="3"/>
            </p:cNvCxnSpPr>
            <p:nvPr/>
          </p:nvCxnSpPr>
          <p:spPr bwMode="auto">
            <a:xfrm flipV="1">
              <a:off x="7129653" y="3998245"/>
              <a:ext cx="845699" cy="3935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3500430" y="2005604"/>
              <a:ext cx="1285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的最短路径构成分层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3428992" y="2857496"/>
              <a:ext cx="1571636" cy="35719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2910" y="45005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每个顶点表示一个方块</a:t>
            </a:r>
            <a:endParaRPr lang="zh-CN" altLang="en-US" sz="1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4612" y="342900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起点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2" name="直接箭头连接符 41"/>
          <p:cNvCxnSpPr>
            <a:stCxn id="36" idx="0"/>
            <a:endCxn id="15" idx="4"/>
          </p:cNvCxnSpPr>
          <p:nvPr/>
        </p:nvCxnSpPr>
        <p:spPr>
          <a:xfrm rot="16200000" flipV="1">
            <a:off x="2951941" y="3201981"/>
            <a:ext cx="223832" cy="23020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0"/>
          <p:cNvGrpSpPr/>
          <p:nvPr/>
        </p:nvGrpSpPr>
        <p:grpSpPr>
          <a:xfrm>
            <a:off x="5786446" y="5072074"/>
            <a:ext cx="2643206" cy="369332"/>
            <a:chOff x="5786446" y="5072074"/>
            <a:chExt cx="2643206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429388" y="5072074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表示相邻的边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5786446" y="5275276"/>
              <a:ext cx="64294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 bwMode="auto">
          <a:xfrm>
            <a:off x="4357686" y="1154805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5196068" y="1854192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467005"/>
            <a:ext cx="5857916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可能找到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一条路径：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584425" y="1697040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350937" y="2706690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381100" y="1751015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04925" y="2633665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97087" y="2849565"/>
            <a:ext cx="0" cy="503238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584425" y="2562227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08162" y="140970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008162" y="2346327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928662" y="23447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081187" y="3354390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089250" y="22733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67572" y="2354258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905557" y="235425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6620069" y="235108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5767572" y="371158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25" name="直接箭头连接符 24"/>
          <p:cNvCxnSpPr>
            <a:stCxn id="16" idx="6"/>
            <a:endCxn id="21" idx="2"/>
          </p:cNvCxnSpPr>
          <p:nvPr/>
        </p:nvCxnSpPr>
        <p:spPr bwMode="auto">
          <a:xfrm flipV="1">
            <a:off x="6343835" y="2602705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6" idx="2"/>
            <a:endCxn id="17" idx="6"/>
          </p:cNvCxnSpPr>
          <p:nvPr/>
        </p:nvCxnSpPr>
        <p:spPr bwMode="auto">
          <a:xfrm rot="10800000">
            <a:off x="5481820" y="2605877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7" idx="4"/>
            <a:endCxn id="22" idx="1"/>
          </p:cNvCxnSpPr>
          <p:nvPr/>
        </p:nvCxnSpPr>
        <p:spPr bwMode="auto">
          <a:xfrm rot="16200000" flipH="1">
            <a:off x="5058936" y="2992248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>
            <a:stCxn id="21" idx="4"/>
            <a:endCxn id="22" idx="7"/>
          </p:cNvCxnSpPr>
          <p:nvPr/>
        </p:nvCxnSpPr>
        <p:spPr bwMode="auto">
          <a:xfrm rot="5400000">
            <a:off x="6118346" y="2995421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7105142" y="3140076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stCxn id="21" idx="5"/>
            <a:endCxn id="32" idx="0"/>
          </p:cNvCxnSpPr>
          <p:nvPr/>
        </p:nvCxnSpPr>
        <p:spPr bwMode="auto">
          <a:xfrm rot="16200000" flipH="1">
            <a:off x="7072883" y="2819684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stCxn id="22" idx="6"/>
            <a:endCxn id="32" idx="3"/>
          </p:cNvCxnSpPr>
          <p:nvPr/>
        </p:nvCxnSpPr>
        <p:spPr bwMode="auto">
          <a:xfrm flipV="1">
            <a:off x="6343835" y="3569617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14348" y="421481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路径：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1  2  4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4643438" y="3714752"/>
            <a:ext cx="4214842" cy="1155150"/>
            <a:chOff x="4643438" y="3714752"/>
            <a:chExt cx="4214842" cy="1155150"/>
          </a:xfrm>
        </p:grpSpPr>
        <p:sp>
          <p:nvSpPr>
            <p:cNvPr id="34" name="TextBox 33"/>
            <p:cNvSpPr txBox="1"/>
            <p:nvPr/>
          </p:nvSpPr>
          <p:spPr>
            <a:xfrm>
              <a:off x="4643438" y="4500570"/>
              <a:ext cx="4214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路径上的顶点可能在</a:t>
              </a:r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同一层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22" idx="4"/>
            </p:cNvCxnSpPr>
            <p:nvPr/>
          </p:nvCxnSpPr>
          <p:spPr bwMode="auto">
            <a:xfrm rot="16200000" flipV="1">
              <a:off x="5992513" y="4278009"/>
              <a:ext cx="285752" cy="15937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rot="5400000" flipH="1" flipV="1">
              <a:off x="6750859" y="3964785"/>
              <a:ext cx="857256" cy="357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40"/>
          <p:cNvGrpSpPr/>
          <p:nvPr/>
        </p:nvGrpSpPr>
        <p:grpSpPr>
          <a:xfrm>
            <a:off x="5500694" y="4929198"/>
            <a:ext cx="2214578" cy="797960"/>
            <a:chOff x="5500694" y="4929198"/>
            <a:chExt cx="2214578" cy="797960"/>
          </a:xfrm>
        </p:grpSpPr>
        <p:sp>
          <p:nvSpPr>
            <p:cNvPr id="36" name="下箭头 35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00694" y="535782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不一定是</a:t>
              </a:r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最短路径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Times New Roman" pitchFamily="18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69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32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0" name="Oval 7"/>
          <p:cNvSpPr>
            <a:spLocks noChangeArrowheads="1"/>
          </p:cNvSpPr>
          <p:nvPr/>
        </p:nvSpPr>
        <p:spPr bwMode="auto">
          <a:xfrm>
            <a:off x="1293783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241" name="Oval 8"/>
          <p:cNvSpPr>
            <a:spLocks noChangeArrowheads="1"/>
          </p:cNvSpPr>
          <p:nvPr/>
        </p:nvSpPr>
        <p:spPr bwMode="auto">
          <a:xfrm>
            <a:off x="357158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242" name="Oval 9"/>
          <p:cNvSpPr>
            <a:spLocks noChangeArrowheads="1"/>
          </p:cNvSpPr>
          <p:nvPr/>
        </p:nvSpPr>
        <p:spPr bwMode="auto">
          <a:xfrm>
            <a:off x="222882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6243" name="Oval 10"/>
          <p:cNvSpPr>
            <a:spLocks noChangeArrowheads="1"/>
          </p:cNvSpPr>
          <p:nvPr/>
        </p:nvSpPr>
        <p:spPr bwMode="auto">
          <a:xfrm>
            <a:off x="1293783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6244" name="Oval 11"/>
          <p:cNvSpPr>
            <a:spLocks noChangeArrowheads="1"/>
          </p:cNvSpPr>
          <p:nvPr/>
        </p:nvSpPr>
        <p:spPr bwMode="auto">
          <a:xfrm>
            <a:off x="1293783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245" name="Freeform 12"/>
          <p:cNvSpPr>
            <a:spLocks/>
          </p:cNvSpPr>
          <p:nvPr/>
        </p:nvSpPr>
        <p:spPr bwMode="auto">
          <a:xfrm>
            <a:off x="663546" y="3930652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6" name="Freeform 13"/>
          <p:cNvSpPr>
            <a:spLocks/>
          </p:cNvSpPr>
          <p:nvPr/>
        </p:nvSpPr>
        <p:spPr bwMode="auto">
          <a:xfrm>
            <a:off x="788958" y="4722814"/>
            <a:ext cx="503238" cy="1588"/>
          </a:xfrm>
          <a:custGeom>
            <a:avLst/>
            <a:gdLst>
              <a:gd name="T0" fmla="*/ 0 w 317"/>
              <a:gd name="T1" fmla="*/ 0 h 1"/>
              <a:gd name="T2" fmla="*/ 317 w 317"/>
              <a:gd name="T3" fmla="*/ 0 h 1"/>
              <a:gd name="T4" fmla="*/ 0 60000 65536"/>
              <a:gd name="T5" fmla="*/ 0 60000 65536"/>
              <a:gd name="T6" fmla="*/ 0 w 317"/>
              <a:gd name="T7" fmla="*/ 0 h 1"/>
              <a:gd name="T8" fmla="*/ 317 w 3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7" h="1">
                <a:moveTo>
                  <a:pt x="0" y="0"/>
                </a:moveTo>
                <a:lnTo>
                  <a:pt x="317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" name="Line 14"/>
          <p:cNvSpPr>
            <a:spLocks noChangeShapeType="1"/>
          </p:cNvSpPr>
          <p:nvPr/>
        </p:nvSpPr>
        <p:spPr bwMode="auto">
          <a:xfrm>
            <a:off x="1725583" y="4722814"/>
            <a:ext cx="50323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8" name="Freeform 15"/>
          <p:cNvSpPr>
            <a:spLocks/>
          </p:cNvSpPr>
          <p:nvPr/>
        </p:nvSpPr>
        <p:spPr bwMode="auto">
          <a:xfrm>
            <a:off x="669896" y="4913314"/>
            <a:ext cx="623888" cy="601663"/>
          </a:xfrm>
          <a:custGeom>
            <a:avLst/>
            <a:gdLst>
              <a:gd name="T0" fmla="*/ 0 w 393"/>
              <a:gd name="T1" fmla="*/ 0 h 379"/>
              <a:gd name="T2" fmla="*/ 393 w 393"/>
              <a:gd name="T3" fmla="*/ 379 h 379"/>
              <a:gd name="T4" fmla="*/ 0 60000 65536"/>
              <a:gd name="T5" fmla="*/ 0 60000 65536"/>
              <a:gd name="T6" fmla="*/ 0 w 393"/>
              <a:gd name="T7" fmla="*/ 0 h 379"/>
              <a:gd name="T8" fmla="*/ 393 w 393"/>
              <a:gd name="T9" fmla="*/ 379 h 3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379">
                <a:moveTo>
                  <a:pt x="0" y="0"/>
                </a:moveTo>
                <a:lnTo>
                  <a:pt x="393" y="37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9" name="Line 17"/>
          <p:cNvSpPr>
            <a:spLocks noChangeShapeType="1"/>
          </p:cNvSpPr>
          <p:nvPr/>
        </p:nvSpPr>
        <p:spPr bwMode="auto">
          <a:xfrm>
            <a:off x="1725583" y="3930652"/>
            <a:ext cx="647700" cy="57626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0" name="Freeform 18"/>
          <p:cNvSpPr>
            <a:spLocks/>
          </p:cNvSpPr>
          <p:nvPr/>
        </p:nvSpPr>
        <p:spPr bwMode="auto">
          <a:xfrm>
            <a:off x="1725583" y="4913314"/>
            <a:ext cx="620713" cy="603250"/>
          </a:xfrm>
          <a:custGeom>
            <a:avLst/>
            <a:gdLst>
              <a:gd name="T0" fmla="*/ 0 w 391"/>
              <a:gd name="T1" fmla="*/ 380 h 380"/>
              <a:gd name="T2" fmla="*/ 391 w 391"/>
              <a:gd name="T3" fmla="*/ 0 h 380"/>
              <a:gd name="T4" fmla="*/ 0 60000 65536"/>
              <a:gd name="T5" fmla="*/ 0 60000 65536"/>
              <a:gd name="T6" fmla="*/ 0 w 391"/>
              <a:gd name="T7" fmla="*/ 0 h 380"/>
              <a:gd name="T8" fmla="*/ 391 w 391"/>
              <a:gd name="T9" fmla="*/ 380 h 3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1" h="380">
                <a:moveTo>
                  <a:pt x="0" y="380"/>
                </a:moveTo>
                <a:lnTo>
                  <a:pt x="391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1" name="Line 19"/>
          <p:cNvSpPr>
            <a:spLocks noChangeShapeType="1"/>
          </p:cNvSpPr>
          <p:nvPr/>
        </p:nvSpPr>
        <p:spPr bwMode="auto">
          <a:xfrm>
            <a:off x="1509683" y="49387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2" name="Line 20"/>
          <p:cNvSpPr>
            <a:spLocks noChangeShapeType="1"/>
          </p:cNvSpPr>
          <p:nvPr/>
        </p:nvSpPr>
        <p:spPr bwMode="auto">
          <a:xfrm>
            <a:off x="1509683" y="4075114"/>
            <a:ext cx="0" cy="4318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10"/>
          <p:cNvGrpSpPr/>
          <p:nvPr/>
        </p:nvGrpSpPr>
        <p:grpSpPr>
          <a:xfrm>
            <a:off x="285720" y="785794"/>
            <a:ext cx="5857916" cy="2500330"/>
            <a:chOff x="2771775" y="1263650"/>
            <a:chExt cx="6121400" cy="2520950"/>
          </a:xfrm>
        </p:grpSpPr>
        <p:sp>
          <p:nvSpPr>
            <p:cNvPr id="6148" name="Text Box 23"/>
            <p:cNvSpPr txBox="1">
              <a:spLocks noChangeArrowheads="1"/>
            </p:cNvSpPr>
            <p:nvPr/>
          </p:nvSpPr>
          <p:spPr bwMode="auto">
            <a:xfrm>
              <a:off x="2771775" y="1428736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grpSp>
          <p:nvGrpSpPr>
            <p:cNvPr id="3" name="Group 92"/>
            <p:cNvGrpSpPr>
              <a:grpSpLocks/>
            </p:cNvGrpSpPr>
            <p:nvPr/>
          </p:nvGrpSpPr>
          <p:grpSpPr bwMode="auto">
            <a:xfrm>
              <a:off x="3170238" y="1263650"/>
              <a:ext cx="1152525" cy="503238"/>
              <a:chOff x="1997" y="300"/>
              <a:chExt cx="726" cy="317"/>
            </a:xfrm>
          </p:grpSpPr>
          <p:sp>
            <p:nvSpPr>
              <p:cNvPr id="6238" name="Rectangle 22"/>
              <p:cNvSpPr>
                <a:spLocks noChangeArrowheads="1"/>
              </p:cNvSpPr>
              <p:nvPr/>
            </p:nvSpPr>
            <p:spPr bwMode="auto">
              <a:xfrm>
                <a:off x="1997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9" name="Rectangle 24"/>
              <p:cNvSpPr>
                <a:spLocks noChangeArrowheads="1"/>
              </p:cNvSpPr>
              <p:nvPr/>
            </p:nvSpPr>
            <p:spPr bwMode="auto">
              <a:xfrm>
                <a:off x="2360" y="300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4572000" y="1336675"/>
              <a:ext cx="936625" cy="395288"/>
              <a:chOff x="2880" y="346"/>
              <a:chExt cx="590" cy="249"/>
            </a:xfrm>
          </p:grpSpPr>
          <p:sp>
            <p:nvSpPr>
              <p:cNvPr id="6236" name="Rectangle 25"/>
              <p:cNvSpPr>
                <a:spLocks noChangeArrowheads="1"/>
              </p:cNvSpPr>
              <p:nvPr/>
            </p:nvSpPr>
            <p:spPr bwMode="auto">
              <a:xfrm>
                <a:off x="2880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37" name="Rectangle 26"/>
              <p:cNvSpPr>
                <a:spLocks noChangeArrowheads="1"/>
              </p:cNvSpPr>
              <p:nvPr/>
            </p:nvSpPr>
            <p:spPr bwMode="auto">
              <a:xfrm>
                <a:off x="3198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5691188" y="1336675"/>
              <a:ext cx="936625" cy="395288"/>
              <a:chOff x="3585" y="346"/>
              <a:chExt cx="590" cy="249"/>
            </a:xfrm>
          </p:grpSpPr>
          <p:sp>
            <p:nvSpPr>
              <p:cNvPr id="6234" name="Rectangle 27"/>
              <p:cNvSpPr>
                <a:spLocks noChangeArrowheads="1"/>
              </p:cNvSpPr>
              <p:nvPr/>
            </p:nvSpPr>
            <p:spPr bwMode="auto">
              <a:xfrm>
                <a:off x="3585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35" name="Rectangle 28"/>
              <p:cNvSpPr>
                <a:spLocks noChangeArrowheads="1"/>
              </p:cNvSpPr>
              <p:nvPr/>
            </p:nvSpPr>
            <p:spPr bwMode="auto">
              <a:xfrm>
                <a:off x="3903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Group 99"/>
            <p:cNvGrpSpPr>
              <a:grpSpLocks/>
            </p:cNvGrpSpPr>
            <p:nvPr/>
          </p:nvGrpSpPr>
          <p:grpSpPr bwMode="auto">
            <a:xfrm>
              <a:off x="6808788" y="1336675"/>
              <a:ext cx="936625" cy="395288"/>
              <a:chOff x="4289" y="346"/>
              <a:chExt cx="590" cy="249"/>
            </a:xfrm>
          </p:grpSpPr>
          <p:sp>
            <p:nvSpPr>
              <p:cNvPr id="6232" name="Rectangle 29"/>
              <p:cNvSpPr>
                <a:spLocks noChangeArrowheads="1"/>
              </p:cNvSpPr>
              <p:nvPr/>
            </p:nvSpPr>
            <p:spPr bwMode="auto">
              <a:xfrm>
                <a:off x="4289" y="346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33" name="Rectangle 30"/>
              <p:cNvSpPr>
                <a:spLocks noChangeArrowheads="1"/>
              </p:cNvSpPr>
              <p:nvPr/>
            </p:nvSpPr>
            <p:spPr bwMode="auto">
              <a:xfrm>
                <a:off x="4607" y="346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53" name="Line 31"/>
            <p:cNvSpPr>
              <a:spLocks noChangeShapeType="1"/>
            </p:cNvSpPr>
            <p:nvPr/>
          </p:nvSpPr>
          <p:spPr bwMode="auto">
            <a:xfrm>
              <a:off x="3995738" y="155257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Line 32"/>
            <p:cNvSpPr>
              <a:spLocks noChangeShapeType="1"/>
            </p:cNvSpPr>
            <p:nvPr/>
          </p:nvSpPr>
          <p:spPr bwMode="auto">
            <a:xfrm>
              <a:off x="5338763" y="154305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5" name="Line 33"/>
            <p:cNvSpPr>
              <a:spLocks noChangeShapeType="1"/>
            </p:cNvSpPr>
            <p:nvPr/>
          </p:nvSpPr>
          <p:spPr bwMode="auto">
            <a:xfrm>
              <a:off x="6461125" y="155257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6" name="Text Box 35"/>
            <p:cNvSpPr txBox="1">
              <a:spLocks noChangeArrowheads="1"/>
            </p:cNvSpPr>
            <p:nvPr/>
          </p:nvSpPr>
          <p:spPr bwMode="auto">
            <a:xfrm>
              <a:off x="2771775" y="1933561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3170238" y="1768475"/>
              <a:ext cx="1152525" cy="503238"/>
              <a:chOff x="1997" y="618"/>
              <a:chExt cx="726" cy="317"/>
            </a:xfrm>
          </p:grpSpPr>
          <p:sp>
            <p:nvSpPr>
              <p:cNvPr id="6230" name="Rectangle 34"/>
              <p:cNvSpPr>
                <a:spLocks noChangeArrowheads="1"/>
              </p:cNvSpPr>
              <p:nvPr/>
            </p:nvSpPr>
            <p:spPr bwMode="auto">
              <a:xfrm>
                <a:off x="1997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31" name="Rectangle 36"/>
              <p:cNvSpPr>
                <a:spLocks noChangeArrowheads="1"/>
              </p:cNvSpPr>
              <p:nvPr/>
            </p:nvSpPr>
            <p:spPr bwMode="auto">
              <a:xfrm>
                <a:off x="2360" y="618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oup 100"/>
            <p:cNvGrpSpPr>
              <a:grpSpLocks/>
            </p:cNvGrpSpPr>
            <p:nvPr/>
          </p:nvGrpSpPr>
          <p:grpSpPr bwMode="auto">
            <a:xfrm>
              <a:off x="4572000" y="1841500"/>
              <a:ext cx="936625" cy="395288"/>
              <a:chOff x="2880" y="664"/>
              <a:chExt cx="590" cy="249"/>
            </a:xfrm>
          </p:grpSpPr>
          <p:sp>
            <p:nvSpPr>
              <p:cNvPr id="6228" name="Rectangle 37"/>
              <p:cNvSpPr>
                <a:spLocks noChangeArrowheads="1"/>
              </p:cNvSpPr>
              <p:nvPr/>
            </p:nvSpPr>
            <p:spPr bwMode="auto">
              <a:xfrm>
                <a:off x="2880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29" name="Rectangle 38"/>
              <p:cNvSpPr>
                <a:spLocks noChangeArrowheads="1"/>
              </p:cNvSpPr>
              <p:nvPr/>
            </p:nvSpPr>
            <p:spPr bwMode="auto">
              <a:xfrm>
                <a:off x="3198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5691188" y="1841500"/>
              <a:ext cx="936625" cy="395288"/>
              <a:chOff x="3585" y="664"/>
              <a:chExt cx="590" cy="249"/>
            </a:xfrm>
          </p:grpSpPr>
          <p:sp>
            <p:nvSpPr>
              <p:cNvPr id="6226" name="Rectangle 39"/>
              <p:cNvSpPr>
                <a:spLocks noChangeArrowheads="1"/>
              </p:cNvSpPr>
              <p:nvPr/>
            </p:nvSpPr>
            <p:spPr bwMode="auto">
              <a:xfrm>
                <a:off x="3585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27" name="Rectangle 40"/>
              <p:cNvSpPr>
                <a:spLocks noChangeArrowheads="1"/>
              </p:cNvSpPr>
              <p:nvPr/>
            </p:nvSpPr>
            <p:spPr bwMode="auto">
              <a:xfrm>
                <a:off x="3903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6808788" y="1841500"/>
              <a:ext cx="936625" cy="395288"/>
              <a:chOff x="4289" y="664"/>
              <a:chExt cx="590" cy="249"/>
            </a:xfrm>
          </p:grpSpPr>
          <p:sp>
            <p:nvSpPr>
              <p:cNvPr id="6224" name="Rectangle 41"/>
              <p:cNvSpPr>
                <a:spLocks noChangeArrowheads="1"/>
              </p:cNvSpPr>
              <p:nvPr/>
            </p:nvSpPr>
            <p:spPr bwMode="auto">
              <a:xfrm>
                <a:off x="4289" y="664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25" name="Rectangle 42"/>
              <p:cNvSpPr>
                <a:spLocks noChangeArrowheads="1"/>
              </p:cNvSpPr>
              <p:nvPr/>
            </p:nvSpPr>
            <p:spPr bwMode="auto">
              <a:xfrm>
                <a:off x="4607" y="664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1" name="Line 43"/>
            <p:cNvSpPr>
              <a:spLocks noChangeShapeType="1"/>
            </p:cNvSpPr>
            <p:nvPr/>
          </p:nvSpPr>
          <p:spPr bwMode="auto">
            <a:xfrm>
              <a:off x="3995738" y="2057400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2" name="Line 44"/>
            <p:cNvSpPr>
              <a:spLocks noChangeShapeType="1"/>
            </p:cNvSpPr>
            <p:nvPr/>
          </p:nvSpPr>
          <p:spPr bwMode="auto">
            <a:xfrm>
              <a:off x="5338763" y="2047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3" name="Line 45"/>
            <p:cNvSpPr>
              <a:spLocks noChangeShapeType="1"/>
            </p:cNvSpPr>
            <p:nvPr/>
          </p:nvSpPr>
          <p:spPr bwMode="auto">
            <a:xfrm>
              <a:off x="6461125" y="2057400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771775" y="2438386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3170238" y="2273300"/>
              <a:ext cx="1152525" cy="503238"/>
              <a:chOff x="1997" y="936"/>
              <a:chExt cx="726" cy="317"/>
            </a:xfrm>
          </p:grpSpPr>
          <p:sp>
            <p:nvSpPr>
              <p:cNvPr id="6222" name="Rectangle 46"/>
              <p:cNvSpPr>
                <a:spLocks noChangeArrowheads="1"/>
              </p:cNvSpPr>
              <p:nvPr/>
            </p:nvSpPr>
            <p:spPr bwMode="auto">
              <a:xfrm>
                <a:off x="1997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23" name="Rectangle 48"/>
              <p:cNvSpPr>
                <a:spLocks noChangeArrowheads="1"/>
              </p:cNvSpPr>
              <p:nvPr/>
            </p:nvSpPr>
            <p:spPr bwMode="auto">
              <a:xfrm>
                <a:off x="2360" y="936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4572000" y="2346325"/>
              <a:ext cx="936625" cy="395288"/>
              <a:chOff x="2880" y="982"/>
              <a:chExt cx="590" cy="249"/>
            </a:xfrm>
          </p:grpSpPr>
          <p:sp>
            <p:nvSpPr>
              <p:cNvPr id="6220" name="Rectangle 49"/>
              <p:cNvSpPr>
                <a:spLocks noChangeArrowheads="1"/>
              </p:cNvSpPr>
              <p:nvPr/>
            </p:nvSpPr>
            <p:spPr bwMode="auto">
              <a:xfrm>
                <a:off x="2880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21" name="Rectangle 50"/>
              <p:cNvSpPr>
                <a:spLocks noChangeArrowheads="1"/>
              </p:cNvSpPr>
              <p:nvPr/>
            </p:nvSpPr>
            <p:spPr bwMode="auto">
              <a:xfrm>
                <a:off x="3198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5691188" y="2346325"/>
              <a:ext cx="936625" cy="395288"/>
              <a:chOff x="3585" y="982"/>
              <a:chExt cx="590" cy="249"/>
            </a:xfrm>
          </p:grpSpPr>
          <p:sp>
            <p:nvSpPr>
              <p:cNvPr id="6218" name="Rectangle 51"/>
              <p:cNvSpPr>
                <a:spLocks noChangeArrowheads="1"/>
              </p:cNvSpPr>
              <p:nvPr/>
            </p:nvSpPr>
            <p:spPr bwMode="auto">
              <a:xfrm>
                <a:off x="3585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19" name="Rectangle 52"/>
              <p:cNvSpPr>
                <a:spLocks noChangeArrowheads="1"/>
              </p:cNvSpPr>
              <p:nvPr/>
            </p:nvSpPr>
            <p:spPr bwMode="auto">
              <a:xfrm>
                <a:off x="3903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" name="Group 105"/>
            <p:cNvGrpSpPr>
              <a:grpSpLocks/>
            </p:cNvGrpSpPr>
            <p:nvPr/>
          </p:nvGrpSpPr>
          <p:grpSpPr bwMode="auto">
            <a:xfrm>
              <a:off x="6808788" y="2346325"/>
              <a:ext cx="936625" cy="395288"/>
              <a:chOff x="4289" y="982"/>
              <a:chExt cx="590" cy="249"/>
            </a:xfrm>
          </p:grpSpPr>
          <p:sp>
            <p:nvSpPr>
              <p:cNvPr id="6216" name="Rectangle 53"/>
              <p:cNvSpPr>
                <a:spLocks noChangeArrowheads="1"/>
              </p:cNvSpPr>
              <p:nvPr/>
            </p:nvSpPr>
            <p:spPr bwMode="auto">
              <a:xfrm>
                <a:off x="4289" y="982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217" name="Rectangle 54"/>
              <p:cNvSpPr>
                <a:spLocks noChangeArrowheads="1"/>
              </p:cNvSpPr>
              <p:nvPr/>
            </p:nvSpPr>
            <p:spPr bwMode="auto">
              <a:xfrm>
                <a:off x="4607" y="982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69" name="Line 55"/>
            <p:cNvSpPr>
              <a:spLocks noChangeShapeType="1"/>
            </p:cNvSpPr>
            <p:nvPr/>
          </p:nvSpPr>
          <p:spPr bwMode="auto">
            <a:xfrm>
              <a:off x="3995738" y="2562225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0" name="Line 56"/>
            <p:cNvSpPr>
              <a:spLocks noChangeShapeType="1"/>
            </p:cNvSpPr>
            <p:nvPr/>
          </p:nvSpPr>
          <p:spPr bwMode="auto">
            <a:xfrm>
              <a:off x="5338763" y="2552700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1" name="Line 57"/>
            <p:cNvSpPr>
              <a:spLocks noChangeShapeType="1"/>
            </p:cNvSpPr>
            <p:nvPr/>
          </p:nvSpPr>
          <p:spPr bwMode="auto">
            <a:xfrm>
              <a:off x="6461125" y="2562225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2" name="Text Box 59"/>
            <p:cNvSpPr txBox="1">
              <a:spLocks noChangeArrowheads="1"/>
            </p:cNvSpPr>
            <p:nvPr/>
          </p:nvSpPr>
          <p:spPr bwMode="auto">
            <a:xfrm>
              <a:off x="2771775" y="2941624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170238" y="2776538"/>
              <a:ext cx="1152525" cy="503237"/>
              <a:chOff x="1997" y="1253"/>
              <a:chExt cx="726" cy="317"/>
            </a:xfrm>
          </p:grpSpPr>
          <p:sp>
            <p:nvSpPr>
              <p:cNvPr id="6214" name="Rectangle 58"/>
              <p:cNvSpPr>
                <a:spLocks noChangeArrowheads="1"/>
              </p:cNvSpPr>
              <p:nvPr/>
            </p:nvSpPr>
            <p:spPr bwMode="auto">
              <a:xfrm>
                <a:off x="1997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15" name="Rectangle 60"/>
              <p:cNvSpPr>
                <a:spLocks noChangeArrowheads="1"/>
              </p:cNvSpPr>
              <p:nvPr/>
            </p:nvSpPr>
            <p:spPr bwMode="auto">
              <a:xfrm>
                <a:off x="2360" y="1253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4572000" y="2849563"/>
              <a:ext cx="936625" cy="395287"/>
              <a:chOff x="2880" y="1299"/>
              <a:chExt cx="590" cy="249"/>
            </a:xfrm>
          </p:grpSpPr>
          <p:sp>
            <p:nvSpPr>
              <p:cNvPr id="6212" name="Rectangle 61"/>
              <p:cNvSpPr>
                <a:spLocks noChangeArrowheads="1"/>
              </p:cNvSpPr>
              <p:nvPr/>
            </p:nvSpPr>
            <p:spPr bwMode="auto">
              <a:xfrm>
                <a:off x="2880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13" name="Rectangle 62"/>
              <p:cNvSpPr>
                <a:spLocks noChangeArrowheads="1"/>
              </p:cNvSpPr>
              <p:nvPr/>
            </p:nvSpPr>
            <p:spPr bwMode="auto">
              <a:xfrm>
                <a:off x="3198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5691188" y="2849563"/>
              <a:ext cx="936625" cy="395287"/>
              <a:chOff x="3585" y="1299"/>
              <a:chExt cx="590" cy="249"/>
            </a:xfrm>
          </p:grpSpPr>
          <p:sp>
            <p:nvSpPr>
              <p:cNvPr id="6210" name="Rectangle 63"/>
              <p:cNvSpPr>
                <a:spLocks noChangeArrowheads="1"/>
              </p:cNvSpPr>
              <p:nvPr/>
            </p:nvSpPr>
            <p:spPr bwMode="auto">
              <a:xfrm>
                <a:off x="3585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6211" name="Rectangle 64"/>
              <p:cNvSpPr>
                <a:spLocks noChangeArrowheads="1"/>
              </p:cNvSpPr>
              <p:nvPr/>
            </p:nvSpPr>
            <p:spPr bwMode="auto">
              <a:xfrm>
                <a:off x="3903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6808788" y="2849563"/>
              <a:ext cx="936625" cy="395287"/>
              <a:chOff x="4289" y="1299"/>
              <a:chExt cx="590" cy="249"/>
            </a:xfrm>
          </p:grpSpPr>
          <p:sp>
            <p:nvSpPr>
              <p:cNvPr id="6208" name="Rectangle 65"/>
              <p:cNvSpPr>
                <a:spLocks noChangeArrowheads="1"/>
              </p:cNvSpPr>
              <p:nvPr/>
            </p:nvSpPr>
            <p:spPr bwMode="auto">
              <a:xfrm>
                <a:off x="4289" y="1299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9" name="Rectangle 66"/>
              <p:cNvSpPr>
                <a:spLocks noChangeArrowheads="1"/>
              </p:cNvSpPr>
              <p:nvPr/>
            </p:nvSpPr>
            <p:spPr bwMode="auto">
              <a:xfrm>
                <a:off x="4607" y="1299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6177" name="Line 67"/>
            <p:cNvSpPr>
              <a:spLocks noChangeShapeType="1"/>
            </p:cNvSpPr>
            <p:nvPr/>
          </p:nvSpPr>
          <p:spPr bwMode="auto">
            <a:xfrm>
              <a:off x="3995738" y="3065463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8" name="Line 68"/>
            <p:cNvSpPr>
              <a:spLocks noChangeShapeType="1"/>
            </p:cNvSpPr>
            <p:nvPr/>
          </p:nvSpPr>
          <p:spPr bwMode="auto">
            <a:xfrm>
              <a:off x="5338763" y="3055938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79" name="Line 69"/>
            <p:cNvSpPr>
              <a:spLocks noChangeShapeType="1"/>
            </p:cNvSpPr>
            <p:nvPr/>
          </p:nvSpPr>
          <p:spPr bwMode="auto">
            <a:xfrm>
              <a:off x="6461125" y="3065463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0" name="Text Box 71"/>
            <p:cNvSpPr txBox="1">
              <a:spLocks noChangeArrowheads="1"/>
            </p:cNvSpPr>
            <p:nvPr/>
          </p:nvSpPr>
          <p:spPr bwMode="auto">
            <a:xfrm>
              <a:off x="2771775" y="3446449"/>
              <a:ext cx="288925" cy="248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170238" y="3281363"/>
              <a:ext cx="1152525" cy="503237"/>
              <a:chOff x="1997" y="1571"/>
              <a:chExt cx="726" cy="317"/>
            </a:xfrm>
          </p:grpSpPr>
          <p:sp>
            <p:nvSpPr>
              <p:cNvPr id="6206" name="Rectangle 70"/>
              <p:cNvSpPr>
                <a:spLocks noChangeArrowheads="1"/>
              </p:cNvSpPr>
              <p:nvPr/>
            </p:nvSpPr>
            <p:spPr bwMode="auto">
              <a:xfrm>
                <a:off x="1997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07" name="Rectangle 72"/>
              <p:cNvSpPr>
                <a:spLocks noChangeArrowheads="1"/>
              </p:cNvSpPr>
              <p:nvPr/>
            </p:nvSpPr>
            <p:spPr bwMode="auto">
              <a:xfrm>
                <a:off x="2360" y="1571"/>
                <a:ext cx="363" cy="317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4572000" y="3354388"/>
              <a:ext cx="936625" cy="395287"/>
              <a:chOff x="2880" y="1617"/>
              <a:chExt cx="590" cy="249"/>
            </a:xfrm>
          </p:grpSpPr>
          <p:sp>
            <p:nvSpPr>
              <p:cNvPr id="6204" name="Rectangle 73"/>
              <p:cNvSpPr>
                <a:spLocks noChangeArrowheads="1"/>
              </p:cNvSpPr>
              <p:nvPr/>
            </p:nvSpPr>
            <p:spPr bwMode="auto">
              <a:xfrm>
                <a:off x="2880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6205" name="Rectangle 74"/>
              <p:cNvSpPr>
                <a:spLocks noChangeArrowheads="1"/>
              </p:cNvSpPr>
              <p:nvPr/>
            </p:nvSpPr>
            <p:spPr bwMode="auto">
              <a:xfrm>
                <a:off x="3198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5691188" y="3354388"/>
              <a:ext cx="936625" cy="395287"/>
              <a:chOff x="3585" y="1617"/>
              <a:chExt cx="590" cy="249"/>
            </a:xfrm>
          </p:grpSpPr>
          <p:sp>
            <p:nvSpPr>
              <p:cNvPr id="6202" name="Rectangle 75"/>
              <p:cNvSpPr>
                <a:spLocks noChangeArrowheads="1"/>
              </p:cNvSpPr>
              <p:nvPr/>
            </p:nvSpPr>
            <p:spPr bwMode="auto">
              <a:xfrm>
                <a:off x="3585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6203" name="Rectangle 76"/>
              <p:cNvSpPr>
                <a:spLocks noChangeArrowheads="1"/>
              </p:cNvSpPr>
              <p:nvPr/>
            </p:nvSpPr>
            <p:spPr bwMode="auto">
              <a:xfrm>
                <a:off x="3903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6808788" y="3354388"/>
              <a:ext cx="936625" cy="395287"/>
              <a:chOff x="4289" y="1617"/>
              <a:chExt cx="590" cy="249"/>
            </a:xfrm>
          </p:grpSpPr>
          <p:sp>
            <p:nvSpPr>
              <p:cNvPr id="6200" name="Rectangle 77"/>
              <p:cNvSpPr>
                <a:spLocks noChangeArrowheads="1"/>
              </p:cNvSpPr>
              <p:nvPr/>
            </p:nvSpPr>
            <p:spPr bwMode="auto">
              <a:xfrm>
                <a:off x="4289" y="1617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6201" name="Rectangle 78"/>
              <p:cNvSpPr>
                <a:spLocks noChangeArrowheads="1"/>
              </p:cNvSpPr>
              <p:nvPr/>
            </p:nvSpPr>
            <p:spPr bwMode="auto">
              <a:xfrm>
                <a:off x="4607" y="1617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5" name="Line 79"/>
            <p:cNvSpPr>
              <a:spLocks noChangeShapeType="1"/>
            </p:cNvSpPr>
            <p:nvPr/>
          </p:nvSpPr>
          <p:spPr bwMode="auto">
            <a:xfrm>
              <a:off x="3995738" y="3570288"/>
              <a:ext cx="5762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>
              <a:off x="5338763" y="3560763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6461125" y="3570288"/>
              <a:ext cx="3603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7956550" y="2847975"/>
              <a:ext cx="936625" cy="395288"/>
              <a:chOff x="5012" y="1298"/>
              <a:chExt cx="590" cy="249"/>
            </a:xfrm>
          </p:grpSpPr>
          <p:sp>
            <p:nvSpPr>
              <p:cNvPr id="6198" name="Rectangle 82"/>
              <p:cNvSpPr>
                <a:spLocks noChangeArrowheads="1"/>
              </p:cNvSpPr>
              <p:nvPr/>
            </p:nvSpPr>
            <p:spPr bwMode="auto">
              <a:xfrm>
                <a:off x="5012" y="1298"/>
                <a:ext cx="317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6199" name="Rectangle 83"/>
              <p:cNvSpPr>
                <a:spLocks noChangeArrowheads="1"/>
              </p:cNvSpPr>
              <p:nvPr/>
            </p:nvSpPr>
            <p:spPr bwMode="auto">
              <a:xfrm>
                <a:off x="5330" y="1298"/>
                <a:ext cx="272" cy="249"/>
              </a:xfrm>
              <a:prstGeom prst="rect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∧</a:t>
                </a:r>
              </a:p>
            </p:txBody>
          </p:sp>
        </p:grpSp>
        <p:sp>
          <p:nvSpPr>
            <p:cNvPr id="6189" name="Line 84"/>
            <p:cNvSpPr>
              <a:spLocks noChangeShapeType="1"/>
            </p:cNvSpPr>
            <p:nvPr/>
          </p:nvSpPr>
          <p:spPr bwMode="auto">
            <a:xfrm>
              <a:off x="7608888" y="3063875"/>
              <a:ext cx="36036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lg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90" name="Text Box 85"/>
          <p:cNvSpPr txBox="1">
            <a:spLocks noChangeArrowheads="1"/>
          </p:cNvSpPr>
          <p:nvPr/>
        </p:nvSpPr>
        <p:spPr bwMode="auto">
          <a:xfrm>
            <a:off x="3286116" y="3857628"/>
            <a:ext cx="2376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 dirty="0" err="1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zh-CN" altLang="en-US" sz="18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序列：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4046555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3879" name="Text Box 87"/>
          <p:cNvSpPr txBox="1">
            <a:spLocks noChangeArrowheads="1"/>
          </p:cNvSpPr>
          <p:nvPr/>
        </p:nvSpPr>
        <p:spPr bwMode="auto">
          <a:xfrm>
            <a:off x="4765693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3880" name="Text Box 88"/>
          <p:cNvSpPr txBox="1">
            <a:spLocks noChangeArrowheads="1"/>
          </p:cNvSpPr>
          <p:nvPr/>
        </p:nvSpPr>
        <p:spPr bwMode="auto">
          <a:xfrm>
            <a:off x="5414980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6134118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882" name="Text Box 90"/>
          <p:cNvSpPr txBox="1">
            <a:spLocks noChangeArrowheads="1"/>
          </p:cNvSpPr>
          <p:nvPr/>
        </p:nvSpPr>
        <p:spPr bwMode="auto">
          <a:xfrm>
            <a:off x="6783405" y="4357694"/>
            <a:ext cx="288925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883" name="Text Box 91"/>
          <p:cNvSpPr txBox="1">
            <a:spLocks noChangeArrowheads="1"/>
          </p:cNvSpPr>
          <p:nvPr/>
        </p:nvSpPr>
        <p:spPr bwMode="auto">
          <a:xfrm>
            <a:off x="3357554" y="4857760"/>
            <a:ext cx="2376487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遍历过程结束</a:t>
            </a:r>
          </a:p>
        </p:txBody>
      </p:sp>
      <p:sp>
        <p:nvSpPr>
          <p:cNvPr id="6197" name="Text Box 113"/>
          <p:cNvSpPr txBox="1">
            <a:spLocks noChangeArrowheads="1"/>
          </p:cNvSpPr>
          <p:nvPr/>
        </p:nvSpPr>
        <p:spPr bwMode="auto">
          <a:xfrm>
            <a:off x="285720" y="142852"/>
            <a:ext cx="3286148" cy="400110"/>
          </a:xfrm>
          <a:prstGeom prst="rect">
            <a:avLst/>
          </a:prstGeom>
          <a:solidFill>
            <a:srgbClr val="339933"/>
          </a:solidFill>
          <a:ln w="2857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深度优先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遍历过程演示</a:t>
            </a:r>
            <a:endParaRPr lang="zh-CN" altLang="en-US" sz="2000" dirty="0"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112" name="Freeform 12"/>
          <p:cNvSpPr>
            <a:spLocks/>
          </p:cNvSpPr>
          <p:nvPr/>
        </p:nvSpPr>
        <p:spPr bwMode="auto">
          <a:xfrm>
            <a:off x="617510" y="3857628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1785918" y="3870328"/>
            <a:ext cx="647700" cy="5762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1760518" y="4643446"/>
            <a:ext cx="50323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1584304" y="4962536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1441428" y="494983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1731946" y="4799022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arrow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Line 17"/>
          <p:cNvSpPr>
            <a:spLocks noChangeShapeType="1"/>
          </p:cNvSpPr>
          <p:nvPr/>
        </p:nvSpPr>
        <p:spPr bwMode="auto">
          <a:xfrm>
            <a:off x="1701780" y="4038605"/>
            <a:ext cx="584204" cy="53340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709586" y="4000504"/>
            <a:ext cx="630238" cy="588963"/>
          </a:xfrm>
          <a:custGeom>
            <a:avLst/>
            <a:gdLst>
              <a:gd name="T0" fmla="*/ 0 w 397"/>
              <a:gd name="T1" fmla="*/ 371 h 371"/>
              <a:gd name="T2" fmla="*/ 397 w 397"/>
              <a:gd name="T3" fmla="*/ 0 h 371"/>
              <a:gd name="T4" fmla="*/ 0 60000 65536"/>
              <a:gd name="T5" fmla="*/ 0 60000 65536"/>
              <a:gd name="T6" fmla="*/ 0 w 397"/>
              <a:gd name="T7" fmla="*/ 0 h 371"/>
              <a:gd name="T8" fmla="*/ 397 w 397"/>
              <a:gd name="T9" fmla="*/ 371 h 3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7" h="371">
                <a:moveTo>
                  <a:pt x="0" y="371"/>
                </a:moveTo>
                <a:lnTo>
                  <a:pt x="39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round/>
            <a:headEnd type="arrow"/>
            <a:tailEnd type="none" w="med" len="lg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Oval 7"/>
          <p:cNvSpPr>
            <a:spLocks noChangeArrowheads="1"/>
          </p:cNvSpPr>
          <p:nvPr/>
        </p:nvSpPr>
        <p:spPr bwMode="auto">
          <a:xfrm>
            <a:off x="1289036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1" name="Oval 8"/>
          <p:cNvSpPr>
            <a:spLocks noChangeArrowheads="1"/>
          </p:cNvSpPr>
          <p:nvPr/>
        </p:nvSpPr>
        <p:spPr bwMode="auto">
          <a:xfrm>
            <a:off x="352411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2" name="Oval 9"/>
          <p:cNvSpPr>
            <a:spLocks noChangeArrowheads="1"/>
          </p:cNvSpPr>
          <p:nvPr/>
        </p:nvSpPr>
        <p:spPr bwMode="auto">
          <a:xfrm>
            <a:off x="2224074" y="45069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1289036" y="36433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4" name="Oval 11"/>
          <p:cNvSpPr>
            <a:spLocks noChangeArrowheads="1"/>
          </p:cNvSpPr>
          <p:nvPr/>
        </p:nvSpPr>
        <p:spPr bwMode="auto">
          <a:xfrm>
            <a:off x="1289036" y="537051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4" name="组合 126"/>
          <p:cNvGrpSpPr/>
          <p:nvPr/>
        </p:nvGrpSpPr>
        <p:grpSpPr>
          <a:xfrm>
            <a:off x="2857488" y="5286388"/>
            <a:ext cx="4572032" cy="655084"/>
            <a:chOff x="2857488" y="5286388"/>
            <a:chExt cx="4572032" cy="655084"/>
          </a:xfrm>
        </p:grpSpPr>
        <p:sp>
          <p:nvSpPr>
            <p:cNvPr id="125" name="TextBox 124"/>
            <p:cNvSpPr txBox="1"/>
            <p:nvPr/>
          </p:nvSpPr>
          <p:spPr>
            <a:xfrm>
              <a:off x="2857488" y="5572140"/>
              <a:ext cx="45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DFS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思路：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距离初始顶点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越远越优先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访问！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26" name="下箭头 125"/>
            <p:cNvSpPr/>
            <p:nvPr/>
          </p:nvSpPr>
          <p:spPr>
            <a:xfrm>
              <a:off x="4572000" y="5286388"/>
              <a:ext cx="142876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8" name="左弧形箭头 127"/>
          <p:cNvSpPr/>
          <p:nvPr/>
        </p:nvSpPr>
        <p:spPr>
          <a:xfrm>
            <a:off x="428596" y="3357562"/>
            <a:ext cx="285752" cy="642942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/>
      <p:bldP spid="33879" grpId="0"/>
      <p:bldP spid="33880" grpId="0"/>
      <p:bldP spid="33881" grpId="0"/>
      <p:bldP spid="33882" grpId="0"/>
      <p:bldP spid="33883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4357686" y="818831"/>
            <a:ext cx="3357586" cy="28575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196068" y="1518218"/>
            <a:ext cx="1714512" cy="15001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41549" y="1444325"/>
            <a:ext cx="649288" cy="64770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08061" y="2453975"/>
            <a:ext cx="842963" cy="784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494"/>
              </a:cxn>
            </a:cxnLst>
            <a:rect l="0" t="0" r="r" b="b"/>
            <a:pathLst>
              <a:path w="531" h="494">
                <a:moveTo>
                  <a:pt x="0" y="0"/>
                </a:moveTo>
                <a:lnTo>
                  <a:pt x="531" y="494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38224" y="1498300"/>
            <a:ext cx="654050" cy="636588"/>
          </a:xfrm>
          <a:custGeom>
            <a:avLst/>
            <a:gdLst/>
            <a:ahLst/>
            <a:cxnLst>
              <a:cxn ang="0">
                <a:pos x="412" y="0"/>
              </a:cxn>
              <a:cxn ang="0">
                <a:pos x="0" y="401"/>
              </a:cxn>
            </a:cxnLst>
            <a:rect l="0" t="0" r="r" b="b"/>
            <a:pathLst>
              <a:path w="412" h="401">
                <a:moveTo>
                  <a:pt x="412" y="0"/>
                </a:moveTo>
                <a:lnTo>
                  <a:pt x="0" y="401"/>
                </a:lnTo>
              </a:path>
            </a:pathLst>
          </a:cu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62049" y="2380950"/>
            <a:ext cx="576263" cy="0"/>
          </a:xfrm>
          <a:prstGeom prst="line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865286" y="1136640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5786" y="2071678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</a:p>
        </p:txBody>
      </p:sp>
      <p:grpSp>
        <p:nvGrpSpPr>
          <p:cNvPr id="26" name="组合 33"/>
          <p:cNvGrpSpPr/>
          <p:nvPr/>
        </p:nvGrpSpPr>
        <p:grpSpPr>
          <a:xfrm>
            <a:off x="1865286" y="2020587"/>
            <a:ext cx="1657351" cy="1584326"/>
            <a:chOff x="1865286" y="2487616"/>
            <a:chExt cx="1657351" cy="158432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54211" y="3063879"/>
              <a:ext cx="0" cy="503238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41549" y="2776541"/>
              <a:ext cx="576263" cy="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65286" y="2560641"/>
              <a:ext cx="576263" cy="50323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38311" y="3568704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46374" y="2487616"/>
              <a:ext cx="576263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000FF"/>
                  </a:solidFill>
                  <a:latin typeface="Consolas" pitchFamily="49" charset="0"/>
                  <a:ea typeface="宋体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767572" y="2018284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0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905557" y="2018284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1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620069" y="2015112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3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67572" y="3375606"/>
            <a:ext cx="576263" cy="50323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chemeClr val="tx1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2</a:t>
            </a:r>
            <a:endParaRPr kumimoji="1" lang="en-US" altLang="zh-CN" sz="1800" dirty="0">
              <a:solidFill>
                <a:schemeClr val="tx1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15" idx="6"/>
            <a:endCxn id="17" idx="2"/>
          </p:cNvCxnSpPr>
          <p:nvPr/>
        </p:nvCxnSpPr>
        <p:spPr bwMode="auto">
          <a:xfrm flipV="1">
            <a:off x="6343835" y="2266731"/>
            <a:ext cx="276234" cy="3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5" idx="2"/>
            <a:endCxn id="16" idx="6"/>
          </p:cNvCxnSpPr>
          <p:nvPr/>
        </p:nvCxnSpPr>
        <p:spPr bwMode="auto">
          <a:xfrm rot="10800000">
            <a:off x="5481820" y="2269903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6" idx="4"/>
            <a:endCxn id="18" idx="1"/>
          </p:cNvCxnSpPr>
          <p:nvPr/>
        </p:nvCxnSpPr>
        <p:spPr bwMode="auto">
          <a:xfrm rot="16200000" flipH="1">
            <a:off x="5058936" y="2656274"/>
            <a:ext cx="927781" cy="658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stCxn id="17" idx="4"/>
            <a:endCxn id="18" idx="7"/>
          </p:cNvCxnSpPr>
          <p:nvPr/>
        </p:nvCxnSpPr>
        <p:spPr bwMode="auto">
          <a:xfrm rot="5400000">
            <a:off x="6118346" y="2659447"/>
            <a:ext cx="930953" cy="6487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105142" y="2804102"/>
            <a:ext cx="576263" cy="5032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宋体" charset="-122"/>
                <a:cs typeface="Consolas" pitchFamily="49" charset="0"/>
              </a:rPr>
              <a:t>4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cxnSp>
        <p:nvCxnSpPr>
          <p:cNvPr id="24" name="直接箭头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7072883" y="2483710"/>
            <a:ext cx="359449" cy="2813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8" idx="6"/>
            <a:endCxn id="23" idx="3"/>
          </p:cNvCxnSpPr>
          <p:nvPr/>
        </p:nvCxnSpPr>
        <p:spPr bwMode="auto">
          <a:xfrm flipV="1">
            <a:off x="6343835" y="3233643"/>
            <a:ext cx="845699" cy="393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57158" y="252691"/>
            <a:ext cx="600079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遍历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同一层只能有一个顶点。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0100" y="400050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逆路径：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 3  0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6200000" flipV="1">
            <a:off x="6983942" y="2523670"/>
            <a:ext cx="360000" cy="28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>
            <a:off x="6274706" y="2390467"/>
            <a:ext cx="36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143372" y="4071942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路径：每</a:t>
            </a:r>
            <a:r>
              <a:rPr lang="zh-CN" altLang="en-US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一层只有一个顶点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7" name="组合 39"/>
          <p:cNvGrpSpPr/>
          <p:nvPr/>
        </p:nvGrpSpPr>
        <p:grpSpPr>
          <a:xfrm>
            <a:off x="5357818" y="4500570"/>
            <a:ext cx="2357454" cy="797960"/>
            <a:chOff x="5357818" y="4929198"/>
            <a:chExt cx="2357454" cy="797960"/>
          </a:xfrm>
        </p:grpSpPr>
        <p:sp>
          <p:nvSpPr>
            <p:cNvPr id="42" name="下箭头 41"/>
            <p:cNvSpPr/>
            <p:nvPr/>
          </p:nvSpPr>
          <p:spPr>
            <a:xfrm>
              <a:off x="6429388" y="4929198"/>
              <a:ext cx="142876" cy="35719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7818" y="5357826"/>
              <a:ext cx="235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一定是</a:t>
              </a:r>
              <a:r>
                <a:rPr lang="zh-CN" altLang="en-US" sz="18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Times New Roman" pitchFamily="18" charset="0"/>
                </a:rPr>
                <a:t>最短路径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Times New Roman" pitchFamily="18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70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23" grpId="0" animBg="1"/>
      <p:bldP spid="29" grpId="0"/>
      <p:bldP spid="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2313239"/>
            <a:ext cx="7786742" cy="115816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广度优先遍历找到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的路径一定是</a:t>
            </a:r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最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短路径，而</a:t>
            </a:r>
            <a:r>
              <a:rPr lang="zh-CN" altLang="en-US" sz="1800" dirty="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优先遍历则不一定。</a:t>
            </a:r>
            <a:endParaRPr lang="en-US" altLang="zh-CN" sz="18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深度优先遍历能找所有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路径，而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广度优先遍历难以实现。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78579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571612"/>
            <a:ext cx="57150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以路径上经过的边数来衡量路径长</a:t>
            </a:r>
            <a:r>
              <a:rPr lang="zh-CN" altLang="en-US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度时（不带权图）</a:t>
            </a:r>
            <a:endParaRPr lang="zh-CN" altLang="en-US" sz="18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71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7158" y="428604"/>
            <a:ext cx="3643338" cy="430887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2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数据结构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算法的多维性</a:t>
            </a:r>
            <a:endParaRPr kumimoji="1" lang="zh-CN" altLang="en-US" sz="22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同一问题的多种解法。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722561" y="2647939"/>
            <a:ext cx="2233612" cy="1584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 eaLnBrk="1" hangingPunct="1">
              <a:defRPr/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迷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宫问题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901698" y="1928802"/>
            <a:ext cx="2663825" cy="863601"/>
            <a:chOff x="1187450" y="2513035"/>
            <a:chExt cx="2663825" cy="863601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187450" y="2513035"/>
              <a:ext cx="26638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栈方法求解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43240" y="3000372"/>
              <a:ext cx="276236" cy="376264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4646611" y="1928802"/>
            <a:ext cx="3024187" cy="1008062"/>
            <a:chOff x="4932363" y="2513035"/>
            <a:chExt cx="3024187" cy="1008062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5219700" y="2513035"/>
              <a:ext cx="2736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队列方法求解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932363" y="3071810"/>
              <a:ext cx="425455" cy="44928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830261" y="4016363"/>
            <a:ext cx="2879725" cy="933511"/>
            <a:chOff x="1116013" y="4600596"/>
            <a:chExt cx="2879725" cy="933511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116013" y="5133997"/>
              <a:ext cx="2879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图搜索方法求解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3071802" y="4600596"/>
              <a:ext cx="276236" cy="471477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4718048" y="3944928"/>
            <a:ext cx="2952751" cy="1004946"/>
            <a:chOff x="5003800" y="4529161"/>
            <a:chExt cx="2952751" cy="1004946"/>
          </a:xfrm>
        </p:grpSpPr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148263" y="5133997"/>
              <a:ext cx="2808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用</a:t>
              </a:r>
              <a:r>
                <a:rPr lang="zh-CN" altLang="en-US" sz="2000" dirty="0">
                  <a:solidFill>
                    <a:srgbClr val="FF3300"/>
                  </a:solidFill>
                  <a:latin typeface="仿宋" pitchFamily="49" charset="-122"/>
                  <a:ea typeface="仿宋" pitchFamily="49" charset="-122"/>
                </a:rPr>
                <a:t>递归方法求解</a:t>
              </a: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003800" y="4529161"/>
              <a:ext cx="425456" cy="471476"/>
            </a:xfrm>
            <a:custGeom>
              <a:avLst/>
              <a:gdLst>
                <a:gd name="T0" fmla="*/ 304 w 304"/>
                <a:gd name="T1" fmla="*/ 349 h 349"/>
                <a:gd name="T2" fmla="*/ 0 w 304"/>
                <a:gd name="T3" fmla="*/ 0 h 349"/>
                <a:gd name="T4" fmla="*/ 0 60000 65536"/>
                <a:gd name="T5" fmla="*/ 0 60000 65536"/>
                <a:gd name="T6" fmla="*/ 0 w 304"/>
                <a:gd name="T7" fmla="*/ 0 h 349"/>
                <a:gd name="T8" fmla="*/ 304 w 304"/>
                <a:gd name="T9" fmla="*/ 349 h 3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349">
                  <a:moveTo>
                    <a:pt x="304" y="34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143108" y="5429264"/>
            <a:ext cx="4000528" cy="36932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各种求解方法的特点和差别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72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000108"/>
            <a:ext cx="6858048" cy="34163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无向图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G=（V, E），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V={a,b,c,d,e,f},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E={(a,b),(a,e),(a,c),(b,e),(c,f),(f,d),(e,d)}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对该图进行深度优先排序，得到的顶点序列正确的是（  ）。</a:t>
            </a:r>
            <a:b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</a:b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a，b，e，c，d，f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B. a，c，f，e，b，d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 a，e，b，c，f，d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D. a，e，d，f，c，b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376506" y="428604"/>
            <a:ext cx="1000100" cy="785817"/>
            <a:chOff x="5703182" y="3835411"/>
            <a:chExt cx="1238250" cy="1236663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0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2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00100" y="28572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E={(a,b),(a,e),(a,c),(b,e),(c,f),(f,d),(e,d)}</a:t>
            </a:r>
            <a:endParaRPr lang="zh-CN" altLang="en-US" sz="1800"/>
          </a:p>
        </p:txBody>
      </p:sp>
      <p:grpSp>
        <p:nvGrpSpPr>
          <p:cNvPr id="2" name="组合 36"/>
          <p:cNvGrpSpPr/>
          <p:nvPr/>
        </p:nvGrpSpPr>
        <p:grpSpPr>
          <a:xfrm>
            <a:off x="1285852" y="857232"/>
            <a:ext cx="3429024" cy="2071702"/>
            <a:chOff x="1285852" y="857232"/>
            <a:chExt cx="3429024" cy="2071702"/>
          </a:xfrm>
        </p:grpSpPr>
        <p:sp>
          <p:nvSpPr>
            <p:cNvPr id="3" name="椭圆 2"/>
            <p:cNvSpPr/>
            <p:nvPr/>
          </p:nvSpPr>
          <p:spPr>
            <a:xfrm>
              <a:off x="128585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57422" y="85723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7422" y="16430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7422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86116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286248" y="250030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687428" y="1035828"/>
              <a:ext cx="634275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3" idx="6"/>
              <a:endCxn id="5" idx="2"/>
            </p:cNvCxnSpPr>
            <p:nvPr/>
          </p:nvCxnSpPr>
          <p:spPr>
            <a:xfrm>
              <a:off x="1714480" y="1857364"/>
              <a:ext cx="642942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3" idx="5"/>
              <a:endCxn id="6" idx="2"/>
            </p:cNvCxnSpPr>
            <p:nvPr/>
          </p:nvCxnSpPr>
          <p:spPr>
            <a:xfrm rot="16200000" flipH="1">
              <a:off x="1651709" y="2008906"/>
              <a:ext cx="705713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7" idx="2"/>
            </p:cNvCxnSpPr>
            <p:nvPr/>
          </p:nvCxnSpPr>
          <p:spPr>
            <a:xfrm>
              <a:off x="2786050" y="2714620"/>
              <a:ext cx="50006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8" idx="2"/>
            </p:cNvCxnSpPr>
            <p:nvPr/>
          </p:nvCxnSpPr>
          <p:spPr>
            <a:xfrm>
              <a:off x="3714744" y="2714620"/>
              <a:ext cx="571504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6"/>
              <a:endCxn id="8" idx="1"/>
            </p:cNvCxnSpPr>
            <p:nvPr/>
          </p:nvCxnSpPr>
          <p:spPr>
            <a:xfrm>
              <a:off x="2786050" y="1857364"/>
              <a:ext cx="1562969" cy="705713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右弧形箭头 21"/>
            <p:cNvSpPr/>
            <p:nvPr/>
          </p:nvSpPr>
          <p:spPr>
            <a:xfrm>
              <a:off x="3428992" y="857232"/>
              <a:ext cx="285752" cy="642942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>
              <a:stCxn id="4" idx="4"/>
              <a:endCxn id="5" idx="0"/>
            </p:cNvCxnSpPr>
            <p:nvPr/>
          </p:nvCxnSpPr>
          <p:spPr>
            <a:xfrm rot="5400000">
              <a:off x="2393141" y="1464455"/>
              <a:ext cx="35719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CB040-9A46-40CF-AB14-00FF7AC1F6CF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5|2.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</TotalTime>
  <Words>4756</Words>
  <Application>Microsoft Office PowerPoint</Application>
  <PresentationFormat>全屏显示(4:3)</PresentationFormat>
  <Paragraphs>1030</Paragraphs>
  <Slides>72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1226</cp:revision>
  <dcterms:created xsi:type="dcterms:W3CDTF">2004-10-20T02:22:59Z</dcterms:created>
  <dcterms:modified xsi:type="dcterms:W3CDTF">2020-02-01T01:58:53Z</dcterms:modified>
</cp:coreProperties>
</file>