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350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006600"/>
    <a:srgbClr val="FF00FF"/>
    <a:srgbClr val="339933"/>
    <a:srgbClr val="3333FF"/>
    <a:srgbClr val="6600CC"/>
    <a:srgbClr val="FFFFCC"/>
    <a:srgbClr val="339966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D90D-AD7E-473A-94B2-FCD1B1A64294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958E-D616-4E9A-8F30-50F381816D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190B-72A9-49B5-ACE9-FE6F9C5E90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190B-72A9-49B5-ACE9-FE6F9C5E90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47718" y="2138598"/>
            <a:ext cx="838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，把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一条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路径（仅仅考虑</a:t>
            </a:r>
            <a:r>
              <a:rPr kumimoji="1" lang="zh-CN" altLang="en-US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）上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所经边的权值之和定义为该路径的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路径长度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或称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带权路径长度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357158" y="1357298"/>
            <a:ext cx="321471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8.5.1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路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径的概念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192" y="5309400"/>
            <a:ext cx="8001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源点到终点可能不止一条路径，把路径长度最短的那条路径称为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33536" y="3237698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i="1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8134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+mn-ea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latin typeface="+mn-ea"/>
                <a:ea typeface="+mn-ea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dirty="0" smtClean="0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62098" y="4166392"/>
            <a:ext cx="4286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路径长度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 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c</a:t>
            </a:r>
            <a:r>
              <a:rPr kumimoji="1" lang="en-US" altLang="zh-CN" sz="1800" i="1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m</a:t>
            </a:r>
            <a:endParaRPr lang="zh-CN" altLang="en-US" sz="1800" i="1" baseline="-25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：（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smtClean="0"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u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）</a:t>
            </a:r>
            <a:endParaRPr lang="zh-CN" altLang="en-US" sz="18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 Box 15" descr="信纸"/>
          <p:cNvSpPr txBox="1">
            <a:spLocks noChangeArrowheads="1"/>
          </p:cNvSpPr>
          <p:nvPr/>
        </p:nvSpPr>
        <p:spPr bwMode="auto">
          <a:xfrm>
            <a:off x="2714612" y="357166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48" y="642918"/>
            <a:ext cx="7527953" cy="495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）重复步骤（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）直到所有顶点都包含在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794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681" y="2384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flipV="1">
            <a:off x="2327256" y="2201850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360594" y="260031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5049819" y="2239950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4" name="Freeform 8"/>
          <p:cNvSpPr>
            <a:spLocks/>
          </p:cNvSpPr>
          <p:nvPr/>
        </p:nvSpPr>
        <p:spPr bwMode="auto">
          <a:xfrm>
            <a:off x="4940281" y="2673338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2776519" y="1714488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3957619" y="3379775"/>
            <a:ext cx="0" cy="64770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144694" y="4040175"/>
            <a:ext cx="3816350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考虑中间其他所有顶点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，通过比较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19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4175125" cy="422405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如何存放最短路径长度：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116013" y="1709970"/>
            <a:ext cx="7242201" cy="106182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用一维数组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！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默认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dist[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长度。如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dist[2]=12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b="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468313" y="3143248"/>
            <a:ext cx="4103687" cy="422405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如何存放最短路径：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187450" y="3869486"/>
            <a:ext cx="7456516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其他顶点的最短路径有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，一条最短路径用一个一维数组表示，如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，表示为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path[5]={0,2,3,5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条最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短路径可以用二维数组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path[][]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存储。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6929454" y="4857760"/>
            <a:ext cx="108108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？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算法设计（解决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个问题）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 animBg="1"/>
      <p:bldP spid="261127" grpId="0"/>
      <p:bldP spid="261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42844" y="260350"/>
            <a:ext cx="6337300" cy="3969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改进的方法是采用一维数组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来保存：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214281" y="1047750"/>
            <a:ext cx="496728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的最短路径如下：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172980" y="2335405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1000100" y="2500306"/>
            <a:ext cx="368622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一定是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4214810" y="2285992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？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657183" y="1606538"/>
            <a:ext cx="5189533" cy="468312"/>
            <a:chOff x="657183" y="1606538"/>
            <a:chExt cx="5189533" cy="468312"/>
          </a:xfrm>
        </p:grpSpPr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546161" y="1608128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70229" y="1606538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grpSp>
        <p:nvGrpSpPr>
          <p:cNvPr id="3" name="组合 53"/>
          <p:cNvGrpSpPr/>
          <p:nvPr/>
        </p:nvGrpSpPr>
        <p:grpSpPr>
          <a:xfrm>
            <a:off x="1000100" y="4467232"/>
            <a:ext cx="5189533" cy="461966"/>
            <a:chOff x="1000100" y="4467232"/>
            <a:chExt cx="5189533" cy="461966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89078" y="4467232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813146" y="4478903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925754" y="37861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箭头连接符 46"/>
          <p:cNvCxnSpPr>
            <a:stCxn id="34" idx="7"/>
            <a:endCxn id="45" idx="2"/>
          </p:cNvCxnSpPr>
          <p:nvPr/>
        </p:nvCxnSpPr>
        <p:spPr>
          <a:xfrm rot="5400000" flipH="1" flipV="1">
            <a:off x="1867937" y="3502817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35" idx="1"/>
          </p:cNvCxnSpPr>
          <p:nvPr/>
        </p:nvCxnSpPr>
        <p:spPr>
          <a:xfrm>
            <a:off x="3357554" y="4002090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58" y="350043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反证法证明：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1270000" y="3678767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528638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而通过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的路径更短，则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不是最短路径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57"/>
          <p:cNvGrpSpPr/>
          <p:nvPr/>
        </p:nvGrpSpPr>
        <p:grpSpPr>
          <a:xfrm>
            <a:off x="4000496" y="3643314"/>
            <a:ext cx="3143272" cy="571504"/>
            <a:chOff x="4000496" y="3643314"/>
            <a:chExt cx="3143272" cy="571504"/>
          </a:xfrm>
        </p:grpSpPr>
        <p:cxnSp>
          <p:nvCxnSpPr>
            <p:cNvPr id="56" name="直接箭头连接符 55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0" y="364331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596" y="5824855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与假设矛盾，问题得到证明。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62"/>
          <p:cNvGrpSpPr/>
          <p:nvPr/>
        </p:nvGrpSpPr>
        <p:grpSpPr>
          <a:xfrm>
            <a:off x="4286248" y="1071546"/>
            <a:ext cx="4214842" cy="563303"/>
            <a:chOff x="4286248" y="1071546"/>
            <a:chExt cx="4214842" cy="563303"/>
          </a:xfrm>
        </p:grpSpPr>
        <p:sp>
          <p:nvSpPr>
            <p:cNvPr id="55" name="TextBox 54"/>
            <p:cNvSpPr txBox="1"/>
            <p:nvPr/>
          </p:nvSpPr>
          <p:spPr>
            <a:xfrm>
              <a:off x="4286248" y="1071546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路径中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的前一个顶点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右大括号 60"/>
          <p:cNvSpPr/>
          <p:nvPr/>
        </p:nvSpPr>
        <p:spPr>
          <a:xfrm rot="5400000">
            <a:off x="2752876" y="323991"/>
            <a:ext cx="180000" cy="3744000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  <p:bldP spid="225295" grpId="0"/>
      <p:bldP spid="225304" grpId="0"/>
      <p:bldP spid="225305" grpId="0"/>
      <p:bldP spid="45" grpId="0" animBg="1"/>
      <p:bldP spid="50" grpId="0"/>
      <p:bldP spid="52" grpId="0" animBg="1"/>
      <p:bldP spid="46" grpId="0"/>
      <p:bldP spid="60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28662" y="3143248"/>
            <a:ext cx="5103819" cy="966006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lnSpc>
                <a:spcPct val="110000"/>
              </a:lnSpc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推出的逆路径：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en-US" sz="18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10000"/>
              </a:lnSpc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对应的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最短路径为：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 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 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en-US" altLang="zh-CN" sz="18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125413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311648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w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5854712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685930" y="1338565"/>
            <a:ext cx="1080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5643570" y="1681944"/>
            <a:ext cx="1428760" cy="716146"/>
            <a:chOff x="5643570" y="1681944"/>
            <a:chExt cx="1428760" cy="716146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278605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3217850" y="1338565"/>
            <a:ext cx="1080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4752976" y="1338565"/>
            <a:ext cx="1080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8"/>
          <p:cNvGrpSpPr/>
          <p:nvPr/>
        </p:nvGrpSpPr>
        <p:grpSpPr>
          <a:xfrm>
            <a:off x="4071934" y="1681944"/>
            <a:ext cx="1428760" cy="716146"/>
            <a:chOff x="5643570" y="1681944"/>
            <a:chExt cx="1428760" cy="716146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2571736" y="1681944"/>
            <a:ext cx="1428760" cy="716146"/>
            <a:chOff x="5643570" y="1681944"/>
            <a:chExt cx="1428760" cy="716146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	  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dist[] 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428992" y="2454275"/>
            <a:ext cx="235745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1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57890" y="2454275"/>
            <a:ext cx="262895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250825" y="2824163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58877" y="2824163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303565" y="2836863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4, 6, 6, ∞, 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040415" y="2836863"/>
            <a:ext cx="2674989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9238" y="3786190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357290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301978" y="37861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038828" y="3786190"/>
            <a:ext cx="267657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4786322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358877" y="4786322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303565" y="4799022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</a:t>
            </a:r>
            <a:r>
              <a:rPr lang="en-US" altLang="zh-CN" sz="1600" u="sn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040415" y="4799022"/>
            <a:ext cx="28178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4375127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525941" y="4071942"/>
            <a:ext cx="2117761" cy="428628"/>
            <a:chOff x="4572000" y="3214686"/>
            <a:chExt cx="2117761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60935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28596" y="1972060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	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[]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201956" y="2454275"/>
            <a:ext cx="244161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227741" y="2454275"/>
            <a:ext cx="2487663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2895596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428728" y="2895596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095594" y="2908296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110266" y="2908296"/>
            <a:ext cx="2748014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75"/>
          <p:cNvGrpSpPr/>
          <p:nvPr/>
        </p:nvGrpSpPr>
        <p:grpSpPr>
          <a:xfrm>
            <a:off x="4718030" y="3189286"/>
            <a:ext cx="2068548" cy="428628"/>
            <a:chOff x="4572000" y="3214686"/>
            <a:chExt cx="2068548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11722" y="3258722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250825" y="3786190"/>
            <a:ext cx="93662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428728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095594" y="37988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</a:t>
            </a:r>
            <a:r>
              <a:rPr lang="en-US" altLang="zh-CN" sz="1600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11, 9,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110266" y="3798890"/>
            <a:ext cx="270036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4873606" y="4071942"/>
            <a:ext cx="2127286" cy="428628"/>
            <a:chOff x="4572000" y="3214686"/>
            <a:chExt cx="2127286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70460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4" y="4714884"/>
            <a:ext cx="124934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28728" y="471488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095594" y="4727584"/>
            <a:ext cx="265113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110266" y="4727584"/>
            <a:ext cx="262893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285720" y="1889361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dist[] 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036460" y="2454275"/>
            <a:ext cx="253567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69052" y="2454275"/>
            <a:ext cx="268922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75"/>
          <p:cNvGrpSpPr/>
          <p:nvPr/>
        </p:nvGrpSpPr>
        <p:grpSpPr>
          <a:xfrm>
            <a:off x="4853017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4" y="2825748"/>
            <a:ext cx="11779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87476" y="282574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2928926" y="2838448"/>
            <a:ext cx="275747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051577" y="2838448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4848255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50824" y="3857628"/>
            <a:ext cx="153509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487476" y="385762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928926" y="3870328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051577" y="3870328"/>
            <a:ext cx="27352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5286380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250824" y="4754574"/>
            <a:ext cx="174940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487476" y="475457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2928926" y="4767274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6051577" y="4767274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4" name="组合 83"/>
          <p:cNvGrpSpPr/>
          <p:nvPr/>
        </p:nvGrpSpPr>
        <p:grpSpPr>
          <a:xfrm>
            <a:off x="3929058" y="5214950"/>
            <a:ext cx="4107685" cy="652825"/>
            <a:chOff x="3929058" y="5214950"/>
            <a:chExt cx="4107685" cy="652825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6600CC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最终结果</a:t>
              </a:r>
              <a:endParaRPr lang="zh-CN" altLang="en-US" sz="2000" dirty="0">
                <a:solidFill>
                  <a:srgbClr val="6600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52400" y="180975"/>
            <a:ext cx="5062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狄克斯特拉算法如下（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322265" y="743815"/>
            <a:ext cx="6607189" cy="4452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dist[MAXV]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mindis,i,j,u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路径初始化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42910" y="2143116"/>
            <a:ext cx="7961728" cy="2286016"/>
            <a:chOff x="500034" y="1916102"/>
            <a:chExt cx="7961728" cy="2286016"/>
          </a:xfrm>
        </p:grpSpPr>
        <p:sp>
          <p:nvSpPr>
            <p:cNvPr id="4" name="矩形 3"/>
            <p:cNvSpPr/>
            <p:nvPr/>
          </p:nvSpPr>
          <p:spPr>
            <a:xfrm>
              <a:off x="500034" y="1916102"/>
              <a:ext cx="5786478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61564" y="2731416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数组初始化</a:t>
              </a:r>
              <a:endParaRPr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>
            <a:xfrm flipV="1">
              <a:off x="6286512" y="3054582"/>
              <a:ext cx="675052" cy="452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2444" y="142852"/>
            <a:ext cx="8320084" cy="569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 &amp;&amp; dist[j]&lt;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=dist[j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s[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(s[j]==0)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dist[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][j]&lt;dist[j])</a:t>
            </a: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]=dist[u]+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[u][j];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path[j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Dispath(dist,path,s,g.n,v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642910" y="6000768"/>
            <a:ext cx="435771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狄克斯特拉算法的时间复杂度为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071538" y="642918"/>
            <a:ext cx="7643866" cy="1643074"/>
            <a:chOff x="1214414" y="714356"/>
            <a:chExt cx="7643866" cy="1643074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4286280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5074" y="132641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找最小路径长度顶点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500694" y="1511076"/>
              <a:ext cx="714380" cy="2481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1071538" y="2714620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95662"/>
              <a:ext cx="500066" cy="78483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调</a:t>
              </a:r>
              <a:endParaRPr lang="en-US" altLang="zh-CN" sz="1800" dirty="0" smtClean="0">
                <a:latin typeface="仿宋" pitchFamily="49" charset="-122"/>
                <a:ea typeface="仿宋" pitchFamily="49" charset="-122"/>
              </a:endParaRPr>
            </a:p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整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1887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544508" y="857232"/>
            <a:ext cx="3676646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9"/>
          <p:cNvGrpSpPr/>
          <p:nvPr/>
        </p:nvGrpSpPr>
        <p:grpSpPr>
          <a:xfrm>
            <a:off x="4016419" y="5008169"/>
            <a:ext cx="3457575" cy="1706979"/>
            <a:chOff x="3924300" y="4949848"/>
            <a:chExt cx="3457575" cy="1706979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1014438" y="3838196"/>
            <a:ext cx="2447925" cy="176086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到源点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48"/>
          <p:cNvGrpSpPr/>
          <p:nvPr/>
        </p:nvGrpSpPr>
        <p:grpSpPr>
          <a:xfrm>
            <a:off x="3259152" y="3846127"/>
            <a:ext cx="3241674" cy="1643074"/>
            <a:chOff x="3000364" y="3409966"/>
            <a:chExt cx="3241674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282256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最短路径为：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1→2→5→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4508" y="2635372"/>
            <a:ext cx="3670302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bIns="72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  <a:endParaRPr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5"/>
          <p:cNvGrpSpPr/>
          <p:nvPr/>
        </p:nvGrpSpPr>
        <p:grpSpPr>
          <a:xfrm>
            <a:off x="1085876" y="1360313"/>
            <a:ext cx="3986189" cy="542959"/>
            <a:chOff x="827088" y="765933"/>
            <a:chExt cx="3986189" cy="542959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98618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dist={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4,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5, 6, 10</a:t>
              </a:r>
              <a:r>
                <a:rPr lang="en-US" altLang="zh-CN" sz="18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9,</a:t>
              </a:r>
              <a:r>
                <a:rPr lang="en-US" altLang="zh-CN" sz="18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84267" y="765933"/>
              <a:ext cx="3000396" cy="3803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 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5 </a:t>
              </a:r>
              <a:r>
                <a:rPr lang="en-US" altLang="zh-CN" sz="2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2928926" y="1931834"/>
            <a:ext cx="3786214" cy="523203"/>
            <a:chOff x="1714480" y="1337454"/>
            <a:chExt cx="3786214" cy="523203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680736"/>
              <a:ext cx="3786214" cy="1799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2991656" y="148066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组合 47"/>
          <p:cNvGrpSpPr/>
          <p:nvPr/>
        </p:nvGrpSpPr>
        <p:grpSpPr>
          <a:xfrm>
            <a:off x="985812" y="3097979"/>
            <a:ext cx="3514750" cy="586563"/>
            <a:chOff x="771498" y="2161752"/>
            <a:chExt cx="3514750" cy="586563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71498" y="2471316"/>
              <a:ext cx="351475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={0, 0, 1, 0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38253" y="2161752"/>
              <a:ext cx="2847995" cy="36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12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 </a:t>
              </a:r>
              <a:r>
                <a:rPr lang="en-US" altLang="zh-CN" sz="12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 </a:t>
              </a:r>
              <a:r>
                <a:rPr lang="en-US" altLang="zh-CN" sz="11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7331118" y="4722417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282" y="214290"/>
            <a:ext cx="585791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利用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dist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求最短路径长度和最短路径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857224" y="1857364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50004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带权有向图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1640232" y="1214422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643042" y="2496934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497488" y="1857364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137593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3" idx="7"/>
            <a:endCxn id="5" idx="2"/>
          </p:cNvCxnSpPr>
          <p:nvPr/>
        </p:nvCxnSpPr>
        <p:spPr>
          <a:xfrm rot="5400000" flipH="1" flipV="1">
            <a:off x="1157264" y="1437662"/>
            <a:ext cx="490207" cy="47572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  <a:endCxn id="6" idx="2"/>
          </p:cNvCxnSpPr>
          <p:nvPr/>
        </p:nvCxnSpPr>
        <p:spPr>
          <a:xfrm rot="16200000" flipH="1">
            <a:off x="1160355" y="2230246"/>
            <a:ext cx="486835" cy="47853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6"/>
            <a:endCxn id="7" idx="2"/>
          </p:cNvCxnSpPr>
          <p:nvPr/>
        </p:nvCxnSpPr>
        <p:spPr>
          <a:xfrm>
            <a:off x="1217224" y="2073364"/>
            <a:ext cx="128026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1"/>
          </p:cNvCxnSpPr>
          <p:nvPr/>
        </p:nvCxnSpPr>
        <p:spPr>
          <a:xfrm>
            <a:off x="2000232" y="1430422"/>
            <a:ext cx="549977" cy="49020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7" idx="3"/>
          </p:cNvCxnSpPr>
          <p:nvPr/>
        </p:nvCxnSpPr>
        <p:spPr>
          <a:xfrm flipV="1">
            <a:off x="2003042" y="2226099"/>
            <a:ext cx="547167" cy="48683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3042" y="177609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4546" y="135729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4546" y="242886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2976" y="242886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116" y="1500174"/>
            <a:ext cx="27146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0→1→3</a:t>
            </a:r>
          </a:p>
          <a:p>
            <a:pPr marL="342900" indent="-342900"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3571876"/>
            <a:ext cx="8286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很多情况下，两个顶点的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短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路径不一定唯一，但最短路径长度一定是唯一的</a:t>
            </a: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S={0, 1, 2, 3, 5, 4, 6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dist={0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6, 10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观察求解结果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571604" y="2280202"/>
            <a:ext cx="3214710" cy="2018196"/>
            <a:chOff x="1571604" y="2928934"/>
            <a:chExt cx="3214710" cy="201819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4744" y="457779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递增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500034" y="1625354"/>
            <a:ext cx="3643338" cy="2271964"/>
            <a:chOff x="500034" y="2274086"/>
            <a:chExt cx="3643338" cy="2271964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43108" y="29495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36394" y="328612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28926" y="363567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源点到各个顶点的最短路径长度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57290" y="4781804"/>
            <a:ext cx="6786610" cy="8379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/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按顶点进入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的先后顺序，最短路径长度越来越长。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marL="457200" indent="-457200"/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一个顶点一旦进入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后，其最短路径长度不再改变（调整）。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754557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7181" y="851442"/>
            <a:ext cx="29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zh-CN" sz="1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2  3  4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5  6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4143372" y="1643050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算法不适合负权值的情况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642910" y="1785926"/>
            <a:ext cx="2214578" cy="1857388"/>
            <a:chOff x="642910" y="1785926"/>
            <a:chExt cx="2214578" cy="1857388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42910" y="2500306"/>
              <a:ext cx="360000" cy="432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571604" y="1785926"/>
              <a:ext cx="360000" cy="432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643042" y="3211314"/>
              <a:ext cx="360000" cy="432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980074" y="1972042"/>
              <a:ext cx="561645" cy="621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2"/>
            </p:cNvCxnSpPr>
            <p:nvPr/>
          </p:nvCxnSpPr>
          <p:spPr>
            <a:xfrm rot="16200000" flipH="1">
              <a:off x="1017479" y="2801750"/>
              <a:ext cx="558273" cy="692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1904998" y="2038350"/>
              <a:ext cx="420688" cy="1400175"/>
            </a:xfrm>
            <a:custGeom>
              <a:avLst/>
              <a:gdLst>
                <a:gd name="connsiteX0" fmla="*/ 104775 w 420688"/>
                <a:gd name="connsiteY0" fmla="*/ 1400175 h 1400175"/>
                <a:gd name="connsiteX1" fmla="*/ 295275 w 420688"/>
                <a:gd name="connsiteY1" fmla="*/ 1162050 h 1400175"/>
                <a:gd name="connsiteX2" fmla="*/ 419100 w 420688"/>
                <a:gd name="connsiteY2" fmla="*/ 685800 h 1400175"/>
                <a:gd name="connsiteX3" fmla="*/ 285750 w 420688"/>
                <a:gd name="connsiteY3" fmla="*/ 190500 h 1400175"/>
                <a:gd name="connsiteX4" fmla="*/ 0 w 420688"/>
                <a:gd name="connsiteY4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88" h="1400175">
                  <a:moveTo>
                    <a:pt x="104775" y="1400175"/>
                  </a:moveTo>
                  <a:cubicBezTo>
                    <a:pt x="173831" y="1340643"/>
                    <a:pt x="242888" y="1281112"/>
                    <a:pt x="295275" y="1162050"/>
                  </a:cubicBezTo>
                  <a:cubicBezTo>
                    <a:pt x="347662" y="1042988"/>
                    <a:pt x="420688" y="847725"/>
                    <a:pt x="419100" y="685800"/>
                  </a:cubicBezTo>
                  <a:cubicBezTo>
                    <a:pt x="417513" y="523875"/>
                    <a:pt x="355600" y="304800"/>
                    <a:pt x="285750" y="190500"/>
                  </a:cubicBezTo>
                  <a:cubicBezTo>
                    <a:pt x="215900" y="76200"/>
                    <a:pt x="107950" y="3810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207167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0100" y="309044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7422" y="250030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-3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86116" y="1714488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S={0},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500694" y="2214554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43306" y="2643182"/>
            <a:ext cx="4357718" cy="13261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选取顶点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S={0,1},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以后不再调整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实际上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的最小距离为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2-3=-1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00010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用一个反例说明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3214710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统治世界的十大算法</a:t>
            </a:r>
            <a:endParaRPr lang="zh-CN" altLang="en-US" sz="22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5143536" cy="4380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归并排序，快速排序和堆排序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傅立叶变换与快速傅立叶变换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 Dijkstra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4. RSA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算法（一种加密算法）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5.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安全哈希算法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6.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整数因式分解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7.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链接分析（</a:t>
            </a:r>
            <a:r>
              <a:rPr lang="nl-NL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Google的PageRank算法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nl-NL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比例积分微分算法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9.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数据压缩算法（以哈夫曼算法为基础）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10.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随机数生成算法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428868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5288" y="1474930"/>
            <a:ext cx="8382000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对于一个各边权值均大于零的有向图，对每一对顶点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kumimoji="1" lang="en-US" altLang="zh-CN" sz="1800" i="1" dirty="0" err="1">
                <a:latin typeface="Consolas" pitchFamily="49" charset="0"/>
                <a:ea typeface="+mn-ea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，求出顶点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与顶点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之间的最短路径和最短路径长度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929058" y="4071942"/>
            <a:ext cx="151288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1936~2001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3" y="2786058"/>
            <a:ext cx="400052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多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源最短路径问题：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Floyd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3" descr="粉色面巾纸"/>
          <p:cNvSpPr txBox="1">
            <a:spLocks noChangeArrowheads="1"/>
          </p:cNvSpPr>
          <p:nvPr/>
        </p:nvSpPr>
        <p:spPr bwMode="auto">
          <a:xfrm>
            <a:off x="357158" y="428604"/>
            <a:ext cx="478634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8.5.3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每对顶点之间的最短路径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pic>
        <p:nvPicPr>
          <p:cNvPr id="1026" name="图片 3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500438"/>
            <a:ext cx="19883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8458200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G=(V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存储。设置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一个二维数组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用于存放当前顶点之间的最短路径长度，分量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214290"/>
            <a:ext cx="371477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算法：迭代（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递推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）思路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5016"/>
            <a:ext cx="7601032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的路径上所经过的顶点编号不大于</a:t>
            </a:r>
            <a:r>
              <a:rPr kumimoji="1"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  <a:endParaRPr kumimoji="1" lang="zh-CN" altLang="en-US" sz="1800" b="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143108" y="214311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5984" y="400050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按顶点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的顺序依次考虑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57224" y="4429132"/>
            <a:ext cx="5786478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推产生一个矩阵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序列：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</a:pP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baseline="-30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571604" y="4722094"/>
            <a:ext cx="5597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DB0303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]+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}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1643042" y="1662402"/>
            <a:ext cx="2969454" cy="2278440"/>
            <a:chOff x="1643042" y="1662402"/>
            <a:chExt cx="2969454" cy="2278440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4000496" y="1662402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58" y="3364842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607780" y="3062710"/>
              <a:ext cx="354393" cy="35519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02361" y="2689833"/>
              <a:ext cx="63979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00430" y="2038642"/>
              <a:ext cx="517477" cy="51323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834997" y="1188664"/>
              <a:ext cx="176817" cy="2560727"/>
            </a:xfrm>
            <a:prstGeom prst="leftBrace">
              <a:avLst>
                <a:gd name="adj1" fmla="val 12042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080546" y="1886134"/>
              <a:ext cx="1279579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73485" y="2011313"/>
            <a:ext cx="2560726" cy="1412990"/>
            <a:chOff x="4473485" y="2011313"/>
            <a:chExt cx="2560726" cy="1412990"/>
          </a:xfrm>
        </p:grpSpPr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594062" y="2100291"/>
              <a:ext cx="428094" cy="355196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652704" y="3069106"/>
              <a:ext cx="428094" cy="35519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055253" y="2512807"/>
              <a:ext cx="63979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665439" y="1126074"/>
              <a:ext cx="176817" cy="2560726"/>
            </a:xfrm>
            <a:prstGeom prst="leftBrace">
              <a:avLst>
                <a:gd name="adj1" fmla="val 12042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488052" y="2011313"/>
              <a:ext cx="1279579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2649769" y="3335347"/>
            <a:ext cx="3955216" cy="1143646"/>
            <a:chOff x="2649769" y="3335347"/>
            <a:chExt cx="3955216" cy="1143646"/>
          </a:xfrm>
        </p:grpSpPr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5992985" y="3364842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720335" y="3649627"/>
              <a:ext cx="925186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571868" y="3335347"/>
              <a:ext cx="1281148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4854535" y="3649627"/>
              <a:ext cx="1138449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320670" y="2332358"/>
              <a:ext cx="71978" cy="3413780"/>
            </a:xfrm>
            <a:prstGeom prst="rightBrace">
              <a:avLst>
                <a:gd name="adj1" fmla="val 394384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717654" y="4109661"/>
              <a:ext cx="142227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42910" y="285728"/>
            <a:ext cx="7858179" cy="113029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rIns="0" bIns="7200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时，有</a:t>
            </a:r>
            <a:r>
              <a:rPr kumimoji="1"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若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kumimoji="1" lang="en-US" altLang="zh-CN" sz="1800" i="1" baseline="-25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kumimoji="1" lang="en-US" altLang="zh-CN" sz="1800" baseline="-25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已经求出。</a:t>
            </a: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>
              <a:spcBef>
                <a:spcPts val="600"/>
              </a:spcBef>
            </a:pPr>
            <a:r>
              <a:rPr kumimoji="1" lang="zh-CN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考虑顶点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：求从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的最短路径经过编号为</a:t>
            </a:r>
            <a:r>
              <a:rPr kumimoji="1"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情况。</a:t>
            </a:r>
            <a:endParaRPr kumimoji="1" lang="zh-CN" altLang="en-US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357158" y="4948550"/>
            <a:ext cx="7786742" cy="1337970"/>
            <a:chOff x="357158" y="4948550"/>
            <a:chExt cx="7786742" cy="1337970"/>
          </a:xfrm>
        </p:grpSpPr>
        <p:sp>
          <p:nvSpPr>
            <p:cNvPr id="24" name="左弧形箭头 23"/>
            <p:cNvSpPr/>
            <p:nvPr/>
          </p:nvSpPr>
          <p:spPr>
            <a:xfrm>
              <a:off x="357158" y="4948550"/>
              <a:ext cx="428628" cy="714380"/>
            </a:xfrm>
            <a:prstGeom prst="curvedRightArrow">
              <a:avLst>
                <a:gd name="adj1" fmla="val 25000"/>
                <a:gd name="adj2" fmla="val 50000"/>
                <a:gd name="adj3" fmla="val 1347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5448616"/>
              <a:ext cx="7286676" cy="8379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44000" tIns="72000" bIns="72000" rtlCol="0">
              <a:spAutoFit/>
            </a:bodyPr>
            <a:lstStyle/>
            <a:p>
              <a:r>
                <a:rPr kumimoji="1"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kumimoji="1"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g.edges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kumimoji="1"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]=MIN{ 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]+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  </a:t>
              </a:r>
              <a:r>
                <a:rPr kumimoji="1" lang="en-US" altLang="zh-CN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err="1" smtClean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1800" i="1" dirty="0" err="1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000496" y="1672546"/>
            <a:ext cx="612000" cy="57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34"/>
          <p:cNvGrpSpPr/>
          <p:nvPr/>
        </p:nvGrpSpPr>
        <p:grpSpPr>
          <a:xfrm>
            <a:off x="2571736" y="2077884"/>
            <a:ext cx="5929354" cy="2310506"/>
            <a:chOff x="2571736" y="2077884"/>
            <a:chExt cx="5929354" cy="2310506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571736" y="3784602"/>
              <a:ext cx="364333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643702" y="3643314"/>
              <a:ext cx="1857388" cy="74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i</a:t>
              </a:r>
              <a:r>
                <a:rPr kumimoji="1" lang="zh-CN" altLang="en-US" sz="18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有两条路径，</a:t>
              </a:r>
              <a:endPara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kumimoji="1"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取最短的一条！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576052" y="2077884"/>
              <a:ext cx="3539613" cy="1510890"/>
            </a:xfrm>
            <a:custGeom>
              <a:avLst/>
              <a:gdLst>
                <a:gd name="connsiteX0" fmla="*/ 0 w 3539613"/>
                <a:gd name="connsiteY0" fmla="*/ 1510890 h 1510890"/>
                <a:gd name="connsiteX1" fmla="*/ 560438 w 3539613"/>
                <a:gd name="connsiteY1" fmla="*/ 1009445 h 1510890"/>
                <a:gd name="connsiteX2" fmla="*/ 1455174 w 3539613"/>
                <a:gd name="connsiteY2" fmla="*/ 173703 h 1510890"/>
                <a:gd name="connsiteX3" fmla="*/ 1730477 w 3539613"/>
                <a:gd name="connsiteY3" fmla="*/ 6555 h 1510890"/>
                <a:gd name="connsiteX4" fmla="*/ 2064774 w 3539613"/>
                <a:gd name="connsiteY4" fmla="*/ 154039 h 1510890"/>
                <a:gd name="connsiteX5" fmla="*/ 2880851 w 3539613"/>
                <a:gd name="connsiteY5" fmla="*/ 930787 h 1510890"/>
                <a:gd name="connsiteX6" fmla="*/ 3539613 w 3539613"/>
                <a:gd name="connsiteY6" fmla="*/ 1481393 h 151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9613" h="1510890">
                  <a:moveTo>
                    <a:pt x="0" y="1510890"/>
                  </a:moveTo>
                  <a:cubicBezTo>
                    <a:pt x="158954" y="1371599"/>
                    <a:pt x="317909" y="1232309"/>
                    <a:pt x="560438" y="1009445"/>
                  </a:cubicBezTo>
                  <a:cubicBezTo>
                    <a:pt x="802967" y="786581"/>
                    <a:pt x="1260168" y="340851"/>
                    <a:pt x="1455174" y="173703"/>
                  </a:cubicBezTo>
                  <a:cubicBezTo>
                    <a:pt x="1650180" y="6555"/>
                    <a:pt x="1628877" y="9832"/>
                    <a:pt x="1730477" y="6555"/>
                  </a:cubicBezTo>
                  <a:cubicBezTo>
                    <a:pt x="1832077" y="3278"/>
                    <a:pt x="1873045" y="0"/>
                    <a:pt x="2064774" y="154039"/>
                  </a:cubicBezTo>
                  <a:cubicBezTo>
                    <a:pt x="2256503" y="308078"/>
                    <a:pt x="2635045" y="709561"/>
                    <a:pt x="2880851" y="930787"/>
                  </a:cubicBezTo>
                  <a:cubicBezTo>
                    <a:pt x="3126657" y="1152013"/>
                    <a:pt x="3333135" y="1316703"/>
                    <a:pt x="3539613" y="1481393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30" grpId="0" animBg="1"/>
      <p:bldP spid="3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5005" y="1412875"/>
            <a:ext cx="4851376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92194" y="2071678"/>
            <a:ext cx="7280268" cy="7389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700" i="1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7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表示考虑顶点</a:t>
            </a:r>
            <a:r>
              <a:rPr lang="en-US" altLang="zh-CN" sz="17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后得出</a:t>
            </a:r>
            <a:r>
              <a:rPr lang="zh-CN" altLang="en-US" sz="17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17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700" i="1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7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7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7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最终</a:t>
            </a:r>
            <a:r>
              <a:rPr lang="zh-CN" altLang="en-US" sz="17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7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596" y="357166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算法设计（解决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个问题）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004" y="3572481"/>
            <a:ext cx="4851376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2194" y="4148744"/>
            <a:ext cx="6851640" cy="7848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17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700" i="1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7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表示考虑顶点</a:t>
            </a:r>
            <a:r>
              <a:rPr lang="en-US" altLang="zh-CN" sz="17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后得出</a:t>
            </a:r>
            <a:r>
              <a:rPr lang="zh-CN" altLang="en-US" sz="17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7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最短路径。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17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700" i="1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7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7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7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7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最终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7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7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7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857224" y="5343673"/>
            <a:ext cx="8001056" cy="72853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经过顶点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的路径更短：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path</a:t>
            </a:r>
            <a:r>
              <a:rPr lang="nb-NO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-25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否则：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path</a:t>
            </a:r>
            <a:r>
              <a:rPr lang="nb-NO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不改变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357158" y="928670"/>
            <a:ext cx="8572560" cy="6836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表示考虑过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的顶点得到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短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路径，存放该路径上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前一个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点编号。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2643174" y="3645238"/>
            <a:ext cx="4644250" cy="1213900"/>
            <a:chOff x="2643174" y="3645238"/>
            <a:chExt cx="4644250" cy="1213900"/>
          </a:xfrm>
        </p:grpSpPr>
        <p:sp>
          <p:nvSpPr>
            <p:cNvPr id="269319" name="Oval 7"/>
            <p:cNvSpPr>
              <a:spLocks noChangeArrowheads="1"/>
            </p:cNvSpPr>
            <p:nvPr/>
          </p:nvSpPr>
          <p:spPr bwMode="auto">
            <a:xfrm>
              <a:off x="2643174" y="3683338"/>
              <a:ext cx="612000" cy="5762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0" name="Oval 8"/>
            <p:cNvSpPr>
              <a:spLocks noChangeArrowheads="1"/>
            </p:cNvSpPr>
            <p:nvPr/>
          </p:nvSpPr>
          <p:spPr bwMode="auto">
            <a:xfrm>
              <a:off x="6675424" y="3683338"/>
              <a:ext cx="612000" cy="5762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69331" name="Freeform 19"/>
            <p:cNvSpPr>
              <a:spLocks/>
            </p:cNvSpPr>
            <p:nvPr/>
          </p:nvSpPr>
          <p:spPr bwMode="auto">
            <a:xfrm>
              <a:off x="3267061" y="3962738"/>
              <a:ext cx="587375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0" y="5"/>
                </a:cxn>
              </a:cxnLst>
              <a:rect l="0" t="0" r="r" b="b"/>
              <a:pathLst>
                <a:path w="370" h="5">
                  <a:moveTo>
                    <a:pt x="0" y="0"/>
                  </a:moveTo>
                  <a:lnTo>
                    <a:pt x="370" y="5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32" name="Text Box 20"/>
            <p:cNvSpPr txBox="1">
              <a:spLocks noChangeArrowheads="1"/>
            </p:cNvSpPr>
            <p:nvPr/>
          </p:nvSpPr>
          <p:spPr bwMode="auto">
            <a:xfrm>
              <a:off x="3857620" y="3645238"/>
              <a:ext cx="1296987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269333" name="Freeform 21"/>
            <p:cNvSpPr>
              <a:spLocks/>
            </p:cNvSpPr>
            <p:nvPr/>
          </p:nvSpPr>
          <p:spPr bwMode="auto">
            <a:xfrm>
              <a:off x="6000760" y="3970994"/>
              <a:ext cx="67466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4"/>
                </a:cxn>
              </a:cxnLst>
              <a:rect l="0" t="0" r="r" b="b"/>
              <a:pathLst>
                <a:path w="285" h="4">
                  <a:moveTo>
                    <a:pt x="0" y="0"/>
                  </a:moveTo>
                  <a:lnTo>
                    <a:pt x="285" y="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37" name="Oval 25"/>
            <p:cNvSpPr>
              <a:spLocks noChangeArrowheads="1"/>
            </p:cNvSpPr>
            <p:nvPr/>
          </p:nvSpPr>
          <p:spPr bwMode="auto">
            <a:xfrm>
              <a:off x="5511786" y="3707976"/>
              <a:ext cx="540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69338" name="Freeform 26"/>
            <p:cNvSpPr>
              <a:spLocks/>
            </p:cNvSpPr>
            <p:nvPr/>
          </p:nvSpPr>
          <p:spPr bwMode="auto">
            <a:xfrm>
              <a:off x="5059349" y="3965913"/>
              <a:ext cx="45243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4"/>
                </a:cxn>
              </a:cxnLst>
              <a:rect l="0" t="0" r="r" b="b"/>
              <a:pathLst>
                <a:path w="285" h="4">
                  <a:moveTo>
                    <a:pt x="0" y="0"/>
                  </a:moveTo>
                  <a:lnTo>
                    <a:pt x="285" y="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7"/>
            <p:cNvGrpSpPr/>
            <p:nvPr/>
          </p:nvGrpSpPr>
          <p:grpSpPr>
            <a:xfrm>
              <a:off x="3182895" y="4292954"/>
              <a:ext cx="3643338" cy="566184"/>
              <a:chOff x="2074846" y="3303586"/>
              <a:chExt cx="3643338" cy="56618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821009" y="3500438"/>
                <a:ext cx="2320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path</a:t>
                </a:r>
                <a:r>
                  <a:rPr lang="nb-NO" altLang="zh-CN" sz="1800" i="1" baseline="-25000" dirty="0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1800" baseline="-25000" dirty="0" smtClean="0"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]=</a:t>
                </a:r>
                <a:r>
                  <a:rPr lang="nb-NO" altLang="zh-CN" sz="1800" i="1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右大括号 23"/>
              <p:cNvSpPr/>
              <p:nvPr/>
            </p:nvSpPr>
            <p:spPr>
              <a:xfrm rot="5400000">
                <a:off x="3770515" y="1607917"/>
                <a:ext cx="252000" cy="3643338"/>
              </a:xfrm>
              <a:prstGeom prst="rightBrace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" name="组合 36"/>
          <p:cNvGrpSpPr/>
          <p:nvPr/>
        </p:nvGrpSpPr>
        <p:grpSpPr>
          <a:xfrm>
            <a:off x="3143240" y="1928802"/>
            <a:ext cx="5201070" cy="1828800"/>
            <a:chOff x="3162286" y="1918038"/>
            <a:chExt cx="5201070" cy="1828800"/>
          </a:xfrm>
        </p:grpSpPr>
        <p:sp>
          <p:nvSpPr>
            <p:cNvPr id="269318" name="Oval 6"/>
            <p:cNvSpPr>
              <a:spLocks noChangeArrowheads="1"/>
            </p:cNvSpPr>
            <p:nvPr/>
          </p:nvSpPr>
          <p:spPr bwMode="auto">
            <a:xfrm>
              <a:off x="4514836" y="1918038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1" name="Line 9"/>
            <p:cNvSpPr>
              <a:spLocks noChangeShapeType="1"/>
            </p:cNvSpPr>
            <p:nvPr/>
          </p:nvSpPr>
          <p:spPr bwMode="auto">
            <a:xfrm flipV="1">
              <a:off x="3162286" y="3386476"/>
              <a:ext cx="358775" cy="360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2" name="Text Box 10"/>
            <p:cNvSpPr txBox="1">
              <a:spLocks noChangeArrowheads="1"/>
            </p:cNvSpPr>
            <p:nvPr/>
          </p:nvSpPr>
          <p:spPr bwMode="auto">
            <a:xfrm rot="8100000">
              <a:off x="3506774" y="2926101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9323" name="Freeform 11"/>
            <p:cNvSpPr>
              <a:spLocks/>
            </p:cNvSpPr>
            <p:nvPr/>
          </p:nvSpPr>
          <p:spPr bwMode="auto">
            <a:xfrm>
              <a:off x="4052874" y="2356188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6" name="Freeform 14"/>
            <p:cNvSpPr>
              <a:spLocks/>
            </p:cNvSpPr>
            <p:nvPr/>
          </p:nvSpPr>
          <p:spPr bwMode="auto">
            <a:xfrm>
              <a:off x="5100641" y="2325112"/>
              <a:ext cx="285750" cy="220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139"/>
                </a:cxn>
              </a:cxnLst>
              <a:rect l="0" t="0" r="r" b="b"/>
              <a:pathLst>
                <a:path w="180" h="139">
                  <a:moveTo>
                    <a:pt x="0" y="0"/>
                  </a:moveTo>
                  <a:lnTo>
                    <a:pt x="180" y="139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7" name="Freeform 15"/>
            <p:cNvSpPr>
              <a:spLocks/>
            </p:cNvSpPr>
            <p:nvPr/>
          </p:nvSpPr>
          <p:spPr bwMode="auto">
            <a:xfrm>
              <a:off x="6500826" y="3420495"/>
              <a:ext cx="331760" cy="3184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</a:cxnLst>
              <a:rect l="0" t="0" r="r" b="b"/>
              <a:pathLst>
                <a:path w="160" h="144">
                  <a:moveTo>
                    <a:pt x="0" y="0"/>
                  </a:moveTo>
                  <a:lnTo>
                    <a:pt x="160" y="14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8" name="Text Box 16"/>
            <p:cNvSpPr txBox="1">
              <a:spLocks noChangeArrowheads="1"/>
            </p:cNvSpPr>
            <p:nvPr/>
          </p:nvSpPr>
          <p:spPr bwMode="auto">
            <a:xfrm rot="2147976">
              <a:off x="5316524" y="2410163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9336" name="Oval 24"/>
            <p:cNvSpPr>
              <a:spLocks noChangeArrowheads="1"/>
            </p:cNvSpPr>
            <p:nvPr/>
          </p:nvSpPr>
          <p:spPr bwMode="auto">
            <a:xfrm>
              <a:off x="5968986" y="3035638"/>
              <a:ext cx="576000" cy="54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69339" name="Freeform 27"/>
            <p:cNvSpPr>
              <a:spLocks/>
            </p:cNvSpPr>
            <p:nvPr/>
          </p:nvSpPr>
          <p:spPr bwMode="auto">
            <a:xfrm>
              <a:off x="5813411" y="2911813"/>
              <a:ext cx="254000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</a:cxnLst>
              <a:rect l="0" t="0" r="r" b="b"/>
              <a:pathLst>
                <a:path w="160" h="144">
                  <a:moveTo>
                    <a:pt x="0" y="0"/>
                  </a:moveTo>
                  <a:lnTo>
                    <a:pt x="160" y="14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28"/>
            <p:cNvGrpSpPr/>
            <p:nvPr/>
          </p:nvGrpSpPr>
          <p:grpSpPr>
            <a:xfrm>
              <a:off x="5016730" y="2550208"/>
              <a:ext cx="3346626" cy="369332"/>
              <a:chOff x="3908681" y="1560840"/>
              <a:chExt cx="3346626" cy="369332"/>
            </a:xfrm>
          </p:grpSpPr>
          <p:sp>
            <p:nvSpPr>
              <p:cNvPr id="23" name="TextBox 22"/>
              <p:cNvSpPr txBox="1"/>
              <p:nvPr/>
            </p:nvSpPr>
            <p:spPr>
              <a:xfrm rot="2640977">
                <a:off x="4657815" y="1560840"/>
                <a:ext cx="25974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path</a:t>
                </a:r>
                <a:r>
                  <a:rPr lang="nb-NO" altLang="zh-CN" sz="1800" i="1" baseline="-25000" dirty="0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nb-NO" altLang="zh-CN" sz="1800" baseline="-25000" dirty="0" smtClean="0"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]=</a:t>
                </a:r>
                <a:r>
                  <a:rPr lang="nb-NO" altLang="zh-CN" sz="1800" i="1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右大括号 26"/>
              <p:cNvSpPr/>
              <p:nvPr/>
            </p:nvSpPr>
            <p:spPr>
              <a:xfrm rot="18702633">
                <a:off x="5172909" y="351687"/>
                <a:ext cx="288000" cy="2816456"/>
              </a:xfrm>
              <a:prstGeom prst="rightBrace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85720" y="214290"/>
            <a:ext cx="385765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如何用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path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存放最短路径？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34" y="1928802"/>
            <a:ext cx="3429024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考虑过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顶点的情况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4849255"/>
            <a:ext cx="3286148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现在考虑顶点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endParaRPr lang="zh-CN" altLang="en-US" sz="18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165987" y="2336517"/>
            <a:ext cx="3578942" cy="1547225"/>
          </a:xfrm>
          <a:custGeom>
            <a:avLst/>
            <a:gdLst>
              <a:gd name="connsiteX0" fmla="*/ 0 w 3578942"/>
              <a:gd name="connsiteY0" fmla="*/ 1548581 h 1548581"/>
              <a:gd name="connsiteX1" fmla="*/ 108155 w 3578942"/>
              <a:gd name="connsiteY1" fmla="*/ 1499420 h 1548581"/>
              <a:gd name="connsiteX2" fmla="*/ 226142 w 3578942"/>
              <a:gd name="connsiteY2" fmla="*/ 1420762 h 1548581"/>
              <a:gd name="connsiteX3" fmla="*/ 796413 w 3578942"/>
              <a:gd name="connsiteY3" fmla="*/ 889820 h 1548581"/>
              <a:gd name="connsiteX4" fmla="*/ 1376516 w 3578942"/>
              <a:gd name="connsiteY4" fmla="*/ 299884 h 1548581"/>
              <a:gd name="connsiteX5" fmla="*/ 1641987 w 3578942"/>
              <a:gd name="connsiteY5" fmla="*/ 34413 h 1548581"/>
              <a:gd name="connsiteX6" fmla="*/ 2271252 w 3578942"/>
              <a:gd name="connsiteY6" fmla="*/ 506362 h 1548581"/>
              <a:gd name="connsiteX7" fmla="*/ 3578942 w 3578942"/>
              <a:gd name="connsiteY7" fmla="*/ 1509252 h 1548581"/>
              <a:gd name="connsiteX0" fmla="*/ 0 w 3578942"/>
              <a:gd name="connsiteY0" fmla="*/ 1547225 h 1547225"/>
              <a:gd name="connsiteX1" fmla="*/ 108155 w 3578942"/>
              <a:gd name="connsiteY1" fmla="*/ 1498064 h 1547225"/>
              <a:gd name="connsiteX2" fmla="*/ 226142 w 3578942"/>
              <a:gd name="connsiteY2" fmla="*/ 1419406 h 1547225"/>
              <a:gd name="connsiteX3" fmla="*/ 796413 w 3578942"/>
              <a:gd name="connsiteY3" fmla="*/ 888464 h 1547225"/>
              <a:gd name="connsiteX4" fmla="*/ 1263137 w 3578942"/>
              <a:gd name="connsiteY4" fmla="*/ 306665 h 1547225"/>
              <a:gd name="connsiteX5" fmla="*/ 1641987 w 3578942"/>
              <a:gd name="connsiteY5" fmla="*/ 33057 h 1547225"/>
              <a:gd name="connsiteX6" fmla="*/ 2271252 w 3578942"/>
              <a:gd name="connsiteY6" fmla="*/ 505006 h 1547225"/>
              <a:gd name="connsiteX7" fmla="*/ 3578942 w 3578942"/>
              <a:gd name="connsiteY7" fmla="*/ 1507896 h 1547225"/>
              <a:gd name="connsiteX0" fmla="*/ 0 w 3578942"/>
              <a:gd name="connsiteY0" fmla="*/ 1547225 h 1547225"/>
              <a:gd name="connsiteX1" fmla="*/ 108155 w 3578942"/>
              <a:gd name="connsiteY1" fmla="*/ 1498064 h 1547225"/>
              <a:gd name="connsiteX2" fmla="*/ 226142 w 3578942"/>
              <a:gd name="connsiteY2" fmla="*/ 1419406 h 1547225"/>
              <a:gd name="connsiteX3" fmla="*/ 691633 w 3578942"/>
              <a:gd name="connsiteY3" fmla="*/ 878169 h 1547225"/>
              <a:gd name="connsiteX4" fmla="*/ 1263137 w 3578942"/>
              <a:gd name="connsiteY4" fmla="*/ 306665 h 1547225"/>
              <a:gd name="connsiteX5" fmla="*/ 1641987 w 3578942"/>
              <a:gd name="connsiteY5" fmla="*/ 33057 h 1547225"/>
              <a:gd name="connsiteX6" fmla="*/ 2271252 w 3578942"/>
              <a:gd name="connsiteY6" fmla="*/ 505006 h 1547225"/>
              <a:gd name="connsiteX7" fmla="*/ 3578942 w 3578942"/>
              <a:gd name="connsiteY7" fmla="*/ 1507896 h 1547225"/>
              <a:gd name="connsiteX0" fmla="*/ 0 w 3578942"/>
              <a:gd name="connsiteY0" fmla="*/ 1547225 h 1550042"/>
              <a:gd name="connsiteX1" fmla="*/ 108155 w 3578942"/>
              <a:gd name="connsiteY1" fmla="*/ 1498064 h 1550042"/>
              <a:gd name="connsiteX2" fmla="*/ 334443 w 3578942"/>
              <a:gd name="connsiteY2" fmla="*/ 1235359 h 1550042"/>
              <a:gd name="connsiteX3" fmla="*/ 691633 w 3578942"/>
              <a:gd name="connsiteY3" fmla="*/ 878169 h 1550042"/>
              <a:gd name="connsiteX4" fmla="*/ 1263137 w 3578942"/>
              <a:gd name="connsiteY4" fmla="*/ 306665 h 1550042"/>
              <a:gd name="connsiteX5" fmla="*/ 1641987 w 3578942"/>
              <a:gd name="connsiteY5" fmla="*/ 33057 h 1550042"/>
              <a:gd name="connsiteX6" fmla="*/ 2271252 w 3578942"/>
              <a:gd name="connsiteY6" fmla="*/ 505006 h 1550042"/>
              <a:gd name="connsiteX7" fmla="*/ 3578942 w 3578942"/>
              <a:gd name="connsiteY7" fmla="*/ 1507896 h 1550042"/>
              <a:gd name="connsiteX0" fmla="*/ 0 w 3578942"/>
              <a:gd name="connsiteY0" fmla="*/ 1547225 h 1547225"/>
              <a:gd name="connsiteX1" fmla="*/ 120129 w 3578942"/>
              <a:gd name="connsiteY1" fmla="*/ 1449672 h 1547225"/>
              <a:gd name="connsiteX2" fmla="*/ 334443 w 3578942"/>
              <a:gd name="connsiteY2" fmla="*/ 1235359 h 1547225"/>
              <a:gd name="connsiteX3" fmla="*/ 691633 w 3578942"/>
              <a:gd name="connsiteY3" fmla="*/ 878169 h 1547225"/>
              <a:gd name="connsiteX4" fmla="*/ 1263137 w 3578942"/>
              <a:gd name="connsiteY4" fmla="*/ 306665 h 1547225"/>
              <a:gd name="connsiteX5" fmla="*/ 1641987 w 3578942"/>
              <a:gd name="connsiteY5" fmla="*/ 33057 h 1547225"/>
              <a:gd name="connsiteX6" fmla="*/ 2271252 w 3578942"/>
              <a:gd name="connsiteY6" fmla="*/ 505006 h 1547225"/>
              <a:gd name="connsiteX7" fmla="*/ 3578942 w 3578942"/>
              <a:gd name="connsiteY7" fmla="*/ 1507896 h 154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8942" h="1547225">
                <a:moveTo>
                  <a:pt x="0" y="1547225"/>
                </a:moveTo>
                <a:cubicBezTo>
                  <a:pt x="35232" y="1533296"/>
                  <a:pt x="64389" y="1501650"/>
                  <a:pt x="120129" y="1449672"/>
                </a:cubicBezTo>
                <a:cubicBezTo>
                  <a:pt x="175870" y="1397694"/>
                  <a:pt x="239192" y="1330609"/>
                  <a:pt x="334443" y="1235359"/>
                </a:cubicBezTo>
                <a:lnTo>
                  <a:pt x="691633" y="878169"/>
                </a:lnTo>
                <a:cubicBezTo>
                  <a:pt x="846415" y="723387"/>
                  <a:pt x="1104745" y="447517"/>
                  <a:pt x="1263137" y="306665"/>
                </a:cubicBezTo>
                <a:cubicBezTo>
                  <a:pt x="1421529" y="165813"/>
                  <a:pt x="1473968" y="0"/>
                  <a:pt x="1641987" y="33057"/>
                </a:cubicBezTo>
                <a:cubicBezTo>
                  <a:pt x="1810006" y="66114"/>
                  <a:pt x="2271252" y="505006"/>
                  <a:pt x="2271252" y="505006"/>
                </a:cubicBezTo>
                <a:lnTo>
                  <a:pt x="3578942" y="1507896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rot="16200000" flipH="1">
            <a:off x="4965299" y="2336131"/>
            <a:ext cx="1588" cy="3599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  <p:bldP spid="3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000496" y="1571612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2428892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19"/>
          <p:cNvGrpSpPr/>
          <p:nvPr/>
        </p:nvGrpSpPr>
        <p:grpSpPr>
          <a:xfrm>
            <a:off x="5161430" y="928670"/>
            <a:ext cx="2504166" cy="1717380"/>
            <a:chOff x="5161430" y="928670"/>
            <a:chExt cx="2504166" cy="1717380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44462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ea typeface="+mn-ea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4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 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1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804978" y="1779612"/>
              <a:ext cx="1692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47106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01932" y="2601038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85720" y="763516"/>
            <a:ext cx="2736850" cy="2137192"/>
            <a:chOff x="285720" y="763516"/>
            <a:chExt cx="2736850" cy="2137192"/>
          </a:xfrm>
        </p:grpSpPr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425556" y="76351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62154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65145" y="153985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3857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86182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∞和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86182" y="50291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有边：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4297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29058" y="3786190"/>
            <a:ext cx="11430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568432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357158" y="936606"/>
            <a:ext cx="2736850" cy="1972597"/>
            <a:chOff x="357158" y="936606"/>
            <a:chExt cx="2736850" cy="1972597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42490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286248" y="74287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3438" y="131437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7686" y="207167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429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714356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如何求图中的最短路径？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428736"/>
            <a:ext cx="3000396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285720" y="714356"/>
            <a:ext cx="2736850" cy="2194847"/>
            <a:chOff x="285720" y="714356"/>
            <a:chExt cx="2736850" cy="2194847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49699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42490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793417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3598862" y="1428736"/>
            <a:ext cx="5045104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path[0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][2]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16160" y="4102405"/>
            <a:ext cx="46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15272" y="4085609"/>
            <a:ext cx="2857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714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285720" y="714356"/>
            <a:ext cx="2736850" cy="2194847"/>
            <a:chOff x="285720" y="714356"/>
            <a:chExt cx="2736850" cy="2194847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551940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42490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4414" y="4457400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3526" y="4456064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3456019" y="1241811"/>
            <a:ext cx="454500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][0]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3456019" y="2571744"/>
            <a:ext cx="454500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3→1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path[3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][1]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3456019" y="1884753"/>
            <a:ext cx="454500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3→0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path[3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][0]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5205676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3526" y="5191640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7980" y="5201384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7092" y="5187348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47"/>
          <p:cNvGrpSpPr/>
          <p:nvPr/>
        </p:nvGrpSpPr>
        <p:grpSpPr>
          <a:xfrm>
            <a:off x="285720" y="714356"/>
            <a:ext cx="2736850" cy="2204679"/>
            <a:chOff x="285720" y="714356"/>
            <a:chExt cx="2736850" cy="2204679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428728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5232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3357555" y="1274964"/>
            <a:ext cx="478634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1→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path[0][2]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357554" y="2624134"/>
            <a:ext cx="4357718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path[1][2]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357554" y="1928802"/>
            <a:ext cx="4714908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1→0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2→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][0]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0922" y="406974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0034" y="4078236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1714" y="4455506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4451302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6160" y="444470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4456064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00165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000100" y="3696962"/>
            <a:ext cx="7072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数组可以直接得到两个顶点之间的最短路径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[1][0]=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说明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2428892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49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3" y="214290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29190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25"/>
          <p:cNvGrpSpPr/>
          <p:nvPr/>
        </p:nvGrpSpPr>
        <p:grpSpPr>
          <a:xfrm>
            <a:off x="2071669" y="1436674"/>
            <a:ext cx="676281" cy="2778145"/>
            <a:chOff x="2071669" y="1436674"/>
            <a:chExt cx="676281" cy="27533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158135" y="2921713"/>
              <a:ext cx="2181878" cy="3548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21429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求最终结果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1500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02" y="3643314"/>
            <a:ext cx="8143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求顶点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的最短路径：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path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path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path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查找的顶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点序列为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1→3→2→0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2214578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926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2872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00890" y="21747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714612" y="1428736"/>
            <a:ext cx="5429288" cy="3214710"/>
            <a:chOff x="2714612" y="1428736"/>
            <a:chExt cx="5429288" cy="3214710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714612" y="1928802"/>
              <a:ext cx="4929222" cy="27146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2714612" y="1428736"/>
            <a:ext cx="4260880" cy="2786082"/>
            <a:chOff x="2714612" y="1428736"/>
            <a:chExt cx="4260880" cy="2786082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714612" y="1916545"/>
              <a:ext cx="3712095" cy="22982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33"/>
          <p:cNvGrpSpPr/>
          <p:nvPr/>
        </p:nvGrpSpPr>
        <p:grpSpPr>
          <a:xfrm>
            <a:off x="2714612" y="1416036"/>
            <a:ext cx="6072230" cy="3656038"/>
            <a:chOff x="2714612" y="1416036"/>
            <a:chExt cx="6072230" cy="3656038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714612" y="1903845"/>
              <a:ext cx="5523445" cy="3168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44" y="142852"/>
            <a:ext cx="314327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42844" y="636563"/>
            <a:ext cx="8035951" cy="5039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求每对顶点之间的最短路径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j,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 </a:t>
            </a:r>
          </a:p>
          <a:p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A[i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][j]=g.edges[i][j];</a:t>
            </a:r>
          </a:p>
          <a:p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][j]=-1;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463491" y="2285992"/>
            <a:ext cx="8572560" cy="3286148"/>
            <a:chOff x="571472" y="2714620"/>
            <a:chExt cx="8572560" cy="328614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2861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000504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数组初始化</a:t>
              </a:r>
              <a:endParaRPr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7286644" y="4323670"/>
              <a:ext cx="357190" cy="34024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8785225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 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</a:t>
            </a: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(A[i][j]&gt;A[i][k]+A[k][j])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找到更短路径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A[i][k]+A[k][j</a:t>
            </a:r>
            <a:r>
              <a:rPr lang="nb-NO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修改路径长度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nb-NO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path[k][j]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修改最短路径为经过顶点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nb-NO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3960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本算法的时间复杂度为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928662" y="785794"/>
            <a:ext cx="8131232" cy="2500330"/>
            <a:chOff x="928662" y="857232"/>
            <a:chExt cx="8131232" cy="2500330"/>
          </a:xfrm>
        </p:grpSpPr>
        <p:sp>
          <p:nvSpPr>
            <p:cNvPr id="5" name="矩形 4"/>
            <p:cNvSpPr/>
            <p:nvPr/>
          </p:nvSpPr>
          <p:spPr>
            <a:xfrm>
              <a:off x="928662" y="857232"/>
              <a:ext cx="7286676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14488"/>
              <a:ext cx="50006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调</a:t>
              </a:r>
              <a:endParaRPr lang="en-US" altLang="zh-CN" sz="1800" dirty="0" smtClean="0">
                <a:latin typeface="仿宋" pitchFamily="49" charset="-122"/>
                <a:ea typeface="仿宋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整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8215338" y="2076126"/>
              <a:ext cx="344490" cy="31271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8595" y="1397000"/>
          <a:ext cx="8286812" cy="1548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1703"/>
                <a:gridCol w="2071703"/>
                <a:gridCol w="1785949"/>
                <a:gridCol w="2357457"/>
              </a:tblGrid>
              <a:tr h="5390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算法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用途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时间复杂度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特点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044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Dijkstra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18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en-US" altLang="zh-CN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44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zh-CN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Floyd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多源最短路径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18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r>
                        <a:rPr lang="en-US" altLang="zh-CN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18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8926" y="71435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算 法 比 较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771774" y="908050"/>
            <a:ext cx="5872191" cy="2508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sz="17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7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</a:t>
            </a:r>
            <a:r>
              <a:rPr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顶点之间的最短</a:t>
            </a:r>
            <a:r>
              <a:rPr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可以对每个顶点调用一次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，总共调用</a:t>
            </a:r>
            <a:r>
              <a:rPr lang="en-US" altLang="zh-CN" sz="17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次即可，其时间复杂度为</a:t>
            </a: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7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700" baseline="30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而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Floyd</a:t>
            </a:r>
            <a:r>
              <a:rPr kumimoji="1"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</a:t>
            </a:r>
            <a:r>
              <a:rPr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时间复杂度也为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7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7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。两者有什么不同？</a:t>
            </a:r>
          </a:p>
        </p:txBody>
      </p:sp>
      <p:pic>
        <p:nvPicPr>
          <p:cNvPr id="263173" name="Picture 5" descr="u=3058855023,281186416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2219325" cy="33337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2910" y="642918"/>
            <a:ext cx="3786214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经典算法的启示</a:t>
            </a:r>
            <a:endParaRPr kumimoji="1"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729" y="1785926"/>
            <a:ext cx="4286280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求所有顶点之间的最短路径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16041" y="3201976"/>
            <a:ext cx="4298967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14612" y="2506651"/>
            <a:ext cx="4489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共享前面路径比较所得到的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信息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i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70150" y="2290751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0010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与源点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，求从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中其他顶点的最短路径，并限定各边上的权值大于或等于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49155" name="Text Box 3" descr="再生纸"/>
          <p:cNvSpPr txBox="1">
            <a:spLocks noChangeArrowheads="1"/>
          </p:cNvSpPr>
          <p:nvPr/>
        </p:nvSpPr>
        <p:spPr bwMode="auto">
          <a:xfrm>
            <a:off x="395289" y="480995"/>
            <a:ext cx="6462727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8.5.2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从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一个顶点到其余各顶点的最短路径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00100" y="2500306"/>
            <a:ext cx="438626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单源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最短路径问题：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9158" name="Picture 6" descr="u=2633281212,2919734535&amp;fm=21&amp;gp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214686"/>
            <a:ext cx="2947991" cy="2210993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28596" y="1000108"/>
            <a:ext cx="810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是一个带权有向图， 把图中顶点集合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分成两组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      </a:t>
            </a:r>
            <a:endParaRPr kumimoji="1" lang="zh-CN" altLang="en-US" sz="18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4746630" cy="430887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狄克斯特拉（</a:t>
            </a:r>
            <a:r>
              <a:rPr kumimoji="1" lang="en-US" altLang="zh-CN" sz="22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求解思路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57290" y="4127519"/>
            <a:ext cx="5762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57224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466794" y="512606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6200799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561161" y="4056081"/>
            <a:ext cx="10080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7137424" y="47752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7064399" y="54229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489724" y="506414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665508"/>
            <a:ext cx="8215370" cy="1945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为已求出最短路径的顶点集合（用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表示，初始时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中只有一个源点，以后每求得一条最短路径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，就将</a:t>
            </a:r>
            <a:r>
              <a:rPr kumimoji="1"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加入到集合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中，直到全部顶点都加入到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中，算法就结束了）。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其余未求出最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短路径的顶点集合（用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表示）。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786050" y="4363058"/>
            <a:ext cx="3214710" cy="1137644"/>
            <a:chOff x="2786050" y="4148744"/>
            <a:chExt cx="3214710" cy="1137644"/>
          </a:xfrm>
        </p:grpSpPr>
        <p:sp>
          <p:nvSpPr>
            <p:cNvPr id="16" name="TextBox 15"/>
            <p:cNvSpPr txBox="1"/>
            <p:nvPr/>
          </p:nvSpPr>
          <p:spPr>
            <a:xfrm>
              <a:off x="2786050" y="4148744"/>
              <a:ext cx="3143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每一步求出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中一个顶点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最短路径，并将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移动到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中。直到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为空。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416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初始化：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只包含源点即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包含除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外的其他顶点，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kumimoji="1"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距离为边上的权值（若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）或∞（若</a:t>
            </a:r>
            <a:r>
              <a:rPr kumimoji="1"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3671887" cy="430887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狄克斯特拉算法的过程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252676" y="3000372"/>
            <a:ext cx="4176712" cy="2564844"/>
            <a:chOff x="2252676" y="3000372"/>
            <a:chExt cx="4176712" cy="2564844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U=V</a:t>
              </a: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</a:t>
              </a:r>
              <a:endParaRPr kumimoji="1"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98975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057394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2" y="333375"/>
            <a:ext cx="8031191" cy="1049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</a:t>
            </a:r>
            <a:r>
              <a:rPr kumimoji="1" lang="en-US" altLang="zh-CN" sz="1800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最小的顶点</a:t>
            </a:r>
            <a:r>
              <a:rPr kumimoji="1" lang="en-US" altLang="zh-CN" sz="1800" i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中（该选定的距离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627313" y="2000240"/>
            <a:ext cx="576262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0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859338" y="2000240"/>
            <a:ext cx="1008062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2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8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2908300" y="3186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771775" y="3224203"/>
            <a:ext cx="2736850" cy="1305957"/>
            <a:chOff x="2771775" y="3224203"/>
            <a:chExt cx="2736850" cy="1305957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的边最小</a:t>
              </a:r>
              <a:endParaRPr kumimoji="1"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898" y="3364971"/>
            <a:ext cx="195009" cy="218800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389" y="1783548"/>
            <a:ext cx="142605" cy="2433378"/>
          </a:xfrm>
          <a:prstGeom prst="line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6238" y="3287703"/>
            <a:ext cx="2441580" cy="284173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285720" y="453737"/>
            <a:ext cx="8572560" cy="1401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）以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为新考虑的中间点，修改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中各顶点</a:t>
            </a:r>
            <a:r>
              <a:rPr kumimoji="1" lang="en-US" altLang="zh-CN" sz="18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的最短路径长度：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∈U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的最短路径长度（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经过顶点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原来最短路径长度（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不经过顶点</a:t>
            </a:r>
            <a:r>
              <a:rPr kumimoji="1"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短，则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kumimoji="1" lang="en-US" altLang="zh-CN" sz="18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    </a:t>
            </a:r>
            <a:endParaRPr kumimoji="1" lang="zh-CN" altLang="en-US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55875" y="2420938"/>
            <a:ext cx="5762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4787900" y="2420938"/>
            <a:ext cx="10080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3357554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2857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84438" y="3390901"/>
            <a:ext cx="4587892" cy="1949411"/>
            <a:chOff x="2484438" y="3390901"/>
            <a:chExt cx="4587892" cy="1949411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2542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若经过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最短路径长度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更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短，则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2786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54104" y="5708650"/>
            <a:ext cx="650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vk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18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kj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vj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693829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70091" y="9525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38" y="7222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141754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502116" y="95250"/>
            <a:ext cx="10080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891" y="1425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54" y="14620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679" y="9588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379" y="887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3143207" y="1247774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500266" y="928670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28828" y="1142984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1527936" y="1928802"/>
            <a:ext cx="4414043" cy="3428455"/>
            <a:chOff x="1527936" y="1928802"/>
            <a:chExt cx="4414043" cy="3428455"/>
          </a:xfrm>
        </p:grpSpPr>
        <p:grpSp>
          <p:nvGrpSpPr>
            <p:cNvPr id="3" name="组合 33"/>
            <p:cNvGrpSpPr/>
            <p:nvPr/>
          </p:nvGrpSpPr>
          <p:grpSpPr>
            <a:xfrm>
              <a:off x="1527936" y="2776538"/>
              <a:ext cx="4414043" cy="2580719"/>
              <a:chOff x="1813720" y="2776538"/>
              <a:chExt cx="4414043" cy="2580719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ln>
                <a:headEnd type="none" w="med" len="med"/>
                <a:tailEnd type="stealth" w="med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7" name="Freeform 11"/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ln>
                <a:headEnd type="none" w="med" len="med"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8" name="Line 12"/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ln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9" name="Text Box 13"/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...</a:t>
                </a:r>
              </a:p>
            </p:txBody>
          </p:sp>
          <p:sp>
            <p:nvSpPr>
              <p:cNvPr id="121870" name="Text Box 14"/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36933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8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1800" i="1" baseline="-25000" dirty="0" err="1">
                    <a:latin typeface="Consolas" pitchFamily="49" charset="0"/>
                    <a:cs typeface="Consolas" pitchFamily="49" charset="0"/>
                  </a:rPr>
                  <a:t>vu</a:t>
                </a:r>
                <a:endParaRPr lang="en-US" altLang="zh-CN" sz="18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1" name="AutoShape 15"/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ln>
                <a:headEnd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 flipV="1">
                <a:off x="2843213" y="4572008"/>
                <a:ext cx="800125" cy="4755"/>
              </a:xfrm>
              <a:prstGeom prst="line">
                <a:avLst/>
              </a:prstGeom>
              <a:ln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3" name="Text Box 17"/>
              <p:cNvSpPr txBox="1">
                <a:spLocks noChangeArrowheads="1"/>
              </p:cNvSpPr>
              <p:nvPr/>
            </p:nvSpPr>
            <p:spPr bwMode="auto">
              <a:xfrm>
                <a:off x="3698876" y="4286256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……</a:t>
                </a:r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4795838" y="4589463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ln>
                <a:headEnd type="none" w="med" len="med"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5" name="AutoShape 19"/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ln>
                <a:headEnd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36933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8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1800" i="1" baseline="-25000" dirty="0" err="1">
                    <a:latin typeface="Consolas" pitchFamily="49" charset="0"/>
                    <a:cs typeface="Consolas" pitchFamily="49" charset="0"/>
                  </a:rPr>
                  <a:t>vj</a:t>
                </a:r>
                <a:endParaRPr lang="en-US" altLang="zh-CN" sz="18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7" name="Text Box 21"/>
              <p:cNvSpPr txBox="1">
                <a:spLocks noChangeArrowheads="1"/>
              </p:cNvSpPr>
              <p:nvPr/>
            </p:nvSpPr>
            <p:spPr bwMode="auto">
              <a:xfrm>
                <a:off x="4994277" y="3281363"/>
                <a:ext cx="792202" cy="36933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边</a:t>
                </a:r>
                <a:r>
                  <a:rPr lang="en-US" altLang="zh-CN" sz="1800" i="1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w</a:t>
                </a:r>
                <a:r>
                  <a:rPr lang="en-US" altLang="zh-CN" sz="1800" i="1" baseline="-25000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uj</a:t>
                </a:r>
                <a:endPara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72166" y="50004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的路径：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5042" y="1071546"/>
            <a:ext cx="2357454" cy="8849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不经过顶点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  <a:p>
            <a:pPr marL="457200" indent="-457200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经过顶点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20" y="25269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修改方式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3690</TotalTime>
  <Words>3810</Words>
  <Application>Microsoft Office PowerPoint</Application>
  <PresentationFormat>全屏显示(4:3)</PresentationFormat>
  <Paragraphs>980</Paragraphs>
  <Slides>39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1327</cp:revision>
  <dcterms:created xsi:type="dcterms:W3CDTF">2004-10-20T02:22:59Z</dcterms:created>
  <dcterms:modified xsi:type="dcterms:W3CDTF">2020-02-01T02:08:28Z</dcterms:modified>
</cp:coreProperties>
</file>