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7"/>
  </p:notesMasterIdLst>
  <p:sldIdLst>
    <p:sldId id="312" r:id="rId2"/>
    <p:sldId id="313" r:id="rId3"/>
    <p:sldId id="314" r:id="rId4"/>
    <p:sldId id="354" r:id="rId5"/>
    <p:sldId id="356" r:id="rId6"/>
    <p:sldId id="381" r:id="rId7"/>
    <p:sldId id="379" r:id="rId8"/>
    <p:sldId id="38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00CC"/>
    <a:srgbClr val="3333CC"/>
    <a:srgbClr val="3366FF"/>
    <a:srgbClr val="339933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0DE1-F3D4-4CCF-A86A-B657B6446EF1}" type="datetimeFigureOut">
              <a:rPr lang="zh-CN" altLang="en-US" smtClean="0"/>
              <a:pPr/>
              <a:t>2020/2/1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6CF0-37FC-4A76-BF78-4C727CAA4B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86CF0-37FC-4A76-BF78-4C727CAA4BB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86CF0-37FC-4A76-BF78-4C727CAA4BB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00034" y="2000240"/>
            <a:ext cx="8305800" cy="74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A0A0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个顶点的有向图，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中顶点序列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18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称为一个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拓扑序列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，当且仅当该顶点序列满足下列条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件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  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00034" y="1285860"/>
            <a:ext cx="3095625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、什么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拓扑排序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5314906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一个有向图中找一个拓扑序列的过程称为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拓扑排序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4500570"/>
            <a:ext cx="5715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则在拓扑序列中顶点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必须排在顶点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之前。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14414" y="3571876"/>
            <a:ext cx="5429288" cy="675217"/>
            <a:chOff x="1285852" y="4150783"/>
            <a:chExt cx="5429288" cy="675217"/>
          </a:xfrm>
        </p:grpSpPr>
        <p:sp>
          <p:nvSpPr>
            <p:cNvPr id="7" name="椭圆 6"/>
            <p:cNvSpPr/>
            <p:nvPr/>
          </p:nvSpPr>
          <p:spPr>
            <a:xfrm>
              <a:off x="128585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85984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1714480" y="4500570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214810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8651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60900" y="4150783"/>
              <a:ext cx="1651000" cy="675217"/>
            </a:xfrm>
            <a:custGeom>
              <a:avLst/>
              <a:gdLst>
                <a:gd name="connsiteX0" fmla="*/ 0 w 1651000"/>
                <a:gd name="connsiteY0" fmla="*/ 357717 h 675217"/>
                <a:gd name="connsiteX1" fmla="*/ 342900 w 1651000"/>
                <a:gd name="connsiteY1" fmla="*/ 256117 h 675217"/>
                <a:gd name="connsiteX2" fmla="*/ 584200 w 1651000"/>
                <a:gd name="connsiteY2" fmla="*/ 27517 h 675217"/>
                <a:gd name="connsiteX3" fmla="*/ 660400 w 1651000"/>
                <a:gd name="connsiteY3" fmla="*/ 421217 h 675217"/>
                <a:gd name="connsiteX4" fmla="*/ 800100 w 1651000"/>
                <a:gd name="connsiteY4" fmla="*/ 662517 h 675217"/>
                <a:gd name="connsiteX5" fmla="*/ 1384300 w 1651000"/>
                <a:gd name="connsiteY5" fmla="*/ 345017 h 675217"/>
                <a:gd name="connsiteX6" fmla="*/ 1651000 w 1651000"/>
                <a:gd name="connsiteY6" fmla="*/ 345017 h 67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1000" h="675217">
                  <a:moveTo>
                    <a:pt x="0" y="357717"/>
                  </a:moveTo>
                  <a:cubicBezTo>
                    <a:pt x="122766" y="334433"/>
                    <a:pt x="245533" y="311150"/>
                    <a:pt x="342900" y="256117"/>
                  </a:cubicBezTo>
                  <a:cubicBezTo>
                    <a:pt x="440267" y="201084"/>
                    <a:pt x="531283" y="0"/>
                    <a:pt x="584200" y="27517"/>
                  </a:cubicBezTo>
                  <a:cubicBezTo>
                    <a:pt x="637117" y="55034"/>
                    <a:pt x="624417" y="315384"/>
                    <a:pt x="660400" y="421217"/>
                  </a:cubicBezTo>
                  <a:cubicBezTo>
                    <a:pt x="696383" y="527050"/>
                    <a:pt x="679450" y="675217"/>
                    <a:pt x="800100" y="662517"/>
                  </a:cubicBezTo>
                  <a:cubicBezTo>
                    <a:pt x="920750" y="649817"/>
                    <a:pt x="1242483" y="397934"/>
                    <a:pt x="1384300" y="345017"/>
                  </a:cubicBezTo>
                  <a:cubicBezTo>
                    <a:pt x="1526117" y="292100"/>
                    <a:pt x="1588558" y="318558"/>
                    <a:pt x="1651000" y="34501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 Box 15" descr="信纸"/>
          <p:cNvSpPr txBox="1">
            <a:spLocks noChangeArrowheads="1"/>
          </p:cNvSpPr>
          <p:nvPr/>
        </p:nvSpPr>
        <p:spPr bwMode="auto">
          <a:xfrm>
            <a:off x="2714612" y="357166"/>
            <a:ext cx="300039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8.6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</a:t>
            </a:fld>
            <a:r>
              <a:rPr lang="en-US" altLang="zh-CN" smtClean="0"/>
              <a:t>/35</a:t>
            </a:r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1000100" y="3000372"/>
            <a:ext cx="58579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是图中的边（或从顶点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 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有一条路径）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/>
          <p:nvPr/>
        </p:nvGrpSpPr>
        <p:grpSpPr>
          <a:xfrm>
            <a:off x="928662" y="2882896"/>
            <a:ext cx="357190" cy="2205825"/>
            <a:chOff x="928662" y="2882896"/>
            <a:chExt cx="357190" cy="2205825"/>
          </a:xfrm>
        </p:grpSpPr>
        <p:sp>
          <p:nvSpPr>
            <p:cNvPr id="14" name="TextBox 13"/>
            <p:cNvSpPr txBox="1"/>
            <p:nvPr/>
          </p:nvSpPr>
          <p:spPr>
            <a:xfrm>
              <a:off x="928662" y="288289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8662" y="352583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8662" y="416878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8662" y="481172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7"/>
          <p:cNvGrpSpPr/>
          <p:nvPr/>
        </p:nvGrpSpPr>
        <p:grpSpPr>
          <a:xfrm>
            <a:off x="2643174" y="357166"/>
            <a:ext cx="2162173" cy="1619962"/>
            <a:chOff x="3767149" y="1503862"/>
            <a:chExt cx="2447925" cy="1619962"/>
          </a:xfrm>
        </p:grpSpPr>
        <p:sp>
          <p:nvSpPr>
            <p:cNvPr id="24" name="Oval 2"/>
            <p:cNvSpPr>
              <a:spLocks noChangeArrowheads="1"/>
            </p:cNvSpPr>
            <p:nvPr/>
          </p:nvSpPr>
          <p:spPr bwMode="auto">
            <a:xfrm>
              <a:off x="4414849" y="1503862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3"/>
            <p:cNvSpPr>
              <a:spLocks noChangeArrowheads="1"/>
            </p:cNvSpPr>
            <p:nvPr/>
          </p:nvSpPr>
          <p:spPr bwMode="auto">
            <a:xfrm>
              <a:off x="5783274" y="1791199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3767149" y="2367462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135574" y="2727824"/>
              <a:ext cx="431800" cy="39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4054487" y="1803899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4198949" y="2583362"/>
              <a:ext cx="936625" cy="288925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4170374" y="2007099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4846649" y="1719762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500166" y="630776"/>
            <a:ext cx="142876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个有向网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56"/>
          <p:cNvGrpSpPr/>
          <p:nvPr/>
        </p:nvGrpSpPr>
        <p:grpSpPr>
          <a:xfrm>
            <a:off x="1954194" y="2714620"/>
            <a:ext cx="6118268" cy="2571768"/>
            <a:chOff x="1954194" y="2714620"/>
            <a:chExt cx="6118268" cy="2571768"/>
          </a:xfrm>
        </p:grpSpPr>
        <p:sp>
          <p:nvSpPr>
            <p:cNvPr id="12" name="矩形 11"/>
            <p:cNvSpPr/>
            <p:nvPr/>
          </p:nvSpPr>
          <p:spPr bwMode="auto">
            <a:xfrm>
              <a:off x="1954194" y="271462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525698" y="271462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954194" y="335756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525698" y="335756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954194" y="400050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525698" y="400050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954194" y="464344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525698" y="464344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" name="组合 36"/>
            <p:cNvGrpSpPr/>
            <p:nvPr/>
          </p:nvGrpSpPr>
          <p:grpSpPr>
            <a:xfrm>
              <a:off x="2714612" y="2857496"/>
              <a:ext cx="2000264" cy="357190"/>
              <a:chOff x="2714612" y="2714620"/>
              <a:chExt cx="2000264" cy="357190"/>
            </a:xfrm>
          </p:grpSpPr>
          <p:sp>
            <p:nvSpPr>
              <p:cNvPr id="38" name="矩形 37"/>
              <p:cNvSpPr/>
              <p:nvPr/>
            </p:nvSpPr>
            <p:spPr bwMode="auto">
              <a:xfrm>
                <a:off x="3286116" y="2714620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3857620" y="2714620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dirty="0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2714612" y="2908296"/>
                <a:ext cx="571504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 bwMode="auto">
              <a:xfrm>
                <a:off x="4286248" y="2714620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组合 41"/>
            <p:cNvGrpSpPr/>
            <p:nvPr/>
          </p:nvGrpSpPr>
          <p:grpSpPr>
            <a:xfrm>
              <a:off x="4572000" y="2857496"/>
              <a:ext cx="1857388" cy="357190"/>
              <a:chOff x="4572000" y="2714620"/>
              <a:chExt cx="1857388" cy="357190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4572000" y="2928934"/>
                <a:ext cx="42862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 bwMode="auto">
              <a:xfrm>
                <a:off x="5000628" y="2714620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5572132" y="2714620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dirty="0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6000760" y="2714620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组合 46"/>
            <p:cNvGrpSpPr/>
            <p:nvPr/>
          </p:nvGrpSpPr>
          <p:grpSpPr>
            <a:xfrm>
              <a:off x="6215074" y="2857496"/>
              <a:ext cx="1857388" cy="357190"/>
              <a:chOff x="6215074" y="2714620"/>
              <a:chExt cx="1857388" cy="357190"/>
            </a:xfrm>
          </p:grpSpPr>
          <p:cxnSp>
            <p:nvCxnSpPr>
              <p:cNvPr id="48" name="直接箭头连接符 47"/>
              <p:cNvCxnSpPr/>
              <p:nvPr/>
            </p:nvCxnSpPr>
            <p:spPr>
              <a:xfrm>
                <a:off x="6215074" y="2928934"/>
                <a:ext cx="42862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 bwMode="auto">
              <a:xfrm>
                <a:off x="6643702" y="2714620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7215206" y="2714620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dirty="0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7643834" y="2714620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r>
                  <a:rPr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组合 51"/>
            <p:cNvGrpSpPr/>
            <p:nvPr/>
          </p:nvGrpSpPr>
          <p:grpSpPr>
            <a:xfrm>
              <a:off x="2714612" y="3500438"/>
              <a:ext cx="2000264" cy="357190"/>
              <a:chOff x="2714612" y="3357562"/>
              <a:chExt cx="2000264" cy="357190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>
                <a:off x="2714612" y="3551238"/>
                <a:ext cx="571504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 bwMode="auto">
              <a:xfrm>
                <a:off x="3286116" y="3357562"/>
                <a:ext cx="571504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 bwMode="auto">
              <a:xfrm>
                <a:off x="3857620" y="3357562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800" dirty="0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 bwMode="auto">
              <a:xfrm>
                <a:off x="4286248" y="3357562"/>
                <a:ext cx="428628" cy="357190"/>
              </a:xfrm>
              <a:prstGeom prst="rect">
                <a:avLst/>
              </a:prstGeom>
              <a:ln>
                <a:headEnd type="stealth" w="med" len="lg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r>
                  <a:rPr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9" name="组合 66"/>
          <p:cNvGrpSpPr/>
          <p:nvPr/>
        </p:nvGrpSpPr>
        <p:grpSpPr>
          <a:xfrm>
            <a:off x="1083984" y="2071678"/>
            <a:ext cx="1189554" cy="3214710"/>
            <a:chOff x="1083984" y="2071678"/>
            <a:chExt cx="1189554" cy="3214710"/>
          </a:xfrm>
        </p:grpSpPr>
        <p:sp>
          <p:nvSpPr>
            <p:cNvPr id="59" name="矩形 58"/>
            <p:cNvSpPr/>
            <p:nvPr/>
          </p:nvSpPr>
          <p:spPr bwMode="auto">
            <a:xfrm>
              <a:off x="1386786" y="271462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386786" y="335756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1386786" y="400050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1386786" y="464344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3984" y="2071678"/>
              <a:ext cx="118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顶点入度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cxnSp>
        <p:nvCxnSpPr>
          <p:cNvPr id="64" name="直接箭头连接符 63"/>
          <p:cNvCxnSpPr>
            <a:stCxn id="58" idx="2"/>
            <a:endCxn id="59" idx="0"/>
          </p:cNvCxnSpPr>
          <p:nvPr/>
        </p:nvCxnSpPr>
        <p:spPr>
          <a:xfrm rot="5400000">
            <a:off x="1538845" y="2574704"/>
            <a:ext cx="273610" cy="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2071678"/>
            <a:ext cx="5357850" cy="2257505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44000" bIns="144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顶点信息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存放顶点入度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39751" y="1341438"/>
            <a:ext cx="6032514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邻接表定义中的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VNode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类型修改如下：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5559432" y="2792552"/>
            <a:ext cx="2941658" cy="646331"/>
            <a:chOff x="5416556" y="2935428"/>
            <a:chExt cx="2941658" cy="646331"/>
          </a:xfrm>
        </p:grpSpPr>
        <p:cxnSp>
          <p:nvCxnSpPr>
            <p:cNvPr id="6" name="直接箭头连接符 5"/>
            <p:cNvCxnSpPr/>
            <p:nvPr/>
          </p:nvCxnSpPr>
          <p:spPr>
            <a:xfrm rot="10800000" flipV="1">
              <a:off x="5416556" y="3324225"/>
              <a:ext cx="126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72264" y="2935428"/>
              <a:ext cx="1785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用于找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入度为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的顶点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4500" y="1038246"/>
            <a:ext cx="7699400" cy="4307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TopSort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拓扑排序算法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St[MAXV]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top=-1;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的指针为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入度置初值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G-&gt;adjlist[i].count=0;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(i=0;i&lt;G-&gt;n;i++)		//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求所有顶点的入度</a:t>
            </a: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G-&gt;adjlist[p-&gt;adjvex].count++;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38917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拓扑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排序算法如下：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54" y="45712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修改后的含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个顶点的邻接表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496461" y="886601"/>
            <a:ext cx="390528" cy="1889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572560" cy="6107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将入度为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(G-&gt;adjlist[i].count==0)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top++;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St[top]=i;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(top&gt;-1)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i=St[top];top--;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出栈一个顶点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",i);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输出该顶点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p=G-&gt;adjlist[i].firstarc;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找第一个邻接点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的出边邻接点的入度减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j=p-&gt;adjvex;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G-&gt;adjlist[j].count--;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(G-&gt;adjlist[j].count==0)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将入度为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top++;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St[top]=j;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635795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产生一个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拓扑序列，时间复杂度为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+e)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71472" y="2500306"/>
            <a:ext cx="7786742" cy="213286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用一个带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权有向图（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DAG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）描述工程的预计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进度。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事件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，有向边表示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，边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表示完成活动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所需的时间（比如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天数）。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图中入度为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的顶点表示工程的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开始事件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（如开工仪式），出度为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的顶点表示工程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结束事件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3168650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8.7.1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相关概念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857356" y="4814840"/>
            <a:ext cx="4500594" cy="971614"/>
            <a:chOff x="2500298" y="4929198"/>
            <a:chExt cx="4500594" cy="971614"/>
          </a:xfrm>
        </p:grpSpPr>
        <p:sp>
          <p:nvSpPr>
            <p:cNvPr id="5" name="TextBox 4"/>
            <p:cNvSpPr txBox="1"/>
            <p:nvPr/>
          </p:nvSpPr>
          <p:spPr>
            <a:xfrm>
              <a:off x="2500298" y="5500702"/>
              <a:ext cx="450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AOE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网（</a:t>
              </a:r>
              <a:r>
                <a:rPr kumimoji="1"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Activity On Edge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 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500562" y="4929198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2000232" y="428604"/>
            <a:ext cx="435771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8.7 AOE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网与关键路径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785786" y="1000108"/>
            <a:ext cx="7715303" cy="1141439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网中源点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到汇点的最长路径，具有最大长度的路径叫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关键路径是由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关键活动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构成的，关键路径可能不唯一。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7" name="Line 39"/>
          <p:cNvSpPr>
            <a:spLocks noChangeShapeType="1"/>
          </p:cNvSpPr>
          <p:nvPr/>
        </p:nvSpPr>
        <p:spPr bwMode="auto">
          <a:xfrm flipV="1">
            <a:off x="3352800" y="3000375"/>
            <a:ext cx="11430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5276850" y="289560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7</a:t>
            </a:r>
          </a:p>
        </p:txBody>
      </p:sp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1390650" y="25908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914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  <a:endParaRPr kumimoji="1" lang="en-US" altLang="zh-CN" sz="2000" i="1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2914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0002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38650" y="26670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e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48958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62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g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962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sz="2000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h</a:t>
            </a:r>
            <a:endParaRPr kumimoji="1" lang="en-US" altLang="zh-CN" sz="2000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7486650" y="26670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k</a:t>
            </a: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1771650" y="1981200"/>
            <a:ext cx="1143000" cy="685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3371850" y="1981200"/>
            <a:ext cx="11430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 flipV="1">
            <a:off x="4819650" y="1981200"/>
            <a:ext cx="11430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 flipV="1">
            <a:off x="6419850" y="3048000"/>
            <a:ext cx="1143000" cy="685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>
            <a:off x="4895850" y="2971800"/>
            <a:ext cx="10668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6" name="Text Box 18"/>
          <p:cNvSpPr txBox="1">
            <a:spLocks noChangeArrowheads="1"/>
          </p:cNvSpPr>
          <p:nvPr/>
        </p:nvSpPr>
        <p:spPr bwMode="auto">
          <a:xfrm>
            <a:off x="2044516" y="1957320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6</a:t>
            </a: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228850" y="2773363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1917700" y="344805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5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3441700" y="4243336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4044780" y="2028758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3660775" y="291465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5116350" y="2000240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8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6973738" y="2028758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6616548" y="3100328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402102" y="4029022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 flipV="1">
            <a:off x="1781175" y="1995476"/>
            <a:ext cx="1143000" cy="685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4905385" y="2990847"/>
            <a:ext cx="10668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 flipV="1">
            <a:off x="6423025" y="3048003"/>
            <a:ext cx="1143000" cy="685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0" name="AutoShape 32"/>
          <p:cNvSpPr>
            <a:spLocks noChangeArrowheads="1"/>
          </p:cNvSpPr>
          <p:nvPr/>
        </p:nvSpPr>
        <p:spPr bwMode="auto">
          <a:xfrm>
            <a:off x="400050" y="325755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18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源点</a:t>
            </a:r>
          </a:p>
        </p:txBody>
      </p:sp>
      <p:sp>
        <p:nvSpPr>
          <p:cNvPr id="258081" name="AutoShape 33"/>
          <p:cNvSpPr>
            <a:spLocks noChangeArrowheads="1"/>
          </p:cNvSpPr>
          <p:nvPr/>
        </p:nvSpPr>
        <p:spPr bwMode="auto">
          <a:xfrm>
            <a:off x="7867650" y="160020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汇点</a:t>
            </a:r>
          </a:p>
        </p:txBody>
      </p:sp>
      <p:sp>
        <p:nvSpPr>
          <p:cNvPr id="258086" name="Line 38"/>
          <p:cNvSpPr>
            <a:spLocks noChangeShapeType="1"/>
          </p:cNvSpPr>
          <p:nvPr/>
        </p:nvSpPr>
        <p:spPr bwMode="auto">
          <a:xfrm>
            <a:off x="1838306" y="2928934"/>
            <a:ext cx="1090620" cy="785818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8" name="Line 40"/>
          <p:cNvSpPr>
            <a:spLocks noChangeShapeType="1"/>
          </p:cNvSpPr>
          <p:nvPr/>
        </p:nvSpPr>
        <p:spPr bwMode="auto">
          <a:xfrm>
            <a:off x="3357554" y="2000239"/>
            <a:ext cx="1131896" cy="728661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>
            <a:off x="2457450" y="4724400"/>
            <a:ext cx="24384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0" name="Line 42"/>
          <p:cNvSpPr>
            <a:spLocks noChangeShapeType="1"/>
          </p:cNvSpPr>
          <p:nvPr/>
        </p:nvSpPr>
        <p:spPr bwMode="auto">
          <a:xfrm flipV="1">
            <a:off x="5357818" y="3962400"/>
            <a:ext cx="681032" cy="681046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1" name="Line 43"/>
          <p:cNvSpPr>
            <a:spLocks noChangeShapeType="1"/>
          </p:cNvSpPr>
          <p:nvPr/>
        </p:nvSpPr>
        <p:spPr bwMode="auto">
          <a:xfrm>
            <a:off x="1619250" y="3048000"/>
            <a:ext cx="609600" cy="14478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2" name="Line 44"/>
          <p:cNvSpPr>
            <a:spLocks noChangeShapeType="1"/>
          </p:cNvSpPr>
          <p:nvPr/>
        </p:nvSpPr>
        <p:spPr bwMode="auto">
          <a:xfrm>
            <a:off x="6419850" y="1981200"/>
            <a:ext cx="1143000" cy="7620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3" name="Text Box 45"/>
          <p:cNvSpPr txBox="1">
            <a:spLocks noChangeArrowheads="1"/>
          </p:cNvSpPr>
          <p:nvPr/>
        </p:nvSpPr>
        <p:spPr bwMode="auto">
          <a:xfrm>
            <a:off x="468313" y="549275"/>
            <a:ext cx="2031985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关键路径演示</a:t>
            </a:r>
            <a:endParaRPr kumimoji="1"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6429388" y="3571876"/>
            <a:ext cx="2214578" cy="757300"/>
            <a:chOff x="6429388" y="3571876"/>
            <a:chExt cx="2214578" cy="757300"/>
          </a:xfrm>
        </p:grpSpPr>
        <p:sp>
          <p:nvSpPr>
            <p:cNvPr id="44" name="TextBox 43"/>
            <p:cNvSpPr txBox="1"/>
            <p:nvPr/>
          </p:nvSpPr>
          <p:spPr>
            <a:xfrm>
              <a:off x="6429388" y="392906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一条</a:t>
              </a:r>
              <a:r>
                <a:rPr kumimoji="1" lang="zh-CN" altLang="en-US" sz="20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关键路径</a:t>
              </a:r>
              <a:endParaRPr lang="zh-CN" altLang="en-US" sz="20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7000892" y="3571876"/>
              <a:ext cx="42862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6" grpId="0" animBg="1"/>
      <p:bldP spid="258077" grpId="0" animBg="1"/>
      <p:bldP spid="258078" grpId="0" animBg="1"/>
      <p:bldP spid="2580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500034" y="785794"/>
            <a:ext cx="7929650" cy="91060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键路径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为源点到汇点的最长路径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这样转变为查找图中最长路径问题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过程可以通过修改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算法来实现吗？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（不能！）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2000240"/>
            <a:ext cx="6500858" cy="13388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将图中所有权值改为负数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算法求出源点到汇点的最短路径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该最短路径为权值改为正数的最长路径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1285852" y="3500438"/>
            <a:ext cx="4786346" cy="797960"/>
            <a:chOff x="1285852" y="3500438"/>
            <a:chExt cx="4786346" cy="797960"/>
          </a:xfrm>
        </p:grpSpPr>
        <p:sp>
          <p:nvSpPr>
            <p:cNvPr id="12" name="TextBox 11"/>
            <p:cNvSpPr txBox="1"/>
            <p:nvPr/>
          </p:nvSpPr>
          <p:spPr>
            <a:xfrm>
              <a:off x="1285852" y="3929066"/>
              <a:ext cx="478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Dijkstra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算法不适合含负权的图求最短路径</a:t>
              </a:r>
              <a:endPara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14678" y="3500438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2976" y="4643446"/>
            <a:ext cx="6643734" cy="68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采用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算法可以，但算法复杂度为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</a:p>
          <a:p>
            <a:pPr algn="l">
              <a:lnSpc>
                <a:spcPts val="2400"/>
              </a:lnSpc>
            </a:pP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可以采用另外的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BellmanFord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算法或者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SPFA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算法求最短路径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17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1682758" y="1471602"/>
            <a:ext cx="3889374" cy="1786004"/>
            <a:chOff x="539750" y="3471866"/>
            <a:chExt cx="3889374" cy="1786004"/>
          </a:xfrm>
        </p:grpSpPr>
        <p:sp>
          <p:nvSpPr>
            <p:cNvPr id="254980" name="Text Box 4"/>
            <p:cNvSpPr txBox="1">
              <a:spLocks noChangeArrowheads="1"/>
            </p:cNvSpPr>
            <p:nvPr/>
          </p:nvSpPr>
          <p:spPr bwMode="auto">
            <a:xfrm>
              <a:off x="539750" y="3471866"/>
              <a:ext cx="3887788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求一个</a:t>
              </a:r>
              <a:r>
                <a:rPr lang="en-US" altLang="zh-CN" sz="2000" dirty="0" err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AOE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的关键路径</a:t>
              </a:r>
            </a:p>
          </p:txBody>
        </p:sp>
        <p:sp>
          <p:nvSpPr>
            <p:cNvPr id="254981" name="AutoShape 5"/>
            <p:cNvSpPr>
              <a:spLocks noChangeArrowheads="1"/>
            </p:cNvSpPr>
            <p:nvPr/>
          </p:nvSpPr>
          <p:spPr bwMode="auto">
            <a:xfrm>
              <a:off x="2339975" y="4066884"/>
              <a:ext cx="288000" cy="6480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2" name="Text Box 6"/>
            <p:cNvSpPr txBox="1">
              <a:spLocks noChangeArrowheads="1"/>
            </p:cNvSpPr>
            <p:nvPr/>
          </p:nvSpPr>
          <p:spPr bwMode="auto">
            <a:xfrm>
              <a:off x="785786" y="4857760"/>
              <a:ext cx="3643338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求</a:t>
              </a:r>
              <a:r>
                <a:rPr lang="en-US" altLang="zh-CN" sz="2000" dirty="0" err="1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AOE</a:t>
              </a:r>
              <a:r>
                <a:rPr lang="zh-CN" altLang="en-US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的中的关键</a:t>
              </a:r>
              <a:r>
                <a:rPr lang="zh-CN" altLang="en-US" sz="2000" dirty="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活动</a:t>
              </a:r>
              <a:endPara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1071538" y="785794"/>
            <a:ext cx="400052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的给出的求解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方法：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18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23850" y="1010556"/>
            <a:ext cx="8458200" cy="163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）事件</a:t>
            </a:r>
            <a:r>
              <a:rPr kumimoji="1" lang="zh-CN" altLang="en-US" sz="2000" dirty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的最早开始和最迟开始时间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事件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的最早开始时间：规定源点事件的最早开始时间为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。定义图中任一事件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最早开始时间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early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event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所有路径长度的最大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值： 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928662" y="2500306"/>
            <a:ext cx="7531125" cy="8829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		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为源点时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>
                <a:solidFill>
                  <a:srgbClr val="DB03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611188" y="3860800"/>
            <a:ext cx="7993062" cy="2782910"/>
            <a:chOff x="611188" y="3860800"/>
            <a:chExt cx="7993062" cy="2782910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960812" cy="78483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从左向右推进计算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这是为什么源点要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唯一！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87046" name="Oval 6"/>
              <p:cNvSpPr>
                <a:spLocks noChangeArrowheads="1"/>
              </p:cNvSpPr>
              <p:nvPr/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87047" name="Oval 7"/>
              <p:cNvSpPr>
                <a:spLocks noChangeArrowheads="1"/>
              </p:cNvSpPr>
              <p:nvPr/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87048" name="Oval 8"/>
              <p:cNvSpPr>
                <a:spLocks noChangeArrowheads="1"/>
              </p:cNvSpPr>
              <p:nvPr/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87049" name="Oval 9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87057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 err="1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ee</a:t>
                </a:r>
                <a:r>
                  <a:rPr lang="en-US" altLang="zh-CN" sz="1800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i="1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)=?</a:t>
                </a:r>
              </a:p>
            </p:txBody>
          </p:sp>
          <p:sp>
            <p:nvSpPr>
              <p:cNvPr id="87058" name="Text Box 18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59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60" name="Text Box 20"/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1428728" y="6500834"/>
              <a:ext cx="1643074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28596" y="214290"/>
            <a:ext cx="4214842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8.7.2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求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AOE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网的关键活动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/>
        </p:nvGraphicFramePr>
        <p:xfrm>
          <a:off x="1785918" y="1571612"/>
          <a:ext cx="5214974" cy="40957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71636"/>
                <a:gridCol w="2214578"/>
                <a:gridCol w="142876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课程代号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课程名称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先修课程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高等数学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无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程序设计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无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离散数学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数据结构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编译原理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操作系统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计算机组成原理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18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571472" y="500042"/>
            <a:ext cx="8229600" cy="67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例如，计算机专业的学生必须完成一系列规定的基础课和专业课才能毕业，假设这些课程的名称与相应代号有如下关系：</a:t>
            </a:r>
            <a:endParaRPr kumimoji="1" lang="zh-CN" altLang="en-US" sz="1800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事件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的最迟开始时间：定义在不影响整个工程进度的前提下，事件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必须发生的时间称为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最迟开始时间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late event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，记作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应等于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到汇点的最长路径长度之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差： 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928662" y="1857364"/>
            <a:ext cx="7500990" cy="91060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为汇点时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395288" y="3500438"/>
            <a:ext cx="8208962" cy="2786082"/>
            <a:chOff x="395288" y="3500438"/>
            <a:chExt cx="8208962" cy="2786082"/>
          </a:xfrm>
        </p:grpSpPr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55650" name="Oval 2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55651" name="Oval 3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155652" name="Oval 4"/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155653" name="Oval 5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7" name="Text Box 9"/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155660" name="Text Box 12"/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smtClean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smtClean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)=?</a:t>
                </a:r>
                <a:endParaRPr lang="en-US" altLang="zh-CN" sz="1800">
                  <a:solidFill>
                    <a:srgbClr val="DB0303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6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2" name="Text Box 14"/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4643438" y="4149725"/>
              <a:ext cx="3960812" cy="78483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从右向左推进计算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这是为什么汇点要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唯一！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左箭头 20"/>
            <p:cNvSpPr/>
            <p:nvPr/>
          </p:nvSpPr>
          <p:spPr>
            <a:xfrm>
              <a:off x="928662" y="6143644"/>
              <a:ext cx="2857520" cy="142876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23850" y="115888"/>
            <a:ext cx="65532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）活动</a:t>
            </a:r>
            <a:r>
              <a:rPr lang="zh-CN" altLang="en-US" sz="2000" dirty="0">
                <a:solidFill>
                  <a:srgbClr val="DB0303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的最早开始时间和最迟开始时间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650904" y="2214554"/>
            <a:ext cx="8064500" cy="86177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的最早开始时间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指该活动起点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事件的最早开始时间，即：</a:t>
            </a:r>
          </a:p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err="1"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85786" y="785796"/>
            <a:ext cx="3025775" cy="1196975"/>
            <a:chOff x="929" y="2659"/>
            <a:chExt cx="1906" cy="754"/>
          </a:xfrm>
        </p:grpSpPr>
        <p:sp>
          <p:nvSpPr>
            <p:cNvPr id="226312" name="Oval 8"/>
            <p:cNvSpPr>
              <a:spLocks noChangeArrowheads="1"/>
            </p:cNvSpPr>
            <p:nvPr/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y</a:t>
              </a:r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474" y="2817"/>
              <a:ext cx="907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活动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1474" y="3180"/>
              <a:ext cx="907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时间为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929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ee(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81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le(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5720" y="3500438"/>
            <a:ext cx="8001056" cy="129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的最迟开始时间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指该活动终点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事件的最迟开始时间与该活动所需时间之差，即：</a:t>
            </a:r>
          </a:p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)=le(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45343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关键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活动</a:t>
            </a:r>
            <a:endParaRPr kumimoji="1" lang="en-US" altLang="zh-CN" sz="2000" smtClean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对于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每个活动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，则称活动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关键活动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对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关键活动来说，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不存在富余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5" y="2214554"/>
            <a:ext cx="857256" cy="14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57422" y="2428868"/>
            <a:ext cx="5857916" cy="7335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老师布置的作业要求一个星期交，而小明恰好需要一个星期做完，那么这个作业对于小明来说就是关键活动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929066"/>
            <a:ext cx="1071570" cy="147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57422" y="4143380"/>
            <a:ext cx="5929354" cy="10541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老师布置的作业要求一个星期交，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而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小英只需要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天做完，那么这个作业对于小英来说就不是关键活动，她有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天的富裕时间。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5643578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9933"/>
                </a:solidFill>
                <a:latin typeface="方正启体简体" pitchFamily="65" charset="-122"/>
                <a:ea typeface="方正启体简体" pitchFamily="65" charset="-122"/>
              </a:rPr>
              <a:t>一个</a:t>
            </a:r>
            <a:r>
              <a:rPr lang="zh-CN" altLang="zh-CN" sz="2000" smtClean="0">
                <a:solidFill>
                  <a:srgbClr val="339933"/>
                </a:solidFill>
                <a:latin typeface="方正启体简体" pitchFamily="65" charset="-122"/>
                <a:ea typeface="方正启体简体" pitchFamily="65" charset="-122"/>
              </a:rPr>
              <a:t>不存在富裕时间</a:t>
            </a:r>
            <a:r>
              <a:rPr lang="zh-CN" altLang="en-US" sz="2000" smtClean="0">
                <a:solidFill>
                  <a:srgbClr val="339933"/>
                </a:solidFill>
                <a:latin typeface="方正启体简体" pitchFamily="65" charset="-122"/>
                <a:ea typeface="方正启体简体" pitchFamily="65" charset="-122"/>
              </a:rPr>
              <a:t>的活动必须赶紧完成，否则会影响整个工期</a:t>
            </a:r>
            <a:endParaRPr lang="zh-CN" altLang="en-US" sz="2000">
              <a:solidFill>
                <a:srgbClr val="339933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298606" y="4122201"/>
            <a:ext cx="6746894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)=MAX(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)}=MAX{7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0" y="260350"/>
            <a:ext cx="185735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8-15】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154143" y="3214686"/>
            <a:ext cx="6275377" cy="77982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先进行拓扑排序，假设拓扑序列为：</a:t>
            </a:r>
            <a:r>
              <a:rPr kumimoji="1" lang="en-US" altLang="zh-CN" sz="1800" i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ABCDEFGHI</a:t>
            </a:r>
            <a:endParaRPr kumimoji="1" lang="en-US" altLang="zh-CN" sz="1800" i="1" dirty="0">
              <a:solidFill>
                <a:srgbClr val="CC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142976" y="285728"/>
            <a:ext cx="6429420" cy="2357454"/>
            <a:chOff x="785786" y="3357562"/>
            <a:chExt cx="6429420" cy="2357454"/>
          </a:xfrm>
        </p:grpSpPr>
        <p:sp>
          <p:nvSpPr>
            <p:cNvPr id="7" name="椭圆 6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9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10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8" idx="6"/>
              <a:endCxn id="18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6"/>
              <a:endCxn id="18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7"/>
              <a:endCxn id="21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5"/>
              <a:endCxn id="22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9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20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6"/>
              <a:endCxn id="20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6"/>
              <a:endCxn id="20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右箭头 37"/>
          <p:cNvSpPr/>
          <p:nvPr/>
        </p:nvSpPr>
        <p:spPr>
          <a:xfrm>
            <a:off x="1000100" y="2714620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285852" y="3540815"/>
            <a:ext cx="688659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=MAX{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=MAX(18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11}=18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785786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1000100" y="3000372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142976" y="3857628"/>
            <a:ext cx="53340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)=18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750" y="3207601"/>
            <a:ext cx="8064500" cy="41690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拓扑序列为</a:t>
            </a:r>
            <a:r>
              <a:rPr kumimoji="1" lang="en-US" altLang="zh-CN" sz="1800" i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ABCDEFGHI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，按拓扑逆序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IHGFEDCBA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857224" y="21429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左箭头 36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857224" y="3429000"/>
            <a:ext cx="80010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)=MIN(le(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)}={7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7}=7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)=12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=MIN(le(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)}={0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7}=0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071538" y="285728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左箭头 35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187450" y="3429000"/>
            <a:ext cx="6813574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计算各活动的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)-6=0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)-5=7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1071538" y="3357562"/>
            <a:ext cx="7143800" cy="2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)-9=7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)-7=7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  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685800" y="3505200"/>
            <a:ext cx="8062913" cy="72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由此可知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，关键活动有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，因此关键路径有两条：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课程之间的先后关系可用有向图表示：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714348" y="4029022"/>
            <a:ext cx="207170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拓扑序列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405" y="4635515"/>
            <a:ext cx="31226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—C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3464" y="4600526"/>
            <a:ext cx="2657494" cy="1512340"/>
            <a:chOff x="1142976" y="4714884"/>
            <a:chExt cx="2657494" cy="1512340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 rot="5400000">
              <a:off x="1714480" y="5715016"/>
              <a:ext cx="285752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71710" y="585789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6336" y="4714884"/>
              <a:ext cx="1077920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 rot="16200000" flipH="1">
              <a:off x="2942817" y="5714619"/>
              <a:ext cx="285752" cy="794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763600" y="1142984"/>
            <a:ext cx="4276400" cy="2577289"/>
            <a:chOff x="763600" y="1142984"/>
            <a:chExt cx="4276400" cy="2577289"/>
          </a:xfrm>
        </p:grpSpPr>
        <p:sp>
          <p:nvSpPr>
            <p:cNvPr id="63493" name="Oval 5"/>
            <p:cNvSpPr>
              <a:spLocks noChangeArrowheads="1"/>
            </p:cNvSpPr>
            <p:nvPr/>
          </p:nvSpPr>
          <p:spPr bwMode="auto">
            <a:xfrm>
              <a:off x="763600" y="1142984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err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 dirty="0" err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494" name="Oval 6"/>
            <p:cNvSpPr>
              <a:spLocks noChangeArrowheads="1"/>
            </p:cNvSpPr>
            <p:nvPr/>
          </p:nvSpPr>
          <p:spPr bwMode="auto">
            <a:xfrm>
              <a:off x="1932000" y="1142984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3495" name="Oval 7"/>
            <p:cNvSpPr>
              <a:spLocks noChangeArrowheads="1"/>
            </p:cNvSpPr>
            <p:nvPr/>
          </p:nvSpPr>
          <p:spPr bwMode="auto">
            <a:xfrm>
              <a:off x="3044837" y="1142984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3496" name="Oval 8"/>
            <p:cNvSpPr>
              <a:spLocks noChangeArrowheads="1"/>
            </p:cNvSpPr>
            <p:nvPr/>
          </p:nvSpPr>
          <p:spPr bwMode="auto">
            <a:xfrm>
              <a:off x="1930725" y="3216273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2714612" y="2571744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498" name="Oval 10"/>
            <p:cNvSpPr>
              <a:spLocks noChangeArrowheads="1"/>
            </p:cNvSpPr>
            <p:nvPr/>
          </p:nvSpPr>
          <p:spPr bwMode="auto">
            <a:xfrm>
              <a:off x="3318182" y="2000240"/>
              <a:ext cx="468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4572000" y="3143248"/>
              <a:ext cx="468000" cy="54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800" baseline="-25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32" name="直接箭头连接符 31"/>
            <p:cNvCxnSpPr>
              <a:stCxn id="63496" idx="7"/>
              <a:endCxn id="63497" idx="3"/>
            </p:cNvCxnSpPr>
            <p:nvPr/>
          </p:nvCxnSpPr>
          <p:spPr>
            <a:xfrm rot="5400000" flipH="1" flipV="1">
              <a:off x="2412595" y="2919529"/>
              <a:ext cx="288147" cy="452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3497" idx="7"/>
              <a:endCxn id="63498" idx="3"/>
            </p:cNvCxnSpPr>
            <p:nvPr/>
          </p:nvCxnSpPr>
          <p:spPr>
            <a:xfrm rot="5400000" flipH="1" flipV="1">
              <a:off x="3142836" y="2401670"/>
              <a:ext cx="215122" cy="2726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3496" idx="6"/>
              <a:endCxn id="63499" idx="2"/>
            </p:cNvCxnSpPr>
            <p:nvPr/>
          </p:nvCxnSpPr>
          <p:spPr>
            <a:xfrm flipV="1">
              <a:off x="2398725" y="3413248"/>
              <a:ext cx="2173275" cy="550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3495" idx="6"/>
              <a:endCxn id="63499" idx="1"/>
            </p:cNvCxnSpPr>
            <p:nvPr/>
          </p:nvCxnSpPr>
          <p:spPr>
            <a:xfrm>
              <a:off x="3512837" y="1394984"/>
              <a:ext cx="1127700" cy="1827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63495" idx="4"/>
              <a:endCxn id="63498" idx="1"/>
            </p:cNvCxnSpPr>
            <p:nvPr/>
          </p:nvCxnSpPr>
          <p:spPr>
            <a:xfrm rot="16200000" flipH="1">
              <a:off x="3119246" y="1806575"/>
              <a:ext cx="42706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63496" idx="0"/>
              <a:endCxn id="63495" idx="3"/>
            </p:cNvCxnSpPr>
            <p:nvPr/>
          </p:nvCxnSpPr>
          <p:spPr>
            <a:xfrm rot="5400000" flipH="1" flipV="1">
              <a:off x="1817500" y="1920400"/>
              <a:ext cx="1643098" cy="9486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3493" idx="6"/>
              <a:endCxn id="63494" idx="2"/>
            </p:cNvCxnSpPr>
            <p:nvPr/>
          </p:nvCxnSpPr>
          <p:spPr>
            <a:xfrm>
              <a:off x="1231600" y="1394984"/>
              <a:ext cx="7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63494" idx="6"/>
              <a:endCxn id="63495" idx="2"/>
            </p:cNvCxnSpPr>
            <p:nvPr/>
          </p:nvCxnSpPr>
          <p:spPr>
            <a:xfrm>
              <a:off x="2400000" y="1394984"/>
              <a:ext cx="64483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8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04" y="785794"/>
            <a:ext cx="6858048" cy="212122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以下对于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网的叙述中，错误的是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网中可能存在多条关键路径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关键活动不按期完成就会影响整个工程的完成时间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任何一个关键活动提前完成，整个工程也将提前完成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D.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所有关键活动都提前完成，整个工程也将提前完成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29322" y="125282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2396" y="161001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2396" y="250030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72396" y="207167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×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1428728" y="428604"/>
            <a:ext cx="6072230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</a:rPr>
              <a:t>  </a:t>
            </a:r>
            <a:r>
              <a:rPr kumimoji="1" lang="zh-CN" altLang="en-US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</a:rPr>
              <a:t>“</a:t>
            </a:r>
            <a:r>
              <a:rPr lang="zh-CN" altLang="en-US" sz="32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  <a:sym typeface="Wingdings" pitchFamily="2" charset="2"/>
              </a:rPr>
              <a:t>小</a:t>
            </a:r>
            <a:r>
              <a:rPr kumimoji="1" lang="zh-CN" altLang="en-US" sz="32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</a:rPr>
              <a:t>算法”解决“大问题”</a:t>
            </a:r>
            <a:endParaRPr kumimoji="1" lang="zh-CN" altLang="en-US" sz="3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叶根友毛笔行书2.0版" pitchFamily="2" charset="-122"/>
              <a:ea typeface="叶根友毛笔行书2.0版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157161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</a:t>
            </a:r>
            <a:endParaRPr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2571744"/>
            <a:ext cx="7072362" cy="13996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线性结构可以看成是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Symbol"/>
              </a:rPr>
              <a:t>树形结构的特殊情况。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Symbol"/>
              </a:rPr>
              <a:t>树形结构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可以看成是图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Symbol"/>
              </a:rPr>
              <a:t>形结构的特殊情况。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图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Symbol"/>
              </a:rPr>
              <a:t>形结构是最普遍的一类数据结构，具有广泛的实际应用。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  <a:sym typeface="Symbo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016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线性结构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4330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  <a:sym typeface="Symbol"/>
              </a:rPr>
              <a:t>树形结构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8644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  <a:sym typeface="Symbol"/>
              </a:rPr>
              <a:t>图形结构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6380" y="157161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</a:t>
            </a:r>
            <a:endParaRPr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8" name="Text Box 15"/>
          <p:cNvSpPr txBox="1">
            <a:spLocks noChangeArrowheads="1"/>
          </p:cNvSpPr>
          <p:nvPr/>
        </p:nvSpPr>
        <p:spPr bwMode="auto">
          <a:xfrm>
            <a:off x="5264176" y="1628775"/>
            <a:ext cx="295116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找路径：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B</a:t>
            </a:r>
            <a:endParaRPr lang="en-US" altLang="zh-CN" sz="1800" i="1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62527" name="Line 64"/>
          <p:cNvSpPr>
            <a:spLocks noChangeShapeType="1"/>
          </p:cNvSpPr>
          <p:nvPr/>
        </p:nvSpPr>
        <p:spPr bwMode="auto">
          <a:xfrm flipH="1" flipV="1">
            <a:off x="3542574" y="4917564"/>
            <a:ext cx="720725" cy="10795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28" name="Freeform 65"/>
          <p:cNvSpPr>
            <a:spLocks/>
          </p:cNvSpPr>
          <p:nvPr/>
        </p:nvSpPr>
        <p:spPr bwMode="auto">
          <a:xfrm>
            <a:off x="2925036" y="4827076"/>
            <a:ext cx="617538" cy="90488"/>
          </a:xfrm>
          <a:custGeom>
            <a:avLst/>
            <a:gdLst>
              <a:gd name="T0" fmla="*/ 389 w 389"/>
              <a:gd name="T1" fmla="*/ 57 h 57"/>
              <a:gd name="T2" fmla="*/ 0 w 389"/>
              <a:gd name="T3" fmla="*/ 0 h 57"/>
              <a:gd name="T4" fmla="*/ 0 60000 65536"/>
              <a:gd name="T5" fmla="*/ 0 60000 65536"/>
              <a:gd name="T6" fmla="*/ 0 w 389"/>
              <a:gd name="T7" fmla="*/ 0 h 57"/>
              <a:gd name="T8" fmla="*/ 389 w 389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9" h="57">
                <a:moveTo>
                  <a:pt x="389" y="57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29" name="Line 66"/>
          <p:cNvSpPr>
            <a:spLocks noChangeShapeType="1"/>
          </p:cNvSpPr>
          <p:nvPr/>
        </p:nvSpPr>
        <p:spPr bwMode="auto">
          <a:xfrm flipH="1">
            <a:off x="1886811" y="4844539"/>
            <a:ext cx="1008063" cy="144462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30" name="Line 67"/>
          <p:cNvSpPr>
            <a:spLocks noChangeShapeType="1"/>
          </p:cNvSpPr>
          <p:nvPr/>
        </p:nvSpPr>
        <p:spPr bwMode="auto">
          <a:xfrm flipH="1">
            <a:off x="1597886" y="4989001"/>
            <a:ext cx="288925" cy="1008063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31" name="Text Box 68"/>
          <p:cNvSpPr txBox="1">
            <a:spLocks noChangeArrowheads="1"/>
          </p:cNvSpPr>
          <p:nvPr/>
        </p:nvSpPr>
        <p:spPr bwMode="auto">
          <a:xfrm>
            <a:off x="5330855" y="3588667"/>
            <a:ext cx="274160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膨胀所有物体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1"/>
          <p:cNvGrpSpPr/>
          <p:nvPr/>
        </p:nvGrpSpPr>
        <p:grpSpPr>
          <a:xfrm>
            <a:off x="1101725" y="2797175"/>
            <a:ext cx="3254375" cy="1655763"/>
            <a:chOff x="1101725" y="2797175"/>
            <a:chExt cx="3254375" cy="1655763"/>
          </a:xfrm>
        </p:grpSpPr>
        <p:sp>
          <p:nvSpPr>
            <p:cNvPr id="62479" name="Freeform 16"/>
            <p:cNvSpPr>
              <a:spLocks/>
            </p:cNvSpPr>
            <p:nvPr/>
          </p:nvSpPr>
          <p:spPr bwMode="auto">
            <a:xfrm>
              <a:off x="1101725" y="2797175"/>
              <a:ext cx="3175" cy="1609725"/>
            </a:xfrm>
            <a:custGeom>
              <a:avLst/>
              <a:gdLst>
                <a:gd name="T0" fmla="*/ 0 w 2"/>
                <a:gd name="T1" fmla="*/ 0 h 1014"/>
                <a:gd name="T2" fmla="*/ 2 w 2"/>
                <a:gd name="T3" fmla="*/ 1014 h 1014"/>
                <a:gd name="T4" fmla="*/ 0 60000 65536"/>
                <a:gd name="T5" fmla="*/ 0 60000 65536"/>
                <a:gd name="T6" fmla="*/ 0 w 2"/>
                <a:gd name="T7" fmla="*/ 0 h 1014"/>
                <a:gd name="T8" fmla="*/ 2 w 2"/>
                <a:gd name="T9" fmla="*/ 1014 h 10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014">
                  <a:moveTo>
                    <a:pt x="0" y="0"/>
                  </a:moveTo>
                  <a:lnTo>
                    <a:pt x="2" y="1014"/>
                  </a:lnTo>
                </a:path>
              </a:pathLst>
            </a:cu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0" name="Line 17"/>
            <p:cNvSpPr>
              <a:spLocks noChangeShapeType="1"/>
            </p:cNvSpPr>
            <p:nvPr/>
          </p:nvSpPr>
          <p:spPr bwMode="auto">
            <a:xfrm>
              <a:off x="1114425" y="2822575"/>
              <a:ext cx="3241675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1" name="Line 18"/>
            <p:cNvSpPr>
              <a:spLocks noChangeShapeType="1"/>
            </p:cNvSpPr>
            <p:nvPr/>
          </p:nvSpPr>
          <p:spPr bwMode="auto">
            <a:xfrm>
              <a:off x="4356100" y="2797175"/>
              <a:ext cx="0" cy="1655763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2" name="Line 19"/>
            <p:cNvSpPr>
              <a:spLocks noChangeShapeType="1"/>
            </p:cNvSpPr>
            <p:nvPr/>
          </p:nvSpPr>
          <p:spPr bwMode="auto">
            <a:xfrm>
              <a:off x="1114425" y="4402138"/>
              <a:ext cx="273685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3" name="Oval 20"/>
            <p:cNvSpPr>
              <a:spLocks noChangeArrowheads="1"/>
            </p:cNvSpPr>
            <p:nvPr/>
          </p:nvSpPr>
          <p:spPr bwMode="auto">
            <a:xfrm>
              <a:off x="4213225" y="4056063"/>
              <a:ext cx="71438" cy="71437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4" name="Rectangle 21"/>
            <p:cNvSpPr>
              <a:spLocks noChangeArrowheads="1"/>
            </p:cNvSpPr>
            <p:nvPr/>
          </p:nvSpPr>
          <p:spPr bwMode="auto">
            <a:xfrm>
              <a:off x="1906588" y="3084513"/>
              <a:ext cx="503237" cy="792162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5" name="AutoShape 22"/>
            <p:cNvSpPr>
              <a:spLocks noChangeArrowheads="1"/>
            </p:cNvSpPr>
            <p:nvPr/>
          </p:nvSpPr>
          <p:spPr bwMode="auto">
            <a:xfrm>
              <a:off x="2411413" y="2949575"/>
              <a:ext cx="1008062" cy="792163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6" name="AutoShape 23"/>
            <p:cNvSpPr>
              <a:spLocks noChangeArrowheads="1"/>
            </p:cNvSpPr>
            <p:nvPr/>
          </p:nvSpPr>
          <p:spPr bwMode="auto">
            <a:xfrm>
              <a:off x="2122488" y="3876675"/>
              <a:ext cx="576262" cy="503238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7" name="AutoShape 24"/>
            <p:cNvSpPr>
              <a:spLocks noChangeArrowheads="1"/>
            </p:cNvSpPr>
            <p:nvPr/>
          </p:nvSpPr>
          <p:spPr bwMode="auto">
            <a:xfrm>
              <a:off x="3211513" y="3013075"/>
              <a:ext cx="719137" cy="86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8" name="AutoShape 25"/>
            <p:cNvSpPr>
              <a:spLocks noChangeArrowheads="1"/>
            </p:cNvSpPr>
            <p:nvPr/>
          </p:nvSpPr>
          <p:spPr bwMode="auto">
            <a:xfrm>
              <a:off x="1136650" y="3348038"/>
              <a:ext cx="539750" cy="539750"/>
            </a:xfrm>
            <a:prstGeom prst="parallelogram">
              <a:avLst>
                <a:gd name="adj" fmla="val 25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89" name="Text Box 26"/>
            <p:cNvSpPr txBox="1">
              <a:spLocks noChangeArrowheads="1"/>
            </p:cNvSpPr>
            <p:nvPr/>
          </p:nvSpPr>
          <p:spPr bwMode="auto">
            <a:xfrm>
              <a:off x="3924300" y="3573463"/>
              <a:ext cx="360363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490" name="Text Box 27"/>
            <p:cNvSpPr txBox="1">
              <a:spLocks noChangeArrowheads="1"/>
            </p:cNvSpPr>
            <p:nvPr/>
          </p:nvSpPr>
          <p:spPr bwMode="auto">
            <a:xfrm>
              <a:off x="1187450" y="3924300"/>
              <a:ext cx="360363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491" name="Oval 28"/>
            <p:cNvSpPr>
              <a:spLocks noChangeArrowheads="1"/>
            </p:cNvSpPr>
            <p:nvPr/>
          </p:nvSpPr>
          <p:spPr bwMode="auto">
            <a:xfrm>
              <a:off x="3876675" y="384333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2" name="Oval 29"/>
            <p:cNvSpPr>
              <a:spLocks noChangeArrowheads="1"/>
            </p:cNvSpPr>
            <p:nvPr/>
          </p:nvSpPr>
          <p:spPr bwMode="auto">
            <a:xfrm>
              <a:off x="3538538" y="30003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3" name="Oval 30"/>
            <p:cNvSpPr>
              <a:spLocks noChangeArrowheads="1"/>
            </p:cNvSpPr>
            <p:nvPr/>
          </p:nvSpPr>
          <p:spPr bwMode="auto">
            <a:xfrm>
              <a:off x="2870200" y="29241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4" name="Oval 31"/>
            <p:cNvSpPr>
              <a:spLocks noChangeArrowheads="1"/>
            </p:cNvSpPr>
            <p:nvPr/>
          </p:nvSpPr>
          <p:spPr bwMode="auto">
            <a:xfrm>
              <a:off x="2373313" y="3046413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5" name="Oval 32"/>
            <p:cNvSpPr>
              <a:spLocks noChangeArrowheads="1"/>
            </p:cNvSpPr>
            <p:nvPr/>
          </p:nvSpPr>
          <p:spPr bwMode="auto">
            <a:xfrm>
              <a:off x="1882775" y="30257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6" name="Oval 33"/>
            <p:cNvSpPr>
              <a:spLocks noChangeArrowheads="1"/>
            </p:cNvSpPr>
            <p:nvPr/>
          </p:nvSpPr>
          <p:spPr bwMode="auto">
            <a:xfrm>
              <a:off x="1547813" y="4094163"/>
              <a:ext cx="71437" cy="71437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7" name="Oval 34"/>
            <p:cNvSpPr>
              <a:spLocks noChangeArrowheads="1"/>
            </p:cNvSpPr>
            <p:nvPr/>
          </p:nvSpPr>
          <p:spPr bwMode="auto">
            <a:xfrm>
              <a:off x="2555875" y="4348163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8" name="Oval 35"/>
            <p:cNvSpPr>
              <a:spLocks noChangeArrowheads="1"/>
            </p:cNvSpPr>
            <p:nvPr/>
          </p:nvSpPr>
          <p:spPr bwMode="auto">
            <a:xfrm>
              <a:off x="2674938" y="402113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99" name="Oval 36"/>
            <p:cNvSpPr>
              <a:spLocks noChangeArrowheads="1"/>
            </p:cNvSpPr>
            <p:nvPr/>
          </p:nvSpPr>
          <p:spPr bwMode="auto">
            <a:xfrm>
              <a:off x="3170238" y="38512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0" name="Oval 37"/>
            <p:cNvSpPr>
              <a:spLocks noChangeArrowheads="1"/>
            </p:cNvSpPr>
            <p:nvPr/>
          </p:nvSpPr>
          <p:spPr bwMode="auto">
            <a:xfrm>
              <a:off x="2890838" y="370363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1" name="Oval 38"/>
            <p:cNvSpPr>
              <a:spLocks noChangeArrowheads="1"/>
            </p:cNvSpPr>
            <p:nvPr/>
          </p:nvSpPr>
          <p:spPr bwMode="auto">
            <a:xfrm>
              <a:off x="1870075" y="38385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2" name="Oval 39"/>
            <p:cNvSpPr>
              <a:spLocks noChangeArrowheads="1"/>
            </p:cNvSpPr>
            <p:nvPr/>
          </p:nvSpPr>
          <p:spPr bwMode="auto">
            <a:xfrm>
              <a:off x="2373313" y="38512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2" name="Oval 69"/>
            <p:cNvSpPr>
              <a:spLocks noChangeArrowheads="1"/>
            </p:cNvSpPr>
            <p:nvPr/>
          </p:nvSpPr>
          <p:spPr bwMode="auto">
            <a:xfrm>
              <a:off x="1654175" y="330993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3" name="Oval 70"/>
            <p:cNvSpPr>
              <a:spLocks noChangeArrowheads="1"/>
            </p:cNvSpPr>
            <p:nvPr/>
          </p:nvSpPr>
          <p:spPr bwMode="auto">
            <a:xfrm>
              <a:off x="1501775" y="3852863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4" name="Oval 71"/>
            <p:cNvSpPr>
              <a:spLocks noChangeArrowheads="1"/>
            </p:cNvSpPr>
            <p:nvPr/>
          </p:nvSpPr>
          <p:spPr bwMode="auto">
            <a:xfrm>
              <a:off x="1243013" y="3319463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83"/>
          <p:cNvGrpSpPr/>
          <p:nvPr/>
        </p:nvGrpSpPr>
        <p:grpSpPr>
          <a:xfrm>
            <a:off x="1116013" y="4713288"/>
            <a:ext cx="3254375" cy="1668462"/>
            <a:chOff x="1116013" y="4713288"/>
            <a:chExt cx="3254375" cy="1668462"/>
          </a:xfrm>
        </p:grpSpPr>
        <p:sp>
          <p:nvSpPr>
            <p:cNvPr id="62503" name="Freeform 40"/>
            <p:cNvSpPr>
              <a:spLocks/>
            </p:cNvSpPr>
            <p:nvPr/>
          </p:nvSpPr>
          <p:spPr bwMode="auto">
            <a:xfrm>
              <a:off x="1116013" y="4725988"/>
              <a:ext cx="1587" cy="1624012"/>
            </a:xfrm>
            <a:custGeom>
              <a:avLst/>
              <a:gdLst>
                <a:gd name="T0" fmla="*/ 0 w 1"/>
                <a:gd name="T1" fmla="*/ 0 h 1023"/>
                <a:gd name="T2" fmla="*/ 1 w 1"/>
                <a:gd name="T3" fmla="*/ 1023 h 1023"/>
                <a:gd name="T4" fmla="*/ 0 60000 65536"/>
                <a:gd name="T5" fmla="*/ 0 60000 65536"/>
                <a:gd name="T6" fmla="*/ 0 w 1"/>
                <a:gd name="T7" fmla="*/ 0 h 1023"/>
                <a:gd name="T8" fmla="*/ 1 w 1"/>
                <a:gd name="T9" fmla="*/ 1023 h 10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23">
                  <a:moveTo>
                    <a:pt x="0" y="0"/>
                  </a:moveTo>
                  <a:lnTo>
                    <a:pt x="1" y="1023"/>
                  </a:lnTo>
                </a:path>
              </a:pathLst>
            </a:cu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4" name="Line 41"/>
            <p:cNvSpPr>
              <a:spLocks noChangeShapeType="1"/>
            </p:cNvSpPr>
            <p:nvPr/>
          </p:nvSpPr>
          <p:spPr bwMode="auto">
            <a:xfrm>
              <a:off x="1128713" y="4713288"/>
              <a:ext cx="3241675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5" name="Line 42"/>
            <p:cNvSpPr>
              <a:spLocks noChangeShapeType="1"/>
            </p:cNvSpPr>
            <p:nvPr/>
          </p:nvSpPr>
          <p:spPr bwMode="auto">
            <a:xfrm>
              <a:off x="4370388" y="4725988"/>
              <a:ext cx="0" cy="1655762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6" name="Line 43"/>
            <p:cNvSpPr>
              <a:spLocks noChangeShapeType="1"/>
            </p:cNvSpPr>
            <p:nvPr/>
          </p:nvSpPr>
          <p:spPr bwMode="auto">
            <a:xfrm>
              <a:off x="1128713" y="6330950"/>
              <a:ext cx="273685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7" name="Oval 44"/>
            <p:cNvSpPr>
              <a:spLocks noChangeArrowheads="1"/>
            </p:cNvSpPr>
            <p:nvPr/>
          </p:nvSpPr>
          <p:spPr bwMode="auto">
            <a:xfrm>
              <a:off x="4227513" y="5984875"/>
              <a:ext cx="71437" cy="71438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8" name="Rectangle 45"/>
            <p:cNvSpPr>
              <a:spLocks noChangeArrowheads="1"/>
            </p:cNvSpPr>
            <p:nvPr/>
          </p:nvSpPr>
          <p:spPr bwMode="auto">
            <a:xfrm>
              <a:off x="1920875" y="5013325"/>
              <a:ext cx="503238" cy="792163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09" name="AutoShape 46"/>
            <p:cNvSpPr>
              <a:spLocks noChangeArrowheads="1"/>
            </p:cNvSpPr>
            <p:nvPr/>
          </p:nvSpPr>
          <p:spPr bwMode="auto">
            <a:xfrm>
              <a:off x="2425700" y="4840288"/>
              <a:ext cx="1008063" cy="792162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0" name="AutoShape 47"/>
            <p:cNvSpPr>
              <a:spLocks noChangeArrowheads="1"/>
            </p:cNvSpPr>
            <p:nvPr/>
          </p:nvSpPr>
          <p:spPr bwMode="auto">
            <a:xfrm>
              <a:off x="2136775" y="5805488"/>
              <a:ext cx="576263" cy="503237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1" name="AutoShape 48"/>
            <p:cNvSpPr>
              <a:spLocks noChangeArrowheads="1"/>
            </p:cNvSpPr>
            <p:nvPr/>
          </p:nvSpPr>
          <p:spPr bwMode="auto">
            <a:xfrm>
              <a:off x="3225800" y="4941888"/>
              <a:ext cx="719138" cy="86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2" name="AutoShape 49"/>
            <p:cNvSpPr>
              <a:spLocks noChangeArrowheads="1"/>
            </p:cNvSpPr>
            <p:nvPr/>
          </p:nvSpPr>
          <p:spPr bwMode="auto">
            <a:xfrm>
              <a:off x="1150938" y="5276850"/>
              <a:ext cx="539750" cy="539750"/>
            </a:xfrm>
            <a:prstGeom prst="parallelogram">
              <a:avLst>
                <a:gd name="adj" fmla="val 25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3" name="Text Box 50"/>
            <p:cNvSpPr txBox="1">
              <a:spLocks noChangeArrowheads="1"/>
            </p:cNvSpPr>
            <p:nvPr/>
          </p:nvSpPr>
          <p:spPr bwMode="auto">
            <a:xfrm>
              <a:off x="3924300" y="5924550"/>
              <a:ext cx="360363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514" name="Text Box 51"/>
            <p:cNvSpPr txBox="1">
              <a:spLocks noChangeArrowheads="1"/>
            </p:cNvSpPr>
            <p:nvPr/>
          </p:nvSpPr>
          <p:spPr bwMode="auto">
            <a:xfrm>
              <a:off x="1201738" y="5853113"/>
              <a:ext cx="36036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515" name="Oval 52"/>
            <p:cNvSpPr>
              <a:spLocks noChangeArrowheads="1"/>
            </p:cNvSpPr>
            <p:nvPr/>
          </p:nvSpPr>
          <p:spPr bwMode="auto">
            <a:xfrm>
              <a:off x="3890963" y="5772150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6" name="Oval 53"/>
            <p:cNvSpPr>
              <a:spLocks noChangeArrowheads="1"/>
            </p:cNvSpPr>
            <p:nvPr/>
          </p:nvSpPr>
          <p:spPr bwMode="auto">
            <a:xfrm>
              <a:off x="3552825" y="49291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7" name="Oval 54"/>
            <p:cNvSpPr>
              <a:spLocks noChangeArrowheads="1"/>
            </p:cNvSpPr>
            <p:nvPr/>
          </p:nvSpPr>
          <p:spPr bwMode="auto">
            <a:xfrm>
              <a:off x="2884488" y="48148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8" name="Oval 55"/>
            <p:cNvSpPr>
              <a:spLocks noChangeArrowheads="1"/>
            </p:cNvSpPr>
            <p:nvPr/>
          </p:nvSpPr>
          <p:spPr bwMode="auto">
            <a:xfrm>
              <a:off x="2387600" y="497522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19" name="Oval 56"/>
            <p:cNvSpPr>
              <a:spLocks noChangeArrowheads="1"/>
            </p:cNvSpPr>
            <p:nvPr/>
          </p:nvSpPr>
          <p:spPr bwMode="auto">
            <a:xfrm>
              <a:off x="1897063" y="49545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0" name="Oval 57"/>
            <p:cNvSpPr>
              <a:spLocks noChangeArrowheads="1"/>
            </p:cNvSpPr>
            <p:nvPr/>
          </p:nvSpPr>
          <p:spPr bwMode="auto">
            <a:xfrm>
              <a:off x="1562100" y="6022975"/>
              <a:ext cx="71438" cy="71438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1" name="Oval 58"/>
            <p:cNvSpPr>
              <a:spLocks noChangeArrowheads="1"/>
            </p:cNvSpPr>
            <p:nvPr/>
          </p:nvSpPr>
          <p:spPr bwMode="auto">
            <a:xfrm>
              <a:off x="2570163" y="62769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2" name="Oval 59"/>
            <p:cNvSpPr>
              <a:spLocks noChangeArrowheads="1"/>
            </p:cNvSpPr>
            <p:nvPr/>
          </p:nvSpPr>
          <p:spPr bwMode="auto">
            <a:xfrm>
              <a:off x="2689225" y="5949950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3" name="Oval 60"/>
            <p:cNvSpPr>
              <a:spLocks noChangeArrowheads="1"/>
            </p:cNvSpPr>
            <p:nvPr/>
          </p:nvSpPr>
          <p:spPr bwMode="auto">
            <a:xfrm>
              <a:off x="3184525" y="57800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4" name="Oval 61"/>
            <p:cNvSpPr>
              <a:spLocks noChangeArrowheads="1"/>
            </p:cNvSpPr>
            <p:nvPr/>
          </p:nvSpPr>
          <p:spPr bwMode="auto">
            <a:xfrm>
              <a:off x="2905125" y="5619750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5" name="Oval 62"/>
            <p:cNvSpPr>
              <a:spLocks noChangeArrowheads="1"/>
            </p:cNvSpPr>
            <p:nvPr/>
          </p:nvSpPr>
          <p:spPr bwMode="auto">
            <a:xfrm>
              <a:off x="1884363" y="57673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26" name="Oval 63"/>
            <p:cNvSpPr>
              <a:spLocks noChangeArrowheads="1"/>
            </p:cNvSpPr>
            <p:nvPr/>
          </p:nvSpPr>
          <p:spPr bwMode="auto">
            <a:xfrm>
              <a:off x="2387600" y="57800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5" name="Oval 72"/>
            <p:cNvSpPr>
              <a:spLocks noChangeArrowheads="1"/>
            </p:cNvSpPr>
            <p:nvPr/>
          </p:nvSpPr>
          <p:spPr bwMode="auto">
            <a:xfrm>
              <a:off x="1644650" y="525462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6" name="Oval 73"/>
            <p:cNvSpPr>
              <a:spLocks noChangeArrowheads="1"/>
            </p:cNvSpPr>
            <p:nvPr/>
          </p:nvSpPr>
          <p:spPr bwMode="auto">
            <a:xfrm>
              <a:off x="1522413" y="57800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537" name="Oval 74"/>
            <p:cNvSpPr>
              <a:spLocks noChangeArrowheads="1"/>
            </p:cNvSpPr>
            <p:nvPr/>
          </p:nvSpPr>
          <p:spPr bwMode="auto">
            <a:xfrm>
              <a:off x="1258888" y="522922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80"/>
          <p:cNvGrpSpPr/>
          <p:nvPr/>
        </p:nvGrpSpPr>
        <p:grpSpPr>
          <a:xfrm>
            <a:off x="1114425" y="908050"/>
            <a:ext cx="3241675" cy="1655763"/>
            <a:chOff x="1114425" y="908050"/>
            <a:chExt cx="3241675" cy="1655763"/>
          </a:xfrm>
        </p:grpSpPr>
        <p:sp>
          <p:nvSpPr>
            <p:cNvPr id="62466" name="Line 3"/>
            <p:cNvSpPr>
              <a:spLocks noChangeShapeType="1"/>
            </p:cNvSpPr>
            <p:nvPr/>
          </p:nvSpPr>
          <p:spPr bwMode="auto">
            <a:xfrm>
              <a:off x="1114425" y="908050"/>
              <a:ext cx="0" cy="16557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67" name="Line 4"/>
            <p:cNvSpPr>
              <a:spLocks noChangeShapeType="1"/>
            </p:cNvSpPr>
            <p:nvPr/>
          </p:nvSpPr>
          <p:spPr bwMode="auto">
            <a:xfrm>
              <a:off x="1114425" y="908050"/>
              <a:ext cx="324167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68" name="Line 5"/>
            <p:cNvSpPr>
              <a:spLocks noChangeShapeType="1"/>
            </p:cNvSpPr>
            <p:nvPr/>
          </p:nvSpPr>
          <p:spPr bwMode="auto">
            <a:xfrm>
              <a:off x="4356100" y="908050"/>
              <a:ext cx="0" cy="16557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69" name="Line 6"/>
            <p:cNvSpPr>
              <a:spLocks noChangeShapeType="1"/>
            </p:cNvSpPr>
            <p:nvPr/>
          </p:nvSpPr>
          <p:spPr bwMode="auto">
            <a:xfrm>
              <a:off x="1114425" y="2563813"/>
              <a:ext cx="273685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0" name="Oval 7"/>
            <p:cNvSpPr>
              <a:spLocks noChangeArrowheads="1"/>
            </p:cNvSpPr>
            <p:nvPr/>
          </p:nvSpPr>
          <p:spPr bwMode="auto">
            <a:xfrm>
              <a:off x="4068763" y="2132013"/>
              <a:ext cx="215900" cy="215900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chemeClr val="hlin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1" name="Rectangle 8"/>
            <p:cNvSpPr>
              <a:spLocks noChangeArrowheads="1"/>
            </p:cNvSpPr>
            <p:nvPr/>
          </p:nvSpPr>
          <p:spPr bwMode="auto">
            <a:xfrm>
              <a:off x="1906588" y="1195388"/>
              <a:ext cx="433387" cy="719137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2" name="AutoShape 9"/>
            <p:cNvSpPr>
              <a:spLocks noChangeArrowheads="1"/>
            </p:cNvSpPr>
            <p:nvPr/>
          </p:nvSpPr>
          <p:spPr bwMode="auto">
            <a:xfrm>
              <a:off x="2411413" y="1125538"/>
              <a:ext cx="936625" cy="719137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3" name="AutoShape 10"/>
            <p:cNvSpPr>
              <a:spLocks noChangeArrowheads="1"/>
            </p:cNvSpPr>
            <p:nvPr/>
          </p:nvSpPr>
          <p:spPr bwMode="auto">
            <a:xfrm>
              <a:off x="2122488" y="1987550"/>
              <a:ext cx="504825" cy="431800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4" name="AutoShape 11"/>
            <p:cNvSpPr>
              <a:spLocks noChangeArrowheads="1"/>
            </p:cNvSpPr>
            <p:nvPr/>
          </p:nvSpPr>
          <p:spPr bwMode="auto">
            <a:xfrm>
              <a:off x="3211513" y="1225550"/>
              <a:ext cx="647700" cy="7921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5" name="AutoShape 12"/>
            <p:cNvSpPr>
              <a:spLocks noChangeArrowheads="1"/>
            </p:cNvSpPr>
            <p:nvPr/>
          </p:nvSpPr>
          <p:spPr bwMode="auto">
            <a:xfrm>
              <a:off x="1187450" y="1484313"/>
              <a:ext cx="433388" cy="431800"/>
            </a:xfrm>
            <a:prstGeom prst="parallelogram">
              <a:avLst>
                <a:gd name="adj" fmla="val 25092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6" name="Text Box 13"/>
            <p:cNvSpPr txBox="1">
              <a:spLocks noChangeArrowheads="1"/>
            </p:cNvSpPr>
            <p:nvPr/>
          </p:nvSpPr>
          <p:spPr bwMode="auto">
            <a:xfrm>
              <a:off x="3922713" y="1700213"/>
              <a:ext cx="36036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477" name="Text Box 14"/>
            <p:cNvSpPr txBox="1">
              <a:spLocks noChangeArrowheads="1"/>
            </p:cNvSpPr>
            <p:nvPr/>
          </p:nvSpPr>
          <p:spPr bwMode="auto">
            <a:xfrm>
              <a:off x="1139804" y="2035175"/>
              <a:ext cx="36036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A50021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538" name="Oval 75"/>
            <p:cNvSpPr>
              <a:spLocks noChangeArrowheads="1"/>
            </p:cNvSpPr>
            <p:nvPr/>
          </p:nvSpPr>
          <p:spPr bwMode="auto">
            <a:xfrm>
              <a:off x="1476375" y="2133600"/>
              <a:ext cx="215900" cy="215900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539" name="Line 76"/>
          <p:cNvSpPr>
            <a:spLocks noChangeShapeType="1"/>
          </p:cNvSpPr>
          <p:nvPr/>
        </p:nvSpPr>
        <p:spPr bwMode="auto">
          <a:xfrm flipH="1">
            <a:off x="4491038" y="1870075"/>
            <a:ext cx="6492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lIns="91435" tIns="45718" rIns="91435" bIns="45718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40" name="Freeform 77"/>
          <p:cNvSpPr>
            <a:spLocks/>
          </p:cNvSpPr>
          <p:nvPr/>
        </p:nvSpPr>
        <p:spPr bwMode="auto">
          <a:xfrm>
            <a:off x="4559300" y="3786194"/>
            <a:ext cx="673100" cy="0"/>
          </a:xfrm>
          <a:custGeom>
            <a:avLst/>
            <a:gdLst>
              <a:gd name="T0" fmla="*/ 424 w 424"/>
              <a:gd name="T1" fmla="*/ 0 h 208"/>
              <a:gd name="T2" fmla="*/ 0 w 424"/>
              <a:gd name="T3" fmla="*/ 208 h 208"/>
              <a:gd name="T4" fmla="*/ 0 60000 65536"/>
              <a:gd name="T5" fmla="*/ 0 60000 65536"/>
              <a:gd name="T6" fmla="*/ 0 w 424"/>
              <a:gd name="T7" fmla="*/ 0 h 208"/>
              <a:gd name="T8" fmla="*/ 424 w 424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208">
                <a:moveTo>
                  <a:pt x="424" y="0"/>
                </a:moveTo>
                <a:lnTo>
                  <a:pt x="0" y="208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lIns="91435" tIns="45718" rIns="91435" bIns="45718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5330855" y="4857760"/>
            <a:ext cx="3527425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+mj-ea"/>
              <a:buAutoNum type="circleNumDbPlain" startAt="2"/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路径搜索转换为图的顶点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搜索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。可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采用图遍历算法。</a:t>
            </a:r>
          </a:p>
        </p:txBody>
      </p:sp>
      <p:sp>
        <p:nvSpPr>
          <p:cNvPr id="83" name="Freeform 77"/>
          <p:cNvSpPr>
            <a:spLocks/>
          </p:cNvSpPr>
          <p:nvPr/>
        </p:nvSpPr>
        <p:spPr bwMode="auto">
          <a:xfrm>
            <a:off x="4572000" y="5110174"/>
            <a:ext cx="673100" cy="0"/>
          </a:xfrm>
          <a:custGeom>
            <a:avLst/>
            <a:gdLst>
              <a:gd name="T0" fmla="*/ 424 w 424"/>
              <a:gd name="T1" fmla="*/ 0 h 208"/>
              <a:gd name="T2" fmla="*/ 0 w 424"/>
              <a:gd name="T3" fmla="*/ 208 h 208"/>
              <a:gd name="T4" fmla="*/ 0 60000 65536"/>
              <a:gd name="T5" fmla="*/ 0 60000 65536"/>
              <a:gd name="T6" fmla="*/ 0 w 424"/>
              <a:gd name="T7" fmla="*/ 0 h 208"/>
              <a:gd name="T8" fmla="*/ 424 w 424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208">
                <a:moveTo>
                  <a:pt x="424" y="0"/>
                </a:moveTo>
                <a:lnTo>
                  <a:pt x="0" y="208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lIns="91435" tIns="45718" rIns="91435" bIns="45718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5720" y="142852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图应用实例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：机器人路径规划问题</a:t>
            </a:r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7" grpId="0" animBg="1"/>
      <p:bldP spid="62528" grpId="0" animBg="1"/>
      <p:bldP spid="62529" grpId="0" animBg="1"/>
      <p:bldP spid="62530" grpId="0" animBg="1"/>
      <p:bldP spid="62531" grpId="0"/>
      <p:bldP spid="62540" grpId="0" animBg="1"/>
      <p:bldP spid="80" grpId="0"/>
      <p:bldP spid="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928670"/>
            <a:ext cx="3357586" cy="254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14492" y="4148138"/>
            <a:ext cx="2879725" cy="1727200"/>
            <a:chOff x="1882" y="2795"/>
            <a:chExt cx="1814" cy="1088"/>
          </a:xfrm>
        </p:grpSpPr>
        <p:sp>
          <p:nvSpPr>
            <p:cNvPr id="63499" name="Freeform 16"/>
            <p:cNvSpPr>
              <a:spLocks/>
            </p:cNvSpPr>
            <p:nvPr/>
          </p:nvSpPr>
          <p:spPr bwMode="auto">
            <a:xfrm>
              <a:off x="1956" y="2976"/>
              <a:ext cx="40" cy="380"/>
            </a:xfrm>
            <a:custGeom>
              <a:avLst/>
              <a:gdLst>
                <a:gd name="T0" fmla="*/ 40 w 40"/>
                <a:gd name="T1" fmla="*/ 0 h 380"/>
                <a:gd name="T2" fmla="*/ 0 w 40"/>
                <a:gd name="T3" fmla="*/ 380 h 380"/>
                <a:gd name="T4" fmla="*/ 0 60000 65536"/>
                <a:gd name="T5" fmla="*/ 0 60000 65536"/>
                <a:gd name="T6" fmla="*/ 0 w 40"/>
                <a:gd name="T7" fmla="*/ 0 h 380"/>
                <a:gd name="T8" fmla="*/ 40 w 40"/>
                <a:gd name="T9" fmla="*/ 380 h 3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380">
                  <a:moveTo>
                    <a:pt x="40" y="0"/>
                  </a:moveTo>
                  <a:lnTo>
                    <a:pt x="0" y="38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0" name="Freeform 18"/>
            <p:cNvSpPr>
              <a:spLocks/>
            </p:cNvSpPr>
            <p:nvPr/>
          </p:nvSpPr>
          <p:spPr bwMode="auto">
            <a:xfrm>
              <a:off x="2336" y="3324"/>
              <a:ext cx="453" cy="424"/>
            </a:xfrm>
            <a:custGeom>
              <a:avLst/>
              <a:gdLst>
                <a:gd name="T0" fmla="*/ 0 w 453"/>
                <a:gd name="T1" fmla="*/ 0 h 424"/>
                <a:gd name="T2" fmla="*/ 453 w 453"/>
                <a:gd name="T3" fmla="*/ 424 h 424"/>
                <a:gd name="T4" fmla="*/ 0 60000 65536"/>
                <a:gd name="T5" fmla="*/ 0 60000 65536"/>
                <a:gd name="T6" fmla="*/ 0 w 453"/>
                <a:gd name="T7" fmla="*/ 0 h 424"/>
                <a:gd name="T8" fmla="*/ 453 w 453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3" h="424">
                  <a:moveTo>
                    <a:pt x="0" y="0"/>
                  </a:moveTo>
                  <a:lnTo>
                    <a:pt x="453" y="424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1" name="Line 19"/>
            <p:cNvSpPr>
              <a:spLocks noChangeShapeType="1"/>
            </p:cNvSpPr>
            <p:nvPr/>
          </p:nvSpPr>
          <p:spPr bwMode="auto">
            <a:xfrm flipV="1">
              <a:off x="2836" y="3462"/>
              <a:ext cx="272" cy="318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2" name="Line 21"/>
            <p:cNvSpPr>
              <a:spLocks noChangeShapeType="1"/>
            </p:cNvSpPr>
            <p:nvPr/>
          </p:nvSpPr>
          <p:spPr bwMode="auto">
            <a:xfrm>
              <a:off x="3107" y="2976"/>
              <a:ext cx="453" cy="273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3" name="Freeform 17"/>
            <p:cNvSpPr>
              <a:spLocks/>
            </p:cNvSpPr>
            <p:nvPr/>
          </p:nvSpPr>
          <p:spPr bwMode="auto">
            <a:xfrm>
              <a:off x="2340" y="3024"/>
              <a:ext cx="160" cy="216"/>
            </a:xfrm>
            <a:custGeom>
              <a:avLst/>
              <a:gdLst>
                <a:gd name="T0" fmla="*/ 0 w 160"/>
                <a:gd name="T1" fmla="*/ 216 h 216"/>
                <a:gd name="T2" fmla="*/ 160 w 160"/>
                <a:gd name="T3" fmla="*/ 0 h 216"/>
                <a:gd name="T4" fmla="*/ 0 60000 65536"/>
                <a:gd name="T5" fmla="*/ 0 60000 65536"/>
                <a:gd name="T6" fmla="*/ 0 w 160"/>
                <a:gd name="T7" fmla="*/ 0 h 216"/>
                <a:gd name="T8" fmla="*/ 160 w 160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16">
                  <a:moveTo>
                    <a:pt x="0" y="216"/>
                  </a:moveTo>
                  <a:lnTo>
                    <a:pt x="160" y="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4" name="Freeform 15"/>
            <p:cNvSpPr>
              <a:spLocks/>
            </p:cNvSpPr>
            <p:nvPr/>
          </p:nvSpPr>
          <p:spPr bwMode="auto">
            <a:xfrm>
              <a:off x="2044" y="2900"/>
              <a:ext cx="428" cy="76"/>
            </a:xfrm>
            <a:custGeom>
              <a:avLst/>
              <a:gdLst>
                <a:gd name="T0" fmla="*/ 0 w 428"/>
                <a:gd name="T1" fmla="*/ 0 h 76"/>
                <a:gd name="T2" fmla="*/ 428 w 428"/>
                <a:gd name="T3" fmla="*/ 76 h 76"/>
                <a:gd name="T4" fmla="*/ 0 60000 65536"/>
                <a:gd name="T5" fmla="*/ 0 60000 65536"/>
                <a:gd name="T6" fmla="*/ 0 w 428"/>
                <a:gd name="T7" fmla="*/ 0 h 76"/>
                <a:gd name="T8" fmla="*/ 428 w 428"/>
                <a:gd name="T9" fmla="*/ 76 h 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8" h="76">
                  <a:moveTo>
                    <a:pt x="0" y="0"/>
                  </a:moveTo>
                  <a:lnTo>
                    <a:pt x="428" y="76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5" name="Line 20"/>
            <p:cNvSpPr>
              <a:spLocks noChangeShapeType="1"/>
            </p:cNvSpPr>
            <p:nvPr/>
          </p:nvSpPr>
          <p:spPr bwMode="auto">
            <a:xfrm>
              <a:off x="2562" y="2976"/>
              <a:ext cx="499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6" name="Oval 7"/>
            <p:cNvSpPr>
              <a:spLocks noChangeArrowheads="1"/>
            </p:cNvSpPr>
            <p:nvPr/>
          </p:nvSpPr>
          <p:spPr bwMode="auto">
            <a:xfrm>
              <a:off x="1927" y="2795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7" name="Oval 8"/>
            <p:cNvSpPr>
              <a:spLocks noChangeArrowheads="1"/>
            </p:cNvSpPr>
            <p:nvPr/>
          </p:nvSpPr>
          <p:spPr bwMode="auto">
            <a:xfrm>
              <a:off x="1882" y="3339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8" name="Oval 9"/>
            <p:cNvSpPr>
              <a:spLocks noChangeArrowheads="1"/>
            </p:cNvSpPr>
            <p:nvPr/>
          </p:nvSpPr>
          <p:spPr bwMode="auto">
            <a:xfrm>
              <a:off x="2472" y="2886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09" name="Oval 10"/>
            <p:cNvSpPr>
              <a:spLocks noChangeArrowheads="1"/>
            </p:cNvSpPr>
            <p:nvPr/>
          </p:nvSpPr>
          <p:spPr bwMode="auto">
            <a:xfrm>
              <a:off x="2245" y="3203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0" name="Oval 11"/>
            <p:cNvSpPr>
              <a:spLocks noChangeArrowheads="1"/>
            </p:cNvSpPr>
            <p:nvPr/>
          </p:nvSpPr>
          <p:spPr bwMode="auto">
            <a:xfrm>
              <a:off x="3061" y="3339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1" name="Oval 12"/>
            <p:cNvSpPr>
              <a:spLocks noChangeArrowheads="1"/>
            </p:cNvSpPr>
            <p:nvPr/>
          </p:nvSpPr>
          <p:spPr bwMode="auto">
            <a:xfrm>
              <a:off x="2744" y="3702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2" name="Oval 13"/>
            <p:cNvSpPr>
              <a:spLocks noChangeArrowheads="1"/>
            </p:cNvSpPr>
            <p:nvPr/>
          </p:nvSpPr>
          <p:spPr bwMode="auto">
            <a:xfrm>
              <a:off x="3016" y="2886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3" name="Oval 14"/>
            <p:cNvSpPr>
              <a:spLocks noChangeArrowheads="1"/>
            </p:cNvSpPr>
            <p:nvPr/>
          </p:nvSpPr>
          <p:spPr bwMode="auto">
            <a:xfrm>
              <a:off x="3515" y="3158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514" name="Freeform 22"/>
            <p:cNvSpPr>
              <a:spLocks/>
            </p:cNvSpPr>
            <p:nvPr/>
          </p:nvSpPr>
          <p:spPr bwMode="auto">
            <a:xfrm>
              <a:off x="2372" y="3008"/>
              <a:ext cx="664" cy="284"/>
            </a:xfrm>
            <a:custGeom>
              <a:avLst/>
              <a:gdLst>
                <a:gd name="T0" fmla="*/ 0 w 664"/>
                <a:gd name="T1" fmla="*/ 284 h 284"/>
                <a:gd name="T2" fmla="*/ 664 w 664"/>
                <a:gd name="T3" fmla="*/ 0 h 284"/>
                <a:gd name="T4" fmla="*/ 0 60000 65536"/>
                <a:gd name="T5" fmla="*/ 0 60000 65536"/>
                <a:gd name="T6" fmla="*/ 0 w 664"/>
                <a:gd name="T7" fmla="*/ 0 h 284"/>
                <a:gd name="T8" fmla="*/ 664 w 66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284">
                  <a:moveTo>
                    <a:pt x="0" y="284"/>
                  </a:moveTo>
                  <a:lnTo>
                    <a:pt x="664" y="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2622555" y="3500438"/>
            <a:ext cx="2322497" cy="504825"/>
            <a:chOff x="3551249" y="3500438"/>
            <a:chExt cx="2322497" cy="504825"/>
          </a:xfrm>
        </p:grpSpPr>
        <p:sp>
          <p:nvSpPr>
            <p:cNvPr id="63496" name="AutoShape 6"/>
            <p:cNvSpPr>
              <a:spLocks noChangeArrowheads="1"/>
            </p:cNvSpPr>
            <p:nvPr/>
          </p:nvSpPr>
          <p:spPr bwMode="auto">
            <a:xfrm>
              <a:off x="3551249" y="3500438"/>
              <a:ext cx="306371" cy="504825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498" name="Text Box 23"/>
            <p:cNvSpPr txBox="1">
              <a:spLocks noChangeArrowheads="1"/>
            </p:cNvSpPr>
            <p:nvPr/>
          </p:nvSpPr>
          <p:spPr bwMode="auto">
            <a:xfrm>
              <a:off x="3929058" y="3532191"/>
              <a:ext cx="1944688" cy="36932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91435" tIns="45718" rIns="91435" bIns="45718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 </a:t>
              </a:r>
              <a:r>
                <a:rPr lang="zh-CN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地图矢量化</a:t>
              </a: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4572001" y="4748224"/>
            <a:ext cx="1928826" cy="724931"/>
            <a:chOff x="4572001" y="4748224"/>
            <a:chExt cx="1928826" cy="724931"/>
          </a:xfrm>
        </p:grpSpPr>
        <p:sp>
          <p:nvSpPr>
            <p:cNvPr id="63494" name="AutoShape 24"/>
            <p:cNvSpPr>
              <a:spLocks noChangeArrowheads="1"/>
            </p:cNvSpPr>
            <p:nvPr/>
          </p:nvSpPr>
          <p:spPr bwMode="auto">
            <a:xfrm>
              <a:off x="4714876" y="4748224"/>
              <a:ext cx="1714512" cy="287338"/>
            </a:xfrm>
            <a:prstGeom prst="rightArrow">
              <a:avLst>
                <a:gd name="adj1" fmla="val 50000"/>
                <a:gd name="adj2" fmla="val 75138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lIns="91435" tIns="45718" rIns="91435" bIns="45718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72001" y="5103827"/>
              <a:ext cx="1928826" cy="36932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② 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图顶点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搜索</a:t>
              </a:r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6572264" y="3429000"/>
            <a:ext cx="2159663" cy="2214578"/>
            <a:chOff x="6572264" y="3429000"/>
            <a:chExt cx="2159663" cy="2214578"/>
          </a:xfrm>
        </p:grpSpPr>
        <p:sp>
          <p:nvSpPr>
            <p:cNvPr id="275481" name="Text Box 25"/>
            <p:cNvSpPr txBox="1">
              <a:spLocks noChangeArrowheads="1"/>
            </p:cNvSpPr>
            <p:nvPr/>
          </p:nvSpPr>
          <p:spPr bwMode="auto">
            <a:xfrm>
              <a:off x="7143768" y="3429000"/>
              <a:ext cx="1500198" cy="36932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求最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短路径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6" name="组合 46"/>
            <p:cNvGrpSpPr/>
            <p:nvPr/>
          </p:nvGrpSpPr>
          <p:grpSpPr>
            <a:xfrm>
              <a:off x="6572264" y="3916377"/>
              <a:ext cx="2159663" cy="1727201"/>
              <a:chOff x="6572264" y="3916377"/>
              <a:chExt cx="2159663" cy="1727201"/>
            </a:xfrm>
          </p:grpSpPr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6689739" y="4203715"/>
                <a:ext cx="63500" cy="603250"/>
              </a:xfrm>
              <a:custGeom>
                <a:avLst/>
                <a:gdLst>
                  <a:gd name="T0" fmla="*/ 40 w 40"/>
                  <a:gd name="T1" fmla="*/ 0 h 380"/>
                  <a:gd name="T2" fmla="*/ 0 w 40"/>
                  <a:gd name="T3" fmla="*/ 380 h 380"/>
                  <a:gd name="T4" fmla="*/ 0 60000 65536"/>
                  <a:gd name="T5" fmla="*/ 0 60000 65536"/>
                  <a:gd name="T6" fmla="*/ 0 w 40"/>
                  <a:gd name="T7" fmla="*/ 0 h 380"/>
                  <a:gd name="T8" fmla="*/ 40 w 40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" h="380">
                    <a:moveTo>
                      <a:pt x="40" y="0"/>
                    </a:moveTo>
                    <a:lnTo>
                      <a:pt x="0" y="380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>
                <a:off x="7292989" y="4756165"/>
                <a:ext cx="719138" cy="673100"/>
              </a:xfrm>
              <a:custGeom>
                <a:avLst/>
                <a:gdLst>
                  <a:gd name="T0" fmla="*/ 0 w 453"/>
                  <a:gd name="T1" fmla="*/ 0 h 424"/>
                  <a:gd name="T2" fmla="*/ 453 w 453"/>
                  <a:gd name="T3" fmla="*/ 424 h 424"/>
                  <a:gd name="T4" fmla="*/ 0 60000 65536"/>
                  <a:gd name="T5" fmla="*/ 0 60000 65536"/>
                  <a:gd name="T6" fmla="*/ 0 w 453"/>
                  <a:gd name="T7" fmla="*/ 0 h 424"/>
                  <a:gd name="T8" fmla="*/ 453 w 453"/>
                  <a:gd name="T9" fmla="*/ 424 h 4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3" h="424">
                    <a:moveTo>
                      <a:pt x="0" y="0"/>
                    </a:moveTo>
                    <a:lnTo>
                      <a:pt x="453" y="424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 flipV="1">
                <a:off x="8086739" y="4975240"/>
                <a:ext cx="431800" cy="504825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299339" y="4279915"/>
                <a:ext cx="254000" cy="342900"/>
              </a:xfrm>
              <a:custGeom>
                <a:avLst/>
                <a:gdLst>
                  <a:gd name="T0" fmla="*/ 0 w 160"/>
                  <a:gd name="T1" fmla="*/ 216 h 216"/>
                  <a:gd name="T2" fmla="*/ 160 w 160"/>
                  <a:gd name="T3" fmla="*/ 0 h 216"/>
                  <a:gd name="T4" fmla="*/ 0 60000 65536"/>
                  <a:gd name="T5" fmla="*/ 0 60000 65536"/>
                  <a:gd name="T6" fmla="*/ 0 w 160"/>
                  <a:gd name="T7" fmla="*/ 0 h 216"/>
                  <a:gd name="T8" fmla="*/ 160 w 160"/>
                  <a:gd name="T9" fmla="*/ 216 h 2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0" h="216">
                    <a:moveTo>
                      <a:pt x="0" y="216"/>
                    </a:moveTo>
                    <a:lnTo>
                      <a:pt x="160" y="0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6829439" y="4083065"/>
                <a:ext cx="679450" cy="120650"/>
              </a:xfrm>
              <a:custGeom>
                <a:avLst/>
                <a:gdLst>
                  <a:gd name="T0" fmla="*/ 0 w 428"/>
                  <a:gd name="T1" fmla="*/ 0 h 76"/>
                  <a:gd name="T2" fmla="*/ 428 w 428"/>
                  <a:gd name="T3" fmla="*/ 76 h 76"/>
                  <a:gd name="T4" fmla="*/ 0 60000 65536"/>
                  <a:gd name="T5" fmla="*/ 0 60000 65536"/>
                  <a:gd name="T6" fmla="*/ 0 w 428"/>
                  <a:gd name="T7" fmla="*/ 0 h 76"/>
                  <a:gd name="T8" fmla="*/ 428 w 428"/>
                  <a:gd name="T9" fmla="*/ 76 h 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8" h="76">
                    <a:moveTo>
                      <a:pt x="0" y="0"/>
                    </a:moveTo>
                    <a:lnTo>
                      <a:pt x="428" y="76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" name="Oval 7"/>
              <p:cNvSpPr>
                <a:spLocks noChangeArrowheads="1"/>
              </p:cNvSpPr>
              <p:nvPr/>
            </p:nvSpPr>
            <p:spPr bwMode="auto">
              <a:xfrm>
                <a:off x="6643702" y="3916377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6572264" y="4779977"/>
                <a:ext cx="288000" cy="2873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7508889" y="4060840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7148527" y="4564077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8443927" y="4779977"/>
                <a:ext cx="288000" cy="2873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7940689" y="5356240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428596" y="285728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图应用实例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： 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GIS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求最短路径问题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000108"/>
            <a:ext cx="39814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357166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图应用实例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： 城市规划的管网设计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785918" y="3286124"/>
            <a:ext cx="2643206" cy="1517669"/>
            <a:chOff x="2143108" y="3286124"/>
            <a:chExt cx="2643206" cy="1517669"/>
          </a:xfrm>
        </p:grpSpPr>
        <p:sp>
          <p:nvSpPr>
            <p:cNvPr id="5" name="下箭头 4"/>
            <p:cNvSpPr/>
            <p:nvPr/>
          </p:nvSpPr>
          <p:spPr>
            <a:xfrm>
              <a:off x="3143240" y="3286124"/>
              <a:ext cx="285752" cy="5715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3108" y="3929066"/>
              <a:ext cx="2643206" cy="87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最小生成树</a:t>
              </a:r>
              <a:endParaRPr lang="en-US" altLang="zh-CN" sz="1800" smtClean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最短路径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etalinfo.net.cn/webpic/W0201405/W020140528/W02014052839931719152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14422"/>
            <a:ext cx="5267325" cy="28860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596" y="357166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图应用实例</a:t>
            </a:r>
            <a:r>
              <a:rPr lang="en-US" altLang="zh-CN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： 生产进度的调度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2643174" y="4214818"/>
            <a:ext cx="2286016" cy="1030732"/>
            <a:chOff x="2643174" y="4214818"/>
            <a:chExt cx="2286016" cy="1030732"/>
          </a:xfrm>
        </p:grpSpPr>
        <p:sp>
          <p:nvSpPr>
            <p:cNvPr id="5" name="下箭头 4"/>
            <p:cNvSpPr/>
            <p:nvPr/>
          </p:nvSpPr>
          <p:spPr>
            <a:xfrm>
              <a:off x="3500430" y="4214818"/>
              <a:ext cx="285752" cy="5715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3174" y="4786322"/>
              <a:ext cx="2286016" cy="45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求关键路径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4414" y="5467665"/>
            <a:ext cx="6858048" cy="400110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许多实际问题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用图表示数据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用图相关算法求解 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</a:t>
            </a:r>
            <a:endParaRPr lang="zh-CN" altLang="en-US" sz="20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 descr="羊皮纸"/>
          <p:cNvSpPr txBox="1">
            <a:spLocks noChangeArrowheads="1"/>
          </p:cNvSpPr>
          <p:nvPr/>
        </p:nvSpPr>
        <p:spPr bwMode="auto">
          <a:xfrm>
            <a:off x="571472" y="1544521"/>
            <a:ext cx="7924800" cy="1741603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）从有向图中选择一个没有前驱（即入度为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）的顶点并且输出它。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删去该顶点，并且删去从该顶点发出的全部有向边。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）重复上述两步，直到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剩余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的图中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不再存在没有前驱的顶点为止。</a:t>
            </a:r>
            <a:endParaRPr kumimoji="1"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2910" y="544389"/>
            <a:ext cx="3095625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拓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扑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序步骤</a:t>
            </a:r>
            <a:endParaRPr kumimoji="1"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428596" y="214290"/>
            <a:ext cx="2035159" cy="400110"/>
          </a:xfrm>
          <a:prstGeom prst="rect">
            <a:avLst/>
          </a:prstGeom>
          <a:solidFill>
            <a:srgbClr val="339933"/>
          </a:solidFill>
          <a:ln w="19050" algn="ctr">
            <a:solidFill>
              <a:srgbClr val="339933"/>
            </a:solidFill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拓扑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排序演示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684213" y="4141121"/>
            <a:ext cx="238758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产生一个拓扑序列：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1187450" y="4868863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1979613" y="4868863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2700338" y="4868863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3492500" y="4868863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4211638" y="4864100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5003800" y="4864100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dirty="0" err="1">
                <a:latin typeface="Consolas" pitchFamily="49" charset="0"/>
                <a:cs typeface="Consolas" pitchFamily="49" charset="0"/>
              </a:rPr>
              <a:t>6</a:t>
            </a:r>
            <a:endParaRPr lang="en-US" altLang="zh-CN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724525" y="4864100"/>
            <a:ext cx="64770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2627313" y="5661025"/>
            <a:ext cx="172878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排序完成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010112" y="1280339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178512" y="1280339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291349" y="1280339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177237" y="3353628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3961124" y="2709099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4564694" y="2137595"/>
            <a:ext cx="468000" cy="504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818512" y="3280603"/>
            <a:ext cx="468000" cy="540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37" name="直接箭头连接符 36"/>
          <p:cNvCxnSpPr>
            <a:stCxn id="33" idx="7"/>
            <a:endCxn id="34" idx="3"/>
          </p:cNvCxnSpPr>
          <p:nvPr/>
        </p:nvCxnSpPr>
        <p:spPr>
          <a:xfrm rot="5400000" flipH="1" flipV="1">
            <a:off x="3659107" y="3056884"/>
            <a:ext cx="288147" cy="45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7"/>
            <a:endCxn id="35" idx="3"/>
          </p:cNvCxnSpPr>
          <p:nvPr/>
        </p:nvCxnSpPr>
        <p:spPr>
          <a:xfrm rot="5400000" flipH="1" flipV="1">
            <a:off x="4389348" y="2539025"/>
            <a:ext cx="215122" cy="272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6"/>
            <a:endCxn id="36" idx="2"/>
          </p:cNvCxnSpPr>
          <p:nvPr/>
        </p:nvCxnSpPr>
        <p:spPr>
          <a:xfrm flipV="1">
            <a:off x="3645237" y="3550603"/>
            <a:ext cx="2173275" cy="55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6"/>
            <a:endCxn id="36" idx="1"/>
          </p:cNvCxnSpPr>
          <p:nvPr/>
        </p:nvCxnSpPr>
        <p:spPr>
          <a:xfrm>
            <a:off x="4759349" y="1532339"/>
            <a:ext cx="1127700" cy="1827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2" idx="4"/>
            <a:endCxn id="35" idx="1"/>
          </p:cNvCxnSpPr>
          <p:nvPr/>
        </p:nvCxnSpPr>
        <p:spPr>
          <a:xfrm rot="16200000" flipH="1">
            <a:off x="4365758" y="1943930"/>
            <a:ext cx="427065" cy="10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0"/>
            <a:endCxn id="32" idx="3"/>
          </p:cNvCxnSpPr>
          <p:nvPr/>
        </p:nvCxnSpPr>
        <p:spPr>
          <a:xfrm rot="5400000" flipH="1" flipV="1">
            <a:off x="3064012" y="2057755"/>
            <a:ext cx="1643098" cy="948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0" idx="6"/>
            <a:endCxn id="31" idx="2"/>
          </p:cNvCxnSpPr>
          <p:nvPr/>
        </p:nvCxnSpPr>
        <p:spPr>
          <a:xfrm>
            <a:off x="2478112" y="1532339"/>
            <a:ext cx="7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6"/>
            <a:endCxn id="32" idx="2"/>
          </p:cNvCxnSpPr>
          <p:nvPr/>
        </p:nvCxnSpPr>
        <p:spPr>
          <a:xfrm>
            <a:off x="3646512" y="1532339"/>
            <a:ext cx="6448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9" grpId="0"/>
      <p:bldP spid="258070" grpId="0"/>
      <p:bldP spid="258071" grpId="0"/>
      <p:bldP spid="258072" grpId="0"/>
      <p:bldP spid="258073" grpId="0"/>
      <p:bldP spid="258074" grpId="0"/>
      <p:bldP spid="258075" grpId="0"/>
      <p:bldP spid="258077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一个有向图拓扑排序的结果：</a:t>
            </a:r>
            <a:endParaRPr lang="zh-CN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857224" y="1285860"/>
            <a:ext cx="4071966" cy="12995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36000" bIns="108000" rtlCol="0">
            <a:spAutoFit/>
          </a:bodyPr>
          <a:lstStyle/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产生的拓扑序列包含全部的顶点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产生的拓扑序列不包含全部的顶点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28" y="148112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18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该图能够进行拓扑排序</a:t>
            </a:r>
            <a:endParaRPr lang="zh-CN" altLang="en-US" sz="180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201929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18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该图不能进行拓扑排序</a:t>
            </a:r>
            <a:endParaRPr lang="zh-CN" altLang="en-US" sz="180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72132" y="2428868"/>
            <a:ext cx="1857388" cy="757300"/>
            <a:chOff x="5572132" y="2428868"/>
            <a:chExt cx="1857388" cy="757300"/>
          </a:xfrm>
        </p:grpSpPr>
        <p:sp>
          <p:nvSpPr>
            <p:cNvPr id="8" name="TextBox 7"/>
            <p:cNvSpPr txBox="1"/>
            <p:nvPr/>
          </p:nvSpPr>
          <p:spPr>
            <a:xfrm>
              <a:off x="5572132" y="278605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图中存在回路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6357950" y="2428868"/>
              <a:ext cx="214314" cy="28575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00042"/>
            <a:ext cx="7000924" cy="1294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对如图所示的图进行拓扑排序，可以得到不同的拓扑序列个数是（ ）。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    A. 4	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B. 3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		C. 2	    D. 1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571736" y="2143116"/>
            <a:ext cx="3611272" cy="1857388"/>
            <a:chOff x="2960992" y="2285992"/>
            <a:chExt cx="3611272" cy="1857388"/>
          </a:xfrm>
        </p:grpSpPr>
        <p:sp>
          <p:nvSpPr>
            <p:cNvPr id="5" name="椭圆 4"/>
            <p:cNvSpPr/>
            <p:nvPr/>
          </p:nvSpPr>
          <p:spPr bwMode="auto">
            <a:xfrm>
              <a:off x="4493256" y="228599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60992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746810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46942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104264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3360455" y="3289025"/>
              <a:ext cx="454892" cy="4548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5" idx="2"/>
            </p:cNvCxnSpPr>
            <p:nvPr/>
          </p:nvCxnSpPr>
          <p:spPr>
            <a:xfrm rot="5400000" flipH="1" flipV="1">
              <a:off x="3707802" y="2172646"/>
              <a:ext cx="438107" cy="11328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6"/>
              <a:endCxn id="9" idx="1"/>
            </p:cNvCxnSpPr>
            <p:nvPr/>
          </p:nvCxnSpPr>
          <p:spPr>
            <a:xfrm>
              <a:off x="4961256" y="2519992"/>
              <a:ext cx="1211545" cy="4381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8" idx="2"/>
            </p:cNvCxnSpPr>
            <p:nvPr/>
          </p:nvCxnSpPr>
          <p:spPr>
            <a:xfrm>
              <a:off x="4214810" y="3909380"/>
              <a:ext cx="532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  <a:endCxn id="9" idx="3"/>
            </p:cNvCxnSpPr>
            <p:nvPr/>
          </p:nvCxnSpPr>
          <p:spPr>
            <a:xfrm flipV="1">
              <a:off x="5214942" y="3289025"/>
              <a:ext cx="957859" cy="620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6"/>
              <a:endCxn id="8" idx="1"/>
            </p:cNvCxnSpPr>
            <p:nvPr/>
          </p:nvCxnSpPr>
          <p:spPr>
            <a:xfrm>
              <a:off x="3428992" y="3123562"/>
              <a:ext cx="1386487" cy="620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00100" y="4529088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不同的拓扑序列有：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aebcd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abced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abecd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。答案为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6446" y="357187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注：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2010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年全国考研题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5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26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28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57290" y="642918"/>
            <a:ext cx="7072362" cy="255454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若一个有向图中的顶点不能排成一个拓扑序列，则可断定该有向图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是个有根有向图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B.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是个强连通图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C.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含有多个入度为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的顶点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D.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含有顶点数目大于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的强连通分量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3500438"/>
            <a:ext cx="7215238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图中存在回路，回路中的所有顶点之间都有路径，构成一个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强连通分量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强连通分量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的一部分。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86116" y="4286256"/>
            <a:ext cx="1500198" cy="857256"/>
            <a:chOff x="3286116" y="4286256"/>
            <a:chExt cx="1500198" cy="857256"/>
          </a:xfrm>
        </p:grpSpPr>
        <p:sp>
          <p:nvSpPr>
            <p:cNvPr id="12" name="TextBox 11"/>
            <p:cNvSpPr txBox="1"/>
            <p:nvPr/>
          </p:nvSpPr>
          <p:spPr>
            <a:xfrm>
              <a:off x="3286116" y="474340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答案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929058" y="4286256"/>
              <a:ext cx="214314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71472" y="571480"/>
            <a:ext cx="3429024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拓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扑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序算法设计</a:t>
            </a:r>
            <a:endParaRPr kumimoji="1"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4348" y="2357430"/>
            <a:ext cx="5715040" cy="18172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bIns="108000" rtlCol="0">
            <a:spAutoFit/>
          </a:bodyPr>
          <a:lstStyle/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如何标志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没有前驱（即入度为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）的顶点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如何删除一个顶点及其从该顶点发出的全部有向边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多个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没有前驱（即入度为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）顶点的处理顺序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472" y="171448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算法设计需要解决的问题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6572264" y="2571744"/>
            <a:ext cx="2357454" cy="785818"/>
            <a:chOff x="6429388" y="2571744"/>
            <a:chExt cx="2357454" cy="785818"/>
          </a:xfrm>
        </p:grpSpPr>
        <p:sp>
          <p:nvSpPr>
            <p:cNvPr id="65" name="右大括号 64"/>
            <p:cNvSpPr/>
            <p:nvPr/>
          </p:nvSpPr>
          <p:spPr>
            <a:xfrm>
              <a:off x="6429388" y="2571744"/>
              <a:ext cx="214314" cy="78581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43702" y="2639793"/>
              <a:ext cx="2143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图存储结构中增加每个顶点的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入度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357950" y="363117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用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栈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保存这些顶点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</TotalTime>
  <Words>2791</Words>
  <Application>Microsoft Office PowerPoint</Application>
  <PresentationFormat>全屏显示(4:3)</PresentationFormat>
  <Paragraphs>519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1095</cp:revision>
  <dcterms:created xsi:type="dcterms:W3CDTF">2004-10-20T02:22:59Z</dcterms:created>
  <dcterms:modified xsi:type="dcterms:W3CDTF">2020-02-01T02:14:03Z</dcterms:modified>
</cp:coreProperties>
</file>