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7"/>
  </p:notesMasterIdLst>
  <p:sldIdLst>
    <p:sldId id="295" r:id="rId2"/>
    <p:sldId id="485" r:id="rId3"/>
    <p:sldId id="486" r:id="rId4"/>
    <p:sldId id="487" r:id="rId5"/>
    <p:sldId id="488" r:id="rId6"/>
    <p:sldId id="491" r:id="rId7"/>
    <p:sldId id="492" r:id="rId8"/>
    <p:sldId id="489" r:id="rId9"/>
    <p:sldId id="455" r:id="rId10"/>
    <p:sldId id="428" r:id="rId11"/>
    <p:sldId id="482" r:id="rId12"/>
    <p:sldId id="424" r:id="rId13"/>
    <p:sldId id="493" r:id="rId14"/>
    <p:sldId id="494" r:id="rId15"/>
    <p:sldId id="495" r:id="rId16"/>
    <p:sldId id="496" r:id="rId17"/>
    <p:sldId id="500" r:id="rId18"/>
    <p:sldId id="497" r:id="rId19"/>
    <p:sldId id="498" r:id="rId20"/>
    <p:sldId id="499" r:id="rId21"/>
    <p:sldId id="501" r:id="rId22"/>
    <p:sldId id="502" r:id="rId23"/>
    <p:sldId id="503" r:id="rId24"/>
    <p:sldId id="504" r:id="rId25"/>
    <p:sldId id="505" r:id="rId26"/>
    <p:sldId id="506" r:id="rId27"/>
    <p:sldId id="507" r:id="rId28"/>
    <p:sldId id="508" r:id="rId29"/>
    <p:sldId id="509" r:id="rId30"/>
    <p:sldId id="510" r:id="rId31"/>
    <p:sldId id="511" r:id="rId32"/>
    <p:sldId id="512" r:id="rId33"/>
    <p:sldId id="513" r:id="rId34"/>
    <p:sldId id="514" r:id="rId35"/>
    <p:sldId id="515" r:id="rId36"/>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669900"/>
    <a:srgbClr val="6600CC"/>
    <a:srgbClr val="000000"/>
    <a:srgbClr val="0033CC"/>
    <a:srgbClr val="FF3300"/>
    <a:srgbClr val="808000"/>
    <a:srgbClr val="33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581" autoAdjust="0"/>
  </p:normalViewPr>
  <p:slideViewPr>
    <p:cSldViewPr>
      <p:cViewPr varScale="1">
        <p:scale>
          <a:sx n="100" d="100"/>
          <a:sy n="100" d="100"/>
        </p:scale>
        <p:origin x="-4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21</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/35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643338"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1714480" y="2101487"/>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图的逻辑结构</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928794" y="2857496"/>
            <a:ext cx="3479856"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逻辑表示方式</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3" name="TextBox 22"/>
          <p:cNvSpPr txBox="1"/>
          <p:nvPr/>
        </p:nvSpPr>
        <p:spPr>
          <a:xfrm>
            <a:off x="2071670" y="3500438"/>
            <a:ext cx="5715040" cy="9764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5"/>
              </a:buBlip>
            </a:pPr>
            <a:r>
              <a:rPr lang="zh-CN" altLang="en-US" sz="1800" smtClean="0">
                <a:solidFill>
                  <a:srgbClr val="0000FF"/>
                </a:solidFill>
                <a:latin typeface="Consolas" pitchFamily="49" charset="0"/>
                <a:ea typeface="仿宋" pitchFamily="49" charset="-122"/>
                <a:cs typeface="Consolas" pitchFamily="49" charset="0"/>
              </a:rPr>
              <a:t>图形表示：直接用图表示</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5"/>
              </a:buBlip>
            </a:pPr>
            <a:r>
              <a:rPr lang="zh-CN" altLang="en-US" sz="1800" smtClean="0">
                <a:solidFill>
                  <a:srgbClr val="0000FF"/>
                </a:solidFill>
                <a:latin typeface="Consolas" pitchFamily="49" charset="0"/>
                <a:ea typeface="仿宋" pitchFamily="49" charset="-122"/>
                <a:cs typeface="Consolas" pitchFamily="49" charset="0"/>
              </a:rPr>
              <a:t>二元组表示：</a:t>
            </a:r>
            <a:r>
              <a:rPr lang="en-US" altLang="zh-CN" sz="1800" smtClean="0">
                <a:solidFill>
                  <a:srgbClr val="0000FF"/>
                </a:solidFill>
                <a:latin typeface="Consolas" pitchFamily="49" charset="0"/>
                <a:ea typeface="仿宋" pitchFamily="49" charset="-122"/>
                <a:cs typeface="Consolas" pitchFamily="49" charset="0"/>
              </a:rPr>
              <a:t>G=(V</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为顶点集，</a:t>
            </a:r>
            <a:r>
              <a:rPr lang="en-US" altLang="zh-CN" sz="1800"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为边集</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1</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428728" y="928670"/>
            <a:ext cx="6215106" cy="82830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   假设图采用邻接矩阵表示。设计一个从顶点</a:t>
            </a:r>
            <a:r>
              <a:rPr lang="en-US" sz="1800" i="1" smtClean="0">
                <a:solidFill>
                  <a:srgbClr val="0000FF"/>
                </a:solidFill>
                <a:latin typeface="Consolas" pitchFamily="49" charset="0"/>
                <a:ea typeface="楷体" pitchFamily="49" charset="-122"/>
                <a:cs typeface="Consolas" pitchFamily="49" charset="0"/>
              </a:rPr>
              <a:t>v</a:t>
            </a:r>
            <a:r>
              <a:rPr lang="zh-CN" altLang="en-US" sz="1800" smtClean="0">
                <a:solidFill>
                  <a:srgbClr val="0000FF"/>
                </a:solidFill>
                <a:latin typeface="Consolas" pitchFamily="49" charset="0"/>
                <a:ea typeface="楷体" pitchFamily="49" charset="-122"/>
                <a:cs typeface="Consolas" pitchFamily="49" charset="0"/>
              </a:rPr>
              <a:t>出发的深度优先遍历算法。</a:t>
            </a:r>
          </a:p>
        </p:txBody>
      </p:sp>
      <p:grpSp>
        <p:nvGrpSpPr>
          <p:cNvPr id="53" name="组合 52"/>
          <p:cNvGrpSpPr/>
          <p:nvPr/>
        </p:nvGrpSpPr>
        <p:grpSpPr>
          <a:xfrm>
            <a:off x="2739218" y="2838445"/>
            <a:ext cx="2012934" cy="1935631"/>
            <a:chOff x="3525036" y="1985956"/>
            <a:chExt cx="2012934" cy="1451722"/>
          </a:xfrm>
        </p:grpSpPr>
        <p:graphicFrame>
          <p:nvGraphicFramePr>
            <p:cNvPr id="19" name="对象 18"/>
            <p:cNvGraphicFramePr>
              <a:graphicFrameLocks noChangeAspect="1"/>
            </p:cNvGraphicFramePr>
            <p:nvPr/>
          </p:nvGraphicFramePr>
          <p:xfrm>
            <a:off x="4521200" y="2476500"/>
            <a:ext cx="101600" cy="190500"/>
          </p:xfrm>
          <a:graphic>
            <a:graphicData uri="http://schemas.openxmlformats.org/presentationml/2006/ole">
              <p:oleObj spid="_x0000_s1026" name="Equation" r:id="rId4" imgW="101520" imgH="190440" progId="">
                <p:embed/>
              </p:oleObj>
            </a:graphicData>
          </a:graphic>
        </p:graphicFrame>
        <p:sp>
          <p:nvSpPr>
            <p:cNvPr id="22" name="TextBox 21"/>
            <p:cNvSpPr txBox="1"/>
            <p:nvPr/>
          </p:nvSpPr>
          <p:spPr>
            <a:xfrm>
              <a:off x="3737207" y="1985956"/>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3" name="TextBox 22"/>
            <p:cNvSpPr txBox="1"/>
            <p:nvPr/>
          </p:nvSpPr>
          <p:spPr>
            <a:xfrm>
              <a:off x="3737207" y="2280460"/>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1  0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24" name="TextBox 23"/>
            <p:cNvSpPr txBox="1"/>
            <p:nvPr/>
          </p:nvSpPr>
          <p:spPr>
            <a:xfrm>
              <a:off x="3737207" y="2593002"/>
              <a:ext cx="1800000" cy="228524"/>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5" name="TextBox 24"/>
            <p:cNvSpPr txBox="1"/>
            <p:nvPr/>
          </p:nvSpPr>
          <p:spPr>
            <a:xfrm>
              <a:off x="3737207" y="2865359"/>
              <a:ext cx="1800000" cy="228524"/>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1  1  1</a:t>
              </a:r>
              <a:r>
                <a:rPr lang="en-US" altLang="zh-CN" sz="1800" smtClean="0">
                  <a:latin typeface="Consolas" pitchFamily="49" charset="0"/>
                  <a:cs typeface="Consolas" pitchFamily="49" charset="0"/>
                </a:rPr>
                <a:t>  0  </a:t>
              </a:r>
              <a:r>
                <a:rPr lang="en-US" altLang="zh-CN" sz="1800" dirty="0" smtClean="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26" name="TextBox 25"/>
            <p:cNvSpPr txBox="1"/>
            <p:nvPr/>
          </p:nvSpPr>
          <p:spPr>
            <a:xfrm>
              <a:off x="3737207" y="3209154"/>
              <a:ext cx="1800000" cy="228524"/>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1  1</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cxnSp>
          <p:nvCxnSpPr>
            <p:cNvPr id="27" name="直接连接符 26"/>
            <p:cNvCxnSpPr/>
            <p:nvPr/>
          </p:nvCxnSpPr>
          <p:spPr>
            <a:xfrm rot="5400000">
              <a:off x="2841830"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2583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2583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853176"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430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430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071670" y="3581402"/>
            <a:ext cx="428628" cy="374461"/>
          </a:xfrm>
          <a:prstGeom prst="rect">
            <a:avLst/>
          </a:prstGeom>
          <a:noFill/>
        </p:spPr>
        <p:txBody>
          <a:bodyPr wrap="square" rtlCol="0">
            <a:spAutoFit/>
          </a:bodyPr>
          <a:lstStyle/>
          <a:p>
            <a:pPr algn="l">
              <a:lnSpc>
                <a:spcPts val="2200"/>
              </a:lnSpc>
              <a:spcBef>
                <a:spcPts val="0"/>
              </a:spcBef>
            </a:pPr>
            <a:r>
              <a:rPr lang="en-US" altLang="zh-CN" sz="2000" i="1" smtClean="0">
                <a:solidFill>
                  <a:srgbClr val="0000FF"/>
                </a:solidFill>
                <a:latin typeface="Consolas" pitchFamily="49" charset="0"/>
                <a:ea typeface="楷体" pitchFamily="49" charset="-122"/>
                <a:cs typeface="Consolas" pitchFamily="49" charset="0"/>
              </a:rPr>
              <a:t>w</a:t>
            </a:r>
            <a:endParaRPr lang="zh-CN" altLang="en-US" sz="2000" i="1" smtClean="0">
              <a:solidFill>
                <a:srgbClr val="0000FF"/>
              </a:solidFill>
              <a:latin typeface="Consolas" pitchFamily="49" charset="0"/>
              <a:ea typeface="楷体" pitchFamily="49" charset="-122"/>
              <a:cs typeface="Consolas" pitchFamily="49" charset="0"/>
            </a:endParaRPr>
          </a:p>
        </p:txBody>
      </p:sp>
      <p:cxnSp>
        <p:nvCxnSpPr>
          <p:cNvPr id="56" name="直接箭头连接符 55"/>
          <p:cNvCxnSpPr/>
          <p:nvPr/>
        </p:nvCxnSpPr>
        <p:spPr>
          <a:xfrm flipV="1">
            <a:off x="2500298" y="3805769"/>
            <a:ext cx="2571768"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2571736" y="2143116"/>
            <a:ext cx="2786082" cy="436145"/>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找顶点</a:t>
            </a:r>
            <a:r>
              <a:rPr lang="en-US" altLang="zh-CN" sz="1800" i="1"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的相邻顶点</a:t>
            </a:r>
            <a:r>
              <a:rPr lang="en-US" altLang="zh-CN" sz="1800" i="1" smtClean="0">
                <a:solidFill>
                  <a:srgbClr val="0000FF"/>
                </a:solidFill>
                <a:latin typeface="Consolas" pitchFamily="49" charset="0"/>
                <a:ea typeface="仿宋" pitchFamily="49" charset="-122"/>
                <a:cs typeface="Consolas" pitchFamily="49" charset="0"/>
              </a:rPr>
              <a:t>w</a:t>
            </a:r>
            <a:endParaRPr lang="zh-CN" altLang="en-US" sz="1800" i="1" smtClean="0">
              <a:solidFill>
                <a:srgbClr val="0000FF"/>
              </a:solidFill>
              <a:latin typeface="Consolas" pitchFamily="49" charset="0"/>
              <a:ea typeface="仿宋" pitchFamily="49" charset="-122"/>
              <a:cs typeface="Consolas" pitchFamily="49" charset="0"/>
            </a:endParaRPr>
          </a:p>
        </p:txBody>
      </p:sp>
      <p:grpSp>
        <p:nvGrpSpPr>
          <p:cNvPr id="33" name="组合 7"/>
          <p:cNvGrpSpPr/>
          <p:nvPr/>
        </p:nvGrpSpPr>
        <p:grpSpPr>
          <a:xfrm>
            <a:off x="571504" y="428604"/>
            <a:ext cx="1000100" cy="785817"/>
            <a:chOff x="5703182" y="3835411"/>
            <a:chExt cx="1238250" cy="1236663"/>
          </a:xfrm>
        </p:grpSpPr>
        <p:grpSp>
          <p:nvGrpSpPr>
            <p:cNvPr id="35" name="Group 19"/>
            <p:cNvGrpSpPr>
              <a:grpSpLocks/>
            </p:cNvGrpSpPr>
            <p:nvPr/>
          </p:nvGrpSpPr>
          <p:grpSpPr bwMode="auto">
            <a:xfrm>
              <a:off x="5703182" y="3835411"/>
              <a:ext cx="1238250" cy="1236663"/>
              <a:chOff x="810" y="845"/>
              <a:chExt cx="827" cy="826"/>
            </a:xfrm>
          </p:grpSpPr>
          <p:sp>
            <p:nvSpPr>
              <p:cNvPr id="3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0"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34" name="灯片编号占位符 33"/>
          <p:cNvSpPr>
            <a:spLocks noGrp="1"/>
          </p:cNvSpPr>
          <p:nvPr>
            <p:ph type="sldNum" sz="quarter" idx="12"/>
          </p:nvPr>
        </p:nvSpPr>
        <p:spPr/>
        <p:txBody>
          <a:bodyPr/>
          <a:lstStyle/>
          <a:p>
            <a:fld id="{36E68863-33C2-4D6D-B9FA-F4917E910219}" type="slidenum">
              <a:rPr lang="en-US" altLang="zh-CN" smtClean="0"/>
              <a:pPr/>
              <a:t>10</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par>
                          <p:cTn id="14" fill="hold">
                            <p:stCondLst>
                              <p:cond delay="0"/>
                            </p:stCondLst>
                            <p:childTnLst>
                              <p:par>
                                <p:cTn id="15" presetID="18" presetClass="entr" presetSubtype="6"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downRight)">
                                      <p:cBhvr>
                                        <p:cTn id="1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47734"/>
            <a:ext cx="7643866" cy="340493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int visited[MAXV];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全局变量，所有元素置初值</a:t>
            </a:r>
            <a:r>
              <a:rPr lang="en-US" sz="1800" smtClean="0">
                <a:solidFill>
                  <a:srgbClr val="00B0F0"/>
                </a:solidFill>
                <a:latin typeface="Consolas" pitchFamily="49" charset="0"/>
                <a:ea typeface="仿宋" pitchFamily="49" charset="-122"/>
                <a:cs typeface="Consolas" pitchFamily="49" charset="0"/>
              </a:rPr>
              <a:t>0</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void </a:t>
            </a:r>
            <a:r>
              <a:rPr lang="en-US" sz="1800" smtClean="0">
                <a:solidFill>
                  <a:srgbClr val="FF0000"/>
                </a:solidFill>
                <a:latin typeface="Consolas" pitchFamily="49" charset="0"/>
                <a:ea typeface="仿宋" pitchFamily="49" charset="-122"/>
                <a:cs typeface="Consolas" pitchFamily="49" charset="0"/>
              </a:rPr>
              <a:t>MDFS</a:t>
            </a:r>
            <a:r>
              <a:rPr lang="en-US" sz="1800" smtClean="0">
                <a:solidFill>
                  <a:srgbClr val="0000FF"/>
                </a:solidFill>
                <a:latin typeface="Consolas" pitchFamily="49" charset="0"/>
                <a:ea typeface="仿宋" pitchFamily="49" charset="-122"/>
                <a:cs typeface="Consolas" pitchFamily="49" charset="0"/>
              </a:rPr>
              <a:t>(MGraph g，int v)</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int w;</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printf("%d  "，v);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访问顶点</a:t>
            </a:r>
            <a:r>
              <a:rPr lang="en-US" sz="1800" smtClean="0">
                <a:solidFill>
                  <a:srgbClr val="00B0F0"/>
                </a:solidFill>
                <a:latin typeface="Consolas" pitchFamily="49" charset="0"/>
                <a:ea typeface="仿宋" pitchFamily="49" charset="-122"/>
                <a:cs typeface="Consolas" pitchFamily="49" charset="0"/>
              </a:rPr>
              <a:t>v</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置访问标记</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for (w=0;w&lt;g.n;w++)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的所有相邻点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(g.edges[v][w]!=0 &amp;&amp; g.edges[v][w]!=INF &amp;&amp;    </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visited[w]==0)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MDFS</a:t>
            </a:r>
            <a:r>
              <a:rPr lang="en-US" sz="1800" smtClean="0">
                <a:solidFill>
                  <a:srgbClr val="0000FF"/>
                </a:solidFill>
                <a:latin typeface="Consolas" pitchFamily="49" charset="0"/>
                <a:ea typeface="仿宋" pitchFamily="49" charset="-122"/>
                <a:cs typeface="Consolas" pitchFamily="49" charset="0"/>
              </a:rPr>
              <a:t>(g，w);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的未访问过的相邻点</a:t>
            </a:r>
            <a:r>
              <a:rPr lang="en-US" sz="1800" smtClean="0">
                <a:solidFill>
                  <a:srgbClr val="00B0F0"/>
                </a:solidFill>
                <a:latin typeface="Consolas" pitchFamily="49" charset="0"/>
                <a:ea typeface="仿宋" pitchFamily="49" charset="-122"/>
                <a:cs typeface="Consolas" pitchFamily="49" charset="0"/>
              </a:rPr>
              <a:t>w</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285729"/>
            <a:ext cx="2643206" cy="4492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itchFamily="49" charset="-122"/>
                <a:cs typeface="Times New Roman" pitchFamily="18" charset="0"/>
              </a:rPr>
              <a:t>算法如下：</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11</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380979"/>
            <a:ext cx="414340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DFS</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6" name="TextBox 25"/>
          <p:cNvSpPr txBox="1"/>
          <p:nvPr/>
        </p:nvSpPr>
        <p:spPr>
          <a:xfrm>
            <a:off x="1500166" y="1214422"/>
            <a:ext cx="7000924" cy="12464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   图采用邻接表作为存储结构。对于一个无向连通图</a:t>
            </a:r>
            <a:r>
              <a:rPr lang="en-US" sz="1800" smtClean="0">
                <a:solidFill>
                  <a:srgbClr val="0000FF"/>
                </a:solidFill>
                <a:latin typeface="Consolas" pitchFamily="49" charset="0"/>
                <a:ea typeface="楷体" pitchFamily="49" charset="-122"/>
                <a:cs typeface="Consolas" pitchFamily="49" charset="0"/>
              </a:rPr>
              <a:t>G</a:t>
            </a:r>
            <a:r>
              <a:rPr lang="zh-CN" altLang="en-US" sz="1800" smtClean="0">
                <a:solidFill>
                  <a:srgbClr val="0000FF"/>
                </a:solidFill>
                <a:latin typeface="Consolas" pitchFamily="49" charset="0"/>
                <a:ea typeface="楷体" pitchFamily="49" charset="-122"/>
                <a:cs typeface="Consolas" pitchFamily="49" charset="0"/>
              </a:rPr>
              <a:t>，假设不知道</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和</a:t>
            </a:r>
            <a:r>
              <a:rPr lang="en-US" altLang="zh-CN" sz="1800" i="1" smtClean="0">
                <a:solidFill>
                  <a:srgbClr val="0000FF"/>
                </a:solidFill>
                <a:latin typeface="Consolas" pitchFamily="49" charset="0"/>
                <a:ea typeface="楷体" pitchFamily="49" charset="-122"/>
                <a:cs typeface="Consolas" pitchFamily="49" charset="0"/>
              </a:rPr>
              <a:t>e</a:t>
            </a:r>
            <a:r>
              <a:rPr lang="zh-CN" altLang="en-US" sz="1800" smtClean="0">
                <a:solidFill>
                  <a:srgbClr val="0000FF"/>
                </a:solidFill>
                <a:latin typeface="Consolas" pitchFamily="49" charset="0"/>
                <a:ea typeface="楷体" pitchFamily="49" charset="-122"/>
                <a:cs typeface="Consolas" pitchFamily="49" charset="0"/>
              </a:rPr>
              <a:t>，设计一个算法</a:t>
            </a:r>
            <a:r>
              <a:rPr lang="zh-CN" altLang="en-US" sz="1800" smtClean="0">
                <a:solidFill>
                  <a:srgbClr val="FF00FF"/>
                </a:solidFill>
                <a:latin typeface="Consolas" pitchFamily="49" charset="0"/>
                <a:ea typeface="楷体" pitchFamily="49" charset="-122"/>
                <a:cs typeface="Consolas" pitchFamily="49" charset="0"/>
              </a:rPr>
              <a:t>判断是否为一棵树</a:t>
            </a:r>
            <a:r>
              <a:rPr lang="zh-CN" altLang="en-US" sz="1800" smtClean="0">
                <a:solidFill>
                  <a:srgbClr val="0000FF"/>
                </a:solidFill>
                <a:latin typeface="Consolas" pitchFamily="49" charset="0"/>
                <a:ea typeface="楷体" pitchFamily="49" charset="-122"/>
                <a:cs typeface="Consolas" pitchFamily="49" charset="0"/>
              </a:rPr>
              <a:t>。若是树，返回</a:t>
            </a:r>
            <a:r>
              <a:rPr lang="en-US" sz="1800" smtClean="0">
                <a:solidFill>
                  <a:srgbClr val="0000FF"/>
                </a:solidFill>
                <a:latin typeface="Consolas" pitchFamily="49" charset="0"/>
                <a:ea typeface="楷体" pitchFamily="49" charset="-122"/>
                <a:cs typeface="Consolas" pitchFamily="49" charset="0"/>
              </a:rPr>
              <a:t>true</a:t>
            </a:r>
            <a:r>
              <a:rPr lang="zh-CN" altLang="en-US" sz="1800" smtClean="0">
                <a:solidFill>
                  <a:srgbClr val="0000FF"/>
                </a:solidFill>
                <a:latin typeface="Consolas" pitchFamily="49" charset="0"/>
                <a:ea typeface="楷体" pitchFamily="49" charset="-122"/>
                <a:cs typeface="Consolas" pitchFamily="49" charset="0"/>
              </a:rPr>
              <a:t>；否则返回</a:t>
            </a:r>
            <a:r>
              <a:rPr lang="en-US" sz="1800" smtClean="0">
                <a:solidFill>
                  <a:srgbClr val="0000FF"/>
                </a:solidFill>
                <a:latin typeface="Consolas" pitchFamily="49" charset="0"/>
                <a:ea typeface="楷体" pitchFamily="49" charset="-122"/>
                <a:cs typeface="Consolas" pitchFamily="49" charset="0"/>
              </a:rPr>
              <a:t>false</a:t>
            </a:r>
            <a:r>
              <a:rPr lang="zh-CN" altLang="en-US" sz="1800" smtClean="0">
                <a:solidFill>
                  <a:srgbClr val="0000FF"/>
                </a:solidFill>
                <a:latin typeface="Consolas" pitchFamily="49" charset="0"/>
                <a:ea typeface="楷体" pitchFamily="49" charset="-122"/>
                <a:cs typeface="Consolas" pitchFamily="49" charset="0"/>
              </a:rPr>
              <a:t>。</a:t>
            </a:r>
          </a:p>
        </p:txBody>
      </p:sp>
      <p:sp>
        <p:nvSpPr>
          <p:cNvPr id="28" name="TextBox 27"/>
          <p:cNvSpPr txBox="1"/>
          <p:nvPr/>
        </p:nvSpPr>
        <p:spPr>
          <a:xfrm>
            <a:off x="1142976" y="2857497"/>
            <a:ext cx="6715172"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若</a:t>
            </a:r>
            <a:r>
              <a:rPr lang="en-US" altLang="zh-CN" sz="1800" smtClean="0">
                <a:solidFill>
                  <a:srgbClr val="0000FF"/>
                </a:solidFill>
                <a:latin typeface="Consolas" pitchFamily="49" charset="0"/>
                <a:ea typeface="仿宋" pitchFamily="49" charset="-122"/>
                <a:cs typeface="Consolas" pitchFamily="49" charset="0"/>
              </a:rPr>
              <a:t>G-&gt;</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smtClean="0">
                <a:solidFill>
                  <a:srgbClr val="0000FF"/>
                </a:solidFill>
                <a:latin typeface="Consolas" pitchFamily="49" charset="0"/>
                <a:ea typeface="仿宋" pitchFamily="49" charset="-122"/>
                <a:cs typeface="Consolas" pitchFamily="49" charset="0"/>
              </a:rPr>
              <a:t>=G-&gt;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en-US" altLang="zh-CN" sz="1800" smtClean="0">
                <a:solidFill>
                  <a:srgbClr val="FF00FF"/>
                </a:solidFill>
                <a:latin typeface="Consolas" pitchFamily="49" charset="0"/>
                <a:ea typeface="仿宋" pitchFamily="49" charset="-122"/>
                <a:cs typeface="Consolas" pitchFamily="49" charset="0"/>
                <a:sym typeface="Wingdings"/>
              </a:rPr>
              <a:t></a:t>
            </a:r>
            <a:r>
              <a:rPr lang="en-US" altLang="zh-CN" sz="1800" smtClean="0">
                <a:solidFill>
                  <a:srgbClr val="0000FF"/>
                </a:solidFill>
                <a:latin typeface="Consolas" pitchFamily="49" charset="0"/>
                <a:ea typeface="仿宋" pitchFamily="49" charset="-122"/>
                <a:cs typeface="Consolas" pitchFamily="49" charset="0"/>
                <a:sym typeface="Wingdings"/>
              </a:rPr>
              <a:t> </a:t>
            </a:r>
            <a:r>
              <a:rPr lang="zh-CN" altLang="en-US" sz="1800" smtClean="0">
                <a:solidFill>
                  <a:srgbClr val="0000FF"/>
                </a:solidFill>
                <a:latin typeface="Consolas" pitchFamily="49" charset="0"/>
                <a:ea typeface="仿宋" pitchFamily="49" charset="-122"/>
                <a:cs typeface="Consolas" pitchFamily="49" charset="0"/>
                <a:sym typeface="Wingdings"/>
              </a:rPr>
              <a:t>树图？但</a:t>
            </a:r>
            <a:r>
              <a:rPr lang="en-US" altLang="zh-CN" sz="1800" smtClean="0">
                <a:solidFill>
                  <a:srgbClr val="0000FF"/>
                </a:solidFill>
                <a:latin typeface="Consolas" pitchFamily="49" charset="0"/>
                <a:ea typeface="仿宋" pitchFamily="49" charset="-122"/>
                <a:cs typeface="Consolas" pitchFamily="49" charset="0"/>
                <a:sym typeface="Wingdings"/>
              </a:rPr>
              <a:t>G-&gt;</a:t>
            </a:r>
            <a:r>
              <a:rPr lang="en-US" altLang="zh-CN" sz="1800" i="1" smtClean="0">
                <a:solidFill>
                  <a:srgbClr val="0000FF"/>
                </a:solidFill>
                <a:latin typeface="Consolas" pitchFamily="49" charset="0"/>
                <a:ea typeface="仿宋" pitchFamily="49" charset="-122"/>
                <a:cs typeface="Consolas" pitchFamily="49" charset="0"/>
                <a:sym typeface="Wingdings"/>
              </a:rPr>
              <a:t>e</a:t>
            </a:r>
            <a:r>
              <a:rPr lang="zh-CN" altLang="en-US" sz="1800" smtClean="0">
                <a:solidFill>
                  <a:srgbClr val="0000FF"/>
                </a:solidFill>
                <a:latin typeface="Consolas" pitchFamily="49" charset="0"/>
                <a:ea typeface="仿宋" pitchFamily="49" charset="-122"/>
                <a:cs typeface="Consolas" pitchFamily="49" charset="0"/>
                <a:sym typeface="Wingdings"/>
              </a:rPr>
              <a:t>和</a:t>
            </a:r>
            <a:r>
              <a:rPr lang="en-US" altLang="zh-CN" sz="1800" smtClean="0">
                <a:solidFill>
                  <a:srgbClr val="0000FF"/>
                </a:solidFill>
                <a:latin typeface="Consolas" pitchFamily="49" charset="0"/>
                <a:ea typeface="仿宋" pitchFamily="49" charset="-122"/>
                <a:cs typeface="Consolas" pitchFamily="49" charset="0"/>
                <a:sym typeface="Wingdings"/>
              </a:rPr>
              <a:t>G-&gt;</a:t>
            </a:r>
            <a:r>
              <a:rPr lang="en-US" altLang="zh-CN" sz="1800" i="1" smtClean="0">
                <a:solidFill>
                  <a:srgbClr val="0000FF"/>
                </a:solidFill>
                <a:latin typeface="Consolas" pitchFamily="49" charset="0"/>
                <a:ea typeface="仿宋" pitchFamily="49" charset="-122"/>
                <a:cs typeface="Consolas" pitchFamily="49" charset="0"/>
                <a:sym typeface="Wingdings"/>
              </a:rPr>
              <a:t>n</a:t>
            </a:r>
            <a:r>
              <a:rPr lang="zh-CN" altLang="en-US" sz="1800" smtClean="0">
                <a:solidFill>
                  <a:srgbClr val="0000FF"/>
                </a:solidFill>
                <a:latin typeface="Consolas" pitchFamily="49" charset="0"/>
                <a:ea typeface="仿宋" pitchFamily="49" charset="-122"/>
                <a:cs typeface="Consolas" pitchFamily="49" charset="0"/>
                <a:sym typeface="Wingdings"/>
              </a:rPr>
              <a:t>未知！</a:t>
            </a:r>
            <a:endParaRPr lang="en-US" altLang="zh-CN" sz="1800" smtClean="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sym typeface="Wingdings"/>
              </a:rPr>
              <a:t>对于</a:t>
            </a:r>
            <a:r>
              <a:rPr lang="zh-CN" altLang="en-US" sz="1800" smtClean="0">
                <a:solidFill>
                  <a:srgbClr val="0000FF"/>
                </a:solidFill>
                <a:latin typeface="Consolas" pitchFamily="49" charset="0"/>
                <a:ea typeface="仿宋" pitchFamily="49" charset="-122"/>
                <a:cs typeface="Consolas" pitchFamily="49" charset="0"/>
              </a:rPr>
              <a:t>无向连通图</a:t>
            </a:r>
            <a:r>
              <a:rPr lang="en-US" sz="1800" smtClean="0">
                <a:solidFill>
                  <a:srgbClr val="0000FF"/>
                </a:solidFill>
                <a:latin typeface="Consolas" pitchFamily="49" charset="0"/>
                <a:ea typeface="仿宋" pitchFamily="49" charset="-122"/>
                <a:cs typeface="Consolas" pitchFamily="49" charset="0"/>
              </a:rPr>
              <a:t>G</a:t>
            </a:r>
            <a:r>
              <a:rPr lang="zh-CN" altLang="en-US" sz="1800" smtClean="0">
                <a:solidFill>
                  <a:srgbClr val="0000FF"/>
                </a:solidFill>
                <a:latin typeface="Consolas" pitchFamily="49" charset="0"/>
                <a:ea typeface="仿宋" pitchFamily="49" charset="-122"/>
                <a:cs typeface="Consolas" pitchFamily="49" charset="0"/>
              </a:rPr>
              <a:t>，采用</a:t>
            </a:r>
            <a:r>
              <a:rPr lang="en-US" altLang="zh-CN" sz="1800" smtClean="0">
                <a:solidFill>
                  <a:srgbClr val="0000FF"/>
                </a:solidFill>
                <a:latin typeface="Consolas" pitchFamily="49" charset="0"/>
                <a:ea typeface="仿宋" pitchFamily="49" charset="-122"/>
                <a:cs typeface="Consolas" pitchFamily="49" charset="0"/>
              </a:rPr>
              <a:t>DFS</a:t>
            </a:r>
            <a:r>
              <a:rPr lang="zh-CN" altLang="en-US" sz="1800" smtClean="0">
                <a:solidFill>
                  <a:srgbClr val="0000FF"/>
                </a:solidFill>
                <a:latin typeface="Consolas" pitchFamily="49" charset="0"/>
                <a:ea typeface="仿宋" pitchFamily="49" charset="-122"/>
                <a:cs typeface="Consolas" pitchFamily="49" charset="0"/>
              </a:rPr>
              <a:t>，访问的顶点数</a:t>
            </a:r>
            <a:r>
              <a:rPr lang="en-US" altLang="zh-CN" sz="1800" smtClean="0">
                <a:solidFill>
                  <a:srgbClr val="0000FF"/>
                </a:solidFill>
                <a:latin typeface="Consolas" pitchFamily="49" charset="0"/>
                <a:ea typeface="仿宋" pitchFamily="49" charset="-122"/>
                <a:cs typeface="Consolas" pitchFamily="49" charset="0"/>
              </a:rPr>
              <a:t>vn</a:t>
            </a:r>
            <a:r>
              <a:rPr lang="zh-CN" altLang="en-US" sz="1800" smtClean="0">
                <a:solidFill>
                  <a:srgbClr val="0000FF"/>
                </a:solidFill>
                <a:latin typeface="Consolas" pitchFamily="49" charset="0"/>
                <a:ea typeface="仿宋" pitchFamily="49" charset="-122"/>
                <a:cs typeface="Consolas" pitchFamily="49" charset="0"/>
              </a:rPr>
              <a:t>为</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，试探的边数</a:t>
            </a:r>
            <a:r>
              <a:rPr lang="en-US" altLang="zh-CN" sz="1800" smtClean="0">
                <a:solidFill>
                  <a:srgbClr val="0000FF"/>
                </a:solidFill>
                <a:latin typeface="Consolas" pitchFamily="49" charset="0"/>
                <a:ea typeface="仿宋" pitchFamily="49" charset="-122"/>
                <a:cs typeface="Consolas" pitchFamily="49" charset="0"/>
              </a:rPr>
              <a:t>en</a:t>
            </a:r>
            <a:r>
              <a:rPr lang="zh-CN" altLang="en-US" sz="1800" smtClean="0">
                <a:solidFill>
                  <a:srgbClr val="0000FF"/>
                </a:solidFill>
                <a:latin typeface="Consolas" pitchFamily="49" charset="0"/>
                <a:ea typeface="仿宋" pitchFamily="49" charset="-122"/>
                <a:cs typeface="Consolas" pitchFamily="49" charset="0"/>
              </a:rPr>
              <a:t>恰好为</a:t>
            </a:r>
            <a:r>
              <a:rPr lang="en-US" altLang="zh-CN" sz="18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a:t>
            </a:r>
          </a:p>
        </p:txBody>
      </p:sp>
      <p:grpSp>
        <p:nvGrpSpPr>
          <p:cNvPr id="11" name="组合 10"/>
          <p:cNvGrpSpPr/>
          <p:nvPr/>
        </p:nvGrpSpPr>
        <p:grpSpPr>
          <a:xfrm>
            <a:off x="4000496" y="4191006"/>
            <a:ext cx="2786082" cy="1584796"/>
            <a:chOff x="4000496" y="3143254"/>
            <a:chExt cx="2786082" cy="1188597"/>
          </a:xfrm>
        </p:grpSpPr>
        <p:sp>
          <p:nvSpPr>
            <p:cNvPr id="8" name="TextBox 7"/>
            <p:cNvSpPr txBox="1"/>
            <p:nvPr/>
          </p:nvSpPr>
          <p:spPr>
            <a:xfrm>
              <a:off x="4000496" y="4000510"/>
              <a:ext cx="1071570" cy="331341"/>
            </a:xfrm>
            <a:prstGeom prst="rect">
              <a:avLst/>
            </a:prstGeom>
            <a:noFill/>
          </p:spPr>
          <p:txBody>
            <a:bodyPr wrap="square" rtlCol="0">
              <a:spAutoFit/>
            </a:bodyPr>
            <a:lstStyle/>
            <a:p>
              <a:pPr algn="l">
                <a:lnSpc>
                  <a:spcPts val="3000"/>
                </a:lnSpc>
                <a:spcBef>
                  <a:spcPts val="0"/>
                </a:spcBef>
              </a:pPr>
              <a:r>
                <a:rPr lang="zh-CN" altLang="en-US" sz="2000" smtClean="0">
                  <a:solidFill>
                    <a:srgbClr val="C00000"/>
                  </a:solidFill>
                  <a:latin typeface="华文中宋" pitchFamily="2" charset="-122"/>
                  <a:ea typeface="华文中宋" pitchFamily="2" charset="-122"/>
                  <a:cs typeface="Times New Roman" pitchFamily="18" charset="0"/>
                </a:rPr>
                <a:t>一棵树</a:t>
              </a:r>
            </a:p>
          </p:txBody>
        </p:sp>
        <p:sp>
          <p:nvSpPr>
            <p:cNvPr id="9" name="下箭头 8"/>
            <p:cNvSpPr/>
            <p:nvPr/>
          </p:nvSpPr>
          <p:spPr>
            <a:xfrm>
              <a:off x="4500562" y="3143254"/>
              <a:ext cx="142876" cy="857256"/>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714876" y="3214691"/>
              <a:ext cx="2071702" cy="480997"/>
            </a:xfrm>
            <a:prstGeom prst="rect">
              <a:avLst/>
            </a:prstGeom>
            <a:noFill/>
          </p:spPr>
          <p:txBody>
            <a:bodyPr wrap="square"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en/2=vn-1</a:t>
              </a:r>
            </a:p>
            <a:p>
              <a:pPr algn="l">
                <a:lnSpc>
                  <a:spcPts val="2200"/>
                </a:lnSpc>
                <a:spcBef>
                  <a:spcPts val="0"/>
                </a:spcBef>
              </a:pPr>
              <a:r>
                <a:rPr lang="zh-CN" altLang="en-US"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en=2(vn-1)</a:t>
              </a:r>
              <a:endParaRPr lang="zh-CN" altLang="en-US" sz="1800" smtClean="0">
                <a:solidFill>
                  <a:srgbClr val="0000FF"/>
                </a:solidFill>
                <a:latin typeface="Consolas" pitchFamily="49" charset="0"/>
                <a:ea typeface="仿宋" pitchFamily="49" charset="-122"/>
                <a:cs typeface="Consolas" pitchFamily="49" charset="0"/>
              </a:endParaRPr>
            </a:p>
          </p:txBody>
        </p:sp>
      </p:grpSp>
      <p:grpSp>
        <p:nvGrpSpPr>
          <p:cNvPr id="13" name="组合 7"/>
          <p:cNvGrpSpPr/>
          <p:nvPr/>
        </p:nvGrpSpPr>
        <p:grpSpPr>
          <a:xfrm>
            <a:off x="500034" y="1142984"/>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1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12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7715304" cy="43646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int visited[MaxSize];</a:t>
            </a:r>
          </a:p>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void DFS2(ALGraph *G，int v，int &amp;vn，int &amp;en)</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ArcNode *p;</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遍历过的顶点数增</a:t>
            </a:r>
            <a:r>
              <a:rPr lang="en-US" sz="1800" smtClean="0">
                <a:solidFill>
                  <a:srgbClr val="00B0F0"/>
                </a:solidFill>
                <a:latin typeface="Consolas" pitchFamily="49" charset="0"/>
                <a:ea typeface="仿宋" pitchFamily="49" charset="-122"/>
                <a:cs typeface="Consolas" pitchFamily="49" charset="0"/>
              </a:rPr>
              <a:t>1</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p=G-&gt;adjlist[v].firstarc;</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while (p!=NULL)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  en++;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试探过的边数增</a:t>
            </a:r>
            <a:r>
              <a:rPr lang="en-US" sz="1800" smtClean="0">
                <a:solidFill>
                  <a:srgbClr val="00B0F0"/>
                </a:solidFill>
                <a:latin typeface="Consolas" pitchFamily="49" charset="0"/>
                <a:ea typeface="仿宋" pitchFamily="49" charset="-122"/>
                <a:cs typeface="Consolas" pitchFamily="49" charset="0"/>
              </a:rPr>
              <a:t>1</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(visited[p-&gt;adjvex]==0)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DFS2(G，p-&gt;adjvex，vn，en);</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p=p-&gt;nextarc;</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13</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95424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pPr algn="l">
              <a:lnSpc>
                <a:spcPts val="2800"/>
              </a:lnSpc>
              <a:spcBef>
                <a:spcPts val="0"/>
              </a:spcBef>
            </a:pPr>
            <a:r>
              <a:rPr lang="en-US" sz="1800" smtClean="0">
                <a:solidFill>
                  <a:srgbClr val="FF0000"/>
                </a:solidFill>
                <a:latin typeface="Consolas" pitchFamily="49" charset="0"/>
                <a:ea typeface="仿宋" pitchFamily="49" charset="-122"/>
                <a:cs typeface="Consolas" pitchFamily="49" charset="0"/>
              </a:rPr>
              <a:t>bool GIsTree(ALGraph *G)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判断无向图</a:t>
            </a:r>
            <a:r>
              <a:rPr lang="en-US" sz="1800" smtClean="0">
                <a:solidFill>
                  <a:srgbClr val="00B050"/>
                </a:solidFill>
                <a:latin typeface="Consolas" pitchFamily="49" charset="0"/>
                <a:ea typeface="仿宋" pitchFamily="49" charset="-122"/>
                <a:cs typeface="Consolas" pitchFamily="49" charset="0"/>
              </a:rPr>
              <a:t>G</a:t>
            </a:r>
            <a:r>
              <a:rPr lang="zh-CN" altLang="en-US" sz="1800" smtClean="0">
                <a:solidFill>
                  <a:srgbClr val="00B050"/>
                </a:solidFill>
                <a:latin typeface="Consolas" pitchFamily="49" charset="0"/>
                <a:ea typeface="仿宋" pitchFamily="49" charset="-122"/>
                <a:cs typeface="Consolas" pitchFamily="49" charset="0"/>
              </a:rPr>
              <a:t>是否是一棵树</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vn=0，en=0，i;</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for (i=0; i&lt;MaxSize; i++)</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nb-NO" sz="1800" smtClean="0">
                <a:solidFill>
                  <a:srgbClr val="0000FF"/>
                </a:solidFill>
                <a:latin typeface="Consolas" pitchFamily="49" charset="0"/>
                <a:ea typeface="仿宋" pitchFamily="49" charset="-122"/>
                <a:cs typeface="Consolas" pitchFamily="49" charset="0"/>
              </a:rPr>
              <a:t>visited[i]=0;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nb-NO" sz="1800" smtClean="0">
                <a:solidFill>
                  <a:srgbClr val="0000FF"/>
                </a:solidFill>
                <a:latin typeface="Consolas" pitchFamily="49" charset="0"/>
                <a:ea typeface="仿宋" pitchFamily="49" charset="-122"/>
                <a:cs typeface="Consolas" pitchFamily="49" charset="0"/>
              </a:rPr>
              <a:t>   </a:t>
            </a:r>
            <a:r>
              <a:rPr lang="nb-NO" sz="1800" smtClean="0">
                <a:solidFill>
                  <a:srgbClr val="FF00FF"/>
                </a:solidFill>
                <a:latin typeface="Consolas" pitchFamily="49" charset="0"/>
                <a:ea typeface="仿宋" pitchFamily="49" charset="-122"/>
                <a:cs typeface="Consolas" pitchFamily="49" charset="0"/>
              </a:rPr>
              <a:t>DFS2(G，0，vn，en);</a:t>
            </a:r>
            <a:endParaRPr lang="zh-CN" altLang="en-US" sz="1800" smtClean="0">
              <a:solidFill>
                <a:srgbClr val="FF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if (en==2*(vn-1))</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return true;  </a:t>
            </a:r>
            <a:endParaRPr lang="zh-CN" altLang="en-US" sz="1800" smtClean="0">
              <a:solidFill>
                <a:srgbClr val="0070C0"/>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else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return false;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14</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785794"/>
            <a:ext cx="6572296"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ea typeface="楷体" pitchFamily="49" charset="-122"/>
                <a:cs typeface="Times New Roman" pitchFamily="18" charset="0"/>
              </a:rPr>
              <a:t>      假设一个有向图采用邻接表作为存储结构。试设计一个算法，</a:t>
            </a:r>
            <a:r>
              <a:rPr lang="zh-CN" altLang="en-US" sz="2000" smtClean="0">
                <a:solidFill>
                  <a:srgbClr val="FF00FF"/>
                </a:solidFill>
                <a:ea typeface="楷体" pitchFamily="49" charset="-122"/>
                <a:cs typeface="Times New Roman" pitchFamily="18" charset="0"/>
              </a:rPr>
              <a:t>判断其中是否存在回路</a:t>
            </a:r>
            <a:r>
              <a:rPr lang="zh-CN" altLang="en-US" sz="2000" smtClean="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3074"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椭圆 5"/>
          <p:cNvSpPr/>
          <p:nvPr/>
        </p:nvSpPr>
        <p:spPr>
          <a:xfrm>
            <a:off x="1071538"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v</a:t>
            </a:r>
            <a:endParaRPr lang="zh-CN" altLang="en-US" sz="2000" i="1">
              <a:latin typeface="Consolas" pitchFamily="49" charset="0"/>
              <a:cs typeface="Consolas" pitchFamily="49" charset="0"/>
            </a:endParaRPr>
          </a:p>
        </p:txBody>
      </p:sp>
      <p:sp>
        <p:nvSpPr>
          <p:cNvPr id="7" name="椭圆 6"/>
          <p:cNvSpPr/>
          <p:nvPr/>
        </p:nvSpPr>
        <p:spPr>
          <a:xfrm>
            <a:off x="2643174"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w</a:t>
            </a:r>
            <a:endParaRPr lang="zh-CN" altLang="en-US" sz="2000" i="1">
              <a:latin typeface="Consolas" pitchFamily="49" charset="0"/>
              <a:cs typeface="Consolas" pitchFamily="49" charset="0"/>
            </a:endParaRPr>
          </a:p>
        </p:txBody>
      </p:sp>
      <p:sp>
        <p:nvSpPr>
          <p:cNvPr id="8" name="椭圆 7"/>
          <p:cNvSpPr/>
          <p:nvPr/>
        </p:nvSpPr>
        <p:spPr>
          <a:xfrm>
            <a:off x="4176000"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i</a:t>
            </a:r>
            <a:endParaRPr lang="zh-CN" altLang="en-US" sz="2000" i="1">
              <a:latin typeface="Consolas" pitchFamily="49" charset="0"/>
              <a:cs typeface="Consolas" pitchFamily="49" charset="0"/>
            </a:endParaRPr>
          </a:p>
        </p:txBody>
      </p:sp>
      <p:sp>
        <p:nvSpPr>
          <p:cNvPr id="12" name="任意多边形 11"/>
          <p:cNvSpPr/>
          <p:nvPr/>
        </p:nvSpPr>
        <p:spPr>
          <a:xfrm>
            <a:off x="1485896" y="3333749"/>
            <a:ext cx="1181100" cy="584200"/>
          </a:xfrm>
          <a:custGeom>
            <a:avLst/>
            <a:gdLst>
              <a:gd name="connsiteX0" fmla="*/ 0 w 1181100"/>
              <a:gd name="connsiteY0" fmla="*/ 270933 h 438150"/>
              <a:gd name="connsiteX1" fmla="*/ 228600 w 1181100"/>
              <a:gd name="connsiteY1" fmla="*/ 143933 h 438150"/>
              <a:gd name="connsiteX2" fmla="*/ 381000 w 1181100"/>
              <a:gd name="connsiteY2" fmla="*/ 4233 h 438150"/>
              <a:gd name="connsiteX3" fmla="*/ 622300 w 1181100"/>
              <a:gd name="connsiteY3" fmla="*/ 169333 h 438150"/>
              <a:gd name="connsiteX4" fmla="*/ 800100 w 1181100"/>
              <a:gd name="connsiteY4" fmla="*/ 410633 h 438150"/>
              <a:gd name="connsiteX5" fmla="*/ 1181100 w 1181100"/>
              <a:gd name="connsiteY5" fmla="*/ 33443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100" h="438150">
                <a:moveTo>
                  <a:pt x="0" y="270933"/>
                </a:moveTo>
                <a:cubicBezTo>
                  <a:pt x="82550" y="229658"/>
                  <a:pt x="165100" y="188383"/>
                  <a:pt x="228600" y="143933"/>
                </a:cubicBezTo>
                <a:cubicBezTo>
                  <a:pt x="292100" y="99483"/>
                  <a:pt x="315383" y="0"/>
                  <a:pt x="381000" y="4233"/>
                </a:cubicBezTo>
                <a:cubicBezTo>
                  <a:pt x="446617" y="8466"/>
                  <a:pt x="552450" y="101600"/>
                  <a:pt x="622300" y="169333"/>
                </a:cubicBezTo>
                <a:cubicBezTo>
                  <a:pt x="692150" y="237066"/>
                  <a:pt x="706967" y="383116"/>
                  <a:pt x="800100" y="410633"/>
                </a:cubicBezTo>
                <a:cubicBezTo>
                  <a:pt x="893233" y="438150"/>
                  <a:pt x="1037166" y="386291"/>
                  <a:pt x="1181100" y="334433"/>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任意多边形 12"/>
          <p:cNvSpPr/>
          <p:nvPr/>
        </p:nvSpPr>
        <p:spPr>
          <a:xfrm>
            <a:off x="3022596" y="3805058"/>
            <a:ext cx="1168400" cy="448733"/>
          </a:xfrm>
          <a:custGeom>
            <a:avLst/>
            <a:gdLst>
              <a:gd name="connsiteX0" fmla="*/ 0 w 1168400"/>
              <a:gd name="connsiteY0" fmla="*/ 0 h 336550"/>
              <a:gd name="connsiteX1" fmla="*/ 241300 w 1168400"/>
              <a:gd name="connsiteY1" fmla="*/ 127000 h 336550"/>
              <a:gd name="connsiteX2" fmla="*/ 381000 w 1168400"/>
              <a:gd name="connsiteY2" fmla="*/ 279400 h 336550"/>
              <a:gd name="connsiteX3" fmla="*/ 596900 w 1168400"/>
              <a:gd name="connsiteY3" fmla="*/ 304800 h 336550"/>
              <a:gd name="connsiteX4" fmla="*/ 800100 w 1168400"/>
              <a:gd name="connsiteY4" fmla="*/ 88900 h 336550"/>
              <a:gd name="connsiteX5" fmla="*/ 1028700 w 1168400"/>
              <a:gd name="connsiteY5" fmla="*/ 241300 h 336550"/>
              <a:gd name="connsiteX6" fmla="*/ 1168400 w 1168400"/>
              <a:gd name="connsiteY6" fmla="*/ 7620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8400" h="336550">
                <a:moveTo>
                  <a:pt x="0" y="0"/>
                </a:moveTo>
                <a:cubicBezTo>
                  <a:pt x="88900" y="40216"/>
                  <a:pt x="177800" y="80433"/>
                  <a:pt x="241300" y="127000"/>
                </a:cubicBezTo>
                <a:cubicBezTo>
                  <a:pt x="304800" y="173567"/>
                  <a:pt x="321733" y="249767"/>
                  <a:pt x="381000" y="279400"/>
                </a:cubicBezTo>
                <a:cubicBezTo>
                  <a:pt x="440267" y="309033"/>
                  <a:pt x="527050" y="336550"/>
                  <a:pt x="596900" y="304800"/>
                </a:cubicBezTo>
                <a:cubicBezTo>
                  <a:pt x="666750" y="273050"/>
                  <a:pt x="728133" y="99483"/>
                  <a:pt x="800100" y="88900"/>
                </a:cubicBezTo>
                <a:cubicBezTo>
                  <a:pt x="872067" y="78317"/>
                  <a:pt x="967317" y="243417"/>
                  <a:pt x="1028700" y="241300"/>
                </a:cubicBezTo>
                <a:cubicBezTo>
                  <a:pt x="1090083" y="239183"/>
                  <a:pt x="1129241" y="157691"/>
                  <a:pt x="1168400" y="762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nvGrpSpPr>
          <p:cNvPr id="24" name="组合 23"/>
          <p:cNvGrpSpPr/>
          <p:nvPr/>
        </p:nvGrpSpPr>
        <p:grpSpPr>
          <a:xfrm>
            <a:off x="2357422" y="4253792"/>
            <a:ext cx="3214710" cy="1084740"/>
            <a:chOff x="2214546" y="3190344"/>
            <a:chExt cx="3214710" cy="813555"/>
          </a:xfrm>
        </p:grpSpPr>
        <p:sp>
          <p:nvSpPr>
            <p:cNvPr id="14" name="TextBox 13"/>
            <p:cNvSpPr txBox="1"/>
            <p:nvPr/>
          </p:nvSpPr>
          <p:spPr>
            <a:xfrm>
              <a:off x="2214546" y="3357568"/>
              <a:ext cx="3214710" cy="64633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latin typeface="Consolas" pitchFamily="49" charset="0"/>
                  <a:ea typeface="仿宋" pitchFamily="49" charset="-122"/>
                  <a:cs typeface="Consolas" pitchFamily="49" charset="0"/>
                </a:rPr>
                <a:t>当</a:t>
              </a:r>
              <a:r>
                <a:rPr lang="en-US" sz="1800" smtClean="0">
                  <a:solidFill>
                    <a:srgbClr val="0000FF"/>
                  </a:solidFill>
                  <a:latin typeface="Consolas" pitchFamily="49" charset="0"/>
                  <a:ea typeface="仿宋" pitchFamily="49" charset="-122"/>
                  <a:cs typeface="Consolas" pitchFamily="49" charset="0"/>
                </a:rPr>
                <a:t>visited[</a:t>
              </a:r>
              <a:r>
                <a:rPr lang="en-US" sz="1800" i="1" smtClean="0">
                  <a:solidFill>
                    <a:srgbClr val="0000FF"/>
                  </a:solidFill>
                  <a:latin typeface="Consolas" pitchFamily="49" charset="0"/>
                  <a:ea typeface="仿宋" pitchFamily="49" charset="-122"/>
                  <a:cs typeface="Consolas" pitchFamily="49" charset="0"/>
                </a:rPr>
                <a:t>w</a:t>
              </a:r>
              <a:r>
                <a:rPr lang="en-US"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sz="1800" smtClean="0">
                  <a:solidFill>
                    <a:srgbClr val="0000FF"/>
                  </a:solidFill>
                  <a:latin typeface="Consolas" pitchFamily="49" charset="0"/>
                  <a:ea typeface="仿宋" pitchFamily="49" charset="-122"/>
                  <a:cs typeface="Consolas" pitchFamily="49" charset="0"/>
                </a:rPr>
                <a:t>visited[</a:t>
              </a:r>
              <a:r>
                <a:rPr lang="en-US" sz="1800" i="1" smtClean="0">
                  <a:solidFill>
                    <a:srgbClr val="0000FF"/>
                  </a:solidFill>
                  <a:latin typeface="Consolas" pitchFamily="49" charset="0"/>
                  <a:ea typeface="仿宋" pitchFamily="49" charset="-122"/>
                  <a:cs typeface="Consolas" pitchFamily="49" charset="0"/>
                </a:rPr>
                <a:t>i</a:t>
              </a:r>
              <a:r>
                <a:rPr lang="en-US"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时表示顶点</a:t>
              </a:r>
              <a:r>
                <a:rPr lang="en-US" sz="1800" i="1" smtClean="0">
                  <a:solidFill>
                    <a:srgbClr val="0000FF"/>
                  </a:solidFill>
                  <a:latin typeface="Consolas" pitchFamily="49" charset="0"/>
                  <a:ea typeface="仿宋" pitchFamily="49" charset="-122"/>
                  <a:cs typeface="Consolas" pitchFamily="49" charset="0"/>
                </a:rPr>
                <a:t>w</a:t>
              </a:r>
              <a:r>
                <a:rPr lang="zh-CN" altLang="en-US" sz="1800" smtClean="0">
                  <a:solidFill>
                    <a:srgbClr val="0000FF"/>
                  </a:solidFill>
                  <a:latin typeface="Consolas" pitchFamily="49" charset="0"/>
                  <a:ea typeface="仿宋" pitchFamily="49" charset="-122"/>
                  <a:cs typeface="Consolas" pitchFamily="49" charset="0"/>
                </a:rPr>
                <a:t>到</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存在一条路径</a:t>
              </a:r>
            </a:p>
          </p:txBody>
        </p:sp>
        <p:cxnSp>
          <p:nvCxnSpPr>
            <p:cNvPr id="17" name="直接箭头连接符 16"/>
            <p:cNvCxnSpPr/>
            <p:nvPr/>
          </p:nvCxnSpPr>
          <p:spPr>
            <a:xfrm rot="16200000" flipV="1">
              <a:off x="3536149" y="3226063"/>
              <a:ext cx="214314"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 name="直接箭头连接符 18"/>
          <p:cNvCxnSpPr/>
          <p:nvPr/>
        </p:nvCxnSpPr>
        <p:spPr>
          <a:xfrm rot="10800000" flipV="1">
            <a:off x="3022596" y="3636308"/>
            <a:ext cx="1153404" cy="0"/>
          </a:xfrm>
          <a:prstGeom prst="straightConnector1">
            <a:avLst/>
          </a:prstGeom>
          <a:ln>
            <a:solidFill>
              <a:srgbClr val="FF00FF"/>
            </a:solidFill>
            <a:tailEnd type="arrow"/>
          </a:ln>
        </p:spPr>
        <p:style>
          <a:lnRef idx="2">
            <a:schemeClr val="accent6"/>
          </a:lnRef>
          <a:fillRef idx="0">
            <a:schemeClr val="accent6"/>
          </a:fillRef>
          <a:effectRef idx="1">
            <a:schemeClr val="accent6"/>
          </a:effectRef>
          <a:fontRef idx="minor">
            <a:schemeClr val="tx1"/>
          </a:fontRef>
        </p:style>
      </p:cxnSp>
      <p:grpSp>
        <p:nvGrpSpPr>
          <p:cNvPr id="23" name="组合 22"/>
          <p:cNvGrpSpPr/>
          <p:nvPr/>
        </p:nvGrpSpPr>
        <p:grpSpPr>
          <a:xfrm>
            <a:off x="2143108" y="2381243"/>
            <a:ext cx="3571900" cy="1143008"/>
            <a:chOff x="2000232" y="1785932"/>
            <a:chExt cx="3571900" cy="857256"/>
          </a:xfrm>
        </p:grpSpPr>
        <p:sp>
          <p:nvSpPr>
            <p:cNvPr id="15" name="TextBox 14"/>
            <p:cNvSpPr txBox="1"/>
            <p:nvPr/>
          </p:nvSpPr>
          <p:spPr>
            <a:xfrm>
              <a:off x="2000232" y="1785932"/>
              <a:ext cx="3571900" cy="45397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latin typeface="Consolas" pitchFamily="49" charset="0"/>
                  <a:ea typeface="仿宋" pitchFamily="49" charset="-122"/>
                  <a:cs typeface="Consolas" pitchFamily="49" charset="0"/>
                </a:rPr>
                <a:t>若顶点</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有一个邻接点</a:t>
              </a:r>
              <a:r>
                <a:rPr lang="en-US" sz="1800" i="1" smtClean="0">
                  <a:solidFill>
                    <a:srgbClr val="0000FF"/>
                  </a:solidFill>
                  <a:latin typeface="Consolas" pitchFamily="49" charset="0"/>
                  <a:ea typeface="仿宋" pitchFamily="49" charset="-122"/>
                  <a:cs typeface="Consolas" pitchFamily="49" charset="0"/>
                </a:rPr>
                <a:t>w</a:t>
              </a:r>
              <a:r>
                <a:rPr lang="zh-CN" altLang="en-US" sz="1800" smtClean="0">
                  <a:solidFill>
                    <a:srgbClr val="0000FF"/>
                  </a:solidFill>
                  <a:latin typeface="Consolas" pitchFamily="49" charset="0"/>
                  <a:ea typeface="仿宋" pitchFamily="49" charset="-122"/>
                  <a:cs typeface="Consolas" pitchFamily="49" charset="0"/>
                </a:rPr>
                <a:t>，表示</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到</a:t>
              </a:r>
              <a:r>
                <a:rPr lang="en-US" sz="1800" i="1" smtClean="0">
                  <a:solidFill>
                    <a:srgbClr val="0000FF"/>
                  </a:solidFill>
                  <a:latin typeface="Consolas" pitchFamily="49" charset="0"/>
                  <a:ea typeface="仿宋" pitchFamily="49" charset="-122"/>
                  <a:cs typeface="Consolas" pitchFamily="49" charset="0"/>
                </a:rPr>
                <a:t>w</a:t>
              </a:r>
              <a:r>
                <a:rPr lang="zh-CN" altLang="en-US" sz="1800" smtClean="0">
                  <a:solidFill>
                    <a:srgbClr val="0000FF"/>
                  </a:solidFill>
                  <a:latin typeface="Consolas" pitchFamily="49" charset="0"/>
                  <a:ea typeface="仿宋" pitchFamily="49" charset="-122"/>
                  <a:cs typeface="Consolas" pitchFamily="49" charset="0"/>
                </a:rPr>
                <a:t>存在一条路径，从而构成回路</a:t>
              </a:r>
            </a:p>
          </p:txBody>
        </p:sp>
        <p:cxnSp>
          <p:nvCxnSpPr>
            <p:cNvPr id="21" name="直接箭头连接符 20"/>
            <p:cNvCxnSpPr/>
            <p:nvPr/>
          </p:nvCxnSpPr>
          <p:spPr>
            <a:xfrm rot="16200000" flipH="1">
              <a:off x="3250397" y="2464593"/>
              <a:ext cx="285752"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7" name="组合 26"/>
          <p:cNvGrpSpPr/>
          <p:nvPr/>
        </p:nvGrpSpPr>
        <p:grpSpPr>
          <a:xfrm>
            <a:off x="4714876" y="3452012"/>
            <a:ext cx="1214446" cy="477054"/>
            <a:chOff x="4572000" y="2589012"/>
            <a:chExt cx="1214446" cy="357791"/>
          </a:xfrm>
        </p:grpSpPr>
        <p:sp>
          <p:nvSpPr>
            <p:cNvPr id="25" name="TextBox 24"/>
            <p:cNvSpPr txBox="1"/>
            <p:nvPr/>
          </p:nvSpPr>
          <p:spPr>
            <a:xfrm>
              <a:off x="5000628" y="2589012"/>
              <a:ext cx="785818" cy="357791"/>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微软雅黑" pitchFamily="34" charset="-122"/>
                  <a:ea typeface="微软雅黑" pitchFamily="34" charset="-122"/>
                  <a:cs typeface="Times New Roman" pitchFamily="18" charset="0"/>
                </a:rPr>
                <a:t>回路</a:t>
              </a:r>
            </a:p>
          </p:txBody>
        </p:sp>
        <p:sp>
          <p:nvSpPr>
            <p:cNvPr id="26" name="左箭头 25"/>
            <p:cNvSpPr/>
            <p:nvPr/>
          </p:nvSpPr>
          <p:spPr>
            <a:xfrm>
              <a:off x="4572000" y="2676526"/>
              <a:ext cx="285752" cy="214314"/>
            </a:xfrm>
            <a:prstGeom prst="lef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9" name="组合 7"/>
          <p:cNvGrpSpPr/>
          <p:nvPr/>
        </p:nvGrpSpPr>
        <p:grpSpPr>
          <a:xfrm>
            <a:off x="571504" y="428604"/>
            <a:ext cx="1000100" cy="785817"/>
            <a:chOff x="5703182" y="3835411"/>
            <a:chExt cx="1238250" cy="1236663"/>
          </a:xfrm>
        </p:grpSpPr>
        <p:grpSp>
          <p:nvGrpSpPr>
            <p:cNvPr id="30" name="Group 19"/>
            <p:cNvGrpSpPr>
              <a:grpSpLocks/>
            </p:cNvGrpSpPr>
            <p:nvPr/>
          </p:nvGrpSpPr>
          <p:grpSpPr bwMode="auto">
            <a:xfrm>
              <a:off x="5703182" y="3835411"/>
              <a:ext cx="1238250" cy="1236663"/>
              <a:chOff x="810" y="845"/>
              <a:chExt cx="827" cy="826"/>
            </a:xfrm>
          </p:grpSpPr>
          <p:sp>
            <p:nvSpPr>
              <p:cNvPr id="3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15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1000"/>
                                        <p:tgtEl>
                                          <p:spTgt spid="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10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1000"/>
                                        <p:tgtEl>
                                          <p:spTgt spid="19"/>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par>
                          <p:cTn id="42" fill="hold">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1000"/>
                            </p:stCondLst>
                            <p:childTnLst>
                              <p:par>
                                <p:cTn id="47" presetID="26" presetClass="emph" presetSubtype="0" fill="hold" grpId="1"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par>
                          <p:cTn id="50" fill="hold">
                            <p:stCondLst>
                              <p:cond delay="1500"/>
                            </p:stCondLst>
                            <p:childTnLst>
                              <p:par>
                                <p:cTn id="51" presetID="26" presetClass="emph" presetSubtype="0" fill="hold" grpId="1" nodeType="afterEffect">
                                  <p:stCondLst>
                                    <p:cond delay="0"/>
                                  </p:stCondLst>
                                  <p:childTnLst>
                                    <p:animEffect transition="out" filter="fade">
                                      <p:cBhvr>
                                        <p:cTn id="52" dur="500" tmFilter="0, 0; .2, .5; .8, .5; 1, 0"/>
                                        <p:tgtEl>
                                          <p:spTgt spid="13"/>
                                        </p:tgtEl>
                                      </p:cBhvr>
                                    </p:animEffect>
                                    <p:animScale>
                                      <p:cBhvr>
                                        <p:cTn id="5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12" grpId="0"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286808" cy="46723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void Cycle(ALGraph *G，int v，bool &amp;has)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调用时</a:t>
            </a:r>
            <a:r>
              <a:rPr lang="en-US" sz="1800" smtClean="0">
                <a:solidFill>
                  <a:srgbClr val="00B050"/>
                </a:solidFill>
                <a:latin typeface="Consolas" pitchFamily="49" charset="0"/>
                <a:ea typeface="仿宋" pitchFamily="49" charset="-122"/>
                <a:cs typeface="Consolas" pitchFamily="49" charset="0"/>
              </a:rPr>
              <a:t>has</a:t>
            </a:r>
            <a:r>
              <a:rPr lang="zh-CN" altLang="en-US" sz="1800" smtClean="0">
                <a:solidFill>
                  <a:srgbClr val="00B050"/>
                </a:solidFill>
                <a:latin typeface="Consolas" pitchFamily="49" charset="0"/>
                <a:ea typeface="仿宋" pitchFamily="49" charset="-122"/>
                <a:cs typeface="Consolas" pitchFamily="49" charset="0"/>
              </a:rPr>
              <a:t>置初值</a:t>
            </a:r>
            <a:r>
              <a:rPr lang="en-US" sz="1800" smtClean="0">
                <a:solidFill>
                  <a:srgbClr val="00B050"/>
                </a:solidFill>
                <a:latin typeface="Consolas" pitchFamily="49" charset="0"/>
                <a:ea typeface="仿宋" pitchFamily="49" charset="-122"/>
                <a:cs typeface="Consolas" pitchFamily="49" charset="0"/>
              </a:rPr>
              <a:t>false</a:t>
            </a:r>
            <a:endParaRPr lang="zh-CN" altLang="en-US" sz="1800" smtClean="0">
              <a:solidFill>
                <a:srgbClr val="00B05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ArcNode *p;	int w;</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置已访问标记</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p=G-&gt;adjlist[v].firstarc;	</a:t>
            </a:r>
            <a:r>
              <a:rPr lang="en-US"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指向顶点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的第一个邻接点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while (p!=NULL)</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	w=p-&gt;adjvex;</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(visited[</a:t>
            </a:r>
            <a:r>
              <a:rPr lang="en-US" altLang="zh-CN" sz="1800" smtClean="0">
                <a:solidFill>
                  <a:srgbClr val="0000FF"/>
                </a:solidFill>
                <a:latin typeface="Consolas" pitchFamily="49" charset="0"/>
                <a:ea typeface="仿宋" pitchFamily="49" charset="-122"/>
                <a:cs typeface="Consolas" pitchFamily="49" charset="0"/>
              </a:rPr>
              <a:t>w</a:t>
            </a:r>
            <a:r>
              <a:rPr lang="en-US" sz="1800" smtClean="0">
                <a:solidFill>
                  <a:srgbClr val="0000FF"/>
                </a:solidFill>
                <a:latin typeface="Consolas" pitchFamily="49" charset="0"/>
                <a:ea typeface="仿宋" pitchFamily="49" charset="-122"/>
                <a:cs typeface="Consolas" pitchFamily="49" charset="0"/>
              </a:rPr>
              <a:t>]==0)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若顶点</a:t>
            </a:r>
            <a:r>
              <a:rPr lang="en-US" sz="1800" smtClean="0">
                <a:solidFill>
                  <a:srgbClr val="00B0F0"/>
                </a:solidFill>
                <a:latin typeface="Consolas" pitchFamily="49" charset="0"/>
                <a:ea typeface="仿宋" pitchFamily="49" charset="-122"/>
                <a:cs typeface="Consolas" pitchFamily="49" charset="0"/>
              </a:rPr>
              <a:t>w</a:t>
            </a:r>
            <a:r>
              <a:rPr lang="zh-CN" altLang="en-US" sz="1800" smtClean="0">
                <a:solidFill>
                  <a:srgbClr val="00B0F0"/>
                </a:solidFill>
                <a:latin typeface="Consolas" pitchFamily="49" charset="0"/>
                <a:ea typeface="仿宋" pitchFamily="49" charset="-122"/>
                <a:cs typeface="Consolas" pitchFamily="49" charset="0"/>
              </a:rPr>
              <a:t>未访问</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递归访问它</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Cycle(G，w，has);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else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又找到了已访问过的顶点说明有回路</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has=true;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p=p-&gt;nextarc;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找下一个邻接点</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16</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344128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bool HasCycle(ALGraph *G)       </a:t>
            </a:r>
            <a:r>
              <a:rPr lang="en-US"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判断有向图</a:t>
            </a:r>
            <a:r>
              <a:rPr lang="en-US" altLang="zh-CN" sz="1800" smtClean="0">
                <a:solidFill>
                  <a:srgbClr val="00B050"/>
                </a:solidFill>
                <a:latin typeface="Consolas" pitchFamily="49" charset="0"/>
                <a:ea typeface="仿宋" pitchFamily="49" charset="-122"/>
                <a:cs typeface="Consolas" pitchFamily="49" charset="0"/>
              </a:rPr>
              <a:t>G</a:t>
            </a:r>
            <a:r>
              <a:rPr lang="zh-CN" altLang="en-US" sz="1800" smtClean="0">
                <a:solidFill>
                  <a:srgbClr val="00B050"/>
                </a:solidFill>
                <a:latin typeface="Consolas" pitchFamily="49" charset="0"/>
                <a:ea typeface="仿宋" pitchFamily="49" charset="-122"/>
                <a:cs typeface="Consolas" pitchFamily="49" charset="0"/>
              </a:rPr>
              <a:t>中是否有回路</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bool has=false;</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for (int i=0;i&lt;G-&gt;n;i++)</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smtClean="0">
                <a:solidFill>
                  <a:srgbClr val="FF0000"/>
                </a:solidFill>
                <a:latin typeface="Consolas" pitchFamily="49" charset="0"/>
                <a:ea typeface="仿宋" pitchFamily="49" charset="-122"/>
                <a:cs typeface="Consolas" pitchFamily="49" charset="0"/>
              </a:rPr>
              <a:t>      Cycle(G，i，has);</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if (has) return true;</a:t>
            </a: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4286256"/>
            <a:ext cx="3214710"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00"/>
                </a:solidFill>
                <a:latin typeface="方正启体简体" pitchFamily="65" charset="-122"/>
                <a:ea typeface="方正启体简体" pitchFamily="65" charset="-122"/>
                <a:cs typeface="Times New Roman" pitchFamily="18" charset="0"/>
              </a:rPr>
              <a:t>思考</a:t>
            </a:r>
            <a:r>
              <a:rPr lang="zh-CN" altLang="en-US" sz="2000" smtClean="0">
                <a:solidFill>
                  <a:srgbClr val="0000FF"/>
                </a:solidFill>
                <a:latin typeface="方正启体简体" pitchFamily="65" charset="-122"/>
                <a:ea typeface="方正启体简体" pitchFamily="65" charset="-122"/>
                <a:cs typeface="Times New Roman" pitchFamily="18" charset="0"/>
              </a:rPr>
              <a:t>：如果是无向图呢？</a:t>
            </a: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17</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1529126"/>
            <a:ext cx="6858048" cy="82830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   假设图</a:t>
            </a:r>
            <a:r>
              <a:rPr lang="nb-NO" sz="1800" smtClean="0">
                <a:solidFill>
                  <a:srgbClr val="0000FF"/>
                </a:solidFill>
                <a:latin typeface="Consolas" pitchFamily="49" charset="0"/>
                <a:ea typeface="楷体" pitchFamily="49" charset="-122"/>
                <a:cs typeface="Consolas" pitchFamily="49" charset="0"/>
              </a:rPr>
              <a:t>G</a:t>
            </a:r>
            <a:r>
              <a:rPr lang="zh-CN" altLang="en-US" sz="1800" smtClean="0">
                <a:solidFill>
                  <a:srgbClr val="0000FF"/>
                </a:solidFill>
                <a:latin typeface="Consolas" pitchFamily="49" charset="0"/>
                <a:ea typeface="楷体" pitchFamily="49" charset="-122"/>
                <a:cs typeface="Consolas" pitchFamily="49" charset="0"/>
              </a:rPr>
              <a:t>采用邻接表存储。设计一个算法，求</a:t>
            </a:r>
            <a:r>
              <a:rPr lang="zh-CN" altLang="en-US" sz="1800" smtClean="0">
                <a:solidFill>
                  <a:srgbClr val="FF00FF"/>
                </a:solidFill>
                <a:latin typeface="Consolas" pitchFamily="49" charset="0"/>
                <a:ea typeface="楷体" pitchFamily="49" charset="-122"/>
                <a:cs typeface="Consolas" pitchFamily="49" charset="0"/>
              </a:rPr>
              <a:t>不带权无向连通图</a:t>
            </a:r>
            <a:r>
              <a:rPr lang="en-US" sz="1800" smtClean="0">
                <a:solidFill>
                  <a:srgbClr val="FF00FF"/>
                </a:solidFill>
                <a:latin typeface="Consolas" pitchFamily="49" charset="0"/>
                <a:ea typeface="楷体" pitchFamily="49" charset="-122"/>
                <a:cs typeface="Consolas" pitchFamily="49" charset="0"/>
              </a:rPr>
              <a:t>G</a:t>
            </a:r>
            <a:r>
              <a:rPr lang="zh-CN" altLang="en-US" sz="1800" smtClean="0">
                <a:solidFill>
                  <a:srgbClr val="FF00FF"/>
                </a:solidFill>
                <a:latin typeface="Consolas" pitchFamily="49" charset="0"/>
                <a:ea typeface="楷体" pitchFamily="49" charset="-122"/>
                <a:cs typeface="Consolas" pitchFamily="49" charset="0"/>
              </a:rPr>
              <a:t>中距离顶点</a:t>
            </a:r>
            <a:r>
              <a:rPr lang="en-US" sz="1800" i="1" smtClean="0">
                <a:solidFill>
                  <a:srgbClr val="FF00FF"/>
                </a:solidFill>
                <a:latin typeface="Consolas" pitchFamily="49" charset="0"/>
                <a:ea typeface="楷体" pitchFamily="49" charset="-122"/>
                <a:cs typeface="Consolas" pitchFamily="49" charset="0"/>
              </a:rPr>
              <a:t>v</a:t>
            </a:r>
            <a:r>
              <a:rPr lang="zh-CN" altLang="en-US" sz="1800" smtClean="0">
                <a:solidFill>
                  <a:srgbClr val="FF00FF"/>
                </a:solidFill>
                <a:latin typeface="Consolas" pitchFamily="49" charset="0"/>
                <a:ea typeface="楷体" pitchFamily="49" charset="-122"/>
                <a:cs typeface="Consolas" pitchFamily="49" charset="0"/>
              </a:rPr>
              <a:t>最远的一个顶点</a:t>
            </a:r>
            <a:r>
              <a:rPr lang="zh-CN" altLang="en-US" sz="1800" smtClean="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785786" y="380979"/>
            <a:ext cx="407196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BFS</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6" name="椭圆 5"/>
          <p:cNvSpPr/>
          <p:nvPr/>
        </p:nvSpPr>
        <p:spPr>
          <a:xfrm>
            <a:off x="2390760" y="4191006"/>
            <a:ext cx="432000" cy="432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Consolas" pitchFamily="49" charset="0"/>
                <a:cs typeface="Consolas" pitchFamily="49" charset="0"/>
              </a:rPr>
              <a:t>v</a:t>
            </a:r>
            <a:endParaRPr lang="zh-CN" altLang="en-US" sz="2000" i="1">
              <a:latin typeface="Consolas" pitchFamily="49" charset="0"/>
              <a:cs typeface="Consolas" pitchFamily="49" charset="0"/>
            </a:endParaRPr>
          </a:p>
        </p:txBody>
      </p:sp>
      <p:grpSp>
        <p:nvGrpSpPr>
          <p:cNvPr id="17" name="组合 16"/>
          <p:cNvGrpSpPr/>
          <p:nvPr/>
        </p:nvGrpSpPr>
        <p:grpSpPr>
          <a:xfrm>
            <a:off x="1890694" y="3616504"/>
            <a:ext cx="1418870" cy="1676576"/>
            <a:chOff x="3428992" y="2569502"/>
            <a:chExt cx="1418870" cy="1257432"/>
          </a:xfrm>
        </p:grpSpPr>
        <p:sp>
          <p:nvSpPr>
            <p:cNvPr id="9" name="椭圆 8"/>
            <p:cNvSpPr/>
            <p:nvPr/>
          </p:nvSpPr>
          <p:spPr>
            <a:xfrm>
              <a:off x="3571868" y="2714626"/>
              <a:ext cx="1071570" cy="1000132"/>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4487862" y="30464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椭圆 9"/>
            <p:cNvSpPr/>
            <p:nvPr/>
          </p:nvSpPr>
          <p:spPr>
            <a:xfrm>
              <a:off x="4023648" y="35569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椭圆 10"/>
            <p:cNvSpPr/>
            <p:nvPr/>
          </p:nvSpPr>
          <p:spPr>
            <a:xfrm>
              <a:off x="3998248" y="2569502"/>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椭圆 7"/>
            <p:cNvSpPr/>
            <p:nvPr/>
          </p:nvSpPr>
          <p:spPr>
            <a:xfrm>
              <a:off x="3428992" y="30718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grpSp>
        <p:nvGrpSpPr>
          <p:cNvPr id="18" name="组合 17"/>
          <p:cNvGrpSpPr/>
          <p:nvPr/>
        </p:nvGrpSpPr>
        <p:grpSpPr>
          <a:xfrm>
            <a:off x="1571604" y="3238499"/>
            <a:ext cx="2000264" cy="2381267"/>
            <a:chOff x="3109902" y="2285998"/>
            <a:chExt cx="2000264" cy="1785950"/>
          </a:xfrm>
        </p:grpSpPr>
        <p:sp>
          <p:nvSpPr>
            <p:cNvPr id="12" name="椭圆 11"/>
            <p:cNvSpPr/>
            <p:nvPr/>
          </p:nvSpPr>
          <p:spPr>
            <a:xfrm>
              <a:off x="3109902" y="2285998"/>
              <a:ext cx="2000264" cy="1785950"/>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3286116" y="3687110"/>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4" name="椭圆 13"/>
            <p:cNvSpPr/>
            <p:nvPr/>
          </p:nvSpPr>
          <p:spPr>
            <a:xfrm>
              <a:off x="4714876" y="35696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5" name="椭圆 14"/>
            <p:cNvSpPr/>
            <p:nvPr/>
          </p:nvSpPr>
          <p:spPr>
            <a:xfrm>
              <a:off x="4641190" y="2357436"/>
              <a:ext cx="360000" cy="270000"/>
            </a:xfrm>
            <a:prstGeom prst="ellipse">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sp>
          <p:nvSpPr>
            <p:cNvPr id="16" name="椭圆 15"/>
            <p:cNvSpPr/>
            <p:nvPr/>
          </p:nvSpPr>
          <p:spPr>
            <a:xfrm>
              <a:off x="3214678" y="242662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19" name="TextBox 18"/>
          <p:cNvSpPr txBox="1"/>
          <p:nvPr/>
        </p:nvSpPr>
        <p:spPr>
          <a:xfrm>
            <a:off x="3929058" y="3238500"/>
            <a:ext cx="4929222" cy="1290225"/>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最外圈中的任何一个顶点是最远的顶点</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en-US" altLang="zh-CN" sz="1800" smtClean="0">
                <a:solidFill>
                  <a:srgbClr val="0000FF"/>
                </a:solidFill>
                <a:latin typeface="Consolas" pitchFamily="49" charset="0"/>
                <a:ea typeface="仿宋" pitchFamily="49" charset="-122"/>
                <a:cs typeface="Consolas" pitchFamily="49" charset="0"/>
              </a:rPr>
              <a:t>BFS</a:t>
            </a:r>
            <a:r>
              <a:rPr lang="zh-CN" altLang="en-US" sz="1800" smtClean="0">
                <a:solidFill>
                  <a:srgbClr val="0000FF"/>
                </a:solidFill>
                <a:latin typeface="Consolas" pitchFamily="49" charset="0"/>
                <a:ea typeface="仿宋" pitchFamily="49" charset="-122"/>
                <a:cs typeface="Consolas" pitchFamily="49" charset="0"/>
              </a:rPr>
              <a:t>遍历完毕，队列中最后一个出队且没有相邻访问顶点的顶点</a:t>
            </a:r>
            <a:r>
              <a:rPr lang="en-US" altLang="zh-CN" sz="1800" i="1" smtClean="0">
                <a:solidFill>
                  <a:srgbClr val="FF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属于该圈中的顶点</a:t>
            </a:r>
          </a:p>
        </p:txBody>
      </p:sp>
      <p:grpSp>
        <p:nvGrpSpPr>
          <p:cNvPr id="21" name="组合 7"/>
          <p:cNvGrpSpPr/>
          <p:nvPr/>
        </p:nvGrpSpPr>
        <p:grpSpPr>
          <a:xfrm>
            <a:off x="285720" y="1357298"/>
            <a:ext cx="1000100" cy="785817"/>
            <a:chOff x="5703182" y="3835411"/>
            <a:chExt cx="1238250" cy="1236663"/>
          </a:xfrm>
        </p:grpSpPr>
        <p:grpSp>
          <p:nvGrpSpPr>
            <p:cNvPr id="23" name="Group 19"/>
            <p:cNvGrpSpPr>
              <a:grpSpLocks/>
            </p:cNvGrpSpPr>
            <p:nvPr/>
          </p:nvGrpSpPr>
          <p:grpSpPr bwMode="auto">
            <a:xfrm>
              <a:off x="5703182" y="3835411"/>
              <a:ext cx="1238250" cy="1236663"/>
              <a:chOff x="810" y="845"/>
              <a:chExt cx="827" cy="826"/>
            </a:xfrm>
          </p:grpSpPr>
          <p:sp>
            <p:nvSpPr>
              <p:cNvPr id="2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2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27"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24"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9" name="灯片编号占位符 28"/>
          <p:cNvSpPr>
            <a:spLocks noGrp="1"/>
          </p:cNvSpPr>
          <p:nvPr>
            <p:ph type="sldNum" sz="quarter" idx="12"/>
          </p:nvPr>
        </p:nvSpPr>
        <p:spPr/>
        <p:txBody>
          <a:bodyPr/>
          <a:lstStyle/>
          <a:p>
            <a:fld id="{36E68863-33C2-4D6D-B9FA-F4917E910219}" type="slidenum">
              <a:rPr lang="en-US" altLang="zh-CN" smtClean="0"/>
              <a:pPr/>
              <a:t>18</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572428" cy="31633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lnSpc>
                <a:spcPts val="2800"/>
              </a:lnSpc>
              <a:spcBef>
                <a:spcPts val="0"/>
              </a:spcBef>
            </a:pPr>
            <a:r>
              <a:rPr lang="en-US" sz="1800" smtClean="0">
                <a:solidFill>
                  <a:srgbClr val="FF0000"/>
                </a:solidFill>
                <a:latin typeface="Consolas" pitchFamily="49" charset="0"/>
                <a:ea typeface="仿宋" pitchFamily="49" charset="-122"/>
                <a:cs typeface="Consolas" pitchFamily="49" charset="0"/>
              </a:rPr>
              <a:t>int Maxdist(ALGraph *G，int v)</a:t>
            </a:r>
            <a:endParaRPr lang="zh-CN" altLang="en-US" sz="1800" smtClean="0">
              <a:solidFill>
                <a:srgbClr val="FF0000"/>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ArcNode *p;</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Qu[MAXV]，front=0，rear=0;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队列及队头、尾指针</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int visited[MAXV]，i，j，k;</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for (i=0;i&lt;G-&gt;n;i++)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初始化访问标志数组</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visited[i]=0;</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rear++;Qu[rear]=v;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顶点</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进队</a:t>
            </a:r>
          </a:p>
          <a:p>
            <a:pPr algn="l">
              <a:lnSpc>
                <a:spcPts val="2800"/>
              </a:lnSpc>
              <a:spcBef>
                <a:spcPts val="0"/>
              </a:spcBef>
            </a:pPr>
            <a:r>
              <a:rPr lang="en-US" sz="1800" smtClean="0">
                <a:solidFill>
                  <a:srgbClr val="0000FF"/>
                </a:solidFill>
                <a:latin typeface="Consolas" pitchFamily="49" charset="0"/>
                <a:ea typeface="仿宋" pitchFamily="49" charset="-122"/>
                <a:cs typeface="Consolas" pitchFamily="49" charset="0"/>
              </a:rPr>
              <a:t>   visited[v]=1;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标记</a:t>
            </a:r>
            <a:r>
              <a:rPr lang="en-US" sz="1800" smtClean="0">
                <a:solidFill>
                  <a:srgbClr val="00B0F0"/>
                </a:solidFill>
                <a:latin typeface="Consolas" pitchFamily="49" charset="0"/>
                <a:ea typeface="仿宋" pitchFamily="49" charset="-122"/>
                <a:cs typeface="Consolas" pitchFamily="49" charset="0"/>
              </a:rPr>
              <a:t>v</a:t>
            </a:r>
            <a:r>
              <a:rPr lang="zh-CN" altLang="en-US" sz="1800" smtClean="0">
                <a:solidFill>
                  <a:srgbClr val="00B0F0"/>
                </a:solidFill>
                <a:latin typeface="Consolas" pitchFamily="49" charset="0"/>
                <a:ea typeface="仿宋" pitchFamily="49" charset="-122"/>
                <a:cs typeface="Consolas" pitchFamily="49" charset="0"/>
              </a:rPr>
              <a:t>已访问</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19</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2428892"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逻辑特性</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00100" y="1142984"/>
            <a:ext cx="3714776" cy="12464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顶点之间多对多关系</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无向关系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无向图</a:t>
            </a:r>
            <a:endParaRPr lang="en-US" altLang="zh-CN" sz="1800" smtClean="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有向关系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有向图</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428596" y="2952747"/>
            <a:ext cx="8429684" cy="3144073"/>
            <a:chOff x="428596" y="2428874"/>
            <a:chExt cx="8429684" cy="2358055"/>
          </a:xfrm>
        </p:grpSpPr>
        <p:sp>
          <p:nvSpPr>
            <p:cNvPr id="5" name="TextBox 4"/>
            <p:cNvSpPr txBox="1"/>
            <p:nvPr/>
          </p:nvSpPr>
          <p:spPr>
            <a:xfrm>
              <a:off x="1571604" y="2643188"/>
              <a:ext cx="7286676" cy="327109"/>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数据结构中讨论的图是没有多重边的！顶点编号：</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宋体"/>
                  <a:cs typeface="Consolas" pitchFamily="49" charset="0"/>
                </a:rPr>
                <a:t>～</a:t>
              </a:r>
              <a:r>
                <a:rPr lang="en-US" altLang="zh-CN" sz="1800" i="1" smtClean="0">
                  <a:solidFill>
                    <a:srgbClr val="0000FF"/>
                  </a:solidFill>
                  <a:latin typeface="Consolas" pitchFamily="49" charset="0"/>
                  <a:ea typeface="宋体"/>
                  <a:cs typeface="Consolas" pitchFamily="49" charset="0"/>
                </a:rPr>
                <a:t>n</a:t>
              </a:r>
              <a:r>
                <a:rPr lang="en-US" altLang="zh-CN" sz="1800" smtClean="0">
                  <a:solidFill>
                    <a:srgbClr val="0000FF"/>
                  </a:solidFill>
                  <a:latin typeface="Consolas" pitchFamily="49" charset="0"/>
                  <a:ea typeface="宋体"/>
                  <a:cs typeface="Consolas" pitchFamily="49" charset="0"/>
                </a:rPr>
                <a:t>-1</a:t>
              </a:r>
              <a:endParaRPr lang="zh-CN" altLang="en-US" sz="1800" smtClean="0">
                <a:solidFill>
                  <a:srgbClr val="0000FF"/>
                </a:solidFill>
                <a:latin typeface="Consolas" pitchFamily="49" charset="0"/>
                <a:ea typeface="楷体" pitchFamily="49" charset="-122"/>
                <a:cs typeface="Consolas" pitchFamily="49" charset="0"/>
              </a:endParaRPr>
            </a:p>
          </p:txBody>
        </p:sp>
        <p:pic>
          <p:nvPicPr>
            <p:cNvPr id="7" name="Picture 1"/>
            <p:cNvPicPr>
              <a:picLocks noChangeAspect="1" noChangeArrowheads="1"/>
            </p:cNvPicPr>
            <p:nvPr/>
          </p:nvPicPr>
          <p:blipFill>
            <a:blip r:embed="rId4" cstate="print"/>
            <a:srcRect/>
            <a:stretch>
              <a:fillRect/>
            </a:stretch>
          </p:blipFill>
          <p:spPr bwMode="auto">
            <a:xfrm>
              <a:off x="428596" y="2428874"/>
              <a:ext cx="1049401" cy="1071570"/>
            </a:xfrm>
            <a:prstGeom prst="rect">
              <a:avLst/>
            </a:prstGeom>
            <a:noFill/>
            <a:ln w="9525">
              <a:noFill/>
              <a:miter lim="800000"/>
              <a:headEnd/>
              <a:tailEnd/>
            </a:ln>
            <a:effectLst/>
          </p:spPr>
        </p:pic>
        <p:grpSp>
          <p:nvGrpSpPr>
            <p:cNvPr id="24" name="组合 23"/>
            <p:cNvGrpSpPr/>
            <p:nvPr/>
          </p:nvGrpSpPr>
          <p:grpSpPr>
            <a:xfrm>
              <a:off x="2214546" y="3286130"/>
              <a:ext cx="1647008" cy="1020942"/>
              <a:chOff x="2214546" y="3143254"/>
              <a:chExt cx="1647008" cy="1020942"/>
            </a:xfrm>
          </p:grpSpPr>
          <p:cxnSp>
            <p:nvCxnSpPr>
              <p:cNvPr id="13" name="直接连接符 12"/>
              <p:cNvCxnSpPr/>
              <p:nvPr/>
            </p:nvCxnSpPr>
            <p:spPr>
              <a:xfrm rot="16200000" flipH="1">
                <a:off x="2964645" y="2977374"/>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1" name="直接连接符 10"/>
              <p:cNvCxnSpPr/>
              <p:nvPr/>
            </p:nvCxnSpPr>
            <p:spPr>
              <a:xfrm rot="5400000" flipH="1" flipV="1">
                <a:off x="2964645" y="2824307"/>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 name="椭圆 5"/>
              <p:cNvSpPr/>
              <p:nvPr/>
            </p:nvSpPr>
            <p:spPr>
              <a:xfrm>
                <a:off x="22145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3357554"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2786050"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15" name="直接连接符 14"/>
              <p:cNvCxnSpPr>
                <a:stCxn id="6" idx="5"/>
                <a:endCxn id="9" idx="1"/>
              </p:cNvCxnSpPr>
              <p:nvPr/>
            </p:nvCxnSpPr>
            <p:spPr>
              <a:xfrm rot="16200000" flipH="1">
                <a:off x="2564470" y="3546164"/>
                <a:ext cx="375656" cy="215122"/>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25" name="组合 24"/>
            <p:cNvGrpSpPr/>
            <p:nvPr/>
          </p:nvGrpSpPr>
          <p:grpSpPr>
            <a:xfrm>
              <a:off x="5072066" y="3286130"/>
              <a:ext cx="1647008" cy="1020942"/>
              <a:chOff x="4643438" y="3143254"/>
              <a:chExt cx="1647008" cy="1020942"/>
            </a:xfrm>
          </p:grpSpPr>
          <p:cxnSp>
            <p:nvCxnSpPr>
              <p:cNvPr id="16" name="直接连接符 15"/>
              <p:cNvCxnSpPr/>
              <p:nvPr/>
            </p:nvCxnSpPr>
            <p:spPr>
              <a:xfrm rot="16200000" flipH="1">
                <a:off x="5355437" y="2977374"/>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a:xfrm rot="5400000" flipH="1" flipV="1">
                <a:off x="5355437" y="2824307"/>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4643438"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sp>
            <p:nvSpPr>
              <p:cNvPr id="19" name="椭圆 18"/>
              <p:cNvSpPr/>
              <p:nvPr/>
            </p:nvSpPr>
            <p:spPr>
              <a:xfrm>
                <a:off x="57864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0" name="椭圆 19"/>
              <p:cNvSpPr/>
              <p:nvPr/>
            </p:nvSpPr>
            <p:spPr>
              <a:xfrm>
                <a:off x="5214942"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23" name="直接箭头连接符 22"/>
              <p:cNvCxnSpPr>
                <a:stCxn id="19" idx="3"/>
                <a:endCxn id="20" idx="7"/>
              </p:cNvCxnSpPr>
              <p:nvPr/>
            </p:nvCxnSpPr>
            <p:spPr>
              <a:xfrm rot="5400000">
                <a:off x="5564866" y="3546164"/>
                <a:ext cx="375656" cy="21512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26" name="TextBox 25"/>
            <p:cNvSpPr txBox="1"/>
            <p:nvPr/>
          </p:nvSpPr>
          <p:spPr>
            <a:xfrm>
              <a:off x="3929058"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Consolas" pitchFamily="49" charset="0"/>
                  <a:ea typeface="宋体"/>
                  <a:cs typeface="Consolas" pitchFamily="49" charset="0"/>
                </a:rPr>
                <a:t>×</a:t>
              </a:r>
              <a:endParaRPr lang="zh-CN" altLang="en-US" sz="3200" smtClean="0">
                <a:solidFill>
                  <a:srgbClr val="C00000"/>
                </a:solidFill>
                <a:latin typeface="Consolas" pitchFamily="49" charset="0"/>
                <a:ea typeface="楷体" pitchFamily="49" charset="-122"/>
                <a:cs typeface="Consolas" pitchFamily="49" charset="0"/>
              </a:endParaRPr>
            </a:p>
          </p:txBody>
        </p:sp>
        <p:sp>
          <p:nvSpPr>
            <p:cNvPr id="27" name="TextBox 26"/>
            <p:cNvSpPr txBox="1"/>
            <p:nvPr/>
          </p:nvSpPr>
          <p:spPr>
            <a:xfrm>
              <a:off x="6858016"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Consolas" pitchFamily="49" charset="0"/>
                  <a:ea typeface="宋体"/>
                  <a:cs typeface="Consolas" pitchFamily="49" charset="0"/>
                </a:rPr>
                <a:t>×</a:t>
              </a:r>
              <a:endParaRPr lang="zh-CN" altLang="en-US" sz="3200" smtClean="0">
                <a:solidFill>
                  <a:srgbClr val="C00000"/>
                </a:solidFill>
                <a:latin typeface="Consolas" pitchFamily="49" charset="0"/>
                <a:ea typeface="楷体" pitchFamily="49" charset="-122"/>
                <a:cs typeface="Consolas" pitchFamily="49" charset="0"/>
              </a:endParaRPr>
            </a:p>
          </p:txBody>
        </p:sp>
        <p:sp>
          <p:nvSpPr>
            <p:cNvPr id="29" name="TextBox 28"/>
            <p:cNvSpPr txBox="1"/>
            <p:nvPr/>
          </p:nvSpPr>
          <p:spPr>
            <a:xfrm>
              <a:off x="1643042" y="4429138"/>
              <a:ext cx="2857520" cy="357791"/>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无向边出现两次</a:t>
              </a:r>
            </a:p>
          </p:txBody>
        </p:sp>
        <p:sp>
          <p:nvSpPr>
            <p:cNvPr id="30" name="TextBox 29"/>
            <p:cNvSpPr txBox="1"/>
            <p:nvPr/>
          </p:nvSpPr>
          <p:spPr>
            <a:xfrm>
              <a:off x="4564062" y="4429138"/>
              <a:ext cx="2936896" cy="357791"/>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&lt;0</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1&gt;</a:t>
              </a:r>
              <a:r>
                <a:rPr lang="zh-CN" altLang="en-US" sz="1800" smtClean="0">
                  <a:solidFill>
                    <a:srgbClr val="0000FF"/>
                  </a:solidFill>
                  <a:latin typeface="Consolas" pitchFamily="49" charset="0"/>
                  <a:ea typeface="仿宋" pitchFamily="49" charset="-122"/>
                  <a:cs typeface="Consolas" pitchFamily="49" charset="0"/>
                </a:rPr>
                <a:t>有向边出现两次</a:t>
              </a: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49409"/>
            <a:ext cx="8143932" cy="483697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216000" bIns="180000" rtlCol="0">
            <a:spAutoFit/>
          </a:bodyPr>
          <a:lstStyle/>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while (rear!=front)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  front=(front+1)%MAXV;</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k=Qu[front];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顶点出队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p=G-&gt;adjlist[k].firstarc;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找第一个邻接点</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while (p!=NULL)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所有未访问过的邻接点进队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  j=p-&gt;adjvex;</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visited[j]==0</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未访问过</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	 {  visited[j]=1;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将顶点</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进队</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rear=(rear+1)%MAXV;Qu[rear]=j;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	 p=p-&gt;nextarc;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找下一个邻接点</a:t>
            </a: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  return k;</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20</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71477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2"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1643042" y="2101487"/>
            <a:ext cx="3929090"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生成树和最小生成树</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571472" y="4476757"/>
            <a:ext cx="1571636" cy="432170"/>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华文中宋" pitchFamily="2" charset="-122"/>
                <a:ea typeface="华文中宋" pitchFamily="2" charset="-122"/>
                <a:cs typeface="Times New Roman" pitchFamily="18" charset="0"/>
              </a:rPr>
              <a:t>带权连通图</a:t>
            </a:r>
          </a:p>
        </p:txBody>
      </p:sp>
      <p:grpSp>
        <p:nvGrpSpPr>
          <p:cNvPr id="3" name="组合 24"/>
          <p:cNvGrpSpPr/>
          <p:nvPr/>
        </p:nvGrpSpPr>
        <p:grpSpPr>
          <a:xfrm>
            <a:off x="2000232" y="4143380"/>
            <a:ext cx="2471755" cy="740931"/>
            <a:chOff x="2000232" y="3178374"/>
            <a:chExt cx="2471755" cy="555698"/>
          </a:xfrm>
        </p:grpSpPr>
        <p:sp>
          <p:nvSpPr>
            <p:cNvPr id="15" name="TextBox 14"/>
            <p:cNvSpPr txBox="1"/>
            <p:nvPr/>
          </p:nvSpPr>
          <p:spPr>
            <a:xfrm>
              <a:off x="3471855" y="3409945"/>
              <a:ext cx="1000132" cy="324127"/>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华文中宋" pitchFamily="2" charset="-122"/>
                  <a:ea typeface="华文中宋" pitchFamily="2"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178374"/>
              <a:ext cx="1785950" cy="32230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latin typeface="仿宋" pitchFamily="49" charset="-122"/>
                  <a:ea typeface="仿宋" pitchFamily="49" charset="-122"/>
                  <a:cs typeface="Times New Roman" pitchFamily="18" charset="0"/>
                </a:rPr>
                <a:t>极小连通子图</a:t>
              </a:r>
            </a:p>
          </p:txBody>
        </p:sp>
      </p:grpSp>
      <p:grpSp>
        <p:nvGrpSpPr>
          <p:cNvPr id="4" name="组合 25"/>
          <p:cNvGrpSpPr/>
          <p:nvPr/>
        </p:nvGrpSpPr>
        <p:grpSpPr>
          <a:xfrm>
            <a:off x="4500562" y="4143381"/>
            <a:ext cx="3429024" cy="785817"/>
            <a:chOff x="4500562" y="3178372"/>
            <a:chExt cx="3429024" cy="589362"/>
          </a:xfrm>
        </p:grpSpPr>
        <p:sp>
          <p:nvSpPr>
            <p:cNvPr id="18" name="TextBox 17"/>
            <p:cNvSpPr txBox="1"/>
            <p:nvPr/>
          </p:nvSpPr>
          <p:spPr>
            <a:xfrm>
              <a:off x="6429388" y="3409944"/>
              <a:ext cx="1500198" cy="357790"/>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华文中宋" pitchFamily="2" charset="-122"/>
                  <a:ea typeface="华文中宋" pitchFamily="2" charset="-122"/>
                  <a:cs typeface="Times New Roman" pitchFamily="18" charset="0"/>
                </a:rPr>
                <a:t>最小生成树</a:t>
              </a:r>
            </a:p>
          </p:txBody>
        </p:sp>
        <p:sp>
          <p:nvSpPr>
            <p:cNvPr id="21" name="TextBox 20"/>
            <p:cNvSpPr txBox="1"/>
            <p:nvPr/>
          </p:nvSpPr>
          <p:spPr>
            <a:xfrm>
              <a:off x="4500562" y="3178372"/>
              <a:ext cx="1928826" cy="322299"/>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latin typeface="仿宋" pitchFamily="49" charset="-122"/>
                  <a:ea typeface="仿宋"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5" name="灯片编号占位符 24"/>
          <p:cNvSpPr>
            <a:spLocks noGrp="1"/>
          </p:cNvSpPr>
          <p:nvPr>
            <p:ph type="sldNum" sz="quarter" idx="12"/>
          </p:nvPr>
        </p:nvSpPr>
        <p:spPr/>
        <p:txBody>
          <a:bodyPr/>
          <a:lstStyle/>
          <a:p>
            <a:fld id="{36E68863-33C2-4D6D-B9FA-F4917E910219}" type="slidenum">
              <a:rPr lang="en-US" altLang="zh-CN" smtClean="0"/>
              <a:pPr/>
              <a:t>21</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071538" y="1238235"/>
            <a:ext cx="4929222" cy="10854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44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深度优先遍历   </a:t>
            </a:r>
            <a:r>
              <a:rPr lang="zh-CN" altLang="en-US" sz="1800" smtClean="0">
                <a:solidFill>
                  <a:srgbClr val="FF00FF"/>
                </a:solidFill>
                <a:latin typeface="Consolas" pitchFamily="49" charset="0"/>
                <a:ea typeface="仿宋" pitchFamily="49" charset="-122"/>
                <a:cs typeface="Consolas" pitchFamily="49" charset="0"/>
                <a:sym typeface="Wingdings"/>
              </a:rPr>
              <a:t>  </a:t>
            </a:r>
            <a:r>
              <a:rPr lang="zh-CN" altLang="en-US" sz="1800" smtClean="0">
                <a:solidFill>
                  <a:srgbClr val="0000FF"/>
                </a:solidFill>
                <a:latin typeface="Consolas" pitchFamily="49" charset="0"/>
                <a:ea typeface="仿宋" pitchFamily="49" charset="-122"/>
                <a:cs typeface="Consolas" pitchFamily="49" charset="0"/>
              </a:rPr>
              <a:t>深度优先生成树</a:t>
            </a:r>
            <a:endParaRPr lang="en-US" altLang="zh-CN" sz="1800" smtClean="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广度优先遍历   </a:t>
            </a:r>
            <a:r>
              <a:rPr lang="zh-CN" altLang="en-US" sz="1800" smtClean="0">
                <a:solidFill>
                  <a:srgbClr val="FF00FF"/>
                </a:solidFill>
                <a:latin typeface="Consolas" pitchFamily="49" charset="0"/>
                <a:ea typeface="仿宋" pitchFamily="49" charset="-122"/>
                <a:cs typeface="Consolas" pitchFamily="49" charset="0"/>
                <a:sym typeface="Wingdings"/>
              </a:rPr>
              <a:t>  </a:t>
            </a:r>
            <a:r>
              <a:rPr lang="zh-CN" altLang="en-US" sz="1800" smtClean="0">
                <a:solidFill>
                  <a:srgbClr val="0000FF"/>
                </a:solidFill>
                <a:latin typeface="Consolas" pitchFamily="49" charset="0"/>
                <a:ea typeface="仿宋" pitchFamily="49" charset="-122"/>
                <a:cs typeface="Consolas" pitchFamily="49" charset="0"/>
              </a:rPr>
              <a:t>广度优先生成树</a:t>
            </a:r>
            <a:endParaRPr lang="en-US" altLang="zh-CN" sz="1800" smtClean="0">
              <a:solidFill>
                <a:srgbClr val="0000FF"/>
              </a:solidFill>
              <a:latin typeface="Consolas" pitchFamily="49" charset="0"/>
              <a:ea typeface="仿宋" pitchFamily="49" charset="-122"/>
              <a:cs typeface="Consolas" pitchFamily="49" charset="0"/>
              <a:sym typeface="Wingdings"/>
            </a:endParaRPr>
          </a:p>
        </p:txBody>
      </p:sp>
      <p:sp>
        <p:nvSpPr>
          <p:cNvPr id="29" name="TextBox 28"/>
          <p:cNvSpPr txBox="1"/>
          <p:nvPr/>
        </p:nvSpPr>
        <p:spPr>
          <a:xfrm>
            <a:off x="1071538" y="2952747"/>
            <a:ext cx="5429288" cy="432170"/>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ea typeface="楷体" pitchFamily="49" charset="-122"/>
                <a:cs typeface="Times New Roman" pitchFamily="18" charset="0"/>
              </a:rPr>
              <a:t>广度优先生成树高度 </a:t>
            </a:r>
            <a:r>
              <a:rPr lang="zh-CN" altLang="en-US" sz="1800" smtClean="0">
                <a:solidFill>
                  <a:srgbClr val="FF00FF"/>
                </a:solidFill>
                <a:ea typeface="楷体" pitchFamily="49" charset="-122"/>
                <a:cs typeface="Times New Roman" pitchFamily="18" charset="0"/>
              </a:rPr>
              <a:t> </a:t>
            </a:r>
            <a:r>
              <a:rPr lang="zh-CN" altLang="en-US" sz="1800" smtClean="0">
                <a:solidFill>
                  <a:srgbClr val="FF00FF"/>
                </a:solidFill>
                <a:latin typeface="宋体"/>
                <a:ea typeface="宋体"/>
                <a:cs typeface="Times New Roman" pitchFamily="18" charset="0"/>
              </a:rPr>
              <a:t>≤</a:t>
            </a:r>
            <a:r>
              <a:rPr lang="zh-CN" altLang="en-US" sz="1800" smtClean="0">
                <a:solidFill>
                  <a:srgbClr val="0000FF"/>
                </a:solidFill>
                <a:latin typeface="宋体"/>
                <a:ea typeface="宋体"/>
                <a:cs typeface="Times New Roman" pitchFamily="18" charset="0"/>
              </a:rPr>
              <a:t> </a:t>
            </a:r>
            <a:r>
              <a:rPr lang="zh-CN" altLang="en-US" sz="1800" smtClean="0">
                <a:solidFill>
                  <a:srgbClr val="0000FF"/>
                </a:solidFill>
                <a:latin typeface="楷体" pitchFamily="49" charset="-122"/>
                <a:ea typeface="楷体" pitchFamily="49" charset="-122"/>
                <a:cs typeface="Times New Roman" pitchFamily="18" charset="0"/>
              </a:rPr>
              <a:t>深</a:t>
            </a:r>
            <a:r>
              <a:rPr lang="zh-CN" altLang="en-US" sz="1800" smtClean="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22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571480"/>
            <a:ext cx="7215238" cy="12618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若一个具有</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个顶点和</a:t>
            </a:r>
            <a:r>
              <a:rPr lang="en-US"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条边的无向图是一个森林（</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&gt;</a:t>
            </a:r>
            <a:r>
              <a:rPr lang="en-US" sz="2000" i="1"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），则该森林必有（    ）棵树。</a:t>
            </a:r>
          </a:p>
          <a:p>
            <a:pPr algn="l"/>
            <a:r>
              <a:rPr lang="en-US" sz="2000" smtClean="0">
                <a:solidFill>
                  <a:srgbClr val="0000FF"/>
                </a:solidFill>
                <a:latin typeface="Consolas" pitchFamily="49" charset="0"/>
                <a:ea typeface="楷体" pitchFamily="49" charset="-122"/>
                <a:cs typeface="Consolas" pitchFamily="49" charset="0"/>
              </a:rPr>
              <a:t>  A.</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	      B.</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C.</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e</a:t>
            </a:r>
            <a:r>
              <a:rPr lang="en-US" sz="2000" smtClean="0">
                <a:solidFill>
                  <a:srgbClr val="0000FF"/>
                </a:solidFill>
                <a:latin typeface="Consolas" pitchFamily="49" charset="0"/>
                <a:ea typeface="楷体" pitchFamily="49" charset="-122"/>
                <a:cs typeface="Consolas" pitchFamily="49" charset="0"/>
              </a:rPr>
              <a:t>		D.1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928662" y="2381243"/>
            <a:ext cx="7929618" cy="2246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设该森林有</a:t>
            </a:r>
            <a:r>
              <a:rPr lang="en-US" sz="1800" i="1" smtClean="0">
                <a:solidFill>
                  <a:srgbClr val="0000FF"/>
                </a:solidFill>
                <a:latin typeface="Consolas" pitchFamily="49" charset="0"/>
                <a:ea typeface="仿宋" pitchFamily="49" charset="-122"/>
                <a:cs typeface="Consolas" pitchFamily="49" charset="0"/>
              </a:rPr>
              <a:t>m</a:t>
            </a:r>
            <a:r>
              <a:rPr lang="zh-CN" altLang="en-US" sz="1800" smtClean="0">
                <a:solidFill>
                  <a:srgbClr val="0000FF"/>
                </a:solidFill>
                <a:latin typeface="Consolas" pitchFamily="49" charset="0"/>
                <a:ea typeface="仿宋" pitchFamily="49" charset="-122"/>
                <a:cs typeface="Consolas" pitchFamily="49" charset="0"/>
              </a:rPr>
              <a:t>棵树，结点个数分别为</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宋体" pitchFamily="2" charset="-122"/>
                <a:ea typeface="宋体" pitchFamily="2"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n</a:t>
            </a:r>
            <a:r>
              <a:rPr lang="en-US" sz="1800" i="1" baseline="-25000" smtClean="0">
                <a:solidFill>
                  <a:srgbClr val="0000FF"/>
                </a:solidFill>
                <a:latin typeface="Consolas" pitchFamily="49" charset="0"/>
                <a:ea typeface="仿宋" pitchFamily="49" charset="-122"/>
                <a:cs typeface="Consolas" pitchFamily="49" charset="0"/>
              </a:rPr>
              <a:t>m</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总结点数</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 = </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1 </a:t>
            </a: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2 </a:t>
            </a:r>
            <a:r>
              <a:rPr 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n</a:t>
            </a:r>
            <a:r>
              <a:rPr lang="en-US" sz="1800" i="1" baseline="-25000" smtClean="0">
                <a:solidFill>
                  <a:srgbClr val="0000FF"/>
                </a:solidFill>
                <a:latin typeface="Consolas" pitchFamily="49" charset="0"/>
                <a:ea typeface="仿宋" pitchFamily="49" charset="-122"/>
                <a:cs typeface="Consolas" pitchFamily="49" charset="0"/>
              </a:rPr>
              <a:t>m</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第</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棵树的边数</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n</a:t>
            </a:r>
            <a:r>
              <a:rPr lang="en-US" sz="1800" i="1" baseline="-25000" smtClean="0">
                <a:solidFill>
                  <a:srgbClr val="0000FF"/>
                </a:solidFill>
                <a:latin typeface="Consolas" pitchFamily="49" charset="0"/>
                <a:ea typeface="仿宋" pitchFamily="49" charset="-122"/>
                <a:cs typeface="Consolas" pitchFamily="49" charset="0"/>
              </a:rPr>
              <a:t>i</a:t>
            </a:r>
            <a:r>
              <a:rPr lang="en-US"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（可以看成自己的生成树）</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总边数 </a:t>
            </a: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1</a:t>
            </a:r>
            <a:r>
              <a:rPr lang="en-US" sz="1800" smtClean="0">
                <a:solidFill>
                  <a:srgbClr val="0000FF"/>
                </a:solidFill>
                <a:latin typeface="Consolas" pitchFamily="49" charset="0"/>
                <a:ea typeface="仿宋" pitchFamily="49" charset="-122"/>
                <a:cs typeface="Consolas" pitchFamily="49" charset="0"/>
              </a:rPr>
              <a:t>-1)+(</a:t>
            </a:r>
            <a:r>
              <a:rPr lang="en-US" sz="1800" i="1" smtClean="0">
                <a:solidFill>
                  <a:srgbClr val="0000FF"/>
                </a:solidFill>
                <a:latin typeface="Consolas" pitchFamily="49" charset="0"/>
                <a:ea typeface="仿宋" pitchFamily="49" charset="-122"/>
                <a:cs typeface="Consolas" pitchFamily="49" charset="0"/>
              </a:rPr>
              <a:t>n</a:t>
            </a:r>
            <a:r>
              <a:rPr lang="en-US" sz="1800" baseline="-25000" smtClean="0">
                <a:solidFill>
                  <a:srgbClr val="0000FF"/>
                </a:solidFill>
                <a:latin typeface="Consolas" pitchFamily="49" charset="0"/>
                <a:ea typeface="仿宋" pitchFamily="49" charset="-122"/>
                <a:cs typeface="Consolas" pitchFamily="49" charset="0"/>
              </a:rPr>
              <a:t>2</a:t>
            </a:r>
            <a:r>
              <a:rPr lang="en-US" sz="1800" smtClean="0">
                <a:solidFill>
                  <a:srgbClr val="0000FF"/>
                </a:solidFill>
                <a:latin typeface="Consolas" pitchFamily="49" charset="0"/>
                <a:ea typeface="仿宋" pitchFamily="49" charset="-122"/>
                <a:cs typeface="Consolas" pitchFamily="49" charset="0"/>
              </a:rPr>
              <a:t>-1</a:t>
            </a:r>
            <a:r>
              <a:rPr lang="en-US"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宋体" pitchFamily="2" charset="-122"/>
                <a:ea typeface="宋体" pitchFamily="2" charset="-122"/>
                <a:cs typeface="Consolas" pitchFamily="49" charset="0"/>
              </a:rPr>
              <a:t>…</a:t>
            </a:r>
            <a:r>
              <a:rPr lang="en-US" sz="1800" smtClean="0">
                <a:solidFill>
                  <a:srgbClr val="0000FF"/>
                </a:solidFill>
                <a:latin typeface="宋体" pitchFamily="2" charset="-122"/>
                <a:ea typeface="宋体" pitchFamily="2"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n</a:t>
            </a:r>
            <a:r>
              <a:rPr lang="en-US" sz="1800" i="1" baseline="-25000" smtClean="0">
                <a:solidFill>
                  <a:srgbClr val="0000FF"/>
                </a:solidFill>
                <a:latin typeface="Consolas" pitchFamily="49" charset="0"/>
                <a:ea typeface="仿宋" pitchFamily="49" charset="-122"/>
                <a:cs typeface="Consolas" pitchFamily="49" charset="0"/>
              </a:rPr>
              <a:t>m</a:t>
            </a:r>
            <a:r>
              <a:rPr lang="en-US" sz="1800" smtClean="0">
                <a:solidFill>
                  <a:srgbClr val="0000FF"/>
                </a:solidFill>
                <a:latin typeface="Consolas" pitchFamily="49" charset="0"/>
                <a:ea typeface="仿宋" pitchFamily="49" charset="-122"/>
                <a:cs typeface="Consolas" pitchFamily="49" charset="0"/>
              </a:rPr>
              <a:t>-1) = </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m</a:t>
            </a:r>
            <a:r>
              <a:rPr lang="en-US" sz="1800" smtClean="0">
                <a:solidFill>
                  <a:srgbClr val="0000FF"/>
                </a:solidFill>
                <a:latin typeface="Consolas" pitchFamily="49" charset="0"/>
                <a:ea typeface="仿宋" pitchFamily="49" charset="-122"/>
                <a:cs typeface="Consolas" pitchFamily="49" charset="0"/>
              </a:rPr>
              <a:t> = </a:t>
            </a:r>
            <a:r>
              <a:rPr lang="en-US" sz="1800" i="1"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，所以</a:t>
            </a:r>
            <a:r>
              <a:rPr lang="en-US" sz="1800" i="1" smtClean="0">
                <a:solidFill>
                  <a:srgbClr val="0000FF"/>
                </a:solidFill>
                <a:latin typeface="Consolas" pitchFamily="49" charset="0"/>
                <a:ea typeface="仿宋" pitchFamily="49" charset="-122"/>
                <a:cs typeface="Consolas" pitchFamily="49" charset="0"/>
              </a:rPr>
              <a:t>m</a:t>
            </a:r>
            <a:r>
              <a:rPr lang="en-US" sz="1800" smtClean="0">
                <a:solidFill>
                  <a:srgbClr val="0000FF"/>
                </a:solidFill>
                <a:latin typeface="Consolas" pitchFamily="49" charset="0"/>
                <a:ea typeface="仿宋" pitchFamily="49" charset="-122"/>
                <a:cs typeface="Consolas" pitchFamily="49" charset="0"/>
              </a:rPr>
              <a:t> = </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e</a:t>
            </a:r>
          </a:p>
          <a:p>
            <a:pPr marL="457200" indent="-457200" algn="l">
              <a:lnSpc>
                <a:spcPts val="3000"/>
              </a:lnSpc>
              <a:spcBef>
                <a:spcPts val="1800"/>
              </a:spcBef>
            </a:pPr>
            <a:r>
              <a:rPr lang="en-US" altLang="zh-CN" sz="2000" i="1" smtClean="0">
                <a:solidFill>
                  <a:srgbClr val="0000FF"/>
                </a:solidFill>
                <a:latin typeface="Consolas" pitchFamily="49" charset="0"/>
                <a:ea typeface="仿宋" pitchFamily="49" charset="-122"/>
                <a:cs typeface="Consolas" pitchFamily="49" charset="0"/>
              </a:rPr>
              <a:t>     </a:t>
            </a:r>
            <a:r>
              <a:rPr lang="en-US" altLang="zh-CN" sz="2000" i="1" smtClean="0">
                <a:solidFill>
                  <a:srgbClr val="FF0000"/>
                </a:solidFill>
                <a:latin typeface="Consolas" pitchFamily="49" charset="0"/>
                <a:ea typeface="仿宋" pitchFamily="49" charset="-122"/>
                <a:cs typeface="Consolas" pitchFamily="49" charset="0"/>
              </a:rPr>
              <a:t>C</a:t>
            </a:r>
            <a:endParaRPr lang="zh-CN" altLang="en-US" sz="2000" smtClean="0">
              <a:solidFill>
                <a:srgbClr val="FF0000"/>
              </a:solidFill>
              <a:latin typeface="Consolas" pitchFamily="49" charset="0"/>
              <a:ea typeface="仿宋" pitchFamily="49" charset="-122"/>
              <a:cs typeface="Consolas" pitchFamily="49" charset="0"/>
            </a:endParaRPr>
          </a:p>
        </p:txBody>
      </p:sp>
      <p:grpSp>
        <p:nvGrpSpPr>
          <p:cNvPr id="2" name="组合 5"/>
          <p:cNvGrpSpPr/>
          <p:nvPr/>
        </p:nvGrpSpPr>
        <p:grpSpPr>
          <a:xfrm>
            <a:off x="428596" y="500042"/>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23</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构建最小生成树的算法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1285852" y="1767007"/>
            <a:ext cx="4929222" cy="17206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起点</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 </a:t>
            </a: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所有顶点分为</a:t>
            </a:r>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V-U</a:t>
            </a: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每次选择这两个集合之间的最小边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baseline="30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714348" y="4000504"/>
            <a:ext cx="228601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sz="2000" smtClean="0">
                <a:solidFill>
                  <a:srgbClr val="FF0000"/>
                </a:solidFill>
                <a:latin typeface="Consolas" pitchFamily="49" charset="0"/>
                <a:ea typeface="华文中宋" pitchFamily="2" charset="-122"/>
                <a:cs typeface="Consolas" pitchFamily="49" charset="0"/>
              </a:rPr>
              <a:t>Kruskal</a:t>
            </a:r>
            <a:r>
              <a:rPr lang="zh-CN" altLang="en-US" sz="2000" smtClean="0">
                <a:solidFill>
                  <a:srgbClr val="FF0000"/>
                </a:solidFill>
                <a:latin typeface="Consolas" pitchFamily="49" charset="0"/>
                <a:ea typeface="华文中宋" pitchFamily="2" charset="-122"/>
                <a:cs typeface="Consolas" pitchFamily="49" charset="0"/>
              </a:rPr>
              <a:t>算法</a:t>
            </a:r>
          </a:p>
        </p:txBody>
      </p:sp>
      <p:sp>
        <p:nvSpPr>
          <p:cNvPr id="6" name="TextBox 5"/>
          <p:cNvSpPr txBox="1"/>
          <p:nvPr/>
        </p:nvSpPr>
        <p:spPr>
          <a:xfrm>
            <a:off x="714348" y="1173667"/>
            <a:ext cx="214314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sz="2000" smtClean="0">
                <a:solidFill>
                  <a:srgbClr val="FF0000"/>
                </a:solidFill>
                <a:latin typeface="Consolas" pitchFamily="49" charset="0"/>
                <a:ea typeface="华文中宋" pitchFamily="2" charset="-122"/>
                <a:cs typeface="Consolas" pitchFamily="49" charset="0"/>
              </a:rPr>
              <a:t>Prim</a:t>
            </a:r>
            <a:r>
              <a:rPr lang="zh-CN" altLang="en-US" sz="2000" smtClean="0">
                <a:solidFill>
                  <a:srgbClr val="FF0000"/>
                </a:solidFill>
                <a:latin typeface="Consolas" pitchFamily="49" charset="0"/>
                <a:ea typeface="华文中宋" pitchFamily="2" charset="-122"/>
                <a:cs typeface="Consolas" pitchFamily="49" charset="0"/>
              </a:rPr>
              <a:t>算法</a:t>
            </a:r>
            <a:endParaRPr lang="en-US" altLang="zh-CN" sz="2000" smtClean="0">
              <a:solidFill>
                <a:srgbClr val="FF0000"/>
              </a:solidFill>
              <a:latin typeface="Consolas" pitchFamily="49" charset="0"/>
              <a:ea typeface="华文中宋" pitchFamily="2" charset="-122"/>
              <a:cs typeface="Consolas" pitchFamily="49" charset="0"/>
            </a:endParaRPr>
          </a:p>
        </p:txBody>
      </p:sp>
      <p:sp>
        <p:nvSpPr>
          <p:cNvPr id="7" name="TextBox 6"/>
          <p:cNvSpPr txBox="1"/>
          <p:nvPr/>
        </p:nvSpPr>
        <p:spPr>
          <a:xfrm>
            <a:off x="1285852" y="4667260"/>
            <a:ext cx="4786346" cy="13359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将边按权值递增排列</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每次选择权值小并且不构成回路的边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smtClean="0">
                <a:solidFill>
                  <a:srgbClr val="0000FF"/>
                </a:solidFill>
                <a:latin typeface="Consolas" pitchFamily="49" charset="0"/>
                <a:ea typeface="仿宋" pitchFamily="49" charset="-122"/>
                <a:cs typeface="Consolas" pitchFamily="49" charset="0"/>
              </a:rPr>
              <a:t>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24</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270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一个带权连通图中所有权值最小的边一定会出现在所有的最小生成树中</a:t>
            </a:r>
            <a:r>
              <a:rPr lang="zh-CN" altLang="en-US" sz="1800" smtClean="0">
                <a:solidFill>
                  <a:srgbClr val="FF0000"/>
                </a:solidFill>
                <a:latin typeface="Consolas" pitchFamily="49" charset="0"/>
                <a:ea typeface="楷体" pitchFamily="49" charset="-122"/>
                <a:cs typeface="Consolas" pitchFamily="49" charset="0"/>
              </a:rPr>
              <a:t>？</a:t>
            </a:r>
          </a:p>
        </p:txBody>
      </p:sp>
      <p:sp>
        <p:nvSpPr>
          <p:cNvPr id="4" name="TextBox 3"/>
          <p:cNvSpPr txBox="1"/>
          <p:nvPr/>
        </p:nvSpPr>
        <p:spPr>
          <a:xfrm>
            <a:off x="1357290" y="1797407"/>
            <a:ext cx="1571636" cy="436145"/>
          </a:xfrm>
          <a:prstGeom prst="rect">
            <a:avLst/>
          </a:prstGeom>
          <a:noFill/>
        </p:spPr>
        <p:txBody>
          <a:bodyPr wrap="square" rtlCol="0">
            <a:spAutoFit/>
          </a:bodyPr>
          <a:lstStyle/>
          <a:p>
            <a:pPr algn="l">
              <a:lnSpc>
                <a:spcPts val="3000"/>
              </a:lnSpc>
              <a:spcBef>
                <a:spcPts val="0"/>
              </a:spcBef>
            </a:pPr>
            <a:r>
              <a:rPr lang="zh-CN" altLang="en-US" sz="1800" smtClean="0">
                <a:solidFill>
                  <a:srgbClr val="FF00FF"/>
                </a:solidFill>
                <a:latin typeface="仿宋" pitchFamily="49" charset="-122"/>
                <a:ea typeface="仿宋" pitchFamily="49" charset="-122"/>
                <a:cs typeface="Consolas" pitchFamily="49" charset="0"/>
              </a:rPr>
              <a:t>不一定！</a:t>
            </a:r>
          </a:p>
        </p:txBody>
      </p:sp>
      <p:grpSp>
        <p:nvGrpSpPr>
          <p:cNvPr id="2" name="组合 33"/>
          <p:cNvGrpSpPr/>
          <p:nvPr/>
        </p:nvGrpSpPr>
        <p:grpSpPr>
          <a:xfrm>
            <a:off x="642910" y="2666995"/>
            <a:ext cx="2110512"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2</a:t>
              </a:r>
              <a:endParaRPr lang="zh-CN" altLang="en-US" sz="1600" smtClean="0">
                <a:solidFill>
                  <a:srgbClr val="0000FF"/>
                </a:solidFill>
                <a:latin typeface="Consolas" pitchFamily="49" charset="0"/>
                <a:ea typeface="楷体" pitchFamily="49" charset="-122"/>
                <a:cs typeface="Consolas" pitchFamily="49" charset="0"/>
              </a:endParaRPr>
            </a:p>
          </p:txBody>
        </p:sp>
      </p:grpSp>
      <p:grpSp>
        <p:nvGrpSpPr>
          <p:cNvPr id="9" name="组合 35"/>
          <p:cNvGrpSpPr/>
          <p:nvPr/>
        </p:nvGrpSpPr>
        <p:grpSpPr>
          <a:xfrm>
            <a:off x="4637256" y="2666995"/>
            <a:ext cx="2363636"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latin typeface="Consolas" pitchFamily="49" charset="0"/>
                  <a:ea typeface="楷体" pitchFamily="49" charset="-122"/>
                  <a:cs typeface="Consolas" pitchFamily="49" charset="0"/>
                </a:rPr>
                <a:t>1</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11" name="组合 36"/>
          <p:cNvGrpSpPr/>
          <p:nvPr/>
        </p:nvGrpSpPr>
        <p:grpSpPr>
          <a:xfrm>
            <a:off x="3071802" y="3071809"/>
            <a:ext cx="1357322" cy="738190"/>
            <a:chOff x="3071802" y="2303859"/>
            <a:chExt cx="1357322" cy="553643"/>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3" name="TextBox 32"/>
            <p:cNvSpPr txBox="1"/>
            <p:nvPr/>
          </p:nvSpPr>
          <p:spPr>
            <a:xfrm>
              <a:off x="3286116" y="2303859"/>
              <a:ext cx="1143008" cy="260937"/>
            </a:xfrm>
            <a:prstGeom prst="rect">
              <a:avLst/>
            </a:prstGeom>
            <a:noFill/>
          </p:spPr>
          <p:txBody>
            <a:bodyPr wrap="square" lIns="0" tIns="0" rIns="0" bIns="0" rtlCol="0">
              <a:spAutoFit/>
            </a:bodyPr>
            <a:lstStyle/>
            <a:p>
              <a:pPr algn="l">
                <a:lnSpc>
                  <a:spcPts val="3000"/>
                </a:lnSpc>
                <a:spcBef>
                  <a:spcPts val="0"/>
                </a:spcBef>
              </a:pPr>
              <a:r>
                <a:rPr lang="en-US" altLang="zh-CN" sz="1800" smtClean="0">
                  <a:solidFill>
                    <a:srgbClr val="0000FF"/>
                  </a:solidFill>
                  <a:latin typeface="Consolas" pitchFamily="49" charset="0"/>
                  <a:ea typeface="楷体" pitchFamily="49" charset="-122"/>
                  <a:cs typeface="Consolas" pitchFamily="49" charset="0"/>
                </a:rPr>
                <a:t>Kruskal</a:t>
              </a:r>
              <a:endParaRPr lang="zh-CN" altLang="en-US" sz="1800" smtClean="0">
                <a:solidFill>
                  <a:srgbClr val="0000FF"/>
                </a:solidFill>
                <a:latin typeface="Consolas" pitchFamily="49" charset="0"/>
                <a:ea typeface="楷体" pitchFamily="49" charset="-122"/>
                <a:cs typeface="Consolas" pitchFamily="49" charset="0"/>
              </a:endParaRPr>
            </a:p>
          </p:txBody>
        </p:sp>
      </p:grpSp>
      <p:sp>
        <p:nvSpPr>
          <p:cNvPr id="35" name="椭圆 34"/>
          <p:cNvSpPr/>
          <p:nvPr/>
        </p:nvSpPr>
        <p:spPr>
          <a:xfrm>
            <a:off x="5286380"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13" name="组合 37"/>
          <p:cNvGrpSpPr/>
          <p:nvPr/>
        </p:nvGrpSpPr>
        <p:grpSpPr>
          <a:xfrm>
            <a:off x="285720" y="428604"/>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43"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5"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2"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39" name="灯片编号占位符 38"/>
          <p:cNvSpPr>
            <a:spLocks noGrp="1"/>
          </p:cNvSpPr>
          <p:nvPr>
            <p:ph type="sldNum" sz="quarter" idx="12"/>
          </p:nvPr>
        </p:nvSpPr>
        <p:spPr/>
        <p:txBody>
          <a:bodyPr/>
          <a:lstStyle/>
          <a:p>
            <a:fld id="{36E68863-33C2-4D6D-B9FA-F4917E910219}" type="slidenum">
              <a:rPr lang="en-US" altLang="zh-CN" smtClean="0"/>
              <a:pPr/>
              <a:t>25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2944" y="857232"/>
            <a:ext cx="7643898" cy="26776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tIns="108000" rtlCol="0">
            <a:spAutoFit/>
          </a:bodyPr>
          <a:lstStyle/>
          <a:p>
            <a:pPr algn="l">
              <a:lnSpc>
                <a:spcPct val="150000"/>
              </a:lnSpc>
              <a:spcBef>
                <a:spcPts val="0"/>
              </a:spcBef>
            </a:pPr>
            <a:r>
              <a:rPr lang="zh-CN" altLang="en-US" sz="1800" smtClean="0">
                <a:solidFill>
                  <a:srgbClr val="0000FF"/>
                </a:solidFill>
                <a:latin typeface="Consolas" pitchFamily="49" charset="0"/>
                <a:ea typeface="楷体" pitchFamily="49" charset="-122"/>
                <a:cs typeface="Consolas" pitchFamily="49" charset="0"/>
              </a:rPr>
              <a:t>对某个带权连通图构造最小生成树，以下说法中正确的是（  ）。</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Ⅰ</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该图的所有最小生成树的总代价一定是唯一的</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Ⅱ</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该图的最小生成树是唯一的</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Ⅲ</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用</a:t>
            </a:r>
            <a:r>
              <a:rPr lang="en-US" sz="1800" smtClean="0">
                <a:solidFill>
                  <a:srgbClr val="0000FF"/>
                </a:solidFill>
                <a:latin typeface="Consolas" pitchFamily="49" charset="0"/>
                <a:ea typeface="仿宋" pitchFamily="49" charset="-122"/>
                <a:cs typeface="Consolas" pitchFamily="49" charset="0"/>
              </a:rPr>
              <a:t>Prim</a:t>
            </a:r>
            <a:r>
              <a:rPr lang="zh-CN" altLang="en-US" sz="1800" smtClean="0">
                <a:solidFill>
                  <a:srgbClr val="0000FF"/>
                </a:solidFill>
                <a:latin typeface="Consolas" pitchFamily="49" charset="0"/>
                <a:ea typeface="仿宋" pitchFamily="49" charset="-122"/>
                <a:cs typeface="Consolas" pitchFamily="49" charset="0"/>
              </a:rPr>
              <a:t>算法从不同顶点开始构造的所有最小生成树一定相同</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Ⅳ</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使用</a:t>
            </a:r>
            <a:r>
              <a:rPr lang="en-US" altLang="zh-CN" sz="1800" smtClean="0">
                <a:solidFill>
                  <a:srgbClr val="0000FF"/>
                </a:solidFill>
                <a:latin typeface="Consolas" pitchFamily="49" charset="0"/>
                <a:ea typeface="仿宋" pitchFamily="49" charset="-122"/>
                <a:cs typeface="Consolas" pitchFamily="49" charset="0"/>
              </a:rPr>
              <a:t>Prim</a:t>
            </a:r>
            <a:r>
              <a:rPr lang="zh-CN" altLang="en-US" sz="1800" smtClean="0">
                <a:solidFill>
                  <a:srgbClr val="0000FF"/>
                </a:solidFill>
                <a:latin typeface="Consolas" pitchFamily="49" charset="0"/>
                <a:ea typeface="仿宋" pitchFamily="49" charset="-122"/>
                <a:cs typeface="Consolas" pitchFamily="49" charset="0"/>
              </a:rPr>
              <a:t>和</a:t>
            </a:r>
            <a:r>
              <a:rPr lang="en-US" sz="1800" smtClean="0">
                <a:solidFill>
                  <a:srgbClr val="0000FF"/>
                </a:solidFill>
                <a:latin typeface="Consolas" pitchFamily="49" charset="0"/>
                <a:ea typeface="仿宋" pitchFamily="49" charset="-122"/>
                <a:cs typeface="Consolas" pitchFamily="49" charset="0"/>
              </a:rPr>
              <a:t>Kruskal</a:t>
            </a:r>
            <a:r>
              <a:rPr lang="zh-CN" altLang="en-US" sz="1800" smtClean="0">
                <a:solidFill>
                  <a:srgbClr val="0000FF"/>
                </a:solidFill>
                <a:latin typeface="Consolas" pitchFamily="49" charset="0"/>
                <a:ea typeface="仿宋" pitchFamily="49" charset="-122"/>
                <a:cs typeface="Consolas" pitchFamily="49" charset="0"/>
              </a:rPr>
              <a:t>算法得到的最小生成树总不相同</a:t>
            </a:r>
          </a:p>
          <a:p>
            <a:pPr algn="l">
              <a:lnSpc>
                <a:spcPct val="150000"/>
              </a:lnSpc>
              <a:spcBef>
                <a:spcPts val="0"/>
              </a:spcBef>
            </a:pPr>
            <a:r>
              <a:rPr lang="en-US" sz="1800" smtClean="0">
                <a:solidFill>
                  <a:srgbClr val="0000FF"/>
                </a:solidFill>
                <a:latin typeface="Consolas" pitchFamily="49" charset="0"/>
                <a:ea typeface="楷体" pitchFamily="49" charset="-122"/>
                <a:cs typeface="Consolas" pitchFamily="49" charset="0"/>
              </a:rPr>
              <a:t> A.</a:t>
            </a:r>
            <a:r>
              <a:rPr lang="zh-CN" altLang="en-US" sz="1800" smtClean="0">
                <a:solidFill>
                  <a:srgbClr val="0000FF"/>
                </a:solidFill>
                <a:latin typeface="Consolas" pitchFamily="49" charset="0"/>
                <a:ea typeface="楷体" pitchFamily="49" charset="-122"/>
                <a:cs typeface="Consolas" pitchFamily="49" charset="0"/>
              </a:rPr>
              <a:t>仅</a:t>
            </a:r>
            <a:r>
              <a:rPr lang="en-US" altLang="zh-CN" sz="1800" smtClean="0">
                <a:solidFill>
                  <a:srgbClr val="0000FF"/>
                </a:solidFill>
                <a:latin typeface="Consolas" pitchFamily="49" charset="0"/>
                <a:ea typeface="楷体" pitchFamily="49" charset="-122"/>
                <a:cs typeface="Consolas" pitchFamily="49" charset="0"/>
              </a:rPr>
              <a:t>Ⅰ</a:t>
            </a:r>
            <a:r>
              <a:rPr lang="en-US" sz="1800" smtClean="0">
                <a:solidFill>
                  <a:srgbClr val="0000FF"/>
                </a:solidFill>
                <a:latin typeface="Consolas" pitchFamily="49" charset="0"/>
                <a:ea typeface="楷体" pitchFamily="49" charset="-122"/>
                <a:cs typeface="Consolas" pitchFamily="49" charset="0"/>
              </a:rPr>
              <a:t>	  B.</a:t>
            </a:r>
            <a:r>
              <a:rPr lang="zh-CN" altLang="en-US" sz="1800" smtClean="0">
                <a:solidFill>
                  <a:srgbClr val="0000FF"/>
                </a:solidFill>
                <a:latin typeface="Consolas" pitchFamily="49" charset="0"/>
                <a:ea typeface="楷体" pitchFamily="49" charset="-122"/>
                <a:cs typeface="Consolas" pitchFamily="49" charset="0"/>
              </a:rPr>
              <a:t>仅</a:t>
            </a:r>
            <a:r>
              <a:rPr lang="en-US" altLang="zh-CN" sz="1800" smtClean="0">
                <a:solidFill>
                  <a:srgbClr val="0000FF"/>
                </a:solidFill>
                <a:latin typeface="Consolas" pitchFamily="49" charset="0"/>
                <a:ea typeface="楷体" pitchFamily="49" charset="-122"/>
                <a:cs typeface="Consolas" pitchFamily="49" charset="0"/>
              </a:rPr>
              <a:t>Ⅱ</a:t>
            </a:r>
            <a:r>
              <a:rPr lang="en-US" sz="1800" smtClean="0">
                <a:solidFill>
                  <a:srgbClr val="0000FF"/>
                </a:solidFill>
                <a:latin typeface="Consolas" pitchFamily="49" charset="0"/>
                <a:ea typeface="楷体" pitchFamily="49" charset="-122"/>
                <a:cs typeface="Consolas" pitchFamily="49" charset="0"/>
              </a:rPr>
              <a:t>	C.</a:t>
            </a:r>
            <a:r>
              <a:rPr lang="zh-CN" altLang="en-US" sz="1800" smtClean="0">
                <a:solidFill>
                  <a:srgbClr val="0000FF"/>
                </a:solidFill>
                <a:latin typeface="Consolas" pitchFamily="49" charset="0"/>
                <a:ea typeface="楷体" pitchFamily="49" charset="-122"/>
                <a:cs typeface="Consolas" pitchFamily="49" charset="0"/>
              </a:rPr>
              <a:t>仅</a:t>
            </a:r>
            <a:r>
              <a:rPr lang="en-US" altLang="zh-CN" sz="1800" smtClean="0">
                <a:solidFill>
                  <a:srgbClr val="0000FF"/>
                </a:solidFill>
                <a:latin typeface="Consolas" pitchFamily="49" charset="0"/>
                <a:ea typeface="楷体" pitchFamily="49" charset="-122"/>
                <a:cs typeface="Consolas" pitchFamily="49" charset="0"/>
              </a:rPr>
              <a:t>Ⅰ</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Ⅲ</a:t>
            </a:r>
            <a:r>
              <a:rPr lang="en-US"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仅</a:t>
            </a:r>
            <a:r>
              <a:rPr lang="en-US" altLang="zh-CN" sz="1800" smtClean="0">
                <a:solidFill>
                  <a:srgbClr val="0000FF"/>
                </a:solidFill>
                <a:latin typeface="Consolas" pitchFamily="49" charset="0"/>
                <a:ea typeface="楷体" pitchFamily="49" charset="-122"/>
                <a:cs typeface="Consolas" pitchFamily="49" charset="0"/>
              </a:rPr>
              <a:t>Ⅱ</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Ⅳ</a:t>
            </a:r>
          </a:p>
        </p:txBody>
      </p:sp>
      <p:sp>
        <p:nvSpPr>
          <p:cNvPr id="9" name="TextBox 8"/>
          <p:cNvSpPr txBox="1"/>
          <p:nvPr/>
        </p:nvSpPr>
        <p:spPr>
          <a:xfrm>
            <a:off x="6286512" y="1380310"/>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0" name="TextBox 9"/>
          <p:cNvSpPr txBox="1"/>
          <p:nvPr/>
        </p:nvSpPr>
        <p:spPr>
          <a:xfrm>
            <a:off x="6981842" y="257174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1428728" y="3786190"/>
            <a:ext cx="428628" cy="446854"/>
          </a:xfrm>
          <a:prstGeom prst="rect">
            <a:avLst/>
          </a:prstGeom>
          <a:noFill/>
        </p:spPr>
        <p:txBody>
          <a:bodyPr wrap="square" rtlCol="0">
            <a:spAutoFit/>
          </a:bodyPr>
          <a:lstStyle/>
          <a:p>
            <a:pPr algn="l">
              <a:lnSpc>
                <a:spcPts val="3000"/>
              </a:lnSpc>
              <a:spcBef>
                <a:spcPts val="0"/>
              </a:spcBef>
            </a:pPr>
            <a:r>
              <a:rPr lang="en-US" altLang="zh-CN" sz="2000" smtClean="0">
                <a:solidFill>
                  <a:srgbClr val="FF0000"/>
                </a:solidFill>
                <a:latin typeface="Consolas" pitchFamily="49" charset="0"/>
                <a:ea typeface="宋体"/>
                <a:cs typeface="Consolas" pitchFamily="49" charset="0"/>
                <a:sym typeface="Symbol"/>
              </a:rPr>
              <a:t>A</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12" name="TextBox 11"/>
          <p:cNvSpPr txBox="1"/>
          <p:nvPr/>
        </p:nvSpPr>
        <p:spPr>
          <a:xfrm>
            <a:off x="7643834" y="2228041"/>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3" name="TextBox 12"/>
          <p:cNvSpPr txBox="1"/>
          <p:nvPr/>
        </p:nvSpPr>
        <p:spPr>
          <a:xfrm>
            <a:off x="4429124" y="1785926"/>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Consolas" pitchFamily="49" charset="0"/>
                <a:ea typeface="宋体"/>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3"/>
          <p:cNvGrpSpPr/>
          <p:nvPr/>
        </p:nvGrpSpPr>
        <p:grpSpPr>
          <a:xfrm>
            <a:off x="357158" y="214290"/>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26</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0" name="TextBox 9"/>
          <p:cNvSpPr txBox="1"/>
          <p:nvPr/>
        </p:nvSpPr>
        <p:spPr>
          <a:xfrm>
            <a:off x="1214414" y="525170"/>
            <a:ext cx="3071834" cy="474938"/>
          </a:xfrm>
          <a:prstGeom prst="rect">
            <a:avLst/>
          </a:prstGeom>
          <a:noFill/>
        </p:spPr>
        <p:txBody>
          <a:bodyPr wrap="square" rtlCol="0">
            <a:spAutoFit/>
          </a:bodyPr>
          <a:lstStyle/>
          <a:p>
            <a:pPr algn="l"/>
            <a:r>
              <a:rPr lang="zh-CN" altLang="en-US" smtClean="0">
                <a:solidFill>
                  <a:srgbClr val="FF0000"/>
                </a:solidFill>
                <a:latin typeface="Consolas" pitchFamily="49" charset="0"/>
                <a:ea typeface="微软雅黑" pitchFamily="34" charset="-122"/>
                <a:cs typeface="Consolas" pitchFamily="49" charset="0"/>
              </a:rPr>
              <a:t>  最 短 路 径</a:t>
            </a:r>
            <a:endParaRPr lang="zh-CN" altLang="en-US">
              <a:solidFill>
                <a:srgbClr val="FF0000"/>
              </a:solidFill>
              <a:latin typeface="Consolas" pitchFamily="49" charset="0"/>
              <a:ea typeface="微软雅黑" pitchFamily="34" charset="-122"/>
              <a:cs typeface="Consolas" pitchFamily="49" charset="0"/>
            </a:endParaRPr>
          </a:p>
        </p:txBody>
      </p:sp>
      <p:sp>
        <p:nvSpPr>
          <p:cNvPr id="11" name="TextBox 10"/>
          <p:cNvSpPr txBox="1"/>
          <p:nvPr/>
        </p:nvSpPr>
        <p:spPr>
          <a:xfrm>
            <a:off x="1214414" y="1238235"/>
            <a:ext cx="5143536" cy="44531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单源最短路径</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Dijkstra</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 name="组合 19"/>
          <p:cNvGrpSpPr/>
          <p:nvPr/>
        </p:nvGrpSpPr>
        <p:grpSpPr>
          <a:xfrm>
            <a:off x="285720" y="2000241"/>
            <a:ext cx="3000396" cy="2815101"/>
            <a:chOff x="285720" y="1500180"/>
            <a:chExt cx="3000396" cy="2111326"/>
          </a:xfrm>
        </p:grpSpPr>
        <p:sp>
          <p:nvSpPr>
            <p:cNvPr id="12" name="TextBox 11"/>
            <p:cNvSpPr txBox="1"/>
            <p:nvPr/>
          </p:nvSpPr>
          <p:spPr>
            <a:xfrm>
              <a:off x="285720" y="1500180"/>
              <a:ext cx="2714644" cy="514660"/>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仿宋" pitchFamily="49" charset="-122"/>
                  <a:cs typeface="Consolas" pitchFamily="49" charset="0"/>
                </a:rPr>
                <a:t>源点</a:t>
              </a:r>
              <a:r>
                <a:rPr lang="en-US" altLang="zh-CN" sz="1800" i="1"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加入</a:t>
              </a:r>
              <a:r>
                <a:rPr lang="en-US" altLang="zh-CN"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U=V-S</a:t>
              </a:r>
            </a:p>
            <a:p>
              <a:pPr algn="l">
                <a:lnSpc>
                  <a:spcPts val="2400"/>
                </a:lnSpc>
                <a:spcBef>
                  <a:spcPts val="0"/>
                </a:spcBef>
              </a:pPr>
              <a:r>
                <a:rPr lang="zh-CN" altLang="en-US" sz="1800" smtClean="0">
                  <a:solidFill>
                    <a:srgbClr val="0000FF"/>
                  </a:solidFill>
                  <a:latin typeface="Consolas" pitchFamily="49" charset="0"/>
                  <a:ea typeface="仿宋" pitchFamily="49" charset="-122"/>
                  <a:cs typeface="Consolas" pitchFamily="49" charset="0"/>
                </a:rPr>
                <a:t>初始化：</a:t>
              </a:r>
              <a:r>
                <a:rPr lang="en-US" altLang="zh-CN"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571472" y="2285998"/>
              <a:ext cx="2714644" cy="132550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若</a:t>
              </a:r>
              <a:r>
                <a:rPr lang="en-US" altLang="zh-CN" sz="1600" i="1" smtClean="0">
                  <a:solidFill>
                    <a:schemeClr val="bg1"/>
                  </a:solidFill>
                  <a:latin typeface="Consolas" pitchFamily="49" charset="0"/>
                  <a:ea typeface="楷体" pitchFamily="49" charset="-122"/>
                  <a:cs typeface="Consolas" pitchFamily="49" charset="0"/>
                </a:rPr>
                <a:t>v</a:t>
              </a:r>
              <a:r>
                <a:rPr lang="zh-CN" altLang="en-US" sz="1600" smtClean="0">
                  <a:solidFill>
                    <a:schemeClr val="bg1"/>
                  </a:solidFill>
                  <a:latin typeface="Consolas" pitchFamily="49" charset="0"/>
                  <a:ea typeface="楷体" pitchFamily="49" charset="-122"/>
                  <a:cs typeface="Consolas" pitchFamily="49" charset="0"/>
                </a:rPr>
                <a:t> →</a:t>
              </a:r>
              <a:r>
                <a:rPr lang="en-US" altLang="zh-CN" sz="1600" i="1" smtClean="0">
                  <a:solidFill>
                    <a:schemeClr val="bg1"/>
                  </a:solidFill>
                  <a:latin typeface="Consolas" pitchFamily="49" charset="0"/>
                  <a:ea typeface="楷体" pitchFamily="49" charset="-122"/>
                  <a:cs typeface="Consolas" pitchFamily="49" charset="0"/>
                </a:rPr>
                <a:t>i</a:t>
              </a:r>
              <a:r>
                <a:rPr lang="zh-CN" altLang="en-US" sz="1600" smtClean="0">
                  <a:solidFill>
                    <a:schemeClr val="bg1"/>
                  </a:solidFill>
                  <a:latin typeface="Consolas" pitchFamily="49" charset="0"/>
                  <a:ea typeface="楷体" pitchFamily="49" charset="-122"/>
                  <a:cs typeface="Consolas" pitchFamily="49" charset="0"/>
                </a:rPr>
                <a:t>有边：</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v</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v</a:t>
              </a:r>
            </a:p>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否则：</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i</a:t>
              </a:r>
              <a:r>
                <a:rPr lang="en-US" altLang="zh-CN" sz="1600" smtClean="0">
                  <a:solidFill>
                    <a:schemeClr val="bg1"/>
                  </a:solidFill>
                  <a:latin typeface="Consolas" pitchFamily="49" charset="0"/>
                  <a:ea typeface="楷体" pitchFamily="49" charset="-122"/>
                  <a:cs typeface="Consolas" pitchFamily="49" charset="0"/>
                </a:rPr>
                <a:t>]=-1</a:t>
              </a:r>
              <a:endParaRPr lang="zh-CN" altLang="en-US" sz="1600" smtClean="0">
                <a:solidFill>
                  <a:schemeClr val="bg1"/>
                </a:solidFill>
                <a:latin typeface="Consolas" pitchFamily="49" charset="0"/>
                <a:ea typeface="楷体" pitchFamily="49" charset="-122"/>
                <a:cs typeface="Consolas" pitchFamily="49" charset="0"/>
              </a:endParaRPr>
            </a:p>
          </p:txBody>
        </p:sp>
      </p:grpSp>
      <p:grpSp>
        <p:nvGrpSpPr>
          <p:cNvPr id="4" name="组合 20"/>
          <p:cNvGrpSpPr/>
          <p:nvPr/>
        </p:nvGrpSpPr>
        <p:grpSpPr>
          <a:xfrm>
            <a:off x="2857488" y="2149610"/>
            <a:ext cx="2357454" cy="707886"/>
            <a:chOff x="2857488" y="1612206"/>
            <a:chExt cx="2357454" cy="530914"/>
          </a:xfrm>
        </p:grpSpPr>
        <p:sp>
          <p:nvSpPr>
            <p:cNvPr id="14" name="TextBox 13"/>
            <p:cNvSpPr txBox="1"/>
            <p:nvPr/>
          </p:nvSpPr>
          <p:spPr>
            <a:xfrm>
              <a:off x="3357554" y="1612206"/>
              <a:ext cx="1857388" cy="530914"/>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仿宋" pitchFamily="49" charset="-122"/>
                  <a:cs typeface="Consolas" pitchFamily="49" charset="0"/>
                </a:rPr>
                <a:t>从</a:t>
              </a:r>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中选择</a:t>
              </a:r>
              <a:r>
                <a:rPr lang="en-US" altLang="zh-CN" sz="1800" smtClean="0">
                  <a:solidFill>
                    <a:srgbClr val="0000FF"/>
                  </a:solidFill>
                  <a:latin typeface="Consolas" pitchFamily="49" charset="0"/>
                  <a:ea typeface="仿宋" pitchFamily="49" charset="-122"/>
                  <a:cs typeface="Consolas" pitchFamily="49" charset="0"/>
                </a:rPr>
                <a:t>dist</a:t>
              </a:r>
              <a:r>
                <a:rPr lang="zh-CN" altLang="en-US" sz="1800" smtClean="0">
                  <a:solidFill>
                    <a:srgbClr val="0000FF"/>
                  </a:solidFill>
                  <a:latin typeface="Consolas" pitchFamily="49" charset="0"/>
                  <a:ea typeface="仿宋" pitchFamily="49" charset="-122"/>
                  <a:cs typeface="Consolas" pitchFamily="49" charset="0"/>
                </a:rPr>
                <a:t>最小的顶点</a:t>
              </a:r>
              <a:r>
                <a:rPr lang="en-US" altLang="zh-CN" sz="1800" i="1" smtClean="0">
                  <a:solidFill>
                    <a:srgbClr val="0000FF"/>
                  </a:solidFill>
                  <a:latin typeface="Consolas" pitchFamily="49" charset="0"/>
                  <a:ea typeface="仿宋" pitchFamily="49" charset="-122"/>
                  <a:cs typeface="Consolas" pitchFamily="49" charset="0"/>
                </a:rPr>
                <a:t>u</a:t>
              </a:r>
              <a:endParaRPr lang="zh-CN" altLang="en-US" sz="1800" i="1" smtClean="0">
                <a:solidFill>
                  <a:srgbClr val="0000FF"/>
                </a:solidFill>
                <a:latin typeface="Consolas" pitchFamily="49" charset="0"/>
                <a:ea typeface="仿宋" pitchFamily="49" charset="-122"/>
                <a:cs typeface="Consolas" pitchFamily="49"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21"/>
          <p:cNvGrpSpPr/>
          <p:nvPr/>
        </p:nvGrpSpPr>
        <p:grpSpPr>
          <a:xfrm>
            <a:off x="5214942" y="2143116"/>
            <a:ext cx="3714776" cy="2499402"/>
            <a:chOff x="5214942" y="1607338"/>
            <a:chExt cx="3714776" cy="1874552"/>
          </a:xfrm>
        </p:grpSpPr>
        <p:sp>
          <p:nvSpPr>
            <p:cNvPr id="15" name="TextBox 14"/>
            <p:cNvSpPr txBox="1"/>
            <p:nvPr/>
          </p:nvSpPr>
          <p:spPr>
            <a:xfrm>
              <a:off x="5715008" y="1607338"/>
              <a:ext cx="221457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latin typeface="Consolas" pitchFamily="49" charset="0"/>
                  <a:ea typeface="仿宋" pitchFamily="49" charset="-122"/>
                  <a:cs typeface="Consolas" pitchFamily="49" charset="0"/>
                </a:rPr>
                <a:t>考察所有从</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有出边的顶点</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，调整：</a:t>
              </a:r>
              <a:endParaRPr lang="zh-CN" altLang="en-US" sz="1800" i="1" smtClean="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214942" y="2354658"/>
              <a:ext cx="3714776"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若</a:t>
              </a:r>
              <a:r>
                <a:rPr lang="en-US" altLang="zh-CN" sz="1600" smtClean="0">
                  <a:solidFill>
                    <a:schemeClr val="bg1"/>
                  </a:solidFill>
                  <a:latin typeface="Consolas" pitchFamily="49" charset="0"/>
                  <a:ea typeface="楷体" pitchFamily="49" charset="-122"/>
                  <a:cs typeface="Consolas" pitchFamily="49" charset="0"/>
                </a:rPr>
                <a:t>dist[</a:t>
              </a:r>
              <a:r>
                <a:rPr lang="en-US" altLang="zh-CN" sz="1600" i="1" smtClean="0">
                  <a:solidFill>
                    <a:schemeClr val="bg1"/>
                  </a:solidFill>
                  <a:latin typeface="Consolas" pitchFamily="49" charset="0"/>
                  <a:ea typeface="楷体" pitchFamily="49" charset="-122"/>
                  <a:cs typeface="Consolas" pitchFamily="49" charset="0"/>
                </a:rPr>
                <a:t>u</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a:t>
              </a:r>
              <a:r>
                <a:rPr lang="en-US" altLang="zh-CN" sz="1600" smtClean="0">
                  <a:solidFill>
                    <a:schemeClr val="bg1"/>
                  </a:solidFill>
                  <a:latin typeface="Consolas" pitchFamily="49" charset="0"/>
                  <a:ea typeface="楷体" pitchFamily="49" charset="-122"/>
                  <a:cs typeface="Consolas" pitchFamily="49" charset="0"/>
                </a:rPr>
                <a:t>&lt;dist[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 ：</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 dist[</a:t>
              </a:r>
              <a:r>
                <a:rPr lang="en-US" altLang="zh-CN" sz="1600" i="1" smtClean="0">
                  <a:solidFill>
                    <a:schemeClr val="bg1"/>
                  </a:solidFill>
                  <a:latin typeface="Consolas" pitchFamily="49" charset="0"/>
                  <a:ea typeface="楷体" pitchFamily="49" charset="-122"/>
                  <a:cs typeface="Consolas" pitchFamily="49" charset="0"/>
                </a:rPr>
                <a:t>u</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r>
                <a:rPr lang="zh-CN" altLang="en-US"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zh-CN" altLang="en-US" sz="1600" smtClean="0">
                  <a:solidFill>
                    <a:schemeClr val="bg1"/>
                  </a:solidFill>
                  <a:latin typeface="Consolas" pitchFamily="49" charset="0"/>
                  <a:ea typeface="楷体" pitchFamily="49" charset="-122"/>
                  <a:cs typeface="Consolas" pitchFamily="49" charset="0"/>
                </a:rPr>
                <a:t>权值</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path[</a:t>
              </a:r>
              <a:r>
                <a:rPr lang="en-US" altLang="zh-CN" sz="1600" i="1" smtClean="0">
                  <a:solidFill>
                    <a:schemeClr val="bg1"/>
                  </a:solidFill>
                  <a:latin typeface="Consolas" pitchFamily="49" charset="0"/>
                  <a:ea typeface="楷体" pitchFamily="49" charset="-122"/>
                  <a:cs typeface="Consolas" pitchFamily="49" charset="0"/>
                </a:rPr>
                <a:t>j</a:t>
              </a:r>
              <a:r>
                <a:rPr lang="en-US" altLang="zh-CN" sz="1600" smtClean="0">
                  <a:solidFill>
                    <a:schemeClr val="bg1"/>
                  </a:solidFill>
                  <a:latin typeface="Consolas" pitchFamily="49" charset="0"/>
                  <a:ea typeface="楷体" pitchFamily="49" charset="-122"/>
                  <a:cs typeface="Consolas" pitchFamily="49" charset="0"/>
                </a:rPr>
                <a:t>]=</a:t>
              </a:r>
              <a:r>
                <a:rPr lang="en-US" altLang="zh-CN" sz="1600" i="1" smtClean="0">
                  <a:solidFill>
                    <a:schemeClr val="bg1"/>
                  </a:solidFill>
                  <a:latin typeface="Consolas" pitchFamily="49" charset="0"/>
                  <a:ea typeface="楷体" pitchFamily="49" charset="-122"/>
                  <a:cs typeface="Consolas" pitchFamily="49" charset="0"/>
                </a:rPr>
                <a:t>u</a:t>
              </a:r>
            </a:p>
            <a:p>
              <a:pPr algn="l">
                <a:lnSpc>
                  <a:spcPts val="2200"/>
                </a:lnSpc>
                <a:spcBef>
                  <a:spcPts val="0"/>
                </a:spcBef>
              </a:pPr>
              <a:r>
                <a:rPr lang="zh-CN" altLang="en-US" sz="1600" smtClean="0">
                  <a:solidFill>
                    <a:schemeClr val="bg1"/>
                  </a:solidFill>
                  <a:latin typeface="Consolas" pitchFamily="49" charset="0"/>
                  <a:ea typeface="楷体" pitchFamily="49" charset="-122"/>
                  <a:cs typeface="Consolas" pitchFamily="49" charset="0"/>
                </a:rPr>
                <a:t>否则：</a:t>
              </a:r>
              <a:endParaRPr lang="en-US" altLang="zh-CN" sz="1600" smtClean="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600" smtClean="0">
                  <a:solidFill>
                    <a:schemeClr val="bg1"/>
                  </a:solidFill>
                  <a:latin typeface="Consolas" pitchFamily="49" charset="0"/>
                  <a:ea typeface="楷体" pitchFamily="49" charset="-122"/>
                  <a:cs typeface="Consolas" pitchFamily="49" charset="0"/>
                </a:rPr>
                <a:t>     </a:t>
              </a:r>
              <a:r>
                <a:rPr lang="zh-CN" altLang="en-US" sz="1600" smtClean="0">
                  <a:solidFill>
                    <a:schemeClr val="bg1"/>
                  </a:solidFill>
                  <a:latin typeface="Consolas" pitchFamily="49" charset="0"/>
                  <a:ea typeface="楷体" pitchFamily="49" charset="-122"/>
                  <a:cs typeface="Consolas" pitchFamily="49"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9" name="TextBox 18"/>
          <p:cNvSpPr txBox="1"/>
          <p:nvPr/>
        </p:nvSpPr>
        <p:spPr>
          <a:xfrm>
            <a:off x="500034" y="5143512"/>
            <a:ext cx="3929090"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直到</a:t>
            </a:r>
            <a:r>
              <a:rPr lang="en-US" altLang="zh-CN" sz="1800" smtClean="0">
                <a:solidFill>
                  <a:srgbClr val="0000FF"/>
                </a:solidFill>
                <a:latin typeface="Consolas" pitchFamily="49" charset="0"/>
                <a:ea typeface="楷体" pitchFamily="49" charset="-122"/>
                <a:cs typeface="Consolas" pitchFamily="49" charset="0"/>
              </a:rPr>
              <a:t>S=V     </a:t>
            </a:r>
            <a:r>
              <a:rPr lang="zh-CN" altLang="en-US" sz="1800" smtClean="0">
                <a:solidFill>
                  <a:srgbClr val="0000FF"/>
                </a:solidFill>
                <a:latin typeface="Consolas" pitchFamily="49" charset="0"/>
                <a:ea typeface="楷体" pitchFamily="49" charset="-122"/>
                <a:cs typeface="Consolas" pitchFamily="49" charset="0"/>
              </a:rPr>
              <a:t>时间复杂度：</a:t>
            </a:r>
            <a:r>
              <a:rPr lang="en-US" altLang="zh-CN" sz="1800" smtClean="0">
                <a:solidFill>
                  <a:srgbClr val="0000FF"/>
                </a:solidFill>
                <a:latin typeface="Consolas" pitchFamily="49" charset="0"/>
                <a:ea typeface="楷体" pitchFamily="49" charset="-122"/>
                <a:cs typeface="Consolas" pitchFamily="49" charset="0"/>
              </a:rPr>
              <a:t>O(</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20" name="灯片编号占位符 19"/>
          <p:cNvSpPr>
            <a:spLocks noGrp="1"/>
          </p:cNvSpPr>
          <p:nvPr>
            <p:ph type="sldNum" sz="quarter" idx="12"/>
          </p:nvPr>
        </p:nvSpPr>
        <p:spPr/>
        <p:txBody>
          <a:bodyPr/>
          <a:lstStyle/>
          <a:p>
            <a:fld id="{36E68863-33C2-4D6D-B9FA-F4917E910219}" type="slidenum">
              <a:rPr lang="en-US" altLang="zh-CN" smtClean="0"/>
              <a:pPr/>
              <a:t>27</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715304" cy="20968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en-US" sz="1800" smtClean="0">
                <a:solidFill>
                  <a:srgbClr val="0000FF"/>
                </a:solidFill>
                <a:latin typeface="Consolas" pitchFamily="49" charset="0"/>
                <a:ea typeface="楷体" pitchFamily="49" charset="-122"/>
                <a:cs typeface="Consolas" pitchFamily="49" charset="0"/>
              </a:rPr>
              <a:t>Dijkstra</a:t>
            </a:r>
            <a:r>
              <a:rPr lang="zh-CN" altLang="en-US" sz="1800" smtClean="0">
                <a:solidFill>
                  <a:srgbClr val="0000FF"/>
                </a:solidFill>
                <a:latin typeface="Consolas" pitchFamily="49" charset="0"/>
                <a:ea typeface="楷体" pitchFamily="49" charset="-122"/>
                <a:cs typeface="Consolas" pitchFamily="49" charset="0"/>
              </a:rPr>
              <a:t>算法是（ ）方法求出图中从源点到其余顶点最短路径的。</a:t>
            </a:r>
          </a:p>
          <a:p>
            <a:pPr algn="l">
              <a:lnSpc>
                <a:spcPts val="3200"/>
              </a:lnSpc>
              <a:spcBef>
                <a:spcPts val="0"/>
              </a:spcBef>
            </a:pPr>
            <a:r>
              <a:rPr lang="pt-BR"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按长度递减的顺序求出图的某顶点到其余顶点的最短路径</a:t>
            </a:r>
          </a:p>
          <a:p>
            <a:pPr algn="l">
              <a:lnSpc>
                <a:spcPts val="3200"/>
              </a:lnSpc>
              <a:spcBef>
                <a:spcPts val="0"/>
              </a:spcBef>
            </a:pPr>
            <a:r>
              <a:rPr lang="pt-BR" sz="1800" smtClean="0">
                <a:solidFill>
                  <a:srgbClr val="0000FF"/>
                </a:solidFill>
                <a:latin typeface="Consolas" pitchFamily="49" charset="0"/>
                <a:ea typeface="仿宋" pitchFamily="49" charset="-122"/>
                <a:cs typeface="Consolas" pitchFamily="49" charset="0"/>
              </a:rPr>
              <a:t>B.</a:t>
            </a:r>
            <a:r>
              <a:rPr lang="zh-CN" altLang="en-US" sz="1800" smtClean="0">
                <a:solidFill>
                  <a:srgbClr val="0000FF"/>
                </a:solidFill>
                <a:latin typeface="Consolas" pitchFamily="49" charset="0"/>
                <a:ea typeface="仿宋" pitchFamily="49" charset="-122"/>
                <a:cs typeface="Consolas" pitchFamily="49" charset="0"/>
              </a:rPr>
              <a:t>按长度递增的顺序求出图的某顶点到其余顶点的最短路径</a:t>
            </a:r>
          </a:p>
          <a:p>
            <a:pPr algn="l">
              <a:lnSpc>
                <a:spcPts val="3200"/>
              </a:lnSpc>
              <a:spcBef>
                <a:spcPts val="0"/>
              </a:spcBef>
            </a:pPr>
            <a:r>
              <a:rPr lang="pt-BR"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通过深度优先遍历求出图中某顶点到其余顶点的最短路径</a:t>
            </a:r>
          </a:p>
          <a:p>
            <a:pPr algn="l">
              <a:lnSpc>
                <a:spcPts val="3200"/>
              </a:lnSpc>
              <a:spcBef>
                <a:spcPts val="0"/>
              </a:spcBef>
            </a:pPr>
            <a:r>
              <a:rPr lang="pt-BR"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通过广度优先遍历求出图中某顶点到其余顶点的最短路径</a:t>
            </a:r>
          </a:p>
        </p:txBody>
      </p:sp>
      <p:sp>
        <p:nvSpPr>
          <p:cNvPr id="14" name="TextBox 13"/>
          <p:cNvSpPr txBox="1"/>
          <p:nvPr/>
        </p:nvSpPr>
        <p:spPr>
          <a:xfrm>
            <a:off x="7143768" y="180893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5"/>
          <p:cNvGrpSpPr/>
          <p:nvPr/>
        </p:nvGrpSpPr>
        <p:grpSpPr>
          <a:xfrm>
            <a:off x="1000100" y="4000504"/>
            <a:ext cx="4643470" cy="1738325"/>
            <a:chOff x="571472" y="2714626"/>
            <a:chExt cx="4643470" cy="1303744"/>
          </a:xfrm>
        </p:grpSpPr>
        <p:sp>
          <p:nvSpPr>
            <p:cNvPr id="12" name="椭圆 11"/>
            <p:cNvSpPr/>
            <p:nvPr/>
          </p:nvSpPr>
          <p:spPr>
            <a:xfrm>
              <a:off x="571472" y="3089676"/>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Consolas" pitchFamily="49" charset="0"/>
                  <a:cs typeface="Consolas" pitchFamily="49" charset="0"/>
                </a:rPr>
                <a:t>S</a:t>
              </a:r>
              <a:endParaRPr lang="zh-CN" altLang="en-US" i="1">
                <a:solidFill>
                  <a:srgbClr val="0000FF"/>
                </a:solidFill>
                <a:latin typeface="Consolas" pitchFamily="49" charset="0"/>
                <a:cs typeface="Consolas" pitchFamily="49" charset="0"/>
              </a:endParaRPr>
            </a:p>
          </p:txBody>
        </p:sp>
        <p:sp>
          <p:nvSpPr>
            <p:cNvPr id="13" name="TextBox 12"/>
            <p:cNvSpPr txBox="1"/>
            <p:nvPr/>
          </p:nvSpPr>
          <p:spPr>
            <a:xfrm>
              <a:off x="642910" y="2714626"/>
              <a:ext cx="2428892" cy="331726"/>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加入</a:t>
              </a:r>
              <a:r>
                <a:rPr lang="en-US" altLang="zh-CN" sz="1800" smtClean="0">
                  <a:solidFill>
                    <a:srgbClr val="0000FF"/>
                  </a:solidFill>
                  <a:latin typeface="Consolas" pitchFamily="49" charset="0"/>
                  <a:ea typeface="楷体" pitchFamily="49" charset="-122"/>
                  <a:cs typeface="Consolas" pitchFamily="49" charset="0"/>
                </a:rPr>
                <a:t>S</a:t>
              </a:r>
              <a:r>
                <a:rPr lang="zh-CN" altLang="en-US" sz="1800" smtClean="0">
                  <a:solidFill>
                    <a:srgbClr val="0000FF"/>
                  </a:solidFill>
                  <a:latin typeface="Consolas" pitchFamily="49" charset="0"/>
                  <a:ea typeface="楷体" pitchFamily="49" charset="-122"/>
                  <a:cs typeface="Consolas" pitchFamily="49" charset="0"/>
                </a:rPr>
                <a:t>集合的顶点：</a:t>
              </a:r>
            </a:p>
          </p:txBody>
        </p:sp>
        <p:sp>
          <p:nvSpPr>
            <p:cNvPr id="15" name="TextBox 14"/>
            <p:cNvSpPr txBox="1"/>
            <p:nvPr/>
          </p:nvSpPr>
          <p:spPr>
            <a:xfrm>
              <a:off x="1571604" y="3214692"/>
              <a:ext cx="3643338" cy="740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最短路径不再改变</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越后加入的顶点，</a:t>
              </a:r>
              <a:r>
                <a:rPr lang="en-US" altLang="zh-CN" sz="1800" smtClean="0">
                  <a:solidFill>
                    <a:srgbClr val="0000FF"/>
                  </a:solidFill>
                  <a:latin typeface="Consolas" pitchFamily="49" charset="0"/>
                  <a:ea typeface="仿宋" pitchFamily="49" charset="-122"/>
                  <a:cs typeface="Consolas" pitchFamily="49" charset="0"/>
                </a:rPr>
                <a:t>dist</a:t>
              </a:r>
              <a:r>
                <a:rPr lang="zh-CN" altLang="en-US" sz="1800" smtClean="0">
                  <a:solidFill>
                    <a:srgbClr val="0000FF"/>
                  </a:solidFill>
                  <a:latin typeface="Consolas" pitchFamily="49" charset="0"/>
                  <a:ea typeface="仿宋" pitchFamily="49" charset="-122"/>
                  <a:cs typeface="Consolas" pitchFamily="49" charset="0"/>
                </a:rPr>
                <a:t>越长</a:t>
              </a:r>
            </a:p>
          </p:txBody>
        </p:sp>
      </p:grpSp>
      <p:grpSp>
        <p:nvGrpSpPr>
          <p:cNvPr id="3" name="组合 16"/>
          <p:cNvGrpSpPr/>
          <p:nvPr/>
        </p:nvGrpSpPr>
        <p:grpSpPr>
          <a:xfrm>
            <a:off x="357158" y="214290"/>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2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2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28</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929618" cy="21489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以下叙述正确的是（  ）。</a:t>
            </a:r>
          </a:p>
          <a:p>
            <a:pPr algn="l"/>
            <a:r>
              <a:rPr lang="en-US" sz="1800" smtClean="0">
                <a:solidFill>
                  <a:srgbClr val="0000FF"/>
                </a:solidFill>
                <a:latin typeface="Consolas" pitchFamily="49" charset="0"/>
                <a:ea typeface="仿宋" pitchFamily="49" charset="-122"/>
                <a:cs typeface="Consolas" pitchFamily="49" charset="0"/>
              </a:rPr>
              <a:t>A. </a:t>
            </a:r>
            <a:r>
              <a:rPr lang="zh-CN" altLang="en-US" sz="1800" smtClean="0">
                <a:solidFill>
                  <a:srgbClr val="0000FF"/>
                </a:solidFill>
                <a:latin typeface="Consolas" pitchFamily="49" charset="0"/>
                <a:ea typeface="仿宋" pitchFamily="49" charset="-122"/>
                <a:cs typeface="Consolas" pitchFamily="49" charset="0"/>
              </a:rPr>
              <a:t>最短路径一定是简单路径</a:t>
            </a:r>
          </a:p>
          <a:p>
            <a:pPr algn="l"/>
            <a:r>
              <a:rPr lang="en-US" sz="1800" smtClean="0">
                <a:solidFill>
                  <a:srgbClr val="0000FF"/>
                </a:solidFill>
                <a:latin typeface="Consolas" pitchFamily="49" charset="0"/>
                <a:ea typeface="仿宋" pitchFamily="49" charset="-122"/>
                <a:cs typeface="Consolas" pitchFamily="49" charset="0"/>
              </a:rPr>
              <a:t>B. Dijkstra</a:t>
            </a:r>
            <a:r>
              <a:rPr lang="zh-CN" altLang="en-US" sz="1800" smtClean="0">
                <a:solidFill>
                  <a:srgbClr val="0000FF"/>
                </a:solidFill>
                <a:latin typeface="Consolas" pitchFamily="49" charset="0"/>
                <a:ea typeface="仿宋" pitchFamily="49" charset="-122"/>
                <a:cs typeface="Consolas" pitchFamily="49" charset="0"/>
              </a:rPr>
              <a:t>算法不适合有回路的带权图求最短路径</a:t>
            </a:r>
          </a:p>
          <a:p>
            <a:pPr algn="l"/>
            <a:r>
              <a:rPr lang="en-US" sz="1800" smtClean="0">
                <a:solidFill>
                  <a:srgbClr val="0000FF"/>
                </a:solidFill>
                <a:latin typeface="Consolas" pitchFamily="49" charset="0"/>
                <a:ea typeface="仿宋" pitchFamily="49" charset="-122"/>
                <a:cs typeface="Consolas" pitchFamily="49" charset="0"/>
              </a:rPr>
              <a:t>C. Dijkstra</a:t>
            </a:r>
            <a:r>
              <a:rPr lang="zh-CN" altLang="en-US" sz="1800" smtClean="0">
                <a:solidFill>
                  <a:srgbClr val="0000FF"/>
                </a:solidFill>
                <a:latin typeface="Consolas" pitchFamily="49" charset="0"/>
                <a:ea typeface="仿宋" pitchFamily="49" charset="-122"/>
                <a:cs typeface="Consolas" pitchFamily="49" charset="0"/>
              </a:rPr>
              <a:t>算法不适合求任意两个顶点的最短路径</a:t>
            </a:r>
          </a:p>
          <a:p>
            <a:pPr algn="l"/>
            <a:r>
              <a:rPr lang="en-US" sz="1800" smtClean="0">
                <a:solidFill>
                  <a:srgbClr val="0000FF"/>
                </a:solidFill>
                <a:latin typeface="Consolas" pitchFamily="49" charset="0"/>
                <a:ea typeface="仿宋" pitchFamily="49" charset="-122"/>
                <a:cs typeface="Consolas" pitchFamily="49" charset="0"/>
              </a:rPr>
              <a:t>D. Floyd</a:t>
            </a:r>
            <a:r>
              <a:rPr lang="zh-CN" altLang="en-US" sz="1800" smtClean="0">
                <a:solidFill>
                  <a:srgbClr val="0000FF"/>
                </a:solidFill>
                <a:latin typeface="Consolas" pitchFamily="49" charset="0"/>
                <a:ea typeface="仿宋" pitchFamily="49" charset="-122"/>
                <a:cs typeface="Consolas" pitchFamily="49" charset="0"/>
              </a:rPr>
              <a:t>算法求两个顶点的最短路径时，</a:t>
            </a:r>
            <a:r>
              <a:rPr lang="en-US" sz="1800" smtClean="0">
                <a:solidFill>
                  <a:srgbClr val="0000FF"/>
                </a:solidFill>
                <a:latin typeface="Consolas" pitchFamily="49" charset="0"/>
                <a:ea typeface="仿宋" pitchFamily="49" charset="-122"/>
                <a:cs typeface="Consolas" pitchFamily="49" charset="0"/>
              </a:rPr>
              <a:t>path</a:t>
            </a:r>
            <a:r>
              <a:rPr lang="en-US" sz="1800" i="1" baseline="-25000" smtClean="0">
                <a:solidFill>
                  <a:srgbClr val="0000FF"/>
                </a:solidFill>
                <a:latin typeface="Consolas" pitchFamily="49" charset="0"/>
                <a:ea typeface="仿宋" pitchFamily="49" charset="-122"/>
                <a:cs typeface="Consolas" pitchFamily="49" charset="0"/>
              </a:rPr>
              <a:t>k</a:t>
            </a:r>
            <a:r>
              <a:rPr lang="en-US"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一定是</a:t>
            </a:r>
            <a:r>
              <a:rPr lang="en-US" sz="1800" smtClean="0">
                <a:solidFill>
                  <a:srgbClr val="0000FF"/>
                </a:solidFill>
                <a:latin typeface="Consolas" pitchFamily="49" charset="0"/>
                <a:ea typeface="仿宋" pitchFamily="49" charset="-122"/>
                <a:cs typeface="Consolas" pitchFamily="49" charset="0"/>
              </a:rPr>
              <a:t>path</a:t>
            </a:r>
            <a:r>
              <a:rPr lang="en-US" sz="1800" i="1" baseline="-25000"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的子集</a:t>
            </a:r>
          </a:p>
        </p:txBody>
      </p:sp>
      <p:sp>
        <p:nvSpPr>
          <p:cNvPr id="5" name="TextBox 4"/>
          <p:cNvSpPr txBox="1"/>
          <p:nvPr/>
        </p:nvSpPr>
        <p:spPr>
          <a:xfrm>
            <a:off x="4071934" y="1142984"/>
            <a:ext cx="357190" cy="457369"/>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5"/>
          <p:cNvGrpSpPr/>
          <p:nvPr/>
        </p:nvGrpSpPr>
        <p:grpSpPr>
          <a:xfrm>
            <a:off x="357158" y="214290"/>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29</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603480"/>
            <a:ext cx="7429552" cy="11281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   若无向图</a:t>
            </a:r>
            <a:r>
              <a:rPr lang="en-US" sz="1800" smtClean="0">
                <a:solidFill>
                  <a:srgbClr val="0000FF"/>
                </a:solidFill>
                <a:latin typeface="Consolas" pitchFamily="49" charset="0"/>
                <a:ea typeface="楷体" pitchFamily="49" charset="-122"/>
                <a:cs typeface="Consolas" pitchFamily="49" charset="0"/>
              </a:rPr>
              <a:t>G(V</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E)</a:t>
            </a:r>
            <a:r>
              <a:rPr lang="zh-CN" altLang="en-US" sz="1800" smtClean="0">
                <a:solidFill>
                  <a:srgbClr val="0000FF"/>
                </a:solidFill>
                <a:latin typeface="Consolas" pitchFamily="49" charset="0"/>
                <a:ea typeface="楷体" pitchFamily="49" charset="-122"/>
                <a:cs typeface="Consolas" pitchFamily="49" charset="0"/>
              </a:rPr>
              <a:t>中含</a:t>
            </a:r>
            <a:r>
              <a:rPr lang="en-US" sz="1800" smtClean="0">
                <a:solidFill>
                  <a:srgbClr val="0000FF"/>
                </a:solidFill>
                <a:latin typeface="Consolas" pitchFamily="49" charset="0"/>
                <a:ea typeface="楷体" pitchFamily="49" charset="-122"/>
                <a:cs typeface="Consolas" pitchFamily="49" charset="0"/>
              </a:rPr>
              <a:t>7</a:t>
            </a:r>
            <a:r>
              <a:rPr lang="zh-CN" altLang="en-US" sz="1800" smtClean="0">
                <a:solidFill>
                  <a:srgbClr val="0000FF"/>
                </a:solidFill>
                <a:latin typeface="Consolas" pitchFamily="49" charset="0"/>
                <a:ea typeface="楷体" pitchFamily="49" charset="-122"/>
                <a:cs typeface="Consolas" pitchFamily="49" charset="0"/>
              </a:rPr>
              <a:t>个顶点，则保证图</a:t>
            </a:r>
            <a:r>
              <a:rPr lang="en-US" sz="1800" smtClean="0">
                <a:solidFill>
                  <a:srgbClr val="0000FF"/>
                </a:solidFill>
                <a:latin typeface="Consolas" pitchFamily="49" charset="0"/>
                <a:ea typeface="楷体" pitchFamily="49" charset="-122"/>
                <a:cs typeface="Consolas" pitchFamily="49" charset="0"/>
              </a:rPr>
              <a:t>G</a:t>
            </a:r>
            <a:r>
              <a:rPr lang="zh-CN" altLang="en-US" sz="1800" smtClean="0">
                <a:solidFill>
                  <a:srgbClr val="0000FF"/>
                </a:solidFill>
                <a:latin typeface="Consolas" pitchFamily="49" charset="0"/>
                <a:ea typeface="楷体" pitchFamily="49" charset="-122"/>
                <a:cs typeface="Consolas" pitchFamily="49" charset="0"/>
              </a:rPr>
              <a:t>在</a:t>
            </a:r>
            <a:r>
              <a:rPr lang="zh-CN" altLang="en-US" sz="1800" smtClean="0">
                <a:solidFill>
                  <a:srgbClr val="FF00FF"/>
                </a:solidFill>
                <a:latin typeface="Consolas" pitchFamily="49" charset="0"/>
                <a:ea typeface="楷体" pitchFamily="49" charset="-122"/>
                <a:cs typeface="Consolas" pitchFamily="49" charset="0"/>
              </a:rPr>
              <a:t>任何情况</a:t>
            </a:r>
            <a:r>
              <a:rPr lang="zh-CN" altLang="en-US" sz="1800" smtClean="0">
                <a:solidFill>
                  <a:srgbClr val="0000FF"/>
                </a:solidFill>
                <a:latin typeface="Consolas" pitchFamily="49" charset="0"/>
                <a:ea typeface="楷体" pitchFamily="49" charset="-122"/>
                <a:cs typeface="Consolas" pitchFamily="49" charset="0"/>
              </a:rPr>
              <a:t>下都是连通的，则需要的边数最少是（ ）。</a:t>
            </a:r>
          </a:p>
          <a:p>
            <a:pPr algn="l"/>
            <a:r>
              <a:rPr lang="en-US" sz="1800" smtClean="0">
                <a:solidFill>
                  <a:srgbClr val="0000FF"/>
                </a:solidFill>
                <a:latin typeface="Consolas" pitchFamily="49" charset="0"/>
                <a:ea typeface="楷体" pitchFamily="49" charset="-122"/>
                <a:cs typeface="Consolas" pitchFamily="49" charset="0"/>
              </a:rPr>
              <a:t>  A. 6	      B. 15	    C. 16	  D. 21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57158" y="2285992"/>
            <a:ext cx="8429684" cy="22228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对于具有</a:t>
            </a:r>
            <a:r>
              <a:rPr lang="en-US"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个顶点的无向图，当其中</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个顶点构成一个完全图时，再加上一条边（连接该完全图和另外一个顶点）必然构成一个连通图</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所以本题中，若</a:t>
            </a:r>
            <a:r>
              <a:rPr lang="en-US" sz="1800" smtClean="0">
                <a:solidFill>
                  <a:srgbClr val="0000FF"/>
                </a:solidFill>
                <a:latin typeface="Consolas" pitchFamily="49" charset="0"/>
                <a:ea typeface="仿宋" pitchFamily="49" charset="-122"/>
                <a:cs typeface="Consolas" pitchFamily="49" charset="0"/>
              </a:rPr>
              <a:t>6</a:t>
            </a:r>
            <a:r>
              <a:rPr lang="zh-CN" altLang="en-US" sz="1800" smtClean="0">
                <a:solidFill>
                  <a:srgbClr val="0000FF"/>
                </a:solidFill>
                <a:latin typeface="Consolas" pitchFamily="49" charset="0"/>
                <a:ea typeface="仿宋" pitchFamily="49" charset="-122"/>
                <a:cs typeface="Consolas" pitchFamily="49" charset="0"/>
              </a:rPr>
              <a:t>个顶点构成一个完全图，再加上一条边，这样的图无论如何都是一个连通图</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最少边数</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-1)(</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-2)/2+1=</a:t>
            </a:r>
            <a:r>
              <a:rPr lang="en-US" sz="1800" smtClean="0">
                <a:solidFill>
                  <a:srgbClr val="FF0000"/>
                </a:solidFill>
                <a:latin typeface="Consolas" pitchFamily="49" charset="0"/>
                <a:ea typeface="仿宋" pitchFamily="49" charset="-122"/>
                <a:cs typeface="Consolas" pitchFamily="49" charset="0"/>
              </a:rPr>
              <a:t>16</a:t>
            </a:r>
            <a:endParaRPr lang="zh-CN" altLang="en-US" sz="1800" smtClean="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42844" y="571480"/>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3</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820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多源最短路径</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Flody</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ea typeface="宋体"/>
                  <a:cs typeface="Consolas" pitchFamily="49" charset="0"/>
                </a:rPr>
                <a:t>～</a:t>
              </a:r>
              <a:r>
                <a:rPr lang="en-US" altLang="zh-CN" sz="1800" i="1" smtClean="0">
                  <a:solidFill>
                    <a:srgbClr val="0000FF"/>
                  </a:solidFill>
                  <a:latin typeface="Consolas" pitchFamily="49" charset="0"/>
                  <a:ea typeface="宋体"/>
                  <a:cs typeface="Consolas" pitchFamily="49" charset="0"/>
                </a:rPr>
                <a:t>n</a:t>
              </a:r>
              <a:r>
                <a:rPr lang="en-US" altLang="zh-CN" sz="1800" smtClean="0">
                  <a:solidFill>
                    <a:srgbClr val="0000FF"/>
                  </a:solidFill>
                  <a:latin typeface="Consolas" pitchFamily="49" charset="0"/>
                  <a:ea typeface="宋体"/>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857224" y="3714752"/>
            <a:ext cx="3929090" cy="442301"/>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迭代</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时间复杂度：</a:t>
            </a:r>
            <a:r>
              <a:rPr lang="en-US" altLang="zh-CN" sz="1800" smtClean="0">
                <a:solidFill>
                  <a:srgbClr val="0000FF"/>
                </a:solidFill>
                <a:latin typeface="Consolas" pitchFamily="49" charset="0"/>
                <a:ea typeface="楷体" pitchFamily="49" charset="-122"/>
                <a:cs typeface="Consolas" pitchFamily="49" charset="0"/>
              </a:rPr>
              <a:t>O(</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baseline="30000" smtClean="0">
                <a:solidFill>
                  <a:srgbClr val="0000FF"/>
                </a:solidFill>
                <a:latin typeface="Consolas" pitchFamily="49" charset="0"/>
                <a:ea typeface="楷体" pitchFamily="49" charset="-122"/>
                <a:cs typeface="Consolas" pitchFamily="49" charset="0"/>
              </a:rPr>
              <a:t>3</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30</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642918"/>
            <a:ext cx="757242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    设下图中的顶点表示村庄，有向边代表交通路线，若要建立一家医院，试问建在</a:t>
            </a:r>
            <a:r>
              <a:rPr lang="zh-CN" altLang="en-US" sz="1800" smtClean="0">
                <a:solidFill>
                  <a:srgbClr val="FF00FF"/>
                </a:solidFill>
                <a:latin typeface="Consolas" pitchFamily="49" charset="0"/>
                <a:ea typeface="楷体" pitchFamily="49" charset="-122"/>
                <a:cs typeface="Consolas" pitchFamily="49" charset="0"/>
              </a:rPr>
              <a:t>哪一个村庄</a:t>
            </a:r>
            <a:r>
              <a:rPr lang="zh-CN" altLang="en-US" sz="1800" smtClean="0">
                <a:solidFill>
                  <a:srgbClr val="0000FF"/>
                </a:solidFill>
                <a:latin typeface="Consolas" pitchFamily="49" charset="0"/>
                <a:ea typeface="楷体" pitchFamily="49" charset="-122"/>
                <a:cs typeface="Consolas" pitchFamily="49"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43"/>
          <p:cNvGrpSpPr/>
          <p:nvPr/>
        </p:nvGrpSpPr>
        <p:grpSpPr>
          <a:xfrm>
            <a:off x="2143108" y="2325021"/>
            <a:ext cx="3155972" cy="3040128"/>
            <a:chOff x="4416424" y="2029515"/>
            <a:chExt cx="3155972" cy="2280095"/>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12</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5715008" y="2029515"/>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5715008" y="2544817"/>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4</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3</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15</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latin typeface="Consolas" pitchFamily="49" charset="0"/>
                  <a:ea typeface="楷体" pitchFamily="49" charset="-122"/>
                  <a:cs typeface="Consolas" pitchFamily="49" charset="0"/>
                </a:rPr>
                <a:t>6</a:t>
              </a:r>
              <a:endParaRPr lang="zh-CN" altLang="en-US" sz="1600" smtClean="0">
                <a:solidFill>
                  <a:srgbClr val="0000FF"/>
                </a:solidFill>
                <a:latin typeface="Consolas" pitchFamily="49" charset="0"/>
                <a:ea typeface="楷体" pitchFamily="49" charset="-122"/>
                <a:cs typeface="Consolas" pitchFamily="49" charset="0"/>
              </a:endParaRPr>
            </a:p>
          </p:txBody>
        </p:sp>
      </p:grpSp>
      <p:grpSp>
        <p:nvGrpSpPr>
          <p:cNvPr id="4" name="组合 44"/>
          <p:cNvGrpSpPr/>
          <p:nvPr/>
        </p:nvGrpSpPr>
        <p:grpSpPr>
          <a:xfrm>
            <a:off x="357158" y="214290"/>
            <a:ext cx="1000100" cy="785817"/>
            <a:chOff x="5703182" y="3835411"/>
            <a:chExt cx="1238250" cy="1236663"/>
          </a:xfrm>
        </p:grpSpPr>
        <p:grpSp>
          <p:nvGrpSpPr>
            <p:cNvPr id="5" name="Group 19"/>
            <p:cNvGrpSpPr>
              <a:grpSpLocks/>
            </p:cNvGrpSpPr>
            <p:nvPr/>
          </p:nvGrpSpPr>
          <p:grpSpPr bwMode="auto">
            <a:xfrm>
              <a:off x="5703182" y="3835411"/>
              <a:ext cx="1238250" cy="1236663"/>
              <a:chOff x="810" y="845"/>
              <a:chExt cx="827" cy="826"/>
            </a:xfrm>
          </p:grpSpPr>
          <p:sp>
            <p:nvSpPr>
              <p:cNvPr id="4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44" name="灯片编号占位符 43"/>
          <p:cNvSpPr>
            <a:spLocks noGrp="1"/>
          </p:cNvSpPr>
          <p:nvPr>
            <p:ph type="sldNum" sz="quarter" idx="12"/>
          </p:nvPr>
        </p:nvSpPr>
        <p:spPr/>
        <p:txBody>
          <a:bodyPr/>
          <a:lstStyle/>
          <a:p>
            <a:fld id="{36E68863-33C2-4D6D-B9FA-F4917E910219}" type="slidenum">
              <a:rPr lang="en-US" altLang="zh-CN" smtClean="0"/>
              <a:pPr/>
              <a:t>31</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42301"/>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利用</a:t>
            </a:r>
            <a:r>
              <a:rPr lang="en-US" altLang="zh-CN" sz="1800" smtClean="0">
                <a:solidFill>
                  <a:srgbClr val="0000FF"/>
                </a:solidFill>
                <a:latin typeface="Consolas" pitchFamily="49" charset="0"/>
                <a:ea typeface="楷体" pitchFamily="49" charset="-122"/>
                <a:cs typeface="Consolas" pitchFamily="49" charset="0"/>
              </a:rPr>
              <a:t>Floyd</a:t>
            </a:r>
            <a:r>
              <a:rPr lang="zh-CN" altLang="en-US" sz="1800" smtClean="0">
                <a:solidFill>
                  <a:srgbClr val="0000FF"/>
                </a:solidFill>
                <a:latin typeface="Consolas" pitchFamily="49" charset="0"/>
                <a:ea typeface="楷体" pitchFamily="49" charset="-122"/>
                <a:cs typeface="Consolas" pitchFamily="49"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6" name="TextBox 5"/>
          <p:cNvSpPr txBox="1"/>
          <p:nvPr/>
        </p:nvSpPr>
        <p:spPr>
          <a:xfrm>
            <a:off x="3857620" y="1214422"/>
            <a:ext cx="4357718" cy="419795"/>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仿宋" pitchFamily="49" charset="-122"/>
                <a:ea typeface="仿宋" pitchFamily="49" charset="-122"/>
                <a:cs typeface="Consolas" pitchFamily="49" charset="0"/>
              </a:rPr>
              <a:t>求得每对村庄之间的最少交通代价</a:t>
            </a:r>
          </a:p>
        </p:txBody>
      </p:sp>
      <p:graphicFrame>
        <p:nvGraphicFramePr>
          <p:cNvPr id="7" name="表格 6"/>
          <p:cNvGraphicFramePr>
            <a:graphicFrameLocks noGrp="1"/>
          </p:cNvGraphicFramePr>
          <p:nvPr/>
        </p:nvGraphicFramePr>
        <p:xfrm>
          <a:off x="3143241" y="1809739"/>
          <a:ext cx="5786477" cy="3048000"/>
        </p:xfrm>
        <a:graphic>
          <a:graphicData uri="http://schemas.openxmlformats.org/drawingml/2006/table">
            <a:tbl>
              <a:tblPr>
                <a:tableStyleId>{E269D01E-BC32-4049-B463-5C60D7B0CCD2}</a:tableStyleId>
              </a:tblPr>
              <a:tblGrid>
                <a:gridCol w="2237436"/>
                <a:gridCol w="3549041"/>
              </a:tblGrid>
              <a:tr h="508000">
                <a:tc>
                  <a:txBody>
                    <a:bodyPr/>
                    <a:lstStyle/>
                    <a:p>
                      <a:pPr indent="0" algn="ctr">
                        <a:lnSpc>
                          <a:spcPts val="3000"/>
                        </a:lnSpc>
                        <a:spcAft>
                          <a:spcPts val="0"/>
                        </a:spcAft>
                      </a:pPr>
                      <a:r>
                        <a:rPr lang="zh-CN" sz="1800" b="1" kern="100">
                          <a:latin typeface="楷体" pitchFamily="49" charset="-122"/>
                          <a:ea typeface="楷体" pitchFamily="49" charset="-122"/>
                        </a:rPr>
                        <a:t>医院建在的村庄</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1800" b="1" kern="100">
                          <a:latin typeface="楷体" pitchFamily="49" charset="-122"/>
                          <a:ea typeface="楷体" pitchFamily="49" charset="-122"/>
                        </a:rPr>
                        <a:t>各村庄往返总的交通代价</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r>
              <a:tr h="508000">
                <a:tc>
                  <a:txBody>
                    <a:bodyPr/>
                    <a:lstStyle/>
                    <a:p>
                      <a:pPr indent="0" algn="ctr" fontAlgn="auto">
                        <a:lnSpc>
                          <a:spcPts val="3000"/>
                        </a:lnSpc>
                        <a:spcAft>
                          <a:spcPts val="0"/>
                        </a:spcAft>
                        <a:tabLst>
                          <a:tab pos="2600325" algn="ctr"/>
                          <a:tab pos="5200650" algn="r"/>
                          <a:tab pos="266700" algn="l"/>
                        </a:tabLst>
                      </a:pPr>
                      <a:r>
                        <a:rPr lang="en-US" sz="1800" b="1" kern="100">
                          <a:latin typeface="楷体" pitchFamily="49" charset="-122"/>
                          <a:ea typeface="楷体" pitchFamily="49" charset="-122"/>
                        </a:rPr>
                        <a:t>0</a:t>
                      </a:r>
                      <a:endParaRPr lang="zh-CN" sz="1800" b="1" kern="105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12+16+4+7+13+16+4+18=90</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1</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13+29+17+20+12++8+5=115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2</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16+11+12+6+16+29+12+34=136</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3</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4+8+12+3+4+17+12+22=</a:t>
                      </a:r>
                      <a:r>
                        <a:rPr lang="en-US" sz="1800" b="1" kern="100">
                          <a:solidFill>
                            <a:srgbClr val="FF0000"/>
                          </a:solidFill>
                          <a:latin typeface="楷体" pitchFamily="49" charset="-122"/>
                          <a:ea typeface="楷体" pitchFamily="49" charset="-122"/>
                        </a:rPr>
                        <a:t>82</a:t>
                      </a:r>
                      <a:endParaRPr lang="zh-CN" sz="1800" b="1" kern="100">
                        <a:solidFill>
                          <a:srgbClr val="FF0000"/>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4</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18+5+34+22+7+20+6+3+0=115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nvGrpSpPr>
          <p:cNvPr id="4" name="组合 10"/>
          <p:cNvGrpSpPr/>
          <p:nvPr/>
        </p:nvGrpSpPr>
        <p:grpSpPr>
          <a:xfrm>
            <a:off x="3929058" y="4989979"/>
            <a:ext cx="4357718" cy="939351"/>
            <a:chOff x="3714744" y="3714758"/>
            <a:chExt cx="4357718" cy="704513"/>
          </a:xfrm>
        </p:grpSpPr>
        <p:sp>
          <p:nvSpPr>
            <p:cNvPr id="9" name="TextBox 8"/>
            <p:cNvSpPr txBox="1"/>
            <p:nvPr/>
          </p:nvSpPr>
          <p:spPr>
            <a:xfrm>
              <a:off x="3714744" y="4089806"/>
              <a:ext cx="4357718" cy="329465"/>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Consolas" pitchFamily="49" charset="0"/>
                  <a:ea typeface="微软雅黑" pitchFamily="34" charset="-122"/>
                  <a:cs typeface="Consolas" pitchFamily="49" charset="0"/>
                </a:rPr>
                <a:t>把医院建在村庄</a:t>
              </a:r>
              <a:r>
                <a:rPr lang="en-US" sz="1800" smtClean="0">
                  <a:solidFill>
                    <a:srgbClr val="C00000"/>
                  </a:solidFill>
                  <a:latin typeface="Consolas" pitchFamily="49" charset="0"/>
                  <a:ea typeface="微软雅黑" pitchFamily="34" charset="-122"/>
                  <a:cs typeface="Consolas" pitchFamily="49" charset="0"/>
                </a:rPr>
                <a:t>3</a:t>
              </a:r>
              <a:r>
                <a:rPr lang="zh-CN" altLang="en-US" sz="1800" smtClean="0">
                  <a:solidFill>
                    <a:srgbClr val="C00000"/>
                  </a:solidFill>
                  <a:latin typeface="Consolas" pitchFamily="49" charset="0"/>
                  <a:ea typeface="微软雅黑" pitchFamily="34" charset="-122"/>
                  <a:cs typeface="Consolas" pitchFamily="49" charset="0"/>
                </a:rPr>
                <a:t>时总体交通代价最少。</a:t>
              </a: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2" name="Picture 2"/>
          <p:cNvPicPr>
            <a:picLocks noChangeAspect="1" noChangeArrowheads="1"/>
          </p:cNvPicPr>
          <p:nvPr/>
        </p:nvPicPr>
        <p:blipFill>
          <a:blip r:embed="rId3" cstate="print"/>
          <a:srcRect/>
          <a:stretch>
            <a:fillRect/>
          </a:stretch>
        </p:blipFill>
        <p:spPr bwMode="auto">
          <a:xfrm>
            <a:off x="500034" y="1857364"/>
            <a:ext cx="2219325" cy="1552575"/>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36E68863-33C2-4D6D-B9FA-F4917E910219}" type="slidenum">
              <a:rPr lang="en-US" altLang="zh-CN" smtClean="0"/>
              <a:pPr/>
              <a:t>32</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1" name="TextBox 10"/>
          <p:cNvSpPr txBox="1"/>
          <p:nvPr/>
        </p:nvSpPr>
        <p:spPr>
          <a:xfrm>
            <a:off x="1428728" y="466820"/>
            <a:ext cx="2786082" cy="411203"/>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微软雅黑" pitchFamily="34" charset="-122"/>
                <a:cs typeface="Consolas" pitchFamily="49" charset="0"/>
              </a:rPr>
              <a:t>  拓 扑 排 序</a:t>
            </a:r>
            <a:endParaRPr lang="zh-CN" altLang="en-US" sz="2000">
              <a:solidFill>
                <a:srgbClr val="FF0000"/>
              </a:solidFill>
              <a:latin typeface="Consolas" pitchFamily="49" charset="0"/>
              <a:ea typeface="微软雅黑" pitchFamily="34" charset="-122"/>
              <a:cs typeface="Consolas" pitchFamily="49" charset="0"/>
            </a:endParaRP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找入度为</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输出该顶点，删除从它出发的所有出边</a:t>
            </a:r>
          </a:p>
        </p:txBody>
      </p:sp>
      <p:cxnSp>
        <p:nvCxnSpPr>
          <p:cNvPr id="15" name="直接箭头连接符 14"/>
          <p:cNvCxnSpPr/>
          <p:nvPr/>
        </p:nvCxnSpPr>
        <p:spPr>
          <a:xfrm>
            <a:off x="3143240" y="2641065"/>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3" name="组合 18"/>
          <p:cNvGrpSpPr/>
          <p:nvPr/>
        </p:nvGrpSpPr>
        <p:grpSpPr>
          <a:xfrm>
            <a:off x="1214414" y="3394416"/>
            <a:ext cx="5214974" cy="1701429"/>
            <a:chOff x="1214414" y="2857502"/>
            <a:chExt cx="5214974" cy="1276072"/>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1214414" y="3365647"/>
              <a:ext cx="5214974" cy="7679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ts val="3000"/>
                </a:lnSpc>
                <a:spcBef>
                  <a:spcPts val="0"/>
                </a:spcBef>
                <a:buBlip>
                  <a:blip r:embed="rId2"/>
                </a:buBlip>
              </a:pPr>
              <a:r>
                <a:rPr lang="zh-CN" altLang="en-US" sz="1800" smtClean="0">
                  <a:solidFill>
                    <a:srgbClr val="C00000"/>
                  </a:solidFill>
                  <a:latin typeface="Consolas" pitchFamily="49" charset="0"/>
                  <a:ea typeface="华文中宋" pitchFamily="2" charset="-122"/>
                  <a:cs typeface="Consolas" pitchFamily="49" charset="0"/>
                </a:rPr>
                <a:t>成功</a:t>
              </a:r>
              <a:r>
                <a:rPr lang="zh-CN" altLang="en-US" sz="1800" smtClean="0">
                  <a:solidFill>
                    <a:srgbClr val="0000FF"/>
                  </a:solidFill>
                  <a:latin typeface="Consolas" pitchFamily="49" charset="0"/>
                  <a:ea typeface="华文中宋" pitchFamily="2" charset="-122"/>
                  <a:cs typeface="Consolas" pitchFamily="49" charset="0"/>
                </a:rPr>
                <a:t>：产生所有顶点的拓扑序列</a:t>
              </a:r>
              <a:endParaRPr lang="en-US" altLang="zh-CN" sz="1800" smtClean="0">
                <a:solidFill>
                  <a:srgbClr val="0000FF"/>
                </a:solidFill>
                <a:latin typeface="Consolas" pitchFamily="49" charset="0"/>
                <a:ea typeface="华文中宋" pitchFamily="2" charset="-122"/>
                <a:cs typeface="Consolas" pitchFamily="49" charset="0"/>
              </a:endParaRPr>
            </a:p>
            <a:p>
              <a:pPr marL="457200" indent="-457200" algn="l">
                <a:lnSpc>
                  <a:spcPts val="3000"/>
                </a:lnSpc>
                <a:spcBef>
                  <a:spcPts val="0"/>
                </a:spcBef>
                <a:buBlip>
                  <a:blip r:embed="rId2"/>
                </a:buBlip>
              </a:pPr>
              <a:r>
                <a:rPr lang="zh-CN" altLang="en-US" sz="1800" smtClean="0">
                  <a:solidFill>
                    <a:srgbClr val="C00000"/>
                  </a:solidFill>
                  <a:latin typeface="Consolas" pitchFamily="49" charset="0"/>
                  <a:ea typeface="华文中宋" pitchFamily="2" charset="-122"/>
                  <a:cs typeface="Consolas" pitchFamily="49" charset="0"/>
                </a:rPr>
                <a:t>不成功</a:t>
              </a:r>
              <a:r>
                <a:rPr lang="zh-CN" altLang="en-US" sz="1800" smtClean="0">
                  <a:solidFill>
                    <a:srgbClr val="0000FF"/>
                  </a:solidFill>
                  <a:latin typeface="Consolas" pitchFamily="49" charset="0"/>
                  <a:ea typeface="华文中宋" pitchFamily="2" charset="-122"/>
                  <a:cs typeface="Consolas" pitchFamily="49" charset="0"/>
                </a:rPr>
                <a:t>：不能产生所有顶点的拓扑序列</a:t>
              </a:r>
              <a:endParaRPr lang="en-US" altLang="zh-CN" sz="1800" smtClean="0">
                <a:solidFill>
                  <a:srgbClr val="0000FF"/>
                </a:solidFill>
                <a:latin typeface="Consolas" pitchFamily="49" charset="0"/>
                <a:ea typeface="华文中宋" pitchFamily="2"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33</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750099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    若用邻接矩阵存储有向图，矩阵中主对角线以下的元素均为零，则关于该图拓扑序列的结论是（  ）。</a:t>
            </a:r>
          </a:p>
          <a:p>
            <a:pPr algn="l">
              <a:lnSpc>
                <a:spcPts val="3000"/>
              </a:lnSpc>
              <a:spcBef>
                <a:spcPts val="0"/>
              </a:spcBef>
            </a:pPr>
            <a:r>
              <a:rPr lang="pt-BR" sz="1800" smtClean="0">
                <a:solidFill>
                  <a:srgbClr val="0000FF"/>
                </a:solidFill>
                <a:latin typeface="Consolas" pitchFamily="49" charset="0"/>
                <a:ea typeface="仿宋" pitchFamily="49" charset="-122"/>
                <a:cs typeface="Consolas" pitchFamily="49" charset="0"/>
              </a:rPr>
              <a:t>  A.</a:t>
            </a:r>
            <a:r>
              <a:rPr lang="zh-CN" altLang="en-US" sz="1800" smtClean="0">
                <a:solidFill>
                  <a:srgbClr val="0000FF"/>
                </a:solidFill>
                <a:latin typeface="Consolas" pitchFamily="49" charset="0"/>
                <a:ea typeface="仿宋" pitchFamily="49" charset="-122"/>
                <a:cs typeface="Consolas" pitchFamily="49" charset="0"/>
              </a:rPr>
              <a:t>存在，且唯一</a:t>
            </a:r>
            <a:r>
              <a:rPr lang="pt-BR" sz="1800" smtClean="0">
                <a:solidFill>
                  <a:srgbClr val="0000FF"/>
                </a:solidFill>
                <a:latin typeface="Consolas" pitchFamily="49" charset="0"/>
                <a:ea typeface="仿宋" pitchFamily="49" charset="-122"/>
                <a:cs typeface="Consolas" pitchFamily="49" charset="0"/>
              </a:rPr>
              <a:t>		B.</a:t>
            </a:r>
            <a:r>
              <a:rPr lang="zh-CN" altLang="en-US" sz="1800" smtClean="0">
                <a:solidFill>
                  <a:srgbClr val="0000FF"/>
                </a:solidFill>
                <a:latin typeface="Consolas" pitchFamily="49" charset="0"/>
                <a:ea typeface="仿宋" pitchFamily="49" charset="-122"/>
                <a:cs typeface="Consolas" pitchFamily="49" charset="0"/>
              </a:rPr>
              <a:t>存在、且不唯一</a:t>
            </a:r>
          </a:p>
          <a:p>
            <a:pPr algn="l">
              <a:lnSpc>
                <a:spcPts val="3000"/>
              </a:lnSpc>
              <a:spcBef>
                <a:spcPts val="0"/>
              </a:spcBef>
            </a:pPr>
            <a:r>
              <a:rPr lang="pt-BR" sz="1800" smtClean="0">
                <a:solidFill>
                  <a:srgbClr val="0000FF"/>
                </a:solidFill>
                <a:latin typeface="Consolas" pitchFamily="49" charset="0"/>
                <a:ea typeface="仿宋" pitchFamily="49" charset="-122"/>
                <a:cs typeface="Consolas" pitchFamily="49" charset="0"/>
              </a:rPr>
              <a:t>  C.</a:t>
            </a:r>
            <a:r>
              <a:rPr lang="zh-CN" altLang="en-US" sz="1800" smtClean="0">
                <a:solidFill>
                  <a:srgbClr val="0000FF"/>
                </a:solidFill>
                <a:latin typeface="Consolas" pitchFamily="49" charset="0"/>
                <a:ea typeface="仿宋" pitchFamily="49" charset="-122"/>
                <a:cs typeface="Consolas" pitchFamily="49" charset="0"/>
              </a:rPr>
              <a:t>存在，可能不唯一</a:t>
            </a:r>
            <a:r>
              <a:rPr lang="pt-BR" sz="1800" smtClean="0">
                <a:solidFill>
                  <a:srgbClr val="0000FF"/>
                </a:solidFill>
                <a:latin typeface="Consolas" pitchFamily="49" charset="0"/>
                <a:ea typeface="仿宋" pitchFamily="49" charset="-122"/>
                <a:cs typeface="Consolas" pitchFamily="49" charset="0"/>
              </a:rPr>
              <a:t>		D.</a:t>
            </a:r>
            <a:r>
              <a:rPr lang="zh-CN" altLang="en-US" sz="1800" smtClean="0">
                <a:solidFill>
                  <a:srgbClr val="0000FF"/>
                </a:solidFill>
                <a:latin typeface="Consolas" pitchFamily="49" charset="0"/>
                <a:ea typeface="仿宋" pitchFamily="49" charset="-122"/>
                <a:cs typeface="Consolas" pitchFamily="49" charset="0"/>
              </a:rPr>
              <a:t>无法确定是否存在</a:t>
            </a:r>
          </a:p>
        </p:txBody>
      </p:sp>
      <p:sp>
        <p:nvSpPr>
          <p:cNvPr id="4" name="TextBox 3"/>
          <p:cNvSpPr txBox="1"/>
          <p:nvPr/>
        </p:nvSpPr>
        <p:spPr>
          <a:xfrm>
            <a:off x="642910" y="2714620"/>
            <a:ext cx="7715304"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有向图：顶点</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 → </a:t>
            </a:r>
            <a:r>
              <a:rPr lang="en-US"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i</a:t>
            </a:r>
            <a:r>
              <a:rPr lang="en-US" sz="1800" smtClean="0">
                <a:solidFill>
                  <a:srgbClr val="0000FF"/>
                </a:solidFill>
                <a:latin typeface="Consolas" pitchFamily="49" charset="0"/>
                <a:ea typeface="仿宋" pitchFamily="49" charset="-122"/>
                <a:cs typeface="Consolas" pitchFamily="49" charset="0"/>
              </a:rPr>
              <a:t>&lt;</a:t>
            </a:r>
            <a:r>
              <a:rPr lang="en-US"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）可能有边，而顶点</a:t>
            </a:r>
            <a:r>
              <a:rPr lang="en-US"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一定没有边</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357554" y="1714488"/>
            <a:ext cx="357190" cy="457369"/>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latin typeface="Consolas" pitchFamily="49" charset="0"/>
                <a:ea typeface="楷体" pitchFamily="49" charset="-122"/>
                <a:cs typeface="Consolas" pitchFamily="49" charset="0"/>
                <a:sym typeface="Symbol"/>
              </a:rPr>
              <a:t></a:t>
            </a:r>
            <a:endParaRPr lang="zh-CN" altLang="en-US" smtClean="0">
              <a:solidFill>
                <a:srgbClr val="FF0000"/>
              </a:solidFill>
              <a:latin typeface="Consolas" pitchFamily="49" charset="0"/>
              <a:ea typeface="楷体" pitchFamily="49" charset="-122"/>
              <a:cs typeface="Consolas" pitchFamily="49" charset="0"/>
            </a:endParaRPr>
          </a:p>
        </p:txBody>
      </p:sp>
      <p:grpSp>
        <p:nvGrpSpPr>
          <p:cNvPr id="2" name="组合 11"/>
          <p:cNvGrpSpPr/>
          <p:nvPr/>
        </p:nvGrpSpPr>
        <p:grpSpPr>
          <a:xfrm>
            <a:off x="2643174" y="3330127"/>
            <a:ext cx="3214710" cy="1014691"/>
            <a:chOff x="2857488" y="2954340"/>
            <a:chExt cx="3214710" cy="761018"/>
          </a:xfrm>
        </p:grpSpPr>
        <p:sp>
          <p:nvSpPr>
            <p:cNvPr id="6" name="TextBox 5"/>
            <p:cNvSpPr txBox="1"/>
            <p:nvPr/>
          </p:nvSpPr>
          <p:spPr>
            <a:xfrm>
              <a:off x="2857488" y="3357568"/>
              <a:ext cx="3214710" cy="357790"/>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grpSp>
      <p:grpSp>
        <p:nvGrpSpPr>
          <p:cNvPr id="5" name="组合 12"/>
          <p:cNvGrpSpPr/>
          <p:nvPr/>
        </p:nvGrpSpPr>
        <p:grpSpPr>
          <a:xfrm>
            <a:off x="1643042" y="4476505"/>
            <a:ext cx="5214974" cy="1011323"/>
            <a:chOff x="1857356" y="3814122"/>
            <a:chExt cx="5214974" cy="758492"/>
          </a:xfrm>
        </p:grpSpPr>
        <p:sp>
          <p:nvSpPr>
            <p:cNvPr id="7" name="TextBox 6"/>
            <p:cNvSpPr txBox="1"/>
            <p:nvPr/>
          </p:nvSpPr>
          <p:spPr>
            <a:xfrm>
              <a:off x="1857356" y="4214824"/>
              <a:ext cx="5214974" cy="357790"/>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仿宋" pitchFamily="49" charset="-122"/>
                  <a:cs typeface="Consolas" pitchFamily="49" charset="0"/>
                </a:rPr>
                <a:t>可以产生拓扑序列，但拓扑序列不一定唯一</a:t>
              </a:r>
            </a:p>
          </p:txBody>
        </p:sp>
        <p:sp>
          <p:nvSpPr>
            <p:cNvPr id="11" name="下箭头 10"/>
            <p:cNvSpPr/>
            <p:nvPr/>
          </p:nvSpPr>
          <p:spPr>
            <a:xfrm>
              <a:off x="4166682" y="3814122"/>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grpSp>
      <p:grpSp>
        <p:nvGrpSpPr>
          <p:cNvPr id="9" name="组合 13"/>
          <p:cNvGrpSpPr/>
          <p:nvPr/>
        </p:nvGrpSpPr>
        <p:grpSpPr>
          <a:xfrm>
            <a:off x="357158" y="214290"/>
            <a:ext cx="1000100" cy="785817"/>
            <a:chOff x="5703182" y="3835411"/>
            <a:chExt cx="1238250" cy="1236663"/>
          </a:xfrm>
        </p:grpSpPr>
        <p:grpSp>
          <p:nvGrpSpPr>
            <p:cNvPr id="12"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3" name="灯片编号占位符 22"/>
          <p:cNvSpPr>
            <a:spLocks noGrp="1"/>
          </p:cNvSpPr>
          <p:nvPr>
            <p:ph type="sldNum" sz="quarter" idx="12"/>
          </p:nvPr>
        </p:nvSpPr>
        <p:spPr/>
        <p:txBody>
          <a:bodyPr/>
          <a:lstStyle/>
          <a:p>
            <a:fld id="{36E68863-33C2-4D6D-B9FA-F4917E910219}" type="slidenum">
              <a:rPr lang="en-US" altLang="zh-CN" smtClean="0"/>
              <a:pPr/>
              <a:t>34</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4</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itchFamily="34" charset="-122"/>
                <a:ea typeface="微软雅黑" pitchFamily="34" charset="-122"/>
              </a:rPr>
              <a:t>  关 键 路 径</a:t>
            </a:r>
            <a:endParaRPr lang="zh-CN" altLang="en-US" sz="2800">
              <a:solidFill>
                <a:srgbClr val="FF0000"/>
              </a:solidFill>
              <a:latin typeface="微软雅黑" pitchFamily="34" charset="-122"/>
              <a:ea typeface="微软雅黑" pitchFamily="34" charset="-122"/>
            </a:endParaRPr>
          </a:p>
        </p:txBody>
      </p:sp>
      <p:sp>
        <p:nvSpPr>
          <p:cNvPr id="8" name="TextBox 7"/>
          <p:cNvSpPr txBox="1"/>
          <p:nvPr/>
        </p:nvSpPr>
        <p:spPr>
          <a:xfrm>
            <a:off x="1928794" y="1523987"/>
            <a:ext cx="5929354"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对事件（顶点）进行拓扑排序</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按</a:t>
            </a:r>
            <a:r>
              <a:rPr lang="zh-CN" altLang="en-US" sz="1800" smtClean="0">
                <a:solidFill>
                  <a:srgbClr val="FF00FF"/>
                </a:solidFill>
                <a:latin typeface="Consolas" pitchFamily="49" charset="0"/>
                <a:ea typeface="仿宋" pitchFamily="49" charset="-122"/>
                <a:cs typeface="Consolas" pitchFamily="49" charset="0"/>
              </a:rPr>
              <a:t>拓扑序列</a:t>
            </a:r>
            <a:r>
              <a:rPr lang="zh-CN" altLang="en-US" sz="1800" smtClean="0">
                <a:solidFill>
                  <a:srgbClr val="0000FF"/>
                </a:solidFill>
                <a:latin typeface="Consolas" pitchFamily="49" charset="0"/>
                <a:ea typeface="仿宋" pitchFamily="49" charset="-122"/>
                <a:cs typeface="Consolas" pitchFamily="49" charset="0"/>
              </a:rPr>
              <a:t>求所有事件的最早开始时间</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按</a:t>
            </a:r>
            <a:r>
              <a:rPr lang="zh-CN" altLang="en-US" sz="1800" smtClean="0">
                <a:solidFill>
                  <a:srgbClr val="FF00FF"/>
                </a:solidFill>
                <a:latin typeface="Consolas" pitchFamily="49" charset="0"/>
                <a:ea typeface="仿宋" pitchFamily="49" charset="-122"/>
                <a:cs typeface="Consolas" pitchFamily="49" charset="0"/>
              </a:rPr>
              <a:t>拓扑逆序列</a:t>
            </a:r>
            <a:r>
              <a:rPr lang="zh-CN" altLang="en-US" sz="1800" smtClean="0">
                <a:solidFill>
                  <a:srgbClr val="0000FF"/>
                </a:solidFill>
                <a:latin typeface="Consolas" pitchFamily="49" charset="0"/>
                <a:ea typeface="仿宋" pitchFamily="49" charset="-122"/>
                <a:cs typeface="Consolas" pitchFamily="49" charset="0"/>
              </a:rPr>
              <a:t>求所有事件的最迟开始时间</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求所有活动（边）的最早开始时间</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求所有活动的最迟开始时间</a:t>
            </a:r>
          </a:p>
          <a:p>
            <a:pPr marL="457200" indent="-457200" algn="l">
              <a:lnSpc>
                <a:spcPts val="36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关键活动：最早开始时间</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最迟开始时间</a:t>
            </a:r>
          </a:p>
        </p:txBody>
      </p:sp>
      <p:pic>
        <p:nvPicPr>
          <p:cNvPr id="9" name="Picture 1"/>
          <p:cNvPicPr>
            <a:picLocks noChangeAspect="1" noChangeArrowheads="1"/>
          </p:cNvPicPr>
          <p:nvPr/>
        </p:nvPicPr>
        <p:blipFill>
          <a:blip r:embed="rId3" cstate="print"/>
          <a:srcRect/>
          <a:stretch>
            <a:fillRect/>
          </a:stretch>
        </p:blipFill>
        <p:spPr bwMode="auto">
          <a:xfrm>
            <a:off x="714349" y="1809739"/>
            <a:ext cx="1049401" cy="1428760"/>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36E68863-33C2-4D6D-B9FA-F4917E910219}" type="slidenum">
              <a:rPr lang="en-US" altLang="zh-CN" smtClean="0"/>
              <a:pPr/>
              <a:t>35</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357166"/>
            <a:ext cx="7286676"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下列关于无向连通图特征的叙述中，正确的是（  ）。</a:t>
            </a:r>
          </a:p>
          <a:p>
            <a:pPr algn="l">
              <a:lnSpc>
                <a:spcPts val="3000"/>
              </a:lnSpc>
              <a:spcBef>
                <a:spcPts val="0"/>
              </a:spcBef>
            </a:pPr>
            <a:r>
              <a:rPr lang="en-US" sz="1800" smtClean="0">
                <a:solidFill>
                  <a:srgbClr val="FF00FF"/>
                </a:solidFill>
                <a:latin typeface="Consolas" pitchFamily="49" charset="0"/>
                <a:ea typeface="仿宋" pitchFamily="49" charset="-122"/>
                <a:cs typeface="Consolas" pitchFamily="49" charset="0"/>
              </a:rPr>
              <a:t>I. </a:t>
            </a:r>
            <a:r>
              <a:rPr lang="zh-CN" altLang="en-US" sz="1800" smtClean="0">
                <a:solidFill>
                  <a:srgbClr val="FF00FF"/>
                </a:solidFill>
                <a:latin typeface="Consolas" pitchFamily="49" charset="0"/>
                <a:ea typeface="仿宋" pitchFamily="49" charset="-122"/>
                <a:cs typeface="Consolas" pitchFamily="49" charset="0"/>
              </a:rPr>
              <a:t>所有顶点的度之和为偶数</a:t>
            </a:r>
          </a:p>
          <a:p>
            <a:pPr algn="l">
              <a:lnSpc>
                <a:spcPts val="3000"/>
              </a:lnSpc>
              <a:spcBef>
                <a:spcPts val="0"/>
              </a:spcBef>
            </a:pPr>
            <a:r>
              <a:rPr lang="en-US" sz="1800" smtClean="0">
                <a:solidFill>
                  <a:srgbClr val="FF00FF"/>
                </a:solidFill>
                <a:latin typeface="Consolas" pitchFamily="49" charset="0"/>
                <a:ea typeface="仿宋" pitchFamily="49" charset="-122"/>
                <a:cs typeface="Consolas" pitchFamily="49" charset="0"/>
              </a:rPr>
              <a:t>II. </a:t>
            </a:r>
            <a:r>
              <a:rPr lang="zh-CN" altLang="en-US" sz="1800" smtClean="0">
                <a:solidFill>
                  <a:srgbClr val="FF00FF"/>
                </a:solidFill>
                <a:latin typeface="Consolas" pitchFamily="49" charset="0"/>
                <a:ea typeface="仿宋" pitchFamily="49" charset="-122"/>
                <a:cs typeface="Consolas" pitchFamily="49" charset="0"/>
              </a:rPr>
              <a:t>边数大于顶点个数减</a:t>
            </a:r>
            <a:r>
              <a:rPr lang="en-US"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1800" smtClean="0">
                <a:solidFill>
                  <a:srgbClr val="FF00FF"/>
                </a:solidFill>
                <a:latin typeface="Consolas" pitchFamily="49" charset="0"/>
                <a:ea typeface="仿宋" pitchFamily="49" charset="-122"/>
                <a:cs typeface="Consolas" pitchFamily="49" charset="0"/>
              </a:rPr>
              <a:t>III. </a:t>
            </a:r>
            <a:r>
              <a:rPr lang="zh-CN" altLang="en-US" sz="1800" smtClean="0">
                <a:solidFill>
                  <a:srgbClr val="FF00FF"/>
                </a:solidFill>
                <a:latin typeface="Consolas" pitchFamily="49" charset="0"/>
                <a:ea typeface="仿宋" pitchFamily="49" charset="-122"/>
                <a:cs typeface="Consolas" pitchFamily="49" charset="0"/>
              </a:rPr>
              <a:t>至少有一个顶点的度为</a:t>
            </a:r>
            <a:r>
              <a:rPr lang="en-US"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1800" smtClean="0">
                <a:solidFill>
                  <a:srgbClr val="0000FF"/>
                </a:solidFill>
                <a:latin typeface="Consolas" pitchFamily="49" charset="0"/>
                <a:ea typeface="楷体" pitchFamily="49" charset="-122"/>
                <a:cs typeface="Consolas" pitchFamily="49" charset="0"/>
              </a:rPr>
              <a:t>A. </a:t>
            </a:r>
            <a:r>
              <a:rPr lang="zh-CN" altLang="en-US" sz="1800" smtClean="0">
                <a:solidFill>
                  <a:srgbClr val="0000FF"/>
                </a:solidFill>
                <a:latin typeface="Consolas" pitchFamily="49" charset="0"/>
                <a:ea typeface="楷体" pitchFamily="49" charset="-122"/>
                <a:cs typeface="Consolas" pitchFamily="49" charset="0"/>
              </a:rPr>
              <a:t>只有</a:t>
            </a:r>
            <a:r>
              <a:rPr lang="en-US" sz="1800" smtClean="0">
                <a:solidFill>
                  <a:srgbClr val="0000FF"/>
                </a:solidFill>
                <a:latin typeface="Consolas" pitchFamily="49" charset="0"/>
                <a:ea typeface="楷体" pitchFamily="49" charset="-122"/>
                <a:cs typeface="Consolas" pitchFamily="49" charset="0"/>
              </a:rPr>
              <a:t>I	B. </a:t>
            </a:r>
            <a:r>
              <a:rPr lang="zh-CN" altLang="en-US" sz="1800" smtClean="0">
                <a:solidFill>
                  <a:srgbClr val="0000FF"/>
                </a:solidFill>
                <a:latin typeface="Consolas" pitchFamily="49" charset="0"/>
                <a:ea typeface="楷体" pitchFamily="49" charset="-122"/>
                <a:cs typeface="Consolas" pitchFamily="49" charset="0"/>
              </a:rPr>
              <a:t>只有</a:t>
            </a:r>
            <a:r>
              <a:rPr lang="en-US" sz="1800" smtClean="0">
                <a:solidFill>
                  <a:srgbClr val="0000FF"/>
                </a:solidFill>
                <a:latin typeface="Consolas" pitchFamily="49" charset="0"/>
                <a:ea typeface="楷体" pitchFamily="49" charset="-122"/>
                <a:cs typeface="Consolas" pitchFamily="49" charset="0"/>
              </a:rPr>
              <a:t>II	C. I</a:t>
            </a:r>
            <a:r>
              <a:rPr lang="zh-CN" altLang="en-US"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Ⅱ	</a:t>
            </a:r>
            <a:r>
              <a:rPr lang="en-US" sz="1800" smtClean="0">
                <a:solidFill>
                  <a:srgbClr val="0000FF"/>
                </a:solidFill>
                <a:latin typeface="Consolas" pitchFamily="49" charset="0"/>
                <a:ea typeface="楷体" pitchFamily="49" charset="-122"/>
                <a:cs typeface="Consolas" pitchFamily="49" charset="0"/>
              </a:rPr>
              <a:t>D. I</a:t>
            </a:r>
            <a:r>
              <a:rPr lang="zh-CN" altLang="en-US" sz="1800" smtClean="0">
                <a:solidFill>
                  <a:srgbClr val="0000FF"/>
                </a:solidFill>
                <a:latin typeface="Consolas" pitchFamily="49" charset="0"/>
                <a:ea typeface="楷体" pitchFamily="49" charset="-122"/>
                <a:cs typeface="Consolas" pitchFamily="49" charset="0"/>
              </a:rPr>
              <a:t>和</a:t>
            </a:r>
            <a:r>
              <a:rPr lang="en-US" sz="1800" smtClean="0">
                <a:solidFill>
                  <a:srgbClr val="0000FF"/>
                </a:solidFill>
                <a:latin typeface="Consolas" pitchFamily="49" charset="0"/>
                <a:ea typeface="楷体" pitchFamily="49" charset="-122"/>
                <a:cs typeface="Consolas" pitchFamily="49" charset="0"/>
              </a:rPr>
              <a:t>III</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000100" y="2928934"/>
            <a:ext cx="6715172" cy="18074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所有顶点的度之和 </a:t>
            </a:r>
            <a:r>
              <a:rPr lang="en-US" altLang="zh-CN" sz="1800" smtClean="0">
                <a:solidFill>
                  <a:srgbClr val="0000FF"/>
                </a:solidFill>
                <a:latin typeface="Consolas" pitchFamily="49" charset="0"/>
                <a:ea typeface="仿宋" pitchFamily="49" charset="-122"/>
                <a:cs typeface="Consolas" pitchFamily="49" charset="0"/>
              </a:rPr>
              <a:t>= 2</a:t>
            </a:r>
            <a:r>
              <a:rPr lang="en-US" altLang="zh-CN" sz="1800" i="1"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，为偶数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a:t>
            </a:r>
            <a:r>
              <a:rPr lang="en-US" sz="1800" smtClean="0">
                <a:solidFill>
                  <a:srgbClr val="0000FF"/>
                </a:solidFill>
                <a:latin typeface="Consolas" pitchFamily="49" charset="0"/>
                <a:ea typeface="仿宋" pitchFamily="49" charset="-122"/>
                <a:cs typeface="Consolas" pitchFamily="49" charset="0"/>
              </a:rPr>
              <a:t> I</a:t>
            </a:r>
            <a:r>
              <a:rPr lang="zh-CN" altLang="en-US" sz="1800" smtClean="0">
                <a:solidFill>
                  <a:srgbClr val="0000FF"/>
                </a:solidFill>
                <a:latin typeface="Consolas" pitchFamily="49" charset="0"/>
                <a:ea typeface="仿宋" pitchFamily="49" charset="-122"/>
                <a:cs typeface="Consolas" pitchFamily="49" charset="0"/>
              </a:rPr>
              <a:t>正确。</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无向连通图中，</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a:t>
            </a:r>
            <a:r>
              <a:rPr lang="en-US" sz="1800" smtClean="0">
                <a:solidFill>
                  <a:srgbClr val="0000FF"/>
                </a:solidFill>
                <a:latin typeface="Consolas" pitchFamily="49" charset="0"/>
                <a:ea typeface="仿宋" pitchFamily="49" charset="-122"/>
                <a:cs typeface="Consolas" pitchFamily="49" charset="0"/>
              </a:rPr>
              <a:t>  II</a:t>
            </a:r>
            <a:r>
              <a:rPr lang="zh-CN" altLang="en-US" sz="1800" smtClean="0">
                <a:solidFill>
                  <a:srgbClr val="0000FF"/>
                </a:solidFill>
                <a:latin typeface="Consolas" pitchFamily="49" charset="0"/>
                <a:ea typeface="仿宋" pitchFamily="49" charset="-122"/>
                <a:cs typeface="Consolas" pitchFamily="49" charset="0"/>
              </a:rPr>
              <a:t>错误。</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无向连通图中，可能存在度为</a:t>
            </a:r>
            <a:r>
              <a:rPr lang="en-US" sz="1800" smtClean="0">
                <a:solidFill>
                  <a:srgbClr val="0000FF"/>
                </a:solidFill>
                <a:latin typeface="Consolas" pitchFamily="49" charset="0"/>
                <a:ea typeface="仿宋" pitchFamily="49" charset="-122"/>
                <a:cs typeface="Consolas" pitchFamily="49" charset="0"/>
              </a:rPr>
              <a:t>1 </a:t>
            </a:r>
            <a:r>
              <a:rPr lang="zh-CN" altLang="en-US" sz="1800" smtClean="0">
                <a:solidFill>
                  <a:srgbClr val="0000FF"/>
                </a:solidFill>
                <a:latin typeface="Consolas" pitchFamily="49" charset="0"/>
                <a:ea typeface="仿宋" pitchFamily="49" charset="-122"/>
                <a:cs typeface="Consolas" pitchFamily="49" charset="0"/>
              </a:rPr>
              <a:t>的顶点</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a:t>
            </a:r>
            <a:r>
              <a:rPr lang="en-US" sz="1800" smtClean="0">
                <a:solidFill>
                  <a:srgbClr val="0000FF"/>
                </a:solidFill>
                <a:latin typeface="Consolas" pitchFamily="49" charset="0"/>
                <a:ea typeface="仿宋" pitchFamily="49" charset="-122"/>
                <a:cs typeface="Consolas" pitchFamily="49" charset="0"/>
              </a:rPr>
              <a:t>III </a:t>
            </a:r>
            <a:r>
              <a:rPr lang="zh-CN" altLang="en-US" sz="1800" smtClean="0">
                <a:solidFill>
                  <a:srgbClr val="0000FF"/>
                </a:solidFill>
                <a:latin typeface="Consolas" pitchFamily="49" charset="0"/>
                <a:ea typeface="仿宋" pitchFamily="49" charset="-122"/>
                <a:cs typeface="Consolas" pitchFamily="49" charset="0"/>
              </a:rPr>
              <a:t>错误。</a:t>
            </a:r>
            <a:endParaRPr lang="en-US"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FF0000"/>
                </a:solidFill>
                <a:latin typeface="Consolas" pitchFamily="49" charset="0"/>
                <a:ea typeface="仿宋" pitchFamily="49" charset="-122"/>
                <a:cs typeface="Consolas" pitchFamily="49" charset="0"/>
              </a:rPr>
              <a:t>    A</a:t>
            </a:r>
            <a:endParaRPr lang="zh-CN" altLang="en-US" sz="1800" smtClean="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42844" y="428604"/>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4</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1643042" y="815603"/>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图的存储结构</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1714480" y="1809739"/>
            <a:ext cx="4000528"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图的两种主要存储方法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TextBox 7"/>
          <p:cNvSpPr txBox="1"/>
          <p:nvPr/>
        </p:nvSpPr>
        <p:spPr>
          <a:xfrm>
            <a:off x="2071670" y="2643182"/>
            <a:ext cx="2286016" cy="10127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08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仿宋" pitchFamily="49" charset="-122"/>
                <a:ea typeface="仿宋" pitchFamily="49" charset="-122"/>
                <a:cs typeface="Times New Roman" pitchFamily="18" charset="0"/>
              </a:rPr>
              <a:t>邻接矩阵</a:t>
            </a:r>
            <a:endParaRPr lang="en-US" altLang="zh-CN" sz="1800" smtClean="0">
              <a:solidFill>
                <a:srgbClr val="0000FF"/>
              </a:solidFill>
              <a:latin typeface="仿宋" pitchFamily="49" charset="-122"/>
              <a:ea typeface="仿宋" pitchFamily="49" charset="-122"/>
              <a:cs typeface="Times New Roman" pitchFamily="18" charset="0"/>
            </a:endParaRPr>
          </a:p>
          <a:p>
            <a:pPr marL="457200" indent="-457200" algn="l">
              <a:lnSpc>
                <a:spcPct val="150000"/>
              </a:lnSpc>
              <a:spcBef>
                <a:spcPts val="0"/>
              </a:spcBef>
              <a:buBlip>
                <a:blip r:embed="rId3"/>
              </a:buBlip>
            </a:pPr>
            <a:r>
              <a:rPr lang="zh-CN" altLang="en-US" sz="1800" smtClean="0">
                <a:solidFill>
                  <a:srgbClr val="0000FF"/>
                </a:solidFill>
                <a:latin typeface="仿宋" pitchFamily="49" charset="-122"/>
                <a:ea typeface="仿宋" pitchFamily="49" charset="-122"/>
                <a:cs typeface="Times New Roman" pitchFamily="18" charset="0"/>
              </a:rPr>
              <a:t>邻接表</a:t>
            </a: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5</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4357718" cy="44140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图两种存储方法的特点</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1285852" y="1270188"/>
            <a:ext cx="7572428"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以下关于图的存储结构的叙述中正确的是</a:t>
            </a:r>
            <a:r>
              <a:rPr lang="en-US" sz="1800" u="sng"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A. </a:t>
            </a:r>
            <a:r>
              <a:rPr lang="zh-CN" altLang="en-US" sz="1800" smtClean="0">
                <a:solidFill>
                  <a:srgbClr val="0000FF"/>
                </a:solidFill>
                <a:latin typeface="Consolas" pitchFamily="49" charset="0"/>
                <a:ea typeface="仿宋" pitchFamily="49" charset="-122"/>
                <a:cs typeface="Consolas" pitchFamily="49" charset="0"/>
              </a:rPr>
              <a:t>一个图的邻接矩阵表示唯一，邻接表表示唯一</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B. </a:t>
            </a:r>
            <a:r>
              <a:rPr lang="zh-CN" altLang="en-US" sz="1800" smtClean="0">
                <a:solidFill>
                  <a:srgbClr val="0000FF"/>
                </a:solidFill>
                <a:latin typeface="Consolas" pitchFamily="49" charset="0"/>
                <a:ea typeface="仿宋" pitchFamily="49" charset="-122"/>
                <a:cs typeface="Consolas" pitchFamily="49" charset="0"/>
              </a:rPr>
              <a:t>一个图的邻接矩阵表示唯一，邻接表表示可能不唯一</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C. </a:t>
            </a:r>
            <a:r>
              <a:rPr lang="zh-CN" altLang="en-US" sz="1800" smtClean="0">
                <a:solidFill>
                  <a:srgbClr val="0000FF"/>
                </a:solidFill>
                <a:latin typeface="Consolas" pitchFamily="49" charset="0"/>
                <a:ea typeface="仿宋" pitchFamily="49" charset="-122"/>
                <a:cs typeface="Consolas" pitchFamily="49" charset="0"/>
              </a:rPr>
              <a:t>一个图的邻接矩阵表示可能不唯一，邻接表表示唯一</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一个图的邻接矩阵表示可能不唯一，邻接表表示可能不唯一</a:t>
            </a:r>
          </a:p>
        </p:txBody>
      </p:sp>
      <p:sp>
        <p:nvSpPr>
          <p:cNvPr id="6" name="TextBox 5"/>
          <p:cNvSpPr txBox="1"/>
          <p:nvPr/>
        </p:nvSpPr>
        <p:spPr>
          <a:xfrm>
            <a:off x="857224" y="3500438"/>
            <a:ext cx="7572428"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一个图的邻接矩阵表示唯一</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邻接表表示可能不唯一（一个顶点相邻的所有顶点构成一个单链表，其中相邻顶点的节点顺序可以任意）</a:t>
            </a:r>
            <a:endParaRPr lang="en-US" altLang="zh-CN" sz="1800" smtClean="0">
              <a:solidFill>
                <a:srgbClr val="C00000"/>
              </a:solidFill>
              <a:latin typeface="Consolas" pitchFamily="49" charset="0"/>
              <a:ea typeface="仿宋" pitchFamily="49" charset="-122"/>
              <a:cs typeface="Consolas" pitchFamily="49" charset="0"/>
            </a:endParaRPr>
          </a:p>
          <a:p>
            <a:pPr algn="l">
              <a:lnSpc>
                <a:spcPts val="3000"/>
              </a:lnSpc>
              <a:spcBef>
                <a:spcPts val="0"/>
              </a:spcBef>
            </a:pPr>
            <a:r>
              <a:rPr lang="en-US" altLang="zh-CN" sz="1800" smtClean="0">
                <a:solidFill>
                  <a:srgbClr val="C00000"/>
                </a:solidFill>
                <a:latin typeface="Consolas" pitchFamily="49" charset="0"/>
                <a:ea typeface="仿宋" pitchFamily="49" charset="-122"/>
                <a:cs typeface="Consolas" pitchFamily="49" charset="0"/>
              </a:rPr>
              <a:t>    B</a:t>
            </a:r>
            <a:endParaRPr lang="zh-CN" altLang="en-US" sz="1800" smtClean="0">
              <a:solidFill>
                <a:srgbClr val="C00000"/>
              </a:solidFill>
              <a:latin typeface="Consolas" pitchFamily="49" charset="0"/>
              <a:ea typeface="仿宋" pitchFamily="49" charset="-122"/>
              <a:cs typeface="Consolas" pitchFamily="49" charset="0"/>
            </a:endParaRPr>
          </a:p>
        </p:txBody>
      </p:sp>
      <p:grpSp>
        <p:nvGrpSpPr>
          <p:cNvPr id="8" name="组合 7"/>
          <p:cNvGrpSpPr/>
          <p:nvPr/>
        </p:nvGrpSpPr>
        <p:grpSpPr>
          <a:xfrm>
            <a:off x="142844" y="1500174"/>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6</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198750"/>
            <a:ext cx="8286808"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smtClean="0">
                <a:solidFill>
                  <a:srgbClr val="0000FF"/>
                </a:solidFill>
                <a:latin typeface="Consolas" pitchFamily="49" charset="0"/>
                <a:ea typeface="楷体" pitchFamily="49" charset="-122"/>
                <a:cs typeface="Consolas" pitchFamily="49" charset="0"/>
              </a:rPr>
              <a:t>以下关于图的存储结构的叙述中正确的是（  ）。</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A. </a:t>
            </a:r>
            <a:r>
              <a:rPr lang="zh-CN" altLang="en-US" sz="1800" smtClean="0">
                <a:solidFill>
                  <a:srgbClr val="0000FF"/>
                </a:solidFill>
                <a:latin typeface="Consolas" pitchFamily="49" charset="0"/>
                <a:ea typeface="仿宋" pitchFamily="49" charset="-122"/>
                <a:cs typeface="Consolas" pitchFamily="49" charset="0"/>
              </a:rPr>
              <a:t>邻接矩阵占用的存储空间大小只与图中顶点数有关，而与边数无关</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B. </a:t>
            </a:r>
            <a:r>
              <a:rPr lang="zh-CN" altLang="en-US" sz="1800" smtClean="0">
                <a:solidFill>
                  <a:srgbClr val="0000FF"/>
                </a:solidFill>
                <a:latin typeface="Consolas" pitchFamily="49" charset="0"/>
                <a:ea typeface="仿宋" pitchFamily="49" charset="-122"/>
                <a:cs typeface="Consolas" pitchFamily="49" charset="0"/>
              </a:rPr>
              <a:t>邻接矩阵占用的存储空间大小只与图中边数有关，而与顶点数无关</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C. </a:t>
            </a:r>
            <a:r>
              <a:rPr lang="zh-CN" altLang="en-US" sz="1800" smtClean="0">
                <a:solidFill>
                  <a:srgbClr val="0000FF"/>
                </a:solidFill>
                <a:latin typeface="Consolas" pitchFamily="49" charset="0"/>
                <a:ea typeface="仿宋" pitchFamily="49" charset="-122"/>
                <a:cs typeface="Consolas" pitchFamily="49" charset="0"/>
              </a:rPr>
              <a:t>邻接表占用的存储空间大小只与图中顶点数有关，而与边数无关</a:t>
            </a:r>
          </a:p>
          <a:p>
            <a:pPr algn="l">
              <a:lnSpc>
                <a:spcPts val="3000"/>
              </a:lnSpc>
              <a:spcBef>
                <a:spcPts val="0"/>
              </a:spcBef>
            </a:pPr>
            <a:r>
              <a:rPr lang="en-US"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邻接表占用的存储空间大小只与图中边数有关，而与顶点数无关</a:t>
            </a:r>
          </a:p>
        </p:txBody>
      </p:sp>
      <p:sp>
        <p:nvSpPr>
          <p:cNvPr id="4" name="TextBox 3"/>
          <p:cNvSpPr txBox="1"/>
          <p:nvPr/>
        </p:nvSpPr>
        <p:spPr>
          <a:xfrm>
            <a:off x="714348" y="3357562"/>
            <a:ext cx="7858180" cy="1880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1800" smtClean="0">
                <a:solidFill>
                  <a:srgbClr val="C00000"/>
                </a:solidFill>
                <a:latin typeface="Consolas" pitchFamily="49" charset="0"/>
                <a:ea typeface="仿宋" pitchFamily="49" charset="-122"/>
                <a:cs typeface="Consolas" pitchFamily="49" charset="0"/>
              </a:rPr>
              <a:t>无向图</a:t>
            </a:r>
            <a:r>
              <a:rPr lang="zh-CN" altLang="en-US" sz="1800" smtClean="0">
                <a:solidFill>
                  <a:srgbClr val="0000FF"/>
                </a:solidFill>
                <a:latin typeface="Consolas" pitchFamily="49" charset="0"/>
                <a:ea typeface="仿宋" pitchFamily="49" charset="-122"/>
                <a:cs typeface="Consolas" pitchFamily="49" charset="0"/>
              </a:rPr>
              <a:t>：用邻接矩阵存储时，</a:t>
            </a:r>
            <a:r>
              <a:rPr lang="zh-CN" altLang="en-US" sz="1800" smtClean="0">
                <a:solidFill>
                  <a:srgbClr val="FF00FF"/>
                </a:solidFill>
                <a:latin typeface="Consolas" pitchFamily="49" charset="0"/>
                <a:ea typeface="仿宋" pitchFamily="49" charset="-122"/>
                <a:cs typeface="Consolas" pitchFamily="49" charset="0"/>
              </a:rPr>
              <a:t>占用的存储空间大小为</a:t>
            </a:r>
            <a:r>
              <a:rPr lang="en-US" sz="1800" smtClean="0">
                <a:solidFill>
                  <a:srgbClr val="FF00FF"/>
                </a:solidFill>
                <a:latin typeface="Consolas" pitchFamily="49" charset="0"/>
                <a:ea typeface="仿宋" pitchFamily="49" charset="-122"/>
                <a:cs typeface="Consolas" pitchFamily="49" charset="0"/>
              </a:rPr>
              <a:t>O(</a:t>
            </a:r>
            <a:r>
              <a:rPr lang="en-US" sz="1800" i="1" smtClean="0">
                <a:solidFill>
                  <a:srgbClr val="FF00FF"/>
                </a:solidFill>
                <a:latin typeface="Consolas" pitchFamily="49" charset="0"/>
                <a:ea typeface="仿宋" pitchFamily="49" charset="-122"/>
                <a:cs typeface="Consolas" pitchFamily="49" charset="0"/>
              </a:rPr>
              <a:t>n</a:t>
            </a:r>
            <a:r>
              <a:rPr lang="en-US" sz="1800" baseline="30000" smtClean="0">
                <a:solidFill>
                  <a:srgbClr val="FF00FF"/>
                </a:solidFill>
                <a:latin typeface="Consolas" pitchFamily="49" charset="0"/>
                <a:ea typeface="仿宋" pitchFamily="49" charset="-122"/>
                <a:cs typeface="Consolas" pitchFamily="49" charset="0"/>
              </a:rPr>
              <a:t>2</a:t>
            </a:r>
            <a:r>
              <a:rPr lang="en-US" sz="1800" smtClean="0">
                <a:solidFill>
                  <a:srgbClr val="FF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；用邻接表存储时，占用的存储空间大小为</a:t>
            </a:r>
            <a:r>
              <a:rPr lang="en-US" sz="1800" smtClean="0">
                <a:solidFill>
                  <a:srgbClr val="0000FF"/>
                </a:solidFill>
                <a:latin typeface="Consolas" pitchFamily="49" charset="0"/>
                <a:ea typeface="仿宋" pitchFamily="49" charset="-122"/>
                <a:cs typeface="Consolas" pitchFamily="49" charset="0"/>
              </a:rPr>
              <a:t>O(</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+2</a:t>
            </a:r>
            <a:r>
              <a:rPr lang="en-US" sz="1800" i="1" smtClean="0">
                <a:solidFill>
                  <a:srgbClr val="0000FF"/>
                </a:solidFill>
                <a:latin typeface="Consolas" pitchFamily="49" charset="0"/>
                <a:ea typeface="仿宋" pitchFamily="49" charset="-122"/>
                <a:cs typeface="Consolas" pitchFamily="49" charset="0"/>
              </a:rPr>
              <a:t>e</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C00000"/>
                </a:solidFill>
                <a:latin typeface="Consolas" pitchFamily="49" charset="0"/>
                <a:ea typeface="仿宋" pitchFamily="49" charset="-122"/>
                <a:cs typeface="Consolas" pitchFamily="49" charset="0"/>
              </a:rPr>
              <a:t>有向图</a:t>
            </a:r>
            <a:r>
              <a:rPr lang="zh-CN" altLang="en-US" sz="1800" smtClean="0">
                <a:solidFill>
                  <a:srgbClr val="0000FF"/>
                </a:solidFill>
                <a:latin typeface="Consolas" pitchFamily="49" charset="0"/>
                <a:ea typeface="仿宋" pitchFamily="49" charset="-122"/>
                <a:cs typeface="Consolas" pitchFamily="49" charset="0"/>
              </a:rPr>
              <a:t>：用邻接矩阵存储时，</a:t>
            </a:r>
            <a:r>
              <a:rPr lang="zh-CN" altLang="en-US" sz="1800" smtClean="0">
                <a:solidFill>
                  <a:srgbClr val="FF00FF"/>
                </a:solidFill>
                <a:latin typeface="Consolas" pitchFamily="49" charset="0"/>
                <a:ea typeface="仿宋" pitchFamily="49" charset="-122"/>
                <a:cs typeface="Consolas" pitchFamily="49" charset="0"/>
              </a:rPr>
              <a:t>占用的存储空间大小为</a:t>
            </a:r>
            <a:r>
              <a:rPr lang="en-US" sz="1800" smtClean="0">
                <a:solidFill>
                  <a:srgbClr val="FF00FF"/>
                </a:solidFill>
                <a:latin typeface="Consolas" pitchFamily="49" charset="0"/>
                <a:ea typeface="仿宋" pitchFamily="49" charset="-122"/>
                <a:cs typeface="Consolas" pitchFamily="49" charset="0"/>
              </a:rPr>
              <a:t>O(</a:t>
            </a:r>
            <a:r>
              <a:rPr lang="en-US" sz="1800" i="1" smtClean="0">
                <a:solidFill>
                  <a:srgbClr val="FF00FF"/>
                </a:solidFill>
                <a:latin typeface="Consolas" pitchFamily="49" charset="0"/>
                <a:ea typeface="仿宋" pitchFamily="49" charset="-122"/>
                <a:cs typeface="Consolas" pitchFamily="49" charset="0"/>
              </a:rPr>
              <a:t>n</a:t>
            </a:r>
            <a:r>
              <a:rPr lang="en-US" sz="1800" baseline="30000" smtClean="0">
                <a:solidFill>
                  <a:srgbClr val="FF00FF"/>
                </a:solidFill>
                <a:latin typeface="Consolas" pitchFamily="49" charset="0"/>
                <a:ea typeface="仿宋" pitchFamily="49" charset="-122"/>
                <a:cs typeface="Consolas" pitchFamily="49" charset="0"/>
              </a:rPr>
              <a:t>2</a:t>
            </a:r>
            <a:r>
              <a:rPr lang="en-US" sz="1800" smtClean="0">
                <a:solidFill>
                  <a:srgbClr val="FF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；用邻接表存储时，占用的存储空间大小为</a:t>
            </a:r>
            <a:r>
              <a:rPr lang="en-US" sz="1800" smtClean="0">
                <a:solidFill>
                  <a:srgbClr val="0000FF"/>
                </a:solidFill>
                <a:latin typeface="Consolas" pitchFamily="49" charset="0"/>
                <a:ea typeface="仿宋" pitchFamily="49" charset="-122"/>
                <a:cs typeface="Consolas" pitchFamily="49" charset="0"/>
              </a:rPr>
              <a:t>O(</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e</a:t>
            </a:r>
            <a:r>
              <a:rPr lang="en-US" sz="18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357290" y="5214950"/>
            <a:ext cx="928694" cy="446854"/>
          </a:xfrm>
          <a:prstGeom prst="rect">
            <a:avLst/>
          </a:prstGeom>
          <a:noFill/>
        </p:spPr>
        <p:txBody>
          <a:bodyPr wrap="square" rtlCol="0">
            <a:spAutoFit/>
          </a:bodyPr>
          <a:lstStyle/>
          <a:p>
            <a:pPr algn="l">
              <a:lnSpc>
                <a:spcPts val="3000"/>
              </a:lnSpc>
              <a:spcBef>
                <a:spcPts val="0"/>
              </a:spcBef>
            </a:pPr>
            <a:r>
              <a:rPr lang="en-US" altLang="zh-CN" sz="2000" smtClean="0">
                <a:solidFill>
                  <a:srgbClr val="C00000"/>
                </a:solidFill>
                <a:latin typeface="Consolas" pitchFamily="49" charset="0"/>
                <a:ea typeface="楷体" pitchFamily="49" charset="-122"/>
                <a:cs typeface="Consolas" pitchFamily="49" charset="0"/>
              </a:rPr>
              <a:t>A</a:t>
            </a:r>
            <a:endParaRPr lang="zh-CN" altLang="en-US" sz="2000" smtClean="0">
              <a:solidFill>
                <a:srgbClr val="C00000"/>
              </a:solidFill>
              <a:latin typeface="Consolas" pitchFamily="49" charset="0"/>
              <a:ea typeface="楷体" pitchFamily="49" charset="-122"/>
              <a:cs typeface="Consolas" pitchFamily="49" charset="0"/>
            </a:endParaRPr>
          </a:p>
        </p:txBody>
      </p:sp>
      <p:grpSp>
        <p:nvGrpSpPr>
          <p:cNvPr id="8" name="组合 7"/>
          <p:cNvGrpSpPr/>
          <p:nvPr/>
        </p:nvGrpSpPr>
        <p:grpSpPr>
          <a:xfrm>
            <a:off x="571504" y="428604"/>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7</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1643042" y="887041"/>
            <a:ext cx="2714644" cy="470257"/>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  图的遍历</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1449334" y="1714488"/>
            <a:ext cx="219397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遍历过程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5" name="TextBox 14"/>
          <p:cNvSpPr txBox="1"/>
          <p:nvPr/>
        </p:nvSpPr>
        <p:spPr>
          <a:xfrm>
            <a:off x="1571604" y="2500306"/>
            <a:ext cx="2714644" cy="14646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某种次序</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访问所有顶点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不重复访问</a:t>
            </a: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8</a:t>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1561335"/>
            <a:ext cx="2571768"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深度优先遍历</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smtClean="0">
                <a:solidFill>
                  <a:srgbClr val="0000FF"/>
                </a:solidFill>
                <a:latin typeface="Consolas" pitchFamily="49" charset="0"/>
                <a:ea typeface="仿宋" pitchFamily="49" charset="-122"/>
                <a:cs typeface="Consolas" pitchFamily="49" charset="0"/>
              </a:rPr>
              <a:t>广度优先遍历</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642910" y="714356"/>
            <a:ext cx="342902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常用图遍历方法</a:t>
            </a:r>
          </a:p>
        </p:txBody>
      </p:sp>
      <p:grpSp>
        <p:nvGrpSpPr>
          <p:cNvPr id="11" name="组合 10"/>
          <p:cNvGrpSpPr/>
          <p:nvPr/>
        </p:nvGrpSpPr>
        <p:grpSpPr>
          <a:xfrm>
            <a:off x="3071802" y="1639508"/>
            <a:ext cx="2714644" cy="432170"/>
            <a:chOff x="3357554" y="1487507"/>
            <a:chExt cx="2714644" cy="324127"/>
          </a:xfrm>
        </p:grpSpPr>
        <p:sp>
          <p:nvSpPr>
            <p:cNvPr id="16" name="TextBox 15"/>
            <p:cNvSpPr txBox="1"/>
            <p:nvPr/>
          </p:nvSpPr>
          <p:spPr>
            <a:xfrm>
              <a:off x="4357686" y="1487507"/>
              <a:ext cx="1714512" cy="324127"/>
            </a:xfrm>
            <a:prstGeom prst="rect">
              <a:avLst/>
            </a:prstGeom>
            <a:noFill/>
          </p:spPr>
          <p:txBody>
            <a:bodyPr wrap="square" rtlCol="0">
              <a:spAutoFit/>
            </a:bodyPr>
            <a:lstStyle/>
            <a:p>
              <a:pPr algn="l">
                <a:lnSpc>
                  <a:spcPts val="3000"/>
                </a:lnSpc>
                <a:spcBef>
                  <a:spcPts val="0"/>
                </a:spcBef>
              </a:pPr>
              <a:r>
                <a:rPr lang="zh-CN" altLang="en-US" sz="1800" smtClean="0">
                  <a:solidFill>
                    <a:srgbClr val="FF00FF"/>
                  </a:solidFill>
                  <a:latin typeface="华文中宋" pitchFamily="2" charset="-122"/>
                  <a:ea typeface="华文中宋" pitchFamily="2" charset="-122"/>
                  <a:cs typeface="Times New Roman" pitchFamily="18" charset="0"/>
                </a:rPr>
                <a:t>具有递归性</a:t>
              </a:r>
            </a:p>
          </p:txBody>
        </p:sp>
        <p:cxnSp>
          <p:nvCxnSpPr>
            <p:cNvPr id="9" name="直接连接符 8"/>
            <p:cNvCxnSpPr/>
            <p:nvPr/>
          </p:nvCxnSpPr>
          <p:spPr>
            <a:xfrm>
              <a:off x="3357554" y="1668456"/>
              <a:ext cx="928694" cy="1588"/>
            </a:xfrm>
            <a:prstGeom prst="line">
              <a:avLst/>
            </a:prstGeom>
            <a:ln>
              <a:tailEnd type="none"/>
            </a:ln>
          </p:spPr>
          <p:style>
            <a:lnRef idx="3">
              <a:schemeClr val="accent2"/>
            </a:lnRef>
            <a:fillRef idx="0">
              <a:schemeClr val="accent2"/>
            </a:fillRef>
            <a:effectRef idx="2">
              <a:schemeClr val="accent2"/>
            </a:effectRef>
            <a:fontRef idx="minor">
              <a:schemeClr val="tx1"/>
            </a:fontRef>
          </p:style>
        </p:cxnSp>
      </p:grpSp>
      <p:grpSp>
        <p:nvGrpSpPr>
          <p:cNvPr id="12" name="组合 19"/>
          <p:cNvGrpSpPr/>
          <p:nvPr/>
        </p:nvGrpSpPr>
        <p:grpSpPr>
          <a:xfrm>
            <a:off x="4214810" y="2762245"/>
            <a:ext cx="1512000" cy="3018651"/>
            <a:chOff x="3428992" y="2571750"/>
            <a:chExt cx="1512000" cy="2263988"/>
          </a:xfrm>
        </p:grpSpPr>
        <p:sp>
          <p:nvSpPr>
            <p:cNvPr id="13" name="圆角矩形 12"/>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itchFamily="49" charset="-122"/>
                  <a:ea typeface="楷体" pitchFamily="49" charset="-122"/>
                </a:rPr>
                <a:t>图算法</a:t>
              </a:r>
              <a:endParaRPr lang="zh-CN" altLang="en-US" sz="1800">
                <a:solidFill>
                  <a:srgbClr val="0000FF"/>
                </a:solidFill>
                <a:latin typeface="楷体" pitchFamily="49" charset="-122"/>
                <a:ea typeface="楷体" pitchFamily="49" charset="-122"/>
              </a:endParaRPr>
            </a:p>
          </p:txBody>
        </p:sp>
        <p:sp>
          <p:nvSpPr>
            <p:cNvPr id="15" name="燕尾形箭头 14"/>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itchFamily="49" charset="-122"/>
                  <a:ea typeface="楷体" pitchFamily="49" charset="-122"/>
                </a:rPr>
                <a:t>图查找</a:t>
              </a:r>
              <a:endParaRPr lang="zh-CN" altLang="en-US" sz="1800">
                <a:solidFill>
                  <a:srgbClr val="0000FF"/>
                </a:solidFill>
                <a:latin typeface="楷体" pitchFamily="49" charset="-122"/>
                <a:ea typeface="楷体"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itchFamily="49" charset="-122"/>
                  <a:ea typeface="楷体" pitchFamily="49" charset="-122"/>
                </a:rPr>
                <a:t>图遍历</a:t>
              </a:r>
              <a:endParaRPr lang="zh-CN" altLang="en-US" sz="1800">
                <a:solidFill>
                  <a:srgbClr val="0000FF"/>
                </a:solidFill>
                <a:latin typeface="楷体" pitchFamily="49" charset="-122"/>
                <a:ea typeface="楷体" pitchFamily="49" charset="-122"/>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9</a:t>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3623</TotalTime>
  <Words>2949</Words>
  <Application>Microsoft Office PowerPoint</Application>
  <PresentationFormat>全屏显示(4:3)</PresentationFormat>
  <Paragraphs>409</Paragraphs>
  <Slides>35</Slides>
  <Notes>28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1364</cp:revision>
  <dcterms:created xsi:type="dcterms:W3CDTF">2004-03-31T23:50:14Z</dcterms:created>
  <dcterms:modified xsi:type="dcterms:W3CDTF">2020-02-01T02:17:13Z</dcterms:modified>
</cp:coreProperties>
</file>